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01"/>
  </p:notesMasterIdLst>
  <p:sldIdLst>
    <p:sldId id="257" r:id="rId2"/>
    <p:sldId id="258" r:id="rId3"/>
    <p:sldId id="359" r:id="rId4"/>
    <p:sldId id="293" r:id="rId5"/>
    <p:sldId id="294" r:id="rId6"/>
    <p:sldId id="263" r:id="rId7"/>
    <p:sldId id="362" r:id="rId8"/>
    <p:sldId id="264" r:id="rId9"/>
    <p:sldId id="295" r:id="rId10"/>
    <p:sldId id="296" r:id="rId11"/>
    <p:sldId id="297" r:id="rId12"/>
    <p:sldId id="562" r:id="rId13"/>
    <p:sldId id="259" r:id="rId14"/>
    <p:sldId id="265" r:id="rId15"/>
    <p:sldId id="525" r:id="rId16"/>
    <p:sldId id="360" r:id="rId17"/>
    <p:sldId id="303" r:id="rId18"/>
    <p:sldId id="298" r:id="rId19"/>
    <p:sldId id="302" r:id="rId20"/>
    <p:sldId id="304" r:id="rId21"/>
    <p:sldId id="388" r:id="rId22"/>
    <p:sldId id="553" r:id="rId23"/>
    <p:sldId id="552" r:id="rId24"/>
    <p:sldId id="311" r:id="rId25"/>
    <p:sldId id="399" r:id="rId26"/>
    <p:sldId id="312" r:id="rId27"/>
    <p:sldId id="313" r:id="rId28"/>
    <p:sldId id="314" r:id="rId29"/>
    <p:sldId id="301" r:id="rId30"/>
    <p:sldId id="530" r:id="rId31"/>
    <p:sldId id="267" r:id="rId32"/>
    <p:sldId id="299" r:id="rId33"/>
    <p:sldId id="421" r:id="rId34"/>
    <p:sldId id="390" r:id="rId35"/>
    <p:sldId id="555" r:id="rId36"/>
    <p:sldId id="529" r:id="rId37"/>
    <p:sldId id="268" r:id="rId38"/>
    <p:sldId id="269" r:id="rId39"/>
    <p:sldId id="533" r:id="rId40"/>
    <p:sldId id="532" r:id="rId41"/>
    <p:sldId id="531" r:id="rId42"/>
    <p:sldId id="306" r:id="rId43"/>
    <p:sldId id="428" r:id="rId44"/>
    <p:sldId id="305" r:id="rId45"/>
    <p:sldId id="557" r:id="rId46"/>
    <p:sldId id="270" r:id="rId47"/>
    <p:sldId id="556" r:id="rId48"/>
    <p:sldId id="546" r:id="rId49"/>
    <p:sldId id="544" r:id="rId50"/>
    <p:sldId id="550" r:id="rId51"/>
    <p:sldId id="551" r:id="rId52"/>
    <p:sldId id="271" r:id="rId53"/>
    <p:sldId id="401" r:id="rId54"/>
    <p:sldId id="361" r:id="rId55"/>
    <p:sldId id="391" r:id="rId56"/>
    <p:sldId id="394" r:id="rId57"/>
    <p:sldId id="272" r:id="rId58"/>
    <p:sldId id="308" r:id="rId59"/>
    <p:sldId id="392" r:id="rId60"/>
    <p:sldId id="560" r:id="rId61"/>
    <p:sldId id="393" r:id="rId62"/>
    <p:sldId id="379" r:id="rId63"/>
    <p:sldId id="521" r:id="rId64"/>
    <p:sldId id="534" r:id="rId65"/>
    <p:sldId id="307" r:id="rId66"/>
    <p:sldId id="309" r:id="rId67"/>
    <p:sldId id="310" r:id="rId68"/>
    <p:sldId id="276" r:id="rId69"/>
    <p:sldId id="526" r:id="rId70"/>
    <p:sldId id="363" r:id="rId71"/>
    <p:sldId id="423" r:id="rId72"/>
    <p:sldId id="277" r:id="rId73"/>
    <p:sldId id="538" r:id="rId74"/>
    <p:sldId id="404" r:id="rId75"/>
    <p:sldId id="424" r:id="rId76"/>
    <p:sldId id="527" r:id="rId77"/>
    <p:sldId id="422" r:id="rId78"/>
    <p:sldId id="375" r:id="rId79"/>
    <p:sldId id="539" r:id="rId80"/>
    <p:sldId id="540" r:id="rId81"/>
    <p:sldId id="376" r:id="rId82"/>
    <p:sldId id="377" r:id="rId83"/>
    <p:sldId id="402" r:id="rId84"/>
    <p:sldId id="378" r:id="rId85"/>
    <p:sldId id="403" r:id="rId86"/>
    <p:sldId id="514" r:id="rId87"/>
    <p:sldId id="279" r:id="rId88"/>
    <p:sldId id="541" r:id="rId89"/>
    <p:sldId id="558" r:id="rId90"/>
    <p:sldId id="365" r:id="rId91"/>
    <p:sldId id="316" r:id="rId92"/>
    <p:sldId id="317" r:id="rId93"/>
    <p:sldId id="547" r:id="rId94"/>
    <p:sldId id="516" r:id="rId95"/>
    <p:sldId id="561" r:id="rId96"/>
    <p:sldId id="320" r:id="rId97"/>
    <p:sldId id="321" r:id="rId98"/>
    <p:sldId id="322" r:id="rId99"/>
    <p:sldId id="315" r:id="rId100"/>
  </p:sldIdLst>
  <p:sldSz cx="9144000" cy="6858000" type="screen4x3"/>
  <p:notesSz cx="6858000" cy="9144000"/>
  <p:defaultTextStyle>
    <a:defPPr>
      <a:defRPr lang="zh-CN"/>
    </a:defPPr>
    <a:lvl1pPr algn="ctr" rtl="0" fontAlgn="base">
      <a:spcBef>
        <a:spcPct val="50000"/>
      </a:spcBef>
      <a:spcAft>
        <a:spcPct val="0"/>
      </a:spcAft>
      <a:defRPr sz="2400" b="1" kern="1200">
        <a:solidFill>
          <a:schemeClr val="tx1"/>
        </a:solidFill>
        <a:latin typeface="Verdana" pitchFamily="34" charset="0"/>
        <a:ea typeface="宋体" charset="-122"/>
        <a:cs typeface="+mn-cs"/>
      </a:defRPr>
    </a:lvl1pPr>
    <a:lvl2pPr marL="457200" algn="ctr" rtl="0" fontAlgn="base">
      <a:spcBef>
        <a:spcPct val="50000"/>
      </a:spcBef>
      <a:spcAft>
        <a:spcPct val="0"/>
      </a:spcAft>
      <a:defRPr sz="2400" b="1" kern="1200">
        <a:solidFill>
          <a:schemeClr val="tx1"/>
        </a:solidFill>
        <a:latin typeface="Verdana" pitchFamily="34" charset="0"/>
        <a:ea typeface="宋体" charset="-122"/>
        <a:cs typeface="+mn-cs"/>
      </a:defRPr>
    </a:lvl2pPr>
    <a:lvl3pPr marL="914400" algn="ctr" rtl="0" fontAlgn="base">
      <a:spcBef>
        <a:spcPct val="50000"/>
      </a:spcBef>
      <a:spcAft>
        <a:spcPct val="0"/>
      </a:spcAft>
      <a:defRPr sz="2400" b="1" kern="1200">
        <a:solidFill>
          <a:schemeClr val="tx1"/>
        </a:solidFill>
        <a:latin typeface="Verdana" pitchFamily="34" charset="0"/>
        <a:ea typeface="宋体" charset="-122"/>
        <a:cs typeface="+mn-cs"/>
      </a:defRPr>
    </a:lvl3pPr>
    <a:lvl4pPr marL="1371600" algn="ctr" rtl="0" fontAlgn="base">
      <a:spcBef>
        <a:spcPct val="50000"/>
      </a:spcBef>
      <a:spcAft>
        <a:spcPct val="0"/>
      </a:spcAft>
      <a:defRPr sz="2400" b="1" kern="1200">
        <a:solidFill>
          <a:schemeClr val="tx1"/>
        </a:solidFill>
        <a:latin typeface="Verdana" pitchFamily="34" charset="0"/>
        <a:ea typeface="宋体" charset="-122"/>
        <a:cs typeface="+mn-cs"/>
      </a:defRPr>
    </a:lvl4pPr>
    <a:lvl5pPr marL="1828800" algn="ctr" rtl="0" fontAlgn="base">
      <a:spcBef>
        <a:spcPct val="50000"/>
      </a:spcBef>
      <a:spcAft>
        <a:spcPct val="0"/>
      </a:spcAft>
      <a:defRPr sz="2400" b="1" kern="1200">
        <a:solidFill>
          <a:schemeClr val="tx1"/>
        </a:solidFill>
        <a:latin typeface="Verdana" pitchFamily="34" charset="0"/>
        <a:ea typeface="宋体" charset="-122"/>
        <a:cs typeface="+mn-cs"/>
      </a:defRPr>
    </a:lvl5pPr>
    <a:lvl6pPr marL="2286000" algn="l" defTabSz="914400" rtl="0" eaLnBrk="1" latinLnBrk="0" hangingPunct="1">
      <a:defRPr sz="2400" b="1" kern="1200">
        <a:solidFill>
          <a:schemeClr val="tx1"/>
        </a:solidFill>
        <a:latin typeface="Verdana" pitchFamily="34" charset="0"/>
        <a:ea typeface="宋体" charset="-122"/>
        <a:cs typeface="+mn-cs"/>
      </a:defRPr>
    </a:lvl6pPr>
    <a:lvl7pPr marL="2743200" algn="l" defTabSz="914400" rtl="0" eaLnBrk="1" latinLnBrk="0" hangingPunct="1">
      <a:defRPr sz="2400" b="1" kern="1200">
        <a:solidFill>
          <a:schemeClr val="tx1"/>
        </a:solidFill>
        <a:latin typeface="Verdana" pitchFamily="34" charset="0"/>
        <a:ea typeface="宋体" charset="-122"/>
        <a:cs typeface="+mn-cs"/>
      </a:defRPr>
    </a:lvl7pPr>
    <a:lvl8pPr marL="3200400" algn="l" defTabSz="914400" rtl="0" eaLnBrk="1" latinLnBrk="0" hangingPunct="1">
      <a:defRPr sz="2400" b="1" kern="1200">
        <a:solidFill>
          <a:schemeClr val="tx1"/>
        </a:solidFill>
        <a:latin typeface="Verdana" pitchFamily="34" charset="0"/>
        <a:ea typeface="宋体" charset="-122"/>
        <a:cs typeface="+mn-cs"/>
      </a:defRPr>
    </a:lvl8pPr>
    <a:lvl9pPr marL="3657600" algn="l" defTabSz="914400" rtl="0" eaLnBrk="1" latinLnBrk="0" hangingPunct="1">
      <a:defRPr sz="2400" b="1"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82"/>
    <a:srgbClr val="00366C"/>
    <a:srgbClr val="00458A"/>
    <a:srgbClr val="006BD6"/>
    <a:srgbClr val="0097E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2" autoAdjust="0"/>
    <p:restoredTop sz="94631" autoAdjust="0"/>
  </p:normalViewPr>
  <p:slideViewPr>
    <p:cSldViewPr>
      <p:cViewPr varScale="1">
        <p:scale>
          <a:sx n="71" d="100"/>
          <a:sy n="71" d="100"/>
        </p:scale>
        <p:origin x="66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556D76-AACF-4107-A0A6-48831FECDFBC}" type="datetimeFigureOut">
              <a:rPr lang="zh-CN" altLang="en-US" smtClean="0"/>
              <a:t>2021/10/26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3478CC-71F1-4B6F-9A62-58CCE68A205F}" type="slidenum">
              <a:rPr lang="zh-CN" altLang="en-US" smtClean="0"/>
              <a:t>‹#›</a:t>
            </a:fld>
            <a:endParaRPr lang="zh-CN" altLang="en-US"/>
          </a:p>
        </p:txBody>
      </p:sp>
    </p:spTree>
    <p:extLst>
      <p:ext uri="{BB962C8B-B14F-4D97-AF65-F5344CB8AC3E}">
        <p14:creationId xmlns:p14="http://schemas.microsoft.com/office/powerpoint/2010/main" val="3056086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3EB8B510-F7D8-444B-B7BE-A5AA77883E62}" type="slidenum">
              <a:rPr lang="en-US" altLang="zh-CN" smtClean="0"/>
              <a:pPr algn="r" eaLnBrk="1" hangingPunct="1">
                <a:spcBef>
                  <a:spcPct val="0"/>
                </a:spcBef>
              </a:pPr>
              <a:t>50</a:t>
            </a:fld>
            <a:endParaRPr lang="en-US" altLang="zh-CN"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2" name="Freeform 23"/>
            <p:cNvSpPr>
              <a:spLocks/>
            </p:cNvSpPr>
            <p:nvPr/>
          </p:nvSpPr>
          <p:spPr bwMode="hidden">
            <a:xfrm>
              <a:off x="5041" y="0"/>
              <a:ext cx="719" cy="845"/>
            </a:xfrm>
            <a:custGeom>
              <a:avLst/>
              <a:gdLst>
                <a:gd name="T0" fmla="*/ 743 w 717"/>
                <a:gd name="T1" fmla="*/ 845 h 845"/>
                <a:gd name="T2" fmla="*/ 743 w 717"/>
                <a:gd name="T3" fmla="*/ 821 h 845"/>
                <a:gd name="T4" fmla="*/ 600 w 717"/>
                <a:gd name="T5" fmla="*/ 605 h 845"/>
                <a:gd name="T6" fmla="*/ 419 w 717"/>
                <a:gd name="T7" fmla="*/ 396 h 845"/>
                <a:gd name="T8" fmla="*/ 234 w 717"/>
                <a:gd name="T9" fmla="*/ 192 h 845"/>
                <a:gd name="T10" fmla="*/ 17 w 717"/>
                <a:gd name="T11" fmla="*/ 0 h 845"/>
                <a:gd name="T12" fmla="*/ 0 w 717"/>
                <a:gd name="T13" fmla="*/ 0 h 845"/>
                <a:gd name="T14" fmla="*/ 222 w 717"/>
                <a:gd name="T15" fmla="*/ 198 h 845"/>
                <a:gd name="T16" fmla="*/ 413 w 717"/>
                <a:gd name="T17" fmla="*/ 408 h 845"/>
                <a:gd name="T18" fmla="*/ 594 w 717"/>
                <a:gd name="T19" fmla="*/ 623 h 845"/>
                <a:gd name="T20" fmla="*/ 743 w 717"/>
                <a:gd name="T21" fmla="*/ 845 h 845"/>
                <a:gd name="T22" fmla="*/ 743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20 w 407"/>
                <a:gd name="T1" fmla="*/ 414 h 414"/>
                <a:gd name="T2" fmla="*/ 420 w 407"/>
                <a:gd name="T3" fmla="*/ 396 h 414"/>
                <a:gd name="T4" fmla="*/ 235 w 407"/>
                <a:gd name="T5" fmla="*/ 192 h 414"/>
                <a:gd name="T6" fmla="*/ 12 w 407"/>
                <a:gd name="T7" fmla="*/ 0 h 414"/>
                <a:gd name="T8" fmla="*/ 0 w 407"/>
                <a:gd name="T9" fmla="*/ 0 h 414"/>
                <a:gd name="T10" fmla="*/ 108 w 407"/>
                <a:gd name="T11" fmla="*/ 102 h 414"/>
                <a:gd name="T12" fmla="*/ 229 w 407"/>
                <a:gd name="T13" fmla="*/ 204 h 414"/>
                <a:gd name="T14" fmla="*/ 420 w 407"/>
                <a:gd name="T15" fmla="*/ 414 h 414"/>
                <a:gd name="T16" fmla="*/ 420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5" name="Freeform 26"/>
            <p:cNvSpPr>
              <a:spLocks/>
            </p:cNvSpPr>
            <p:nvPr/>
          </p:nvSpPr>
          <p:spPr bwMode="hidden">
            <a:xfrm>
              <a:off x="6" y="0"/>
              <a:ext cx="588" cy="599"/>
            </a:xfrm>
            <a:custGeom>
              <a:avLst/>
              <a:gdLst>
                <a:gd name="T0" fmla="*/ 612 w 586"/>
                <a:gd name="T1" fmla="*/ 0 h 599"/>
                <a:gd name="T2" fmla="*/ 594 w 586"/>
                <a:gd name="T3" fmla="*/ 0 h 599"/>
                <a:gd name="T4" fmla="*/ 420 w 586"/>
                <a:gd name="T5" fmla="*/ 132 h 599"/>
                <a:gd name="T6" fmla="*/ 270 w 586"/>
                <a:gd name="T7" fmla="*/ 270 h 599"/>
                <a:gd name="T8" fmla="*/ 120 w 586"/>
                <a:gd name="T9" fmla="*/ 420 h 599"/>
                <a:gd name="T10" fmla="*/ 0 w 586"/>
                <a:gd name="T11" fmla="*/ 575 h 599"/>
                <a:gd name="T12" fmla="*/ 0 w 586"/>
                <a:gd name="T13" fmla="*/ 599 h 599"/>
                <a:gd name="T14" fmla="*/ 120 w 586"/>
                <a:gd name="T15" fmla="*/ 432 h 599"/>
                <a:gd name="T16" fmla="*/ 270 w 586"/>
                <a:gd name="T17" fmla="*/ 282 h 599"/>
                <a:gd name="T18" fmla="*/ 426 w 586"/>
                <a:gd name="T19" fmla="*/ 138 h 599"/>
                <a:gd name="T20" fmla="*/ 612 w 586"/>
                <a:gd name="T21" fmla="*/ 0 h 599"/>
                <a:gd name="T22" fmla="*/ 612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82 w 269"/>
                <a:gd name="T1" fmla="*/ 0 h 252"/>
                <a:gd name="T2" fmla="*/ 264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2 w 269"/>
                <a:gd name="T15" fmla="*/ 0 h 252"/>
                <a:gd name="T16" fmla="*/ 282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263"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52264"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1D9EEBD7-5845-4E60-BBD7-262F4E67B7C7}" type="slidenum">
              <a:rPr lang="en-US" altLang="zh-CN"/>
              <a:pPr>
                <a:defRPr/>
              </a:pPr>
              <a:t>‹#›</a:t>
            </a:fld>
            <a:endParaRPr lang="en-US" altLang="zh-CN"/>
          </a:p>
        </p:txBody>
      </p:sp>
    </p:spTree>
    <p:extLst>
      <p:ext uri="{BB962C8B-B14F-4D97-AF65-F5344CB8AC3E}">
        <p14:creationId xmlns:p14="http://schemas.microsoft.com/office/powerpoint/2010/main" val="83703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114BCC80-A883-4A0B-A67B-6333767FF680}" type="slidenum">
              <a:rPr lang="en-US" altLang="zh-CN"/>
              <a:pPr>
                <a:defRPr/>
              </a:pPr>
              <a:t>‹#›</a:t>
            </a:fld>
            <a:endParaRPr lang="en-US" altLang="zh-CN"/>
          </a:p>
        </p:txBody>
      </p:sp>
    </p:spTree>
    <p:extLst>
      <p:ext uri="{BB962C8B-B14F-4D97-AF65-F5344CB8AC3E}">
        <p14:creationId xmlns:p14="http://schemas.microsoft.com/office/powerpoint/2010/main" val="180424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AF13C882-1FCC-4668-B769-60641EA0D41A}" type="slidenum">
              <a:rPr lang="en-US" altLang="zh-CN"/>
              <a:pPr>
                <a:defRPr/>
              </a:pPr>
              <a:t>‹#›</a:t>
            </a:fld>
            <a:endParaRPr lang="en-US" altLang="zh-CN"/>
          </a:p>
        </p:txBody>
      </p:sp>
    </p:spTree>
    <p:extLst>
      <p:ext uri="{BB962C8B-B14F-4D97-AF65-F5344CB8AC3E}">
        <p14:creationId xmlns:p14="http://schemas.microsoft.com/office/powerpoint/2010/main" val="350603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1A93BE5-25B9-4E46-9719-636B716C80B4}" type="slidenum">
              <a:rPr lang="en-US" altLang="zh-CN"/>
              <a:pPr>
                <a:defRPr/>
              </a:pPr>
              <a:t>‹#›</a:t>
            </a:fld>
            <a:endParaRPr lang="en-US" altLang="zh-CN"/>
          </a:p>
        </p:txBody>
      </p:sp>
    </p:spTree>
    <p:extLst>
      <p:ext uri="{BB962C8B-B14F-4D97-AF65-F5344CB8AC3E}">
        <p14:creationId xmlns:p14="http://schemas.microsoft.com/office/powerpoint/2010/main" val="212424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A6E34684-A919-433B-A097-00698729195D}" type="slidenum">
              <a:rPr lang="en-US" altLang="zh-CN"/>
              <a:pPr>
                <a:defRPr/>
              </a:pPr>
              <a:t>‹#›</a:t>
            </a:fld>
            <a:endParaRPr lang="en-US" altLang="zh-CN"/>
          </a:p>
        </p:txBody>
      </p:sp>
    </p:spTree>
    <p:extLst>
      <p:ext uri="{BB962C8B-B14F-4D97-AF65-F5344CB8AC3E}">
        <p14:creationId xmlns:p14="http://schemas.microsoft.com/office/powerpoint/2010/main" val="350853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C8C90531-C77A-4AE2-A46F-8B28207974D7}" type="slidenum">
              <a:rPr lang="en-US" altLang="zh-CN"/>
              <a:pPr>
                <a:defRPr/>
              </a:pPr>
              <a:t>‹#›</a:t>
            </a:fld>
            <a:endParaRPr lang="en-US" altLang="zh-CN"/>
          </a:p>
        </p:txBody>
      </p:sp>
    </p:spTree>
    <p:extLst>
      <p:ext uri="{BB962C8B-B14F-4D97-AF65-F5344CB8AC3E}">
        <p14:creationId xmlns:p14="http://schemas.microsoft.com/office/powerpoint/2010/main" val="178822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3FAE0DBF-F0DD-433B-8161-8B7DF6F90F20}" type="slidenum">
              <a:rPr lang="en-US" altLang="zh-CN"/>
              <a:pPr>
                <a:defRPr/>
              </a:pPr>
              <a:t>‹#›</a:t>
            </a:fld>
            <a:endParaRPr lang="en-US" altLang="zh-CN"/>
          </a:p>
        </p:txBody>
      </p:sp>
    </p:spTree>
    <p:extLst>
      <p:ext uri="{BB962C8B-B14F-4D97-AF65-F5344CB8AC3E}">
        <p14:creationId xmlns:p14="http://schemas.microsoft.com/office/powerpoint/2010/main" val="132111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15050FA3-EEFA-48A7-B1C9-DBFA2C89C01A}" type="slidenum">
              <a:rPr lang="en-US" altLang="zh-CN"/>
              <a:pPr>
                <a:defRPr/>
              </a:pPr>
              <a:t>‹#›</a:t>
            </a:fld>
            <a:endParaRPr lang="en-US" altLang="zh-CN"/>
          </a:p>
        </p:txBody>
      </p:sp>
    </p:spTree>
    <p:extLst>
      <p:ext uri="{BB962C8B-B14F-4D97-AF65-F5344CB8AC3E}">
        <p14:creationId xmlns:p14="http://schemas.microsoft.com/office/powerpoint/2010/main" val="90212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2003E317-59D3-4924-B226-9D29B63871BC}" type="slidenum">
              <a:rPr lang="en-US" altLang="zh-CN"/>
              <a:pPr>
                <a:defRPr/>
              </a:pPr>
              <a:t>‹#›</a:t>
            </a:fld>
            <a:endParaRPr lang="en-US" altLang="zh-CN"/>
          </a:p>
        </p:txBody>
      </p:sp>
    </p:spTree>
    <p:extLst>
      <p:ext uri="{BB962C8B-B14F-4D97-AF65-F5344CB8AC3E}">
        <p14:creationId xmlns:p14="http://schemas.microsoft.com/office/powerpoint/2010/main" val="81313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40F4C726-A5EE-41BD-8271-8AFA102B9FFC}" type="slidenum">
              <a:rPr lang="en-US" altLang="zh-CN"/>
              <a:pPr>
                <a:defRPr/>
              </a:pPr>
              <a:t>‹#›</a:t>
            </a:fld>
            <a:endParaRPr lang="en-US" altLang="zh-CN"/>
          </a:p>
        </p:txBody>
      </p:sp>
    </p:spTree>
    <p:extLst>
      <p:ext uri="{BB962C8B-B14F-4D97-AF65-F5344CB8AC3E}">
        <p14:creationId xmlns:p14="http://schemas.microsoft.com/office/powerpoint/2010/main" val="38544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07D4DF25-4EAA-488A-8FC8-F8EB48AC41C0}" type="slidenum">
              <a:rPr lang="en-US" altLang="zh-CN"/>
              <a:pPr>
                <a:defRPr/>
              </a:pPr>
              <a:t>‹#›</a:t>
            </a:fld>
            <a:endParaRPr lang="en-US" altLang="zh-CN"/>
          </a:p>
        </p:txBody>
      </p:sp>
    </p:spTree>
    <p:extLst>
      <p:ext uri="{BB962C8B-B14F-4D97-AF65-F5344CB8AC3E}">
        <p14:creationId xmlns:p14="http://schemas.microsoft.com/office/powerpoint/2010/main" val="2288414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lumMod val="75000"/>
              </a:schemeClr>
            </a:gs>
            <a:gs pos="90000">
              <a:schemeClr val="bg1">
                <a:gamma/>
                <a:shade val="39216"/>
                <a:invGamma/>
              </a:schemeClr>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51203"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4"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5"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1035" name="Group 6"/>
            <p:cNvGrpSpPr>
              <a:grpSpLocks/>
            </p:cNvGrpSpPr>
            <p:nvPr/>
          </p:nvGrpSpPr>
          <p:grpSpPr bwMode="auto">
            <a:xfrm>
              <a:off x="288" y="0"/>
              <a:ext cx="5098" cy="4316"/>
              <a:chOff x="288" y="0"/>
              <a:chExt cx="5098" cy="4316"/>
            </a:xfrm>
          </p:grpSpPr>
          <p:sp>
            <p:nvSpPr>
              <p:cNvPr id="51207"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8"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9"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0"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1"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2"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3"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4"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5"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6"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7"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8"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9"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51220"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21"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22"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39" name="Freeform 23"/>
            <p:cNvSpPr>
              <a:spLocks/>
            </p:cNvSpPr>
            <p:nvPr/>
          </p:nvSpPr>
          <p:spPr bwMode="hidden">
            <a:xfrm>
              <a:off x="5041" y="0"/>
              <a:ext cx="719" cy="845"/>
            </a:xfrm>
            <a:custGeom>
              <a:avLst/>
              <a:gdLst>
                <a:gd name="T0" fmla="*/ 743 w 717"/>
                <a:gd name="T1" fmla="*/ 845 h 845"/>
                <a:gd name="T2" fmla="*/ 743 w 717"/>
                <a:gd name="T3" fmla="*/ 821 h 845"/>
                <a:gd name="T4" fmla="*/ 600 w 717"/>
                <a:gd name="T5" fmla="*/ 605 h 845"/>
                <a:gd name="T6" fmla="*/ 419 w 717"/>
                <a:gd name="T7" fmla="*/ 396 h 845"/>
                <a:gd name="T8" fmla="*/ 234 w 717"/>
                <a:gd name="T9" fmla="*/ 192 h 845"/>
                <a:gd name="T10" fmla="*/ 17 w 717"/>
                <a:gd name="T11" fmla="*/ 0 h 845"/>
                <a:gd name="T12" fmla="*/ 0 w 717"/>
                <a:gd name="T13" fmla="*/ 0 h 845"/>
                <a:gd name="T14" fmla="*/ 222 w 717"/>
                <a:gd name="T15" fmla="*/ 198 h 845"/>
                <a:gd name="T16" fmla="*/ 413 w 717"/>
                <a:gd name="T17" fmla="*/ 408 h 845"/>
                <a:gd name="T18" fmla="*/ 594 w 717"/>
                <a:gd name="T19" fmla="*/ 623 h 845"/>
                <a:gd name="T20" fmla="*/ 743 w 717"/>
                <a:gd name="T21" fmla="*/ 845 h 845"/>
                <a:gd name="T22" fmla="*/ 743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20 w 407"/>
                <a:gd name="T1" fmla="*/ 414 h 414"/>
                <a:gd name="T2" fmla="*/ 420 w 407"/>
                <a:gd name="T3" fmla="*/ 396 h 414"/>
                <a:gd name="T4" fmla="*/ 235 w 407"/>
                <a:gd name="T5" fmla="*/ 192 h 414"/>
                <a:gd name="T6" fmla="*/ 12 w 407"/>
                <a:gd name="T7" fmla="*/ 0 h 414"/>
                <a:gd name="T8" fmla="*/ 0 w 407"/>
                <a:gd name="T9" fmla="*/ 0 h 414"/>
                <a:gd name="T10" fmla="*/ 108 w 407"/>
                <a:gd name="T11" fmla="*/ 102 h 414"/>
                <a:gd name="T12" fmla="*/ 229 w 407"/>
                <a:gd name="T13" fmla="*/ 204 h 414"/>
                <a:gd name="T14" fmla="*/ 420 w 407"/>
                <a:gd name="T15" fmla="*/ 414 h 414"/>
                <a:gd name="T16" fmla="*/ 420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25"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42" name="Freeform 26"/>
            <p:cNvSpPr>
              <a:spLocks/>
            </p:cNvSpPr>
            <p:nvPr/>
          </p:nvSpPr>
          <p:spPr bwMode="hidden">
            <a:xfrm>
              <a:off x="6" y="0"/>
              <a:ext cx="588" cy="599"/>
            </a:xfrm>
            <a:custGeom>
              <a:avLst/>
              <a:gdLst>
                <a:gd name="T0" fmla="*/ 612 w 586"/>
                <a:gd name="T1" fmla="*/ 0 h 599"/>
                <a:gd name="T2" fmla="*/ 594 w 586"/>
                <a:gd name="T3" fmla="*/ 0 h 599"/>
                <a:gd name="T4" fmla="*/ 420 w 586"/>
                <a:gd name="T5" fmla="*/ 132 h 599"/>
                <a:gd name="T6" fmla="*/ 270 w 586"/>
                <a:gd name="T7" fmla="*/ 270 h 599"/>
                <a:gd name="T8" fmla="*/ 120 w 586"/>
                <a:gd name="T9" fmla="*/ 420 h 599"/>
                <a:gd name="T10" fmla="*/ 0 w 586"/>
                <a:gd name="T11" fmla="*/ 575 h 599"/>
                <a:gd name="T12" fmla="*/ 0 w 586"/>
                <a:gd name="T13" fmla="*/ 599 h 599"/>
                <a:gd name="T14" fmla="*/ 120 w 586"/>
                <a:gd name="T15" fmla="*/ 432 h 599"/>
                <a:gd name="T16" fmla="*/ 270 w 586"/>
                <a:gd name="T17" fmla="*/ 282 h 599"/>
                <a:gd name="T18" fmla="*/ 426 w 586"/>
                <a:gd name="T19" fmla="*/ 138 h 599"/>
                <a:gd name="T20" fmla="*/ 612 w 586"/>
                <a:gd name="T21" fmla="*/ 0 h 599"/>
                <a:gd name="T22" fmla="*/ 612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82 w 269"/>
                <a:gd name="T1" fmla="*/ 0 h 252"/>
                <a:gd name="T2" fmla="*/ 264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2 w 269"/>
                <a:gd name="T15" fmla="*/ 0 h 252"/>
                <a:gd name="T16" fmla="*/ 282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239"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51240"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000" b="0">
                <a:effectLst>
                  <a:outerShdw blurRad="38100" dist="38100" dir="2700000" algn="tl">
                    <a:srgbClr val="000000"/>
                  </a:outerShdw>
                </a:effectLst>
                <a:ea typeface="宋体" charset="-122"/>
              </a:defRPr>
            </a:lvl1pPr>
          </a:lstStyle>
          <a:p>
            <a:pPr>
              <a:defRPr/>
            </a:pPr>
            <a:endParaRPr lang="en-US" altLang="zh-CN"/>
          </a:p>
        </p:txBody>
      </p:sp>
      <p:sp>
        <p:nvSpPr>
          <p:cNvPr id="51241"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b="0">
                <a:effectLst>
                  <a:outerShdw blurRad="38100" dist="38100" dir="2700000" algn="tl">
                    <a:srgbClr val="000000"/>
                  </a:outerShdw>
                </a:effectLst>
                <a:ea typeface="宋体" charset="-122"/>
              </a:defRPr>
            </a:lvl1pPr>
          </a:lstStyle>
          <a:p>
            <a:pPr>
              <a:defRPr/>
            </a:pPr>
            <a:endParaRPr lang="en-US" altLang="zh-CN"/>
          </a:p>
        </p:txBody>
      </p:sp>
      <p:sp>
        <p:nvSpPr>
          <p:cNvPr id="51242"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000" b="0">
                <a:effectLst>
                  <a:outerShdw blurRad="38100" dist="38100" dir="2700000" algn="tl">
                    <a:srgbClr val="000000"/>
                  </a:outerShdw>
                </a:effectLst>
                <a:ea typeface="宋体" charset="-122"/>
              </a:defRPr>
            </a:lvl1pPr>
          </a:lstStyle>
          <a:p>
            <a:pPr>
              <a:defRPr/>
            </a:pPr>
            <a:fld id="{FB8E69C5-826F-42B2-8B89-667026A6A0AC}" type="slidenum">
              <a:rPr lang="en-US" altLang="zh-CN"/>
              <a:pPr>
                <a:defRPr/>
              </a:pPr>
              <a:t>‹#›</a:t>
            </a:fld>
            <a:endParaRPr lang="en-US" altLang="zh-CN"/>
          </a:p>
        </p:txBody>
      </p:sp>
      <p:sp>
        <p:nvSpPr>
          <p:cNvPr id="51243"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23"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874838"/>
            <a:ext cx="7772400" cy="1350962"/>
          </a:xfrm>
        </p:spPr>
        <p:txBody>
          <a:bodyPr/>
          <a:lstStyle/>
          <a:p>
            <a:pPr eaLnBrk="1" hangingPunct="1">
              <a:defRPr/>
            </a:pPr>
            <a:r>
              <a:rPr lang="zh-CN" altLang="en-US" sz="4800" dirty="0" smtClean="0"/>
              <a:t>六、复合</a:t>
            </a:r>
            <a:r>
              <a:rPr lang="zh-CN" altLang="en-US" sz="4800" dirty="0"/>
              <a:t>数据的</a:t>
            </a:r>
            <a:r>
              <a:rPr lang="zh-CN" altLang="en-US" sz="4800" dirty="0" smtClean="0"/>
              <a:t>描述</a:t>
            </a:r>
            <a:r>
              <a:rPr lang="en-US" altLang="zh-CN" sz="4800" dirty="0" smtClean="0"/>
              <a:t/>
            </a:r>
            <a:br>
              <a:rPr lang="en-US" altLang="zh-CN" sz="4800" dirty="0" smtClean="0"/>
            </a:br>
            <a:r>
              <a:rPr lang="zh-CN" altLang="en-US" sz="4800" dirty="0" smtClean="0"/>
              <a:t>−−</a:t>
            </a:r>
            <a:r>
              <a:rPr lang="zh-CN" altLang="en-US" sz="4800" dirty="0"/>
              <a:t>构造数据类型</a:t>
            </a:r>
            <a:endParaRPr lang="zh-CN" altLang="en-US" sz="4800" dirty="0" smtClean="0"/>
          </a:p>
        </p:txBody>
      </p:sp>
      <p:sp>
        <p:nvSpPr>
          <p:cNvPr id="3" name="Rectangle 3"/>
          <p:cNvSpPr>
            <a:spLocks noGrp="1" noChangeArrowheads="1"/>
          </p:cNvSpPr>
          <p:nvPr>
            <p:ph type="subTitle" idx="1"/>
          </p:nvPr>
        </p:nvSpPr>
        <p:spPr>
          <a:xfrm>
            <a:off x="1371600" y="3886200"/>
            <a:ext cx="6400800" cy="1752600"/>
          </a:xfrm>
        </p:spPr>
        <p:txBody>
          <a:bodyPr/>
          <a:lstStyle/>
          <a:p>
            <a:pPr eaLnBrk="1" hangingPunct="1">
              <a:defRPr/>
            </a:pPr>
            <a:r>
              <a:rPr lang="zh-CN" altLang="en-US" dirty="0" smtClean="0"/>
              <a:t>（基础部分）</a:t>
            </a:r>
            <a:endParaRPr lang="zh-CN"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枚举类型输入</a:t>
            </a:r>
            <a:r>
              <a:rPr lang="en-US" altLang="zh-CN" smtClean="0"/>
              <a:t>/</a:t>
            </a:r>
            <a:r>
              <a:rPr lang="zh-CN" altLang="en-US" smtClean="0"/>
              <a:t>输出举例</a:t>
            </a:r>
          </a:p>
        </p:txBody>
      </p:sp>
      <p:sp>
        <p:nvSpPr>
          <p:cNvPr id="58371" name="Rectangle 3"/>
          <p:cNvSpPr>
            <a:spLocks noGrp="1" noChangeArrowheads="1"/>
          </p:cNvSpPr>
          <p:nvPr>
            <p:ph type="body" idx="1"/>
          </p:nvPr>
        </p:nvSpPr>
        <p:spPr>
          <a:xfrm>
            <a:off x="250825" y="1268413"/>
            <a:ext cx="8642350" cy="5589587"/>
          </a:xfrm>
        </p:spPr>
        <p:txBody>
          <a:bodyPr/>
          <a:lstStyle/>
          <a:p>
            <a:pPr eaLnBrk="1" hangingPunct="1">
              <a:lnSpc>
                <a:spcPct val="80000"/>
              </a:lnSpc>
              <a:buFont typeface="Wingdings" pitchFamily="2" charset="2"/>
              <a:buNone/>
              <a:defRPr/>
            </a:pPr>
            <a:r>
              <a:rPr lang="en-US" altLang="zh-CN" sz="2200" dirty="0" smtClean="0"/>
              <a:t>#include &lt;</a:t>
            </a:r>
            <a:r>
              <a:rPr lang="en-US" altLang="zh-CN" sz="2200" dirty="0" err="1" smtClean="0"/>
              <a:t>iostream</a:t>
            </a:r>
            <a:r>
              <a:rPr lang="en-US" altLang="zh-CN" sz="2200" dirty="0" smtClean="0"/>
              <a:t>&gt;</a:t>
            </a:r>
          </a:p>
          <a:p>
            <a:pPr eaLnBrk="1" hangingPunct="1">
              <a:lnSpc>
                <a:spcPct val="80000"/>
              </a:lnSpc>
              <a:buFont typeface="Wingdings" pitchFamily="2" charset="2"/>
              <a:buNone/>
              <a:defRPr/>
            </a:pPr>
            <a:r>
              <a:rPr lang="en-US" altLang="zh-CN" sz="2200" dirty="0" smtClean="0"/>
              <a:t>using namespace </a:t>
            </a:r>
            <a:r>
              <a:rPr lang="en-US" altLang="zh-CN" sz="2200" dirty="0" err="1" smtClean="0"/>
              <a:t>std</a:t>
            </a:r>
            <a:r>
              <a:rPr lang="en-US" altLang="zh-CN" sz="2200" dirty="0" smtClean="0"/>
              <a:t>;</a:t>
            </a:r>
          </a:p>
          <a:p>
            <a:pPr eaLnBrk="1" hangingPunct="1">
              <a:lnSpc>
                <a:spcPct val="80000"/>
              </a:lnSpc>
              <a:buFont typeface="Wingdings" pitchFamily="2" charset="2"/>
              <a:buNone/>
              <a:defRPr/>
            </a:pPr>
            <a:r>
              <a:rPr lang="en-US" altLang="zh-CN" sz="2200" dirty="0" err="1" smtClean="0"/>
              <a:t>int</a:t>
            </a:r>
            <a:r>
              <a:rPr lang="en-US" altLang="zh-CN" sz="2200" dirty="0" smtClean="0"/>
              <a:t> main()</a:t>
            </a:r>
          </a:p>
          <a:p>
            <a:pPr eaLnBrk="1" hangingPunct="1">
              <a:lnSpc>
                <a:spcPct val="80000"/>
              </a:lnSpc>
              <a:buFont typeface="Wingdings" pitchFamily="2" charset="2"/>
              <a:buNone/>
              <a:defRPr/>
            </a:pPr>
            <a:r>
              <a:rPr lang="en-US" altLang="zh-CN" sz="2200" dirty="0" smtClean="0"/>
              <a:t>{	Day d;</a:t>
            </a:r>
          </a:p>
          <a:p>
            <a:pPr eaLnBrk="1" hangingPunct="1">
              <a:lnSpc>
                <a:spcPct val="80000"/>
              </a:lnSpc>
              <a:buFont typeface="Wingdings" pitchFamily="2" charset="2"/>
              <a:buNone/>
              <a:defRPr/>
            </a:pPr>
            <a:r>
              <a:rPr lang="en-US" altLang="zh-CN" sz="2200" dirty="0" smtClean="0"/>
              <a:t>	</a:t>
            </a:r>
            <a:r>
              <a:rPr lang="en-US" altLang="zh-CN" sz="2200" dirty="0" err="1" smtClean="0"/>
              <a:t>int</a:t>
            </a:r>
            <a:r>
              <a:rPr lang="en-US" altLang="zh-CN" sz="2200" dirty="0" smtClean="0"/>
              <a:t> </a:t>
            </a:r>
            <a:r>
              <a:rPr lang="en-US" altLang="zh-CN" sz="2200" dirty="0" err="1" smtClean="0"/>
              <a:t>i</a:t>
            </a:r>
            <a:r>
              <a:rPr lang="en-US" altLang="zh-CN" sz="2200" dirty="0" smtClean="0"/>
              <a:t>;</a:t>
            </a:r>
          </a:p>
          <a:p>
            <a:pPr eaLnBrk="1" hangingPunct="1">
              <a:lnSpc>
                <a:spcPct val="80000"/>
              </a:lnSpc>
              <a:buFont typeface="Wingdings" pitchFamily="2" charset="2"/>
              <a:buNone/>
              <a:defRPr/>
            </a:pPr>
            <a:r>
              <a:rPr lang="en-US" altLang="zh-CN" sz="2200" dirty="0" smtClean="0"/>
              <a:t>	</a:t>
            </a:r>
            <a:r>
              <a:rPr lang="en-US" altLang="zh-CN" sz="2200" dirty="0" err="1" smtClean="0"/>
              <a:t>cin</a:t>
            </a:r>
            <a:r>
              <a:rPr lang="en-US" altLang="zh-CN" sz="2200" dirty="0" smtClean="0"/>
              <a:t> &gt;&gt; </a:t>
            </a:r>
            <a:r>
              <a:rPr lang="en-US" altLang="zh-CN" sz="2200" dirty="0" err="1" smtClean="0"/>
              <a:t>i</a:t>
            </a:r>
            <a:r>
              <a:rPr lang="en-US" altLang="zh-CN" sz="2200" dirty="0" smtClean="0"/>
              <a:t>;</a:t>
            </a:r>
          </a:p>
          <a:p>
            <a:pPr eaLnBrk="1" hangingPunct="1">
              <a:lnSpc>
                <a:spcPct val="80000"/>
              </a:lnSpc>
              <a:buFont typeface="Wingdings" pitchFamily="2" charset="2"/>
              <a:buNone/>
              <a:defRPr/>
            </a:pPr>
            <a:r>
              <a:rPr lang="en-US" altLang="zh-CN" sz="2200" dirty="0" smtClean="0"/>
              <a:t>	switch (</a:t>
            </a:r>
            <a:r>
              <a:rPr lang="en-US" altLang="zh-CN" sz="2200" dirty="0" err="1" smtClean="0"/>
              <a:t>i</a:t>
            </a:r>
            <a:r>
              <a:rPr lang="en-US" altLang="zh-CN" sz="2200" dirty="0" smtClean="0"/>
              <a:t>)</a:t>
            </a:r>
          </a:p>
          <a:p>
            <a:pPr eaLnBrk="1" hangingPunct="1">
              <a:lnSpc>
                <a:spcPct val="80000"/>
              </a:lnSpc>
              <a:buFont typeface="Wingdings" pitchFamily="2" charset="2"/>
              <a:buNone/>
              <a:defRPr/>
            </a:pPr>
            <a:r>
              <a:rPr lang="en-US" altLang="zh-CN" sz="2200" dirty="0" smtClean="0"/>
              <a:t>	{	case 0: d = SUN; 	break;</a:t>
            </a:r>
          </a:p>
          <a:p>
            <a:pPr eaLnBrk="1" hangingPunct="1">
              <a:lnSpc>
                <a:spcPct val="80000"/>
              </a:lnSpc>
              <a:buFont typeface="Wingdings" pitchFamily="2" charset="2"/>
              <a:buNone/>
              <a:defRPr/>
            </a:pPr>
            <a:r>
              <a:rPr lang="en-US" altLang="zh-CN" sz="2200" dirty="0" smtClean="0"/>
              <a:t>		case 1: d = MON; 	break;</a:t>
            </a:r>
          </a:p>
          <a:p>
            <a:pPr eaLnBrk="1" hangingPunct="1">
              <a:lnSpc>
                <a:spcPct val="80000"/>
              </a:lnSpc>
              <a:buFont typeface="Wingdings" pitchFamily="2" charset="2"/>
              <a:buNone/>
              <a:defRPr/>
            </a:pPr>
            <a:r>
              <a:rPr lang="en-US" altLang="zh-CN" sz="2200" dirty="0" smtClean="0"/>
              <a:t>		case 2: d = TUE; 	break;</a:t>
            </a:r>
          </a:p>
          <a:p>
            <a:pPr eaLnBrk="1" hangingPunct="1">
              <a:lnSpc>
                <a:spcPct val="80000"/>
              </a:lnSpc>
              <a:buFont typeface="Wingdings" pitchFamily="2" charset="2"/>
              <a:buNone/>
              <a:defRPr/>
            </a:pPr>
            <a:r>
              <a:rPr lang="en-US" altLang="zh-CN" sz="2200" dirty="0" smtClean="0"/>
              <a:t>		case 3: d = WED; 	break;</a:t>
            </a:r>
          </a:p>
          <a:p>
            <a:pPr eaLnBrk="1" hangingPunct="1">
              <a:lnSpc>
                <a:spcPct val="80000"/>
              </a:lnSpc>
              <a:buFont typeface="Wingdings" pitchFamily="2" charset="2"/>
              <a:buNone/>
              <a:defRPr/>
            </a:pPr>
            <a:r>
              <a:rPr lang="en-US" altLang="zh-CN" sz="2200" dirty="0" smtClean="0"/>
              <a:t>		case 4: d = THU; 	break;</a:t>
            </a:r>
          </a:p>
          <a:p>
            <a:pPr eaLnBrk="1" hangingPunct="1">
              <a:lnSpc>
                <a:spcPct val="80000"/>
              </a:lnSpc>
              <a:buFont typeface="Wingdings" pitchFamily="2" charset="2"/>
              <a:buNone/>
              <a:defRPr/>
            </a:pPr>
            <a:r>
              <a:rPr lang="en-US" altLang="zh-CN" sz="2200" dirty="0" smtClean="0"/>
              <a:t>		case 5: d = FRI; 	break;</a:t>
            </a:r>
          </a:p>
          <a:p>
            <a:pPr eaLnBrk="1" hangingPunct="1">
              <a:lnSpc>
                <a:spcPct val="80000"/>
              </a:lnSpc>
              <a:buFont typeface="Wingdings" pitchFamily="2" charset="2"/>
              <a:buNone/>
              <a:defRPr/>
            </a:pPr>
            <a:r>
              <a:rPr lang="en-US" altLang="zh-CN" sz="2200" dirty="0" smtClean="0"/>
              <a:t>		case 6: d = SAT; 	break;</a:t>
            </a:r>
          </a:p>
          <a:p>
            <a:pPr eaLnBrk="1" hangingPunct="1">
              <a:lnSpc>
                <a:spcPct val="80000"/>
              </a:lnSpc>
              <a:buFont typeface="Wingdings" pitchFamily="2" charset="2"/>
              <a:buNone/>
              <a:defRPr/>
            </a:pPr>
            <a:r>
              <a:rPr lang="en-US" altLang="zh-CN" sz="2200" dirty="0" smtClean="0"/>
              <a:t>		default: </a:t>
            </a:r>
            <a:r>
              <a:rPr lang="en-US" altLang="zh-CN" sz="2200" dirty="0" err="1" smtClean="0"/>
              <a:t>cout</a:t>
            </a:r>
            <a:r>
              <a:rPr lang="en-US" altLang="zh-CN" sz="2200" dirty="0" smtClean="0"/>
              <a:t> &lt;&lt; "Input Error!" &lt;&lt; </a:t>
            </a:r>
            <a:r>
              <a:rPr lang="en-US" altLang="zh-CN" sz="2200" dirty="0" err="1" smtClean="0"/>
              <a:t>endl</a:t>
            </a:r>
            <a:r>
              <a:rPr lang="en-US" altLang="zh-CN" sz="2200" smtClean="0"/>
              <a:t>; exit</a:t>
            </a:r>
            <a:r>
              <a:rPr lang="en-US" altLang="zh-CN" sz="2200" dirty="0" smtClean="0"/>
              <a:t>(-1);</a:t>
            </a:r>
          </a:p>
          <a:p>
            <a:pPr eaLnBrk="1" hangingPunct="1">
              <a:lnSpc>
                <a:spcPct val="80000"/>
              </a:lnSpc>
              <a:buFont typeface="Wingdings" pitchFamily="2" charset="2"/>
              <a:buNone/>
              <a:defRPr/>
            </a:pPr>
            <a:r>
              <a:rPr lang="en-US" altLang="zh-CN" sz="2200" dirty="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457200" y="404813"/>
            <a:ext cx="8229600" cy="5726112"/>
          </a:xfrm>
        </p:spPr>
        <p:txBody>
          <a:bodyPr/>
          <a:lstStyle/>
          <a:p>
            <a:pPr eaLnBrk="1" hangingPunct="1">
              <a:lnSpc>
                <a:spcPct val="80000"/>
              </a:lnSpc>
              <a:buFont typeface="Wingdings" pitchFamily="2" charset="2"/>
              <a:buNone/>
              <a:defRPr/>
            </a:pPr>
            <a:r>
              <a:rPr lang="en-US" altLang="zh-CN" sz="2200" smtClean="0"/>
              <a:t>	......</a:t>
            </a:r>
          </a:p>
          <a:p>
            <a:pPr eaLnBrk="1" hangingPunct="1">
              <a:lnSpc>
                <a:spcPct val="80000"/>
              </a:lnSpc>
              <a:buFont typeface="Wingdings" pitchFamily="2" charset="2"/>
              <a:buNone/>
              <a:defRPr/>
            </a:pPr>
            <a:r>
              <a:rPr lang="en-US" altLang="zh-CN" sz="2200" smtClean="0"/>
              <a:t>	switch (d)</a:t>
            </a:r>
          </a:p>
          <a:p>
            <a:pPr eaLnBrk="1" hangingPunct="1">
              <a:lnSpc>
                <a:spcPct val="80000"/>
              </a:lnSpc>
              <a:buFont typeface="Wingdings" pitchFamily="2" charset="2"/>
              <a:buNone/>
              <a:defRPr/>
            </a:pPr>
            <a:r>
              <a:rPr lang="en-US" altLang="zh-CN" sz="2200" smtClean="0"/>
              <a:t>	{	case SUN: 	cout &lt;&lt; "SUN" &lt;&lt; endl; 	break;</a:t>
            </a:r>
          </a:p>
          <a:p>
            <a:pPr eaLnBrk="1" hangingPunct="1">
              <a:lnSpc>
                <a:spcPct val="80000"/>
              </a:lnSpc>
              <a:buFont typeface="Wingdings" pitchFamily="2" charset="2"/>
              <a:buNone/>
              <a:defRPr/>
            </a:pPr>
            <a:r>
              <a:rPr lang="en-US" altLang="zh-CN" sz="2200" smtClean="0"/>
              <a:t>		case MON:	cout &lt;&lt; "MON" &lt;&lt; endl; 	break;</a:t>
            </a:r>
          </a:p>
          <a:p>
            <a:pPr eaLnBrk="1" hangingPunct="1">
              <a:lnSpc>
                <a:spcPct val="80000"/>
              </a:lnSpc>
              <a:buFont typeface="Wingdings" pitchFamily="2" charset="2"/>
              <a:buNone/>
              <a:defRPr/>
            </a:pPr>
            <a:r>
              <a:rPr lang="en-US" altLang="zh-CN" sz="2200" smtClean="0"/>
              <a:t>		case TUE:	cout &lt;&lt; "TUE" &lt;&lt; endl; 	break;</a:t>
            </a:r>
          </a:p>
          <a:p>
            <a:pPr eaLnBrk="1" hangingPunct="1">
              <a:lnSpc>
                <a:spcPct val="80000"/>
              </a:lnSpc>
              <a:buFont typeface="Wingdings" pitchFamily="2" charset="2"/>
              <a:buNone/>
              <a:defRPr/>
            </a:pPr>
            <a:r>
              <a:rPr lang="en-US" altLang="zh-CN" sz="2200" smtClean="0"/>
              <a:t>		case WED:	cout &lt;&lt; "WED" &lt;&lt; endl; 	break;</a:t>
            </a:r>
          </a:p>
          <a:p>
            <a:pPr eaLnBrk="1" hangingPunct="1">
              <a:lnSpc>
                <a:spcPct val="80000"/>
              </a:lnSpc>
              <a:buFont typeface="Wingdings" pitchFamily="2" charset="2"/>
              <a:buNone/>
              <a:defRPr/>
            </a:pPr>
            <a:r>
              <a:rPr lang="en-US" altLang="zh-CN" sz="2200" smtClean="0"/>
              <a:t>		case THU:	cout &lt;&lt; "THU" &lt;&lt; endl; 	break;</a:t>
            </a:r>
          </a:p>
          <a:p>
            <a:pPr eaLnBrk="1" hangingPunct="1">
              <a:lnSpc>
                <a:spcPct val="80000"/>
              </a:lnSpc>
              <a:buFont typeface="Wingdings" pitchFamily="2" charset="2"/>
              <a:buNone/>
              <a:defRPr/>
            </a:pPr>
            <a:r>
              <a:rPr lang="en-US" altLang="zh-CN" sz="2200" smtClean="0"/>
              <a:t>		case FRI:	cout &lt;&lt; "FRI" &lt;&lt; endl; 	break;</a:t>
            </a:r>
          </a:p>
          <a:p>
            <a:pPr eaLnBrk="1" hangingPunct="1">
              <a:lnSpc>
                <a:spcPct val="80000"/>
              </a:lnSpc>
              <a:buFont typeface="Wingdings" pitchFamily="2" charset="2"/>
              <a:buNone/>
              <a:defRPr/>
            </a:pPr>
            <a:r>
              <a:rPr lang="en-US" altLang="zh-CN" sz="2200" smtClean="0"/>
              <a:t>		case SAT:	cout &lt;&lt; "SAT" &lt;&lt; endl; 	break;</a:t>
            </a:r>
          </a:p>
          <a:p>
            <a:pPr eaLnBrk="1" hangingPunct="1">
              <a:lnSpc>
                <a:spcPct val="80000"/>
              </a:lnSpc>
              <a:buFont typeface="Wingdings" pitchFamily="2" charset="2"/>
              <a:buNone/>
              <a:defRPr/>
            </a:pPr>
            <a:r>
              <a:rPr lang="en-US" altLang="zh-CN" sz="2200" smtClean="0"/>
              <a:t>	}</a:t>
            </a:r>
          </a:p>
          <a:p>
            <a:pPr eaLnBrk="1" hangingPunct="1">
              <a:lnSpc>
                <a:spcPct val="80000"/>
              </a:lnSpc>
              <a:buFont typeface="Wingdings" pitchFamily="2" charset="2"/>
              <a:buNone/>
              <a:defRPr/>
            </a:pPr>
            <a:r>
              <a:rPr lang="en-US" altLang="zh-CN" sz="2200" smtClean="0"/>
              <a:t>	return 0;</a:t>
            </a:r>
          </a:p>
          <a:p>
            <a:pPr eaLnBrk="1" hangingPunct="1">
              <a:lnSpc>
                <a:spcPct val="80000"/>
              </a:lnSpc>
              <a:buFont typeface="Wingdings" pitchFamily="2" charset="2"/>
              <a:buNone/>
              <a:defRPr/>
            </a:pPr>
            <a:r>
              <a:rPr lang="en-US" altLang="zh-CN" sz="220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6264696"/>
          </a:xfrm>
        </p:spPr>
        <p:txBody>
          <a:bodyPr>
            <a:normAutofit lnSpcReduction="10000"/>
          </a:bodyPr>
          <a:lstStyle/>
          <a:p>
            <a:r>
              <a:rPr lang="zh-CN" altLang="en-US" dirty="0" smtClean="0"/>
              <a:t>使用枚举类型有利于提高程序的可读性和可靠性。例如，</a:t>
            </a:r>
            <a:endParaRPr lang="en-US" altLang="zh-CN" dirty="0" smtClean="0"/>
          </a:p>
          <a:p>
            <a:pPr lvl="1"/>
            <a:r>
              <a:rPr lang="zh-CN" altLang="en-US" dirty="0" smtClean="0"/>
              <a:t>对某个</a:t>
            </a:r>
            <a:r>
              <a:rPr lang="zh-CN" altLang="en-US" dirty="0"/>
              <a:t>星期的</a:t>
            </a:r>
            <a:r>
              <a:rPr lang="zh-CN" altLang="en-US"/>
              <a:t>每一天</a:t>
            </a:r>
            <a:r>
              <a:rPr lang="zh-CN" altLang="en-US" smtClean="0"/>
              <a:t>的数据</a:t>
            </a:r>
            <a:r>
              <a:rPr lang="zh-CN" altLang="en-US" dirty="0"/>
              <a:t>进行</a:t>
            </a:r>
            <a:r>
              <a:rPr lang="zh-CN" altLang="en-US" dirty="0" smtClean="0"/>
              <a:t>处理：</a:t>
            </a:r>
            <a:endParaRPr lang="en-US" altLang="zh-CN" dirty="0" smtClean="0"/>
          </a:p>
          <a:p>
            <a:pPr marL="857250" lvl="2" indent="0">
              <a:buNone/>
            </a:pPr>
            <a:r>
              <a:rPr lang="en-US" altLang="zh-CN" dirty="0"/>
              <a:t>for (Day </a:t>
            </a:r>
            <a:r>
              <a:rPr lang="en-US" altLang="zh-CN" dirty="0" err="1"/>
              <a:t>i</a:t>
            </a:r>
            <a:r>
              <a:rPr lang="en-US" altLang="zh-CN" dirty="0"/>
              <a:t>=SUN; </a:t>
            </a:r>
            <a:r>
              <a:rPr lang="en-US" altLang="zh-CN" dirty="0" err="1"/>
              <a:t>i</a:t>
            </a:r>
            <a:r>
              <a:rPr lang="en-US" altLang="zh-CN" dirty="0"/>
              <a:t>&lt;=SAT; </a:t>
            </a:r>
            <a:r>
              <a:rPr lang="en-US" altLang="zh-CN" dirty="0" err="1"/>
              <a:t>i</a:t>
            </a:r>
            <a:r>
              <a:rPr lang="en-US" altLang="zh-CN" dirty="0"/>
              <a:t>=(Day)(i+1))</a:t>
            </a:r>
          </a:p>
          <a:p>
            <a:pPr marL="857250" lvl="2" indent="0">
              <a:buNone/>
            </a:pPr>
            <a:r>
              <a:rPr lang="en-US" altLang="zh-CN" dirty="0" smtClean="0"/>
              <a:t>{  ......  </a:t>
            </a:r>
            <a:r>
              <a:rPr lang="en-US" altLang="zh-CN" dirty="0"/>
              <a:t>//</a:t>
            </a:r>
            <a:r>
              <a:rPr lang="zh-CN" altLang="en-US" dirty="0"/>
              <a:t>数据处理</a:t>
            </a:r>
          </a:p>
          <a:p>
            <a:pPr marL="857250" lvl="2" indent="0">
              <a:buNone/>
            </a:pPr>
            <a:r>
              <a:rPr lang="en-US" altLang="zh-CN" dirty="0"/>
              <a:t>}</a:t>
            </a:r>
          </a:p>
          <a:p>
            <a:pPr lvl="1"/>
            <a:r>
              <a:rPr lang="zh-CN" altLang="en-US" dirty="0" smtClean="0"/>
              <a:t>对不同的颜色做不同的处理：</a:t>
            </a:r>
            <a:endParaRPr lang="en-US" altLang="zh-CN" dirty="0" smtClean="0"/>
          </a:p>
          <a:p>
            <a:pPr marL="857250" lvl="2" indent="0">
              <a:buNone/>
            </a:pPr>
            <a:r>
              <a:rPr lang="en-US" altLang="zh-CN" dirty="0" smtClean="0"/>
              <a:t>Color </a:t>
            </a:r>
            <a:r>
              <a:rPr lang="en-US" altLang="zh-CN" dirty="0" err="1" smtClean="0"/>
              <a:t>bk_color</a:t>
            </a:r>
            <a:r>
              <a:rPr lang="en-US" altLang="zh-CN" dirty="0" smtClean="0"/>
              <a:t>;</a:t>
            </a:r>
          </a:p>
          <a:p>
            <a:pPr marL="857250" lvl="2" indent="0">
              <a:buNone/>
            </a:pPr>
            <a:r>
              <a:rPr lang="en-US" altLang="zh-CN" dirty="0" smtClean="0"/>
              <a:t>......</a:t>
            </a:r>
          </a:p>
          <a:p>
            <a:pPr marL="857250" lvl="2" indent="0">
              <a:buNone/>
            </a:pPr>
            <a:r>
              <a:rPr lang="en-US" altLang="zh-CN" dirty="0" smtClean="0"/>
              <a:t>switch (</a:t>
            </a:r>
            <a:r>
              <a:rPr lang="en-US" altLang="zh-CN" dirty="0" err="1" smtClean="0"/>
              <a:t>bk_color</a:t>
            </a:r>
            <a:r>
              <a:rPr lang="en-US" altLang="zh-CN" dirty="0" smtClean="0"/>
              <a:t>)</a:t>
            </a:r>
          </a:p>
          <a:p>
            <a:pPr marL="857250" lvl="2" indent="0">
              <a:buNone/>
            </a:pPr>
            <a:r>
              <a:rPr lang="en-US" altLang="zh-CN" dirty="0" smtClean="0"/>
              <a:t>{ case RED: ......</a:t>
            </a:r>
          </a:p>
          <a:p>
            <a:pPr marL="857250" lvl="2" indent="0">
              <a:buNone/>
            </a:pPr>
            <a:r>
              <a:rPr lang="en-US" altLang="zh-CN" dirty="0"/>
              <a:t> </a:t>
            </a:r>
            <a:r>
              <a:rPr lang="en-US" altLang="zh-CN" dirty="0" smtClean="0"/>
              <a:t>  case GREEN: ......</a:t>
            </a:r>
          </a:p>
          <a:p>
            <a:pPr marL="857250" lvl="2" indent="0">
              <a:buNone/>
            </a:pPr>
            <a:r>
              <a:rPr lang="en-US" altLang="zh-CN" dirty="0" smtClean="0"/>
              <a:t>   case BLUE: ......</a:t>
            </a:r>
          </a:p>
          <a:p>
            <a:pPr marL="857250" lvl="2" indent="0">
              <a:buNone/>
            </a:pPr>
            <a:r>
              <a:rPr lang="en-US" altLang="zh-CN" dirty="0"/>
              <a:t>}</a:t>
            </a:r>
            <a:endParaRPr lang="en-US" altLang="zh-CN" dirty="0" smtClean="0"/>
          </a:p>
          <a:p>
            <a:pPr lvl="1"/>
            <a:endParaRPr lang="zh-CN" altLang="en-US" dirty="0"/>
          </a:p>
        </p:txBody>
      </p:sp>
    </p:spTree>
    <p:extLst>
      <p:ext uri="{BB962C8B-B14F-4D97-AF65-F5344CB8AC3E}">
        <p14:creationId xmlns:p14="http://schemas.microsoft.com/office/powerpoint/2010/main" val="1042452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44450"/>
            <a:ext cx="7772400" cy="1143000"/>
          </a:xfrm>
        </p:spPr>
        <p:txBody>
          <a:bodyPr/>
          <a:lstStyle/>
          <a:p>
            <a:pPr eaLnBrk="1" hangingPunct="1">
              <a:defRPr/>
            </a:pPr>
            <a:r>
              <a:rPr lang="zh-CN" altLang="en-US" dirty="0" smtClean="0"/>
              <a:t>数组类型</a:t>
            </a:r>
          </a:p>
        </p:txBody>
      </p:sp>
      <p:sp>
        <p:nvSpPr>
          <p:cNvPr id="5123" name="Rectangle 3"/>
          <p:cNvSpPr>
            <a:spLocks noGrp="1" noChangeArrowheads="1"/>
          </p:cNvSpPr>
          <p:nvPr>
            <p:ph type="body" idx="1"/>
          </p:nvPr>
        </p:nvSpPr>
        <p:spPr>
          <a:xfrm>
            <a:off x="395536" y="1268761"/>
            <a:ext cx="8280920" cy="5472608"/>
          </a:xfrm>
        </p:spPr>
        <p:txBody>
          <a:bodyPr>
            <a:normAutofit/>
          </a:bodyPr>
          <a:lstStyle/>
          <a:p>
            <a:pPr eaLnBrk="1" hangingPunct="1">
              <a:defRPr/>
            </a:pPr>
            <a:r>
              <a:rPr lang="zh-CN" altLang="en-US" sz="2800" dirty="0" smtClean="0"/>
              <a:t>如何表示</a:t>
            </a:r>
            <a:r>
              <a:rPr lang="zh-CN" altLang="en-US" sz="2800" dirty="0" smtClean="0">
                <a:solidFill>
                  <a:srgbClr val="FFC000"/>
                </a:solidFill>
              </a:rPr>
              <a:t>向量</a:t>
            </a:r>
            <a:r>
              <a:rPr lang="zh-CN" altLang="en-US" sz="2800" dirty="0" smtClean="0"/>
              <a:t>和</a:t>
            </a:r>
            <a:r>
              <a:rPr lang="zh-CN" altLang="en-US" sz="2800" dirty="0" smtClean="0">
                <a:solidFill>
                  <a:srgbClr val="FFC000"/>
                </a:solidFill>
              </a:rPr>
              <a:t>矩阵</a:t>
            </a:r>
            <a:r>
              <a:rPr lang="zh-CN" altLang="en-US" sz="2800" dirty="0" smtClean="0"/>
              <a:t>这样的复合数据？如果用独立的变量来分别表示它们的元素，则会面临：</a:t>
            </a:r>
          </a:p>
          <a:p>
            <a:pPr lvl="1" eaLnBrk="1" hangingPunct="1">
              <a:defRPr/>
            </a:pPr>
            <a:r>
              <a:rPr lang="zh-CN" altLang="en-US" sz="2400" dirty="0" smtClean="0"/>
              <a:t>变量数量太多（</a:t>
            </a:r>
            <a:r>
              <a:rPr lang="en-US" altLang="zh-CN" sz="2400" dirty="0" smtClean="0"/>
              <a:t>x1</a:t>
            </a:r>
            <a:r>
              <a:rPr lang="zh-CN" altLang="en-US" sz="2400" dirty="0" smtClean="0"/>
              <a:t>、</a:t>
            </a:r>
            <a:r>
              <a:rPr lang="en-US" altLang="zh-CN" sz="2400" dirty="0" smtClean="0"/>
              <a:t>x2</a:t>
            </a:r>
            <a:r>
              <a:rPr lang="zh-CN" altLang="en-US" sz="2400" dirty="0" smtClean="0"/>
              <a:t>、</a:t>
            </a:r>
            <a:r>
              <a:rPr lang="en-US" altLang="zh-CN" sz="2400" dirty="0" smtClean="0"/>
              <a:t>x3</a:t>
            </a:r>
            <a:r>
              <a:rPr lang="zh-CN" altLang="en-US" sz="2400" dirty="0" smtClean="0"/>
              <a:t>、</a:t>
            </a:r>
            <a:r>
              <a:rPr lang="en-US" altLang="zh-CN" sz="2400" dirty="0" smtClean="0"/>
              <a:t>...</a:t>
            </a:r>
            <a:r>
              <a:rPr lang="zh-CN" altLang="en-US" sz="2400" dirty="0" smtClean="0"/>
              <a:t>、</a:t>
            </a:r>
            <a:r>
              <a:rPr lang="en-US" altLang="zh-CN" sz="2400" dirty="0" smtClean="0"/>
              <a:t>y11</a:t>
            </a:r>
            <a:r>
              <a:rPr lang="zh-CN" altLang="en-US" sz="2400" dirty="0" smtClean="0"/>
              <a:t>、</a:t>
            </a:r>
            <a:r>
              <a:rPr lang="en-US" altLang="zh-CN" sz="2400" dirty="0" smtClean="0"/>
              <a:t>y12</a:t>
            </a:r>
            <a:r>
              <a:rPr lang="zh-CN" altLang="en-US" sz="2400" dirty="0" smtClean="0"/>
              <a:t>、</a:t>
            </a:r>
            <a:r>
              <a:rPr lang="en-US" altLang="zh-CN" sz="2400" dirty="0" smtClean="0"/>
              <a:t>...</a:t>
            </a:r>
            <a:r>
              <a:rPr lang="zh-CN" altLang="en-US" sz="2400" dirty="0" smtClean="0"/>
              <a:t>）。</a:t>
            </a:r>
          </a:p>
          <a:p>
            <a:pPr lvl="1" eaLnBrk="1" hangingPunct="1">
              <a:defRPr/>
            </a:pPr>
            <a:r>
              <a:rPr lang="zh-CN" altLang="en-US" sz="2400" dirty="0" smtClean="0"/>
              <a:t>变量之间缺乏显式的联系。</a:t>
            </a:r>
          </a:p>
          <a:p>
            <a:pPr eaLnBrk="1" hangingPunct="1">
              <a:defRPr/>
            </a:pPr>
            <a:r>
              <a:rPr lang="en-US" altLang="zh-CN" sz="2800" dirty="0" smtClean="0"/>
              <a:t>C++</a:t>
            </a:r>
            <a:r>
              <a:rPr lang="zh-CN" altLang="en-US" sz="2800" dirty="0" smtClean="0"/>
              <a:t>提供了数组类型来表示上述的数据：</a:t>
            </a:r>
          </a:p>
          <a:p>
            <a:pPr lvl="1" eaLnBrk="1" hangingPunct="1">
              <a:defRPr/>
            </a:pPr>
            <a:r>
              <a:rPr lang="zh-CN" altLang="en-US" sz="2400" dirty="0" smtClean="0"/>
              <a:t>数组类型是一种由</a:t>
            </a:r>
            <a:r>
              <a:rPr lang="zh-CN" altLang="en-US" sz="2400" dirty="0" smtClean="0">
                <a:solidFill>
                  <a:schemeClr val="folHlink"/>
                </a:solidFill>
              </a:rPr>
              <a:t>固定</a:t>
            </a:r>
            <a:r>
              <a:rPr lang="zh-CN" altLang="en-US" sz="2400" dirty="0" smtClean="0"/>
              <a:t>多个</a:t>
            </a:r>
            <a:r>
              <a:rPr lang="zh-CN" altLang="en-US" sz="2400" dirty="0" smtClean="0">
                <a:solidFill>
                  <a:schemeClr val="folHlink"/>
                </a:solidFill>
              </a:rPr>
              <a:t>同类型</a:t>
            </a:r>
            <a:r>
              <a:rPr lang="zh-CN" altLang="en-US" sz="2400" dirty="0" smtClean="0"/>
              <a:t>的元素按一定次序所构成的复合数据类型。</a:t>
            </a:r>
          </a:p>
          <a:p>
            <a:pPr eaLnBrk="1" hangingPunct="1">
              <a:defRPr/>
            </a:pPr>
            <a:r>
              <a:rPr lang="zh-CN" altLang="en-US" sz="2800" dirty="0"/>
              <a:t>数组类型是一种用户自定义的</a:t>
            </a:r>
            <a:r>
              <a:rPr lang="zh-CN" altLang="en-US" sz="2800" dirty="0" smtClean="0"/>
              <a:t>数据类型</a:t>
            </a:r>
            <a:r>
              <a:rPr lang="zh-CN" altLang="en-US" sz="2800" dirty="0"/>
              <a:t>，</a:t>
            </a:r>
            <a:r>
              <a:rPr lang="zh-CN" altLang="en-US" sz="2800" dirty="0" smtClean="0"/>
              <a:t>可</a:t>
            </a:r>
            <a:r>
              <a:rPr lang="zh-CN" altLang="en-US" sz="2800" dirty="0"/>
              <a:t>分为：</a:t>
            </a:r>
          </a:p>
          <a:p>
            <a:pPr lvl="1" eaLnBrk="1" hangingPunct="1">
              <a:defRPr/>
            </a:pPr>
            <a:r>
              <a:rPr lang="zh-CN" altLang="en-US" sz="2400" dirty="0"/>
              <a:t>一维数组：表示</a:t>
            </a:r>
            <a:r>
              <a:rPr lang="zh-CN" altLang="en-US" sz="2400" dirty="0" smtClean="0"/>
              <a:t>向量等具有线性结构的数据</a:t>
            </a:r>
            <a:endParaRPr lang="zh-CN" altLang="en-US" sz="2400" dirty="0"/>
          </a:p>
          <a:p>
            <a:pPr lvl="1" eaLnBrk="1" hangingPunct="1">
              <a:defRPr/>
            </a:pPr>
            <a:r>
              <a:rPr lang="zh-CN" altLang="en-US" sz="2400" dirty="0"/>
              <a:t>二维数组：表示矩阵</a:t>
            </a:r>
            <a:r>
              <a:rPr lang="zh-CN" altLang="en-US" sz="2400" dirty="0" smtClean="0"/>
              <a:t>等具有行列结构的数据</a:t>
            </a:r>
            <a:endParaRPr lang="zh-CN" altLang="en-US" sz="2400" dirty="0"/>
          </a:p>
          <a:p>
            <a:pPr lvl="1" eaLnBrk="1" hangingPunct="1">
              <a:defRPr/>
            </a:pPr>
            <a:r>
              <a:rPr lang="zh-CN" altLang="en-US" sz="2400" dirty="0"/>
              <a:t>多维</a:t>
            </a:r>
            <a:r>
              <a:rPr lang="zh-CN" altLang="en-US" sz="2400" dirty="0" smtClean="0"/>
              <a:t>数组：表示具有三维</a:t>
            </a:r>
            <a:r>
              <a:rPr lang="zh-CN" altLang="en-US" sz="2400" dirty="0"/>
              <a:t>及三维</a:t>
            </a:r>
            <a:r>
              <a:rPr lang="zh-CN" altLang="en-US" sz="2400" dirty="0" smtClean="0"/>
              <a:t>以上结构的数据</a:t>
            </a:r>
            <a:endParaRPr lang="zh-CN" altLang="en-US" sz="2400" dirty="0"/>
          </a:p>
          <a:p>
            <a:pPr eaLnBrk="1" hangingPunct="1">
              <a:defRPr/>
            </a:pPr>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457200"/>
            <a:ext cx="7772400" cy="685800"/>
          </a:xfrm>
        </p:spPr>
        <p:txBody>
          <a:bodyPr/>
          <a:lstStyle/>
          <a:p>
            <a:pPr eaLnBrk="1" hangingPunct="1">
              <a:defRPr/>
            </a:pPr>
            <a:r>
              <a:rPr lang="zh-CN" altLang="en-US" dirty="0" smtClean="0"/>
              <a:t>一维数组</a:t>
            </a:r>
            <a:r>
              <a:rPr lang="zh-CN" altLang="en-US" b="1" dirty="0" smtClean="0"/>
              <a:t> </a:t>
            </a:r>
          </a:p>
        </p:txBody>
      </p:sp>
      <p:sp>
        <p:nvSpPr>
          <p:cNvPr id="11267" name="Rectangle 3"/>
          <p:cNvSpPr>
            <a:spLocks noGrp="1" noChangeArrowheads="1"/>
          </p:cNvSpPr>
          <p:nvPr>
            <p:ph type="body" idx="1"/>
          </p:nvPr>
        </p:nvSpPr>
        <p:spPr>
          <a:xfrm>
            <a:off x="179388" y="1371600"/>
            <a:ext cx="8893175" cy="5486400"/>
          </a:xfrm>
        </p:spPr>
        <p:txBody>
          <a:bodyPr>
            <a:normAutofit fontScale="92500"/>
          </a:bodyPr>
          <a:lstStyle/>
          <a:p>
            <a:pPr eaLnBrk="1" hangingPunct="1">
              <a:defRPr/>
            </a:pPr>
            <a:r>
              <a:rPr lang="zh-CN" altLang="en-US" dirty="0"/>
              <a:t>一维数组</a:t>
            </a:r>
            <a:r>
              <a:rPr lang="zh-CN" altLang="en-US" dirty="0" smtClean="0"/>
              <a:t>用于表示由</a:t>
            </a:r>
            <a:r>
              <a:rPr lang="zh-CN" altLang="en-US" dirty="0" smtClean="0">
                <a:solidFill>
                  <a:schemeClr val="folHlink"/>
                </a:solidFill>
              </a:rPr>
              <a:t>固定</a:t>
            </a:r>
            <a:r>
              <a:rPr lang="zh-CN" altLang="en-US" dirty="0" smtClean="0"/>
              <a:t>多个</a:t>
            </a:r>
            <a:r>
              <a:rPr lang="zh-CN" altLang="en-US" dirty="0" smtClean="0">
                <a:solidFill>
                  <a:srgbClr val="FFC000"/>
                </a:solidFill>
              </a:rPr>
              <a:t>同类型</a:t>
            </a:r>
            <a:r>
              <a:rPr lang="zh-CN" altLang="en-US" dirty="0" smtClean="0"/>
              <a:t>的具有</a:t>
            </a:r>
            <a:r>
              <a:rPr lang="zh-CN" altLang="en-US" dirty="0" smtClean="0">
                <a:solidFill>
                  <a:srgbClr val="FFC000"/>
                </a:solidFill>
              </a:rPr>
              <a:t>线性次序关系</a:t>
            </a:r>
            <a:r>
              <a:rPr lang="zh-CN" altLang="en-US" dirty="0" smtClean="0"/>
              <a:t>的数据所构成的复合数据类型。例如：</a:t>
            </a:r>
            <a:endParaRPr lang="en-US" altLang="zh-CN" dirty="0" smtClean="0"/>
          </a:p>
          <a:p>
            <a:pPr lvl="1" eaLnBrk="1" hangingPunct="1">
              <a:defRPr/>
            </a:pPr>
            <a:r>
              <a:rPr lang="zh-CN" altLang="en-US" dirty="0" smtClean="0"/>
              <a:t>向量</a:t>
            </a:r>
            <a:endParaRPr lang="en-US" altLang="zh-CN" dirty="0" smtClean="0"/>
          </a:p>
          <a:p>
            <a:pPr lvl="1" eaLnBrk="1" hangingPunct="1">
              <a:defRPr/>
            </a:pPr>
            <a:r>
              <a:rPr lang="zh-CN" altLang="en-US" dirty="0" smtClean="0"/>
              <a:t>某门课程的成绩表</a:t>
            </a:r>
            <a:endParaRPr lang="en-US" altLang="zh-CN" dirty="0" smtClean="0"/>
          </a:p>
          <a:p>
            <a:pPr lvl="1" eaLnBrk="1" hangingPunct="1">
              <a:defRPr/>
            </a:pPr>
            <a:r>
              <a:rPr lang="zh-CN" altLang="en-US" dirty="0" smtClean="0"/>
              <a:t>某班级学生的姓名表</a:t>
            </a:r>
            <a:endParaRPr lang="en-US" altLang="zh-CN" dirty="0" smtClean="0"/>
          </a:p>
          <a:p>
            <a:pPr lvl="1" eaLnBrk="1" hangingPunct="1">
              <a:defRPr/>
            </a:pPr>
            <a:r>
              <a:rPr lang="en-US" altLang="zh-CN" dirty="0" smtClean="0"/>
              <a:t>......</a:t>
            </a:r>
          </a:p>
          <a:p>
            <a:pPr eaLnBrk="1" hangingPunct="1">
              <a:defRPr/>
            </a:pPr>
            <a:r>
              <a:rPr lang="zh-CN" altLang="en-US" dirty="0" smtClean="0"/>
              <a:t>上述数据可抽象为</a:t>
            </a:r>
            <a:r>
              <a:rPr lang="zh-CN" altLang="en-US" dirty="0" smtClean="0">
                <a:solidFill>
                  <a:srgbClr val="FFC000"/>
                </a:solidFill>
              </a:rPr>
              <a:t>线性表</a:t>
            </a:r>
            <a:r>
              <a:rPr lang="zh-CN" altLang="en-US" dirty="0" smtClean="0"/>
              <a:t>：</a:t>
            </a:r>
            <a:endParaRPr lang="en-US" altLang="zh-CN" dirty="0" smtClean="0"/>
          </a:p>
          <a:p>
            <a:pPr lvl="1" eaLnBrk="1" hangingPunct="1">
              <a:defRPr/>
            </a:pPr>
            <a:r>
              <a:rPr lang="zh-CN" altLang="en-US" dirty="0" smtClean="0"/>
              <a:t>除了两个元素外，其他每一</a:t>
            </a:r>
            <a:r>
              <a:rPr lang="zh-CN" altLang="en-US" dirty="0"/>
              <a:t>个元素都</a:t>
            </a:r>
            <a:r>
              <a:rPr lang="zh-CN" altLang="en-US" dirty="0" smtClean="0"/>
              <a:t>有且仅有一个直接前驱和一个直接后继；</a:t>
            </a:r>
            <a:endParaRPr lang="en-US" altLang="zh-CN" dirty="0" smtClean="0"/>
          </a:p>
          <a:p>
            <a:pPr lvl="1" eaLnBrk="1" hangingPunct="1">
              <a:defRPr/>
            </a:pPr>
            <a:r>
              <a:rPr lang="zh-CN" altLang="en-US" dirty="0" smtClean="0"/>
              <a:t>除外的两个元素中，一个只有前驱，另一个只有后继。</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一维数组类型定义</a:t>
            </a:r>
            <a:endParaRPr lang="zh-CN" altLang="en-US" dirty="0"/>
          </a:p>
        </p:txBody>
      </p:sp>
      <p:sp>
        <p:nvSpPr>
          <p:cNvPr id="3" name="内容占位符 2"/>
          <p:cNvSpPr>
            <a:spLocks noGrp="1"/>
          </p:cNvSpPr>
          <p:nvPr>
            <p:ph idx="1"/>
          </p:nvPr>
        </p:nvSpPr>
        <p:spPr>
          <a:xfrm>
            <a:off x="205680" y="1600200"/>
            <a:ext cx="8686800" cy="4530725"/>
          </a:xfrm>
        </p:spPr>
        <p:txBody>
          <a:bodyPr/>
          <a:lstStyle/>
          <a:p>
            <a:pPr eaLnBrk="1" hangingPunct="1">
              <a:lnSpc>
                <a:spcPct val="130000"/>
              </a:lnSpc>
              <a:defRPr/>
            </a:pPr>
            <a:r>
              <a:rPr lang="zh-CN" altLang="en-US" dirty="0" smtClean="0"/>
              <a:t>一维数</a:t>
            </a:r>
            <a:r>
              <a:rPr lang="zh-CN" altLang="en-US" dirty="0"/>
              <a:t>组类型定义格式为：</a:t>
            </a:r>
            <a:endParaRPr lang="zh-CN" altLang="en-US" dirty="0">
              <a:cs typeface="Times New Roman" pitchFamily="18" charset="0"/>
            </a:endParaRPr>
          </a:p>
          <a:p>
            <a:pPr lvl="1" eaLnBrk="1" hangingPunct="1">
              <a:buFontTx/>
              <a:buNone/>
              <a:defRPr/>
            </a:pPr>
            <a:r>
              <a:rPr lang="en-US" altLang="zh-CN" sz="2400" dirty="0" err="1">
                <a:solidFill>
                  <a:srgbClr val="FFC000"/>
                </a:solidFill>
                <a:cs typeface="Courier New" pitchFamily="49" charset="0"/>
              </a:rPr>
              <a:t>typedef</a:t>
            </a:r>
            <a:r>
              <a:rPr lang="en-US" altLang="zh-CN" sz="2400" dirty="0">
                <a:cs typeface="Courier New" pitchFamily="49" charset="0"/>
              </a:rPr>
              <a:t> &lt;</a:t>
            </a:r>
            <a:r>
              <a:rPr lang="zh-CN" altLang="en-US" sz="2400" dirty="0"/>
              <a:t>元素类型</a:t>
            </a:r>
            <a:r>
              <a:rPr lang="en-US" altLang="zh-CN" sz="2400" dirty="0">
                <a:cs typeface="Courier New" pitchFamily="49" charset="0"/>
              </a:rPr>
              <a:t>&gt; &lt;</a:t>
            </a:r>
            <a:r>
              <a:rPr lang="zh-CN" altLang="en-US" sz="2400" dirty="0"/>
              <a:t>一维数组类型名</a:t>
            </a:r>
            <a:r>
              <a:rPr lang="en-US" altLang="zh-CN" sz="2400" dirty="0">
                <a:cs typeface="Courier New" pitchFamily="49" charset="0"/>
              </a:rPr>
              <a:t>&gt;</a:t>
            </a:r>
            <a:r>
              <a:rPr lang="en-US" altLang="zh-CN" sz="2400" dirty="0">
                <a:solidFill>
                  <a:srgbClr val="FFC000"/>
                </a:solidFill>
                <a:cs typeface="Courier New" pitchFamily="49" charset="0"/>
              </a:rPr>
              <a:t>[</a:t>
            </a:r>
            <a:r>
              <a:rPr lang="en-US" altLang="zh-CN" sz="2400" dirty="0">
                <a:cs typeface="Courier New" pitchFamily="49" charset="0"/>
              </a:rPr>
              <a:t>&lt;</a:t>
            </a:r>
            <a:r>
              <a:rPr lang="zh-CN" altLang="en-US" sz="2400" dirty="0"/>
              <a:t>元素个数</a:t>
            </a:r>
            <a:r>
              <a:rPr lang="en-US" altLang="zh-CN" sz="2400" dirty="0">
                <a:cs typeface="Courier New" pitchFamily="49" charset="0"/>
              </a:rPr>
              <a:t>&gt;</a:t>
            </a:r>
            <a:r>
              <a:rPr lang="en-US" altLang="zh-CN" sz="2400" dirty="0">
                <a:solidFill>
                  <a:srgbClr val="FFC000"/>
                </a:solidFill>
                <a:cs typeface="Courier New" pitchFamily="49" charset="0"/>
              </a:rPr>
              <a:t>];</a:t>
            </a:r>
            <a:r>
              <a:rPr lang="en-US" altLang="zh-CN" dirty="0">
                <a:cs typeface="Courier New" pitchFamily="49" charset="0"/>
              </a:rPr>
              <a:t> </a:t>
            </a:r>
          </a:p>
          <a:p>
            <a:pPr lvl="1" eaLnBrk="1" hangingPunct="1">
              <a:defRPr/>
            </a:pPr>
            <a:r>
              <a:rPr lang="en-US" altLang="zh-CN" dirty="0">
                <a:cs typeface="Courier New" pitchFamily="49" charset="0"/>
              </a:rPr>
              <a:t>&lt;</a:t>
            </a:r>
            <a:r>
              <a:rPr lang="zh-CN" altLang="en-US" dirty="0"/>
              <a:t>元素类型</a:t>
            </a:r>
            <a:r>
              <a:rPr lang="en-US" altLang="zh-CN" dirty="0">
                <a:cs typeface="Courier New" pitchFamily="49" charset="0"/>
              </a:rPr>
              <a:t>&gt;</a:t>
            </a:r>
            <a:r>
              <a:rPr lang="zh-CN" altLang="en-US" dirty="0">
                <a:cs typeface="Courier New" pitchFamily="49" charset="0"/>
              </a:rPr>
              <a:t>为任意</a:t>
            </a:r>
            <a:r>
              <a:rPr lang="en-US" altLang="zh-CN" dirty="0">
                <a:cs typeface="Courier New" pitchFamily="49" charset="0"/>
              </a:rPr>
              <a:t>C++</a:t>
            </a:r>
            <a:r>
              <a:rPr lang="zh-CN" altLang="en-US" dirty="0">
                <a:cs typeface="Courier New" pitchFamily="49" charset="0"/>
              </a:rPr>
              <a:t>类型（</a:t>
            </a:r>
            <a:r>
              <a:rPr lang="en-US" altLang="zh-CN" dirty="0">
                <a:cs typeface="Courier New" pitchFamily="49" charset="0"/>
              </a:rPr>
              <a:t>void</a:t>
            </a:r>
            <a:r>
              <a:rPr lang="zh-CN" altLang="en-US" dirty="0">
                <a:cs typeface="Courier New" pitchFamily="49" charset="0"/>
              </a:rPr>
              <a:t>除外）</a:t>
            </a:r>
          </a:p>
          <a:p>
            <a:pPr lvl="1" eaLnBrk="1" hangingPunct="1">
              <a:defRPr/>
            </a:pPr>
            <a:r>
              <a:rPr lang="en-US" altLang="zh-CN" dirty="0">
                <a:cs typeface="Courier New" pitchFamily="49" charset="0"/>
              </a:rPr>
              <a:t>&lt;</a:t>
            </a:r>
            <a:r>
              <a:rPr lang="zh-CN" altLang="en-US" dirty="0">
                <a:cs typeface="Courier New" pitchFamily="49" charset="0"/>
              </a:rPr>
              <a:t>元素个数</a:t>
            </a:r>
            <a:r>
              <a:rPr lang="en-US" altLang="zh-CN" dirty="0">
                <a:cs typeface="Courier New" pitchFamily="49" charset="0"/>
              </a:rPr>
              <a:t>&gt;</a:t>
            </a:r>
            <a:r>
              <a:rPr lang="zh-CN" altLang="en-US" dirty="0">
                <a:cs typeface="Courier New" pitchFamily="49" charset="0"/>
              </a:rPr>
              <a:t>为</a:t>
            </a:r>
            <a:r>
              <a:rPr lang="zh-CN" altLang="en-US" dirty="0">
                <a:solidFill>
                  <a:schemeClr val="folHlink"/>
                </a:solidFill>
                <a:cs typeface="Courier New" pitchFamily="49" charset="0"/>
              </a:rPr>
              <a:t>整型常量表达式</a:t>
            </a:r>
          </a:p>
          <a:p>
            <a:pPr eaLnBrk="1" hangingPunct="1">
              <a:defRPr/>
            </a:pPr>
            <a:r>
              <a:rPr lang="zh-CN" altLang="en-US" dirty="0">
                <a:cs typeface="Courier New" pitchFamily="49" charset="0"/>
              </a:rPr>
              <a:t>例如：</a:t>
            </a:r>
          </a:p>
          <a:p>
            <a:pPr marL="457200" lvl="1" indent="0" eaLnBrk="1" hangingPunct="1">
              <a:buNone/>
              <a:defRPr/>
            </a:pPr>
            <a:r>
              <a:rPr lang="en-US" altLang="zh-CN" dirty="0" err="1">
                <a:cs typeface="Courier New" pitchFamily="49" charset="0"/>
              </a:rPr>
              <a:t>typedef</a:t>
            </a:r>
            <a:r>
              <a:rPr lang="en-US" altLang="zh-CN" dirty="0">
                <a:cs typeface="Courier New" pitchFamily="49" charset="0"/>
              </a:rPr>
              <a:t> </a:t>
            </a:r>
            <a:r>
              <a:rPr lang="en-US" altLang="zh-CN" dirty="0" err="1">
                <a:cs typeface="Courier New" pitchFamily="49" charset="0"/>
              </a:rPr>
              <a:t>int</a:t>
            </a:r>
            <a:r>
              <a:rPr lang="en-US" altLang="zh-CN" dirty="0">
                <a:cs typeface="Courier New" pitchFamily="49" charset="0"/>
              </a:rPr>
              <a:t> </a:t>
            </a:r>
            <a:r>
              <a:rPr lang="en-US" altLang="zh-CN" dirty="0">
                <a:solidFill>
                  <a:srgbClr val="FFC000"/>
                </a:solidFill>
                <a:cs typeface="Courier New" pitchFamily="49" charset="0"/>
              </a:rPr>
              <a:t>A</a:t>
            </a:r>
            <a:r>
              <a:rPr lang="en-US" altLang="zh-CN" dirty="0">
                <a:cs typeface="Courier New" pitchFamily="49" charset="0"/>
              </a:rPr>
              <a:t>[10]; //</a:t>
            </a:r>
            <a:r>
              <a:rPr lang="zh-CN" altLang="en-US" dirty="0">
                <a:cs typeface="Courier New" pitchFamily="49" charset="0"/>
              </a:rPr>
              <a:t>由</a:t>
            </a:r>
            <a:r>
              <a:rPr lang="en-US" altLang="zh-CN" dirty="0">
                <a:cs typeface="Courier New" pitchFamily="49" charset="0"/>
              </a:rPr>
              <a:t>10</a:t>
            </a:r>
            <a:r>
              <a:rPr lang="zh-CN" altLang="en-US" dirty="0">
                <a:cs typeface="Courier New" pitchFamily="49" charset="0"/>
              </a:rPr>
              <a:t>个</a:t>
            </a:r>
            <a:r>
              <a:rPr lang="en-US" altLang="zh-CN" dirty="0" err="1">
                <a:cs typeface="Courier New" pitchFamily="49" charset="0"/>
              </a:rPr>
              <a:t>int</a:t>
            </a:r>
            <a:r>
              <a:rPr lang="zh-CN" altLang="en-US" dirty="0">
                <a:cs typeface="Courier New" pitchFamily="49" charset="0"/>
              </a:rPr>
              <a:t>型元素所构成的</a:t>
            </a:r>
          </a:p>
          <a:p>
            <a:pPr lvl="2" eaLnBrk="1" hangingPunct="1">
              <a:buNone/>
              <a:defRPr/>
            </a:pPr>
            <a:r>
              <a:rPr lang="zh-CN" altLang="en-US" dirty="0">
                <a:cs typeface="Courier New" pitchFamily="49" charset="0"/>
              </a:rPr>
              <a:t>				   </a:t>
            </a:r>
            <a:r>
              <a:rPr lang="en-US" altLang="zh-CN" dirty="0">
                <a:cs typeface="Courier New" pitchFamily="49" charset="0"/>
              </a:rPr>
              <a:t>//</a:t>
            </a:r>
            <a:r>
              <a:rPr lang="zh-CN" altLang="en-US" dirty="0">
                <a:cs typeface="Courier New" pitchFamily="49" charset="0"/>
              </a:rPr>
              <a:t>一维数组</a:t>
            </a:r>
            <a:r>
              <a:rPr lang="zh-CN" altLang="en-US" dirty="0" smtClean="0">
                <a:cs typeface="Courier New" pitchFamily="49" charset="0"/>
              </a:rPr>
              <a:t>类型</a:t>
            </a:r>
            <a:r>
              <a:rPr lang="en-US" altLang="zh-CN" dirty="0" smtClean="0">
                <a:cs typeface="Courier New" pitchFamily="49" charset="0"/>
              </a:rPr>
              <a:t>A</a:t>
            </a:r>
            <a:endParaRPr lang="zh-CN" altLang="en-US" dirty="0">
              <a:cs typeface="Courier New" pitchFamily="49" charset="0"/>
            </a:endParaRPr>
          </a:p>
          <a:p>
            <a:endParaRPr lang="zh-CN" altLang="en-US" dirty="0"/>
          </a:p>
        </p:txBody>
      </p:sp>
    </p:spTree>
    <p:extLst>
      <p:ext uri="{BB962C8B-B14F-4D97-AF65-F5344CB8AC3E}">
        <p14:creationId xmlns:p14="http://schemas.microsoft.com/office/powerpoint/2010/main" val="339740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1"/>
          </p:nvPr>
        </p:nvSpPr>
        <p:spPr>
          <a:xfrm>
            <a:off x="323850" y="1556792"/>
            <a:ext cx="8507413" cy="4968552"/>
          </a:xfrm>
        </p:spPr>
        <p:txBody>
          <a:bodyPr>
            <a:normAutofit/>
          </a:bodyPr>
          <a:lstStyle/>
          <a:p>
            <a:pPr eaLnBrk="1" hangingPunct="1">
              <a:lnSpc>
                <a:spcPct val="90000"/>
              </a:lnSpc>
              <a:defRPr/>
            </a:pPr>
            <a:r>
              <a:rPr lang="zh-CN" altLang="en-US" dirty="0" smtClean="0">
                <a:cs typeface="Courier New" pitchFamily="49" charset="0"/>
              </a:rPr>
              <a:t>一维数组类型变量定义格式为：</a:t>
            </a:r>
          </a:p>
          <a:p>
            <a:pPr lvl="1" eaLnBrk="1" hangingPunct="1">
              <a:lnSpc>
                <a:spcPct val="90000"/>
              </a:lnSpc>
              <a:defRPr/>
            </a:pPr>
            <a:r>
              <a:rPr lang="en-US" altLang="zh-CN" dirty="0" smtClean="0">
                <a:cs typeface="Courier New" pitchFamily="49" charset="0"/>
              </a:rPr>
              <a:t>&lt;</a:t>
            </a:r>
            <a:r>
              <a:rPr lang="zh-CN" altLang="en-US" dirty="0" smtClean="0"/>
              <a:t>一维数组类型名</a:t>
            </a:r>
            <a:r>
              <a:rPr lang="en-US" altLang="zh-CN" dirty="0" smtClean="0">
                <a:cs typeface="Courier New" pitchFamily="49" charset="0"/>
              </a:rPr>
              <a:t>&gt; &lt;</a:t>
            </a:r>
            <a:r>
              <a:rPr lang="zh-CN" altLang="en-US" dirty="0" smtClean="0"/>
              <a:t>一维数组变量名</a:t>
            </a:r>
            <a:r>
              <a:rPr lang="en-US" altLang="zh-CN" dirty="0" smtClean="0">
                <a:cs typeface="Courier New" pitchFamily="49" charset="0"/>
              </a:rPr>
              <a:t>&gt;</a:t>
            </a:r>
            <a:r>
              <a:rPr lang="en-US" altLang="zh-CN" dirty="0" smtClean="0">
                <a:solidFill>
                  <a:srgbClr val="FFC000"/>
                </a:solidFill>
                <a:cs typeface="Courier New" pitchFamily="49" charset="0"/>
              </a:rPr>
              <a:t>;</a:t>
            </a:r>
            <a:endParaRPr lang="zh-CN" altLang="en-US" dirty="0" smtClean="0">
              <a:solidFill>
                <a:srgbClr val="FFC000"/>
              </a:solidFill>
              <a:cs typeface="Courier New" pitchFamily="49" charset="0"/>
            </a:endParaRPr>
          </a:p>
          <a:p>
            <a:pPr lvl="1" eaLnBrk="1" hangingPunct="1">
              <a:lnSpc>
                <a:spcPct val="90000"/>
              </a:lnSpc>
              <a:buFontTx/>
              <a:buNone/>
              <a:defRPr/>
            </a:pPr>
            <a:r>
              <a:rPr lang="zh-CN" altLang="en-US" dirty="0" smtClean="0">
                <a:cs typeface="Courier New" pitchFamily="49" charset="0"/>
              </a:rPr>
              <a:t>或</a:t>
            </a:r>
          </a:p>
          <a:p>
            <a:pPr lvl="1" eaLnBrk="1" hangingPunct="1">
              <a:lnSpc>
                <a:spcPct val="90000"/>
              </a:lnSpc>
              <a:defRPr/>
            </a:pPr>
            <a:r>
              <a:rPr lang="en-US" altLang="zh-CN" dirty="0" smtClean="0">
                <a:cs typeface="Courier New" pitchFamily="49" charset="0"/>
              </a:rPr>
              <a:t>&lt;</a:t>
            </a:r>
            <a:r>
              <a:rPr lang="zh-CN" altLang="en-US" dirty="0" smtClean="0"/>
              <a:t>元素类型</a:t>
            </a:r>
            <a:r>
              <a:rPr lang="en-US" altLang="zh-CN" dirty="0" smtClean="0">
                <a:cs typeface="Courier New" pitchFamily="49" charset="0"/>
              </a:rPr>
              <a:t>&gt; &lt;</a:t>
            </a:r>
            <a:r>
              <a:rPr lang="zh-CN" altLang="en-US" dirty="0" smtClean="0"/>
              <a:t>一维数组变量名</a:t>
            </a:r>
            <a:r>
              <a:rPr lang="en-US" altLang="zh-CN" dirty="0" smtClean="0">
                <a:cs typeface="Courier New" pitchFamily="49" charset="0"/>
              </a:rPr>
              <a:t>&gt;</a:t>
            </a:r>
            <a:r>
              <a:rPr lang="en-US" altLang="zh-CN" dirty="0" smtClean="0">
                <a:solidFill>
                  <a:srgbClr val="FFC000"/>
                </a:solidFill>
                <a:cs typeface="Courier New" pitchFamily="49" charset="0"/>
              </a:rPr>
              <a:t>[</a:t>
            </a:r>
            <a:r>
              <a:rPr lang="en-US" altLang="zh-CN" dirty="0" smtClean="0">
                <a:cs typeface="Courier New" pitchFamily="49" charset="0"/>
              </a:rPr>
              <a:t>&lt;</a:t>
            </a:r>
            <a:r>
              <a:rPr lang="zh-CN" altLang="en-US" dirty="0" smtClean="0"/>
              <a:t>元素个数</a:t>
            </a:r>
            <a:r>
              <a:rPr lang="en-US" altLang="zh-CN" dirty="0" smtClean="0">
                <a:cs typeface="Courier New" pitchFamily="49" charset="0"/>
              </a:rPr>
              <a:t>&gt;</a:t>
            </a:r>
            <a:r>
              <a:rPr lang="en-US" altLang="zh-CN" dirty="0" smtClean="0">
                <a:solidFill>
                  <a:srgbClr val="FFC000"/>
                </a:solidFill>
                <a:cs typeface="Courier New" pitchFamily="49" charset="0"/>
              </a:rPr>
              <a:t>];</a:t>
            </a:r>
          </a:p>
          <a:p>
            <a:pPr lvl="2" eaLnBrk="1" hangingPunct="1">
              <a:lnSpc>
                <a:spcPct val="90000"/>
              </a:lnSpc>
              <a:defRPr/>
            </a:pPr>
            <a:r>
              <a:rPr lang="en-US" altLang="zh-CN" dirty="0" smtClean="0"/>
              <a:t>&lt;</a:t>
            </a:r>
            <a:r>
              <a:rPr lang="zh-CN" altLang="en-US" dirty="0" smtClean="0"/>
              <a:t>元素类型</a:t>
            </a:r>
            <a:r>
              <a:rPr lang="en-US" altLang="zh-CN" dirty="0" smtClean="0"/>
              <a:t>&gt;</a:t>
            </a:r>
            <a:r>
              <a:rPr lang="zh-CN" altLang="en-US" dirty="0" smtClean="0"/>
              <a:t>为任意</a:t>
            </a:r>
            <a:r>
              <a:rPr lang="en-US" altLang="zh-CN" dirty="0" smtClean="0"/>
              <a:t>C++</a:t>
            </a:r>
            <a:r>
              <a:rPr lang="zh-CN" altLang="en-US" dirty="0" smtClean="0"/>
              <a:t>类型（</a:t>
            </a:r>
            <a:r>
              <a:rPr lang="en-US" altLang="zh-CN" dirty="0" smtClean="0"/>
              <a:t>void</a:t>
            </a:r>
            <a:r>
              <a:rPr lang="zh-CN" altLang="en-US" dirty="0" smtClean="0"/>
              <a:t>除外）</a:t>
            </a:r>
            <a:endParaRPr lang="zh-CN" altLang="en-US" dirty="0" smtClean="0">
              <a:cs typeface="Courier New" pitchFamily="49" charset="0"/>
            </a:endParaRPr>
          </a:p>
          <a:p>
            <a:pPr lvl="2" eaLnBrk="1" hangingPunct="1">
              <a:lnSpc>
                <a:spcPct val="90000"/>
              </a:lnSpc>
              <a:defRPr/>
            </a:pPr>
            <a:r>
              <a:rPr lang="en-US" altLang="zh-CN" dirty="0" smtClean="0">
                <a:cs typeface="Courier New" pitchFamily="49" charset="0"/>
              </a:rPr>
              <a:t>&lt;</a:t>
            </a:r>
            <a:r>
              <a:rPr lang="zh-CN" altLang="en-US" dirty="0" smtClean="0">
                <a:cs typeface="Courier New" pitchFamily="49" charset="0"/>
              </a:rPr>
              <a:t>元素个数</a:t>
            </a:r>
            <a:r>
              <a:rPr lang="en-US" altLang="zh-CN" dirty="0" smtClean="0">
                <a:cs typeface="Courier New" pitchFamily="49" charset="0"/>
              </a:rPr>
              <a:t>&gt;</a:t>
            </a:r>
            <a:r>
              <a:rPr lang="zh-CN" altLang="en-US" dirty="0" smtClean="0">
                <a:cs typeface="Courier New" pitchFamily="49" charset="0"/>
              </a:rPr>
              <a:t>为</a:t>
            </a:r>
            <a:r>
              <a:rPr lang="zh-CN" altLang="en-US" dirty="0" smtClean="0">
                <a:solidFill>
                  <a:schemeClr val="folHlink"/>
                </a:solidFill>
                <a:cs typeface="Courier New" pitchFamily="49" charset="0"/>
              </a:rPr>
              <a:t>整型常量表达式</a:t>
            </a:r>
          </a:p>
          <a:p>
            <a:pPr eaLnBrk="1" hangingPunct="1">
              <a:lnSpc>
                <a:spcPct val="90000"/>
              </a:lnSpc>
              <a:defRPr/>
            </a:pPr>
            <a:r>
              <a:rPr lang="zh-CN" altLang="en-US" dirty="0" smtClean="0">
                <a:cs typeface="Courier New" pitchFamily="49" charset="0"/>
              </a:rPr>
              <a:t>例如：（下面两个</a:t>
            </a:r>
            <a:r>
              <a:rPr lang="en-US" altLang="zh-CN" dirty="0" smtClean="0">
                <a:cs typeface="Courier New" pitchFamily="49" charset="0"/>
              </a:rPr>
              <a:t>a</a:t>
            </a:r>
            <a:r>
              <a:rPr lang="zh-CN" altLang="en-US" dirty="0" smtClean="0">
                <a:cs typeface="Courier New" pitchFamily="49" charset="0"/>
              </a:rPr>
              <a:t>等价）</a:t>
            </a:r>
          </a:p>
          <a:p>
            <a:pPr lvl="2" eaLnBrk="1" hangingPunct="1">
              <a:lnSpc>
                <a:spcPct val="90000"/>
              </a:lnSpc>
              <a:defRPr/>
            </a:pPr>
            <a:r>
              <a:rPr lang="en-US" altLang="zh-CN" dirty="0" err="1" smtClean="0">
                <a:cs typeface="Courier New" pitchFamily="49" charset="0"/>
              </a:rPr>
              <a:t>typedef</a:t>
            </a:r>
            <a:r>
              <a:rPr lang="en-US" altLang="zh-CN" dirty="0" smtClean="0">
                <a:cs typeface="Courier New" pitchFamily="49" charset="0"/>
              </a:rPr>
              <a:t> </a:t>
            </a:r>
            <a:r>
              <a:rPr lang="en-US" altLang="zh-CN" dirty="0" err="1" smtClean="0">
                <a:cs typeface="Courier New" pitchFamily="49" charset="0"/>
              </a:rPr>
              <a:t>int</a:t>
            </a:r>
            <a:r>
              <a:rPr lang="en-US" altLang="zh-CN" dirty="0" smtClean="0">
                <a:cs typeface="Courier New" pitchFamily="49" charset="0"/>
              </a:rPr>
              <a:t> A[10];</a:t>
            </a:r>
          </a:p>
          <a:p>
            <a:pPr lvl="2" eaLnBrk="1" hangingPunct="1">
              <a:lnSpc>
                <a:spcPct val="90000"/>
              </a:lnSpc>
              <a:defRPr/>
            </a:pPr>
            <a:r>
              <a:rPr lang="en-US" altLang="zh-CN" dirty="0" smtClean="0">
                <a:cs typeface="Courier New" pitchFamily="49" charset="0"/>
              </a:rPr>
              <a:t>A </a:t>
            </a:r>
            <a:r>
              <a:rPr lang="en-US" altLang="zh-CN" dirty="0" err="1" smtClean="0">
                <a:solidFill>
                  <a:schemeClr val="folHlink"/>
                </a:solidFill>
                <a:cs typeface="Courier New" pitchFamily="49" charset="0"/>
              </a:rPr>
              <a:t>a</a:t>
            </a:r>
            <a:r>
              <a:rPr lang="en-US" altLang="zh-CN" dirty="0" smtClean="0">
                <a:cs typeface="Courier New" pitchFamily="49" charset="0"/>
              </a:rPr>
              <a:t>; //</a:t>
            </a:r>
            <a:r>
              <a:rPr lang="zh-CN" altLang="en-US" dirty="0" smtClean="0">
                <a:cs typeface="Courier New" pitchFamily="49" charset="0"/>
              </a:rPr>
              <a:t>由</a:t>
            </a:r>
            <a:r>
              <a:rPr lang="en-US" altLang="zh-CN" dirty="0" smtClean="0">
                <a:cs typeface="Courier New" pitchFamily="49" charset="0"/>
              </a:rPr>
              <a:t>10</a:t>
            </a:r>
            <a:r>
              <a:rPr lang="zh-CN" altLang="en-US" dirty="0" smtClean="0">
                <a:cs typeface="Courier New" pitchFamily="49" charset="0"/>
              </a:rPr>
              <a:t>个</a:t>
            </a:r>
            <a:r>
              <a:rPr lang="en-US" altLang="zh-CN" dirty="0" err="1" smtClean="0">
                <a:cs typeface="Courier New" pitchFamily="49" charset="0"/>
              </a:rPr>
              <a:t>int</a:t>
            </a:r>
            <a:r>
              <a:rPr lang="zh-CN" altLang="en-US" dirty="0" smtClean="0">
                <a:cs typeface="Courier New" pitchFamily="49" charset="0"/>
              </a:rPr>
              <a:t>型元素所构成的数组</a:t>
            </a:r>
            <a:r>
              <a:rPr lang="zh-CN" altLang="en-US" dirty="0">
                <a:cs typeface="Courier New" pitchFamily="49" charset="0"/>
              </a:rPr>
              <a:t>变量</a:t>
            </a:r>
            <a:r>
              <a:rPr lang="zh-CN" altLang="en-US" dirty="0" smtClean="0">
                <a:cs typeface="Courier New" pitchFamily="49" charset="0"/>
              </a:rPr>
              <a:t>。</a:t>
            </a:r>
          </a:p>
          <a:p>
            <a:pPr lvl="2" eaLnBrk="1" hangingPunct="1">
              <a:lnSpc>
                <a:spcPct val="90000"/>
              </a:lnSpc>
              <a:buFont typeface="Wingdings" pitchFamily="2" charset="2"/>
              <a:buNone/>
              <a:defRPr/>
            </a:pPr>
            <a:r>
              <a:rPr lang="zh-CN" altLang="en-US" dirty="0" smtClean="0">
                <a:cs typeface="Courier New" pitchFamily="49" charset="0"/>
              </a:rPr>
              <a:t>或</a:t>
            </a:r>
          </a:p>
          <a:p>
            <a:pPr lvl="2" eaLnBrk="1" hangingPunct="1">
              <a:lnSpc>
                <a:spcPct val="90000"/>
              </a:lnSpc>
              <a:defRPr/>
            </a:pPr>
            <a:r>
              <a:rPr lang="en-US" altLang="zh-CN" dirty="0" err="1" smtClean="0">
                <a:cs typeface="Courier New" pitchFamily="49" charset="0"/>
              </a:rPr>
              <a:t>int</a:t>
            </a:r>
            <a:r>
              <a:rPr lang="en-US" altLang="zh-CN" dirty="0" smtClean="0">
                <a:cs typeface="Courier New" pitchFamily="49" charset="0"/>
              </a:rPr>
              <a:t> </a:t>
            </a:r>
            <a:r>
              <a:rPr lang="en-US" altLang="zh-CN" dirty="0" smtClean="0">
                <a:solidFill>
                  <a:schemeClr val="folHlink"/>
                </a:solidFill>
                <a:cs typeface="Courier New" pitchFamily="49" charset="0"/>
              </a:rPr>
              <a:t>a</a:t>
            </a:r>
            <a:r>
              <a:rPr lang="en-US" altLang="zh-CN" dirty="0" smtClean="0">
                <a:cs typeface="Courier New" pitchFamily="49" charset="0"/>
              </a:rPr>
              <a:t>[10]; //</a:t>
            </a:r>
            <a:r>
              <a:rPr lang="zh-CN" altLang="en-US" dirty="0" smtClean="0">
                <a:cs typeface="Courier New" pitchFamily="49" charset="0"/>
              </a:rPr>
              <a:t>由</a:t>
            </a:r>
            <a:r>
              <a:rPr lang="en-US" altLang="zh-CN" dirty="0" smtClean="0">
                <a:cs typeface="Courier New" pitchFamily="49" charset="0"/>
              </a:rPr>
              <a:t>10</a:t>
            </a:r>
            <a:r>
              <a:rPr lang="zh-CN" altLang="en-US" dirty="0" smtClean="0">
                <a:cs typeface="Courier New" pitchFamily="49" charset="0"/>
              </a:rPr>
              <a:t>个</a:t>
            </a:r>
            <a:r>
              <a:rPr lang="en-US" altLang="zh-CN" dirty="0" err="1" smtClean="0">
                <a:cs typeface="Courier New" pitchFamily="49" charset="0"/>
              </a:rPr>
              <a:t>int</a:t>
            </a:r>
            <a:r>
              <a:rPr lang="zh-CN" altLang="en-US" dirty="0" smtClean="0">
                <a:cs typeface="Courier New" pitchFamily="49" charset="0"/>
              </a:rPr>
              <a:t>型元素所构成的数组变量。</a:t>
            </a:r>
          </a:p>
        </p:txBody>
      </p:sp>
      <p:sp>
        <p:nvSpPr>
          <p:cNvPr id="3" name="标题 1"/>
          <p:cNvSpPr>
            <a:spLocks noGrp="1"/>
          </p:cNvSpPr>
          <p:nvPr>
            <p:ph type="title"/>
          </p:nvPr>
        </p:nvSpPr>
        <p:spPr>
          <a:xfrm>
            <a:off x="457200" y="277813"/>
            <a:ext cx="8229600" cy="1139825"/>
          </a:xfrm>
        </p:spPr>
        <p:txBody>
          <a:bodyPr/>
          <a:lstStyle/>
          <a:p>
            <a:r>
              <a:rPr lang="zh-CN" altLang="en-US" dirty="0" smtClean="0"/>
              <a:t>一维数组类型变量定义</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00943"/>
            <a:ext cx="8229600" cy="1139825"/>
          </a:xfrm>
        </p:spPr>
        <p:txBody>
          <a:bodyPr/>
          <a:lstStyle/>
          <a:p>
            <a:pPr eaLnBrk="1" hangingPunct="1">
              <a:defRPr/>
            </a:pPr>
            <a:r>
              <a:rPr lang="zh-CN" altLang="en-US" dirty="0" smtClean="0"/>
              <a:t>一维数组变量的初始化</a:t>
            </a:r>
          </a:p>
        </p:txBody>
      </p:sp>
      <p:sp>
        <p:nvSpPr>
          <p:cNvPr id="70659" name="Rectangle 3"/>
          <p:cNvSpPr>
            <a:spLocks noGrp="1" noChangeArrowheads="1"/>
          </p:cNvSpPr>
          <p:nvPr>
            <p:ph type="body" idx="1"/>
          </p:nvPr>
        </p:nvSpPr>
        <p:spPr>
          <a:xfrm>
            <a:off x="206375" y="1600200"/>
            <a:ext cx="8686800" cy="5257800"/>
          </a:xfrm>
        </p:spPr>
        <p:txBody>
          <a:bodyPr/>
          <a:lstStyle/>
          <a:p>
            <a:pPr algn="just" eaLnBrk="1" hangingPunct="1">
              <a:defRPr/>
            </a:pPr>
            <a:r>
              <a:rPr lang="zh-CN" altLang="en-US" dirty="0" smtClean="0"/>
              <a:t>用一对花括号把元素的初始值括起来。例如：</a:t>
            </a:r>
          </a:p>
          <a:p>
            <a:pPr lvl="1" algn="just" eaLnBrk="1" hangingPunct="1">
              <a:defRPr/>
            </a:pPr>
            <a:r>
              <a:rPr lang="en-US" altLang="zh-CN" dirty="0" err="1" smtClean="0"/>
              <a:t>int</a:t>
            </a:r>
            <a:r>
              <a:rPr lang="en-US" altLang="zh-CN" dirty="0" smtClean="0"/>
              <a:t> a[10]={1,2,3,4,5,6,7,8,9,10};  </a:t>
            </a:r>
          </a:p>
          <a:p>
            <a:pPr eaLnBrk="1" hangingPunct="1">
              <a:defRPr/>
            </a:pPr>
            <a:r>
              <a:rPr lang="zh-CN" altLang="en-US" dirty="0" smtClean="0"/>
              <a:t>初始化表中的值可以少于数组元素个数，不足部分的数组元素初始化成</a:t>
            </a:r>
            <a:r>
              <a:rPr lang="en-US" altLang="zh-CN" dirty="0" smtClean="0"/>
              <a:t>0</a:t>
            </a:r>
            <a:r>
              <a:rPr lang="zh-CN" altLang="en-US" dirty="0" smtClean="0"/>
              <a:t>。例如</a:t>
            </a:r>
            <a:r>
              <a:rPr lang="zh-CN" altLang="en-GB" dirty="0" smtClean="0"/>
              <a:t>：</a:t>
            </a:r>
            <a:endParaRPr lang="zh-CN" altLang="en-US" dirty="0" smtClean="0"/>
          </a:p>
          <a:p>
            <a:pPr lvl="1" eaLnBrk="1" hangingPunct="1">
              <a:defRPr/>
            </a:pPr>
            <a:r>
              <a:rPr lang="en-US" altLang="zh-CN" dirty="0" err="1" smtClean="0"/>
              <a:t>int</a:t>
            </a:r>
            <a:r>
              <a:rPr lang="en-US" altLang="zh-CN" dirty="0" smtClean="0"/>
              <a:t> b[10]={1,2,3,4}; //</a:t>
            </a:r>
            <a:r>
              <a:rPr lang="zh-CN" altLang="en-US" dirty="0" smtClean="0"/>
              <a:t>后</a:t>
            </a:r>
            <a:r>
              <a:rPr lang="en-US" altLang="zh-CN" dirty="0" smtClean="0"/>
              <a:t>6</a:t>
            </a:r>
            <a:r>
              <a:rPr lang="zh-CN" altLang="en-US" dirty="0" smtClean="0"/>
              <a:t>个元素初始化为</a:t>
            </a:r>
            <a:r>
              <a:rPr lang="en-US" altLang="zh-CN" dirty="0" smtClean="0"/>
              <a:t>0</a:t>
            </a:r>
          </a:p>
          <a:p>
            <a:pPr algn="just" eaLnBrk="1" hangingPunct="1">
              <a:lnSpc>
                <a:spcPct val="120000"/>
              </a:lnSpc>
              <a:defRPr/>
            </a:pPr>
            <a:r>
              <a:rPr lang="zh-CN" altLang="en-US" dirty="0" smtClean="0"/>
              <a:t>如果每个元素都进行了初始化，则数组元素个数可以省略。例如：</a:t>
            </a:r>
          </a:p>
          <a:p>
            <a:pPr lvl="1" algn="just" eaLnBrk="1" hangingPunct="1">
              <a:defRPr/>
            </a:pPr>
            <a:r>
              <a:rPr lang="en-US" altLang="zh-CN" dirty="0" err="1" smtClean="0"/>
              <a:t>int</a:t>
            </a:r>
            <a:r>
              <a:rPr lang="en-US" altLang="zh-CN" dirty="0" smtClean="0"/>
              <a:t> c[]={1,2,3};  //</a:t>
            </a:r>
            <a:r>
              <a:rPr lang="zh-CN" altLang="en-US" dirty="0" smtClean="0"/>
              <a:t>隐含着</a:t>
            </a:r>
            <a:r>
              <a:rPr lang="en-US" altLang="zh-CN" dirty="0" smtClean="0"/>
              <a:t>c</a:t>
            </a:r>
            <a:r>
              <a:rPr lang="zh-CN" altLang="en-US" dirty="0" smtClean="0"/>
              <a:t>由三个元素构成</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一维数组的操作</a:t>
            </a:r>
          </a:p>
        </p:txBody>
      </p:sp>
      <p:sp>
        <p:nvSpPr>
          <p:cNvPr id="62467" name="Rectangle 3"/>
          <p:cNvSpPr>
            <a:spLocks noGrp="1" noChangeArrowheads="1"/>
          </p:cNvSpPr>
          <p:nvPr>
            <p:ph type="body" idx="1"/>
          </p:nvPr>
        </p:nvSpPr>
        <p:spPr>
          <a:xfrm>
            <a:off x="457200" y="1412875"/>
            <a:ext cx="8229600" cy="5256213"/>
          </a:xfrm>
        </p:spPr>
        <p:txBody>
          <a:bodyPr>
            <a:normAutofit/>
          </a:bodyPr>
          <a:lstStyle/>
          <a:p>
            <a:pPr eaLnBrk="1" hangingPunct="1">
              <a:lnSpc>
                <a:spcPct val="90000"/>
              </a:lnSpc>
              <a:defRPr/>
            </a:pPr>
            <a:r>
              <a:rPr lang="zh-CN" altLang="en-US" dirty="0" smtClean="0"/>
              <a:t>通常情况下，对数组类型数据的操作要通过其元素来进行。</a:t>
            </a:r>
          </a:p>
          <a:p>
            <a:pPr eaLnBrk="1" hangingPunct="1">
              <a:lnSpc>
                <a:spcPct val="90000"/>
              </a:lnSpc>
              <a:defRPr/>
            </a:pPr>
            <a:r>
              <a:rPr lang="zh-CN" altLang="en-US" dirty="0" smtClean="0"/>
              <a:t>访问一维数组元素：</a:t>
            </a:r>
            <a:endParaRPr lang="zh-CN" altLang="en-US" dirty="0" smtClean="0">
              <a:latin typeface="Courier New" pitchFamily="49" charset="0"/>
              <a:cs typeface="Courier New" pitchFamily="49" charset="0"/>
            </a:endParaRPr>
          </a:p>
          <a:p>
            <a:pPr lvl="2" eaLnBrk="1" hangingPunct="1">
              <a:lnSpc>
                <a:spcPct val="110000"/>
              </a:lnSpc>
              <a:buFont typeface="Wingdings" pitchFamily="2" charset="2"/>
              <a:buNone/>
              <a:defRPr/>
            </a:pPr>
            <a:r>
              <a:rPr lang="en-US" altLang="zh-CN" dirty="0" smtClean="0"/>
              <a:t>&lt;</a:t>
            </a:r>
            <a:r>
              <a:rPr lang="zh-CN" altLang="en-US" dirty="0" smtClean="0"/>
              <a:t>一维数组变量名</a:t>
            </a:r>
            <a:r>
              <a:rPr lang="en-US" altLang="zh-CN" dirty="0" smtClean="0"/>
              <a:t>&gt;</a:t>
            </a:r>
            <a:r>
              <a:rPr lang="en-US" altLang="zh-CN" dirty="0" smtClean="0">
                <a:solidFill>
                  <a:srgbClr val="FFC000"/>
                </a:solidFill>
              </a:rPr>
              <a:t>[</a:t>
            </a:r>
            <a:r>
              <a:rPr lang="en-US" altLang="zh-CN" dirty="0" smtClean="0"/>
              <a:t>&lt;</a:t>
            </a:r>
            <a:r>
              <a:rPr lang="zh-CN" altLang="en-US" dirty="0" smtClean="0"/>
              <a:t>下标</a:t>
            </a:r>
            <a:r>
              <a:rPr lang="en-US" altLang="zh-CN" dirty="0" smtClean="0"/>
              <a:t>&gt;</a:t>
            </a:r>
            <a:r>
              <a:rPr lang="en-US" altLang="zh-CN" dirty="0" smtClean="0">
                <a:solidFill>
                  <a:srgbClr val="FFC000"/>
                </a:solidFill>
              </a:rPr>
              <a:t>]</a:t>
            </a:r>
          </a:p>
          <a:p>
            <a:pPr lvl="1" eaLnBrk="1" hangingPunct="1">
              <a:lnSpc>
                <a:spcPct val="110000"/>
              </a:lnSpc>
              <a:defRPr/>
            </a:pPr>
            <a:r>
              <a:rPr lang="en-US" altLang="zh-CN" dirty="0" smtClean="0"/>
              <a:t>&lt;</a:t>
            </a:r>
            <a:r>
              <a:rPr lang="zh-CN" altLang="en-US" dirty="0" smtClean="0"/>
              <a:t>下标</a:t>
            </a:r>
            <a:r>
              <a:rPr lang="en-US" altLang="zh-CN" dirty="0" smtClean="0"/>
              <a:t>&gt;</a:t>
            </a:r>
            <a:r>
              <a:rPr lang="zh-CN" altLang="en-US" dirty="0" smtClean="0"/>
              <a:t>为</a:t>
            </a:r>
            <a:r>
              <a:rPr lang="zh-CN" altLang="en-US" dirty="0" smtClean="0">
                <a:solidFill>
                  <a:srgbClr val="FFC000"/>
                </a:solidFill>
              </a:rPr>
              <a:t>整型表达式</a:t>
            </a:r>
          </a:p>
          <a:p>
            <a:pPr lvl="1" eaLnBrk="1" hangingPunct="1">
              <a:lnSpc>
                <a:spcPct val="90000"/>
              </a:lnSpc>
              <a:defRPr/>
            </a:pPr>
            <a:r>
              <a:rPr lang="zh-CN" altLang="en-US" dirty="0" smtClean="0"/>
              <a:t>第一个元素的下标为：</a:t>
            </a:r>
            <a:r>
              <a:rPr lang="en-US" altLang="zh-CN" dirty="0" smtClean="0">
                <a:solidFill>
                  <a:schemeClr val="folHlink"/>
                </a:solidFill>
              </a:rPr>
              <a:t>0</a:t>
            </a:r>
          </a:p>
          <a:p>
            <a:pPr marL="457200" lvl="1" indent="0" eaLnBrk="1" hangingPunct="1">
              <a:lnSpc>
                <a:spcPct val="90000"/>
              </a:lnSpc>
              <a:buNone/>
              <a:defRPr/>
            </a:pPr>
            <a:r>
              <a:rPr lang="zh-CN" altLang="en-US" dirty="0" smtClean="0">
                <a:latin typeface="Courier New" pitchFamily="49" charset="0"/>
                <a:cs typeface="Courier New" pitchFamily="49" charset="0"/>
              </a:rPr>
              <a:t>例如：</a:t>
            </a:r>
          </a:p>
          <a:p>
            <a:pPr lvl="1" eaLnBrk="1" hangingPunct="1">
              <a:lnSpc>
                <a:spcPct val="90000"/>
              </a:lnSpc>
              <a:defRPr/>
            </a:pPr>
            <a:r>
              <a:rPr lang="en-US" altLang="zh-CN" dirty="0" err="1" smtClean="0">
                <a:cs typeface="Courier New" pitchFamily="49" charset="0"/>
              </a:rPr>
              <a:t>int</a:t>
            </a:r>
            <a:r>
              <a:rPr lang="en-US" altLang="zh-CN" dirty="0" smtClean="0">
                <a:cs typeface="Courier New" pitchFamily="49" charset="0"/>
              </a:rPr>
              <a:t> a[10]; //</a:t>
            </a:r>
            <a:r>
              <a:rPr lang="zh-CN" altLang="en-US" dirty="0" smtClean="0">
                <a:cs typeface="Courier New" pitchFamily="49" charset="0"/>
              </a:rPr>
              <a:t>由</a:t>
            </a:r>
            <a:r>
              <a:rPr lang="en-US" altLang="zh-CN" dirty="0" smtClean="0">
                <a:cs typeface="Courier New" pitchFamily="49" charset="0"/>
              </a:rPr>
              <a:t>10</a:t>
            </a:r>
            <a:r>
              <a:rPr lang="zh-CN" altLang="en-US" dirty="0" smtClean="0">
                <a:cs typeface="Courier New" pitchFamily="49" charset="0"/>
              </a:rPr>
              <a:t>个元素构成的数组</a:t>
            </a:r>
            <a:r>
              <a:rPr lang="en-US" altLang="zh-CN" dirty="0" smtClean="0">
                <a:cs typeface="Courier New" pitchFamily="49" charset="0"/>
              </a:rPr>
              <a:t>a</a:t>
            </a:r>
          </a:p>
          <a:p>
            <a:pPr lvl="1" eaLnBrk="1" hangingPunct="1">
              <a:lnSpc>
                <a:spcPct val="90000"/>
              </a:lnSpc>
              <a:defRPr/>
            </a:pPr>
            <a:r>
              <a:rPr lang="en-US" altLang="zh-CN" dirty="0" smtClean="0">
                <a:cs typeface="Courier New" pitchFamily="49" charset="0"/>
              </a:rPr>
              <a:t>a[0]</a:t>
            </a:r>
            <a:r>
              <a:rPr lang="zh-CN" altLang="en-US" dirty="0" smtClean="0">
                <a:cs typeface="Courier New" pitchFamily="49" charset="0"/>
              </a:rPr>
              <a:t>、</a:t>
            </a:r>
            <a:r>
              <a:rPr lang="en-US" altLang="zh-CN" dirty="0" smtClean="0">
                <a:cs typeface="Courier New" pitchFamily="49" charset="0"/>
              </a:rPr>
              <a:t>a[1]</a:t>
            </a:r>
            <a:r>
              <a:rPr lang="zh-CN" altLang="en-US" dirty="0" smtClean="0">
                <a:cs typeface="Courier New" pitchFamily="49" charset="0"/>
              </a:rPr>
              <a:t>、</a:t>
            </a:r>
            <a:r>
              <a:rPr lang="en-US" altLang="zh-CN" dirty="0" smtClean="0">
                <a:cs typeface="Courier New" pitchFamily="49" charset="0"/>
              </a:rPr>
              <a:t>...</a:t>
            </a:r>
            <a:r>
              <a:rPr lang="zh-CN" altLang="en-US" dirty="0" smtClean="0">
                <a:cs typeface="Courier New" pitchFamily="49" charset="0"/>
              </a:rPr>
              <a:t>、</a:t>
            </a:r>
            <a:r>
              <a:rPr lang="en-US" altLang="zh-CN" dirty="0" smtClean="0">
                <a:cs typeface="Courier New" pitchFamily="49" charset="0"/>
              </a:rPr>
              <a:t>a[9]  //</a:t>
            </a:r>
            <a:r>
              <a:rPr lang="zh-CN" altLang="en-US" dirty="0" smtClean="0">
                <a:cs typeface="Courier New" pitchFamily="49" charset="0"/>
              </a:rPr>
              <a:t>访问数组元素</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a:xfrm>
            <a:off x="323850" y="404813"/>
            <a:ext cx="8497888" cy="6264275"/>
          </a:xfrm>
        </p:spPr>
        <p:txBody>
          <a:bodyPr>
            <a:normAutofit/>
          </a:bodyPr>
          <a:lstStyle/>
          <a:p>
            <a:pPr algn="just" eaLnBrk="1" hangingPunct="1">
              <a:defRPr/>
            </a:pPr>
            <a:r>
              <a:rPr lang="zh-CN" altLang="en-US" dirty="0" smtClean="0"/>
              <a:t>可把数组的每个元素看成是独立的变量。例如：</a:t>
            </a:r>
          </a:p>
          <a:p>
            <a:pPr lvl="1" eaLnBrk="1" hangingPunct="1">
              <a:lnSpc>
                <a:spcPct val="130000"/>
              </a:lnSpc>
              <a:buFontTx/>
              <a:buNone/>
              <a:defRPr/>
            </a:pPr>
            <a:r>
              <a:rPr lang="en-US" altLang="zh-CN" sz="2400" dirty="0" err="1" smtClean="0"/>
              <a:t>int</a:t>
            </a:r>
            <a:r>
              <a:rPr lang="en-US" altLang="zh-CN" sz="2400" dirty="0" smtClean="0"/>
              <a:t> a[10];</a:t>
            </a:r>
          </a:p>
          <a:p>
            <a:pPr lvl="1" eaLnBrk="1" hangingPunct="1">
              <a:buFontTx/>
              <a:buNone/>
              <a:defRPr/>
            </a:pPr>
            <a:r>
              <a:rPr lang="en-US" altLang="zh-CN" sz="2400" dirty="0" err="1" smtClean="0"/>
              <a:t>int</a:t>
            </a:r>
            <a:r>
              <a:rPr lang="en-US" altLang="zh-CN" sz="2400" dirty="0" smtClean="0"/>
              <a:t> sum=0,i;</a:t>
            </a:r>
          </a:p>
          <a:p>
            <a:pPr lvl="1" eaLnBrk="1" hangingPunct="1">
              <a:buFontTx/>
              <a:buNone/>
              <a:defRPr/>
            </a:pPr>
            <a:r>
              <a:rPr lang="en-US" altLang="zh-CN" sz="2400" dirty="0" smtClean="0"/>
              <a:t>for (i=0; i&lt;10; i++) </a:t>
            </a:r>
            <a:r>
              <a:rPr lang="en-US" altLang="zh-CN" sz="2400" dirty="0" err="1" smtClean="0"/>
              <a:t>cin</a:t>
            </a:r>
            <a:r>
              <a:rPr lang="en-US" altLang="zh-CN" sz="2400" dirty="0" smtClean="0"/>
              <a:t> &gt;&gt; </a:t>
            </a:r>
            <a:r>
              <a:rPr lang="en-US" altLang="zh-CN" sz="2400" dirty="0" smtClean="0">
                <a:solidFill>
                  <a:schemeClr val="folHlink"/>
                </a:solidFill>
              </a:rPr>
              <a:t>a[</a:t>
            </a:r>
            <a:r>
              <a:rPr lang="en-US" altLang="zh-CN" sz="2400" dirty="0" err="1" smtClean="0">
                <a:solidFill>
                  <a:schemeClr val="folHlink"/>
                </a:solidFill>
              </a:rPr>
              <a:t>i</a:t>
            </a:r>
            <a:r>
              <a:rPr lang="en-US" altLang="zh-CN" sz="2400" dirty="0" smtClean="0">
                <a:solidFill>
                  <a:schemeClr val="folHlink"/>
                </a:solidFill>
              </a:rPr>
              <a:t>]</a:t>
            </a:r>
            <a:r>
              <a:rPr lang="en-US" altLang="zh-CN" sz="2400" dirty="0" smtClean="0"/>
              <a:t>; //</a:t>
            </a:r>
            <a:r>
              <a:rPr lang="zh-CN" altLang="en-US" sz="2400" dirty="0" smtClean="0"/>
              <a:t>输入元素值</a:t>
            </a:r>
            <a:endParaRPr lang="en-US" altLang="zh-CN" sz="2400" dirty="0" smtClean="0"/>
          </a:p>
          <a:p>
            <a:pPr lvl="1" eaLnBrk="1" hangingPunct="1">
              <a:buFontTx/>
              <a:buNone/>
              <a:defRPr/>
            </a:pPr>
            <a:r>
              <a:rPr lang="en-US" altLang="zh-CN" sz="2400" dirty="0" smtClean="0"/>
              <a:t>for (i=0; i&lt;10; i++) sum += </a:t>
            </a:r>
            <a:r>
              <a:rPr lang="en-US" altLang="zh-CN" sz="2400" dirty="0" smtClean="0">
                <a:solidFill>
                  <a:schemeClr val="folHlink"/>
                </a:solidFill>
              </a:rPr>
              <a:t>a[</a:t>
            </a:r>
            <a:r>
              <a:rPr lang="en-US" altLang="zh-CN" sz="2400" dirty="0" err="1" smtClean="0">
                <a:solidFill>
                  <a:schemeClr val="folHlink"/>
                </a:solidFill>
              </a:rPr>
              <a:t>i</a:t>
            </a:r>
            <a:r>
              <a:rPr lang="en-US" altLang="zh-CN" sz="2400" dirty="0" smtClean="0">
                <a:solidFill>
                  <a:schemeClr val="folHlink"/>
                </a:solidFill>
              </a:rPr>
              <a:t>]</a:t>
            </a:r>
            <a:r>
              <a:rPr lang="en-US" altLang="zh-CN" sz="2400" dirty="0" smtClean="0"/>
              <a:t>; //</a:t>
            </a:r>
            <a:r>
              <a:rPr lang="zh-CN" altLang="en-US" sz="2400" dirty="0" smtClean="0"/>
              <a:t>元素求和</a:t>
            </a:r>
            <a:endParaRPr lang="en-US" altLang="zh-CN" sz="2400" dirty="0" smtClean="0"/>
          </a:p>
          <a:p>
            <a:pPr eaLnBrk="1" hangingPunct="1">
              <a:defRPr/>
            </a:pPr>
            <a:r>
              <a:rPr lang="zh-CN" altLang="en-US" dirty="0" smtClean="0">
                <a:solidFill>
                  <a:schemeClr val="folHlink"/>
                </a:solidFill>
              </a:rPr>
              <a:t>不能对两个数组进行整体赋值，</a:t>
            </a:r>
            <a:r>
              <a:rPr lang="zh-CN" altLang="en-US" dirty="0" smtClean="0"/>
              <a:t>需要通过元素来进行：</a:t>
            </a:r>
          </a:p>
          <a:p>
            <a:pPr lvl="1" eaLnBrk="1" hangingPunct="1">
              <a:buFontTx/>
              <a:buNone/>
              <a:defRPr/>
            </a:pPr>
            <a:r>
              <a:rPr lang="en-US" altLang="zh-CN" sz="2400" dirty="0" err="1" smtClean="0"/>
              <a:t>int</a:t>
            </a:r>
            <a:r>
              <a:rPr lang="en-US" altLang="zh-CN" sz="2400" dirty="0" smtClean="0"/>
              <a:t> a[10],b[10];</a:t>
            </a:r>
          </a:p>
          <a:p>
            <a:pPr lvl="1" eaLnBrk="1" hangingPunct="1">
              <a:buFontTx/>
              <a:buNone/>
              <a:defRPr/>
            </a:pPr>
            <a:r>
              <a:rPr lang="en-US" altLang="zh-CN" sz="2400" dirty="0" smtClean="0"/>
              <a:t>.....</a:t>
            </a:r>
          </a:p>
          <a:p>
            <a:pPr lvl="1" eaLnBrk="1" hangingPunct="1">
              <a:buFontTx/>
              <a:buNone/>
              <a:defRPr/>
            </a:pPr>
            <a:r>
              <a:rPr lang="en-US" altLang="zh-CN" sz="2400" dirty="0" smtClean="0"/>
              <a:t>a = b; //</a:t>
            </a:r>
            <a:r>
              <a:rPr lang="en-US" altLang="zh-CN" sz="2400" dirty="0" smtClean="0">
                <a:solidFill>
                  <a:schemeClr val="folHlink"/>
                </a:solidFill>
              </a:rPr>
              <a:t>Error</a:t>
            </a:r>
          </a:p>
          <a:p>
            <a:pPr lvl="1" eaLnBrk="1" hangingPunct="1">
              <a:buFontTx/>
              <a:buNone/>
              <a:defRPr/>
            </a:pPr>
            <a:r>
              <a:rPr lang="en-US" altLang="zh-CN" sz="2400" dirty="0" smtClean="0"/>
              <a:t>for (</a:t>
            </a:r>
            <a:r>
              <a:rPr lang="en-US" altLang="zh-CN" sz="2400" dirty="0" err="1" smtClean="0"/>
              <a:t>int</a:t>
            </a:r>
            <a:r>
              <a:rPr lang="en-US" altLang="zh-CN" sz="2400" dirty="0" smtClean="0"/>
              <a:t> i=0; i&lt;10; i++) a[i] = b[i]; //</a:t>
            </a:r>
            <a:r>
              <a:rPr lang="en-US" altLang="zh-CN" sz="2400" dirty="0" smtClean="0">
                <a:solidFill>
                  <a:schemeClr val="folHlink"/>
                </a:solidFill>
              </a:rPr>
              <a:t>OK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zh-CN" altLang="en-US" smtClean="0"/>
              <a:t>主要内容</a:t>
            </a:r>
            <a:endParaRPr lang="zh-CN" altLang="en-US" dirty="0" smtClean="0"/>
          </a:p>
        </p:txBody>
      </p:sp>
      <p:sp>
        <p:nvSpPr>
          <p:cNvPr id="4099" name="Rectangle 3"/>
          <p:cNvSpPr>
            <a:spLocks noGrp="1" noChangeArrowheads="1"/>
          </p:cNvSpPr>
          <p:nvPr>
            <p:ph type="body" idx="1"/>
          </p:nvPr>
        </p:nvSpPr>
        <p:spPr/>
        <p:txBody>
          <a:bodyPr/>
          <a:lstStyle/>
          <a:p>
            <a:pPr eaLnBrk="1" hangingPunct="1">
              <a:defRPr/>
            </a:pPr>
            <a:r>
              <a:rPr lang="zh-CN" altLang="en-US" dirty="0" smtClean="0"/>
              <a:t>构造数据类型概述 </a:t>
            </a:r>
          </a:p>
          <a:p>
            <a:pPr eaLnBrk="1" hangingPunct="1">
              <a:defRPr/>
            </a:pPr>
            <a:r>
              <a:rPr lang="zh-CN" altLang="en-US" dirty="0" smtClean="0"/>
              <a:t>枚举类型</a:t>
            </a:r>
          </a:p>
          <a:p>
            <a:pPr eaLnBrk="1" hangingPunct="1">
              <a:defRPr/>
            </a:pPr>
            <a:r>
              <a:rPr lang="zh-CN" altLang="en-US" dirty="0" smtClean="0"/>
              <a:t>数组类型</a:t>
            </a:r>
          </a:p>
          <a:p>
            <a:pPr eaLnBrk="1" hangingPunct="1">
              <a:defRPr/>
            </a:pPr>
            <a:r>
              <a:rPr lang="zh-CN" altLang="en-US" dirty="0" smtClean="0"/>
              <a:t>结构</a:t>
            </a:r>
            <a:r>
              <a:rPr lang="zh-CN" altLang="en-US" dirty="0"/>
              <a:t>类型</a:t>
            </a:r>
            <a:endParaRPr lang="en-US" altLang="zh-CN" dirty="0" smtClean="0"/>
          </a:p>
          <a:p>
            <a:pPr eaLnBrk="1" hangingPunct="1">
              <a:defRPr/>
            </a:pPr>
            <a:r>
              <a:rPr lang="zh-CN" altLang="en-US" dirty="0" smtClean="0"/>
              <a:t>联合类型</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44450"/>
            <a:ext cx="9144000" cy="703263"/>
          </a:xfrm>
        </p:spPr>
        <p:txBody>
          <a:bodyPr/>
          <a:lstStyle/>
          <a:p>
            <a:pPr eaLnBrk="1" hangingPunct="1">
              <a:defRPr/>
            </a:pPr>
            <a:r>
              <a:rPr lang="zh-CN" altLang="en-US" sz="3000" dirty="0" smtClean="0"/>
              <a:t>例：用一维数组实现求第</a:t>
            </a:r>
            <a:r>
              <a:rPr lang="en-US" altLang="zh-CN" sz="3000" dirty="0" smtClean="0"/>
              <a:t>n</a:t>
            </a:r>
            <a:r>
              <a:rPr lang="zh-CN" altLang="en-US" sz="3000" dirty="0" smtClean="0"/>
              <a:t>个费波那契</a:t>
            </a:r>
            <a:r>
              <a:rPr lang="en-US" altLang="zh-CN" sz="3000" dirty="0" smtClean="0"/>
              <a:t>(Fibonacci)</a:t>
            </a:r>
            <a:r>
              <a:rPr lang="zh-CN" altLang="en-US" sz="3000" dirty="0" smtClean="0"/>
              <a:t>数 </a:t>
            </a:r>
          </a:p>
        </p:txBody>
      </p:sp>
      <p:sp>
        <p:nvSpPr>
          <p:cNvPr id="71683" name="Rectangle 3"/>
          <p:cNvSpPr>
            <a:spLocks noGrp="1" noChangeArrowheads="1"/>
          </p:cNvSpPr>
          <p:nvPr>
            <p:ph type="body" idx="1"/>
          </p:nvPr>
        </p:nvSpPr>
        <p:spPr>
          <a:xfrm>
            <a:off x="206375" y="1052513"/>
            <a:ext cx="8937625" cy="5616575"/>
          </a:xfrm>
        </p:spPr>
        <p:txBody>
          <a:bodyPr/>
          <a:lstStyle/>
          <a:p>
            <a:pPr defTabSz="363538" eaLnBrk="1" hangingPunct="1">
              <a:lnSpc>
                <a:spcPct val="80000"/>
              </a:lnSpc>
              <a:buFont typeface="Wingdings" pitchFamily="2" charset="2"/>
              <a:buNone/>
              <a:defRPr/>
            </a:pPr>
            <a:r>
              <a:rPr lang="en-US" altLang="zh-CN" sz="2000" dirty="0" smtClean="0"/>
              <a:t>#include &lt;</a:t>
            </a:r>
            <a:r>
              <a:rPr lang="en-US" altLang="zh-CN" sz="2000" dirty="0" err="1" smtClean="0"/>
              <a:t>iostream</a:t>
            </a:r>
            <a:r>
              <a:rPr lang="en-US" altLang="zh-CN" sz="2000" dirty="0" smtClean="0"/>
              <a:t>&gt;</a:t>
            </a:r>
          </a:p>
          <a:p>
            <a:pPr defTabSz="363538" eaLnBrk="1" hangingPunct="1">
              <a:lnSpc>
                <a:spcPct val="80000"/>
              </a:lnSpc>
              <a:buFont typeface="Wingdings" pitchFamily="2" charset="2"/>
              <a:buNone/>
              <a:defRPr/>
            </a:pPr>
            <a:r>
              <a:rPr lang="en-US" altLang="zh-CN" sz="2000" dirty="0" smtClean="0"/>
              <a:t>using namespace </a:t>
            </a:r>
            <a:r>
              <a:rPr lang="en-US" altLang="zh-CN" sz="2000" dirty="0" err="1" smtClean="0"/>
              <a:t>std</a:t>
            </a:r>
            <a:r>
              <a:rPr lang="en-US" altLang="zh-CN" sz="2000" dirty="0" smtClean="0"/>
              <a:t>;</a:t>
            </a:r>
          </a:p>
          <a:p>
            <a:pPr defTabSz="363538" eaLnBrk="1" hangingPunct="1">
              <a:lnSpc>
                <a:spcPct val="80000"/>
              </a:lnSpc>
              <a:buFont typeface="Wingdings" pitchFamily="2" charset="2"/>
              <a:buNone/>
              <a:defRPr/>
            </a:pPr>
            <a:r>
              <a:rPr lang="en-US" altLang="zh-CN" sz="2000" dirty="0" err="1" smtClean="0"/>
              <a:t>int</a:t>
            </a:r>
            <a:r>
              <a:rPr lang="en-US" altLang="zh-CN" sz="2000" dirty="0" smtClean="0"/>
              <a:t> main()</a:t>
            </a:r>
          </a:p>
          <a:p>
            <a:pPr defTabSz="363538" eaLnBrk="1" hangingPunct="1">
              <a:lnSpc>
                <a:spcPct val="80000"/>
              </a:lnSpc>
              <a:buFont typeface="Wingdings" pitchFamily="2" charset="2"/>
              <a:buNone/>
              <a:defRPr/>
            </a:pPr>
            <a:r>
              <a:rPr lang="en-US" altLang="zh-CN" sz="2000" dirty="0" smtClean="0"/>
              <a:t>{	</a:t>
            </a:r>
            <a:r>
              <a:rPr lang="en-US" altLang="zh-CN" sz="2000" dirty="0" err="1" smtClean="0"/>
              <a:t>const</a:t>
            </a:r>
            <a:r>
              <a:rPr lang="en-US" altLang="zh-CN" sz="2000" dirty="0" smtClean="0"/>
              <a:t> </a:t>
            </a:r>
            <a:r>
              <a:rPr lang="en-US" altLang="zh-CN" sz="2000" dirty="0" err="1" smtClean="0"/>
              <a:t>int</a:t>
            </a:r>
            <a:r>
              <a:rPr lang="en-US" altLang="zh-CN" sz="2000" dirty="0" smtClean="0"/>
              <a:t> MAX_N=40;</a:t>
            </a:r>
          </a:p>
          <a:p>
            <a:pPr defTabSz="363538" eaLnBrk="1" hangingPunct="1">
              <a:lnSpc>
                <a:spcPct val="80000"/>
              </a:lnSpc>
              <a:buNone/>
              <a:defRPr/>
            </a:pPr>
            <a:r>
              <a:rPr lang="en-US" altLang="zh-CN" sz="2000" dirty="0" smtClean="0"/>
              <a:t>	</a:t>
            </a:r>
            <a:r>
              <a:rPr lang="en-US" altLang="zh-CN" sz="2000" dirty="0" err="1" smtClean="0"/>
              <a:t>int</a:t>
            </a:r>
            <a:r>
              <a:rPr lang="en-US" altLang="zh-CN" sz="2000" dirty="0" smtClean="0"/>
              <a:t> </a:t>
            </a:r>
            <a:r>
              <a:rPr lang="en-US" altLang="zh-CN" sz="2000" dirty="0" smtClean="0">
                <a:solidFill>
                  <a:srgbClr val="FFC000"/>
                </a:solidFill>
              </a:rPr>
              <a:t>fibs</a:t>
            </a:r>
            <a:r>
              <a:rPr lang="en-US" altLang="zh-CN" sz="2000" dirty="0" smtClean="0"/>
              <a:t>[MAX_N]; //</a:t>
            </a:r>
            <a:r>
              <a:rPr lang="zh-CN" altLang="en-US" sz="2000" dirty="0">
                <a:solidFill>
                  <a:srgbClr val="FFC000"/>
                </a:solidFill>
              </a:rPr>
              <a:t>用于存放</a:t>
            </a:r>
            <a:r>
              <a:rPr lang="zh-CN" altLang="en-US" sz="2000" dirty="0" smtClean="0">
                <a:solidFill>
                  <a:srgbClr val="FFC000"/>
                </a:solidFill>
              </a:rPr>
              <a:t>费波那契数</a:t>
            </a:r>
            <a:endParaRPr lang="en-US" altLang="zh-CN" sz="2000" dirty="0" smtClean="0">
              <a:solidFill>
                <a:srgbClr val="FFC000"/>
              </a:solidFill>
            </a:endParaRPr>
          </a:p>
          <a:p>
            <a:pPr defTabSz="363538"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n;</a:t>
            </a:r>
          </a:p>
          <a:p>
            <a:pPr defTabSz="363538"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zh-CN" altLang="en-US" sz="2000" dirty="0" smtClean="0"/>
              <a:t>请输入</a:t>
            </a:r>
            <a:r>
              <a:rPr lang="en-US" altLang="zh-CN" sz="2000" dirty="0" smtClean="0"/>
              <a:t>n(1-" &lt;&lt; MAX_N &lt;&lt; "):";</a:t>
            </a:r>
          </a:p>
          <a:p>
            <a:pPr defTabSz="363538"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n;</a:t>
            </a:r>
          </a:p>
          <a:p>
            <a:pPr defTabSz="363538" eaLnBrk="1" hangingPunct="1">
              <a:lnSpc>
                <a:spcPct val="80000"/>
              </a:lnSpc>
              <a:buFont typeface="Wingdings" pitchFamily="2" charset="2"/>
              <a:buNone/>
              <a:defRPr/>
            </a:pPr>
            <a:r>
              <a:rPr lang="en-US" altLang="zh-CN" sz="2000" dirty="0" smtClean="0"/>
              <a:t>	if (n &gt; MAX_N) </a:t>
            </a:r>
          </a:p>
          <a:p>
            <a:pPr defTabSz="363538" eaLnBrk="1" hangingPunct="1">
              <a:lnSpc>
                <a:spcPct val="80000"/>
              </a:lnSpc>
              <a:buFont typeface="Wingdings" pitchFamily="2" charset="2"/>
              <a:buNone/>
              <a:defRPr/>
            </a:pPr>
            <a:r>
              <a:rPr lang="en-US" altLang="zh-CN" sz="2000" dirty="0" smtClean="0"/>
              <a:t>	{	</a:t>
            </a:r>
            <a:r>
              <a:rPr lang="en-US" altLang="zh-CN" sz="2000" dirty="0" err="1" smtClean="0"/>
              <a:t>cout</a:t>
            </a:r>
            <a:r>
              <a:rPr lang="en-US" altLang="zh-CN" sz="2000" dirty="0" smtClean="0"/>
              <a:t> &lt;&lt; "n</a:t>
            </a:r>
            <a:r>
              <a:rPr lang="zh-CN" altLang="en-US" sz="2000" dirty="0" smtClean="0"/>
              <a:t>太大</a:t>
            </a:r>
            <a:r>
              <a:rPr lang="en-US" altLang="zh-CN" sz="2000" dirty="0" smtClean="0"/>
              <a:t>! </a:t>
            </a:r>
            <a:r>
              <a:rPr lang="zh-CN" altLang="en-US" sz="2000" dirty="0" smtClean="0"/>
              <a:t>应不大于</a:t>
            </a:r>
            <a:r>
              <a:rPr lang="en-US" altLang="zh-CN" sz="2000" dirty="0" smtClean="0"/>
              <a:t>" &lt;&lt; MAX_N &lt;&lt; </a:t>
            </a:r>
            <a:r>
              <a:rPr lang="en-US" altLang="zh-CN" sz="2000" dirty="0" err="1" smtClean="0"/>
              <a:t>endl</a:t>
            </a:r>
            <a:r>
              <a:rPr lang="en-US" altLang="zh-CN" sz="2000" dirty="0" smtClean="0"/>
              <a:t>;</a:t>
            </a:r>
          </a:p>
          <a:p>
            <a:pPr defTabSz="363538" eaLnBrk="1" hangingPunct="1">
              <a:lnSpc>
                <a:spcPct val="80000"/>
              </a:lnSpc>
              <a:buFont typeface="Wingdings" pitchFamily="2" charset="2"/>
              <a:buNone/>
              <a:defRPr/>
            </a:pPr>
            <a:r>
              <a:rPr lang="en-US" altLang="zh-CN" sz="2000" dirty="0" smtClean="0"/>
              <a:t>			return -1;</a:t>
            </a:r>
          </a:p>
          <a:p>
            <a:pPr defTabSz="363538" eaLnBrk="1" hangingPunct="1">
              <a:lnSpc>
                <a:spcPct val="80000"/>
              </a:lnSpc>
              <a:buFont typeface="Wingdings" pitchFamily="2" charset="2"/>
              <a:buNone/>
              <a:defRPr/>
            </a:pPr>
            <a:r>
              <a:rPr lang="en-US" altLang="zh-CN" sz="2000" dirty="0" smtClean="0"/>
              <a:t>	}</a:t>
            </a:r>
          </a:p>
          <a:p>
            <a:pPr defTabSz="363538" eaLnBrk="1" hangingPunct="1">
              <a:lnSpc>
                <a:spcPct val="80000"/>
              </a:lnSpc>
              <a:buFont typeface="Wingdings" pitchFamily="2" charset="2"/>
              <a:buNone/>
              <a:defRPr/>
            </a:pPr>
            <a:r>
              <a:rPr lang="en-US" altLang="zh-CN" sz="2000" dirty="0" smtClean="0"/>
              <a:t>	fibs[0] = fibs[1] = 1; //</a:t>
            </a:r>
            <a:r>
              <a:rPr lang="zh-CN" altLang="en-US" sz="2000" dirty="0" smtClean="0"/>
              <a:t>初始化第</a:t>
            </a:r>
            <a:r>
              <a:rPr lang="en-US" altLang="zh-CN" sz="2000" dirty="0" smtClean="0"/>
              <a:t>1</a:t>
            </a:r>
            <a:r>
              <a:rPr lang="zh-CN" altLang="en-US" sz="2000" dirty="0" smtClean="0"/>
              <a:t>、</a:t>
            </a:r>
            <a:r>
              <a:rPr lang="en-US" altLang="zh-CN" sz="2000" dirty="0" smtClean="0"/>
              <a:t>2</a:t>
            </a:r>
            <a:r>
              <a:rPr lang="zh-CN" altLang="en-US" sz="2000" dirty="0" smtClean="0"/>
              <a:t>个费波那契数</a:t>
            </a:r>
          </a:p>
          <a:p>
            <a:pPr defTabSz="363538" eaLnBrk="1" hangingPunct="1">
              <a:lnSpc>
                <a:spcPct val="80000"/>
              </a:lnSpc>
              <a:buFont typeface="Wingdings" pitchFamily="2" charset="2"/>
              <a:buNone/>
              <a:defRPr/>
            </a:pPr>
            <a:r>
              <a:rPr lang="zh-CN" altLang="en-US" sz="2000" dirty="0" smtClean="0"/>
              <a:t>	</a:t>
            </a:r>
            <a:r>
              <a:rPr lang="en-US" altLang="zh-CN" sz="2000" dirty="0" smtClean="0"/>
              <a:t>for (</a:t>
            </a:r>
            <a:r>
              <a:rPr lang="en-US" altLang="zh-CN" sz="2000" dirty="0" err="1" smtClean="0"/>
              <a:t>int</a:t>
            </a:r>
            <a:r>
              <a:rPr lang="en-US" altLang="zh-CN" sz="2000" dirty="0" smtClean="0"/>
              <a:t> </a:t>
            </a:r>
            <a:r>
              <a:rPr lang="en-US" altLang="zh-CN" sz="2000" dirty="0" err="1" smtClean="0"/>
              <a:t>i</a:t>
            </a:r>
            <a:r>
              <a:rPr lang="en-US" altLang="zh-CN" sz="2000" dirty="0" smtClean="0"/>
              <a:t>=2; </a:t>
            </a:r>
            <a:r>
              <a:rPr lang="en-US" altLang="zh-CN" sz="2000" dirty="0" err="1" smtClean="0"/>
              <a:t>i</a:t>
            </a:r>
            <a:r>
              <a:rPr lang="en-US" altLang="zh-CN" sz="2000" dirty="0" smtClean="0"/>
              <a:t>&lt;n; </a:t>
            </a:r>
            <a:r>
              <a:rPr lang="en-US" altLang="zh-CN" sz="2000" dirty="0" err="1" smtClean="0"/>
              <a:t>i</a:t>
            </a:r>
            <a:r>
              <a:rPr lang="en-US" altLang="zh-CN" sz="2000" dirty="0" smtClean="0"/>
              <a:t>++)  //</a:t>
            </a:r>
            <a:r>
              <a:rPr lang="zh-CN" altLang="en-US" sz="2000" dirty="0" smtClean="0"/>
              <a:t>计算第</a:t>
            </a:r>
            <a:r>
              <a:rPr lang="en-US" altLang="zh-CN" sz="2000" dirty="0" smtClean="0"/>
              <a:t>3</a:t>
            </a:r>
            <a:r>
              <a:rPr lang="zh-CN" altLang="en-US" sz="2000" dirty="0" smtClean="0"/>
              <a:t>、</a:t>
            </a:r>
            <a:r>
              <a:rPr lang="en-US" altLang="zh-CN" sz="2000" dirty="0" smtClean="0"/>
              <a:t>4</a:t>
            </a:r>
            <a:r>
              <a:rPr lang="zh-CN" altLang="en-US" sz="2000" dirty="0" smtClean="0"/>
              <a:t>、</a:t>
            </a:r>
            <a:r>
              <a:rPr lang="en-US" altLang="zh-CN" sz="2000" dirty="0" smtClean="0"/>
              <a:t>...</a:t>
            </a:r>
            <a:r>
              <a:rPr lang="zh-CN" altLang="en-US" sz="2000" dirty="0" smtClean="0"/>
              <a:t>、</a:t>
            </a:r>
            <a:r>
              <a:rPr lang="en-US" altLang="zh-CN" sz="2000" dirty="0" smtClean="0"/>
              <a:t>n</a:t>
            </a:r>
            <a:r>
              <a:rPr lang="zh-CN" altLang="en-US" sz="2000" dirty="0" smtClean="0"/>
              <a:t>个费波那契</a:t>
            </a:r>
            <a:r>
              <a:rPr lang="zh-CN" altLang="en-US" sz="2000" dirty="0" smtClean="0"/>
              <a:t>数</a:t>
            </a:r>
          </a:p>
          <a:p>
            <a:pPr defTabSz="363538" eaLnBrk="1" hangingPunct="1">
              <a:lnSpc>
                <a:spcPct val="80000"/>
              </a:lnSpc>
              <a:buFont typeface="Wingdings" pitchFamily="2" charset="2"/>
              <a:buNone/>
              <a:defRPr/>
            </a:pPr>
            <a:r>
              <a:rPr lang="zh-CN" altLang="en-US" sz="2000" dirty="0" smtClean="0"/>
              <a:t>			</a:t>
            </a:r>
            <a:r>
              <a:rPr lang="en-US" altLang="zh-CN" sz="2000" dirty="0" smtClean="0"/>
              <a:t>fibs[</a:t>
            </a:r>
            <a:r>
              <a:rPr lang="en-US" altLang="zh-CN" sz="2000" dirty="0" err="1" smtClean="0"/>
              <a:t>i</a:t>
            </a:r>
            <a:r>
              <a:rPr lang="en-US" altLang="zh-CN" sz="2000" dirty="0" smtClean="0"/>
              <a:t>] = fibs[i-1] + fibs[i-2];</a:t>
            </a:r>
          </a:p>
          <a:p>
            <a:pPr defTabSz="363538"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zh-CN" altLang="en-US" sz="2000" dirty="0" smtClean="0"/>
              <a:t>第</a:t>
            </a:r>
            <a:r>
              <a:rPr lang="en-US" altLang="zh-CN" sz="2000" dirty="0" smtClean="0"/>
              <a:t>" &lt;&lt; n &lt;&lt; "</a:t>
            </a:r>
            <a:r>
              <a:rPr lang="zh-CN" altLang="en-US" sz="2000" dirty="0" smtClean="0"/>
              <a:t>个费波那契数是：</a:t>
            </a:r>
            <a:r>
              <a:rPr lang="en-US" altLang="zh-CN" sz="2000" dirty="0" smtClean="0"/>
              <a:t>" &lt;&lt; fibs[n-1] &lt;&lt; </a:t>
            </a:r>
            <a:r>
              <a:rPr lang="en-US" altLang="zh-CN" sz="2000" dirty="0" err="1" smtClean="0"/>
              <a:t>endl</a:t>
            </a:r>
            <a:r>
              <a:rPr lang="en-US" altLang="zh-CN" sz="2000" dirty="0" smtClean="0"/>
              <a:t>;</a:t>
            </a:r>
          </a:p>
          <a:p>
            <a:pPr defTabSz="363538" eaLnBrk="1" hangingPunct="1">
              <a:lnSpc>
                <a:spcPct val="80000"/>
              </a:lnSpc>
              <a:buFont typeface="Wingdings" pitchFamily="2" charset="2"/>
              <a:buNone/>
              <a:defRPr/>
            </a:pPr>
            <a:r>
              <a:rPr lang="en-US" altLang="zh-CN" sz="2000" dirty="0" smtClean="0"/>
              <a:t>	return 0;</a:t>
            </a:r>
          </a:p>
          <a:p>
            <a:pPr defTabSz="363538" eaLnBrk="1" hangingPunct="1">
              <a:lnSpc>
                <a:spcPct val="80000"/>
              </a:lnSpc>
              <a:buFont typeface="Wingdings" pitchFamily="2" charset="2"/>
              <a:buNone/>
              <a:defRPr/>
            </a:pPr>
            <a:r>
              <a:rPr lang="en-US" altLang="zh-CN" sz="2000"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07504" y="277812"/>
            <a:ext cx="8579296" cy="1134963"/>
          </a:xfrm>
        </p:spPr>
        <p:txBody>
          <a:bodyPr/>
          <a:lstStyle/>
          <a:p>
            <a:pPr eaLnBrk="1" hangingPunct="1">
              <a:defRPr/>
            </a:pPr>
            <a:r>
              <a:rPr lang="zh-CN" altLang="en-US" sz="3200" dirty="0" smtClean="0"/>
              <a:t>例：从键盘输入</a:t>
            </a:r>
            <a:r>
              <a:rPr lang="en-US" altLang="zh-CN" sz="3200" dirty="0" smtClean="0"/>
              <a:t>n</a:t>
            </a:r>
            <a:r>
              <a:rPr lang="zh-CN" altLang="en-US" sz="3200" dirty="0" smtClean="0"/>
              <a:t>个数，然后按</a:t>
            </a:r>
            <a:r>
              <a:rPr lang="zh-CN" altLang="en-US" sz="3200" dirty="0"/>
              <a:t>数值从小</a:t>
            </a:r>
            <a:r>
              <a:rPr lang="zh-CN" altLang="en-US" sz="3200" dirty="0" smtClean="0"/>
              <a:t>到大输出它们</a:t>
            </a:r>
          </a:p>
        </p:txBody>
      </p:sp>
      <p:sp>
        <p:nvSpPr>
          <p:cNvPr id="174083" name="Rectangle 3"/>
          <p:cNvSpPr>
            <a:spLocks noGrp="1" noChangeArrowheads="1"/>
          </p:cNvSpPr>
          <p:nvPr>
            <p:ph type="body" idx="1"/>
          </p:nvPr>
        </p:nvSpPr>
        <p:spPr>
          <a:xfrm>
            <a:off x="457200" y="1600200"/>
            <a:ext cx="8507288" cy="4925144"/>
          </a:xfrm>
        </p:spPr>
        <p:txBody>
          <a:bodyPr/>
          <a:lstStyle/>
          <a:p>
            <a:pPr eaLnBrk="1" hangingPunct="1">
              <a:defRPr/>
            </a:pPr>
            <a:r>
              <a:rPr lang="zh-CN" altLang="en-US" sz="2800" dirty="0" smtClean="0"/>
              <a:t>这是个“</a:t>
            </a:r>
            <a:r>
              <a:rPr lang="zh-CN" altLang="en-US" sz="2800" dirty="0" smtClean="0">
                <a:solidFill>
                  <a:srgbClr val="FFC000"/>
                </a:solidFill>
              </a:rPr>
              <a:t>排序</a:t>
            </a:r>
            <a:r>
              <a:rPr lang="zh-CN" altLang="en-US" sz="2800" dirty="0" smtClean="0"/>
              <a:t>”（</a:t>
            </a:r>
            <a:r>
              <a:rPr lang="en-US" altLang="zh-CN" sz="2800" dirty="0" smtClean="0"/>
              <a:t>sort</a:t>
            </a:r>
            <a:r>
              <a:rPr lang="zh-CN" altLang="en-US" sz="2800" dirty="0" smtClean="0"/>
              <a:t>）问题：</a:t>
            </a:r>
            <a:endParaRPr lang="en-US" altLang="zh-CN" sz="2800" dirty="0" smtClean="0"/>
          </a:p>
          <a:p>
            <a:pPr lvl="1" eaLnBrk="1" hangingPunct="1">
              <a:defRPr/>
            </a:pPr>
            <a:r>
              <a:rPr lang="zh-CN" altLang="en-US" sz="2400" dirty="0" smtClean="0"/>
              <a:t>把待排序的元素放在一个数组中。</a:t>
            </a:r>
            <a:endParaRPr lang="en-US" altLang="zh-CN" sz="2400" dirty="0" smtClean="0"/>
          </a:p>
          <a:p>
            <a:pPr lvl="1" eaLnBrk="1" hangingPunct="1">
              <a:defRPr/>
            </a:pPr>
            <a:r>
              <a:rPr lang="zh-CN" altLang="en-US" sz="2400" dirty="0" smtClean="0"/>
              <a:t>按某个算法调整元素的位置使它们按某种次序排列。</a:t>
            </a:r>
            <a:endParaRPr lang="en-US" altLang="zh-CN" sz="2400" dirty="0" smtClean="0"/>
          </a:p>
          <a:p>
            <a:pPr eaLnBrk="1" hangingPunct="1">
              <a:defRPr/>
            </a:pPr>
            <a:r>
              <a:rPr lang="zh-CN" altLang="en-US" sz="2800" dirty="0" smtClean="0"/>
              <a:t>排序有各种算法，这里介绍一种排序算法：</a:t>
            </a:r>
            <a:r>
              <a:rPr lang="zh-CN" altLang="en-US" sz="2800" dirty="0" smtClean="0">
                <a:solidFill>
                  <a:srgbClr val="FFC000"/>
                </a:solidFill>
              </a:rPr>
              <a:t>冒泡法</a:t>
            </a:r>
            <a:endParaRPr lang="en-US" altLang="zh-CN" sz="2800" dirty="0" smtClean="0">
              <a:solidFill>
                <a:srgbClr val="FFC000"/>
              </a:solidFill>
            </a:endParaRPr>
          </a:p>
          <a:p>
            <a:pPr lvl="1" eaLnBrk="1" hangingPunct="1">
              <a:defRPr/>
            </a:pPr>
            <a:r>
              <a:rPr lang="zh-CN" altLang="en-US" sz="2400" dirty="0" smtClean="0"/>
              <a:t>从左到右依次比较相邻两个数，如果前一个大、后一个小，则交换它们俩的位置。</a:t>
            </a:r>
            <a:endParaRPr lang="en-US" altLang="zh-CN" sz="2400" dirty="0" smtClean="0"/>
          </a:p>
          <a:p>
            <a:pPr lvl="1" eaLnBrk="1" hangingPunct="1">
              <a:defRPr/>
            </a:pPr>
            <a:r>
              <a:rPr lang="zh-CN" altLang="en-US" sz="2400" dirty="0" smtClean="0"/>
              <a:t>经过上述一轮的“比较</a:t>
            </a:r>
            <a:r>
              <a:rPr lang="en-US" altLang="zh-CN" sz="2400" dirty="0" smtClean="0"/>
              <a:t>--</a:t>
            </a:r>
            <a:r>
              <a:rPr lang="zh-CN" altLang="en-US" sz="2400" dirty="0" smtClean="0"/>
              <a:t>交换”操作之后，最大的数排到了最后一个位置。</a:t>
            </a:r>
            <a:endParaRPr lang="en-US" altLang="zh-CN" sz="2400" dirty="0" smtClean="0"/>
          </a:p>
          <a:p>
            <a:pPr lvl="1" eaLnBrk="1" hangingPunct="1">
              <a:defRPr/>
            </a:pPr>
            <a:r>
              <a:rPr lang="zh-CN" altLang="en-US" sz="2400" dirty="0" smtClean="0"/>
              <a:t>去掉最大的数，在剩下的数中再采用上述的</a:t>
            </a:r>
            <a:r>
              <a:rPr lang="zh-CN" altLang="en-US" sz="2400" dirty="0"/>
              <a:t>“比较</a:t>
            </a:r>
            <a:r>
              <a:rPr lang="en-US" altLang="zh-CN" sz="2400" dirty="0"/>
              <a:t>--</a:t>
            </a:r>
            <a:r>
              <a:rPr lang="zh-CN" altLang="en-US" sz="2400" dirty="0"/>
              <a:t>交换</a:t>
            </a:r>
            <a:r>
              <a:rPr lang="zh-CN" altLang="en-US" sz="2400" dirty="0" smtClean="0"/>
              <a:t>”操作，然后去掉次大的数。依此类推，直到只剩下一个数为止。</a:t>
            </a:r>
            <a:endParaRPr lang="en-US" altLang="zh-CN" sz="2400" dirty="0" smtClean="0"/>
          </a:p>
          <a:p>
            <a:pPr lvl="1" eaLnBrk="1" hangingPunct="1">
              <a:defRPr/>
            </a:pPr>
            <a:endParaRPr lang="en-US" altLang="zh-CN"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2063388"/>
            <a:ext cx="2988332" cy="523220"/>
          </a:xfrm>
          <a:prstGeom prst="rect">
            <a:avLst/>
          </a:prstGeom>
          <a:noFill/>
          <a:ln w="9525">
            <a:solidFill>
              <a:schemeClr val="tx1"/>
            </a:solidFill>
          </a:ln>
        </p:spPr>
        <p:txBody>
          <a:bodyPr wrap="square" rtlCol="0">
            <a:spAutoFit/>
          </a:bodyPr>
          <a:lstStyle/>
          <a:p>
            <a:pPr algn="just"/>
            <a:r>
              <a:rPr lang="en-US" altLang="zh-CN" sz="2800" dirty="0" smtClean="0">
                <a:solidFill>
                  <a:srgbClr val="FFC000"/>
                </a:solidFill>
              </a:rPr>
              <a:t>8</a:t>
            </a:r>
            <a:r>
              <a:rPr lang="en-US" altLang="zh-CN" sz="2800" dirty="0" smtClean="0"/>
              <a:t>   </a:t>
            </a:r>
            <a:r>
              <a:rPr lang="en-US" altLang="zh-CN" sz="2800" dirty="0" smtClean="0">
                <a:solidFill>
                  <a:srgbClr val="FFC000"/>
                </a:solidFill>
              </a:rPr>
              <a:t>1</a:t>
            </a:r>
            <a:r>
              <a:rPr lang="en-US" altLang="zh-CN" sz="2800" dirty="0" smtClean="0"/>
              <a:t>   9  </a:t>
            </a:r>
            <a:r>
              <a:rPr lang="en-US" altLang="zh-CN" sz="2800" dirty="0"/>
              <a:t>4  </a:t>
            </a:r>
            <a:r>
              <a:rPr lang="en-US" altLang="zh-CN" sz="2800" dirty="0" smtClean="0"/>
              <a:t> 3</a:t>
            </a:r>
            <a:endParaRPr lang="zh-CN" altLang="en-US" sz="2800" dirty="0">
              <a:effectLst>
                <a:outerShdw blurRad="38100" dist="38100" dir="2700000" algn="tl">
                  <a:srgbClr val="000000">
                    <a:alpha val="43137"/>
                  </a:srgbClr>
                </a:outerShdw>
              </a:effectLst>
            </a:endParaRPr>
          </a:p>
        </p:txBody>
      </p:sp>
      <p:sp>
        <p:nvSpPr>
          <p:cNvPr id="5" name="弧形 4"/>
          <p:cNvSpPr/>
          <p:nvPr/>
        </p:nvSpPr>
        <p:spPr bwMode="auto">
          <a:xfrm>
            <a:off x="539552" y="1794520"/>
            <a:ext cx="576064" cy="914400"/>
          </a:xfrm>
          <a:prstGeom prst="arc">
            <a:avLst>
              <a:gd name="adj1" fmla="val 12490715"/>
              <a:gd name="adj2" fmla="val 19779891"/>
            </a:avLst>
          </a:prstGeom>
          <a:noFill/>
          <a:ln>
            <a:solidFill>
              <a:schemeClr val="tx1"/>
            </a:solidFill>
            <a:headEnd type="triangl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9" name="TextBox 8"/>
          <p:cNvSpPr txBox="1"/>
          <p:nvPr/>
        </p:nvSpPr>
        <p:spPr>
          <a:xfrm>
            <a:off x="323528" y="2927484"/>
            <a:ext cx="2988332" cy="523220"/>
          </a:xfrm>
          <a:prstGeom prst="rect">
            <a:avLst/>
          </a:prstGeom>
          <a:noFill/>
          <a:ln w="9525">
            <a:solidFill>
              <a:schemeClr val="tx1"/>
            </a:solidFill>
          </a:ln>
        </p:spPr>
        <p:txBody>
          <a:bodyPr wrap="square" rtlCol="0">
            <a:spAutoFit/>
          </a:bodyPr>
          <a:lstStyle/>
          <a:p>
            <a:pPr algn="just"/>
            <a:r>
              <a:rPr lang="en-US" altLang="zh-CN" sz="2800" dirty="0"/>
              <a:t>1   </a:t>
            </a:r>
            <a:r>
              <a:rPr lang="en-US" altLang="zh-CN" sz="2800" dirty="0" smtClean="0">
                <a:solidFill>
                  <a:srgbClr val="FFC000"/>
                </a:solidFill>
              </a:rPr>
              <a:t>8</a:t>
            </a:r>
            <a:r>
              <a:rPr lang="en-US" altLang="zh-CN" sz="2800" dirty="0" smtClean="0"/>
              <a:t>   </a:t>
            </a:r>
            <a:r>
              <a:rPr lang="en-US" altLang="zh-CN" sz="2800" dirty="0" smtClean="0">
                <a:solidFill>
                  <a:srgbClr val="FFC000"/>
                </a:solidFill>
              </a:rPr>
              <a:t>9</a:t>
            </a:r>
            <a:r>
              <a:rPr lang="en-US" altLang="zh-CN" sz="2800" dirty="0" smtClean="0"/>
              <a:t>  4   3</a:t>
            </a:r>
            <a:endParaRPr lang="zh-CN" altLang="en-US" sz="2800" dirty="0">
              <a:effectLst>
                <a:outerShdw blurRad="38100" dist="38100" dir="2700000" algn="tl">
                  <a:srgbClr val="000000">
                    <a:alpha val="43137"/>
                  </a:srgbClr>
                </a:outerShdw>
              </a:effectLst>
            </a:endParaRPr>
          </a:p>
        </p:txBody>
      </p:sp>
      <p:sp>
        <p:nvSpPr>
          <p:cNvPr id="11" name="弧形 10"/>
          <p:cNvSpPr/>
          <p:nvPr/>
        </p:nvSpPr>
        <p:spPr bwMode="auto">
          <a:xfrm>
            <a:off x="1115616" y="2658616"/>
            <a:ext cx="576064" cy="914400"/>
          </a:xfrm>
          <a:prstGeom prst="arc">
            <a:avLst>
              <a:gd name="adj1" fmla="val 12490715"/>
              <a:gd name="adj2" fmla="val 19779891"/>
            </a:avLst>
          </a:prstGeom>
          <a:noFill/>
          <a:ln>
            <a:solidFill>
              <a:schemeClr val="tx1"/>
            </a:solidFill>
            <a:headEnd type="triangl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14" name="TextBox 13"/>
          <p:cNvSpPr txBox="1"/>
          <p:nvPr/>
        </p:nvSpPr>
        <p:spPr>
          <a:xfrm>
            <a:off x="359532" y="3791580"/>
            <a:ext cx="2988332" cy="523220"/>
          </a:xfrm>
          <a:prstGeom prst="rect">
            <a:avLst/>
          </a:prstGeom>
          <a:noFill/>
          <a:ln w="9525">
            <a:solidFill>
              <a:schemeClr val="tx1"/>
            </a:solidFill>
          </a:ln>
        </p:spPr>
        <p:txBody>
          <a:bodyPr wrap="square" rtlCol="0">
            <a:spAutoFit/>
          </a:bodyPr>
          <a:lstStyle/>
          <a:p>
            <a:pPr algn="just"/>
            <a:r>
              <a:rPr lang="en-US" altLang="zh-CN" sz="2800" dirty="0" smtClean="0"/>
              <a:t>1   8   </a:t>
            </a:r>
            <a:r>
              <a:rPr lang="en-US" altLang="zh-CN" sz="2800" dirty="0" smtClean="0">
                <a:solidFill>
                  <a:srgbClr val="FFC000"/>
                </a:solidFill>
              </a:rPr>
              <a:t>9  </a:t>
            </a:r>
            <a:r>
              <a:rPr lang="en-US" altLang="zh-CN" sz="2800" dirty="0">
                <a:solidFill>
                  <a:srgbClr val="FFC000"/>
                </a:solidFill>
              </a:rPr>
              <a:t>4 </a:t>
            </a:r>
            <a:r>
              <a:rPr lang="en-US" altLang="zh-CN" sz="2800" dirty="0"/>
              <a:t> </a:t>
            </a:r>
            <a:r>
              <a:rPr lang="en-US" altLang="zh-CN" sz="2800" dirty="0" smtClean="0"/>
              <a:t> 3</a:t>
            </a:r>
            <a:endParaRPr lang="zh-CN" altLang="en-US" sz="2800" dirty="0">
              <a:solidFill>
                <a:srgbClr val="FFC000"/>
              </a:solidFill>
              <a:effectLst>
                <a:outerShdw blurRad="38100" dist="38100" dir="2700000" algn="tl">
                  <a:srgbClr val="000000">
                    <a:alpha val="43137"/>
                  </a:srgbClr>
                </a:outerShdw>
              </a:effectLst>
            </a:endParaRPr>
          </a:p>
        </p:txBody>
      </p:sp>
      <p:sp>
        <p:nvSpPr>
          <p:cNvPr id="17" name="弧形 16"/>
          <p:cNvSpPr/>
          <p:nvPr/>
        </p:nvSpPr>
        <p:spPr bwMode="auto">
          <a:xfrm>
            <a:off x="1763688" y="3522712"/>
            <a:ext cx="576064" cy="914400"/>
          </a:xfrm>
          <a:prstGeom prst="arc">
            <a:avLst>
              <a:gd name="adj1" fmla="val 12490715"/>
              <a:gd name="adj2" fmla="val 19779891"/>
            </a:avLst>
          </a:prstGeom>
          <a:noFill/>
          <a:ln>
            <a:solidFill>
              <a:schemeClr val="tx1"/>
            </a:solidFill>
            <a:headEnd type="triangl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19" name="TextBox 18"/>
          <p:cNvSpPr txBox="1"/>
          <p:nvPr/>
        </p:nvSpPr>
        <p:spPr>
          <a:xfrm>
            <a:off x="359532" y="4633972"/>
            <a:ext cx="2988332" cy="523220"/>
          </a:xfrm>
          <a:prstGeom prst="rect">
            <a:avLst/>
          </a:prstGeom>
          <a:noFill/>
          <a:ln w="9525">
            <a:solidFill>
              <a:schemeClr val="tx1"/>
            </a:solidFill>
          </a:ln>
        </p:spPr>
        <p:txBody>
          <a:bodyPr wrap="square" rtlCol="0">
            <a:spAutoFit/>
          </a:bodyPr>
          <a:lstStyle/>
          <a:p>
            <a:pPr algn="just"/>
            <a:r>
              <a:rPr lang="en-US" altLang="zh-CN" sz="2800" dirty="0" smtClean="0"/>
              <a:t>1   8   4  </a:t>
            </a:r>
            <a:r>
              <a:rPr lang="en-US" altLang="zh-CN" sz="2800" dirty="0" smtClean="0">
                <a:solidFill>
                  <a:srgbClr val="FFC000"/>
                </a:solidFill>
              </a:rPr>
              <a:t>9   3</a:t>
            </a:r>
            <a:endParaRPr lang="zh-CN" altLang="en-US" sz="2800" dirty="0">
              <a:solidFill>
                <a:srgbClr val="FFC000"/>
              </a:solidFill>
              <a:effectLst>
                <a:outerShdw blurRad="38100" dist="38100" dir="2700000" algn="tl">
                  <a:srgbClr val="000000">
                    <a:alpha val="43137"/>
                  </a:srgbClr>
                </a:outerShdw>
              </a:effectLst>
            </a:endParaRPr>
          </a:p>
        </p:txBody>
      </p:sp>
      <p:sp>
        <p:nvSpPr>
          <p:cNvPr id="23" name="弧形 22"/>
          <p:cNvSpPr/>
          <p:nvPr/>
        </p:nvSpPr>
        <p:spPr bwMode="auto">
          <a:xfrm>
            <a:off x="2339752" y="4386808"/>
            <a:ext cx="576064" cy="914400"/>
          </a:xfrm>
          <a:prstGeom prst="arc">
            <a:avLst>
              <a:gd name="adj1" fmla="val 12490715"/>
              <a:gd name="adj2" fmla="val 19779891"/>
            </a:avLst>
          </a:prstGeom>
          <a:noFill/>
          <a:ln>
            <a:solidFill>
              <a:schemeClr val="tx1"/>
            </a:solidFill>
            <a:headEnd type="triangl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44" name="TextBox 43"/>
          <p:cNvSpPr txBox="1"/>
          <p:nvPr/>
        </p:nvSpPr>
        <p:spPr>
          <a:xfrm>
            <a:off x="359532" y="5498068"/>
            <a:ext cx="2988332" cy="523220"/>
          </a:xfrm>
          <a:prstGeom prst="rect">
            <a:avLst/>
          </a:prstGeom>
          <a:noFill/>
          <a:ln w="9525">
            <a:solidFill>
              <a:schemeClr val="tx1"/>
            </a:solidFill>
          </a:ln>
        </p:spPr>
        <p:txBody>
          <a:bodyPr wrap="square" rtlCol="0">
            <a:spAutoFit/>
          </a:bodyPr>
          <a:lstStyle/>
          <a:p>
            <a:pPr algn="just"/>
            <a:r>
              <a:rPr lang="en-US" altLang="zh-CN" sz="2800" dirty="0" smtClean="0"/>
              <a:t>1   8   4  3   </a:t>
            </a:r>
            <a:r>
              <a:rPr lang="en-US" altLang="zh-CN" sz="2800" dirty="0" smtClean="0">
                <a:solidFill>
                  <a:srgbClr val="FF0000"/>
                </a:solidFill>
              </a:rPr>
              <a:t>9</a:t>
            </a:r>
            <a:endParaRPr lang="zh-CN" altLang="en-US" sz="2800" dirty="0">
              <a:solidFill>
                <a:srgbClr val="FF0000"/>
              </a:solidFill>
              <a:effectLst>
                <a:outerShdw blurRad="38100" dist="38100" dir="2700000" algn="tl">
                  <a:srgbClr val="000000">
                    <a:alpha val="43137"/>
                  </a:srgbClr>
                </a:outerShdw>
              </a:effectLst>
            </a:endParaRPr>
          </a:p>
        </p:txBody>
      </p:sp>
      <p:sp>
        <p:nvSpPr>
          <p:cNvPr id="45" name="TextBox 44"/>
          <p:cNvSpPr txBox="1"/>
          <p:nvPr/>
        </p:nvSpPr>
        <p:spPr>
          <a:xfrm>
            <a:off x="3239852" y="426368"/>
            <a:ext cx="2988332" cy="523220"/>
          </a:xfrm>
          <a:prstGeom prst="rect">
            <a:avLst/>
          </a:prstGeom>
          <a:noFill/>
          <a:ln w="9525">
            <a:solidFill>
              <a:schemeClr val="tx1"/>
            </a:solidFill>
          </a:ln>
        </p:spPr>
        <p:txBody>
          <a:bodyPr wrap="square" rtlCol="0">
            <a:spAutoFit/>
          </a:bodyPr>
          <a:lstStyle/>
          <a:p>
            <a:pPr algn="just"/>
            <a:r>
              <a:rPr lang="en-US" altLang="zh-CN" sz="2800" dirty="0" smtClean="0"/>
              <a:t>8   1   </a:t>
            </a:r>
            <a:r>
              <a:rPr lang="en-US" altLang="zh-CN" sz="2800" dirty="0"/>
              <a:t>9  </a:t>
            </a:r>
            <a:r>
              <a:rPr lang="en-US" altLang="zh-CN" sz="2800" dirty="0" smtClean="0"/>
              <a:t>4   3</a:t>
            </a:r>
            <a:endParaRPr lang="zh-CN" altLang="en-US" sz="2800" dirty="0">
              <a:solidFill>
                <a:srgbClr val="FFC000"/>
              </a:solidFill>
              <a:effectLst>
                <a:outerShdw blurRad="38100" dist="38100" dir="2700000" algn="tl">
                  <a:srgbClr val="000000">
                    <a:alpha val="43137"/>
                  </a:srgbClr>
                </a:outerShdw>
              </a:effectLst>
            </a:endParaRPr>
          </a:p>
        </p:txBody>
      </p:sp>
      <p:sp>
        <p:nvSpPr>
          <p:cNvPr id="46" name="TextBox 45"/>
          <p:cNvSpPr txBox="1"/>
          <p:nvPr/>
        </p:nvSpPr>
        <p:spPr>
          <a:xfrm>
            <a:off x="3743908" y="2063388"/>
            <a:ext cx="2988332" cy="523220"/>
          </a:xfrm>
          <a:prstGeom prst="rect">
            <a:avLst/>
          </a:prstGeom>
          <a:noFill/>
          <a:ln w="9525">
            <a:solidFill>
              <a:schemeClr val="tx1"/>
            </a:solidFill>
          </a:ln>
        </p:spPr>
        <p:txBody>
          <a:bodyPr wrap="square" rtlCol="0">
            <a:spAutoFit/>
          </a:bodyPr>
          <a:lstStyle/>
          <a:p>
            <a:pPr algn="just"/>
            <a:r>
              <a:rPr lang="en-US" altLang="zh-CN" sz="2800" dirty="0" smtClean="0">
                <a:solidFill>
                  <a:srgbClr val="FFC000"/>
                </a:solidFill>
              </a:rPr>
              <a:t>1   8</a:t>
            </a:r>
            <a:r>
              <a:rPr lang="en-US" altLang="zh-CN" sz="2800" dirty="0" smtClean="0"/>
              <a:t>   4  3   </a:t>
            </a:r>
            <a:r>
              <a:rPr lang="en-US" altLang="zh-CN" sz="2800" dirty="0" smtClean="0">
                <a:solidFill>
                  <a:srgbClr val="FF0000"/>
                </a:solidFill>
              </a:rPr>
              <a:t>9</a:t>
            </a:r>
            <a:endParaRPr lang="zh-CN" altLang="en-US" sz="2800" dirty="0">
              <a:solidFill>
                <a:srgbClr val="FF0000"/>
              </a:solidFill>
              <a:effectLst>
                <a:outerShdw blurRad="38100" dist="38100" dir="2700000" algn="tl">
                  <a:srgbClr val="000000">
                    <a:alpha val="43137"/>
                  </a:srgbClr>
                </a:outerShdw>
              </a:effectLst>
            </a:endParaRPr>
          </a:p>
        </p:txBody>
      </p:sp>
      <p:sp>
        <p:nvSpPr>
          <p:cNvPr id="47" name="TextBox 46"/>
          <p:cNvSpPr txBox="1"/>
          <p:nvPr/>
        </p:nvSpPr>
        <p:spPr>
          <a:xfrm>
            <a:off x="269496" y="1218456"/>
            <a:ext cx="1422184" cy="461665"/>
          </a:xfrm>
          <a:prstGeom prst="rect">
            <a:avLst/>
          </a:prstGeom>
          <a:noFill/>
        </p:spPr>
        <p:txBody>
          <a:bodyPr wrap="none" rtlCol="0">
            <a:spAutoFit/>
          </a:bodyPr>
          <a:lstStyle/>
          <a:p>
            <a:pPr algn="just"/>
            <a:r>
              <a:rPr lang="zh-CN" altLang="en-US" dirty="0" smtClean="0">
                <a:solidFill>
                  <a:srgbClr val="FFC000"/>
                </a:solidFill>
                <a:effectLst>
                  <a:outerShdw blurRad="38100" dist="38100" dir="2700000" algn="tl">
                    <a:srgbClr val="000000">
                      <a:alpha val="43137"/>
                    </a:srgbClr>
                  </a:outerShdw>
                </a:effectLst>
              </a:rPr>
              <a:t>第一轮：</a:t>
            </a:r>
            <a:endParaRPr lang="zh-CN" altLang="en-US" dirty="0">
              <a:solidFill>
                <a:srgbClr val="FFC000"/>
              </a:solidFill>
              <a:effectLst>
                <a:outerShdw blurRad="38100" dist="38100" dir="2700000" algn="tl">
                  <a:srgbClr val="000000">
                    <a:alpha val="43137"/>
                  </a:srgbClr>
                </a:outerShdw>
              </a:effectLst>
            </a:endParaRPr>
          </a:p>
        </p:txBody>
      </p:sp>
      <p:sp>
        <p:nvSpPr>
          <p:cNvPr id="48" name="TextBox 47"/>
          <p:cNvSpPr txBox="1"/>
          <p:nvPr/>
        </p:nvSpPr>
        <p:spPr>
          <a:xfrm>
            <a:off x="3653872" y="1218456"/>
            <a:ext cx="1422184" cy="461665"/>
          </a:xfrm>
          <a:prstGeom prst="rect">
            <a:avLst/>
          </a:prstGeom>
          <a:noFill/>
        </p:spPr>
        <p:txBody>
          <a:bodyPr wrap="none" rtlCol="0">
            <a:spAutoFit/>
          </a:bodyPr>
          <a:lstStyle/>
          <a:p>
            <a:pPr algn="just"/>
            <a:r>
              <a:rPr lang="zh-CN" altLang="en-US" dirty="0" smtClean="0">
                <a:solidFill>
                  <a:srgbClr val="FFC000"/>
                </a:solidFill>
                <a:effectLst>
                  <a:outerShdw blurRad="38100" dist="38100" dir="2700000" algn="tl">
                    <a:srgbClr val="000000">
                      <a:alpha val="43137"/>
                    </a:srgbClr>
                  </a:outerShdw>
                </a:effectLst>
              </a:rPr>
              <a:t>第二轮：</a:t>
            </a:r>
            <a:endParaRPr lang="zh-CN" altLang="en-US" dirty="0">
              <a:solidFill>
                <a:srgbClr val="FFC000"/>
              </a:solidFill>
              <a:effectLst>
                <a:outerShdw blurRad="38100" dist="38100" dir="2700000" algn="tl">
                  <a:srgbClr val="000000">
                    <a:alpha val="43137"/>
                  </a:srgbClr>
                </a:outerShdw>
              </a:effectLst>
            </a:endParaRPr>
          </a:p>
        </p:txBody>
      </p:sp>
      <p:sp>
        <p:nvSpPr>
          <p:cNvPr id="49" name="弧形 48"/>
          <p:cNvSpPr/>
          <p:nvPr/>
        </p:nvSpPr>
        <p:spPr bwMode="auto">
          <a:xfrm>
            <a:off x="3995936" y="1794520"/>
            <a:ext cx="576064" cy="914400"/>
          </a:xfrm>
          <a:prstGeom prst="arc">
            <a:avLst>
              <a:gd name="adj1" fmla="val 12490715"/>
              <a:gd name="adj2" fmla="val 19779891"/>
            </a:avLst>
          </a:prstGeom>
          <a:noFill/>
          <a:ln>
            <a:solidFill>
              <a:schemeClr val="tx1"/>
            </a:solidFill>
            <a:headEnd type="triangl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50" name="TextBox 49"/>
          <p:cNvSpPr txBox="1"/>
          <p:nvPr/>
        </p:nvSpPr>
        <p:spPr>
          <a:xfrm>
            <a:off x="3743908" y="2927484"/>
            <a:ext cx="2988332" cy="523220"/>
          </a:xfrm>
          <a:prstGeom prst="rect">
            <a:avLst/>
          </a:prstGeom>
          <a:noFill/>
          <a:ln w="9525">
            <a:solidFill>
              <a:schemeClr val="tx1"/>
            </a:solidFill>
          </a:ln>
        </p:spPr>
        <p:txBody>
          <a:bodyPr wrap="square" rtlCol="0">
            <a:spAutoFit/>
          </a:bodyPr>
          <a:lstStyle/>
          <a:p>
            <a:pPr algn="just"/>
            <a:r>
              <a:rPr lang="en-US" altLang="zh-CN" sz="2800" dirty="0" smtClean="0"/>
              <a:t>1   </a:t>
            </a:r>
            <a:r>
              <a:rPr lang="en-US" altLang="zh-CN" sz="2800" dirty="0" smtClean="0">
                <a:solidFill>
                  <a:srgbClr val="FFC000"/>
                </a:solidFill>
              </a:rPr>
              <a:t>8   4</a:t>
            </a:r>
            <a:r>
              <a:rPr lang="en-US" altLang="zh-CN" sz="2800" dirty="0" smtClean="0"/>
              <a:t>  3   </a:t>
            </a:r>
            <a:r>
              <a:rPr lang="en-US" altLang="zh-CN" sz="2800" dirty="0" smtClean="0">
                <a:solidFill>
                  <a:srgbClr val="FF0000"/>
                </a:solidFill>
              </a:rPr>
              <a:t>9</a:t>
            </a:r>
            <a:endParaRPr lang="zh-CN" altLang="en-US" sz="2800" dirty="0">
              <a:solidFill>
                <a:srgbClr val="FF0000"/>
              </a:solidFill>
              <a:effectLst>
                <a:outerShdw blurRad="38100" dist="38100" dir="2700000" algn="tl">
                  <a:srgbClr val="000000">
                    <a:alpha val="43137"/>
                  </a:srgbClr>
                </a:outerShdw>
              </a:effectLst>
            </a:endParaRPr>
          </a:p>
        </p:txBody>
      </p:sp>
      <p:sp>
        <p:nvSpPr>
          <p:cNvPr id="51" name="弧形 50"/>
          <p:cNvSpPr/>
          <p:nvPr/>
        </p:nvSpPr>
        <p:spPr bwMode="auto">
          <a:xfrm>
            <a:off x="4572000" y="2658616"/>
            <a:ext cx="576064" cy="914400"/>
          </a:xfrm>
          <a:prstGeom prst="arc">
            <a:avLst>
              <a:gd name="adj1" fmla="val 12490715"/>
              <a:gd name="adj2" fmla="val 19779891"/>
            </a:avLst>
          </a:prstGeom>
          <a:noFill/>
          <a:ln>
            <a:solidFill>
              <a:schemeClr val="tx1"/>
            </a:solidFill>
            <a:headEnd type="triangl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52" name="TextBox 51"/>
          <p:cNvSpPr txBox="1"/>
          <p:nvPr/>
        </p:nvSpPr>
        <p:spPr>
          <a:xfrm>
            <a:off x="3779912" y="3791580"/>
            <a:ext cx="2988332" cy="523220"/>
          </a:xfrm>
          <a:prstGeom prst="rect">
            <a:avLst/>
          </a:prstGeom>
          <a:noFill/>
          <a:ln w="9525">
            <a:solidFill>
              <a:schemeClr val="tx1"/>
            </a:solidFill>
          </a:ln>
        </p:spPr>
        <p:txBody>
          <a:bodyPr wrap="square" rtlCol="0">
            <a:spAutoFit/>
          </a:bodyPr>
          <a:lstStyle/>
          <a:p>
            <a:pPr algn="just"/>
            <a:r>
              <a:rPr lang="en-US" altLang="zh-CN" sz="2800" dirty="0" smtClean="0"/>
              <a:t>1   4</a:t>
            </a:r>
            <a:r>
              <a:rPr lang="en-US" altLang="zh-CN" sz="2800" dirty="0" smtClean="0">
                <a:solidFill>
                  <a:srgbClr val="FFC000"/>
                </a:solidFill>
              </a:rPr>
              <a:t>   8</a:t>
            </a:r>
            <a:r>
              <a:rPr lang="en-US" altLang="zh-CN" sz="2800" dirty="0" smtClean="0"/>
              <a:t>  </a:t>
            </a:r>
            <a:r>
              <a:rPr lang="en-US" altLang="zh-CN" sz="2800" dirty="0" smtClean="0">
                <a:solidFill>
                  <a:srgbClr val="FFC000"/>
                </a:solidFill>
              </a:rPr>
              <a:t>3</a:t>
            </a:r>
            <a:r>
              <a:rPr lang="en-US" altLang="zh-CN" sz="2800" dirty="0" smtClean="0"/>
              <a:t>   </a:t>
            </a:r>
            <a:r>
              <a:rPr lang="en-US" altLang="zh-CN" sz="2800" dirty="0" smtClean="0">
                <a:solidFill>
                  <a:srgbClr val="FF0000"/>
                </a:solidFill>
              </a:rPr>
              <a:t>9</a:t>
            </a:r>
            <a:endParaRPr lang="zh-CN" altLang="en-US" sz="2800" dirty="0">
              <a:solidFill>
                <a:srgbClr val="FF0000"/>
              </a:solidFill>
              <a:effectLst>
                <a:outerShdw blurRad="38100" dist="38100" dir="2700000" algn="tl">
                  <a:srgbClr val="000000">
                    <a:alpha val="43137"/>
                  </a:srgbClr>
                </a:outerShdw>
              </a:effectLst>
            </a:endParaRPr>
          </a:p>
        </p:txBody>
      </p:sp>
      <p:sp>
        <p:nvSpPr>
          <p:cNvPr id="53" name="弧形 52"/>
          <p:cNvSpPr/>
          <p:nvPr/>
        </p:nvSpPr>
        <p:spPr bwMode="auto">
          <a:xfrm>
            <a:off x="5220072" y="3522712"/>
            <a:ext cx="576064" cy="914400"/>
          </a:xfrm>
          <a:prstGeom prst="arc">
            <a:avLst>
              <a:gd name="adj1" fmla="val 12490715"/>
              <a:gd name="adj2" fmla="val 19779891"/>
            </a:avLst>
          </a:prstGeom>
          <a:noFill/>
          <a:ln>
            <a:solidFill>
              <a:schemeClr val="tx1"/>
            </a:solidFill>
            <a:headEnd type="triangl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54" name="TextBox 53"/>
          <p:cNvSpPr txBox="1"/>
          <p:nvPr/>
        </p:nvSpPr>
        <p:spPr>
          <a:xfrm>
            <a:off x="3779912" y="4633972"/>
            <a:ext cx="2988332" cy="523220"/>
          </a:xfrm>
          <a:prstGeom prst="rect">
            <a:avLst/>
          </a:prstGeom>
          <a:noFill/>
          <a:ln w="9525">
            <a:solidFill>
              <a:schemeClr val="tx1"/>
            </a:solidFill>
          </a:ln>
        </p:spPr>
        <p:txBody>
          <a:bodyPr wrap="square" rtlCol="0">
            <a:spAutoFit/>
          </a:bodyPr>
          <a:lstStyle/>
          <a:p>
            <a:pPr algn="just"/>
            <a:r>
              <a:rPr lang="en-US" altLang="zh-CN" sz="2800" dirty="0" smtClean="0"/>
              <a:t>1   4</a:t>
            </a:r>
            <a:r>
              <a:rPr lang="en-US" altLang="zh-CN" sz="2800" dirty="0" smtClean="0">
                <a:solidFill>
                  <a:srgbClr val="FFC000"/>
                </a:solidFill>
              </a:rPr>
              <a:t>   </a:t>
            </a:r>
            <a:r>
              <a:rPr lang="en-US" altLang="zh-CN" sz="2800" dirty="0" smtClean="0"/>
              <a:t>3  </a:t>
            </a:r>
            <a:r>
              <a:rPr lang="en-US" altLang="zh-CN" sz="2800" dirty="0" smtClean="0">
                <a:solidFill>
                  <a:srgbClr val="FF0000"/>
                </a:solidFill>
              </a:rPr>
              <a:t>8</a:t>
            </a:r>
            <a:r>
              <a:rPr lang="en-US" altLang="zh-CN" sz="2800" dirty="0" smtClean="0"/>
              <a:t>   </a:t>
            </a:r>
            <a:r>
              <a:rPr lang="en-US" altLang="zh-CN" sz="2800" dirty="0" smtClean="0">
                <a:solidFill>
                  <a:srgbClr val="FF0000"/>
                </a:solidFill>
              </a:rPr>
              <a:t>9</a:t>
            </a:r>
            <a:endParaRPr lang="zh-CN" altLang="en-US" sz="2800" dirty="0">
              <a:solidFill>
                <a:srgbClr val="FF0000"/>
              </a:solidFill>
              <a:effectLst>
                <a:outerShdw blurRad="38100" dist="38100" dir="2700000" algn="tl">
                  <a:srgbClr val="000000">
                    <a:alpha val="43137"/>
                  </a:srgbClr>
                </a:outerShdw>
              </a:effectLst>
            </a:endParaRPr>
          </a:p>
        </p:txBody>
      </p:sp>
      <p:sp>
        <p:nvSpPr>
          <p:cNvPr id="55" name="TextBox 54"/>
          <p:cNvSpPr txBox="1"/>
          <p:nvPr/>
        </p:nvSpPr>
        <p:spPr>
          <a:xfrm>
            <a:off x="7038248" y="1218456"/>
            <a:ext cx="1422184" cy="461665"/>
          </a:xfrm>
          <a:prstGeom prst="rect">
            <a:avLst/>
          </a:prstGeom>
          <a:noFill/>
        </p:spPr>
        <p:txBody>
          <a:bodyPr wrap="none" rtlCol="0">
            <a:spAutoFit/>
          </a:bodyPr>
          <a:lstStyle/>
          <a:p>
            <a:pPr algn="just"/>
            <a:r>
              <a:rPr lang="zh-CN" altLang="en-US" dirty="0" smtClean="0">
                <a:solidFill>
                  <a:srgbClr val="FFC000"/>
                </a:solidFill>
                <a:effectLst>
                  <a:outerShdw blurRad="38100" dist="38100" dir="2700000" algn="tl">
                    <a:srgbClr val="000000">
                      <a:alpha val="43137"/>
                    </a:srgbClr>
                  </a:outerShdw>
                </a:effectLst>
              </a:rPr>
              <a:t>第三轮：</a:t>
            </a:r>
            <a:endParaRPr lang="zh-CN" altLang="en-US" dirty="0">
              <a:solidFill>
                <a:srgbClr val="FFC000"/>
              </a:solidFill>
              <a:effectLst>
                <a:outerShdw blurRad="38100" dist="38100" dir="2700000" algn="tl">
                  <a:srgbClr val="000000">
                    <a:alpha val="43137"/>
                  </a:srgbClr>
                </a:outerShdw>
              </a:effectLst>
            </a:endParaRPr>
          </a:p>
        </p:txBody>
      </p:sp>
      <p:sp>
        <p:nvSpPr>
          <p:cNvPr id="24" name="TextBox 23"/>
          <p:cNvSpPr txBox="1"/>
          <p:nvPr/>
        </p:nvSpPr>
        <p:spPr>
          <a:xfrm>
            <a:off x="7128284" y="1916832"/>
            <a:ext cx="1836204" cy="523220"/>
          </a:xfrm>
          <a:prstGeom prst="rect">
            <a:avLst/>
          </a:prstGeom>
          <a:noFill/>
          <a:ln w="9525">
            <a:noFill/>
          </a:ln>
        </p:spPr>
        <p:txBody>
          <a:bodyPr wrap="square" rtlCol="0">
            <a:spAutoFit/>
          </a:bodyPr>
          <a:lstStyle/>
          <a:p>
            <a:pPr algn="just"/>
            <a:r>
              <a:rPr lang="en-US" altLang="zh-CN" sz="2800" dirty="0" smtClean="0"/>
              <a:t>......</a:t>
            </a:r>
            <a:endParaRPr lang="zh-CN" alt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87263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type="body" idx="1"/>
          </p:nvPr>
        </p:nvSpPr>
        <p:spPr>
          <a:xfrm>
            <a:off x="457200" y="260648"/>
            <a:ext cx="8229600" cy="6480720"/>
          </a:xfrm>
        </p:spPr>
        <p:txBody>
          <a:bodyPr>
            <a:normAutofit fontScale="92500" lnSpcReduction="10000"/>
          </a:bodyPr>
          <a:lstStyle/>
          <a:p>
            <a:pPr eaLnBrk="1" hangingPunct="1">
              <a:lnSpc>
                <a:spcPct val="80000"/>
              </a:lnSpc>
              <a:spcBef>
                <a:spcPts val="500"/>
              </a:spcBef>
              <a:buFont typeface="Wingdings" pitchFamily="2" charset="2"/>
              <a:buNone/>
              <a:defRPr/>
            </a:pPr>
            <a:r>
              <a:rPr lang="en-US" altLang="zh-CN" sz="2200" dirty="0" smtClean="0"/>
              <a:t>//</a:t>
            </a:r>
            <a:r>
              <a:rPr lang="zh-CN" altLang="en-US" sz="2200" dirty="0" smtClean="0"/>
              <a:t>程序</a:t>
            </a:r>
            <a:endParaRPr lang="en-US" altLang="zh-CN" sz="2200" dirty="0" smtClean="0"/>
          </a:p>
          <a:p>
            <a:pPr eaLnBrk="1" hangingPunct="1">
              <a:lnSpc>
                <a:spcPct val="80000"/>
              </a:lnSpc>
              <a:spcBef>
                <a:spcPts val="500"/>
              </a:spcBef>
              <a:buFont typeface="Wingdings" pitchFamily="2" charset="2"/>
              <a:buNone/>
              <a:defRPr/>
            </a:pPr>
            <a:r>
              <a:rPr lang="en-US" altLang="zh-CN" sz="2200" dirty="0" smtClean="0"/>
              <a:t>......</a:t>
            </a:r>
          </a:p>
          <a:p>
            <a:pPr eaLnBrk="1" hangingPunct="1">
              <a:lnSpc>
                <a:spcPct val="80000"/>
              </a:lnSpc>
              <a:spcBef>
                <a:spcPts val="500"/>
              </a:spcBef>
              <a:buFont typeface="Wingdings" pitchFamily="2" charset="2"/>
              <a:buNone/>
              <a:defRPr/>
            </a:pPr>
            <a:r>
              <a:rPr lang="en-US" altLang="zh-CN" sz="2200" dirty="0" err="1" smtClean="0"/>
              <a:t>int</a:t>
            </a:r>
            <a:r>
              <a:rPr lang="en-US" altLang="zh-CN" sz="2200" dirty="0" smtClean="0"/>
              <a:t> main()</a:t>
            </a:r>
          </a:p>
          <a:p>
            <a:pPr eaLnBrk="1" hangingPunct="1">
              <a:lnSpc>
                <a:spcPct val="80000"/>
              </a:lnSpc>
              <a:spcBef>
                <a:spcPts val="500"/>
              </a:spcBef>
              <a:buNone/>
              <a:defRPr/>
            </a:pPr>
            <a:r>
              <a:rPr lang="en-US" altLang="zh-CN" sz="2200" dirty="0" smtClean="0"/>
              <a:t>{	</a:t>
            </a:r>
            <a:r>
              <a:rPr lang="en-US" altLang="zh-CN" sz="2200" dirty="0" err="1" smtClean="0"/>
              <a:t>const</a:t>
            </a:r>
            <a:r>
              <a:rPr lang="en-US" altLang="zh-CN" sz="2200" dirty="0" smtClean="0"/>
              <a:t> </a:t>
            </a:r>
            <a:r>
              <a:rPr lang="en-US" altLang="zh-CN" sz="2200" dirty="0" err="1"/>
              <a:t>int</a:t>
            </a:r>
            <a:r>
              <a:rPr lang="en-US" altLang="zh-CN" sz="2200" dirty="0"/>
              <a:t> N=10;</a:t>
            </a:r>
          </a:p>
          <a:p>
            <a:pPr eaLnBrk="1" hangingPunct="1">
              <a:lnSpc>
                <a:spcPct val="80000"/>
              </a:lnSpc>
              <a:spcBef>
                <a:spcPts val="500"/>
              </a:spcBef>
              <a:buFont typeface="Wingdings" pitchFamily="2" charset="2"/>
              <a:buNone/>
              <a:defRPr/>
            </a:pPr>
            <a:r>
              <a:rPr lang="en-US" altLang="zh-CN" sz="2200" dirty="0" smtClean="0"/>
              <a:t>	</a:t>
            </a:r>
            <a:r>
              <a:rPr lang="en-US" altLang="zh-CN" sz="2200" dirty="0" err="1" smtClean="0"/>
              <a:t>int</a:t>
            </a:r>
            <a:r>
              <a:rPr lang="en-US" altLang="zh-CN" sz="2200" dirty="0" smtClean="0"/>
              <a:t> a[N],n;</a:t>
            </a:r>
          </a:p>
          <a:p>
            <a:pPr eaLnBrk="1" hangingPunct="1">
              <a:lnSpc>
                <a:spcPct val="80000"/>
              </a:lnSpc>
              <a:spcBef>
                <a:spcPts val="500"/>
              </a:spcBef>
              <a:buNone/>
              <a:defRPr/>
            </a:pPr>
            <a:r>
              <a:rPr lang="en-US" altLang="zh-CN" sz="2200" dirty="0"/>
              <a:t>	</a:t>
            </a:r>
            <a:r>
              <a:rPr lang="en-US" altLang="zh-CN" sz="2200" dirty="0" err="1" smtClean="0"/>
              <a:t>cin</a:t>
            </a:r>
            <a:r>
              <a:rPr lang="en-US" altLang="zh-CN" sz="2200" dirty="0" smtClean="0"/>
              <a:t> &gt;&gt; n; </a:t>
            </a:r>
            <a:r>
              <a:rPr lang="en-US" altLang="zh-CN" sz="2200" dirty="0"/>
              <a:t>//</a:t>
            </a:r>
            <a:r>
              <a:rPr lang="zh-CN" altLang="en-US" sz="2200" dirty="0" smtClean="0"/>
              <a:t>输入待排序的数的</a:t>
            </a:r>
            <a:r>
              <a:rPr lang="zh-CN" altLang="en-US" sz="2200" dirty="0"/>
              <a:t>个数</a:t>
            </a:r>
            <a:endParaRPr lang="en-US" altLang="zh-CN" sz="2200" dirty="0" smtClean="0"/>
          </a:p>
          <a:p>
            <a:pPr eaLnBrk="1" hangingPunct="1">
              <a:lnSpc>
                <a:spcPct val="80000"/>
              </a:lnSpc>
              <a:spcBef>
                <a:spcPts val="500"/>
              </a:spcBef>
              <a:buFont typeface="Wingdings" pitchFamily="2" charset="2"/>
              <a:buNone/>
              <a:defRPr/>
            </a:pPr>
            <a:r>
              <a:rPr lang="en-US" altLang="zh-CN" sz="2200" dirty="0"/>
              <a:t>	</a:t>
            </a:r>
            <a:r>
              <a:rPr lang="en-US" altLang="zh-CN" sz="2200" dirty="0" smtClean="0"/>
              <a:t>if (n &gt; N) return -1; //</a:t>
            </a:r>
            <a:r>
              <a:rPr lang="zh-CN" altLang="en-US" sz="2200" dirty="0" smtClean="0"/>
              <a:t>个数超出数组范围</a:t>
            </a:r>
            <a:endParaRPr lang="en-US" altLang="zh-CN" sz="2200" dirty="0" smtClean="0"/>
          </a:p>
          <a:p>
            <a:pPr eaLnBrk="1" hangingPunct="1">
              <a:lnSpc>
                <a:spcPct val="80000"/>
              </a:lnSpc>
              <a:spcBef>
                <a:spcPts val="500"/>
              </a:spcBef>
              <a:buFont typeface="Wingdings" pitchFamily="2" charset="2"/>
              <a:buNone/>
              <a:defRPr/>
            </a:pPr>
            <a:r>
              <a:rPr lang="en-US" altLang="zh-CN" sz="2200" dirty="0" smtClean="0"/>
              <a:t>  	for (</a:t>
            </a:r>
            <a:r>
              <a:rPr lang="en-US" altLang="zh-CN" sz="2200" dirty="0" err="1" smtClean="0"/>
              <a:t>int</a:t>
            </a:r>
            <a:r>
              <a:rPr lang="en-US" altLang="zh-CN" sz="2200" dirty="0" smtClean="0"/>
              <a:t> </a:t>
            </a:r>
            <a:r>
              <a:rPr lang="en-US" altLang="zh-CN" sz="2200" dirty="0" err="1" smtClean="0"/>
              <a:t>i</a:t>
            </a:r>
            <a:r>
              <a:rPr lang="en-US" altLang="zh-CN" sz="2200" dirty="0" smtClean="0"/>
              <a:t>=0; </a:t>
            </a:r>
            <a:r>
              <a:rPr lang="en-US" altLang="zh-CN" sz="2200" dirty="0" err="1" smtClean="0"/>
              <a:t>i</a:t>
            </a:r>
            <a:r>
              <a:rPr lang="en-US" altLang="zh-CN" sz="2200" dirty="0" smtClean="0"/>
              <a:t>&lt;n; </a:t>
            </a:r>
            <a:r>
              <a:rPr lang="en-US" altLang="zh-CN" sz="2200" dirty="0" err="1" smtClean="0"/>
              <a:t>i</a:t>
            </a:r>
            <a:r>
              <a:rPr lang="en-US" altLang="zh-CN" sz="2200" dirty="0" smtClean="0"/>
              <a:t>++)  </a:t>
            </a:r>
            <a:r>
              <a:rPr lang="en-US" altLang="zh-CN" sz="2200" dirty="0" err="1" smtClean="0"/>
              <a:t>cin</a:t>
            </a:r>
            <a:r>
              <a:rPr lang="en-US" altLang="zh-CN" sz="2200" dirty="0" smtClean="0"/>
              <a:t> &gt;&gt; a[</a:t>
            </a:r>
            <a:r>
              <a:rPr lang="en-US" altLang="zh-CN" sz="2200" dirty="0" err="1" smtClean="0"/>
              <a:t>i</a:t>
            </a:r>
            <a:r>
              <a:rPr lang="en-US" altLang="zh-CN" sz="2200" dirty="0" smtClean="0"/>
              <a:t>]; //</a:t>
            </a:r>
            <a:r>
              <a:rPr lang="zh-CN" altLang="en-US" sz="2200" dirty="0" smtClean="0"/>
              <a:t>输入待排序的数</a:t>
            </a:r>
            <a:endParaRPr lang="en-US" altLang="zh-CN" sz="2200" dirty="0" smtClean="0"/>
          </a:p>
          <a:p>
            <a:pPr eaLnBrk="1" hangingPunct="1">
              <a:lnSpc>
                <a:spcPct val="80000"/>
              </a:lnSpc>
              <a:spcBef>
                <a:spcPts val="500"/>
              </a:spcBef>
              <a:buNone/>
              <a:defRPr/>
            </a:pPr>
            <a:r>
              <a:rPr lang="en-US" altLang="zh-CN" sz="2200" dirty="0"/>
              <a:t>	</a:t>
            </a:r>
            <a:r>
              <a:rPr lang="en-US" altLang="zh-CN" sz="2200" dirty="0" err="1"/>
              <a:t>int</a:t>
            </a:r>
            <a:r>
              <a:rPr lang="en-US" altLang="zh-CN" sz="2200" dirty="0"/>
              <a:t> </a:t>
            </a:r>
            <a:r>
              <a:rPr lang="en-US" altLang="zh-CN" sz="2200" dirty="0" err="1" smtClean="0"/>
              <a:t>n_r</a:t>
            </a:r>
            <a:r>
              <a:rPr lang="en-US" altLang="zh-CN" sz="2200" dirty="0" smtClean="0"/>
              <a:t>=n;</a:t>
            </a:r>
            <a:r>
              <a:rPr lang="en-US" altLang="zh-CN" sz="2200" dirty="0"/>
              <a:t> //</a:t>
            </a:r>
            <a:r>
              <a:rPr lang="en-US" altLang="zh-CN" sz="2200" dirty="0" err="1"/>
              <a:t>n_r</a:t>
            </a:r>
            <a:r>
              <a:rPr lang="zh-CN" altLang="en-US" sz="2200" dirty="0"/>
              <a:t>为剩下的数的个数</a:t>
            </a:r>
            <a:endParaRPr lang="en-US" altLang="zh-CN" sz="2200" dirty="0" smtClean="0"/>
          </a:p>
          <a:p>
            <a:pPr eaLnBrk="1" hangingPunct="1">
              <a:lnSpc>
                <a:spcPct val="80000"/>
              </a:lnSpc>
              <a:spcBef>
                <a:spcPts val="500"/>
              </a:spcBef>
              <a:buFont typeface="Wingdings" pitchFamily="2" charset="2"/>
              <a:buNone/>
              <a:defRPr/>
            </a:pPr>
            <a:r>
              <a:rPr lang="en-US" altLang="zh-CN" sz="2200" dirty="0" smtClean="0"/>
              <a:t>   	while (</a:t>
            </a:r>
            <a:r>
              <a:rPr lang="en-US" altLang="zh-CN" sz="2200" dirty="0" err="1" smtClean="0"/>
              <a:t>n_r</a:t>
            </a:r>
            <a:r>
              <a:rPr lang="en-US" altLang="zh-CN" sz="2200" dirty="0" smtClean="0"/>
              <a:t> &gt; 1)</a:t>
            </a:r>
          </a:p>
          <a:p>
            <a:pPr eaLnBrk="1" hangingPunct="1">
              <a:lnSpc>
                <a:spcPct val="80000"/>
              </a:lnSpc>
              <a:spcBef>
                <a:spcPts val="500"/>
              </a:spcBef>
              <a:buNone/>
              <a:defRPr/>
            </a:pPr>
            <a:r>
              <a:rPr lang="en-US" altLang="zh-CN" sz="2200" dirty="0"/>
              <a:t>	</a:t>
            </a:r>
            <a:r>
              <a:rPr lang="en-US" altLang="zh-CN" sz="2200" dirty="0" smtClean="0"/>
              <a:t>{ </a:t>
            </a:r>
          </a:p>
          <a:p>
            <a:pPr eaLnBrk="1" hangingPunct="1">
              <a:lnSpc>
                <a:spcPct val="80000"/>
              </a:lnSpc>
              <a:spcBef>
                <a:spcPts val="500"/>
              </a:spcBef>
              <a:buNone/>
              <a:defRPr/>
            </a:pPr>
            <a:r>
              <a:rPr lang="en-US" altLang="zh-CN" sz="2200" dirty="0"/>
              <a:t>	</a:t>
            </a:r>
            <a:r>
              <a:rPr lang="en-US" altLang="zh-CN" sz="2200" dirty="0" smtClean="0"/>
              <a:t>   bool </a:t>
            </a:r>
            <a:r>
              <a:rPr lang="en-US" altLang="zh-CN" sz="2200" dirty="0"/>
              <a:t>exchange=false;</a:t>
            </a:r>
            <a:endParaRPr lang="en-US" altLang="zh-CN" sz="2200" dirty="0" smtClean="0"/>
          </a:p>
          <a:p>
            <a:pPr eaLnBrk="1" hangingPunct="1">
              <a:lnSpc>
                <a:spcPct val="80000"/>
              </a:lnSpc>
              <a:spcBef>
                <a:spcPts val="500"/>
              </a:spcBef>
              <a:buNone/>
              <a:defRPr/>
            </a:pPr>
            <a:r>
              <a:rPr lang="en-US" altLang="zh-CN" sz="2200" dirty="0"/>
              <a:t>	</a:t>
            </a:r>
            <a:r>
              <a:rPr lang="en-US" altLang="zh-CN" sz="2200" dirty="0" smtClean="0"/>
              <a:t>   for (</a:t>
            </a:r>
            <a:r>
              <a:rPr lang="en-US" altLang="zh-CN" sz="2200" dirty="0" err="1" smtClean="0"/>
              <a:t>int</a:t>
            </a:r>
            <a:r>
              <a:rPr lang="en-US" altLang="zh-CN" sz="2200" dirty="0" smtClean="0"/>
              <a:t> </a:t>
            </a:r>
            <a:r>
              <a:rPr lang="en-US" altLang="zh-CN" sz="2200" dirty="0" err="1" smtClean="0"/>
              <a:t>i</a:t>
            </a:r>
            <a:r>
              <a:rPr lang="en-US" altLang="zh-CN" sz="2200" dirty="0" smtClean="0"/>
              <a:t>=1; </a:t>
            </a:r>
            <a:r>
              <a:rPr lang="en-US" altLang="zh-CN" sz="2200" dirty="0" err="1" smtClean="0"/>
              <a:t>i</a:t>
            </a:r>
            <a:r>
              <a:rPr lang="en-US" altLang="zh-CN" sz="2200" dirty="0" smtClean="0"/>
              <a:t>&lt;</a:t>
            </a:r>
            <a:r>
              <a:rPr lang="en-US" altLang="zh-CN" sz="2200" dirty="0" err="1" smtClean="0"/>
              <a:t>n_r</a:t>
            </a:r>
            <a:r>
              <a:rPr lang="en-US" altLang="zh-CN" sz="2200" dirty="0" smtClean="0"/>
              <a:t>; </a:t>
            </a:r>
            <a:r>
              <a:rPr lang="en-US" altLang="zh-CN" sz="2200" dirty="0" err="1" smtClean="0"/>
              <a:t>i</a:t>
            </a:r>
            <a:r>
              <a:rPr lang="en-US" altLang="zh-CN" sz="2200" dirty="0" smtClean="0"/>
              <a:t>++) //</a:t>
            </a:r>
            <a:r>
              <a:rPr lang="en-US" altLang="zh-CN" sz="2200" dirty="0" err="1" smtClean="0"/>
              <a:t>i</a:t>
            </a:r>
            <a:r>
              <a:rPr lang="zh-CN" altLang="en-US" sz="2200" dirty="0" smtClean="0"/>
              <a:t>为比较的数的下标：</a:t>
            </a:r>
            <a:r>
              <a:rPr lang="en-US" altLang="zh-CN" sz="2200" dirty="0" smtClean="0"/>
              <a:t>1~n_r-1</a:t>
            </a:r>
          </a:p>
          <a:p>
            <a:pPr eaLnBrk="1" hangingPunct="1">
              <a:lnSpc>
                <a:spcPct val="80000"/>
              </a:lnSpc>
              <a:spcBef>
                <a:spcPts val="500"/>
              </a:spcBef>
              <a:buNone/>
              <a:defRPr/>
            </a:pPr>
            <a:r>
              <a:rPr lang="en-US" altLang="zh-CN" sz="2200" dirty="0"/>
              <a:t>	</a:t>
            </a:r>
            <a:r>
              <a:rPr lang="en-US" altLang="zh-CN" sz="2200" dirty="0" smtClean="0"/>
              <a:t>   { if (a[</a:t>
            </a:r>
            <a:r>
              <a:rPr lang="en-US" altLang="zh-CN" sz="2200" dirty="0" err="1" smtClean="0"/>
              <a:t>i</a:t>
            </a:r>
            <a:r>
              <a:rPr lang="en-US" altLang="zh-CN" sz="2200" dirty="0" smtClean="0"/>
              <a:t>] </a:t>
            </a:r>
            <a:r>
              <a:rPr lang="en-US" altLang="zh-CN" sz="2200" dirty="0"/>
              <a:t>&lt;</a:t>
            </a:r>
            <a:r>
              <a:rPr lang="en-US" altLang="zh-CN" sz="2200" dirty="0" smtClean="0"/>
              <a:t> a[i-1]) //</a:t>
            </a:r>
            <a:r>
              <a:rPr lang="zh-CN" altLang="en-US" sz="2200" dirty="0" smtClean="0"/>
              <a:t>与前一个数进行比较</a:t>
            </a:r>
            <a:endParaRPr lang="en-US" altLang="zh-CN" sz="2200" dirty="0" smtClean="0"/>
          </a:p>
          <a:p>
            <a:pPr eaLnBrk="1" hangingPunct="1">
              <a:lnSpc>
                <a:spcPct val="80000"/>
              </a:lnSpc>
              <a:spcBef>
                <a:spcPts val="500"/>
              </a:spcBef>
              <a:buNone/>
              <a:defRPr/>
            </a:pPr>
            <a:r>
              <a:rPr lang="en-US" altLang="zh-CN" sz="2200" dirty="0"/>
              <a:t>	</a:t>
            </a:r>
            <a:r>
              <a:rPr lang="en-US" altLang="zh-CN" sz="2200" dirty="0" smtClean="0"/>
              <a:t>	{ </a:t>
            </a:r>
            <a:r>
              <a:rPr lang="en-US" altLang="zh-CN" sz="2200" dirty="0" err="1" smtClean="0"/>
              <a:t>int</a:t>
            </a:r>
            <a:r>
              <a:rPr lang="en-US" altLang="zh-CN" sz="2200" dirty="0" smtClean="0"/>
              <a:t> t=a[</a:t>
            </a:r>
            <a:r>
              <a:rPr lang="en-US" altLang="zh-CN" sz="2200" dirty="0" err="1" smtClean="0"/>
              <a:t>i</a:t>
            </a:r>
            <a:r>
              <a:rPr lang="en-US" altLang="zh-CN" sz="2200" dirty="0" smtClean="0"/>
              <a:t>]; a[</a:t>
            </a:r>
            <a:r>
              <a:rPr lang="en-US" altLang="zh-CN" sz="2200" dirty="0" err="1" smtClean="0"/>
              <a:t>i</a:t>
            </a:r>
            <a:r>
              <a:rPr lang="en-US" altLang="zh-CN" sz="2200" dirty="0" smtClean="0"/>
              <a:t>] = a[i-1];  a[i-1] = t;</a:t>
            </a:r>
          </a:p>
          <a:p>
            <a:pPr eaLnBrk="1" hangingPunct="1">
              <a:lnSpc>
                <a:spcPct val="80000"/>
              </a:lnSpc>
              <a:spcBef>
                <a:spcPts val="500"/>
              </a:spcBef>
              <a:buNone/>
              <a:defRPr/>
            </a:pPr>
            <a:r>
              <a:rPr lang="en-US" altLang="zh-CN" sz="2200" dirty="0"/>
              <a:t>		</a:t>
            </a:r>
            <a:r>
              <a:rPr lang="en-US" altLang="zh-CN" sz="2200" dirty="0" smtClean="0"/>
              <a:t>   exchange = true;</a:t>
            </a:r>
          </a:p>
          <a:p>
            <a:pPr eaLnBrk="1" hangingPunct="1">
              <a:lnSpc>
                <a:spcPct val="80000"/>
              </a:lnSpc>
              <a:spcBef>
                <a:spcPts val="500"/>
              </a:spcBef>
              <a:buNone/>
              <a:defRPr/>
            </a:pPr>
            <a:r>
              <a:rPr lang="en-US" altLang="zh-CN" sz="2200" dirty="0"/>
              <a:t>	</a:t>
            </a:r>
            <a:r>
              <a:rPr lang="en-US" altLang="zh-CN" sz="2200" dirty="0" smtClean="0"/>
              <a:t>	}</a:t>
            </a:r>
          </a:p>
          <a:p>
            <a:pPr eaLnBrk="1" hangingPunct="1">
              <a:lnSpc>
                <a:spcPct val="80000"/>
              </a:lnSpc>
              <a:spcBef>
                <a:spcPts val="500"/>
              </a:spcBef>
              <a:buNone/>
              <a:defRPr/>
            </a:pPr>
            <a:r>
              <a:rPr lang="en-US" altLang="zh-CN" sz="2200" dirty="0"/>
              <a:t>	</a:t>
            </a:r>
            <a:r>
              <a:rPr lang="en-US" altLang="zh-CN" sz="2200" dirty="0" smtClean="0"/>
              <a:t>   </a:t>
            </a:r>
            <a:r>
              <a:rPr lang="en-US" altLang="zh-CN" sz="2200" dirty="0"/>
              <a:t>} </a:t>
            </a:r>
            <a:endParaRPr lang="en-US" altLang="zh-CN" sz="2200" dirty="0" smtClean="0"/>
          </a:p>
          <a:p>
            <a:pPr eaLnBrk="1" hangingPunct="1">
              <a:lnSpc>
                <a:spcPct val="80000"/>
              </a:lnSpc>
              <a:spcBef>
                <a:spcPts val="500"/>
              </a:spcBef>
              <a:buNone/>
              <a:defRPr/>
            </a:pPr>
            <a:r>
              <a:rPr lang="en-US" altLang="zh-CN" sz="2200" dirty="0"/>
              <a:t>	</a:t>
            </a:r>
            <a:r>
              <a:rPr lang="en-US" altLang="zh-CN" sz="2200" dirty="0" smtClean="0"/>
              <a:t>   if (!exchange) break;</a:t>
            </a:r>
          </a:p>
          <a:p>
            <a:pPr eaLnBrk="1" hangingPunct="1">
              <a:lnSpc>
                <a:spcPct val="80000"/>
              </a:lnSpc>
              <a:spcBef>
                <a:spcPts val="500"/>
              </a:spcBef>
              <a:buNone/>
              <a:defRPr/>
            </a:pPr>
            <a:r>
              <a:rPr lang="en-US" altLang="zh-CN" sz="2200" dirty="0"/>
              <a:t>	 </a:t>
            </a:r>
            <a:r>
              <a:rPr lang="en-US" altLang="zh-CN" sz="2200" dirty="0" smtClean="0"/>
              <a:t>  </a:t>
            </a:r>
            <a:r>
              <a:rPr lang="en-US" altLang="zh-CN" sz="2200" dirty="0" err="1" smtClean="0"/>
              <a:t>n_r</a:t>
            </a:r>
            <a:r>
              <a:rPr lang="en-US" altLang="zh-CN" sz="2200" dirty="0" smtClean="0"/>
              <a:t>--; </a:t>
            </a:r>
          </a:p>
          <a:p>
            <a:pPr eaLnBrk="1" hangingPunct="1">
              <a:lnSpc>
                <a:spcPct val="80000"/>
              </a:lnSpc>
              <a:spcBef>
                <a:spcPts val="500"/>
              </a:spcBef>
              <a:buNone/>
              <a:defRPr/>
            </a:pPr>
            <a:r>
              <a:rPr lang="en-US" altLang="zh-CN" sz="2200" dirty="0" smtClean="0"/>
              <a:t>	}</a:t>
            </a:r>
          </a:p>
          <a:p>
            <a:pPr eaLnBrk="1" hangingPunct="1">
              <a:lnSpc>
                <a:spcPct val="80000"/>
              </a:lnSpc>
              <a:spcBef>
                <a:spcPts val="500"/>
              </a:spcBef>
              <a:buNone/>
              <a:defRPr/>
            </a:pPr>
            <a:r>
              <a:rPr lang="en-US" altLang="zh-CN" sz="2200" dirty="0" smtClean="0"/>
              <a:t>   	for </a:t>
            </a:r>
            <a:r>
              <a:rPr lang="en-US" altLang="zh-CN" sz="2200" dirty="0"/>
              <a:t>(</a:t>
            </a:r>
            <a:r>
              <a:rPr lang="en-US" altLang="zh-CN" sz="2200" dirty="0" err="1"/>
              <a:t>int</a:t>
            </a:r>
            <a:r>
              <a:rPr lang="en-US" altLang="zh-CN" sz="2200" dirty="0"/>
              <a:t> </a:t>
            </a:r>
            <a:r>
              <a:rPr lang="en-US" altLang="zh-CN" sz="2200" dirty="0" err="1"/>
              <a:t>i</a:t>
            </a:r>
            <a:r>
              <a:rPr lang="en-US" altLang="zh-CN" sz="2200" dirty="0"/>
              <a:t>=0; </a:t>
            </a:r>
            <a:r>
              <a:rPr lang="en-US" altLang="zh-CN" sz="2200" dirty="0" err="1" smtClean="0"/>
              <a:t>i</a:t>
            </a:r>
            <a:r>
              <a:rPr lang="en-US" altLang="zh-CN" sz="2200" dirty="0" smtClean="0"/>
              <a:t>&lt;n; </a:t>
            </a:r>
            <a:r>
              <a:rPr lang="en-US" altLang="zh-CN" sz="2200" dirty="0" err="1"/>
              <a:t>i</a:t>
            </a:r>
            <a:r>
              <a:rPr lang="en-US" altLang="zh-CN" sz="2200" dirty="0" smtClean="0"/>
              <a:t>++)  </a:t>
            </a:r>
            <a:r>
              <a:rPr lang="en-US" altLang="zh-CN" sz="2200" dirty="0" err="1" smtClean="0"/>
              <a:t>cout</a:t>
            </a:r>
            <a:r>
              <a:rPr lang="en-US" altLang="zh-CN" sz="2200" dirty="0" smtClean="0"/>
              <a:t> &lt;&lt; </a:t>
            </a:r>
            <a:r>
              <a:rPr lang="en-US" altLang="zh-CN" sz="2200" dirty="0"/>
              <a:t>a[</a:t>
            </a:r>
            <a:r>
              <a:rPr lang="en-US" altLang="zh-CN" sz="2200" dirty="0" err="1"/>
              <a:t>i</a:t>
            </a:r>
            <a:r>
              <a:rPr lang="en-US" altLang="zh-CN" sz="2200" dirty="0" smtClean="0"/>
              <a:t>] &lt;&lt; ' ';</a:t>
            </a:r>
            <a:endParaRPr lang="en-US" altLang="zh-CN" sz="2200" dirty="0"/>
          </a:p>
          <a:p>
            <a:pPr eaLnBrk="1" hangingPunct="1">
              <a:lnSpc>
                <a:spcPct val="80000"/>
              </a:lnSpc>
              <a:spcBef>
                <a:spcPts val="500"/>
              </a:spcBef>
              <a:buFont typeface="Wingdings" pitchFamily="2" charset="2"/>
              <a:buNone/>
              <a:defRPr/>
            </a:pPr>
            <a:r>
              <a:rPr lang="en-US" altLang="zh-CN" sz="2200" dirty="0" smtClean="0"/>
              <a:t>}	</a:t>
            </a:r>
          </a:p>
        </p:txBody>
      </p:sp>
      <p:sp>
        <p:nvSpPr>
          <p:cNvPr id="3" name="TextBox 2"/>
          <p:cNvSpPr txBox="1"/>
          <p:nvPr/>
        </p:nvSpPr>
        <p:spPr>
          <a:xfrm>
            <a:off x="6088927" y="116632"/>
            <a:ext cx="2969083" cy="1200329"/>
          </a:xfrm>
          <a:prstGeom prst="rect">
            <a:avLst/>
          </a:prstGeom>
          <a:solidFill>
            <a:schemeClr val="bg2">
              <a:lumMod val="75000"/>
            </a:schemeClr>
          </a:solidFill>
        </p:spPr>
        <p:txBody>
          <a:bodyPr wrap="none" rtlCol="0">
            <a:spAutoFit/>
          </a:bodyPr>
          <a:lstStyle/>
          <a:p>
            <a:pPr algn="just">
              <a:spcBef>
                <a:spcPts val="0"/>
              </a:spcBef>
            </a:pPr>
            <a:r>
              <a:rPr lang="zh-CN" altLang="en-US" dirty="0" smtClean="0">
                <a:solidFill>
                  <a:srgbClr val="FFC000"/>
                </a:solidFill>
                <a:effectLst>
                  <a:outerShdw blurRad="38100" dist="38100" dir="2700000" algn="tl">
                    <a:srgbClr val="000000">
                      <a:alpha val="43137"/>
                    </a:srgbClr>
                  </a:outerShdw>
                </a:effectLst>
              </a:rPr>
              <a:t>可以优化：</a:t>
            </a:r>
            <a:endParaRPr lang="en-US" altLang="zh-CN" dirty="0" smtClean="0">
              <a:solidFill>
                <a:srgbClr val="FFC000"/>
              </a:solidFill>
              <a:effectLst>
                <a:outerShdw blurRad="38100" dist="38100" dir="2700000" algn="tl">
                  <a:srgbClr val="000000">
                    <a:alpha val="43137"/>
                  </a:srgbClr>
                </a:outerShdw>
              </a:effectLst>
            </a:endParaRPr>
          </a:p>
          <a:p>
            <a:pPr algn="just">
              <a:spcBef>
                <a:spcPts val="0"/>
              </a:spcBef>
            </a:pPr>
            <a:r>
              <a:rPr lang="zh-CN" altLang="en-US" dirty="0">
                <a:effectLst>
                  <a:outerShdw blurRad="38100" dist="38100" dir="2700000" algn="tl">
                    <a:srgbClr val="000000">
                      <a:alpha val="43137"/>
                    </a:srgbClr>
                  </a:outerShdw>
                </a:effectLst>
              </a:rPr>
              <a:t>某一</a:t>
            </a:r>
            <a:r>
              <a:rPr lang="zh-CN" altLang="en-US" dirty="0" smtClean="0">
                <a:effectLst>
                  <a:outerShdw blurRad="38100" dist="38100" dir="2700000" algn="tl">
                    <a:srgbClr val="000000">
                      <a:alpha val="43137"/>
                    </a:srgbClr>
                  </a:outerShdw>
                </a:effectLst>
              </a:rPr>
              <a:t>轮没发生交换，</a:t>
            </a:r>
            <a:endParaRPr lang="en-US" altLang="zh-CN" dirty="0" smtClean="0">
              <a:effectLst>
                <a:outerShdw blurRad="38100" dist="38100" dir="2700000" algn="tl">
                  <a:srgbClr val="000000">
                    <a:alpha val="43137"/>
                  </a:srgbClr>
                </a:outerShdw>
              </a:effectLst>
            </a:endParaRPr>
          </a:p>
          <a:p>
            <a:pPr algn="just">
              <a:spcBef>
                <a:spcPts val="0"/>
              </a:spcBef>
            </a:pPr>
            <a:r>
              <a:rPr lang="zh-CN" altLang="en-US" dirty="0" smtClean="0">
                <a:effectLst>
                  <a:outerShdw blurRad="38100" dist="38100" dir="2700000" algn="tl">
                    <a:srgbClr val="000000">
                      <a:alpha val="43137"/>
                    </a:srgbClr>
                  </a:outerShdw>
                </a:effectLst>
              </a:rPr>
              <a:t>就没必要进行下一轮</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0941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083">
                                            <p:txEl>
                                              <p:pRg st="11" end="11"/>
                                            </p:txEl>
                                          </p:spTgt>
                                        </p:tgtEl>
                                        <p:attrNameLst>
                                          <p:attrName>style.visibility</p:attrName>
                                        </p:attrNameLst>
                                      </p:cBhvr>
                                      <p:to>
                                        <p:strVal val="visible"/>
                                      </p:to>
                                    </p:set>
                                    <p:anim calcmode="lin" valueType="num">
                                      <p:cBhvr additive="base">
                                        <p:cTn id="13" dur="500" fill="hold"/>
                                        <p:tgtEl>
                                          <p:spTgt spid="174083">
                                            <p:txEl>
                                              <p:pRg st="11"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083">
                                            <p:txEl>
                                              <p:pRg st="11" end="1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4083">
                                            <p:txEl>
                                              <p:pRg st="15" end="15"/>
                                            </p:txEl>
                                          </p:spTgt>
                                        </p:tgtEl>
                                        <p:attrNameLst>
                                          <p:attrName>style.visibility</p:attrName>
                                        </p:attrNameLst>
                                      </p:cBhvr>
                                      <p:to>
                                        <p:strVal val="visible"/>
                                      </p:to>
                                    </p:set>
                                    <p:anim calcmode="lin" valueType="num">
                                      <p:cBhvr additive="base">
                                        <p:cTn id="17" dur="700" fill="hold"/>
                                        <p:tgtEl>
                                          <p:spTgt spid="174083">
                                            <p:txEl>
                                              <p:pRg st="15" end="15"/>
                                            </p:txEl>
                                          </p:spTgt>
                                        </p:tgtEl>
                                        <p:attrNameLst>
                                          <p:attrName>ppt_x</p:attrName>
                                        </p:attrNameLst>
                                      </p:cBhvr>
                                      <p:tavLst>
                                        <p:tav tm="0">
                                          <p:val>
                                            <p:strVal val="#ppt_x"/>
                                          </p:val>
                                        </p:tav>
                                        <p:tav tm="100000">
                                          <p:val>
                                            <p:strVal val="#ppt_x"/>
                                          </p:val>
                                        </p:tav>
                                      </p:tavLst>
                                    </p:anim>
                                    <p:anim calcmode="lin" valueType="num">
                                      <p:cBhvr additive="base">
                                        <p:cTn id="18" dur="700" fill="hold"/>
                                        <p:tgtEl>
                                          <p:spTgt spid="174083">
                                            <p:txEl>
                                              <p:pRg st="15" end="1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4083">
                                            <p:txEl>
                                              <p:pRg st="18" end="18"/>
                                            </p:txEl>
                                          </p:spTgt>
                                        </p:tgtEl>
                                        <p:attrNameLst>
                                          <p:attrName>style.visibility</p:attrName>
                                        </p:attrNameLst>
                                      </p:cBhvr>
                                      <p:to>
                                        <p:strVal val="visible"/>
                                      </p:to>
                                    </p:set>
                                    <p:anim calcmode="lin" valueType="num">
                                      <p:cBhvr additive="base">
                                        <p:cTn id="21" dur="500" fill="hold"/>
                                        <p:tgtEl>
                                          <p:spTgt spid="174083">
                                            <p:txEl>
                                              <p:pRg st="18" end="1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408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44450"/>
            <a:ext cx="8229600" cy="990600"/>
          </a:xfrm>
        </p:spPr>
        <p:txBody>
          <a:bodyPr/>
          <a:lstStyle/>
          <a:p>
            <a:pPr eaLnBrk="1" hangingPunct="1">
              <a:defRPr/>
            </a:pPr>
            <a:r>
              <a:rPr lang="zh-CN" altLang="en-US" sz="3200" dirty="0" smtClean="0"/>
              <a:t>例：求解约瑟夫（</a:t>
            </a:r>
            <a:r>
              <a:rPr lang="en-US" altLang="zh-CN" sz="3200" dirty="0" smtClean="0"/>
              <a:t>Josephus</a:t>
            </a:r>
            <a:r>
              <a:rPr lang="zh-CN" altLang="en-US" sz="3200" dirty="0" smtClean="0"/>
              <a:t>）问题</a:t>
            </a:r>
          </a:p>
        </p:txBody>
      </p:sp>
      <p:sp>
        <p:nvSpPr>
          <p:cNvPr id="78851" name="Rectangle 3"/>
          <p:cNvSpPr>
            <a:spLocks noGrp="1" noChangeArrowheads="1"/>
          </p:cNvSpPr>
          <p:nvPr>
            <p:ph type="body" idx="1"/>
          </p:nvPr>
        </p:nvSpPr>
        <p:spPr>
          <a:xfrm>
            <a:off x="457200" y="1125537"/>
            <a:ext cx="8075240" cy="5615831"/>
          </a:xfrm>
        </p:spPr>
        <p:txBody>
          <a:bodyPr>
            <a:normAutofit/>
          </a:bodyPr>
          <a:lstStyle/>
          <a:p>
            <a:pPr eaLnBrk="1" hangingPunct="1">
              <a:defRPr/>
            </a:pPr>
            <a:r>
              <a:rPr lang="zh-CN" altLang="en-US" sz="2400" dirty="0" smtClean="0"/>
              <a:t>约瑟夫（</a:t>
            </a:r>
            <a:r>
              <a:rPr lang="en-US" altLang="zh-CN" sz="2400" dirty="0" smtClean="0"/>
              <a:t>Josephus</a:t>
            </a:r>
            <a:r>
              <a:rPr lang="zh-CN" altLang="en-US" sz="2400" dirty="0" smtClean="0"/>
              <a:t>）问题：</a:t>
            </a:r>
            <a:endParaRPr lang="en-US" altLang="zh-CN" sz="2400" dirty="0" smtClean="0"/>
          </a:p>
          <a:p>
            <a:pPr lvl="1" eaLnBrk="1" hangingPunct="1">
              <a:defRPr/>
            </a:pPr>
            <a:r>
              <a:rPr lang="zh-CN" altLang="en-US" sz="2000" dirty="0" smtClean="0"/>
              <a:t>有</a:t>
            </a:r>
            <a:r>
              <a:rPr lang="en-US" altLang="zh-CN" sz="2000" dirty="0" smtClean="0"/>
              <a:t>N</a:t>
            </a:r>
            <a:r>
              <a:rPr lang="zh-CN" altLang="en-US" sz="2000" dirty="0" smtClean="0"/>
              <a:t>个小孩（编号为</a:t>
            </a:r>
            <a:r>
              <a:rPr lang="en-US" altLang="zh-CN" sz="2000" dirty="0" smtClean="0"/>
              <a:t>0</a:t>
            </a:r>
            <a:r>
              <a:rPr lang="zh-CN" altLang="en-US" sz="2000" dirty="0" smtClean="0"/>
              <a:t>～</a:t>
            </a:r>
            <a:r>
              <a:rPr lang="en-US" altLang="zh-CN" sz="2000" dirty="0" smtClean="0"/>
              <a:t>N-1</a:t>
            </a:r>
            <a:r>
              <a:rPr lang="zh-CN" altLang="en-US" sz="2000" dirty="0" smtClean="0"/>
              <a:t>）围坐成一圈，从某个小孩开始顺时针报数，报到</a:t>
            </a:r>
            <a:r>
              <a:rPr lang="en-US" altLang="zh-CN" sz="2000" dirty="0" smtClean="0"/>
              <a:t>M</a:t>
            </a:r>
            <a:r>
              <a:rPr lang="zh-CN" altLang="en-US" sz="2000" dirty="0" smtClean="0"/>
              <a:t>的小孩从圈子离开，然后，从下一个小孩开始重新报数，每报到</a:t>
            </a:r>
            <a:r>
              <a:rPr lang="en-US" altLang="zh-CN" sz="2000" dirty="0" smtClean="0"/>
              <a:t>M</a:t>
            </a:r>
            <a:r>
              <a:rPr lang="zh-CN" altLang="en-US" sz="2000" dirty="0" smtClean="0"/>
              <a:t>，相应的小孩从圈子离开，</a:t>
            </a:r>
            <a:r>
              <a:rPr lang="en-US" altLang="zh-CN" sz="2000" dirty="0" smtClean="0"/>
              <a:t>......</a:t>
            </a:r>
            <a:r>
              <a:rPr lang="zh-CN" altLang="en-US" sz="2000" dirty="0" smtClean="0"/>
              <a:t>，最后一个离开圈子的小孩为胜者，问胜者是哪一个小孩？</a:t>
            </a:r>
          </a:p>
          <a:p>
            <a:pPr eaLnBrk="1" hangingPunct="1">
              <a:defRPr/>
            </a:pPr>
            <a:r>
              <a:rPr lang="zh-CN" altLang="en-US" sz="2400" dirty="0" smtClean="0"/>
              <a:t>采用一个一维的</a:t>
            </a:r>
            <a:r>
              <a:rPr lang="zh-CN" altLang="en-US" sz="2400" dirty="0" smtClean="0">
                <a:solidFill>
                  <a:schemeClr val="folHlink"/>
                </a:solidFill>
              </a:rPr>
              <a:t>循环数组</a:t>
            </a:r>
            <a:r>
              <a:rPr lang="en-US" altLang="zh-CN" sz="2400" dirty="0" err="1" smtClean="0"/>
              <a:t>in_circle</a:t>
            </a:r>
            <a:r>
              <a:rPr lang="zh-CN" altLang="en-US" sz="2400" dirty="0" smtClean="0"/>
              <a:t>来表示小孩围成一圈：</a:t>
            </a:r>
          </a:p>
          <a:p>
            <a:pPr lvl="1" eaLnBrk="1" hangingPunct="1">
              <a:buFontTx/>
              <a:buNone/>
              <a:defRPr/>
            </a:pPr>
            <a:r>
              <a:rPr lang="en-US" altLang="zh-CN" sz="2000" dirty="0" err="1" smtClean="0"/>
              <a:t>bool</a:t>
            </a:r>
            <a:r>
              <a:rPr lang="en-US" altLang="zh-CN" sz="2000" dirty="0" smtClean="0"/>
              <a:t> </a:t>
            </a:r>
            <a:r>
              <a:rPr lang="en-US" altLang="zh-CN" sz="2000" dirty="0" err="1" smtClean="0"/>
              <a:t>in_circle</a:t>
            </a:r>
            <a:r>
              <a:rPr lang="en-US" altLang="zh-CN" sz="2000" dirty="0" smtClean="0"/>
              <a:t>[N]; </a:t>
            </a:r>
          </a:p>
          <a:p>
            <a:pPr lvl="1" eaLnBrk="1" hangingPunct="1">
              <a:defRPr/>
            </a:pPr>
            <a:r>
              <a:rPr lang="en-US" altLang="zh-CN" sz="2000" dirty="0" err="1" smtClean="0"/>
              <a:t>in_circle</a:t>
            </a:r>
            <a:r>
              <a:rPr lang="en-US" altLang="zh-CN" sz="2000" dirty="0" smtClean="0"/>
              <a:t>[</a:t>
            </a:r>
            <a:r>
              <a:rPr lang="en-US" altLang="zh-CN" sz="2000" dirty="0" err="1" smtClean="0"/>
              <a:t>i</a:t>
            </a:r>
            <a:r>
              <a:rPr lang="en-US" altLang="zh-CN" sz="2000" dirty="0" smtClean="0"/>
              <a:t>]</a:t>
            </a:r>
            <a:r>
              <a:rPr lang="zh-CN" altLang="en-US" sz="2000" dirty="0"/>
              <a:t>：</a:t>
            </a:r>
            <a:r>
              <a:rPr lang="en-US" altLang="zh-CN" sz="2000" dirty="0" smtClean="0"/>
              <a:t>true</a:t>
            </a:r>
            <a:r>
              <a:rPr lang="zh-CN" altLang="en-US" sz="2000" dirty="0" smtClean="0"/>
              <a:t>表示编号为</a:t>
            </a:r>
            <a:r>
              <a:rPr lang="en-US" altLang="zh-CN" sz="2000" dirty="0" err="1" smtClean="0"/>
              <a:t>i</a:t>
            </a:r>
            <a:r>
              <a:rPr lang="zh-CN" altLang="en-US" sz="2000" dirty="0" smtClean="0"/>
              <a:t>的小孩在圈子里；</a:t>
            </a:r>
            <a:r>
              <a:rPr lang="en-US" altLang="zh-CN" sz="2000" dirty="0" smtClean="0"/>
              <a:t>false</a:t>
            </a:r>
            <a:r>
              <a:rPr lang="zh-CN" altLang="en-US" sz="2000" dirty="0"/>
              <a:t>表示编号为</a:t>
            </a:r>
            <a:r>
              <a:rPr lang="en-US" altLang="zh-CN" sz="2000" dirty="0" err="1"/>
              <a:t>i</a:t>
            </a:r>
            <a:r>
              <a:rPr lang="zh-CN" altLang="en-US" sz="2000" dirty="0"/>
              <a:t>的</a:t>
            </a:r>
            <a:r>
              <a:rPr lang="zh-CN" altLang="en-US" sz="2000" dirty="0" smtClean="0"/>
              <a:t>小孩离开了圈子。</a:t>
            </a:r>
          </a:p>
          <a:p>
            <a:pPr lvl="1" eaLnBrk="1" hangingPunct="1">
              <a:defRPr/>
            </a:pPr>
            <a:r>
              <a:rPr lang="zh-CN" altLang="en-US" sz="2000" dirty="0" smtClean="0"/>
              <a:t>圈子中</a:t>
            </a:r>
            <a:r>
              <a:rPr lang="en-US" altLang="zh-CN" sz="2000" dirty="0" err="1" smtClean="0"/>
              <a:t>i</a:t>
            </a:r>
            <a:r>
              <a:rPr lang="zh-CN" altLang="en-US" sz="2000" dirty="0" smtClean="0"/>
              <a:t>的下一个位置：</a:t>
            </a:r>
            <a:r>
              <a:rPr lang="en-US" altLang="zh-CN" sz="2000" dirty="0" smtClean="0"/>
              <a:t>j=(i+1)</a:t>
            </a:r>
            <a:r>
              <a:rPr lang="en-US" altLang="zh-CN" sz="2000" dirty="0" smtClean="0">
                <a:solidFill>
                  <a:schemeClr val="folHlink"/>
                </a:solidFill>
              </a:rPr>
              <a:t>%N</a:t>
            </a:r>
            <a:r>
              <a:rPr lang="en-US" altLang="zh-CN" sz="2000" dirty="0" smtClean="0"/>
              <a:t> </a:t>
            </a:r>
          </a:p>
        </p:txBody>
      </p:sp>
      <p:grpSp>
        <p:nvGrpSpPr>
          <p:cNvPr id="50180" name="Group 0"/>
          <p:cNvGrpSpPr>
            <a:grpSpLocks noChangeAspect="1"/>
          </p:cNvGrpSpPr>
          <p:nvPr/>
        </p:nvGrpSpPr>
        <p:grpSpPr bwMode="auto">
          <a:xfrm>
            <a:off x="6587752" y="4725913"/>
            <a:ext cx="1944688" cy="1912937"/>
            <a:chOff x="4048" y="7641"/>
            <a:chExt cx="2326" cy="2286"/>
          </a:xfrm>
        </p:grpSpPr>
        <p:sp>
          <p:nvSpPr>
            <p:cNvPr id="50185" name="AutoShape 1"/>
            <p:cNvSpPr>
              <a:spLocks noChangeAspect="1" noChangeArrowheads="1"/>
            </p:cNvSpPr>
            <p:nvPr/>
          </p:nvSpPr>
          <p:spPr bwMode="auto">
            <a:xfrm>
              <a:off x="4048" y="7641"/>
              <a:ext cx="2326" cy="2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50186" name="Oval 2"/>
            <p:cNvSpPr>
              <a:spLocks noChangeArrowheads="1"/>
            </p:cNvSpPr>
            <p:nvPr/>
          </p:nvSpPr>
          <p:spPr bwMode="auto">
            <a:xfrm>
              <a:off x="4056" y="7649"/>
              <a:ext cx="2318" cy="227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50187" name="Oval 3"/>
            <p:cNvSpPr>
              <a:spLocks noChangeArrowheads="1"/>
            </p:cNvSpPr>
            <p:nvPr/>
          </p:nvSpPr>
          <p:spPr bwMode="auto">
            <a:xfrm>
              <a:off x="4365" y="7917"/>
              <a:ext cx="1700" cy="1742"/>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50188" name="Line 4"/>
            <p:cNvSpPr>
              <a:spLocks noChangeShapeType="1"/>
            </p:cNvSpPr>
            <p:nvPr/>
          </p:nvSpPr>
          <p:spPr bwMode="auto">
            <a:xfrm>
              <a:off x="5200" y="7649"/>
              <a:ext cx="0" cy="21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189" name="Line 5"/>
            <p:cNvSpPr>
              <a:spLocks noChangeShapeType="1"/>
            </p:cNvSpPr>
            <p:nvPr/>
          </p:nvSpPr>
          <p:spPr bwMode="auto">
            <a:xfrm flipH="1">
              <a:off x="5605" y="7732"/>
              <a:ext cx="155" cy="2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190" name="Line 6"/>
            <p:cNvSpPr>
              <a:spLocks noChangeShapeType="1"/>
            </p:cNvSpPr>
            <p:nvPr/>
          </p:nvSpPr>
          <p:spPr bwMode="auto">
            <a:xfrm flipH="1">
              <a:off x="5886" y="8051"/>
              <a:ext cx="241" cy="25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191" name="Line 7"/>
            <p:cNvSpPr>
              <a:spLocks noChangeShapeType="1"/>
            </p:cNvSpPr>
            <p:nvPr/>
          </p:nvSpPr>
          <p:spPr bwMode="auto">
            <a:xfrm>
              <a:off x="4626" y="7783"/>
              <a:ext cx="154" cy="2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192" name="Line 8"/>
            <p:cNvSpPr>
              <a:spLocks noChangeShapeType="1"/>
            </p:cNvSpPr>
            <p:nvPr/>
          </p:nvSpPr>
          <p:spPr bwMode="auto">
            <a:xfrm>
              <a:off x="4266" y="8154"/>
              <a:ext cx="180" cy="1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0181" name="Text Box 9"/>
          <p:cNvSpPr txBox="1">
            <a:spLocks noChangeArrowheads="1"/>
          </p:cNvSpPr>
          <p:nvPr/>
        </p:nvSpPr>
        <p:spPr bwMode="auto">
          <a:xfrm>
            <a:off x="7625977" y="4236963"/>
            <a:ext cx="33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0</a:t>
            </a:r>
          </a:p>
        </p:txBody>
      </p:sp>
      <p:sp>
        <p:nvSpPr>
          <p:cNvPr id="50182" name="Text Box 10"/>
          <p:cNvSpPr txBox="1">
            <a:spLocks noChangeArrowheads="1"/>
          </p:cNvSpPr>
          <p:nvPr/>
        </p:nvSpPr>
        <p:spPr bwMode="auto">
          <a:xfrm>
            <a:off x="6876677" y="4221088"/>
            <a:ext cx="604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N-1</a:t>
            </a:r>
          </a:p>
        </p:txBody>
      </p:sp>
      <p:sp>
        <p:nvSpPr>
          <p:cNvPr id="50183" name="Text Box 11"/>
          <p:cNvSpPr txBox="1">
            <a:spLocks noChangeArrowheads="1"/>
          </p:cNvSpPr>
          <p:nvPr/>
        </p:nvSpPr>
        <p:spPr bwMode="auto">
          <a:xfrm>
            <a:off x="8080002" y="4452863"/>
            <a:ext cx="33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1</a:t>
            </a:r>
          </a:p>
        </p:txBody>
      </p:sp>
      <p:sp>
        <p:nvSpPr>
          <p:cNvPr id="50184" name="Text Box 12"/>
          <p:cNvSpPr txBox="1">
            <a:spLocks noChangeArrowheads="1"/>
          </p:cNvSpPr>
          <p:nvPr/>
        </p:nvSpPr>
        <p:spPr bwMode="auto">
          <a:xfrm>
            <a:off x="6351215" y="4595738"/>
            <a:ext cx="604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xEl>
                                              <p:pRg st="2" end="2"/>
                                            </p:txEl>
                                          </p:spTgt>
                                        </p:tgtEl>
                                        <p:attrNameLst>
                                          <p:attrName>style.visibility</p:attrName>
                                        </p:attrNameLst>
                                      </p:cBhvr>
                                      <p:to>
                                        <p:strVal val="visible"/>
                                      </p:to>
                                    </p:set>
                                    <p:anim calcmode="lin" valueType="num">
                                      <p:cBhvr additive="base">
                                        <p:cTn id="7" dur="5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8851">
                                            <p:txEl>
                                              <p:pRg st="3" end="3"/>
                                            </p:txEl>
                                          </p:spTgt>
                                        </p:tgtEl>
                                        <p:attrNameLst>
                                          <p:attrName>style.visibility</p:attrName>
                                        </p:attrNameLst>
                                      </p:cBhvr>
                                      <p:to>
                                        <p:strVal val="visible"/>
                                      </p:to>
                                    </p:set>
                                    <p:anim calcmode="lin" valueType="num">
                                      <p:cBhvr additive="base">
                                        <p:cTn id="11" dur="5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885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8851">
                                            <p:txEl>
                                              <p:pRg st="4" end="4"/>
                                            </p:txEl>
                                          </p:spTgt>
                                        </p:tgtEl>
                                        <p:attrNameLst>
                                          <p:attrName>style.visibility</p:attrName>
                                        </p:attrNameLst>
                                      </p:cBhvr>
                                      <p:to>
                                        <p:strVal val="visible"/>
                                      </p:to>
                                    </p:set>
                                    <p:anim calcmode="lin" valueType="num">
                                      <p:cBhvr additive="base">
                                        <p:cTn id="15" dur="5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885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8851">
                                            <p:txEl>
                                              <p:pRg st="5" end="5"/>
                                            </p:txEl>
                                          </p:spTgt>
                                        </p:tgtEl>
                                        <p:attrNameLst>
                                          <p:attrName>style.visibility</p:attrName>
                                        </p:attrNameLst>
                                      </p:cBhvr>
                                      <p:to>
                                        <p:strVal val="visible"/>
                                      </p:to>
                                    </p:set>
                                    <p:anim calcmode="lin" valueType="num">
                                      <p:cBhvr additive="base">
                                        <p:cTn id="19" dur="500" fill="hold"/>
                                        <p:tgtEl>
                                          <p:spTgt spid="7885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0180"/>
                                        </p:tgtEl>
                                        <p:attrNameLst>
                                          <p:attrName>style.visibility</p:attrName>
                                        </p:attrNameLst>
                                      </p:cBhvr>
                                      <p:to>
                                        <p:strVal val="visible"/>
                                      </p:to>
                                    </p:set>
                                    <p:anim calcmode="lin" valueType="num">
                                      <p:cBhvr additive="base">
                                        <p:cTn id="23" dur="500" fill="hold"/>
                                        <p:tgtEl>
                                          <p:spTgt spid="50180"/>
                                        </p:tgtEl>
                                        <p:attrNameLst>
                                          <p:attrName>ppt_x</p:attrName>
                                        </p:attrNameLst>
                                      </p:cBhvr>
                                      <p:tavLst>
                                        <p:tav tm="0">
                                          <p:val>
                                            <p:strVal val="#ppt_x"/>
                                          </p:val>
                                        </p:tav>
                                        <p:tav tm="100000">
                                          <p:val>
                                            <p:strVal val="#ppt_x"/>
                                          </p:val>
                                        </p:tav>
                                      </p:tavLst>
                                    </p:anim>
                                    <p:anim calcmode="lin" valueType="num">
                                      <p:cBhvr additive="base">
                                        <p:cTn id="24" dur="500" fill="hold"/>
                                        <p:tgtEl>
                                          <p:spTgt spid="5018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0181"/>
                                        </p:tgtEl>
                                        <p:attrNameLst>
                                          <p:attrName>style.visibility</p:attrName>
                                        </p:attrNameLst>
                                      </p:cBhvr>
                                      <p:to>
                                        <p:strVal val="visible"/>
                                      </p:to>
                                    </p:set>
                                    <p:anim calcmode="lin" valueType="num">
                                      <p:cBhvr additive="base">
                                        <p:cTn id="27" dur="500" fill="hold"/>
                                        <p:tgtEl>
                                          <p:spTgt spid="50181"/>
                                        </p:tgtEl>
                                        <p:attrNameLst>
                                          <p:attrName>ppt_x</p:attrName>
                                        </p:attrNameLst>
                                      </p:cBhvr>
                                      <p:tavLst>
                                        <p:tav tm="0">
                                          <p:val>
                                            <p:strVal val="#ppt_x"/>
                                          </p:val>
                                        </p:tav>
                                        <p:tav tm="100000">
                                          <p:val>
                                            <p:strVal val="#ppt_x"/>
                                          </p:val>
                                        </p:tav>
                                      </p:tavLst>
                                    </p:anim>
                                    <p:anim calcmode="lin" valueType="num">
                                      <p:cBhvr additive="base">
                                        <p:cTn id="28" dur="500" fill="hold"/>
                                        <p:tgtEl>
                                          <p:spTgt spid="5018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0182"/>
                                        </p:tgtEl>
                                        <p:attrNameLst>
                                          <p:attrName>style.visibility</p:attrName>
                                        </p:attrNameLst>
                                      </p:cBhvr>
                                      <p:to>
                                        <p:strVal val="visible"/>
                                      </p:to>
                                    </p:set>
                                    <p:anim calcmode="lin" valueType="num">
                                      <p:cBhvr additive="base">
                                        <p:cTn id="31" dur="500" fill="hold"/>
                                        <p:tgtEl>
                                          <p:spTgt spid="50182"/>
                                        </p:tgtEl>
                                        <p:attrNameLst>
                                          <p:attrName>ppt_x</p:attrName>
                                        </p:attrNameLst>
                                      </p:cBhvr>
                                      <p:tavLst>
                                        <p:tav tm="0">
                                          <p:val>
                                            <p:strVal val="#ppt_x"/>
                                          </p:val>
                                        </p:tav>
                                        <p:tav tm="100000">
                                          <p:val>
                                            <p:strVal val="#ppt_x"/>
                                          </p:val>
                                        </p:tav>
                                      </p:tavLst>
                                    </p:anim>
                                    <p:anim calcmode="lin" valueType="num">
                                      <p:cBhvr additive="base">
                                        <p:cTn id="32" dur="500" fill="hold"/>
                                        <p:tgtEl>
                                          <p:spTgt spid="5018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0183"/>
                                        </p:tgtEl>
                                        <p:attrNameLst>
                                          <p:attrName>style.visibility</p:attrName>
                                        </p:attrNameLst>
                                      </p:cBhvr>
                                      <p:to>
                                        <p:strVal val="visible"/>
                                      </p:to>
                                    </p:set>
                                    <p:anim calcmode="lin" valueType="num">
                                      <p:cBhvr additive="base">
                                        <p:cTn id="35" dur="500" fill="hold"/>
                                        <p:tgtEl>
                                          <p:spTgt spid="50183"/>
                                        </p:tgtEl>
                                        <p:attrNameLst>
                                          <p:attrName>ppt_x</p:attrName>
                                        </p:attrNameLst>
                                      </p:cBhvr>
                                      <p:tavLst>
                                        <p:tav tm="0">
                                          <p:val>
                                            <p:strVal val="#ppt_x"/>
                                          </p:val>
                                        </p:tav>
                                        <p:tav tm="100000">
                                          <p:val>
                                            <p:strVal val="#ppt_x"/>
                                          </p:val>
                                        </p:tav>
                                      </p:tavLst>
                                    </p:anim>
                                    <p:anim calcmode="lin" valueType="num">
                                      <p:cBhvr additive="base">
                                        <p:cTn id="36" dur="500" fill="hold"/>
                                        <p:tgtEl>
                                          <p:spTgt spid="5018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0184"/>
                                        </p:tgtEl>
                                        <p:attrNameLst>
                                          <p:attrName>style.visibility</p:attrName>
                                        </p:attrNameLst>
                                      </p:cBhvr>
                                      <p:to>
                                        <p:strVal val="visible"/>
                                      </p:to>
                                    </p:set>
                                    <p:anim calcmode="lin" valueType="num">
                                      <p:cBhvr additive="base">
                                        <p:cTn id="39" dur="500" fill="hold"/>
                                        <p:tgtEl>
                                          <p:spTgt spid="50184"/>
                                        </p:tgtEl>
                                        <p:attrNameLst>
                                          <p:attrName>ppt_x</p:attrName>
                                        </p:attrNameLst>
                                      </p:cBhvr>
                                      <p:tavLst>
                                        <p:tav tm="0">
                                          <p:val>
                                            <p:strVal val="#ppt_x"/>
                                          </p:val>
                                        </p:tav>
                                        <p:tav tm="100000">
                                          <p:val>
                                            <p:strVal val="#ppt_x"/>
                                          </p:val>
                                        </p:tav>
                                      </p:tavLst>
                                    </p:anim>
                                    <p:anim calcmode="lin" valueType="num">
                                      <p:cBhvr additive="base">
                                        <p:cTn id="40" dur="500" fill="hold"/>
                                        <p:tgtEl>
                                          <p:spTgt spid="501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p:bldP spid="50182" grpId="0"/>
      <p:bldP spid="50183" grpId="0"/>
      <p:bldP spid="5018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457200" y="765174"/>
            <a:ext cx="8229600" cy="5760169"/>
          </a:xfrm>
        </p:spPr>
        <p:txBody>
          <a:bodyPr>
            <a:normAutofit fontScale="92500"/>
          </a:bodyPr>
          <a:lstStyle/>
          <a:p>
            <a:pPr eaLnBrk="1" hangingPunct="1">
              <a:lnSpc>
                <a:spcPct val="110000"/>
              </a:lnSpc>
              <a:defRPr/>
            </a:pPr>
            <a:r>
              <a:rPr lang="zh-CN" altLang="en-US" dirty="0" smtClean="0"/>
              <a:t>报数采用下面的方法来实现：</a:t>
            </a:r>
          </a:p>
          <a:p>
            <a:pPr lvl="1" eaLnBrk="1" hangingPunct="1">
              <a:lnSpc>
                <a:spcPct val="110000"/>
              </a:lnSpc>
              <a:defRPr/>
            </a:pPr>
            <a:r>
              <a:rPr lang="zh-CN" altLang="en-US" dirty="0" smtClean="0"/>
              <a:t>从编号为</a:t>
            </a:r>
            <a:r>
              <a:rPr lang="en-US" altLang="zh-CN" dirty="0" smtClean="0"/>
              <a:t>0</a:t>
            </a:r>
            <a:r>
              <a:rPr lang="zh-CN" altLang="en-US" dirty="0" smtClean="0"/>
              <a:t>的小孩开始报数，用变量</a:t>
            </a:r>
            <a:r>
              <a:rPr lang="en-US" altLang="zh-CN" dirty="0" smtClean="0"/>
              <a:t>index</a:t>
            </a:r>
            <a:r>
              <a:rPr lang="zh-CN" altLang="en-US" dirty="0" smtClean="0"/>
              <a:t>表示要报数的小孩的下标，其初始值为</a:t>
            </a:r>
            <a:r>
              <a:rPr lang="en-US" altLang="zh-CN" dirty="0" smtClean="0"/>
              <a:t>N-1</a:t>
            </a:r>
            <a:r>
              <a:rPr lang="zh-CN" altLang="en-US" dirty="0" smtClean="0"/>
              <a:t>（即将报数的前一个小孩的下标）。</a:t>
            </a:r>
          </a:p>
          <a:p>
            <a:pPr lvl="1" eaLnBrk="1" hangingPunct="1">
              <a:lnSpc>
                <a:spcPct val="110000"/>
              </a:lnSpc>
              <a:defRPr/>
            </a:pPr>
            <a:r>
              <a:rPr lang="zh-CN" altLang="en-US" dirty="0" smtClean="0"/>
              <a:t>用变量</a:t>
            </a:r>
            <a:r>
              <a:rPr lang="en-US" altLang="zh-CN" dirty="0" smtClean="0"/>
              <a:t>count</a:t>
            </a:r>
            <a:r>
              <a:rPr lang="zh-CN" altLang="en-US" dirty="0" smtClean="0"/>
              <a:t>来对</a:t>
            </a:r>
            <a:r>
              <a:rPr lang="zh-CN" altLang="en-US" dirty="0" smtClean="0">
                <a:solidFill>
                  <a:schemeClr val="folHlink"/>
                </a:solidFill>
              </a:rPr>
              <a:t>成功的报数</a:t>
            </a:r>
            <a:r>
              <a:rPr lang="zh-CN" altLang="en-US" dirty="0" smtClean="0"/>
              <a:t>进行计数，每一轮报数前，</a:t>
            </a:r>
            <a:r>
              <a:rPr lang="en-US" altLang="zh-CN" dirty="0" smtClean="0"/>
              <a:t>count</a:t>
            </a:r>
            <a:r>
              <a:rPr lang="zh-CN" altLang="en-US" dirty="0" smtClean="0"/>
              <a:t>为</a:t>
            </a:r>
            <a:r>
              <a:rPr lang="en-US" altLang="zh-CN" dirty="0" smtClean="0"/>
              <a:t>0</a:t>
            </a:r>
            <a:r>
              <a:rPr lang="zh-CN" altLang="en-US" dirty="0" smtClean="0"/>
              <a:t>，每成功地报一次数，就把</a:t>
            </a:r>
            <a:r>
              <a:rPr lang="en-US" altLang="zh-CN" dirty="0" smtClean="0"/>
              <a:t>count</a:t>
            </a:r>
            <a:r>
              <a:rPr lang="zh-CN" altLang="en-US" dirty="0" smtClean="0"/>
              <a:t>加</a:t>
            </a:r>
            <a:r>
              <a:rPr lang="en-US" altLang="zh-CN" dirty="0" smtClean="0"/>
              <a:t>1</a:t>
            </a:r>
            <a:r>
              <a:rPr lang="zh-CN" altLang="en-US" dirty="0" smtClean="0"/>
              <a:t>，直到</a:t>
            </a:r>
            <a:r>
              <a:rPr lang="en-US" altLang="zh-CN" dirty="0" smtClean="0"/>
              <a:t>M</a:t>
            </a:r>
            <a:r>
              <a:rPr lang="zh-CN" altLang="en-US" dirty="0" smtClean="0"/>
              <a:t>为止。</a:t>
            </a:r>
            <a:endParaRPr lang="en-US" altLang="zh-CN" dirty="0" smtClean="0"/>
          </a:p>
          <a:p>
            <a:pPr lvl="2" eaLnBrk="1" hangingPunct="1">
              <a:lnSpc>
                <a:spcPct val="110000"/>
              </a:lnSpc>
              <a:defRPr/>
            </a:pPr>
            <a:r>
              <a:rPr lang="zh-CN" altLang="en-US" dirty="0"/>
              <a:t>下一个要报数的小孩的</a:t>
            </a:r>
            <a:r>
              <a:rPr lang="zh-CN" altLang="en-US" dirty="0" smtClean="0"/>
              <a:t>下标：</a:t>
            </a:r>
            <a:r>
              <a:rPr lang="en-US" altLang="zh-CN" dirty="0" smtClean="0"/>
              <a:t>index </a:t>
            </a:r>
            <a:r>
              <a:rPr lang="en-US" altLang="zh-CN" dirty="0"/>
              <a:t>= (index+1)%N </a:t>
            </a:r>
          </a:p>
          <a:p>
            <a:pPr lvl="2" eaLnBrk="1" hangingPunct="1">
              <a:lnSpc>
                <a:spcPct val="110000"/>
              </a:lnSpc>
              <a:defRPr/>
            </a:pPr>
            <a:r>
              <a:rPr lang="zh-CN" altLang="en-US" dirty="0" smtClean="0"/>
              <a:t>要使得报数成功，</a:t>
            </a:r>
            <a:r>
              <a:rPr lang="en-US" altLang="zh-CN" dirty="0" err="1" smtClean="0"/>
              <a:t>in_circle</a:t>
            </a:r>
            <a:r>
              <a:rPr lang="en-US" altLang="zh-CN" dirty="0" smtClean="0"/>
              <a:t>[index]</a:t>
            </a:r>
            <a:r>
              <a:rPr lang="zh-CN" altLang="en-US" dirty="0" smtClean="0"/>
              <a:t>应为</a:t>
            </a:r>
            <a:r>
              <a:rPr lang="en-US" altLang="zh-CN" dirty="0" smtClean="0"/>
              <a:t>true</a:t>
            </a:r>
            <a:r>
              <a:rPr lang="zh-CN" altLang="en-US" dirty="0" smtClean="0"/>
              <a:t>。</a:t>
            </a:r>
            <a:endParaRPr lang="en-US" altLang="zh-CN" dirty="0" smtClean="0"/>
          </a:p>
          <a:p>
            <a:pPr lvl="2" eaLnBrk="1" hangingPunct="1">
              <a:lnSpc>
                <a:spcPct val="110000"/>
              </a:lnSpc>
              <a:defRPr/>
            </a:pPr>
            <a:r>
              <a:rPr lang="zh-CN" altLang="en-US" dirty="0" smtClean="0"/>
              <a:t>成功报数</a:t>
            </a:r>
            <a:r>
              <a:rPr lang="en-US" altLang="zh-CN" dirty="0" smtClean="0"/>
              <a:t>M</a:t>
            </a:r>
            <a:r>
              <a:rPr lang="zh-CN" altLang="en-US" dirty="0" smtClean="0"/>
              <a:t>后，把</a:t>
            </a:r>
            <a:r>
              <a:rPr lang="en-US" altLang="zh-CN" dirty="0" err="1" smtClean="0"/>
              <a:t>in_circle</a:t>
            </a:r>
            <a:r>
              <a:rPr lang="en-US" altLang="zh-CN" dirty="0" smtClean="0"/>
              <a:t>[index]</a:t>
            </a:r>
            <a:r>
              <a:rPr lang="zh-CN" altLang="en-US" dirty="0" smtClean="0"/>
              <a:t>设成</a:t>
            </a:r>
            <a:r>
              <a:rPr lang="en-US" altLang="zh-CN" dirty="0" smtClean="0"/>
              <a:t>false</a:t>
            </a:r>
            <a:r>
              <a:rPr lang="zh-CN" altLang="en-US" dirty="0" smtClean="0"/>
              <a:t>。</a:t>
            </a:r>
          </a:p>
          <a:p>
            <a:pPr lvl="1" eaLnBrk="1" hangingPunct="1">
              <a:lnSpc>
                <a:spcPct val="110000"/>
              </a:lnSpc>
              <a:defRPr/>
            </a:pPr>
            <a:r>
              <a:rPr lang="zh-CN" altLang="en-US" dirty="0" smtClean="0"/>
              <a:t>用变量</a:t>
            </a:r>
            <a:r>
              <a:rPr lang="en-US" altLang="zh-CN" dirty="0" err="1" smtClean="0"/>
              <a:t>num_of_children_remained</a:t>
            </a:r>
            <a:r>
              <a:rPr lang="zh-CN" altLang="en-US" dirty="0" smtClean="0"/>
              <a:t>表示圈中剩下的小孩数目，其初始值为</a:t>
            </a:r>
            <a:r>
              <a:rPr lang="en-US" altLang="zh-CN" dirty="0" smtClean="0"/>
              <a:t>N</a:t>
            </a:r>
            <a:r>
              <a:rPr lang="zh-CN" altLang="en-US" dirty="0"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179388" y="655638"/>
            <a:ext cx="8507412" cy="5797550"/>
          </a:xfrm>
        </p:spPr>
        <p:txBody>
          <a:bodyPr/>
          <a:lstStyle/>
          <a:p>
            <a:pPr eaLnBrk="1" hangingPunct="1">
              <a:lnSpc>
                <a:spcPct val="90000"/>
              </a:lnSpc>
              <a:buFont typeface="Wingdings" pitchFamily="2" charset="2"/>
              <a:buNone/>
              <a:defRPr/>
            </a:pPr>
            <a:r>
              <a:rPr lang="en-US" altLang="zh-CN" sz="2400" dirty="0" smtClean="0"/>
              <a:t>//</a:t>
            </a:r>
            <a:r>
              <a:rPr lang="zh-CN" altLang="en-US" sz="2400" dirty="0" smtClean="0"/>
              <a:t>变量</a:t>
            </a:r>
            <a:r>
              <a:rPr lang="en-US" altLang="zh-CN" sz="2400" dirty="0" err="1" smtClean="0"/>
              <a:t>num_of_children_remained</a:t>
            </a:r>
            <a:r>
              <a:rPr lang="zh-CN" altLang="en-US" sz="2400" dirty="0" smtClean="0"/>
              <a:t>表示圈中剩下的小孩数目，其初始值为</a:t>
            </a:r>
            <a:r>
              <a:rPr lang="en-US" altLang="zh-CN" sz="2400" dirty="0" smtClean="0"/>
              <a:t>N </a:t>
            </a:r>
          </a:p>
          <a:p>
            <a:pPr eaLnBrk="1" hangingPunct="1">
              <a:lnSpc>
                <a:spcPct val="90000"/>
              </a:lnSpc>
              <a:buFont typeface="Wingdings" pitchFamily="2" charset="2"/>
              <a:buNone/>
              <a:defRPr/>
            </a:pPr>
            <a:r>
              <a:rPr lang="en-US" altLang="zh-CN" sz="2400" dirty="0" smtClean="0"/>
              <a:t>//</a:t>
            </a:r>
            <a:r>
              <a:rPr lang="zh-CN" altLang="en-US" sz="2400" dirty="0" smtClean="0"/>
              <a:t>变量</a:t>
            </a:r>
            <a:r>
              <a:rPr lang="en-US" altLang="zh-CN" sz="2400" dirty="0" smtClean="0"/>
              <a:t>count</a:t>
            </a:r>
            <a:r>
              <a:rPr lang="zh-CN" altLang="en-US" sz="2400" dirty="0" smtClean="0"/>
              <a:t>来对成功的报数进行计数</a:t>
            </a:r>
          </a:p>
          <a:p>
            <a:pPr eaLnBrk="1" hangingPunct="1">
              <a:lnSpc>
                <a:spcPct val="90000"/>
              </a:lnSpc>
              <a:buFont typeface="Wingdings" pitchFamily="2" charset="2"/>
              <a:buNone/>
              <a:defRPr/>
            </a:pPr>
            <a:r>
              <a:rPr lang="en-US" altLang="zh-CN" sz="2400" dirty="0" smtClean="0"/>
              <a:t>//</a:t>
            </a:r>
            <a:r>
              <a:rPr lang="zh-CN" altLang="en-US" sz="2400" smtClean="0"/>
              <a:t>变量</a:t>
            </a:r>
            <a:r>
              <a:rPr lang="en-US" altLang="zh-CN" sz="2400" smtClean="0"/>
              <a:t>index</a:t>
            </a:r>
            <a:r>
              <a:rPr lang="zh-CN" altLang="en-US" sz="2400" smtClean="0"/>
              <a:t>表示</a:t>
            </a:r>
            <a:r>
              <a:rPr lang="zh-CN" altLang="en-US" sz="2400" dirty="0" smtClean="0"/>
              <a:t>要报数的小孩的位置 </a:t>
            </a:r>
          </a:p>
          <a:p>
            <a:pPr eaLnBrk="1" hangingPunct="1">
              <a:lnSpc>
                <a:spcPct val="90000"/>
              </a:lnSpc>
              <a:buFont typeface="Wingdings" pitchFamily="2" charset="2"/>
              <a:buNone/>
              <a:defRPr/>
            </a:pPr>
            <a:endParaRPr lang="zh-CN" altLang="en-US" sz="2400" dirty="0" smtClean="0"/>
          </a:p>
          <a:p>
            <a:pPr eaLnBrk="1" hangingPunct="1">
              <a:lnSpc>
                <a:spcPct val="9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a:t>
            </a:r>
          </a:p>
          <a:p>
            <a:pPr eaLnBrk="1" hangingPunct="1">
              <a:lnSpc>
                <a:spcPct val="9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a:t>
            </a:r>
          </a:p>
          <a:p>
            <a:pPr eaLnBrk="1" hangingPunct="1">
              <a:lnSpc>
                <a:spcPct val="90000"/>
              </a:lnSpc>
              <a:buFont typeface="Wingdings" pitchFamily="2" charset="2"/>
              <a:buNone/>
              <a:defRPr/>
            </a:pPr>
            <a:r>
              <a:rPr lang="en-US" altLang="zh-CN" sz="2400" dirty="0" err="1" smtClean="0"/>
              <a:t>const</a:t>
            </a:r>
            <a:r>
              <a:rPr lang="en-US" altLang="zh-CN" sz="2400" dirty="0" smtClean="0"/>
              <a:t> </a:t>
            </a:r>
            <a:r>
              <a:rPr lang="en-US" altLang="zh-CN" sz="2400" dirty="0" err="1" smtClean="0"/>
              <a:t>int</a:t>
            </a:r>
            <a:r>
              <a:rPr lang="en-US" altLang="zh-CN" sz="2400" dirty="0" smtClean="0"/>
              <a:t> N=20,M=5;</a:t>
            </a:r>
          </a:p>
          <a:p>
            <a:pPr eaLnBrk="1" hangingPunct="1">
              <a:lnSpc>
                <a:spcPct val="90000"/>
              </a:lnSpc>
              <a:buFont typeface="Wingdings" pitchFamily="2" charset="2"/>
              <a:buNone/>
              <a:defRPr/>
            </a:pPr>
            <a:r>
              <a:rPr lang="en-US" altLang="zh-CN" sz="2400" dirty="0" err="1" smtClean="0"/>
              <a:t>int</a:t>
            </a:r>
            <a:r>
              <a:rPr lang="en-US" altLang="zh-CN" sz="2400" dirty="0" smtClean="0"/>
              <a:t> main()</a:t>
            </a:r>
          </a:p>
          <a:p>
            <a:pPr eaLnBrk="1" hangingPunct="1">
              <a:lnSpc>
                <a:spcPct val="90000"/>
              </a:lnSpc>
              <a:buFont typeface="Wingdings" pitchFamily="2" charset="2"/>
              <a:buNone/>
              <a:defRPr/>
            </a:pPr>
            <a:r>
              <a:rPr lang="en-US" altLang="zh-CN" sz="2400" dirty="0" smtClean="0"/>
              <a:t>{	bool </a:t>
            </a:r>
            <a:r>
              <a:rPr lang="en-US" altLang="zh-CN" sz="2400" dirty="0" err="1" smtClean="0"/>
              <a:t>in_circle</a:t>
            </a:r>
            <a:r>
              <a:rPr lang="en-US" altLang="zh-CN" sz="2400" dirty="0" smtClean="0"/>
              <a:t>[N];</a:t>
            </a:r>
          </a:p>
          <a:p>
            <a:pPr eaLnBrk="1" hangingPunct="1">
              <a:lnSpc>
                <a:spcPct val="90000"/>
              </a:lnSpc>
              <a:buFont typeface="Wingdings" pitchFamily="2" charset="2"/>
              <a:buNone/>
              <a:defRPr/>
            </a:pPr>
            <a:r>
              <a:rPr lang="en-US" altLang="zh-CN" sz="2400" dirty="0" smtClean="0"/>
              <a:t>	</a:t>
            </a:r>
            <a:r>
              <a:rPr lang="en-US" altLang="zh-CN" sz="2400" err="1" smtClean="0"/>
              <a:t>int</a:t>
            </a:r>
            <a:r>
              <a:rPr lang="en-US" altLang="zh-CN" sz="2400" smtClean="0"/>
              <a:t> num_of_children_remained,index;</a:t>
            </a:r>
            <a:endParaRPr lang="en-US" altLang="zh-CN" sz="2400" dirty="0" smtClean="0"/>
          </a:p>
          <a:p>
            <a:pPr eaLnBrk="1" hangingPunct="1">
              <a:lnSpc>
                <a:spcPct val="90000"/>
              </a:lnSpc>
              <a:buFont typeface="Wingdings" pitchFamily="2" charset="2"/>
              <a:buNone/>
              <a:defRPr/>
            </a:pPr>
            <a:r>
              <a:rPr lang="en-US" altLang="zh-CN" sz="2400" dirty="0" smtClean="0"/>
              <a:t>	//</a:t>
            </a:r>
            <a:r>
              <a:rPr lang="zh-CN" altLang="en-US" sz="2400" dirty="0" smtClean="0"/>
              <a:t>初始化数组</a:t>
            </a:r>
            <a:r>
              <a:rPr lang="en-US" altLang="zh-CN" sz="2400" dirty="0" err="1" smtClean="0"/>
              <a:t>in_circle</a:t>
            </a:r>
            <a:r>
              <a:rPr lang="zh-CN" altLang="en-US" sz="2400" dirty="0" smtClean="0"/>
              <a:t>。</a:t>
            </a:r>
          </a:p>
          <a:p>
            <a:pPr eaLnBrk="1" hangingPunct="1">
              <a:lnSpc>
                <a:spcPct val="90000"/>
              </a:lnSpc>
              <a:buFont typeface="Wingdings" pitchFamily="2" charset="2"/>
              <a:buNone/>
              <a:defRPr/>
            </a:pPr>
            <a:r>
              <a:rPr lang="zh-CN" altLang="en-US" sz="2400" dirty="0" smtClean="0"/>
              <a:t>	</a:t>
            </a:r>
            <a:r>
              <a:rPr lang="en-US" altLang="zh-CN" sz="2400" dirty="0" smtClean="0"/>
              <a:t>for </a:t>
            </a:r>
            <a:r>
              <a:rPr lang="en-US" altLang="zh-CN" sz="2400" smtClean="0"/>
              <a:t>(index=0; index&lt;N; index++)  </a:t>
            </a:r>
            <a:endParaRPr lang="en-US" altLang="zh-CN" sz="2400" dirty="0" smtClean="0"/>
          </a:p>
          <a:p>
            <a:pPr eaLnBrk="1" hangingPunct="1">
              <a:lnSpc>
                <a:spcPct val="90000"/>
              </a:lnSpc>
              <a:buFont typeface="Wingdings" pitchFamily="2" charset="2"/>
              <a:buNone/>
              <a:defRPr/>
            </a:pPr>
            <a:r>
              <a:rPr lang="en-US" altLang="zh-CN" sz="2400" dirty="0" smtClean="0"/>
              <a:t>	</a:t>
            </a:r>
            <a:r>
              <a:rPr lang="en-US" altLang="zh-CN" sz="2400" smtClean="0"/>
              <a:t>	in_circle[index] </a:t>
            </a:r>
            <a:r>
              <a:rPr lang="en-US" altLang="zh-CN" sz="2400" dirty="0" smtClean="0"/>
              <a:t>= true;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0" y="476250"/>
            <a:ext cx="9144000" cy="6048375"/>
          </a:xfrm>
        </p:spPr>
        <p:txBody>
          <a:bodyPr/>
          <a:lstStyle/>
          <a:p>
            <a:pPr marL="173038" indent="-173038" defTabSz="441325" eaLnBrk="1" hangingPunct="1">
              <a:lnSpc>
                <a:spcPct val="90000"/>
              </a:lnSpc>
              <a:buFont typeface="Wingdings" pitchFamily="2" charset="2"/>
              <a:buNone/>
              <a:defRPr/>
            </a:pPr>
            <a:r>
              <a:rPr lang="en-US" altLang="zh-CN" sz="2400" dirty="0" smtClean="0"/>
              <a:t>	//</a:t>
            </a:r>
            <a:r>
              <a:rPr lang="zh-CN" altLang="en-US" sz="2400" dirty="0" smtClean="0"/>
              <a:t>开始报数</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smtClean="0"/>
              <a:t>index = N-1;  //</a:t>
            </a:r>
            <a:r>
              <a:rPr lang="zh-CN" altLang="en-US" sz="2400" dirty="0" smtClean="0"/>
              <a:t>从编号为</a:t>
            </a:r>
            <a:r>
              <a:rPr lang="en-US" altLang="zh-CN" sz="2400" dirty="0" smtClean="0"/>
              <a:t>0</a:t>
            </a:r>
            <a:r>
              <a:rPr lang="zh-CN" altLang="en-US" sz="2400" dirty="0" smtClean="0"/>
              <a:t>的小孩开始报数，</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smtClean="0"/>
              <a:t>//index</a:t>
            </a:r>
            <a:r>
              <a:rPr lang="zh-CN" altLang="en-US" sz="2400" dirty="0" smtClean="0"/>
              <a:t>为前一个小孩的位置。</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err="1" smtClean="0"/>
              <a:t>num_of_children_remained</a:t>
            </a:r>
            <a:r>
              <a:rPr lang="en-US" altLang="zh-CN" sz="2400" dirty="0" smtClean="0"/>
              <a:t> = N; //</a:t>
            </a:r>
            <a:r>
              <a:rPr lang="zh-CN" altLang="en-US" sz="2400" dirty="0" smtClean="0"/>
              <a:t>报数前的圈子中小孩个数</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smtClean="0"/>
              <a:t>while (</a:t>
            </a:r>
            <a:r>
              <a:rPr lang="en-US" altLang="zh-CN" sz="2400" dirty="0" err="1" smtClean="0"/>
              <a:t>num_of_children_remained</a:t>
            </a:r>
            <a:r>
              <a:rPr lang="en-US" altLang="zh-CN" sz="2400" dirty="0" smtClean="0"/>
              <a:t> &gt; 1)</a:t>
            </a:r>
          </a:p>
          <a:p>
            <a:pPr marL="173038" indent="-173038" defTabSz="441325" eaLnBrk="1" hangingPunct="1">
              <a:lnSpc>
                <a:spcPct val="90000"/>
              </a:lnSpc>
              <a:buFont typeface="Wingdings" pitchFamily="2" charset="2"/>
              <a:buNone/>
              <a:defRPr/>
            </a:pPr>
            <a:r>
              <a:rPr lang="en-US" altLang="zh-CN" sz="2400" dirty="0" smtClean="0"/>
              <a:t>	{	</a:t>
            </a:r>
            <a:r>
              <a:rPr lang="en-US" altLang="zh-CN" sz="2400" dirty="0" err="1" smtClean="0"/>
              <a:t>int</a:t>
            </a:r>
            <a:r>
              <a:rPr lang="en-US" altLang="zh-CN" sz="2400" dirty="0" smtClean="0"/>
              <a:t> count = 0;</a:t>
            </a:r>
          </a:p>
          <a:p>
            <a:pPr marL="173038" indent="-173038" defTabSz="441325" eaLnBrk="1" hangingPunct="1">
              <a:lnSpc>
                <a:spcPct val="90000"/>
              </a:lnSpc>
              <a:buFont typeface="Wingdings" pitchFamily="2" charset="2"/>
              <a:buNone/>
              <a:defRPr/>
            </a:pPr>
            <a:r>
              <a:rPr lang="en-US" altLang="zh-CN" sz="2400" dirty="0" smtClean="0"/>
              <a:t>		while (count &lt; M)  //</a:t>
            </a:r>
            <a:r>
              <a:rPr lang="zh-CN" altLang="en-US" sz="2400" dirty="0" smtClean="0"/>
              <a:t>对成功的报数进行计数，直到</a:t>
            </a:r>
            <a:r>
              <a:rPr lang="en-US" altLang="zh-CN" sz="2400" dirty="0" smtClean="0"/>
              <a:t>M</a:t>
            </a:r>
            <a:r>
              <a:rPr lang="zh-CN" altLang="en-US" sz="2400" dirty="0" smtClean="0"/>
              <a:t>。</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smtClean="0"/>
              <a:t>{	index = (index+1)%N;  //</a:t>
            </a:r>
            <a:r>
              <a:rPr lang="zh-CN" altLang="en-US" sz="2400" dirty="0" smtClean="0"/>
              <a:t>计算要报数的小孩的编号。</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smtClean="0"/>
              <a:t>if (</a:t>
            </a:r>
            <a:r>
              <a:rPr lang="en-US" altLang="zh-CN" sz="2400" dirty="0" err="1" smtClean="0"/>
              <a:t>in_circle</a:t>
            </a:r>
            <a:r>
              <a:rPr lang="en-US" altLang="zh-CN" sz="2400" dirty="0" smtClean="0"/>
              <a:t>[index]) count++;  	//</a:t>
            </a:r>
            <a:r>
              <a:rPr lang="zh-CN" altLang="en-US" sz="2400" dirty="0" smtClean="0"/>
              <a:t>如果编号为</a:t>
            </a:r>
            <a:r>
              <a:rPr lang="en-US" altLang="zh-CN" sz="2400" dirty="0" smtClean="0"/>
              <a:t>index</a:t>
            </a:r>
            <a:r>
              <a:rPr lang="zh-CN" altLang="en-US" sz="2400" dirty="0" smtClean="0"/>
              <a:t>的</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smtClean="0"/>
              <a:t>//</a:t>
            </a:r>
            <a:r>
              <a:rPr lang="zh-CN" altLang="en-US" sz="2400" dirty="0" smtClean="0"/>
              <a:t>小孩在圈子中，该报数为成功的报数。</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smtClean="0"/>
              <a:t>}</a:t>
            </a:r>
          </a:p>
          <a:p>
            <a:pPr marL="173038" indent="-173038" defTabSz="441325" eaLnBrk="1" hangingPunct="1">
              <a:lnSpc>
                <a:spcPct val="90000"/>
              </a:lnSpc>
              <a:buFont typeface="Wingdings" pitchFamily="2" charset="2"/>
              <a:buNone/>
              <a:defRPr/>
            </a:pPr>
            <a:r>
              <a:rPr lang="en-US" altLang="zh-CN" sz="2400" dirty="0" smtClean="0"/>
              <a:t>		</a:t>
            </a:r>
            <a:r>
              <a:rPr lang="en-US" altLang="zh-CN" sz="2400" dirty="0" err="1" smtClean="0"/>
              <a:t>in_circle</a:t>
            </a:r>
            <a:r>
              <a:rPr lang="en-US" altLang="zh-CN" sz="2400" dirty="0" smtClean="0"/>
              <a:t>[index] = false;  //</a:t>
            </a:r>
            <a:r>
              <a:rPr lang="zh-CN" altLang="en-US" sz="2400" dirty="0" smtClean="0"/>
              <a:t>小孩离开圈子。</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err="1" smtClean="0"/>
              <a:t>num_of_children_remained</a:t>
            </a:r>
            <a:r>
              <a:rPr lang="en-US" altLang="zh-CN" sz="2400" dirty="0" smtClean="0"/>
              <a:t>--;  //</a:t>
            </a:r>
            <a:r>
              <a:rPr lang="zh-CN" altLang="en-US" sz="2400" dirty="0" smtClean="0"/>
              <a:t>圈中小孩数减</a:t>
            </a:r>
            <a:r>
              <a:rPr lang="en-US" altLang="zh-CN" sz="2400" dirty="0" smtClean="0"/>
              <a:t>1</a:t>
            </a:r>
            <a:r>
              <a:rPr lang="zh-CN" altLang="en-US" sz="2400" dirty="0" smtClean="0"/>
              <a:t>。</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107950" y="692150"/>
            <a:ext cx="8229600" cy="5438775"/>
          </a:xfrm>
        </p:spPr>
        <p:txBody>
          <a:bodyPr/>
          <a:lstStyle/>
          <a:p>
            <a:pPr eaLnBrk="1" hangingPunct="1">
              <a:buFont typeface="Wingdings" pitchFamily="2" charset="2"/>
              <a:buNone/>
              <a:defRPr/>
            </a:pPr>
            <a:r>
              <a:rPr lang="en-US" altLang="zh-CN" dirty="0" smtClean="0"/>
              <a:t>	//</a:t>
            </a:r>
            <a:r>
              <a:rPr lang="zh-CN" altLang="en-US" dirty="0" smtClean="0"/>
              <a:t>找最后一个小孩</a:t>
            </a:r>
          </a:p>
          <a:p>
            <a:pPr eaLnBrk="1" hangingPunct="1">
              <a:buFont typeface="Wingdings" pitchFamily="2" charset="2"/>
              <a:buNone/>
              <a:defRPr/>
            </a:pPr>
            <a:r>
              <a:rPr lang="zh-CN" altLang="en-US" dirty="0" smtClean="0"/>
              <a:t>	</a:t>
            </a:r>
            <a:r>
              <a:rPr lang="en-US" altLang="zh-CN" dirty="0" smtClean="0"/>
              <a:t>for </a:t>
            </a:r>
            <a:r>
              <a:rPr lang="en-US" altLang="zh-CN" smtClean="0"/>
              <a:t>(index=0; index&lt;N; index++) </a:t>
            </a:r>
            <a:endParaRPr lang="en-US" altLang="zh-CN" dirty="0" smtClean="0"/>
          </a:p>
          <a:p>
            <a:pPr eaLnBrk="1" hangingPunct="1">
              <a:buFont typeface="Wingdings" pitchFamily="2" charset="2"/>
              <a:buNone/>
              <a:defRPr/>
            </a:pPr>
            <a:r>
              <a:rPr lang="en-US" altLang="zh-CN" dirty="0" smtClean="0"/>
              <a:t>		if </a:t>
            </a:r>
            <a:r>
              <a:rPr lang="en-US" altLang="zh-CN" smtClean="0"/>
              <a:t>(in_circle[index]) </a:t>
            </a:r>
            <a:r>
              <a:rPr lang="en-US" altLang="zh-CN" dirty="0" smtClean="0"/>
              <a:t>break;</a:t>
            </a:r>
          </a:p>
          <a:p>
            <a:pPr eaLnBrk="1" hangingPunct="1">
              <a:buFont typeface="Wingdings" pitchFamily="2" charset="2"/>
              <a:buNone/>
              <a:defRPr/>
            </a:pPr>
            <a:r>
              <a:rPr lang="en-US" altLang="zh-CN" dirty="0" smtClean="0"/>
              <a:t>	</a:t>
            </a:r>
          </a:p>
          <a:p>
            <a:pPr eaLnBrk="1" hangingPunct="1">
              <a:buFont typeface="Wingdings" pitchFamily="2" charset="2"/>
              <a:buNone/>
              <a:defRPr/>
            </a:pPr>
            <a:r>
              <a:rPr lang="en-US" altLang="zh-CN" dirty="0" smtClean="0"/>
              <a:t>	</a:t>
            </a:r>
            <a:r>
              <a:rPr lang="en-US" altLang="zh-CN" dirty="0" err="1" smtClean="0"/>
              <a:t>cout</a:t>
            </a:r>
            <a:r>
              <a:rPr lang="en-US" altLang="zh-CN" dirty="0" smtClean="0"/>
              <a:t> &lt;&lt; "The winner is No." &lt;&lt; 			</a:t>
            </a:r>
            <a:r>
              <a:rPr lang="en-US" altLang="zh-CN" smtClean="0"/>
              <a:t>   index </a:t>
            </a:r>
            <a:r>
              <a:rPr lang="en-US" altLang="zh-CN" dirty="0" smtClean="0"/>
              <a:t>&lt;&lt; ".\n";</a:t>
            </a:r>
          </a:p>
          <a:p>
            <a:pPr eaLnBrk="1" hangingPunct="1">
              <a:buFont typeface="Wingdings" pitchFamily="2" charset="2"/>
              <a:buNone/>
              <a:defRPr/>
            </a:pPr>
            <a:r>
              <a:rPr lang="en-US" altLang="zh-CN" dirty="0" smtClean="0"/>
              <a:t>	return 0;</a:t>
            </a:r>
          </a:p>
          <a:p>
            <a:pPr eaLnBrk="1" hangingPunct="1">
              <a:buFont typeface="Wingdings" pitchFamily="2" charset="2"/>
              <a:buNone/>
              <a:defRPr/>
            </a:pPr>
            <a:r>
              <a:rPr lang="en-US" altLang="zh-CN"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zh-CN" altLang="en-US" smtClean="0"/>
              <a:t>一维数组的存储分配</a:t>
            </a:r>
          </a:p>
        </p:txBody>
      </p:sp>
      <p:sp>
        <p:nvSpPr>
          <p:cNvPr id="65539" name="Rectangle 3"/>
          <p:cNvSpPr>
            <a:spLocks noGrp="1" noChangeArrowheads="1"/>
          </p:cNvSpPr>
          <p:nvPr>
            <p:ph type="body" idx="1"/>
          </p:nvPr>
        </p:nvSpPr>
        <p:spPr>
          <a:xfrm>
            <a:off x="457200" y="1600200"/>
            <a:ext cx="8435975" cy="2405063"/>
          </a:xfrm>
        </p:spPr>
        <p:txBody>
          <a:bodyPr/>
          <a:lstStyle/>
          <a:p>
            <a:pPr eaLnBrk="1" hangingPunct="1">
              <a:defRPr/>
            </a:pPr>
            <a:r>
              <a:rPr lang="zh-CN" altLang="en-US" sz="2800" dirty="0" smtClean="0"/>
              <a:t>对于一维数组类型的数据，</a:t>
            </a:r>
            <a:r>
              <a:rPr lang="zh-CN" altLang="en-US" sz="2800" dirty="0"/>
              <a:t>系统</a:t>
            </a:r>
            <a:r>
              <a:rPr lang="zh-CN" altLang="en-US" sz="2800" dirty="0" smtClean="0"/>
              <a:t>将会在内存中给其分配</a:t>
            </a:r>
            <a:r>
              <a:rPr lang="zh-CN" altLang="en-US" sz="2800" dirty="0" smtClean="0">
                <a:solidFill>
                  <a:srgbClr val="FFC000"/>
                </a:solidFill>
              </a:rPr>
              <a:t>连续的</a:t>
            </a:r>
            <a:r>
              <a:rPr lang="zh-CN" altLang="en-US" sz="2800" dirty="0" smtClean="0"/>
              <a:t>存储空间来存储数组元素。例如： </a:t>
            </a:r>
          </a:p>
          <a:p>
            <a:pPr lvl="1" eaLnBrk="1" hangingPunct="1">
              <a:buFontTx/>
              <a:buNone/>
              <a:defRPr/>
            </a:pPr>
            <a:r>
              <a:rPr lang="en-US" altLang="zh-CN" sz="2400" dirty="0" err="1" smtClean="0"/>
              <a:t>int</a:t>
            </a:r>
            <a:r>
              <a:rPr lang="en-US" altLang="zh-CN" sz="2400" dirty="0" smtClean="0"/>
              <a:t> a[10];</a:t>
            </a:r>
          </a:p>
          <a:p>
            <a:pPr lvl="1" eaLnBrk="1" hangingPunct="1">
              <a:defRPr/>
            </a:pPr>
            <a:r>
              <a:rPr lang="zh-CN" altLang="en-US" sz="2400" dirty="0" smtClean="0"/>
              <a:t>其内存空间分配如下：</a:t>
            </a:r>
            <a:endParaRPr lang="zh-CN" altLang="en-US" sz="2400" b="1" dirty="0" smtClean="0"/>
          </a:p>
          <a:p>
            <a:pPr lvl="2" eaLnBrk="1" hangingPunct="1">
              <a:buFont typeface="Wingdings" pitchFamily="2" charset="2"/>
              <a:buNone/>
              <a:defRPr/>
            </a:pPr>
            <a:r>
              <a:rPr lang="en-US" altLang="zh-CN" sz="2000" b="1" dirty="0" smtClean="0"/>
              <a:t>a[0]    a[1]	...			  a[9]</a:t>
            </a:r>
            <a:endParaRPr lang="en-US" altLang="zh-CN" sz="2000" dirty="0" smtClean="0"/>
          </a:p>
        </p:txBody>
      </p:sp>
      <p:sp>
        <p:nvSpPr>
          <p:cNvPr id="65544" name="Rectangle 8"/>
          <p:cNvSpPr>
            <a:spLocks noChangeArrowheads="1"/>
          </p:cNvSpPr>
          <p:nvPr/>
        </p:nvSpPr>
        <p:spPr bwMode="auto">
          <a:xfrm>
            <a:off x="539750" y="4437113"/>
            <a:ext cx="8362950" cy="2231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hlink"/>
              </a:buClr>
              <a:buSzPct val="60000"/>
              <a:buFont typeface="Wingdings" pitchFamily="2" charset="2"/>
              <a:buChar char="n"/>
              <a:defRPr/>
            </a:pPr>
            <a:r>
              <a:rPr lang="zh-CN" altLang="en-US" sz="2800" b="0" dirty="0" smtClean="0">
                <a:effectLst>
                  <a:outerShdw blurRad="38100" dist="38100" dir="2700000" algn="tl">
                    <a:srgbClr val="000000"/>
                  </a:outerShdw>
                </a:effectLst>
              </a:rPr>
              <a:t>一维数组所占的内存空间大小可以用</a:t>
            </a:r>
            <a:r>
              <a:rPr lang="en-US" altLang="zh-CN" sz="2800" b="0" dirty="0" err="1" smtClean="0">
                <a:effectLst>
                  <a:outerShdw blurRad="38100" dist="38100" dir="2700000" algn="tl">
                    <a:srgbClr val="000000"/>
                  </a:outerShdw>
                </a:effectLst>
              </a:rPr>
              <a:t>sizeof</a:t>
            </a:r>
            <a:r>
              <a:rPr lang="zh-CN" altLang="en-US" sz="2800" b="0" dirty="0" smtClean="0">
                <a:effectLst>
                  <a:outerShdw blurRad="38100" dist="38100" dir="2700000" algn="tl">
                    <a:srgbClr val="000000"/>
                  </a:outerShdw>
                </a:effectLst>
              </a:rPr>
              <a:t>操作符来计算。例如：</a:t>
            </a:r>
          </a:p>
          <a:p>
            <a:pPr marL="742950" lvl="1" indent="-285750" algn="l">
              <a:lnSpc>
                <a:spcPct val="80000"/>
              </a:lnSpc>
              <a:spcBef>
                <a:spcPct val="20000"/>
              </a:spcBef>
              <a:buClr>
                <a:schemeClr val="tx1"/>
              </a:buClr>
              <a:buFontTx/>
              <a:buChar char="•"/>
              <a:defRPr/>
            </a:pPr>
            <a:r>
              <a:rPr lang="en-US" altLang="zh-CN" b="0" dirty="0" err="1" smtClean="0">
                <a:effectLst>
                  <a:outerShdw blurRad="38100" dist="38100" dir="2700000" algn="tl">
                    <a:srgbClr val="000000"/>
                  </a:outerShdw>
                </a:effectLst>
              </a:rPr>
              <a:t>cout</a:t>
            </a:r>
            <a:r>
              <a:rPr lang="en-US" altLang="zh-CN" b="0" dirty="0" smtClean="0">
                <a:effectLst>
                  <a:outerShdw blurRad="38100" dist="38100" dir="2700000" algn="tl">
                    <a:srgbClr val="000000"/>
                  </a:outerShdw>
                </a:effectLst>
              </a:rPr>
              <a:t> &lt;&lt; </a:t>
            </a:r>
            <a:r>
              <a:rPr lang="en-US" altLang="zh-CN" b="0" dirty="0" err="1" smtClean="0">
                <a:effectLst>
                  <a:outerShdw blurRad="38100" dist="38100" dir="2700000" algn="tl">
                    <a:srgbClr val="000000"/>
                  </a:outerShdw>
                </a:effectLst>
              </a:rPr>
              <a:t>sizeof</a:t>
            </a:r>
            <a:r>
              <a:rPr lang="en-US" altLang="zh-CN" b="0" dirty="0" smtClean="0">
                <a:effectLst>
                  <a:outerShdw blurRad="38100" dist="38100" dir="2700000" algn="tl">
                    <a:srgbClr val="000000"/>
                  </a:outerShdw>
                </a:effectLst>
              </a:rPr>
              <a:t>(a); //</a:t>
            </a:r>
            <a:r>
              <a:rPr lang="zh-CN" altLang="en-US" b="0" dirty="0" smtClean="0">
                <a:effectLst>
                  <a:outerShdw blurRad="38100" dist="38100" dir="2700000" algn="tl">
                    <a:srgbClr val="000000"/>
                  </a:outerShdw>
                </a:effectLst>
              </a:rPr>
              <a:t>输出数组</a:t>
            </a:r>
            <a:r>
              <a:rPr lang="en-US" altLang="zh-CN" b="0" dirty="0" smtClean="0">
                <a:effectLst>
                  <a:outerShdw blurRad="38100" dist="38100" dir="2700000" algn="tl">
                    <a:srgbClr val="000000"/>
                  </a:outerShdw>
                </a:effectLst>
              </a:rPr>
              <a:t>a</a:t>
            </a:r>
            <a:r>
              <a:rPr lang="zh-CN" altLang="en-US" b="0" dirty="0" smtClean="0">
                <a:effectLst>
                  <a:outerShdw blurRad="38100" dist="38100" dir="2700000" algn="tl">
                    <a:srgbClr val="000000"/>
                  </a:outerShdw>
                </a:effectLst>
              </a:rPr>
              <a:t>所占的内存字节数。</a:t>
            </a:r>
          </a:p>
          <a:p>
            <a:pPr marL="342900" indent="-342900" algn="l">
              <a:lnSpc>
                <a:spcPct val="90000"/>
              </a:lnSpc>
              <a:spcBef>
                <a:spcPct val="20000"/>
              </a:spcBef>
              <a:buClr>
                <a:schemeClr val="hlink"/>
              </a:buClr>
              <a:buSzPct val="60000"/>
              <a:buFont typeface="Wingdings" pitchFamily="2" charset="2"/>
              <a:buChar char="n"/>
              <a:defRPr/>
            </a:pPr>
            <a:r>
              <a:rPr lang="zh-CN" altLang="en-US" sz="2800" b="0" dirty="0" smtClean="0">
                <a:effectLst>
                  <a:outerShdw blurRad="38100" dist="38100" dir="2700000" algn="tl">
                    <a:srgbClr val="000000"/>
                  </a:outerShdw>
                </a:effectLst>
              </a:rPr>
              <a:t>连续空间便于</a:t>
            </a:r>
            <a:r>
              <a:rPr lang="en-US" altLang="zh-CN" sz="2800" b="0" dirty="0" smtClean="0">
                <a:effectLst>
                  <a:outerShdw blurRad="38100" dist="38100" dir="2700000" algn="tl">
                    <a:srgbClr val="000000"/>
                  </a:outerShdw>
                </a:effectLst>
              </a:rPr>
              <a:t>a[</a:t>
            </a:r>
            <a:r>
              <a:rPr lang="en-US" altLang="zh-CN" sz="2800" b="0" dirty="0" err="1" smtClean="0">
                <a:effectLst>
                  <a:outerShdw blurRad="38100" dist="38100" dir="2700000" algn="tl">
                    <a:srgbClr val="000000"/>
                  </a:outerShdw>
                </a:effectLst>
              </a:rPr>
              <a:t>i</a:t>
            </a:r>
            <a:r>
              <a:rPr lang="en-US" altLang="zh-CN" sz="2800" b="0" dirty="0" smtClean="0">
                <a:effectLst>
                  <a:outerShdw blurRad="38100" dist="38100" dir="2700000" algn="tl">
                    <a:srgbClr val="000000"/>
                  </a:outerShdw>
                </a:effectLst>
              </a:rPr>
              <a:t>]</a:t>
            </a:r>
            <a:r>
              <a:rPr lang="zh-CN" altLang="en-US" sz="2800" b="0" dirty="0" smtClean="0">
                <a:effectLst>
                  <a:outerShdw blurRad="38100" dist="38100" dir="2700000" algn="tl">
                    <a:srgbClr val="000000"/>
                  </a:outerShdw>
                </a:effectLst>
              </a:rPr>
              <a:t>的地址计算（以</a:t>
            </a:r>
            <a:r>
              <a:rPr lang="zh-CN" altLang="en-US" sz="2800" b="0" dirty="0" smtClean="0">
                <a:solidFill>
                  <a:srgbClr val="FFC000"/>
                </a:solidFill>
                <a:effectLst>
                  <a:outerShdw blurRad="38100" dist="38100" dir="2700000" algn="tl">
                    <a:srgbClr val="000000"/>
                  </a:outerShdw>
                </a:effectLst>
              </a:rPr>
              <a:t>字节</a:t>
            </a:r>
            <a:r>
              <a:rPr lang="zh-CN" altLang="en-US" sz="2800" b="0" dirty="0" smtClean="0">
                <a:effectLst>
                  <a:outerShdw blurRad="38100" dist="38100" dir="2700000" algn="tl">
                    <a:srgbClr val="000000"/>
                  </a:outerShdw>
                </a:effectLst>
              </a:rPr>
              <a:t>为单位）：</a:t>
            </a:r>
            <a:endParaRPr lang="en-US" altLang="zh-CN" sz="2800" b="0" dirty="0" smtClean="0">
              <a:effectLst>
                <a:outerShdw blurRad="38100" dist="38100" dir="2700000" algn="tl">
                  <a:srgbClr val="000000"/>
                </a:outerShdw>
              </a:effectLst>
            </a:endParaRPr>
          </a:p>
          <a:p>
            <a:pPr marL="742950" lvl="1" indent="-285750" algn="l">
              <a:lnSpc>
                <a:spcPct val="80000"/>
              </a:lnSpc>
              <a:spcBef>
                <a:spcPct val="20000"/>
              </a:spcBef>
              <a:buClr>
                <a:schemeClr val="tx1"/>
              </a:buClr>
              <a:buSzPct val="60000"/>
              <a:buFontTx/>
              <a:buChar char="•"/>
              <a:defRPr/>
            </a:pPr>
            <a:r>
              <a:rPr lang="en-US" altLang="zh-CN" b="0" dirty="0">
                <a:effectLst>
                  <a:outerShdw blurRad="38100" dist="38100" dir="2700000" algn="tl">
                    <a:srgbClr val="000000"/>
                  </a:outerShdw>
                </a:effectLst>
              </a:rPr>
              <a:t>a</a:t>
            </a:r>
            <a:r>
              <a:rPr lang="zh-CN" altLang="en-US" b="0" dirty="0">
                <a:effectLst>
                  <a:outerShdw blurRad="38100" dist="38100" dir="2700000" algn="tl">
                    <a:srgbClr val="000000"/>
                  </a:outerShdw>
                </a:effectLst>
              </a:rPr>
              <a:t>的首地址</a:t>
            </a:r>
            <a:r>
              <a:rPr lang="en-US" altLang="zh-CN" b="0" dirty="0">
                <a:effectLst>
                  <a:outerShdw blurRad="38100" dist="38100" dir="2700000" algn="tl">
                    <a:srgbClr val="000000"/>
                  </a:outerShdw>
                </a:effectLst>
              </a:rPr>
              <a:t>+</a:t>
            </a:r>
            <a:r>
              <a:rPr lang="en-US" altLang="zh-CN" b="0" dirty="0" err="1">
                <a:effectLst>
                  <a:outerShdw blurRad="38100" dist="38100" dir="2700000" algn="tl">
                    <a:srgbClr val="000000"/>
                  </a:outerShdw>
                </a:effectLst>
              </a:rPr>
              <a:t>i</a:t>
            </a:r>
            <a:r>
              <a:rPr lang="en-US" altLang="zh-CN" b="0" dirty="0">
                <a:effectLst>
                  <a:outerShdw blurRad="38100" dist="38100" dir="2700000" algn="tl">
                    <a:srgbClr val="000000"/>
                  </a:outerShdw>
                </a:effectLst>
              </a:rPr>
              <a:t>*</a:t>
            </a:r>
            <a:r>
              <a:rPr lang="en-US" altLang="zh-CN" b="0" dirty="0" err="1">
                <a:effectLst>
                  <a:outerShdw blurRad="38100" dist="38100" dir="2700000" algn="tl">
                    <a:srgbClr val="000000"/>
                  </a:outerShdw>
                </a:effectLst>
              </a:rPr>
              <a:t>sizeof</a:t>
            </a:r>
            <a:r>
              <a:rPr lang="en-US" altLang="zh-CN" b="0" dirty="0">
                <a:effectLst>
                  <a:outerShdw blurRad="38100" dist="38100" dir="2700000" algn="tl">
                    <a:srgbClr val="000000"/>
                  </a:outerShdw>
                </a:effectLst>
              </a:rPr>
              <a:t>(</a:t>
            </a:r>
            <a:r>
              <a:rPr lang="en-US" altLang="zh-CN" b="0" dirty="0" err="1">
                <a:effectLst>
                  <a:outerShdw blurRad="38100" dist="38100" dir="2700000" algn="tl">
                    <a:srgbClr val="000000"/>
                  </a:outerShdw>
                </a:effectLst>
              </a:rPr>
              <a:t>int</a:t>
            </a:r>
            <a:r>
              <a:rPr lang="en-US" altLang="zh-CN" b="0" dirty="0">
                <a:effectLst>
                  <a:outerShdw blurRad="38100" dist="38100" dir="2700000" algn="tl">
                    <a:srgbClr val="000000"/>
                  </a:outerShdw>
                </a:effectLst>
              </a:rPr>
              <a:t>)</a:t>
            </a:r>
          </a:p>
        </p:txBody>
      </p:sp>
      <p:grpSp>
        <p:nvGrpSpPr>
          <p:cNvPr id="23557" name="Group 9"/>
          <p:cNvGrpSpPr>
            <a:grpSpLocks/>
          </p:cNvGrpSpPr>
          <p:nvPr/>
        </p:nvGrpSpPr>
        <p:grpSpPr bwMode="auto">
          <a:xfrm>
            <a:off x="1433513" y="3933825"/>
            <a:ext cx="5730875" cy="342900"/>
            <a:chOff x="1134" y="1992"/>
            <a:chExt cx="3240" cy="312"/>
          </a:xfrm>
        </p:grpSpPr>
        <p:sp>
          <p:nvSpPr>
            <p:cNvPr id="23558" name="Rectangle 10"/>
            <p:cNvSpPr>
              <a:spLocks noChangeArrowheads="1"/>
            </p:cNvSpPr>
            <p:nvPr/>
          </p:nvSpPr>
          <p:spPr bwMode="auto">
            <a:xfrm>
              <a:off x="1134" y="1992"/>
              <a:ext cx="3240" cy="3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23559" name="Line 11"/>
            <p:cNvSpPr>
              <a:spLocks noChangeShapeType="1"/>
            </p:cNvSpPr>
            <p:nvPr/>
          </p:nvSpPr>
          <p:spPr bwMode="auto">
            <a:xfrm>
              <a:off x="1674" y="1992"/>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60" name="Line 12"/>
            <p:cNvSpPr>
              <a:spLocks noChangeShapeType="1"/>
            </p:cNvSpPr>
            <p:nvPr/>
          </p:nvSpPr>
          <p:spPr bwMode="auto">
            <a:xfrm>
              <a:off x="2214" y="1992"/>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61" name="Line 13"/>
            <p:cNvSpPr>
              <a:spLocks noChangeShapeType="1"/>
            </p:cNvSpPr>
            <p:nvPr/>
          </p:nvSpPr>
          <p:spPr bwMode="auto">
            <a:xfrm>
              <a:off x="3834" y="1992"/>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defRPr/>
            </a:pPr>
            <a:r>
              <a:rPr lang="zh-CN" altLang="en-US" smtClean="0"/>
              <a:t>构造数据类型</a:t>
            </a:r>
          </a:p>
        </p:txBody>
      </p:sp>
      <p:sp>
        <p:nvSpPr>
          <p:cNvPr id="134147" name="Rectangle 3"/>
          <p:cNvSpPr>
            <a:spLocks noGrp="1" noChangeArrowheads="1"/>
          </p:cNvSpPr>
          <p:nvPr>
            <p:ph type="body" idx="1"/>
          </p:nvPr>
        </p:nvSpPr>
        <p:spPr>
          <a:xfrm>
            <a:off x="457200" y="1600200"/>
            <a:ext cx="8229600" cy="4924425"/>
          </a:xfrm>
        </p:spPr>
        <p:txBody>
          <a:bodyPr>
            <a:normAutofit/>
          </a:bodyPr>
          <a:lstStyle/>
          <a:p>
            <a:pPr eaLnBrk="1" hangingPunct="1">
              <a:defRPr/>
            </a:pPr>
            <a:r>
              <a:rPr lang="zh-CN" altLang="en-US" dirty="0" smtClean="0"/>
              <a:t>有些数据不适合用基本数据类型来表示。</a:t>
            </a:r>
            <a:endParaRPr lang="en-US" altLang="zh-CN" dirty="0" smtClean="0"/>
          </a:p>
          <a:p>
            <a:pPr lvl="1" eaLnBrk="1" hangingPunct="1">
              <a:defRPr/>
            </a:pPr>
            <a:r>
              <a:rPr lang="zh-CN" altLang="en-US" dirty="0"/>
              <a:t>如：向量、</a:t>
            </a:r>
            <a:r>
              <a:rPr lang="zh-CN" altLang="en-US" dirty="0" smtClean="0"/>
              <a:t>矩阵、学生信息等复合数据。</a:t>
            </a:r>
          </a:p>
          <a:p>
            <a:pPr eaLnBrk="1" hangingPunct="1">
              <a:defRPr/>
            </a:pPr>
            <a:r>
              <a:rPr lang="zh-CN" altLang="en-US" dirty="0" smtClean="0"/>
              <a:t>语言往往提供了由基本数据类型来构造新类型的手段。</a:t>
            </a:r>
          </a:p>
          <a:p>
            <a:pPr eaLnBrk="1" hangingPunct="1">
              <a:defRPr/>
            </a:pPr>
            <a:r>
              <a:rPr lang="zh-CN" altLang="en-US" dirty="0" smtClean="0"/>
              <a:t>在</a:t>
            </a:r>
            <a:r>
              <a:rPr lang="en-US" altLang="zh-CN" dirty="0" smtClean="0"/>
              <a:t>C++</a:t>
            </a:r>
            <a:r>
              <a:rPr lang="zh-CN" altLang="en-US" dirty="0" smtClean="0"/>
              <a:t>中，由</a:t>
            </a:r>
            <a:r>
              <a:rPr lang="zh-CN" altLang="en-US" dirty="0"/>
              <a:t>基本</a:t>
            </a:r>
            <a:r>
              <a:rPr lang="zh-CN" altLang="en-US" dirty="0" smtClean="0"/>
              <a:t>数据类型构造出来的新类型称为</a:t>
            </a:r>
            <a:r>
              <a:rPr lang="zh-CN" altLang="en-US" dirty="0" smtClean="0">
                <a:solidFill>
                  <a:srgbClr val="FFC000"/>
                </a:solidFill>
              </a:rPr>
              <a:t>构造数据类型</a:t>
            </a:r>
            <a:r>
              <a:rPr lang="zh-CN" altLang="en-US" dirty="0" smtClean="0"/>
              <a:t>，它属于用户自定义数据类型。</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976664"/>
          </a:xfrm>
        </p:spPr>
        <p:txBody>
          <a:bodyPr>
            <a:normAutofit fontScale="85000" lnSpcReduction="20000"/>
          </a:bodyPr>
          <a:lstStyle/>
          <a:p>
            <a:pPr>
              <a:lnSpc>
                <a:spcPct val="120000"/>
              </a:lnSpc>
            </a:pPr>
            <a:r>
              <a:rPr lang="zh-CN" altLang="en-US" dirty="0" smtClean="0">
                <a:solidFill>
                  <a:srgbClr val="FFC000"/>
                </a:solidFill>
              </a:rPr>
              <a:t>注意</a:t>
            </a:r>
            <a:r>
              <a:rPr lang="zh-CN" altLang="en-US" dirty="0" smtClean="0"/>
              <a:t>：</a:t>
            </a:r>
            <a:r>
              <a:rPr lang="en-US" altLang="zh-CN" dirty="0" smtClean="0"/>
              <a:t>C</a:t>
            </a:r>
            <a:r>
              <a:rPr lang="en-US" altLang="zh-CN" dirty="0"/>
              <a:t>++</a:t>
            </a:r>
            <a:r>
              <a:rPr lang="zh-CN" altLang="en-US" dirty="0" smtClean="0"/>
              <a:t>语言注重程序的效率，运行时刻</a:t>
            </a:r>
            <a:r>
              <a:rPr lang="zh-CN" altLang="en-US" dirty="0" smtClean="0">
                <a:solidFill>
                  <a:schemeClr val="folHlink"/>
                </a:solidFill>
              </a:rPr>
              <a:t>不对</a:t>
            </a:r>
            <a:r>
              <a:rPr lang="zh-CN" altLang="en-US" dirty="0"/>
              <a:t>数组元素</a:t>
            </a:r>
            <a:r>
              <a:rPr lang="zh-CN" altLang="en-US" dirty="0">
                <a:solidFill>
                  <a:schemeClr val="folHlink"/>
                </a:solidFill>
              </a:rPr>
              <a:t>下标越界</a:t>
            </a:r>
            <a:r>
              <a:rPr lang="zh-CN" altLang="en-US" dirty="0"/>
              <a:t>进行</a:t>
            </a:r>
            <a:r>
              <a:rPr lang="zh-CN" altLang="en-US" dirty="0" smtClean="0"/>
              <a:t>检查：</a:t>
            </a:r>
            <a:endParaRPr lang="en-US" altLang="zh-CN" dirty="0" smtClean="0"/>
          </a:p>
          <a:p>
            <a:pPr lvl="1">
              <a:lnSpc>
                <a:spcPct val="120000"/>
              </a:lnSpc>
            </a:pPr>
            <a:r>
              <a:rPr lang="en-US" altLang="zh-CN" dirty="0" err="1"/>
              <a:t>int</a:t>
            </a:r>
            <a:r>
              <a:rPr lang="en-US" altLang="zh-CN" dirty="0"/>
              <a:t> </a:t>
            </a:r>
            <a:r>
              <a:rPr lang="en-US" altLang="zh-CN" dirty="0" smtClean="0"/>
              <a:t>a[2],b[</a:t>
            </a:r>
            <a:r>
              <a:rPr lang="en-US" altLang="zh-CN" dirty="0" smtClean="0">
                <a:solidFill>
                  <a:srgbClr val="FFC000"/>
                </a:solidFill>
              </a:rPr>
              <a:t>3</a:t>
            </a:r>
            <a:r>
              <a:rPr lang="en-US" altLang="zh-CN" dirty="0" smtClean="0"/>
              <a:t>],c[4];</a:t>
            </a:r>
            <a:endParaRPr lang="en-US" altLang="zh-CN" dirty="0"/>
          </a:p>
          <a:p>
            <a:pPr lvl="1">
              <a:lnSpc>
                <a:spcPct val="120000"/>
              </a:lnSpc>
            </a:pPr>
            <a:r>
              <a:rPr lang="en-US" altLang="zh-CN" dirty="0" smtClean="0"/>
              <a:t>b[</a:t>
            </a:r>
            <a:r>
              <a:rPr lang="en-US" altLang="zh-CN" dirty="0" smtClean="0">
                <a:solidFill>
                  <a:srgbClr val="FFC000"/>
                </a:solidFill>
              </a:rPr>
              <a:t>3</a:t>
            </a:r>
            <a:r>
              <a:rPr lang="en-US" altLang="zh-CN" dirty="0" smtClean="0"/>
              <a:t>] = 10; //</a:t>
            </a:r>
            <a:r>
              <a:rPr lang="en-US" altLang="zh-CN" dirty="0" smtClean="0">
                <a:solidFill>
                  <a:srgbClr val="FFC000"/>
                </a:solidFill>
              </a:rPr>
              <a:t>10</a:t>
            </a:r>
            <a:r>
              <a:rPr lang="zh-CN" altLang="en-US" dirty="0" smtClean="0">
                <a:solidFill>
                  <a:srgbClr val="FFC000"/>
                </a:solidFill>
              </a:rPr>
              <a:t>存储到哪里去了</a:t>
            </a:r>
            <a:r>
              <a:rPr lang="en-US" altLang="zh-CN" dirty="0" smtClean="0">
                <a:solidFill>
                  <a:srgbClr val="FFC000"/>
                </a:solidFill>
              </a:rPr>
              <a:t>?</a:t>
            </a:r>
            <a:endParaRPr lang="zh-CN" altLang="en-US" dirty="0">
              <a:solidFill>
                <a:srgbClr val="FFC000"/>
              </a:solidFill>
            </a:endParaRPr>
          </a:p>
          <a:p>
            <a:pPr>
              <a:lnSpc>
                <a:spcPct val="120000"/>
              </a:lnSpc>
            </a:pPr>
            <a:r>
              <a:rPr lang="zh-CN" altLang="en-US" dirty="0" smtClean="0"/>
              <a:t>因此，程序设计时，一定要对下标进行仔细考虑！</a:t>
            </a:r>
            <a:endParaRPr lang="en-US" altLang="zh-CN" dirty="0" smtClean="0"/>
          </a:p>
          <a:p>
            <a:pPr>
              <a:lnSpc>
                <a:spcPct val="120000"/>
              </a:lnSpc>
            </a:pPr>
            <a:r>
              <a:rPr lang="zh-CN" altLang="en-US" dirty="0"/>
              <a:t>为了方便、可靠地实现一些简单的对一维数组元素进行遍历的操作，在</a:t>
            </a:r>
            <a:r>
              <a:rPr lang="en-US" altLang="zh-CN" dirty="0"/>
              <a:t>C++</a:t>
            </a:r>
            <a:r>
              <a:rPr lang="zh-CN" altLang="en-US" dirty="0"/>
              <a:t>新国际标准中提供了一种基于范围的</a:t>
            </a:r>
            <a:r>
              <a:rPr lang="en-US" altLang="zh-CN" dirty="0"/>
              <a:t>for</a:t>
            </a:r>
            <a:r>
              <a:rPr lang="zh-CN" altLang="en-US" dirty="0" smtClean="0"/>
              <a:t>语句。</a:t>
            </a:r>
            <a:endParaRPr lang="en-US" altLang="zh-CN" dirty="0" smtClean="0"/>
          </a:p>
          <a:p>
            <a:pPr lvl="1">
              <a:lnSpc>
                <a:spcPct val="120000"/>
              </a:lnSpc>
            </a:pPr>
            <a:r>
              <a:rPr lang="zh-CN" altLang="en-US" dirty="0" smtClean="0"/>
              <a:t>例如，对数组</a:t>
            </a:r>
            <a:r>
              <a:rPr lang="zh-CN" altLang="en-US" dirty="0"/>
              <a:t>元素</a:t>
            </a:r>
            <a:r>
              <a:rPr lang="zh-CN" altLang="en-US" dirty="0" smtClean="0"/>
              <a:t>求和的操作可写成：</a:t>
            </a:r>
            <a:endParaRPr lang="zh-CN" altLang="en-US" dirty="0"/>
          </a:p>
          <a:p>
            <a:pPr marL="457200" lvl="1" indent="0">
              <a:lnSpc>
                <a:spcPct val="120000"/>
              </a:lnSpc>
              <a:buNone/>
            </a:pPr>
            <a:r>
              <a:rPr lang="en-US" altLang="zh-CN" dirty="0" smtClean="0"/>
              <a:t>	</a:t>
            </a:r>
            <a:r>
              <a:rPr lang="en-US" altLang="zh-CN" dirty="0" err="1" smtClean="0"/>
              <a:t>int</a:t>
            </a:r>
            <a:r>
              <a:rPr lang="en-US" altLang="zh-CN" dirty="0" smtClean="0"/>
              <a:t> a[10],sum=0;</a:t>
            </a:r>
          </a:p>
          <a:p>
            <a:pPr marL="457200" lvl="1" indent="0">
              <a:lnSpc>
                <a:spcPct val="120000"/>
              </a:lnSpc>
              <a:buNone/>
            </a:pPr>
            <a:r>
              <a:rPr lang="en-US" altLang="zh-CN" dirty="0" smtClean="0"/>
              <a:t>	for </a:t>
            </a:r>
            <a:r>
              <a:rPr lang="en-US" altLang="zh-CN" dirty="0"/>
              <a:t>(</a:t>
            </a:r>
            <a:r>
              <a:rPr lang="en-US" altLang="zh-CN" dirty="0" err="1"/>
              <a:t>int</a:t>
            </a:r>
            <a:r>
              <a:rPr lang="en-US" altLang="zh-CN" dirty="0"/>
              <a:t> n: a) sum += n</a:t>
            </a:r>
            <a:r>
              <a:rPr lang="en-US" altLang="zh-CN" dirty="0" smtClean="0"/>
              <a:t>; //</a:t>
            </a:r>
            <a:r>
              <a:rPr lang="zh-CN" altLang="en-US" dirty="0" smtClean="0"/>
              <a:t>不改变元素的值</a:t>
            </a:r>
            <a:endParaRPr lang="en-US" altLang="zh-CN" dirty="0" smtClean="0"/>
          </a:p>
          <a:p>
            <a:pPr lvl="1">
              <a:lnSpc>
                <a:spcPct val="120000"/>
              </a:lnSpc>
            </a:pPr>
            <a:r>
              <a:rPr lang="zh-CN" altLang="en-US" dirty="0"/>
              <a:t>再</a:t>
            </a:r>
            <a:r>
              <a:rPr lang="zh-CN" altLang="en-US" dirty="0" smtClean="0"/>
              <a:t>例如，给数组每个元素输入一个值：</a:t>
            </a:r>
            <a:endParaRPr lang="en-US" altLang="zh-CN" dirty="0" smtClean="0"/>
          </a:p>
          <a:p>
            <a:pPr marL="457200" lvl="1" indent="0">
              <a:lnSpc>
                <a:spcPct val="120000"/>
              </a:lnSpc>
              <a:buNone/>
            </a:pPr>
            <a:r>
              <a:rPr lang="pt-BR" altLang="zh-CN" dirty="0" smtClean="0"/>
              <a:t>	for </a:t>
            </a:r>
            <a:r>
              <a:rPr lang="pt-BR" altLang="zh-CN" dirty="0"/>
              <a:t>(int </a:t>
            </a:r>
            <a:r>
              <a:rPr lang="pt-BR" altLang="zh-CN" dirty="0">
                <a:solidFill>
                  <a:srgbClr val="FFC000"/>
                </a:solidFill>
              </a:rPr>
              <a:t>&amp;</a:t>
            </a:r>
            <a:r>
              <a:rPr lang="pt-BR" altLang="zh-CN" dirty="0"/>
              <a:t>n: a) cin &gt;&gt; n</a:t>
            </a:r>
            <a:r>
              <a:rPr lang="pt-BR" altLang="zh-CN" dirty="0" smtClean="0"/>
              <a:t>; //</a:t>
            </a:r>
            <a:r>
              <a:rPr lang="zh-CN" altLang="en-US" dirty="0" smtClean="0"/>
              <a:t>改变元素的值</a:t>
            </a:r>
            <a:endParaRPr lang="en-US" altLang="zh-CN" dirty="0"/>
          </a:p>
          <a:p>
            <a:pPr lvl="1"/>
            <a:endParaRPr lang="zh-CN" altLang="en-US" dirty="0"/>
          </a:p>
        </p:txBody>
      </p:sp>
    </p:spTree>
    <p:extLst>
      <p:ext uri="{BB962C8B-B14F-4D97-AF65-F5344CB8AC3E}">
        <p14:creationId xmlns:p14="http://schemas.microsoft.com/office/powerpoint/2010/main" val="9298068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772400" cy="762000"/>
          </a:xfrm>
        </p:spPr>
        <p:txBody>
          <a:bodyPr/>
          <a:lstStyle/>
          <a:p>
            <a:pPr eaLnBrk="1" hangingPunct="1">
              <a:defRPr/>
            </a:pPr>
            <a:r>
              <a:rPr lang="zh-CN" altLang="en-US" smtClean="0"/>
              <a:t>向函数传递一维数组 </a:t>
            </a:r>
          </a:p>
        </p:txBody>
      </p:sp>
      <p:sp>
        <p:nvSpPr>
          <p:cNvPr id="13315" name="Rectangle 3"/>
          <p:cNvSpPr>
            <a:spLocks noGrp="1" noChangeArrowheads="1"/>
          </p:cNvSpPr>
          <p:nvPr>
            <p:ph type="body" idx="1"/>
          </p:nvPr>
        </p:nvSpPr>
        <p:spPr>
          <a:xfrm>
            <a:off x="179388" y="1508125"/>
            <a:ext cx="8785225" cy="4873625"/>
          </a:xfrm>
        </p:spPr>
        <p:txBody>
          <a:bodyPr/>
          <a:lstStyle/>
          <a:p>
            <a:pPr eaLnBrk="1" hangingPunct="1">
              <a:defRPr/>
            </a:pPr>
            <a:r>
              <a:rPr lang="zh-CN" altLang="en-US" sz="2800" dirty="0" smtClean="0"/>
              <a:t>被调用</a:t>
            </a:r>
            <a:r>
              <a:rPr lang="zh-CN" altLang="en-US" sz="2800" dirty="0"/>
              <a:t>的函数</a:t>
            </a:r>
            <a:r>
              <a:rPr lang="zh-CN" altLang="en-US" sz="2800" dirty="0" smtClean="0"/>
              <a:t>一般要提供两个形参：一个为不带数组大小的一维数组定义；另一个为数组元素的个数。例如：</a:t>
            </a:r>
          </a:p>
          <a:p>
            <a:pPr lvl="1" eaLnBrk="1" hangingPunct="1">
              <a:lnSpc>
                <a:spcPct val="140000"/>
              </a:lnSpc>
              <a:buFontTx/>
              <a:buNone/>
              <a:defRPr/>
            </a:pPr>
            <a:r>
              <a:rPr lang="en-US" altLang="zh-CN" sz="2400" dirty="0" err="1" smtClean="0"/>
              <a:t>int</a:t>
            </a:r>
            <a:r>
              <a:rPr lang="en-US" altLang="zh-CN" sz="2400" dirty="0" smtClean="0"/>
              <a:t> max(</a:t>
            </a:r>
            <a:r>
              <a:rPr lang="en-US" altLang="zh-CN" sz="2400" dirty="0" err="1" smtClean="0"/>
              <a:t>int</a:t>
            </a:r>
            <a:r>
              <a:rPr lang="en-US" altLang="zh-CN" sz="2400" dirty="0" smtClean="0"/>
              <a:t> </a:t>
            </a:r>
            <a:r>
              <a:rPr lang="en-US" altLang="zh-CN" sz="2400" dirty="0" smtClean="0">
                <a:solidFill>
                  <a:schemeClr val="folHlink"/>
                </a:solidFill>
              </a:rPr>
              <a:t>x[]</a:t>
            </a:r>
            <a:r>
              <a:rPr lang="en-US" altLang="zh-CN" sz="2400" dirty="0" smtClean="0"/>
              <a:t>,</a:t>
            </a:r>
            <a:r>
              <a:rPr lang="en-US" altLang="zh-CN" sz="2400" dirty="0" err="1" smtClean="0"/>
              <a:t>int</a:t>
            </a:r>
            <a:r>
              <a:rPr lang="en-US" altLang="zh-CN" sz="2400" dirty="0" smtClean="0"/>
              <a:t> </a:t>
            </a:r>
            <a:r>
              <a:rPr lang="en-US" altLang="zh-CN" sz="2400" dirty="0" smtClean="0">
                <a:solidFill>
                  <a:schemeClr val="folHlink"/>
                </a:solidFill>
              </a:rPr>
              <a:t>n</a:t>
            </a:r>
            <a:r>
              <a:rPr lang="en-US" altLang="zh-CN" sz="2400" dirty="0" smtClean="0"/>
              <a:t>) //</a:t>
            </a:r>
            <a:r>
              <a:rPr lang="zh-CN" altLang="en-US" sz="2400" dirty="0" smtClean="0"/>
              <a:t>计算</a:t>
            </a:r>
            <a:r>
              <a:rPr lang="en-US" altLang="zh-CN" sz="2400" dirty="0" smtClean="0"/>
              <a:t>x</a:t>
            </a:r>
            <a:r>
              <a:rPr lang="zh-CN" altLang="en-US" sz="2400" dirty="0" smtClean="0"/>
              <a:t>中最大元素的下标</a:t>
            </a:r>
          </a:p>
          <a:p>
            <a:pPr lvl="1" eaLnBrk="1" hangingPunct="1">
              <a:buFontTx/>
              <a:buNone/>
              <a:defRPr/>
            </a:pPr>
            <a:r>
              <a:rPr lang="en-US" altLang="zh-CN" sz="2400" dirty="0" smtClean="0"/>
              <a:t>{	</a:t>
            </a:r>
            <a:r>
              <a:rPr lang="en-US" altLang="zh-CN" sz="2400" dirty="0" err="1" smtClean="0"/>
              <a:t>int</a:t>
            </a:r>
            <a:r>
              <a:rPr lang="en-US" altLang="zh-CN" sz="2400" dirty="0" smtClean="0"/>
              <a:t> </a:t>
            </a:r>
            <a:r>
              <a:rPr lang="en-US" altLang="zh-CN" sz="2400" dirty="0" err="1" smtClean="0"/>
              <a:t>i_max</a:t>
            </a:r>
            <a:r>
              <a:rPr lang="en-US" altLang="zh-CN" sz="2400" dirty="0" smtClean="0"/>
              <a:t>=0; //</a:t>
            </a:r>
            <a:r>
              <a:rPr lang="zh-CN" altLang="en-US" sz="2400" dirty="0" smtClean="0"/>
              <a:t>先假设第</a:t>
            </a:r>
            <a:r>
              <a:rPr lang="en-US" altLang="zh-CN" sz="2400" dirty="0" smtClean="0"/>
              <a:t>0</a:t>
            </a:r>
            <a:r>
              <a:rPr lang="zh-CN" altLang="en-US" sz="2400" dirty="0" smtClean="0"/>
              <a:t>个元素最大</a:t>
            </a:r>
          </a:p>
          <a:p>
            <a:pPr lvl="1" eaLnBrk="1" hangingPunct="1">
              <a:buFontTx/>
              <a:buNone/>
              <a:defRPr/>
            </a:pPr>
            <a:r>
              <a:rPr lang="zh-CN" altLang="en-US" sz="2400" dirty="0" smtClean="0"/>
              <a:t>	</a:t>
            </a:r>
            <a:r>
              <a:rPr lang="en-US" altLang="zh-CN" sz="2400" dirty="0" smtClean="0"/>
              <a:t>for (</a:t>
            </a:r>
            <a:r>
              <a:rPr lang="en-US" altLang="zh-CN" sz="2400" dirty="0" err="1" smtClean="0"/>
              <a:t>int</a:t>
            </a:r>
            <a:r>
              <a:rPr lang="en-US" altLang="zh-CN" sz="2400" dirty="0" smtClean="0"/>
              <a:t> </a:t>
            </a:r>
            <a:r>
              <a:rPr lang="en-US" altLang="zh-CN" sz="2400" dirty="0" err="1" smtClean="0"/>
              <a:t>i</a:t>
            </a:r>
            <a:r>
              <a:rPr lang="en-US" altLang="zh-CN" sz="2400" dirty="0" smtClean="0"/>
              <a:t>=1; </a:t>
            </a:r>
            <a:r>
              <a:rPr lang="en-US" altLang="zh-CN" sz="2400" dirty="0" err="1" smtClean="0"/>
              <a:t>i</a:t>
            </a:r>
            <a:r>
              <a:rPr lang="en-US" altLang="zh-CN" sz="2400" dirty="0" smtClean="0"/>
              <a:t>&lt;n; </a:t>
            </a:r>
            <a:r>
              <a:rPr lang="en-US" altLang="zh-CN" sz="2400" dirty="0" err="1" smtClean="0"/>
              <a:t>i</a:t>
            </a:r>
            <a:r>
              <a:rPr lang="en-US" altLang="zh-CN" sz="2400" dirty="0" smtClean="0"/>
              <a:t>++)</a:t>
            </a:r>
          </a:p>
          <a:p>
            <a:pPr lvl="1" eaLnBrk="1" hangingPunct="1">
              <a:buFontTx/>
              <a:buNone/>
              <a:defRPr/>
            </a:pPr>
            <a:r>
              <a:rPr lang="en-US" altLang="zh-CN" sz="2400" dirty="0" smtClean="0"/>
              <a:t>		if (x[</a:t>
            </a:r>
            <a:r>
              <a:rPr lang="en-US" altLang="zh-CN" sz="2400" dirty="0" err="1" smtClean="0"/>
              <a:t>i</a:t>
            </a:r>
            <a:r>
              <a:rPr lang="en-US" altLang="zh-CN" sz="2400" dirty="0" smtClean="0"/>
              <a:t>] &gt; x[</a:t>
            </a:r>
            <a:r>
              <a:rPr lang="en-US" altLang="zh-CN" sz="2400" dirty="0" err="1" smtClean="0"/>
              <a:t>i_max</a:t>
            </a:r>
            <a:r>
              <a:rPr lang="en-US" altLang="zh-CN" sz="2400" dirty="0" smtClean="0"/>
              <a:t>]) </a:t>
            </a:r>
            <a:r>
              <a:rPr lang="en-US" altLang="zh-CN" sz="2400" dirty="0" err="1" smtClean="0"/>
              <a:t>i_max</a:t>
            </a:r>
            <a:r>
              <a:rPr lang="en-US" altLang="zh-CN" sz="2400" dirty="0" smtClean="0"/>
              <a:t> = </a:t>
            </a:r>
            <a:r>
              <a:rPr lang="en-US" altLang="zh-CN" sz="2400" dirty="0" err="1" smtClean="0"/>
              <a:t>i</a:t>
            </a:r>
            <a:r>
              <a:rPr lang="en-US" altLang="zh-CN" sz="2400" dirty="0" smtClean="0"/>
              <a:t>;</a:t>
            </a:r>
          </a:p>
          <a:p>
            <a:pPr lvl="1" eaLnBrk="1" hangingPunct="1">
              <a:buFontTx/>
              <a:buNone/>
              <a:defRPr/>
            </a:pPr>
            <a:r>
              <a:rPr lang="en-US" altLang="zh-CN" sz="2400" dirty="0" smtClean="0"/>
              <a:t>	return </a:t>
            </a:r>
            <a:r>
              <a:rPr lang="en-US" altLang="zh-CN" sz="2400" dirty="0" err="1" smtClean="0"/>
              <a:t>i_max</a:t>
            </a:r>
            <a:r>
              <a:rPr lang="en-US" altLang="zh-CN" sz="2400" dirty="0" smtClean="0"/>
              <a:t>;</a:t>
            </a:r>
          </a:p>
          <a:p>
            <a:pPr lvl="1" eaLnBrk="1" hangingPunct="1">
              <a:buFontTx/>
              <a:buNone/>
              <a:defRPr/>
            </a:pPr>
            <a:r>
              <a:rPr lang="en-US" altLang="zh-CN" sz="2400" dirty="0"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206375" y="1268413"/>
            <a:ext cx="8686800" cy="5157787"/>
          </a:xfrm>
        </p:spPr>
        <p:txBody>
          <a:bodyPr/>
          <a:lstStyle/>
          <a:p>
            <a:pPr eaLnBrk="1" hangingPunct="1">
              <a:defRPr/>
            </a:pPr>
            <a:r>
              <a:rPr lang="zh-CN" altLang="en-US" dirty="0" smtClean="0"/>
              <a:t>调用者需要把一个一维数组变量的名以及数组元素的个数传给被调用函数。例如：</a:t>
            </a:r>
          </a:p>
          <a:p>
            <a:pPr lvl="1" eaLnBrk="1" hangingPunct="1">
              <a:lnSpc>
                <a:spcPct val="150000"/>
              </a:lnSpc>
              <a:buFontTx/>
              <a:buNone/>
              <a:defRPr/>
            </a:pPr>
            <a:r>
              <a:rPr lang="en-US" altLang="zh-CN" sz="2400" dirty="0" err="1" smtClean="0"/>
              <a:t>int</a:t>
            </a:r>
            <a:r>
              <a:rPr lang="en-US" altLang="zh-CN" sz="2400" dirty="0" smtClean="0"/>
              <a:t> a[10],b[20</a:t>
            </a:r>
            <a:r>
              <a:rPr lang="en-US" altLang="zh-CN" sz="2400" smtClean="0"/>
              <a:t>],index_max;</a:t>
            </a:r>
            <a:endParaRPr lang="en-US" altLang="zh-CN" sz="2400" dirty="0" smtClean="0"/>
          </a:p>
          <a:p>
            <a:pPr lvl="1" eaLnBrk="1" hangingPunct="1">
              <a:buFontTx/>
              <a:buNone/>
              <a:defRPr/>
            </a:pPr>
            <a:r>
              <a:rPr lang="en-US" altLang="zh-CN" sz="2400" dirty="0" smtClean="0"/>
              <a:t>......</a:t>
            </a:r>
          </a:p>
          <a:p>
            <a:pPr lvl="1" eaLnBrk="1" hangingPunct="1">
              <a:buFontTx/>
              <a:buNone/>
              <a:defRPr/>
            </a:pPr>
            <a:r>
              <a:rPr lang="en-US" altLang="zh-CN" sz="2400" smtClean="0"/>
              <a:t>index_max = max(</a:t>
            </a:r>
            <a:r>
              <a:rPr lang="en-US" altLang="zh-CN" sz="2400" smtClean="0">
                <a:solidFill>
                  <a:schemeClr val="folHlink"/>
                </a:solidFill>
              </a:rPr>
              <a:t>a</a:t>
            </a:r>
            <a:r>
              <a:rPr lang="en-US" altLang="zh-CN" sz="2400" smtClean="0"/>
              <a:t>,</a:t>
            </a:r>
            <a:r>
              <a:rPr lang="en-US" altLang="zh-CN" sz="2400" smtClean="0">
                <a:solidFill>
                  <a:schemeClr val="folHlink"/>
                </a:solidFill>
              </a:rPr>
              <a:t>10</a:t>
            </a:r>
            <a:r>
              <a:rPr lang="en-US" altLang="zh-CN" sz="2400" dirty="0" smtClean="0"/>
              <a:t>);</a:t>
            </a:r>
          </a:p>
          <a:p>
            <a:pPr lvl="1" eaLnBrk="1" hangingPunct="1">
              <a:buFontTx/>
              <a:buNone/>
              <a:defRPr/>
            </a:pPr>
            <a:r>
              <a:rPr lang="en-US" altLang="zh-CN" sz="2400" dirty="0" err="1" smtClean="0"/>
              <a:t>cout</a:t>
            </a:r>
            <a:r>
              <a:rPr lang="en-US" altLang="zh-CN" sz="2400" dirty="0" smtClean="0"/>
              <a:t> </a:t>
            </a:r>
            <a:r>
              <a:rPr lang="en-US" altLang="zh-CN" sz="2400" smtClean="0"/>
              <a:t>&lt;&lt; a[index_max] &lt;&lt; index_max </a:t>
            </a:r>
            <a:r>
              <a:rPr lang="en-US" altLang="zh-CN" sz="2400" dirty="0" smtClean="0"/>
              <a:t>&lt;&lt; </a:t>
            </a:r>
            <a:r>
              <a:rPr lang="en-US" altLang="zh-CN" sz="2400" dirty="0" err="1" smtClean="0"/>
              <a:t>endl</a:t>
            </a:r>
            <a:r>
              <a:rPr lang="en-US" altLang="zh-CN" sz="2400" dirty="0" smtClean="0"/>
              <a:t>;</a:t>
            </a:r>
          </a:p>
          <a:p>
            <a:pPr lvl="1" eaLnBrk="1" hangingPunct="1">
              <a:buFontTx/>
              <a:buNone/>
              <a:defRPr/>
            </a:pPr>
            <a:r>
              <a:rPr lang="en-US" altLang="zh-CN" sz="2400" smtClean="0"/>
              <a:t>index_max = max(</a:t>
            </a:r>
            <a:r>
              <a:rPr lang="en-US" altLang="zh-CN" sz="2400" smtClean="0">
                <a:solidFill>
                  <a:schemeClr val="folHlink"/>
                </a:solidFill>
              </a:rPr>
              <a:t>b</a:t>
            </a:r>
            <a:r>
              <a:rPr lang="en-US" altLang="zh-CN" sz="2400" smtClean="0"/>
              <a:t>,</a:t>
            </a:r>
            <a:r>
              <a:rPr lang="en-US" altLang="zh-CN" sz="2400" smtClean="0">
                <a:solidFill>
                  <a:schemeClr val="folHlink"/>
                </a:solidFill>
              </a:rPr>
              <a:t>20</a:t>
            </a:r>
            <a:r>
              <a:rPr lang="en-US" altLang="zh-CN" sz="2400" dirty="0" smtClean="0"/>
              <a:t>);</a:t>
            </a:r>
          </a:p>
          <a:p>
            <a:pPr lvl="1" eaLnBrk="1" hangingPunct="1">
              <a:buFontTx/>
              <a:buNone/>
              <a:defRPr/>
            </a:pPr>
            <a:r>
              <a:rPr lang="en-US" altLang="zh-CN" sz="2400" dirty="0" err="1" smtClean="0"/>
              <a:t>cout</a:t>
            </a:r>
            <a:r>
              <a:rPr lang="en-US" altLang="zh-CN" sz="2400" dirty="0" smtClean="0"/>
              <a:t> </a:t>
            </a:r>
            <a:r>
              <a:rPr lang="en-US" altLang="zh-CN" sz="2400" smtClean="0"/>
              <a:t>&lt;&lt; b[index_max] &lt;&lt; index_max </a:t>
            </a:r>
            <a:r>
              <a:rPr lang="en-US" altLang="zh-CN" sz="2400" dirty="0" smtClean="0"/>
              <a:t>&lt;&lt; </a:t>
            </a:r>
            <a:r>
              <a:rPr lang="en-US" altLang="zh-CN" sz="2400" dirty="0" err="1" smtClean="0"/>
              <a:t>endl</a:t>
            </a:r>
            <a:r>
              <a:rPr lang="en-US" altLang="zh-CN" sz="2400" dirty="0" smtClean="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hangingPunct="1">
              <a:defRPr/>
            </a:pPr>
            <a:r>
              <a:rPr lang="zh-CN" altLang="en-US" dirty="0" smtClean="0"/>
              <a:t>数组参数默然按地址传递</a:t>
            </a:r>
            <a:endParaRPr lang="zh-CN" altLang="zh-CN" dirty="0" smtClean="0"/>
          </a:p>
        </p:txBody>
      </p:sp>
      <p:sp>
        <p:nvSpPr>
          <p:cNvPr id="211971" name="Rectangle 3"/>
          <p:cNvSpPr>
            <a:spLocks noGrp="1" noChangeArrowheads="1"/>
          </p:cNvSpPr>
          <p:nvPr>
            <p:ph type="body" idx="1"/>
          </p:nvPr>
        </p:nvSpPr>
        <p:spPr>
          <a:xfrm>
            <a:off x="457200" y="1600200"/>
            <a:ext cx="8229600" cy="3917031"/>
          </a:xfrm>
        </p:spPr>
        <p:txBody>
          <a:bodyPr>
            <a:normAutofit fontScale="92500" lnSpcReduction="20000"/>
          </a:bodyPr>
          <a:lstStyle/>
          <a:p>
            <a:pPr eaLnBrk="1" hangingPunct="1">
              <a:lnSpc>
                <a:spcPct val="120000"/>
              </a:lnSpc>
              <a:defRPr/>
            </a:pPr>
            <a:r>
              <a:rPr lang="zh-CN" altLang="en-US" sz="3600" dirty="0" smtClean="0"/>
              <a:t>为了提高数组传递的效率，数组作为函数参数传递时，</a:t>
            </a:r>
            <a:r>
              <a:rPr lang="en-US" altLang="zh-CN" sz="3600" dirty="0" smtClean="0"/>
              <a:t>C++</a:t>
            </a:r>
            <a:r>
              <a:rPr lang="zh-CN" altLang="en-US" sz="3600" dirty="0" smtClean="0"/>
              <a:t>默认传递的是数组在内存中的</a:t>
            </a:r>
            <a:r>
              <a:rPr lang="zh-CN" altLang="en-US" sz="3600" dirty="0" smtClean="0">
                <a:solidFill>
                  <a:schemeClr val="folHlink"/>
                </a:solidFill>
              </a:rPr>
              <a:t>首地址</a:t>
            </a:r>
            <a:r>
              <a:rPr lang="zh-CN" altLang="en-US" sz="3600" dirty="0" smtClean="0"/>
              <a:t>，这样，函数的形参数组不再分配内存空间，它</a:t>
            </a:r>
            <a:r>
              <a:rPr lang="zh-CN" altLang="en-US" sz="3600" dirty="0" smtClean="0">
                <a:solidFill>
                  <a:schemeClr val="folHlink"/>
                </a:solidFill>
              </a:rPr>
              <a:t>共享</a:t>
            </a:r>
            <a:r>
              <a:rPr lang="zh-CN" altLang="en-US" sz="3600" dirty="0" smtClean="0"/>
              <a:t>实参数组的内存空间。</a:t>
            </a:r>
          </a:p>
          <a:p>
            <a:pPr eaLnBrk="1" hangingPunct="1">
              <a:lnSpc>
                <a:spcPct val="120000"/>
              </a:lnSpc>
              <a:defRPr/>
            </a:pPr>
            <a:r>
              <a:rPr lang="zh-CN" altLang="en-US" sz="3600" dirty="0" smtClean="0">
                <a:solidFill>
                  <a:srgbClr val="FFC000"/>
                </a:solidFill>
              </a:rPr>
              <a:t>注意</a:t>
            </a:r>
            <a:r>
              <a:rPr lang="zh-CN" altLang="en-US" sz="3600" dirty="0" smtClean="0"/>
              <a:t>：函数中通过形参数组能改变实参数组的值！（</a:t>
            </a:r>
            <a:r>
              <a:rPr lang="zh-CN" altLang="en-US" sz="3600" dirty="0" smtClean="0">
                <a:solidFill>
                  <a:schemeClr val="folHlink"/>
                </a:solidFill>
              </a:rPr>
              <a:t>函数的副作用</a:t>
            </a:r>
            <a:r>
              <a:rPr lang="zh-CN" altLang="en-US" sz="3600" dirty="0" smtClean="0"/>
              <a:t>）</a:t>
            </a:r>
            <a:endParaRPr lang="zh-CN" alt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179388" y="115888"/>
            <a:ext cx="8686800" cy="1008856"/>
          </a:xfrm>
        </p:spPr>
        <p:txBody>
          <a:bodyPr/>
          <a:lstStyle/>
          <a:p>
            <a:pPr eaLnBrk="1" hangingPunct="1">
              <a:defRPr/>
            </a:pPr>
            <a:r>
              <a:rPr lang="zh-CN" altLang="en-US" sz="3600" dirty="0" smtClean="0"/>
              <a:t>例：用</a:t>
            </a:r>
            <a:r>
              <a:rPr lang="zh-CN" altLang="en-US" sz="3600" b="1" i="1" dirty="0" smtClean="0"/>
              <a:t>选择排序</a:t>
            </a:r>
            <a:r>
              <a:rPr lang="zh-CN" altLang="en-US" sz="3600" dirty="0" smtClean="0"/>
              <a:t>法编写</a:t>
            </a:r>
            <a:r>
              <a:rPr lang="zh-CN" altLang="en-US" sz="3600" dirty="0"/>
              <a:t>一</a:t>
            </a:r>
            <a:r>
              <a:rPr lang="zh-CN" altLang="en-US" sz="3600" dirty="0" smtClean="0"/>
              <a:t>个排序函数</a:t>
            </a:r>
          </a:p>
        </p:txBody>
      </p:sp>
      <p:sp>
        <p:nvSpPr>
          <p:cNvPr id="176131" name="Rectangle 3"/>
          <p:cNvSpPr>
            <a:spLocks noGrp="1" noChangeArrowheads="1"/>
          </p:cNvSpPr>
          <p:nvPr>
            <p:ph type="body" idx="1"/>
          </p:nvPr>
        </p:nvSpPr>
        <p:spPr>
          <a:xfrm>
            <a:off x="251520" y="1340768"/>
            <a:ext cx="8460432" cy="5184576"/>
          </a:xfrm>
          <a:ln>
            <a:noFill/>
          </a:ln>
        </p:spPr>
        <p:txBody>
          <a:bodyPr>
            <a:normAutofit/>
          </a:bodyPr>
          <a:lstStyle/>
          <a:p>
            <a:pPr eaLnBrk="1" hangingPunct="1">
              <a:defRPr/>
            </a:pPr>
            <a:r>
              <a:rPr lang="zh-CN" altLang="en-US" dirty="0" smtClean="0">
                <a:solidFill>
                  <a:srgbClr val="FFC000"/>
                </a:solidFill>
              </a:rPr>
              <a:t>选择排序</a:t>
            </a:r>
            <a:r>
              <a:rPr lang="zh-CN" altLang="en-US" dirty="0" smtClean="0"/>
              <a:t>：</a:t>
            </a:r>
            <a:endParaRPr lang="en-US" altLang="zh-CN" dirty="0" smtClean="0"/>
          </a:p>
          <a:p>
            <a:pPr lvl="1" eaLnBrk="1" hangingPunct="1">
              <a:defRPr/>
            </a:pPr>
            <a:r>
              <a:rPr lang="zh-CN" altLang="en-US" dirty="0" smtClean="0"/>
              <a:t>设要排序的数有</a:t>
            </a:r>
            <a:r>
              <a:rPr lang="en-US" altLang="zh-CN" dirty="0" smtClean="0"/>
              <a:t>n</a:t>
            </a:r>
            <a:r>
              <a:rPr lang="zh-CN" altLang="en-US" dirty="0" smtClean="0"/>
              <a:t>个。</a:t>
            </a:r>
            <a:endParaRPr lang="en-US" altLang="zh-CN" dirty="0"/>
          </a:p>
          <a:p>
            <a:pPr lvl="1" eaLnBrk="1" hangingPunct="1">
              <a:defRPr/>
            </a:pPr>
            <a:r>
              <a:rPr lang="zh-CN" altLang="en-US" dirty="0" smtClean="0"/>
              <a:t>从</a:t>
            </a:r>
            <a:r>
              <a:rPr lang="en-US" altLang="zh-CN" dirty="0" smtClean="0"/>
              <a:t>n</a:t>
            </a:r>
            <a:r>
              <a:rPr lang="zh-CN" altLang="en-US" dirty="0" smtClean="0"/>
              <a:t>个数中找出最大者，与第</a:t>
            </a:r>
            <a:r>
              <a:rPr lang="en-US" altLang="zh-CN" dirty="0" smtClean="0"/>
              <a:t>n</a:t>
            </a:r>
            <a:r>
              <a:rPr lang="zh-CN" altLang="en-US" dirty="0" smtClean="0"/>
              <a:t>个数交换位置；然后，从剩余的</a:t>
            </a:r>
            <a:r>
              <a:rPr lang="en-US" altLang="zh-CN" dirty="0" smtClean="0"/>
              <a:t>n-1</a:t>
            </a:r>
            <a:r>
              <a:rPr lang="zh-CN" altLang="en-US" dirty="0" smtClean="0"/>
              <a:t>个数中再找出最大者，与第</a:t>
            </a:r>
            <a:r>
              <a:rPr lang="en-US" altLang="zh-CN" dirty="0" smtClean="0"/>
              <a:t>n-1</a:t>
            </a:r>
            <a:r>
              <a:rPr lang="zh-CN" altLang="en-US" dirty="0" smtClean="0"/>
              <a:t>个数交换位置；</a:t>
            </a:r>
            <a:r>
              <a:rPr lang="en-US" altLang="zh-CN" dirty="0" smtClean="0">
                <a:latin typeface="Arial"/>
              </a:rPr>
              <a:t>…</a:t>
            </a:r>
            <a:r>
              <a:rPr lang="zh-CN" altLang="en-US" dirty="0" smtClean="0"/>
              <a:t>，一直到剩下的数只有一个为止。</a:t>
            </a:r>
            <a:endParaRPr lang="en-US" altLang="zh-C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1628800"/>
            <a:ext cx="5112568" cy="523220"/>
          </a:xfrm>
          <a:prstGeom prst="rect">
            <a:avLst/>
          </a:prstGeom>
          <a:noFill/>
          <a:ln>
            <a:solidFill>
              <a:schemeClr val="tx1"/>
            </a:solidFill>
          </a:ln>
        </p:spPr>
        <p:txBody>
          <a:bodyPr wrap="square" rtlCol="0">
            <a:spAutoFit/>
          </a:bodyPr>
          <a:lstStyle/>
          <a:p>
            <a:pPr algn="just"/>
            <a:r>
              <a:rPr lang="en-US" altLang="zh-CN" sz="2800" dirty="0"/>
              <a:t>3  1  </a:t>
            </a:r>
            <a:r>
              <a:rPr lang="en-US" altLang="zh-CN" sz="2800" dirty="0">
                <a:solidFill>
                  <a:srgbClr val="FFC000"/>
                </a:solidFill>
              </a:rPr>
              <a:t>9</a:t>
            </a:r>
            <a:r>
              <a:rPr lang="en-US" altLang="zh-CN" sz="2800" dirty="0"/>
              <a:t>  4  </a:t>
            </a:r>
            <a:r>
              <a:rPr lang="en-US" altLang="zh-CN" sz="2800" dirty="0" smtClean="0"/>
              <a:t>8  </a:t>
            </a:r>
            <a:r>
              <a:rPr lang="en-US" altLang="zh-CN" sz="2800" dirty="0"/>
              <a:t>6  5  2  0  </a:t>
            </a:r>
            <a:r>
              <a:rPr lang="en-US" altLang="zh-CN" sz="2800" dirty="0" smtClean="0"/>
              <a:t>7</a:t>
            </a:r>
            <a:r>
              <a:rPr lang="en-US" altLang="zh-CN" sz="2800" dirty="0" smtClean="0">
                <a:solidFill>
                  <a:srgbClr val="FFC000"/>
                </a:solidFill>
                <a:effectLst>
                  <a:outerShdw blurRad="38100" dist="38100" dir="2700000" algn="tl">
                    <a:srgbClr val="000000">
                      <a:alpha val="43137"/>
                    </a:srgbClr>
                  </a:outerShdw>
                </a:effectLst>
              </a:rPr>
              <a:t> </a:t>
            </a:r>
            <a:endParaRPr lang="zh-CN" altLang="en-US" sz="2800" dirty="0">
              <a:solidFill>
                <a:srgbClr val="FFC000"/>
              </a:solidFill>
              <a:effectLst>
                <a:outerShdw blurRad="38100" dist="38100" dir="2700000" algn="tl">
                  <a:srgbClr val="000000">
                    <a:alpha val="43137"/>
                  </a:srgbClr>
                </a:outerShdw>
              </a:effectLst>
            </a:endParaRPr>
          </a:p>
        </p:txBody>
      </p:sp>
      <p:sp>
        <p:nvSpPr>
          <p:cNvPr id="5" name="TextBox 4"/>
          <p:cNvSpPr txBox="1"/>
          <p:nvPr/>
        </p:nvSpPr>
        <p:spPr>
          <a:xfrm>
            <a:off x="1475656" y="2329716"/>
            <a:ext cx="5112568" cy="523220"/>
          </a:xfrm>
          <a:prstGeom prst="rect">
            <a:avLst/>
          </a:prstGeom>
          <a:noFill/>
          <a:ln>
            <a:solidFill>
              <a:schemeClr val="tx1"/>
            </a:solidFill>
          </a:ln>
        </p:spPr>
        <p:txBody>
          <a:bodyPr wrap="square" rtlCol="0">
            <a:spAutoFit/>
          </a:bodyPr>
          <a:lstStyle/>
          <a:p>
            <a:pPr algn="just"/>
            <a:r>
              <a:rPr lang="en-US" altLang="zh-CN" sz="2800" dirty="0"/>
              <a:t>3  1  </a:t>
            </a:r>
            <a:r>
              <a:rPr lang="en-US" altLang="zh-CN" sz="2800" dirty="0" smtClean="0"/>
              <a:t>7  </a:t>
            </a:r>
            <a:r>
              <a:rPr lang="en-US" altLang="zh-CN" sz="2800" dirty="0"/>
              <a:t>4  </a:t>
            </a:r>
            <a:r>
              <a:rPr lang="en-US" altLang="zh-CN" sz="2800" dirty="0" smtClean="0"/>
              <a:t>8  </a:t>
            </a:r>
            <a:r>
              <a:rPr lang="en-US" altLang="zh-CN" sz="2800" dirty="0"/>
              <a:t>6  5  2  0  </a:t>
            </a:r>
            <a:r>
              <a:rPr lang="en-US" altLang="zh-CN" sz="2800" dirty="0" smtClean="0">
                <a:solidFill>
                  <a:srgbClr val="FF0000"/>
                </a:solidFill>
              </a:rPr>
              <a:t>9</a:t>
            </a:r>
            <a:r>
              <a:rPr lang="en-US" altLang="zh-CN" sz="2800" dirty="0" smtClean="0">
                <a:solidFill>
                  <a:srgbClr val="FFC000"/>
                </a:solidFill>
                <a:effectLst>
                  <a:outerShdw blurRad="38100" dist="38100" dir="2700000" algn="tl">
                    <a:srgbClr val="000000">
                      <a:alpha val="43137"/>
                    </a:srgbClr>
                  </a:outerShdw>
                </a:effectLst>
              </a:rPr>
              <a:t> </a:t>
            </a:r>
            <a:endParaRPr lang="zh-CN" altLang="en-US" sz="2800" dirty="0">
              <a:solidFill>
                <a:srgbClr val="FFC000"/>
              </a:solidFill>
              <a:effectLst>
                <a:outerShdw blurRad="38100" dist="38100" dir="2700000" algn="tl">
                  <a:srgbClr val="000000">
                    <a:alpha val="43137"/>
                  </a:srgbClr>
                </a:outerShdw>
              </a:effectLst>
            </a:endParaRPr>
          </a:p>
        </p:txBody>
      </p:sp>
      <p:sp>
        <p:nvSpPr>
          <p:cNvPr id="6" name="TextBox 5"/>
          <p:cNvSpPr txBox="1"/>
          <p:nvPr/>
        </p:nvSpPr>
        <p:spPr>
          <a:xfrm>
            <a:off x="1475656" y="3553852"/>
            <a:ext cx="5112568" cy="523220"/>
          </a:xfrm>
          <a:prstGeom prst="rect">
            <a:avLst/>
          </a:prstGeom>
          <a:noFill/>
          <a:ln>
            <a:solidFill>
              <a:schemeClr val="tx1"/>
            </a:solidFill>
          </a:ln>
        </p:spPr>
        <p:txBody>
          <a:bodyPr wrap="square" rtlCol="0">
            <a:spAutoFit/>
          </a:bodyPr>
          <a:lstStyle/>
          <a:p>
            <a:pPr algn="just"/>
            <a:r>
              <a:rPr lang="en-US" altLang="zh-CN" sz="2800" dirty="0"/>
              <a:t>3  1  </a:t>
            </a:r>
            <a:r>
              <a:rPr lang="en-US" altLang="zh-CN" sz="2800" dirty="0" smtClean="0"/>
              <a:t>7  </a:t>
            </a:r>
            <a:r>
              <a:rPr lang="en-US" altLang="zh-CN" sz="2800" dirty="0"/>
              <a:t>4  </a:t>
            </a:r>
            <a:r>
              <a:rPr lang="en-US" altLang="zh-CN" sz="2800" dirty="0" smtClean="0">
                <a:solidFill>
                  <a:srgbClr val="FFC000"/>
                </a:solidFill>
              </a:rPr>
              <a:t>8</a:t>
            </a:r>
            <a:r>
              <a:rPr lang="en-US" altLang="zh-CN" sz="2800" dirty="0" smtClean="0"/>
              <a:t>  </a:t>
            </a:r>
            <a:r>
              <a:rPr lang="en-US" altLang="zh-CN" sz="2800" dirty="0"/>
              <a:t>6  5  2  </a:t>
            </a:r>
            <a:r>
              <a:rPr lang="en-US" altLang="zh-CN" sz="2800" dirty="0" smtClean="0"/>
              <a:t>0  </a:t>
            </a:r>
            <a:r>
              <a:rPr lang="en-US" altLang="zh-CN" sz="2800" dirty="0" smtClean="0">
                <a:solidFill>
                  <a:srgbClr val="FF0000"/>
                </a:solidFill>
              </a:rPr>
              <a:t>9</a:t>
            </a:r>
            <a:r>
              <a:rPr lang="en-US" altLang="zh-CN" sz="2800" dirty="0" smtClean="0">
                <a:solidFill>
                  <a:srgbClr val="FFC000"/>
                </a:solidFill>
                <a:effectLst>
                  <a:outerShdw blurRad="38100" dist="38100" dir="2700000" algn="tl">
                    <a:srgbClr val="000000">
                      <a:alpha val="43137"/>
                    </a:srgbClr>
                  </a:outerShdw>
                </a:effectLst>
              </a:rPr>
              <a:t> </a:t>
            </a:r>
            <a:endParaRPr lang="zh-CN" altLang="en-US" sz="2800" dirty="0">
              <a:solidFill>
                <a:srgbClr val="FFC000"/>
              </a:solidFill>
              <a:effectLst>
                <a:outerShdw blurRad="38100" dist="38100" dir="2700000" algn="tl">
                  <a:srgbClr val="000000">
                    <a:alpha val="43137"/>
                  </a:srgbClr>
                </a:outerShdw>
              </a:effectLst>
            </a:endParaRPr>
          </a:p>
        </p:txBody>
      </p:sp>
      <p:sp>
        <p:nvSpPr>
          <p:cNvPr id="7" name="TextBox 6"/>
          <p:cNvSpPr txBox="1"/>
          <p:nvPr/>
        </p:nvSpPr>
        <p:spPr>
          <a:xfrm>
            <a:off x="1475656" y="4273932"/>
            <a:ext cx="5112568" cy="523220"/>
          </a:xfrm>
          <a:prstGeom prst="rect">
            <a:avLst/>
          </a:prstGeom>
          <a:noFill/>
          <a:ln>
            <a:solidFill>
              <a:schemeClr val="tx1"/>
            </a:solidFill>
          </a:ln>
        </p:spPr>
        <p:txBody>
          <a:bodyPr wrap="square" rtlCol="0">
            <a:spAutoFit/>
          </a:bodyPr>
          <a:lstStyle/>
          <a:p>
            <a:pPr algn="just"/>
            <a:r>
              <a:rPr lang="en-US" altLang="zh-CN" sz="2800" dirty="0"/>
              <a:t>3  1  </a:t>
            </a:r>
            <a:r>
              <a:rPr lang="en-US" altLang="zh-CN" sz="2800" dirty="0" smtClean="0"/>
              <a:t>7  </a:t>
            </a:r>
            <a:r>
              <a:rPr lang="en-US" altLang="zh-CN" sz="2800" dirty="0"/>
              <a:t>4  </a:t>
            </a:r>
            <a:r>
              <a:rPr lang="en-US" altLang="zh-CN" sz="2800" dirty="0" smtClean="0"/>
              <a:t>0  </a:t>
            </a:r>
            <a:r>
              <a:rPr lang="en-US" altLang="zh-CN" sz="2800" dirty="0"/>
              <a:t>6  5  2  </a:t>
            </a:r>
            <a:r>
              <a:rPr lang="en-US" altLang="zh-CN" sz="2800" dirty="0" smtClean="0">
                <a:solidFill>
                  <a:srgbClr val="FF0000"/>
                </a:solidFill>
              </a:rPr>
              <a:t>8  9</a:t>
            </a:r>
            <a:r>
              <a:rPr lang="en-US" altLang="zh-CN" sz="2800" dirty="0" smtClean="0">
                <a:solidFill>
                  <a:srgbClr val="FF0000"/>
                </a:solidFill>
                <a:effectLst>
                  <a:outerShdw blurRad="38100" dist="38100" dir="2700000" algn="tl">
                    <a:srgbClr val="000000">
                      <a:alpha val="43137"/>
                    </a:srgbClr>
                  </a:outerShdw>
                </a:effectLst>
              </a:rPr>
              <a:t> </a:t>
            </a:r>
            <a:endParaRPr lang="zh-CN" altLang="en-US" sz="2800" dirty="0">
              <a:solidFill>
                <a:srgbClr val="FF0000"/>
              </a:solidFill>
              <a:effectLst>
                <a:outerShdw blurRad="38100" dist="38100" dir="2700000" algn="tl">
                  <a:srgbClr val="000000">
                    <a:alpha val="43137"/>
                  </a:srgbClr>
                </a:outerShdw>
              </a:effectLst>
            </a:endParaRPr>
          </a:p>
        </p:txBody>
      </p:sp>
      <p:sp>
        <p:nvSpPr>
          <p:cNvPr id="9" name="TextBox 8"/>
          <p:cNvSpPr txBox="1"/>
          <p:nvPr/>
        </p:nvSpPr>
        <p:spPr>
          <a:xfrm>
            <a:off x="1475656" y="4849996"/>
            <a:ext cx="5112568" cy="523220"/>
          </a:xfrm>
          <a:prstGeom prst="rect">
            <a:avLst/>
          </a:prstGeom>
          <a:noFill/>
          <a:ln>
            <a:noFill/>
          </a:ln>
        </p:spPr>
        <p:txBody>
          <a:bodyPr wrap="square" rtlCol="0">
            <a:spAutoFit/>
          </a:bodyPr>
          <a:lstStyle/>
          <a:p>
            <a:pPr algn="just"/>
            <a:r>
              <a:rPr lang="en-US" altLang="zh-CN" sz="2800" dirty="0" smtClean="0"/>
              <a:t>......</a:t>
            </a:r>
            <a:r>
              <a:rPr lang="en-US" altLang="zh-CN" sz="2800" dirty="0" smtClean="0">
                <a:solidFill>
                  <a:srgbClr val="FFC000"/>
                </a:solidFill>
                <a:effectLst>
                  <a:outerShdw blurRad="38100" dist="38100" dir="2700000" algn="tl">
                    <a:srgbClr val="000000">
                      <a:alpha val="43137"/>
                    </a:srgbClr>
                  </a:outerShdw>
                </a:effectLst>
              </a:rPr>
              <a:t> </a:t>
            </a:r>
            <a:endParaRPr lang="zh-CN" altLang="en-US" sz="2800" dirty="0">
              <a:solidFill>
                <a:srgbClr val="FFC000"/>
              </a:solidFill>
              <a:effectLst>
                <a:outerShdw blurRad="38100" dist="38100" dir="2700000" algn="tl">
                  <a:srgbClr val="000000">
                    <a:alpha val="43137"/>
                  </a:srgbClr>
                </a:outerShdw>
              </a:effectLst>
            </a:endParaRPr>
          </a:p>
        </p:txBody>
      </p:sp>
      <p:sp>
        <p:nvSpPr>
          <p:cNvPr id="10" name="TextBox 9"/>
          <p:cNvSpPr txBox="1"/>
          <p:nvPr/>
        </p:nvSpPr>
        <p:spPr>
          <a:xfrm>
            <a:off x="1475656" y="5570076"/>
            <a:ext cx="5112568" cy="523220"/>
          </a:xfrm>
          <a:prstGeom prst="rect">
            <a:avLst/>
          </a:prstGeom>
          <a:noFill/>
          <a:ln>
            <a:solidFill>
              <a:schemeClr val="tx1"/>
            </a:solidFill>
          </a:ln>
        </p:spPr>
        <p:txBody>
          <a:bodyPr wrap="square" rtlCol="0">
            <a:spAutoFit/>
          </a:bodyPr>
          <a:lstStyle/>
          <a:p>
            <a:pPr algn="just"/>
            <a:r>
              <a:rPr lang="en-US" altLang="zh-CN" sz="2800" dirty="0" smtClean="0">
                <a:solidFill>
                  <a:srgbClr val="FF0000"/>
                </a:solidFill>
              </a:rPr>
              <a:t>0  </a:t>
            </a:r>
            <a:r>
              <a:rPr lang="en-US" altLang="zh-CN" sz="2800" dirty="0">
                <a:solidFill>
                  <a:srgbClr val="FF0000"/>
                </a:solidFill>
              </a:rPr>
              <a:t>1  </a:t>
            </a:r>
            <a:r>
              <a:rPr lang="en-US" altLang="zh-CN" sz="2800" dirty="0" smtClean="0">
                <a:solidFill>
                  <a:srgbClr val="FF0000"/>
                </a:solidFill>
              </a:rPr>
              <a:t>2  3  4  5  6  7  8  9</a:t>
            </a:r>
            <a:r>
              <a:rPr lang="en-US" altLang="zh-CN" sz="2800" dirty="0" smtClean="0">
                <a:solidFill>
                  <a:srgbClr val="FFC000"/>
                </a:solidFill>
                <a:effectLst>
                  <a:outerShdw blurRad="38100" dist="38100" dir="2700000" algn="tl">
                    <a:srgbClr val="000000">
                      <a:alpha val="43137"/>
                    </a:srgbClr>
                  </a:outerShdw>
                </a:effectLst>
              </a:rPr>
              <a:t> </a:t>
            </a:r>
            <a:endParaRPr lang="zh-CN" altLang="en-US" sz="2800" dirty="0">
              <a:solidFill>
                <a:srgbClr val="FFC000"/>
              </a:solidFill>
              <a:effectLst>
                <a:outerShdw blurRad="38100" dist="38100" dir="2700000" algn="tl">
                  <a:srgbClr val="000000">
                    <a:alpha val="43137"/>
                  </a:srgbClr>
                </a:outerShdw>
              </a:effectLst>
            </a:endParaRPr>
          </a:p>
        </p:txBody>
      </p:sp>
      <p:sp>
        <p:nvSpPr>
          <p:cNvPr id="11" name="TextBox 10"/>
          <p:cNvSpPr txBox="1"/>
          <p:nvPr/>
        </p:nvSpPr>
        <p:spPr>
          <a:xfrm>
            <a:off x="1475656" y="332656"/>
            <a:ext cx="5112568" cy="523220"/>
          </a:xfrm>
          <a:prstGeom prst="rect">
            <a:avLst/>
          </a:prstGeom>
          <a:noFill/>
          <a:ln>
            <a:solidFill>
              <a:schemeClr val="tx1"/>
            </a:solidFill>
          </a:ln>
        </p:spPr>
        <p:txBody>
          <a:bodyPr wrap="square" rtlCol="0">
            <a:spAutoFit/>
          </a:bodyPr>
          <a:lstStyle/>
          <a:p>
            <a:pPr algn="just"/>
            <a:r>
              <a:rPr lang="en-US" altLang="zh-CN" sz="2800" dirty="0"/>
              <a:t>3  1  9  4  </a:t>
            </a:r>
            <a:r>
              <a:rPr lang="en-US" altLang="zh-CN" sz="2800" dirty="0" smtClean="0"/>
              <a:t>8  </a:t>
            </a:r>
            <a:r>
              <a:rPr lang="en-US" altLang="zh-CN" sz="2800" dirty="0"/>
              <a:t>6  5  2  0  </a:t>
            </a:r>
            <a:r>
              <a:rPr lang="en-US" altLang="zh-CN" sz="2800" dirty="0" smtClean="0"/>
              <a:t>7</a:t>
            </a:r>
            <a:r>
              <a:rPr lang="en-US" altLang="zh-CN" sz="2800" dirty="0" smtClean="0">
                <a:solidFill>
                  <a:srgbClr val="FFC000"/>
                </a:solidFill>
                <a:effectLst>
                  <a:outerShdw blurRad="38100" dist="38100" dir="2700000" algn="tl">
                    <a:srgbClr val="000000">
                      <a:alpha val="43137"/>
                    </a:srgbClr>
                  </a:outerShdw>
                </a:effectLst>
              </a:rPr>
              <a:t> </a:t>
            </a:r>
            <a:endParaRPr lang="zh-CN" altLang="en-US" sz="2800" dirty="0">
              <a:solidFill>
                <a:srgbClr val="FFC000"/>
              </a:solidFill>
              <a:effectLst>
                <a:outerShdw blurRad="38100" dist="38100" dir="2700000" algn="tl">
                  <a:srgbClr val="000000">
                    <a:alpha val="43137"/>
                  </a:srgbClr>
                </a:outerShdw>
              </a:effectLst>
            </a:endParaRPr>
          </a:p>
        </p:txBody>
      </p:sp>
      <p:sp>
        <p:nvSpPr>
          <p:cNvPr id="16" name="弧形 15"/>
          <p:cNvSpPr/>
          <p:nvPr/>
        </p:nvSpPr>
        <p:spPr bwMode="auto">
          <a:xfrm>
            <a:off x="2627784" y="1218456"/>
            <a:ext cx="3528392" cy="914400"/>
          </a:xfrm>
          <a:prstGeom prst="arc">
            <a:avLst>
              <a:gd name="adj1" fmla="val 10925985"/>
              <a:gd name="adj2" fmla="val 21515846"/>
            </a:avLst>
          </a:prstGeom>
          <a:noFill/>
          <a:ln>
            <a:solidFill>
              <a:schemeClr val="tx1"/>
            </a:solidFill>
            <a:headEnd type="triangl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17" name="弧形 16"/>
          <p:cNvSpPr/>
          <p:nvPr/>
        </p:nvSpPr>
        <p:spPr bwMode="auto">
          <a:xfrm>
            <a:off x="3707904" y="3068960"/>
            <a:ext cx="1944216" cy="914400"/>
          </a:xfrm>
          <a:prstGeom prst="arc">
            <a:avLst>
              <a:gd name="adj1" fmla="val 10804190"/>
              <a:gd name="adj2" fmla="val 159617"/>
            </a:avLst>
          </a:prstGeom>
          <a:noFill/>
          <a:ln>
            <a:solidFill>
              <a:schemeClr val="tx1"/>
            </a:solidFill>
            <a:headEnd type="triangl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Tree>
    <p:extLst>
      <p:ext uri="{BB962C8B-B14F-4D97-AF65-F5344CB8AC3E}">
        <p14:creationId xmlns:p14="http://schemas.microsoft.com/office/powerpoint/2010/main" val="308003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p:bldP spid="10" grpId="0" animBg="1"/>
      <p:bldP spid="16" grpId="0" animBg="1"/>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326760" cy="5904656"/>
          </a:xfrm>
        </p:spPr>
        <p:txBody>
          <a:bodyPr>
            <a:normAutofit fontScale="70000" lnSpcReduction="20000"/>
          </a:bodyPr>
          <a:lstStyle/>
          <a:p>
            <a:pPr marL="0" indent="0" eaLnBrk="1" hangingPunct="1">
              <a:lnSpc>
                <a:spcPct val="120000"/>
              </a:lnSpc>
              <a:buNone/>
              <a:defRPr/>
            </a:pPr>
            <a:r>
              <a:rPr lang="en-US" altLang="zh-CN" dirty="0" smtClean="0"/>
              <a:t>void </a:t>
            </a:r>
            <a:r>
              <a:rPr lang="en-US" altLang="zh-CN" dirty="0" smtClean="0"/>
              <a:t>sort(</a:t>
            </a:r>
            <a:r>
              <a:rPr lang="en-US" altLang="zh-CN" dirty="0" err="1" smtClean="0"/>
              <a:t>int</a:t>
            </a:r>
            <a:r>
              <a:rPr lang="en-US" altLang="zh-CN" dirty="0" smtClean="0"/>
              <a:t> x[],</a:t>
            </a:r>
            <a:r>
              <a:rPr lang="en-US" altLang="zh-CN" dirty="0" err="1" smtClean="0"/>
              <a:t>int</a:t>
            </a:r>
            <a:r>
              <a:rPr lang="en-US" altLang="zh-CN" dirty="0" smtClean="0"/>
              <a:t> n) //</a:t>
            </a:r>
            <a:r>
              <a:rPr lang="zh-CN" altLang="en-US" dirty="0" smtClean="0"/>
              <a:t>排序函数</a:t>
            </a:r>
            <a:endParaRPr lang="en-US" altLang="zh-CN" dirty="0" smtClean="0"/>
          </a:p>
          <a:p>
            <a:pPr marL="0" indent="0" eaLnBrk="1" hangingPunct="1">
              <a:lnSpc>
                <a:spcPct val="120000"/>
              </a:lnSpc>
              <a:buNone/>
              <a:defRPr/>
            </a:pPr>
            <a:r>
              <a:rPr lang="en-US" altLang="zh-CN" dirty="0" smtClean="0"/>
              <a:t>{ </a:t>
            </a:r>
            <a:r>
              <a:rPr lang="en-US" altLang="zh-CN" dirty="0"/>
              <a:t> </a:t>
            </a:r>
            <a:r>
              <a:rPr lang="en-US" altLang="zh-CN" dirty="0" smtClean="0"/>
              <a:t>while (n &gt; 1) </a:t>
            </a:r>
            <a:endParaRPr lang="zh-CN" altLang="en-US" dirty="0"/>
          </a:p>
          <a:p>
            <a:pPr marL="0" indent="0" eaLnBrk="1" hangingPunct="1">
              <a:lnSpc>
                <a:spcPct val="120000"/>
              </a:lnSpc>
              <a:buNone/>
              <a:defRPr/>
            </a:pPr>
            <a:r>
              <a:rPr lang="zh-CN" altLang="en-US" dirty="0"/>
              <a:t>   </a:t>
            </a:r>
            <a:r>
              <a:rPr lang="en-US" altLang="zh-CN" dirty="0" smtClean="0"/>
              <a:t>{	</a:t>
            </a:r>
            <a:r>
              <a:rPr lang="en-US" altLang="zh-CN" dirty="0" err="1" smtClean="0"/>
              <a:t>int</a:t>
            </a:r>
            <a:r>
              <a:rPr lang="en-US" altLang="zh-CN" dirty="0" smtClean="0"/>
              <a:t> </a:t>
            </a:r>
            <a:r>
              <a:rPr lang="en-US" altLang="zh-CN" dirty="0" err="1" smtClean="0"/>
              <a:t>i_max</a:t>
            </a:r>
            <a:r>
              <a:rPr lang="en-US" altLang="zh-CN" dirty="0" smtClean="0"/>
              <a:t>=0; </a:t>
            </a:r>
          </a:p>
          <a:p>
            <a:pPr marL="0" indent="0" eaLnBrk="1" hangingPunct="1">
              <a:lnSpc>
                <a:spcPct val="120000"/>
              </a:lnSpc>
              <a:buNone/>
              <a:defRPr/>
            </a:pPr>
            <a:r>
              <a:rPr lang="nn-NO" altLang="zh-CN" dirty="0" smtClean="0"/>
              <a:t>	for </a:t>
            </a:r>
            <a:r>
              <a:rPr lang="nn-NO" altLang="zh-CN" dirty="0"/>
              <a:t>(int i=1; i&lt;n; i</a:t>
            </a:r>
            <a:r>
              <a:rPr lang="nn-NO" altLang="zh-CN" dirty="0" smtClean="0"/>
              <a:t>++) //</a:t>
            </a:r>
            <a:r>
              <a:rPr lang="zh-CN" altLang="en-US" dirty="0" smtClean="0"/>
              <a:t>找最大者</a:t>
            </a:r>
            <a:endParaRPr lang="nn-NO" altLang="zh-CN" dirty="0" smtClean="0"/>
          </a:p>
          <a:p>
            <a:pPr marL="0" indent="0" eaLnBrk="1" hangingPunct="1">
              <a:lnSpc>
                <a:spcPct val="120000"/>
              </a:lnSpc>
              <a:buNone/>
              <a:defRPr/>
            </a:pPr>
            <a:r>
              <a:rPr lang="nn-NO" altLang="zh-CN" dirty="0" smtClean="0"/>
              <a:t>	   if (x[i] &gt; x[i_max]) i_max = i;</a:t>
            </a:r>
          </a:p>
          <a:p>
            <a:pPr marL="0" indent="0" eaLnBrk="1" hangingPunct="1">
              <a:lnSpc>
                <a:spcPct val="120000"/>
              </a:lnSpc>
              <a:buNone/>
              <a:defRPr/>
            </a:pPr>
            <a:r>
              <a:rPr lang="en-US" altLang="zh-CN" dirty="0" smtClean="0"/>
              <a:t>        </a:t>
            </a:r>
            <a:r>
              <a:rPr lang="en-US" altLang="zh-CN" dirty="0" smtClean="0"/>
              <a:t>	if (</a:t>
            </a:r>
            <a:r>
              <a:rPr lang="en-US" altLang="zh-CN" dirty="0" err="1" smtClean="0"/>
              <a:t>i_max</a:t>
            </a:r>
            <a:r>
              <a:rPr lang="en-US" altLang="zh-CN" dirty="0" smtClean="0"/>
              <a:t> </a:t>
            </a:r>
            <a:r>
              <a:rPr lang="en-US" altLang="zh-CN" dirty="0"/>
              <a:t>!= </a:t>
            </a:r>
            <a:r>
              <a:rPr lang="en-US" altLang="zh-CN" dirty="0" smtClean="0"/>
              <a:t>n-1</a:t>
            </a:r>
            <a:r>
              <a:rPr lang="en-US" altLang="zh-CN" dirty="0"/>
              <a:t>) //</a:t>
            </a:r>
            <a:r>
              <a:rPr lang="zh-CN" altLang="en-US" dirty="0" smtClean="0"/>
              <a:t>交换</a:t>
            </a:r>
            <a:r>
              <a:rPr lang="en-US" altLang="zh-CN" dirty="0" smtClean="0"/>
              <a:t>x[</a:t>
            </a:r>
            <a:r>
              <a:rPr lang="en-US" altLang="zh-CN" dirty="0" err="1" smtClean="0"/>
              <a:t>i_max</a:t>
            </a:r>
            <a:r>
              <a:rPr lang="en-US" altLang="zh-CN" dirty="0" smtClean="0"/>
              <a:t>]</a:t>
            </a:r>
            <a:r>
              <a:rPr lang="zh-CN" altLang="en-US" dirty="0" smtClean="0"/>
              <a:t>和</a:t>
            </a:r>
            <a:r>
              <a:rPr lang="en-US" altLang="zh-CN" dirty="0" smtClean="0"/>
              <a:t>x[n-1</a:t>
            </a:r>
            <a:r>
              <a:rPr lang="en-US" altLang="zh-CN" dirty="0"/>
              <a:t>]</a:t>
            </a:r>
            <a:r>
              <a:rPr lang="zh-CN" altLang="en-US" dirty="0"/>
              <a:t>的值</a:t>
            </a:r>
          </a:p>
          <a:p>
            <a:pPr marL="0" indent="0" eaLnBrk="1" hangingPunct="1">
              <a:lnSpc>
                <a:spcPct val="120000"/>
              </a:lnSpc>
              <a:buNone/>
              <a:defRPr/>
            </a:pPr>
            <a:r>
              <a:rPr lang="zh-CN" altLang="en-US" dirty="0"/>
              <a:t>        </a:t>
            </a:r>
            <a:r>
              <a:rPr lang="en-US" altLang="zh-CN" dirty="0" smtClean="0"/>
              <a:t>	{ </a:t>
            </a:r>
            <a:r>
              <a:rPr lang="en-US" altLang="zh-CN" dirty="0" err="1"/>
              <a:t>int</a:t>
            </a:r>
            <a:r>
              <a:rPr lang="en-US" altLang="zh-CN" dirty="0"/>
              <a:t> </a:t>
            </a:r>
            <a:r>
              <a:rPr lang="en-US" altLang="zh-CN" dirty="0" smtClean="0"/>
              <a:t>temp=x[n-1</a:t>
            </a:r>
            <a:r>
              <a:rPr lang="en-US" altLang="zh-CN" dirty="0"/>
              <a:t>];</a:t>
            </a:r>
          </a:p>
          <a:p>
            <a:pPr marL="0" indent="0" eaLnBrk="1" hangingPunct="1">
              <a:lnSpc>
                <a:spcPct val="120000"/>
              </a:lnSpc>
              <a:buNone/>
              <a:defRPr/>
            </a:pPr>
            <a:r>
              <a:rPr lang="en-US" altLang="zh-CN" dirty="0"/>
              <a:t>          </a:t>
            </a:r>
            <a:r>
              <a:rPr lang="en-US" altLang="zh-CN" dirty="0" smtClean="0"/>
              <a:t>  x[n-1</a:t>
            </a:r>
            <a:r>
              <a:rPr lang="en-US" altLang="zh-CN" dirty="0"/>
              <a:t>] = </a:t>
            </a:r>
            <a:r>
              <a:rPr lang="en-US" altLang="zh-CN" dirty="0" smtClean="0"/>
              <a:t>x[</a:t>
            </a:r>
            <a:r>
              <a:rPr lang="en-US" altLang="zh-CN" dirty="0" err="1" smtClean="0"/>
              <a:t>i_max</a:t>
            </a:r>
            <a:r>
              <a:rPr lang="en-US" altLang="zh-CN" dirty="0" smtClean="0"/>
              <a:t>];</a:t>
            </a:r>
            <a:endParaRPr lang="en-US" altLang="zh-CN" dirty="0"/>
          </a:p>
          <a:p>
            <a:pPr marL="0" indent="0" eaLnBrk="1" hangingPunct="1">
              <a:lnSpc>
                <a:spcPct val="120000"/>
              </a:lnSpc>
              <a:buNone/>
              <a:defRPr/>
            </a:pPr>
            <a:r>
              <a:rPr lang="en-US" altLang="zh-CN" dirty="0"/>
              <a:t>          </a:t>
            </a:r>
            <a:r>
              <a:rPr lang="en-US" altLang="zh-CN" dirty="0" smtClean="0"/>
              <a:t>  x[</a:t>
            </a:r>
            <a:r>
              <a:rPr lang="en-US" altLang="zh-CN" dirty="0" err="1" smtClean="0"/>
              <a:t>i_max</a:t>
            </a:r>
            <a:r>
              <a:rPr lang="en-US" altLang="zh-CN" dirty="0" smtClean="0"/>
              <a:t>] </a:t>
            </a:r>
            <a:r>
              <a:rPr lang="en-US" altLang="zh-CN" dirty="0"/>
              <a:t>= temp;</a:t>
            </a:r>
          </a:p>
          <a:p>
            <a:pPr marL="0" indent="0" eaLnBrk="1" hangingPunct="1">
              <a:lnSpc>
                <a:spcPct val="120000"/>
              </a:lnSpc>
              <a:buNone/>
              <a:defRPr/>
            </a:pPr>
            <a:r>
              <a:rPr lang="en-US" altLang="zh-CN" dirty="0" smtClean="0"/>
              <a:t>         }</a:t>
            </a:r>
          </a:p>
          <a:p>
            <a:pPr marL="0" indent="0" eaLnBrk="1" hangingPunct="1">
              <a:lnSpc>
                <a:spcPct val="120000"/>
              </a:lnSpc>
              <a:buNone/>
              <a:defRPr/>
            </a:pPr>
            <a:r>
              <a:rPr lang="en-US" altLang="zh-CN" dirty="0" smtClean="0"/>
              <a:t>	n--;</a:t>
            </a:r>
            <a:endParaRPr lang="en-US" altLang="zh-CN" dirty="0"/>
          </a:p>
          <a:p>
            <a:pPr marL="0" indent="0" eaLnBrk="1" hangingPunct="1">
              <a:lnSpc>
                <a:spcPct val="120000"/>
              </a:lnSpc>
              <a:buNone/>
              <a:defRPr/>
            </a:pPr>
            <a:r>
              <a:rPr lang="en-US" altLang="zh-CN" dirty="0" smtClean="0"/>
              <a:t>   </a:t>
            </a:r>
            <a:r>
              <a:rPr lang="en-US" altLang="zh-CN" dirty="0"/>
              <a:t>}  </a:t>
            </a:r>
            <a:endParaRPr lang="en-US" altLang="zh-CN" dirty="0" smtClean="0"/>
          </a:p>
          <a:p>
            <a:pPr marL="0" indent="0" eaLnBrk="1" hangingPunct="1">
              <a:lnSpc>
                <a:spcPct val="120000"/>
              </a:lnSpc>
              <a:buNone/>
              <a:defRPr/>
            </a:pPr>
            <a:r>
              <a:rPr lang="en-US" altLang="zh-CN" dirty="0"/>
              <a:t> </a:t>
            </a:r>
            <a:r>
              <a:rPr lang="en-US" altLang="zh-CN" dirty="0" smtClean="0"/>
              <a:t>  return; </a:t>
            </a:r>
            <a:endParaRPr lang="en-US" altLang="zh-CN" dirty="0"/>
          </a:p>
          <a:p>
            <a:pPr marL="0" indent="0" eaLnBrk="1" hangingPunct="1">
              <a:lnSpc>
                <a:spcPct val="120000"/>
              </a:lnSpc>
              <a:buNone/>
              <a:defRPr/>
            </a:pPr>
            <a:r>
              <a:rPr lang="en-US" altLang="zh-CN" dirty="0" smtClean="0"/>
              <a:t>}</a:t>
            </a:r>
            <a:r>
              <a:rPr lang="en-US" altLang="zh-CN" dirty="0"/>
              <a:t>	</a:t>
            </a:r>
          </a:p>
          <a:p>
            <a:pPr marL="0" indent="0">
              <a:buNone/>
            </a:pPr>
            <a:endParaRPr lang="zh-CN" altLang="en-US" dirty="0"/>
          </a:p>
        </p:txBody>
      </p:sp>
      <p:sp>
        <p:nvSpPr>
          <p:cNvPr id="5" name="内容占位符 2"/>
          <p:cNvSpPr txBox="1">
            <a:spLocks/>
          </p:cNvSpPr>
          <p:nvPr/>
        </p:nvSpPr>
        <p:spPr bwMode="auto">
          <a:xfrm>
            <a:off x="3311352" y="3481692"/>
            <a:ext cx="5832648" cy="3384376"/>
          </a:xfrm>
          <a:prstGeom prst="rect">
            <a:avLst/>
          </a:prstGeom>
          <a:solidFill>
            <a:srgbClr val="004182"/>
          </a:solidFill>
          <a:ln>
            <a:noFill/>
          </a:ln>
          <a:effectLst/>
          <a:extLst/>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marL="0" indent="0" eaLnBrk="1" hangingPunct="1">
              <a:lnSpc>
                <a:spcPct val="120000"/>
              </a:lnSpc>
              <a:buFont typeface="Wingdings" pitchFamily="2" charset="2"/>
              <a:buNone/>
              <a:defRPr/>
            </a:pPr>
            <a:r>
              <a:rPr lang="en-US" altLang="zh-CN" b="0" kern="0" dirty="0" err="1" smtClean="0"/>
              <a:t>const</a:t>
            </a:r>
            <a:r>
              <a:rPr lang="en-US" altLang="zh-CN" b="0" kern="0" dirty="0" smtClean="0"/>
              <a:t> </a:t>
            </a:r>
            <a:r>
              <a:rPr lang="en-US" altLang="zh-CN" b="0" kern="0" dirty="0" err="1" smtClean="0"/>
              <a:t>int</a:t>
            </a:r>
            <a:r>
              <a:rPr lang="en-US" altLang="zh-CN" b="0" kern="0" dirty="0" smtClean="0"/>
              <a:t> N=20;</a:t>
            </a:r>
          </a:p>
          <a:p>
            <a:pPr marL="0" indent="0" eaLnBrk="1" hangingPunct="1">
              <a:lnSpc>
                <a:spcPct val="120000"/>
              </a:lnSpc>
              <a:buFont typeface="Wingdings" pitchFamily="2" charset="2"/>
              <a:buNone/>
              <a:defRPr/>
            </a:pPr>
            <a:r>
              <a:rPr lang="en-US" altLang="zh-CN" b="0" kern="0" dirty="0" err="1" smtClean="0"/>
              <a:t>int</a:t>
            </a:r>
            <a:r>
              <a:rPr lang="en-US" altLang="zh-CN" b="0" kern="0" dirty="0" smtClean="0"/>
              <a:t> main()</a:t>
            </a:r>
          </a:p>
          <a:p>
            <a:pPr marL="0" indent="0" eaLnBrk="1" hangingPunct="1">
              <a:lnSpc>
                <a:spcPct val="120000"/>
              </a:lnSpc>
              <a:buFont typeface="Wingdings" pitchFamily="2" charset="2"/>
              <a:buNone/>
              <a:defRPr/>
            </a:pPr>
            <a:r>
              <a:rPr lang="en-US" altLang="zh-CN" b="0" kern="0" dirty="0" smtClean="0"/>
              <a:t>{ </a:t>
            </a:r>
            <a:r>
              <a:rPr lang="en-US" altLang="zh-CN" b="0" kern="0" dirty="0" err="1" smtClean="0"/>
              <a:t>int</a:t>
            </a:r>
            <a:r>
              <a:rPr lang="en-US" altLang="zh-CN" b="0" kern="0" dirty="0" smtClean="0"/>
              <a:t> a[N];</a:t>
            </a:r>
          </a:p>
          <a:p>
            <a:pPr marL="0" indent="0" eaLnBrk="1" hangingPunct="1">
              <a:lnSpc>
                <a:spcPct val="120000"/>
              </a:lnSpc>
              <a:buFont typeface="Wingdings" pitchFamily="2" charset="2"/>
              <a:buNone/>
              <a:defRPr/>
            </a:pPr>
            <a:r>
              <a:rPr lang="en-US" altLang="zh-CN" b="0" kern="0" dirty="0" smtClean="0"/>
              <a:t>   for (</a:t>
            </a:r>
            <a:r>
              <a:rPr lang="en-US" altLang="zh-CN" b="0" kern="0" dirty="0" err="1" smtClean="0"/>
              <a:t>int</a:t>
            </a:r>
            <a:r>
              <a:rPr lang="en-US" altLang="zh-CN" b="0" kern="0" dirty="0" smtClean="0"/>
              <a:t> </a:t>
            </a:r>
            <a:r>
              <a:rPr lang="en-US" altLang="zh-CN" b="0" kern="0" dirty="0" err="1" smtClean="0"/>
              <a:t>i</a:t>
            </a:r>
            <a:r>
              <a:rPr lang="en-US" altLang="zh-CN" b="0" kern="0" dirty="0" smtClean="0"/>
              <a:t>=0; </a:t>
            </a:r>
            <a:r>
              <a:rPr lang="en-US" altLang="zh-CN" b="0" kern="0" dirty="0" err="1" smtClean="0"/>
              <a:t>i</a:t>
            </a:r>
            <a:r>
              <a:rPr lang="en-US" altLang="zh-CN" b="0" kern="0" dirty="0" smtClean="0"/>
              <a:t>&lt;N; </a:t>
            </a:r>
            <a:r>
              <a:rPr lang="en-US" altLang="zh-CN" b="0" kern="0" dirty="0" err="1" smtClean="0"/>
              <a:t>i</a:t>
            </a:r>
            <a:r>
              <a:rPr lang="en-US" altLang="zh-CN" b="0" kern="0" dirty="0" smtClean="0"/>
              <a:t>++) </a:t>
            </a:r>
            <a:r>
              <a:rPr lang="en-US" altLang="zh-CN" b="0" kern="0" dirty="0" err="1" smtClean="0"/>
              <a:t>cin</a:t>
            </a:r>
            <a:r>
              <a:rPr lang="en-US" altLang="zh-CN" b="0" kern="0" dirty="0" smtClean="0"/>
              <a:t> &gt;&gt; a[</a:t>
            </a:r>
            <a:r>
              <a:rPr lang="en-US" altLang="zh-CN" b="0" kern="0" dirty="0" err="1" smtClean="0"/>
              <a:t>i</a:t>
            </a:r>
            <a:r>
              <a:rPr lang="en-US" altLang="zh-CN" b="0" kern="0" dirty="0" smtClean="0"/>
              <a:t>];</a:t>
            </a:r>
          </a:p>
          <a:p>
            <a:pPr marL="0" indent="0" eaLnBrk="1" hangingPunct="1">
              <a:lnSpc>
                <a:spcPct val="120000"/>
              </a:lnSpc>
              <a:buFont typeface="Wingdings" pitchFamily="2" charset="2"/>
              <a:buNone/>
              <a:defRPr/>
            </a:pPr>
            <a:r>
              <a:rPr lang="en-US" altLang="zh-CN" b="0" kern="0" dirty="0" smtClean="0"/>
              <a:t>   sort(</a:t>
            </a:r>
            <a:r>
              <a:rPr lang="en-US" altLang="zh-CN" b="0" kern="0" dirty="0" err="1" smtClean="0"/>
              <a:t>a,N</a:t>
            </a:r>
            <a:r>
              <a:rPr lang="en-US" altLang="zh-CN" b="0" kern="0" dirty="0" smtClean="0"/>
              <a:t>); //</a:t>
            </a:r>
            <a:r>
              <a:rPr lang="zh-CN" altLang="en-US" b="0" kern="0" dirty="0" smtClean="0">
                <a:solidFill>
                  <a:srgbClr val="FFC000"/>
                </a:solidFill>
              </a:rPr>
              <a:t>调用</a:t>
            </a:r>
            <a:r>
              <a:rPr lang="en-US" altLang="zh-CN" b="0" kern="0" dirty="0" smtClean="0">
                <a:solidFill>
                  <a:srgbClr val="FFC000"/>
                </a:solidFill>
              </a:rPr>
              <a:t>sort</a:t>
            </a:r>
            <a:r>
              <a:rPr lang="zh-CN" altLang="en-US" b="0" kern="0" dirty="0" smtClean="0">
                <a:solidFill>
                  <a:srgbClr val="FFC000"/>
                </a:solidFill>
              </a:rPr>
              <a:t>对</a:t>
            </a:r>
            <a:r>
              <a:rPr lang="en-US" altLang="zh-CN" b="0" kern="0" dirty="0" smtClean="0">
                <a:solidFill>
                  <a:srgbClr val="FFC000"/>
                </a:solidFill>
              </a:rPr>
              <a:t>a</a:t>
            </a:r>
            <a:r>
              <a:rPr lang="zh-CN" altLang="en-US" b="0" kern="0" dirty="0" smtClean="0">
                <a:solidFill>
                  <a:srgbClr val="FFC000"/>
                </a:solidFill>
              </a:rPr>
              <a:t>的元素进行排序</a:t>
            </a:r>
            <a:endParaRPr lang="en-US" altLang="zh-CN" b="0" kern="0" dirty="0" smtClean="0">
              <a:solidFill>
                <a:srgbClr val="FFC000"/>
              </a:solidFill>
            </a:endParaRPr>
          </a:p>
          <a:p>
            <a:pPr marL="0" indent="0" eaLnBrk="1" hangingPunct="1">
              <a:lnSpc>
                <a:spcPct val="120000"/>
              </a:lnSpc>
              <a:buFont typeface="Wingdings" pitchFamily="2" charset="2"/>
              <a:buNone/>
              <a:defRPr/>
            </a:pPr>
            <a:r>
              <a:rPr lang="en-US" altLang="zh-CN" b="0" kern="0" dirty="0" smtClean="0"/>
              <a:t>   for (</a:t>
            </a:r>
            <a:r>
              <a:rPr lang="en-US" altLang="zh-CN" b="0" kern="0" dirty="0" err="1" smtClean="0"/>
              <a:t>int</a:t>
            </a:r>
            <a:r>
              <a:rPr lang="en-US" altLang="zh-CN" b="0" kern="0" dirty="0" smtClean="0"/>
              <a:t> </a:t>
            </a:r>
            <a:r>
              <a:rPr lang="en-US" altLang="zh-CN" b="0" kern="0" dirty="0" err="1" smtClean="0"/>
              <a:t>i</a:t>
            </a:r>
            <a:r>
              <a:rPr lang="en-US" altLang="zh-CN" b="0" kern="0" dirty="0" smtClean="0"/>
              <a:t>=0; </a:t>
            </a:r>
            <a:r>
              <a:rPr lang="en-US" altLang="zh-CN" b="0" kern="0" dirty="0" err="1" smtClean="0"/>
              <a:t>i</a:t>
            </a:r>
            <a:r>
              <a:rPr lang="en-US" altLang="zh-CN" b="0" kern="0" dirty="0" smtClean="0"/>
              <a:t>&lt;N; </a:t>
            </a:r>
            <a:r>
              <a:rPr lang="en-US" altLang="zh-CN" b="0" kern="0" dirty="0" err="1" smtClean="0"/>
              <a:t>i</a:t>
            </a:r>
            <a:r>
              <a:rPr lang="en-US" altLang="zh-CN" b="0" kern="0" dirty="0" smtClean="0"/>
              <a:t>++) </a:t>
            </a:r>
            <a:r>
              <a:rPr lang="en-US" altLang="zh-CN" b="0" kern="0" dirty="0" err="1" smtClean="0"/>
              <a:t>cout</a:t>
            </a:r>
            <a:r>
              <a:rPr lang="en-US" altLang="zh-CN" b="0" kern="0" dirty="0" smtClean="0"/>
              <a:t> &lt;&lt; a[</a:t>
            </a:r>
            <a:r>
              <a:rPr lang="en-US" altLang="zh-CN" b="0" kern="0" dirty="0" err="1" smtClean="0"/>
              <a:t>i</a:t>
            </a:r>
            <a:r>
              <a:rPr lang="en-US" altLang="zh-CN" b="0" kern="0" dirty="0" smtClean="0"/>
              <a:t>];</a:t>
            </a:r>
          </a:p>
          <a:p>
            <a:pPr marL="0" indent="0" eaLnBrk="1" hangingPunct="1">
              <a:lnSpc>
                <a:spcPct val="120000"/>
              </a:lnSpc>
              <a:buFont typeface="Wingdings" pitchFamily="2" charset="2"/>
              <a:buNone/>
              <a:defRPr/>
            </a:pPr>
            <a:r>
              <a:rPr lang="en-US" altLang="zh-CN" b="0" kern="0" dirty="0" smtClean="0"/>
              <a:t>}</a:t>
            </a:r>
          </a:p>
          <a:p>
            <a:pPr eaLnBrk="1" hangingPunct="1">
              <a:lnSpc>
                <a:spcPct val="120000"/>
              </a:lnSpc>
              <a:defRPr/>
            </a:pPr>
            <a:r>
              <a:rPr lang="zh-CN" altLang="en-US" b="0" kern="0" dirty="0" smtClean="0"/>
              <a:t>调用完</a:t>
            </a:r>
            <a:r>
              <a:rPr lang="en-US" altLang="zh-CN" b="0" kern="0" dirty="0" smtClean="0"/>
              <a:t>sort</a:t>
            </a:r>
            <a:r>
              <a:rPr lang="zh-CN" altLang="en-US" b="0" kern="0" dirty="0" smtClean="0"/>
              <a:t>之后，</a:t>
            </a:r>
            <a:r>
              <a:rPr lang="en-US" altLang="zh-CN" b="0" kern="0" dirty="0" smtClean="0"/>
              <a:t>a</a:t>
            </a:r>
            <a:r>
              <a:rPr lang="zh-CN" altLang="en-US" b="0" kern="0" dirty="0" smtClean="0"/>
              <a:t>的值变了！</a:t>
            </a:r>
            <a:endParaRPr lang="en-US" altLang="zh-CN" b="0" kern="0" dirty="0" smtClean="0"/>
          </a:p>
        </p:txBody>
      </p:sp>
    </p:spTree>
    <p:extLst>
      <p:ext uri="{BB962C8B-B14F-4D97-AF65-F5344CB8AC3E}">
        <p14:creationId xmlns:p14="http://schemas.microsoft.com/office/powerpoint/2010/main" val="79519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34975" y="188913"/>
            <a:ext cx="8458200" cy="1036637"/>
          </a:xfrm>
        </p:spPr>
        <p:txBody>
          <a:bodyPr/>
          <a:lstStyle/>
          <a:p>
            <a:pPr eaLnBrk="1" hangingPunct="1">
              <a:defRPr/>
            </a:pPr>
            <a:r>
              <a:rPr lang="zh-CN" altLang="en-US" sz="4000" dirty="0" smtClean="0"/>
              <a:t>字符串的一种实现－－一维字符数组</a:t>
            </a:r>
          </a:p>
        </p:txBody>
      </p:sp>
      <p:sp>
        <p:nvSpPr>
          <p:cNvPr id="14339" name="Rectangle 3"/>
          <p:cNvSpPr>
            <a:spLocks noGrp="1" noChangeArrowheads="1"/>
          </p:cNvSpPr>
          <p:nvPr>
            <p:ph type="body" idx="1"/>
          </p:nvPr>
        </p:nvSpPr>
        <p:spPr>
          <a:xfrm>
            <a:off x="466725" y="1563688"/>
            <a:ext cx="8353425" cy="4889648"/>
          </a:xfrm>
        </p:spPr>
        <p:txBody>
          <a:bodyPr>
            <a:normAutofit fontScale="92500" lnSpcReduction="10000"/>
          </a:bodyPr>
          <a:lstStyle/>
          <a:p>
            <a:pPr eaLnBrk="1" hangingPunct="1">
              <a:lnSpc>
                <a:spcPct val="110000"/>
              </a:lnSpc>
              <a:defRPr/>
            </a:pPr>
            <a:r>
              <a:rPr lang="en-US" altLang="zh-CN" dirty="0" smtClean="0"/>
              <a:t>C++</a:t>
            </a:r>
            <a:r>
              <a:rPr lang="zh-CN" altLang="en-US" dirty="0" smtClean="0"/>
              <a:t>语言本身没有提供</a:t>
            </a:r>
            <a:r>
              <a:rPr lang="zh-CN" altLang="en-US" dirty="0" smtClean="0">
                <a:solidFill>
                  <a:srgbClr val="FFC000"/>
                </a:solidFill>
              </a:rPr>
              <a:t>字符串</a:t>
            </a:r>
            <a:r>
              <a:rPr lang="zh-CN" altLang="en-US" dirty="0" smtClean="0"/>
              <a:t>类型。在</a:t>
            </a:r>
            <a:r>
              <a:rPr lang="en-US" altLang="zh-CN" dirty="0" smtClean="0"/>
              <a:t>C++</a:t>
            </a:r>
            <a:r>
              <a:rPr lang="zh-CN" altLang="en-US" dirty="0" smtClean="0"/>
              <a:t>中，通常用元素类型为</a:t>
            </a:r>
            <a:r>
              <a:rPr lang="en-US" altLang="zh-CN" dirty="0" smtClean="0"/>
              <a:t>char</a:t>
            </a:r>
            <a:r>
              <a:rPr lang="zh-CN" altLang="en-US" dirty="0" smtClean="0"/>
              <a:t>的一维数组（</a:t>
            </a:r>
            <a:r>
              <a:rPr lang="zh-CN" altLang="en-US" dirty="0" smtClean="0">
                <a:solidFill>
                  <a:srgbClr val="FFC000"/>
                </a:solidFill>
              </a:rPr>
              <a:t>字符数组</a:t>
            </a:r>
            <a:r>
              <a:rPr lang="zh-CN" altLang="en-US" dirty="0" smtClean="0"/>
              <a:t>）来表示字符串类型。例如：</a:t>
            </a:r>
            <a:endParaRPr lang="en-US" altLang="zh-CN" dirty="0" smtClean="0"/>
          </a:p>
          <a:p>
            <a:pPr lvl="1" eaLnBrk="1" hangingPunct="1">
              <a:lnSpc>
                <a:spcPct val="110000"/>
              </a:lnSpc>
              <a:defRPr/>
            </a:pPr>
            <a:r>
              <a:rPr lang="en-US" altLang="zh-CN" dirty="0"/>
              <a:t>char s[10</a:t>
            </a:r>
            <a:r>
              <a:rPr lang="en-US" altLang="zh-CN" dirty="0" smtClean="0"/>
              <a:t>];  //s</a:t>
            </a:r>
            <a:r>
              <a:rPr lang="zh-CN" altLang="en-US" dirty="0" smtClean="0"/>
              <a:t>为一个字符串类型的变量</a:t>
            </a:r>
            <a:endParaRPr lang="en-US" altLang="zh-CN" dirty="0" smtClean="0"/>
          </a:p>
          <a:p>
            <a:pPr eaLnBrk="1" hangingPunct="1">
              <a:lnSpc>
                <a:spcPct val="110000"/>
              </a:lnSpc>
              <a:defRPr/>
            </a:pPr>
            <a:r>
              <a:rPr lang="zh-CN" altLang="en-US" dirty="0" smtClean="0"/>
              <a:t>在定义一个存储字符串的字符数组时，其元素个数应比它能够存储的字符串的最大长度</a:t>
            </a:r>
            <a:r>
              <a:rPr lang="zh-CN" altLang="en-US" dirty="0" smtClean="0">
                <a:solidFill>
                  <a:srgbClr val="FFC000"/>
                </a:solidFill>
              </a:rPr>
              <a:t>多一</a:t>
            </a:r>
            <a:r>
              <a:rPr lang="zh-CN" altLang="en-US" dirty="0" smtClean="0">
                <a:solidFill>
                  <a:srgbClr val="FFC000"/>
                </a:solidFill>
              </a:rPr>
              <a:t>个</a:t>
            </a:r>
            <a:r>
              <a:rPr lang="zh-CN" altLang="en-US" dirty="0" smtClean="0"/>
              <a:t>：</a:t>
            </a:r>
            <a:endParaRPr lang="en-US" altLang="zh-CN" dirty="0" smtClean="0"/>
          </a:p>
          <a:p>
            <a:pPr lvl="1" eaLnBrk="1" hangingPunct="1">
              <a:lnSpc>
                <a:spcPct val="110000"/>
              </a:lnSpc>
              <a:defRPr/>
            </a:pPr>
            <a:r>
              <a:rPr lang="zh-CN" altLang="en-US" dirty="0" smtClean="0"/>
              <a:t>因为</a:t>
            </a:r>
            <a:r>
              <a:rPr lang="zh-CN" altLang="en-US" dirty="0" smtClean="0">
                <a:solidFill>
                  <a:srgbClr val="FFC000"/>
                </a:solidFill>
              </a:rPr>
              <a:t>通常</a:t>
            </a:r>
            <a:r>
              <a:rPr lang="zh-CN" altLang="en-US" dirty="0" smtClean="0"/>
              <a:t>要在字符串中最后一个字符的后面放置一个表示字符串结束的字符：</a:t>
            </a:r>
            <a:r>
              <a:rPr lang="en-US" altLang="zh-CN" dirty="0" smtClean="0">
                <a:solidFill>
                  <a:srgbClr val="FFC000"/>
                </a:solidFill>
              </a:rPr>
              <a:t>'\0'</a:t>
            </a:r>
            <a:r>
              <a:rPr lang="zh-CN" altLang="en-US" dirty="0" smtClean="0"/>
              <a:t>。例如：</a:t>
            </a:r>
          </a:p>
          <a:p>
            <a:pPr lvl="1" eaLnBrk="1" hangingPunct="1">
              <a:lnSpc>
                <a:spcPct val="110000"/>
              </a:lnSpc>
              <a:defRPr/>
            </a:pPr>
            <a:r>
              <a:rPr lang="en-US" altLang="zh-CN" dirty="0" smtClean="0"/>
              <a:t>char s[10];  //</a:t>
            </a:r>
            <a:r>
              <a:rPr lang="zh-CN" altLang="en-US" dirty="0" smtClean="0"/>
              <a:t>可表示长度为</a:t>
            </a:r>
            <a:r>
              <a:rPr lang="en-US" altLang="zh-CN" dirty="0" smtClean="0"/>
              <a:t>9</a:t>
            </a:r>
            <a:r>
              <a:rPr lang="zh-CN" altLang="en-US" dirty="0" smtClean="0"/>
              <a:t>的字符串</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27088" y="277813"/>
            <a:ext cx="7489825" cy="760412"/>
          </a:xfrm>
        </p:spPr>
        <p:txBody>
          <a:bodyPr/>
          <a:lstStyle/>
          <a:p>
            <a:pPr eaLnBrk="1" hangingPunct="1">
              <a:defRPr/>
            </a:pPr>
            <a:r>
              <a:rPr lang="zh-CN" altLang="en-US" smtClean="0"/>
              <a:t>字符数组的初始化</a:t>
            </a:r>
          </a:p>
        </p:txBody>
      </p:sp>
      <p:sp>
        <p:nvSpPr>
          <p:cNvPr id="15363" name="Rectangle 3"/>
          <p:cNvSpPr>
            <a:spLocks noGrp="1" noChangeArrowheads="1"/>
          </p:cNvSpPr>
          <p:nvPr>
            <p:ph type="body" idx="1"/>
          </p:nvPr>
        </p:nvSpPr>
        <p:spPr>
          <a:xfrm>
            <a:off x="304800" y="1295400"/>
            <a:ext cx="8610600" cy="4800600"/>
          </a:xfrm>
        </p:spPr>
        <p:txBody>
          <a:bodyPr/>
          <a:lstStyle/>
          <a:p>
            <a:pPr lvl="1" eaLnBrk="1" hangingPunct="1">
              <a:buFontTx/>
              <a:buNone/>
              <a:defRPr/>
            </a:pPr>
            <a:r>
              <a:rPr lang="it-IT" altLang="zh-CN" sz="2400" dirty="0" smtClean="0">
                <a:cs typeface="Courier New" pitchFamily="49" charset="0"/>
              </a:rPr>
              <a:t>char s[10]={'h','e','l','l','o',</a:t>
            </a:r>
            <a:r>
              <a:rPr lang="it-IT" altLang="zh-CN" sz="2400" dirty="0" smtClean="0">
                <a:solidFill>
                  <a:srgbClr val="FFC000"/>
                </a:solidFill>
                <a:cs typeface="Courier New" pitchFamily="49" charset="0"/>
              </a:rPr>
              <a:t>'\0'</a:t>
            </a:r>
            <a:r>
              <a:rPr lang="it-IT" altLang="zh-CN" sz="2400" dirty="0" smtClean="0">
                <a:cs typeface="Courier New" pitchFamily="49" charset="0"/>
              </a:rPr>
              <a:t>};</a:t>
            </a:r>
            <a:endParaRPr lang="en-US" altLang="zh-CN" sz="2400" dirty="0" smtClean="0">
              <a:cs typeface="Courier New" pitchFamily="49" charset="0"/>
            </a:endParaRPr>
          </a:p>
          <a:p>
            <a:pPr lvl="1" eaLnBrk="1" hangingPunct="1">
              <a:buFontTx/>
              <a:buNone/>
              <a:defRPr/>
            </a:pPr>
            <a:r>
              <a:rPr lang="en-US" altLang="zh-CN" sz="2400" dirty="0" smtClean="0">
                <a:cs typeface="Courier New" pitchFamily="49" charset="0"/>
              </a:rPr>
              <a:t>char s[10]={"hello</a:t>
            </a:r>
            <a:r>
              <a:rPr lang="en-US" altLang="zh-CN" sz="2400" dirty="0" smtClean="0">
                <a:cs typeface="Courier New" pitchFamily="49" charset="0"/>
              </a:rPr>
              <a:t>"};</a:t>
            </a:r>
            <a:endParaRPr lang="en-US" altLang="zh-CN" sz="2400" dirty="0" smtClean="0">
              <a:cs typeface="Courier New" pitchFamily="49" charset="0"/>
            </a:endParaRPr>
          </a:p>
          <a:p>
            <a:pPr lvl="1" eaLnBrk="1" hangingPunct="1">
              <a:buFontTx/>
              <a:buNone/>
              <a:defRPr/>
            </a:pPr>
            <a:r>
              <a:rPr lang="en-US" altLang="zh-CN" sz="2400" dirty="0" smtClean="0">
                <a:cs typeface="Courier New" pitchFamily="49" charset="0"/>
              </a:rPr>
              <a:t>char s[10]="hello";</a:t>
            </a:r>
          </a:p>
          <a:p>
            <a:pPr lvl="1" eaLnBrk="1" hangingPunct="1">
              <a:lnSpc>
                <a:spcPct val="70000"/>
              </a:lnSpc>
              <a:buFontTx/>
              <a:buNone/>
              <a:defRPr/>
            </a:pPr>
            <a:r>
              <a:rPr lang="en-US" altLang="zh-CN" sz="2400" dirty="0" smtClean="0"/>
              <a:t>char s[]="hello</a:t>
            </a:r>
            <a:r>
              <a:rPr lang="en-US" altLang="zh-CN" sz="2400" dirty="0" smtClean="0"/>
              <a:t>"; </a:t>
            </a:r>
            <a:endParaRPr lang="en-US" altLang="zh-CN" sz="2400" dirty="0" smtClean="0"/>
          </a:p>
          <a:p>
            <a:pPr eaLnBrk="1" hangingPunct="1">
              <a:lnSpc>
                <a:spcPct val="120000"/>
              </a:lnSpc>
              <a:defRPr/>
            </a:pPr>
            <a:r>
              <a:rPr lang="zh-CN" altLang="en-US" dirty="0" smtClean="0"/>
              <a:t>在上面的字符数组初始化中，除了第一种形式，其它形式的初始化都会在最后一个字符的后面</a:t>
            </a:r>
            <a:r>
              <a:rPr lang="zh-CN" altLang="en-US" dirty="0" smtClean="0">
                <a:solidFill>
                  <a:schemeClr val="folHlink"/>
                </a:solidFill>
              </a:rPr>
              <a:t>自动</a:t>
            </a:r>
            <a:r>
              <a:rPr lang="zh-CN" altLang="en-US" dirty="0" smtClean="0"/>
              <a:t>加上</a:t>
            </a:r>
            <a:r>
              <a:rPr lang="en-US" altLang="zh-CN" dirty="0" smtClean="0"/>
              <a:t>'</a:t>
            </a:r>
            <a:r>
              <a:rPr lang="en-US" altLang="zh-CN" dirty="0" smtClean="0">
                <a:latin typeface="宋体" charset="-122"/>
                <a:cs typeface="Times New Roman" pitchFamily="18" charset="0"/>
              </a:rPr>
              <a:t>\0</a:t>
            </a:r>
            <a:r>
              <a:rPr lang="en-US" altLang="zh-CN" dirty="0"/>
              <a:t>'</a:t>
            </a:r>
            <a:r>
              <a:rPr lang="zh-CN" altLang="en-US" dirty="0" smtClean="0"/>
              <a:t>，</a:t>
            </a:r>
            <a:r>
              <a:rPr lang="zh-CN" altLang="en-US" dirty="0" smtClean="0"/>
              <a:t>而对于第一种形式，程序中必须显式地</a:t>
            </a:r>
            <a:r>
              <a:rPr lang="zh-CN" altLang="en-US" dirty="0" smtClean="0"/>
              <a:t>加上</a:t>
            </a:r>
            <a:r>
              <a:rPr lang="en-US" altLang="zh-CN" dirty="0" smtClean="0"/>
              <a:t>'</a:t>
            </a:r>
            <a:r>
              <a:rPr lang="en-US" altLang="zh-CN" dirty="0" smtClean="0">
                <a:latin typeface="宋体" charset="-122"/>
                <a:cs typeface="Times New Roman" pitchFamily="18" charset="0"/>
              </a:rPr>
              <a:t>\0</a:t>
            </a:r>
            <a:r>
              <a:rPr lang="en-US" altLang="zh-CN" dirty="0" smtClean="0"/>
              <a:t>'</a:t>
            </a:r>
            <a:r>
              <a:rPr lang="zh-CN" altLang="en-US" dirty="0" smtClean="0"/>
              <a:t>。</a:t>
            </a:r>
            <a:endParaRPr lang="zh-CN" alt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字符串的操作</a:t>
            </a:r>
            <a:endParaRPr lang="zh-CN" altLang="en-US" dirty="0"/>
          </a:p>
        </p:txBody>
      </p:sp>
      <p:sp>
        <p:nvSpPr>
          <p:cNvPr id="3" name="内容占位符 2"/>
          <p:cNvSpPr>
            <a:spLocks noGrp="1"/>
          </p:cNvSpPr>
          <p:nvPr>
            <p:ph idx="1"/>
          </p:nvPr>
        </p:nvSpPr>
        <p:spPr/>
        <p:txBody>
          <a:bodyPr/>
          <a:lstStyle/>
          <a:p>
            <a:pPr eaLnBrk="1" hangingPunct="1"/>
            <a:r>
              <a:rPr lang="zh-CN" altLang="en-US" dirty="0"/>
              <a:t>一维数组</a:t>
            </a:r>
            <a:r>
              <a:rPr lang="zh-CN" altLang="en-US" dirty="0" smtClean="0"/>
              <a:t>的</a:t>
            </a:r>
            <a:r>
              <a:rPr lang="zh-CN" altLang="en-US" dirty="0"/>
              <a:t>所有</a:t>
            </a:r>
            <a:r>
              <a:rPr lang="zh-CN" altLang="en-US" dirty="0" smtClean="0"/>
              <a:t>操作</a:t>
            </a:r>
            <a:r>
              <a:rPr lang="zh-CN" altLang="en-US" dirty="0"/>
              <a:t>都可以用于字符串</a:t>
            </a:r>
            <a:r>
              <a:rPr lang="zh-CN" altLang="en-US" dirty="0" smtClean="0"/>
              <a:t>。</a:t>
            </a:r>
            <a:endParaRPr lang="en-US" altLang="zh-CN" dirty="0" smtClean="0"/>
          </a:p>
          <a:p>
            <a:pPr eaLnBrk="1" hangingPunct="1"/>
            <a:r>
              <a:rPr lang="zh-CN" altLang="en-US" dirty="0" smtClean="0"/>
              <a:t>字符串</a:t>
            </a:r>
            <a:r>
              <a:rPr lang="zh-CN" altLang="en-US" dirty="0"/>
              <a:t>可以整体进行输入</a:t>
            </a:r>
            <a:r>
              <a:rPr lang="en-US" altLang="zh-CN" dirty="0"/>
              <a:t>/</a:t>
            </a:r>
            <a:r>
              <a:rPr lang="zh-CN" altLang="en-US" dirty="0"/>
              <a:t>输出</a:t>
            </a:r>
            <a:r>
              <a:rPr lang="zh-CN" altLang="en-US" dirty="0" smtClean="0"/>
              <a:t>。</a:t>
            </a:r>
            <a:endParaRPr lang="en-US" altLang="zh-CN" dirty="0"/>
          </a:p>
        </p:txBody>
      </p:sp>
    </p:spTree>
    <p:extLst>
      <p:ext uri="{BB962C8B-B14F-4D97-AF65-F5344CB8AC3E}">
        <p14:creationId xmlns:p14="http://schemas.microsoft.com/office/powerpoint/2010/main" val="2295576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56382"/>
            <a:ext cx="8229600" cy="868362"/>
          </a:xfrm>
        </p:spPr>
        <p:txBody>
          <a:bodyPr/>
          <a:lstStyle/>
          <a:p>
            <a:pPr eaLnBrk="1" hangingPunct="1">
              <a:defRPr/>
            </a:pPr>
            <a:r>
              <a:rPr lang="zh-CN" altLang="en-US" dirty="0" smtClean="0"/>
              <a:t>枚举类型</a:t>
            </a:r>
          </a:p>
        </p:txBody>
      </p:sp>
      <p:sp>
        <p:nvSpPr>
          <p:cNvPr id="53251" name="Rectangle 3"/>
          <p:cNvSpPr>
            <a:spLocks noGrp="1" noChangeArrowheads="1"/>
          </p:cNvSpPr>
          <p:nvPr>
            <p:ph type="body" idx="1"/>
          </p:nvPr>
        </p:nvSpPr>
        <p:spPr>
          <a:xfrm>
            <a:off x="250825" y="1485454"/>
            <a:ext cx="8893175" cy="5255914"/>
          </a:xfrm>
        </p:spPr>
        <p:txBody>
          <a:bodyPr/>
          <a:lstStyle/>
          <a:p>
            <a:pPr eaLnBrk="1" hangingPunct="1">
              <a:defRPr/>
            </a:pPr>
            <a:r>
              <a:rPr kumimoji="1" lang="zh-CN" altLang="en-US" dirty="0" smtClean="0"/>
              <a:t>如何描述一个星期的每一天这样的数据？如果用</a:t>
            </a:r>
            <a:r>
              <a:rPr kumimoji="1" lang="en-US" altLang="zh-CN" dirty="0" err="1" smtClean="0"/>
              <a:t>int</a:t>
            </a:r>
            <a:r>
              <a:rPr kumimoji="1" lang="zh-CN" altLang="en-US" dirty="0" smtClean="0"/>
              <a:t>来描述，将会面临：</a:t>
            </a:r>
          </a:p>
          <a:p>
            <a:pPr lvl="1" eaLnBrk="1" hangingPunct="1">
              <a:defRPr/>
            </a:pPr>
            <a:r>
              <a:rPr kumimoji="1" lang="en-US" altLang="zh-CN" dirty="0" smtClean="0"/>
              <a:t>1</a:t>
            </a:r>
            <a:r>
              <a:rPr kumimoji="1" lang="zh-CN" altLang="en-US" dirty="0" smtClean="0"/>
              <a:t>表示什么意思？</a:t>
            </a:r>
          </a:p>
          <a:p>
            <a:pPr lvl="1" eaLnBrk="1" hangingPunct="1">
              <a:defRPr/>
            </a:pPr>
            <a:r>
              <a:rPr kumimoji="1" lang="zh-CN" altLang="en-US" dirty="0" smtClean="0"/>
              <a:t>星期天用什么整数表示？</a:t>
            </a:r>
            <a:r>
              <a:rPr kumimoji="1" lang="en-US" altLang="zh-CN" dirty="0" smtClean="0"/>
              <a:t>0</a:t>
            </a:r>
            <a:r>
              <a:rPr kumimoji="1" lang="zh-CN" altLang="en-US" dirty="0" smtClean="0"/>
              <a:t>还是</a:t>
            </a:r>
            <a:r>
              <a:rPr kumimoji="1" lang="en-US" altLang="zh-CN" dirty="0" smtClean="0"/>
              <a:t>7</a:t>
            </a:r>
            <a:r>
              <a:rPr kumimoji="1" lang="zh-CN" altLang="en-US" dirty="0" smtClean="0"/>
              <a:t>？</a:t>
            </a:r>
          </a:p>
          <a:p>
            <a:pPr lvl="1" eaLnBrk="1" hangingPunct="1">
              <a:defRPr/>
            </a:pPr>
            <a:r>
              <a:rPr kumimoji="1" lang="zh-CN" altLang="en-US" dirty="0" smtClean="0"/>
              <a:t>如果用</a:t>
            </a:r>
            <a:r>
              <a:rPr kumimoji="1" lang="en-US" altLang="zh-CN" dirty="0" smtClean="0"/>
              <a:t>0~6</a:t>
            </a:r>
            <a:r>
              <a:rPr kumimoji="1" lang="zh-CN" altLang="en-US" dirty="0" smtClean="0"/>
              <a:t>表示一个星期的每一天，则对于表示一个星期的某一天的</a:t>
            </a:r>
            <a:r>
              <a:rPr kumimoji="1" lang="en-US" altLang="zh-CN" dirty="0" err="1" smtClean="0"/>
              <a:t>int</a:t>
            </a:r>
            <a:r>
              <a:rPr kumimoji="1" lang="zh-CN" altLang="en-US" dirty="0" smtClean="0"/>
              <a:t>型变量</a:t>
            </a:r>
            <a:r>
              <a:rPr kumimoji="1" lang="en-US" altLang="zh-CN" dirty="0" smtClean="0"/>
              <a:t>day</a:t>
            </a:r>
            <a:r>
              <a:rPr kumimoji="1" lang="zh-CN" altLang="en-US" dirty="0" smtClean="0"/>
              <a:t>，</a:t>
            </a:r>
            <a:r>
              <a:rPr kumimoji="1" lang="zh-CN" altLang="en-US" dirty="0"/>
              <a:t>无法</a:t>
            </a:r>
            <a:r>
              <a:rPr kumimoji="1" lang="zh-CN" altLang="en-US" dirty="0" smtClean="0"/>
              <a:t>防止下面的逻辑错误：</a:t>
            </a:r>
          </a:p>
          <a:p>
            <a:pPr lvl="2" eaLnBrk="1" hangingPunct="1">
              <a:defRPr/>
            </a:pPr>
            <a:r>
              <a:rPr kumimoji="1" lang="en-US" altLang="zh-CN" dirty="0" smtClean="0"/>
              <a:t>day = 10</a:t>
            </a:r>
          </a:p>
          <a:p>
            <a:pPr lvl="2" eaLnBrk="1" hangingPunct="1">
              <a:defRPr/>
            </a:pPr>
            <a:r>
              <a:rPr kumimoji="1" lang="en-US" altLang="zh-CN" dirty="0" smtClean="0"/>
              <a:t>day = day*2</a:t>
            </a:r>
          </a:p>
          <a:p>
            <a:pPr eaLnBrk="1" hangingPunct="1">
              <a:defRPr/>
            </a:pPr>
            <a:r>
              <a:rPr kumimoji="1" lang="zh-CN" altLang="en-US" dirty="0" smtClean="0"/>
              <a:t>在</a:t>
            </a:r>
            <a:r>
              <a:rPr kumimoji="1" lang="en-US" altLang="zh-CN" dirty="0" smtClean="0"/>
              <a:t>C++</a:t>
            </a:r>
            <a:r>
              <a:rPr kumimoji="1" lang="zh-CN" altLang="en-US" dirty="0" smtClean="0"/>
              <a:t>中用枚举类型来解决上面的问题。</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107950" y="277813"/>
            <a:ext cx="8856663" cy="1139825"/>
          </a:xfrm>
        </p:spPr>
        <p:txBody>
          <a:bodyPr>
            <a:normAutofit/>
          </a:bodyPr>
          <a:lstStyle/>
          <a:p>
            <a:pPr marL="993775" indent="-993775" algn="l" eaLnBrk="1" hangingPunct="1">
              <a:defRPr/>
            </a:pPr>
            <a:r>
              <a:rPr lang="zh-CN" altLang="en-US" sz="3200" dirty="0" smtClean="0"/>
              <a:t>例：从键盘输入一个字符串，把其中的大写字母转成小写字母，然后输出这个字符串</a:t>
            </a:r>
          </a:p>
        </p:txBody>
      </p:sp>
      <p:sp>
        <p:nvSpPr>
          <p:cNvPr id="486403" name="Rectangle 3"/>
          <p:cNvSpPr>
            <a:spLocks noGrp="1" noChangeArrowheads="1"/>
          </p:cNvSpPr>
          <p:nvPr>
            <p:ph type="body" idx="1"/>
          </p:nvPr>
        </p:nvSpPr>
        <p:spPr>
          <a:xfrm>
            <a:off x="395536" y="1700808"/>
            <a:ext cx="8352928" cy="5040560"/>
          </a:xfrm>
        </p:spPr>
        <p:txBody>
          <a:bodyPr>
            <a:normAutofit fontScale="77500" lnSpcReduction="20000"/>
          </a:bodyPr>
          <a:lstStyle/>
          <a:p>
            <a:pPr eaLnBrk="1" hangingPunct="1">
              <a:buNone/>
              <a:defRPr/>
            </a:pPr>
            <a:r>
              <a:rPr lang="en-US" altLang="zh-CN" dirty="0"/>
              <a:t>#include &lt;</a:t>
            </a:r>
            <a:r>
              <a:rPr lang="en-US" altLang="zh-CN" dirty="0" err="1"/>
              <a:t>iostream</a:t>
            </a:r>
            <a:r>
              <a:rPr lang="en-US" altLang="zh-CN" dirty="0" smtClean="0"/>
              <a:t>&gt;</a:t>
            </a:r>
          </a:p>
          <a:p>
            <a:pPr eaLnBrk="1" hangingPunct="1">
              <a:buNone/>
              <a:defRPr/>
            </a:pPr>
            <a:r>
              <a:rPr lang="en-US" altLang="zh-CN" dirty="0"/>
              <a:t>#include &lt;</a:t>
            </a:r>
            <a:r>
              <a:rPr lang="en-US" altLang="zh-CN" dirty="0" err="1"/>
              <a:t>iomanip</a:t>
            </a:r>
            <a:r>
              <a:rPr lang="en-US" altLang="zh-CN" dirty="0"/>
              <a:t>&gt;</a:t>
            </a:r>
            <a:endParaRPr lang="en-US" altLang="zh-CN" dirty="0"/>
          </a:p>
          <a:p>
            <a:pPr eaLnBrk="1" hangingPunct="1">
              <a:buNone/>
              <a:defRPr/>
            </a:pPr>
            <a:r>
              <a:rPr lang="en-US" altLang="zh-CN" dirty="0" smtClean="0"/>
              <a:t>using </a:t>
            </a:r>
            <a:r>
              <a:rPr lang="en-US" altLang="zh-CN" dirty="0"/>
              <a:t>namespace </a:t>
            </a:r>
            <a:r>
              <a:rPr lang="en-US" altLang="zh-CN" dirty="0" err="1"/>
              <a:t>std</a:t>
            </a:r>
            <a:r>
              <a:rPr lang="en-US" altLang="zh-CN" dirty="0"/>
              <a:t>;</a:t>
            </a:r>
          </a:p>
          <a:p>
            <a:pPr eaLnBrk="1" hangingPunct="1">
              <a:buFont typeface="Wingdings" pitchFamily="2" charset="2"/>
              <a:buNone/>
              <a:defRPr/>
            </a:pPr>
            <a:r>
              <a:rPr lang="en-US" altLang="zh-CN" dirty="0" err="1" smtClean="0"/>
              <a:t>int</a:t>
            </a:r>
            <a:r>
              <a:rPr lang="en-US" altLang="zh-CN" dirty="0" smtClean="0"/>
              <a:t> main()</a:t>
            </a:r>
          </a:p>
          <a:p>
            <a:pPr eaLnBrk="1" hangingPunct="1">
              <a:buFont typeface="Wingdings" pitchFamily="2" charset="2"/>
              <a:buNone/>
              <a:defRPr/>
            </a:pPr>
            <a:r>
              <a:rPr lang="en-US" altLang="zh-CN" dirty="0" smtClean="0"/>
              <a:t>{ char a[10];</a:t>
            </a:r>
          </a:p>
          <a:p>
            <a:pPr eaLnBrk="1" hangingPunct="1">
              <a:buNone/>
              <a:defRPr/>
            </a:pPr>
            <a:r>
              <a:rPr lang="en-US" altLang="zh-CN" dirty="0" smtClean="0"/>
              <a:t>   </a:t>
            </a:r>
            <a:r>
              <a:rPr lang="en-US" altLang="zh-CN" dirty="0" err="1" smtClean="0"/>
              <a:t>cin</a:t>
            </a:r>
            <a:r>
              <a:rPr lang="en-US" altLang="zh-CN" dirty="0" smtClean="0"/>
              <a:t> &gt;&gt; a; //</a:t>
            </a:r>
            <a:r>
              <a:rPr lang="zh-CN" altLang="en-US" dirty="0" smtClean="0"/>
              <a:t>输入一个</a:t>
            </a:r>
            <a:r>
              <a:rPr lang="zh-CN" altLang="en-US" dirty="0"/>
              <a:t>字符串，末尾会自动加上</a:t>
            </a:r>
            <a:r>
              <a:rPr lang="en-US" altLang="zh-CN" dirty="0"/>
              <a:t>'\0'</a:t>
            </a:r>
            <a:endParaRPr lang="en-US" altLang="zh-CN" dirty="0" smtClean="0"/>
          </a:p>
          <a:p>
            <a:pPr eaLnBrk="1" hangingPunct="1">
              <a:buNone/>
              <a:defRPr/>
            </a:pPr>
            <a:r>
              <a:rPr lang="en-US" altLang="zh-CN" dirty="0"/>
              <a:t>	</a:t>
            </a:r>
            <a:r>
              <a:rPr lang="en-US" altLang="zh-CN" dirty="0" err="1" smtClean="0"/>
              <a:t>cin</a:t>
            </a:r>
            <a:r>
              <a:rPr lang="en-US" altLang="zh-CN" dirty="0" smtClean="0"/>
              <a:t> </a:t>
            </a:r>
            <a:r>
              <a:rPr lang="en-US" altLang="zh-CN" dirty="0"/>
              <a:t>&gt;&gt; </a:t>
            </a:r>
            <a:r>
              <a:rPr lang="en-US" altLang="zh-CN" dirty="0" err="1">
                <a:solidFill>
                  <a:srgbClr val="FFC000"/>
                </a:solidFill>
              </a:rPr>
              <a:t>setw</a:t>
            </a:r>
            <a:r>
              <a:rPr lang="en-US" altLang="zh-CN" dirty="0">
                <a:solidFill>
                  <a:srgbClr val="FFC000"/>
                </a:solidFill>
              </a:rPr>
              <a:t>(10)</a:t>
            </a:r>
            <a:r>
              <a:rPr lang="en-US" altLang="zh-CN" dirty="0"/>
              <a:t> &gt;&gt; a; </a:t>
            </a:r>
            <a:r>
              <a:rPr lang="en-US" altLang="zh-CN" dirty="0" smtClean="0"/>
              <a:t>//</a:t>
            </a:r>
            <a:r>
              <a:rPr lang="zh-CN" altLang="en-US" dirty="0" smtClean="0"/>
              <a:t>最多在</a:t>
            </a:r>
            <a:r>
              <a:rPr lang="en-US" altLang="zh-CN" dirty="0" smtClean="0"/>
              <a:t>a</a:t>
            </a:r>
            <a:r>
              <a:rPr lang="zh-CN" altLang="en-US" dirty="0" smtClean="0"/>
              <a:t>中存储</a:t>
            </a:r>
            <a:r>
              <a:rPr lang="en-US" altLang="zh-CN" dirty="0" smtClean="0"/>
              <a:t>9</a:t>
            </a:r>
            <a:r>
              <a:rPr lang="zh-CN" altLang="en-US" dirty="0" smtClean="0"/>
              <a:t>个字符</a:t>
            </a:r>
            <a:endParaRPr lang="en-US" altLang="zh-CN" dirty="0" smtClean="0"/>
          </a:p>
          <a:p>
            <a:pPr eaLnBrk="1" hangingPunct="1">
              <a:buNone/>
              <a:defRPr/>
            </a:pPr>
            <a:r>
              <a:rPr lang="en-US" altLang="zh-CN" dirty="0" smtClean="0"/>
              <a:t>	for (</a:t>
            </a:r>
            <a:r>
              <a:rPr lang="en-US" altLang="zh-CN" dirty="0" err="1" smtClean="0"/>
              <a:t>int</a:t>
            </a:r>
            <a:r>
              <a:rPr lang="en-US" altLang="zh-CN" dirty="0" smtClean="0"/>
              <a:t> </a:t>
            </a:r>
            <a:r>
              <a:rPr lang="en-US" altLang="zh-CN" dirty="0" err="1" smtClean="0"/>
              <a:t>i</a:t>
            </a:r>
            <a:r>
              <a:rPr lang="en-US" altLang="zh-CN" dirty="0" smtClean="0"/>
              <a:t>=0; a[</a:t>
            </a:r>
            <a:r>
              <a:rPr lang="en-US" altLang="zh-CN" dirty="0" err="1" smtClean="0"/>
              <a:t>i</a:t>
            </a:r>
            <a:r>
              <a:rPr lang="en-US" altLang="zh-CN" dirty="0" smtClean="0"/>
              <a:t>] != '\0'; </a:t>
            </a:r>
            <a:r>
              <a:rPr lang="en-US" altLang="zh-CN" dirty="0" err="1" smtClean="0"/>
              <a:t>i</a:t>
            </a:r>
            <a:r>
              <a:rPr lang="en-US" altLang="zh-CN" dirty="0" smtClean="0"/>
              <a:t>++)</a:t>
            </a:r>
          </a:p>
          <a:p>
            <a:pPr eaLnBrk="1" hangingPunct="1">
              <a:buFont typeface="Wingdings" pitchFamily="2" charset="2"/>
              <a:buNone/>
              <a:defRPr/>
            </a:pPr>
            <a:r>
              <a:rPr lang="en-US" altLang="zh-CN" dirty="0"/>
              <a:t> </a:t>
            </a:r>
            <a:r>
              <a:rPr lang="en-US" altLang="zh-CN" dirty="0" smtClean="0"/>
              <a:t>    if (a[</a:t>
            </a:r>
            <a:r>
              <a:rPr lang="en-US" altLang="zh-CN" dirty="0" err="1" smtClean="0"/>
              <a:t>i</a:t>
            </a:r>
            <a:r>
              <a:rPr lang="en-US" altLang="zh-CN" dirty="0" smtClean="0"/>
              <a:t>] &gt;= 'A' &amp;&amp; a[</a:t>
            </a:r>
            <a:r>
              <a:rPr lang="en-US" altLang="zh-CN" dirty="0" err="1" smtClean="0"/>
              <a:t>i</a:t>
            </a:r>
            <a:r>
              <a:rPr lang="en-US" altLang="zh-CN" dirty="0" smtClean="0"/>
              <a:t>] &lt;= 'Z')</a:t>
            </a:r>
          </a:p>
          <a:p>
            <a:pPr eaLnBrk="1" hangingPunct="1">
              <a:buFont typeface="Wingdings" pitchFamily="2" charset="2"/>
              <a:buNone/>
              <a:defRPr/>
            </a:pPr>
            <a:r>
              <a:rPr lang="en-US" altLang="zh-CN" dirty="0"/>
              <a:t> </a:t>
            </a:r>
            <a:r>
              <a:rPr lang="en-US" altLang="zh-CN" dirty="0" smtClean="0"/>
              <a:t>       a[</a:t>
            </a:r>
            <a:r>
              <a:rPr lang="en-US" altLang="zh-CN" dirty="0" err="1" smtClean="0"/>
              <a:t>i</a:t>
            </a:r>
            <a:r>
              <a:rPr lang="en-US" altLang="zh-CN" dirty="0" smtClean="0"/>
              <a:t>] = a[</a:t>
            </a:r>
            <a:r>
              <a:rPr lang="en-US" altLang="zh-CN" dirty="0" err="1" smtClean="0"/>
              <a:t>i</a:t>
            </a:r>
            <a:r>
              <a:rPr lang="en-US" altLang="zh-CN" dirty="0" smtClean="0"/>
              <a:t>]-'</a:t>
            </a:r>
            <a:r>
              <a:rPr lang="en-US" altLang="zh-CN" dirty="0" err="1" smtClean="0"/>
              <a:t>A'+'a</a:t>
            </a:r>
            <a:r>
              <a:rPr lang="en-US" altLang="zh-CN" dirty="0" smtClean="0"/>
              <a:t>';</a:t>
            </a:r>
          </a:p>
          <a:p>
            <a:pPr eaLnBrk="1" hangingPunct="1">
              <a:buFont typeface="Wingdings" pitchFamily="2" charset="2"/>
              <a:buNone/>
              <a:defRPr/>
            </a:pPr>
            <a:r>
              <a:rPr lang="en-US" altLang="zh-CN" dirty="0" smtClean="0"/>
              <a:t>   </a:t>
            </a:r>
            <a:r>
              <a:rPr lang="en-US" altLang="zh-CN" dirty="0" err="1" smtClean="0"/>
              <a:t>cout</a:t>
            </a:r>
            <a:r>
              <a:rPr lang="en-US" altLang="zh-CN" dirty="0" smtClean="0"/>
              <a:t> &lt;&lt; a &lt;&lt; </a:t>
            </a:r>
            <a:r>
              <a:rPr lang="en-US" altLang="zh-CN" dirty="0" err="1" smtClean="0"/>
              <a:t>endl</a:t>
            </a:r>
            <a:r>
              <a:rPr lang="en-US" altLang="zh-CN" dirty="0" smtClean="0"/>
              <a:t>; //</a:t>
            </a:r>
            <a:r>
              <a:rPr lang="zh-CN" altLang="en-US" dirty="0" smtClean="0"/>
              <a:t>输出</a:t>
            </a:r>
            <a:r>
              <a:rPr lang="en-US" altLang="zh-CN" dirty="0" smtClean="0"/>
              <a:t>a</a:t>
            </a:r>
            <a:r>
              <a:rPr lang="zh-CN" altLang="en-US" dirty="0" smtClean="0"/>
              <a:t>中的字符串</a:t>
            </a:r>
            <a:endParaRPr lang="en-US" altLang="zh-CN" dirty="0" smtClean="0"/>
          </a:p>
          <a:p>
            <a:pPr eaLnBrk="1" hangingPunct="1">
              <a:buFont typeface="Wingdings" pitchFamily="2" charset="2"/>
              <a:buNone/>
              <a:defRPr/>
            </a:pPr>
            <a:r>
              <a:rPr lang="en-US" altLang="zh-CN" dirty="0"/>
              <a:t> </a:t>
            </a:r>
            <a:r>
              <a:rPr lang="en-US" altLang="zh-CN" dirty="0" smtClean="0"/>
              <a:t>  return 0;</a:t>
            </a:r>
          </a:p>
          <a:p>
            <a:pPr eaLnBrk="1" hangingPunct="1">
              <a:buFont typeface="Wingdings" pitchFamily="2" charset="2"/>
              <a:buNone/>
              <a:defRPr/>
            </a:pPr>
            <a:r>
              <a:rPr lang="en-US" altLang="zh-CN" dirty="0"/>
              <a:t>}</a:t>
            </a:r>
            <a:endParaRPr lang="en-US" altLang="zh-CN" dirty="0" smtClean="0"/>
          </a:p>
        </p:txBody>
      </p:sp>
    </p:spTree>
    <p:extLst>
      <p:ext uri="{BB962C8B-B14F-4D97-AF65-F5344CB8AC3E}">
        <p14:creationId xmlns:p14="http://schemas.microsoft.com/office/powerpoint/2010/main" val="324641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6403">
                                            <p:txEl>
                                              <p:pRg st="6" end="6"/>
                                            </p:txEl>
                                          </p:spTgt>
                                        </p:tgtEl>
                                        <p:attrNameLst>
                                          <p:attrName>style.visibility</p:attrName>
                                        </p:attrNameLst>
                                      </p:cBhvr>
                                      <p:to>
                                        <p:strVal val="visible"/>
                                      </p:to>
                                    </p:set>
                                    <p:anim calcmode="lin" valueType="num">
                                      <p:cBhvr additive="base">
                                        <p:cTn id="7" dur="500" fill="hold"/>
                                        <p:tgtEl>
                                          <p:spTgt spid="48640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6403">
                                            <p:txEl>
                                              <p:pRg st="6" end="6"/>
                                            </p:txEl>
                                          </p:spTgt>
                                        </p:tgtEl>
                                        <p:attrNameLst>
                                          <p:attrName>ppt_y</p:attrName>
                                        </p:attrNameLst>
                                      </p:cBhvr>
                                      <p:tavLst>
                                        <p:tav tm="0">
                                          <p:val>
                                            <p:strVal val="1+#ppt_h/2"/>
                                          </p:val>
                                        </p:tav>
                                        <p:tav tm="100000">
                                          <p:val>
                                            <p:strVal val="#ppt_y"/>
                                          </p:val>
                                        </p:tav>
                                      </p:tavLst>
                                    </p:anim>
                                  </p:childTnLst>
                                </p:cTn>
                              </p:par>
                              <p:par>
                                <p:cTn id="9" presetID="2" presetClass="exit" presetSubtype="4" fill="hold" nodeType="withEffect">
                                  <p:stCondLst>
                                    <p:cond delay="0"/>
                                  </p:stCondLst>
                                  <p:childTnLst>
                                    <p:anim calcmode="lin" valueType="num">
                                      <p:cBhvr additive="base">
                                        <p:cTn id="10" dur="500"/>
                                        <p:tgtEl>
                                          <p:spTgt spid="486403">
                                            <p:txEl>
                                              <p:pRg st="5" end="5"/>
                                            </p:txEl>
                                          </p:spTgt>
                                        </p:tgtEl>
                                        <p:attrNameLst>
                                          <p:attrName>ppt_x</p:attrName>
                                        </p:attrNameLst>
                                      </p:cBhvr>
                                      <p:tavLst>
                                        <p:tav tm="0">
                                          <p:val>
                                            <p:strVal val="ppt_x"/>
                                          </p:val>
                                        </p:tav>
                                        <p:tav tm="100000">
                                          <p:val>
                                            <p:strVal val="ppt_x"/>
                                          </p:val>
                                        </p:tav>
                                      </p:tavLst>
                                    </p:anim>
                                    <p:anim calcmode="lin" valueType="num">
                                      <p:cBhvr additive="base">
                                        <p:cTn id="11" dur="500"/>
                                        <p:tgtEl>
                                          <p:spTgt spid="486403">
                                            <p:txEl>
                                              <p:pRg st="5" end="5"/>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486403">
                                            <p:txEl>
                                              <p:pRg st="5" end="5"/>
                                            </p:txEl>
                                          </p:spTgt>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486403">
                                            <p:txEl>
                                              <p:pRg st="1" end="1"/>
                                            </p:txEl>
                                          </p:spTgt>
                                        </p:tgtEl>
                                        <p:attrNameLst>
                                          <p:attrName>style.visibility</p:attrName>
                                        </p:attrNameLst>
                                      </p:cBhvr>
                                      <p:to>
                                        <p:strVal val="visible"/>
                                      </p:to>
                                    </p:set>
                                    <p:anim calcmode="lin" valueType="num">
                                      <p:cBhvr additive="base">
                                        <p:cTn id="15" dur="500" fill="hold"/>
                                        <p:tgtEl>
                                          <p:spTgt spid="48640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640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字符串作为函数参数</a:t>
            </a:r>
            <a:endParaRPr lang="zh-CN" altLang="en-US" dirty="0"/>
          </a:p>
        </p:txBody>
      </p:sp>
      <p:sp>
        <p:nvSpPr>
          <p:cNvPr id="3" name="内容占位符 2"/>
          <p:cNvSpPr>
            <a:spLocks noGrp="1"/>
          </p:cNvSpPr>
          <p:nvPr>
            <p:ph idx="1"/>
          </p:nvPr>
        </p:nvSpPr>
        <p:spPr>
          <a:xfrm>
            <a:off x="457200" y="1600200"/>
            <a:ext cx="8229600" cy="4925144"/>
          </a:xfrm>
        </p:spPr>
        <p:txBody>
          <a:bodyPr>
            <a:normAutofit lnSpcReduction="10000"/>
          </a:bodyPr>
          <a:lstStyle/>
          <a:p>
            <a:r>
              <a:rPr lang="zh-CN" altLang="en-US" dirty="0"/>
              <a:t>字符串作为函数参数传递时，只要给出一维字符数组这一个参数就够了，不需要给出元素个数（字符串长度）</a:t>
            </a:r>
            <a:r>
              <a:rPr lang="zh-CN" altLang="en-US" dirty="0" smtClean="0"/>
              <a:t>。例如：</a:t>
            </a:r>
            <a:endParaRPr lang="en-US" altLang="zh-CN" dirty="0" smtClean="0"/>
          </a:p>
          <a:p>
            <a:pPr marL="457200" lvl="1" indent="0">
              <a:buNone/>
            </a:pPr>
            <a:r>
              <a:rPr lang="en-US" altLang="zh-CN" dirty="0" err="1"/>
              <a:t>int</a:t>
            </a:r>
            <a:r>
              <a:rPr lang="en-US" altLang="zh-CN" dirty="0"/>
              <a:t> </a:t>
            </a:r>
            <a:r>
              <a:rPr lang="en-US" altLang="zh-CN" dirty="0" err="1"/>
              <a:t>strlen</a:t>
            </a:r>
            <a:r>
              <a:rPr lang="en-US" altLang="zh-CN" dirty="0"/>
              <a:t>(char </a:t>
            </a:r>
            <a:r>
              <a:rPr lang="en-US" altLang="zh-CN" dirty="0" err="1"/>
              <a:t>str</a:t>
            </a:r>
            <a:r>
              <a:rPr lang="en-US" altLang="zh-CN" dirty="0"/>
              <a:t>[])</a:t>
            </a:r>
          </a:p>
          <a:p>
            <a:pPr marL="457200" lvl="1" indent="0">
              <a:buNone/>
            </a:pPr>
            <a:r>
              <a:rPr lang="en-US" altLang="zh-CN" dirty="0"/>
              <a:t>{ </a:t>
            </a:r>
            <a:r>
              <a:rPr lang="en-US" altLang="zh-CN" dirty="0" err="1"/>
              <a:t>int</a:t>
            </a:r>
            <a:r>
              <a:rPr lang="en-US" altLang="zh-CN" dirty="0"/>
              <a:t> </a:t>
            </a:r>
            <a:r>
              <a:rPr lang="en-US" altLang="zh-CN" dirty="0" err="1"/>
              <a:t>i</a:t>
            </a:r>
            <a:r>
              <a:rPr lang="en-US" altLang="zh-CN" dirty="0"/>
              <a:t>=0;	</a:t>
            </a:r>
          </a:p>
          <a:p>
            <a:pPr marL="457200" lvl="1" indent="0">
              <a:buNone/>
            </a:pPr>
            <a:r>
              <a:rPr lang="en-US" altLang="zh-CN" dirty="0"/>
              <a:t>	while (</a:t>
            </a:r>
            <a:r>
              <a:rPr lang="en-US" altLang="zh-CN" dirty="0" err="1"/>
              <a:t>str</a:t>
            </a:r>
            <a:r>
              <a:rPr lang="en-US" altLang="zh-CN" dirty="0"/>
              <a:t>[</a:t>
            </a:r>
            <a:r>
              <a:rPr lang="en-US" altLang="zh-CN" dirty="0" err="1"/>
              <a:t>i</a:t>
            </a:r>
            <a:r>
              <a:rPr lang="en-US" altLang="zh-CN" dirty="0"/>
              <a:t>] != '\0') </a:t>
            </a:r>
            <a:r>
              <a:rPr lang="en-US" altLang="zh-CN" dirty="0" err="1"/>
              <a:t>i</a:t>
            </a:r>
            <a:r>
              <a:rPr lang="en-US" altLang="zh-CN" dirty="0"/>
              <a:t>++;</a:t>
            </a:r>
          </a:p>
          <a:p>
            <a:pPr marL="457200" lvl="1" indent="0">
              <a:buNone/>
            </a:pPr>
            <a:r>
              <a:rPr lang="en-US" altLang="zh-CN" dirty="0"/>
              <a:t>	return </a:t>
            </a:r>
            <a:r>
              <a:rPr lang="en-US" altLang="zh-CN" dirty="0" err="1"/>
              <a:t>i</a:t>
            </a:r>
            <a:r>
              <a:rPr lang="en-US" altLang="zh-CN" dirty="0"/>
              <a:t>;</a:t>
            </a:r>
          </a:p>
          <a:p>
            <a:pPr marL="457200" lvl="1" indent="0">
              <a:buNone/>
            </a:pPr>
            <a:r>
              <a:rPr lang="en-US" altLang="zh-CN" dirty="0"/>
              <a:t>}</a:t>
            </a:r>
          </a:p>
          <a:p>
            <a:pPr marL="457200" lvl="1" indent="0">
              <a:buNone/>
            </a:pPr>
            <a:r>
              <a:rPr lang="en-US" altLang="zh-CN" dirty="0"/>
              <a:t>......</a:t>
            </a:r>
          </a:p>
          <a:p>
            <a:pPr marL="457200" lvl="1" indent="0">
              <a:buNone/>
            </a:pPr>
            <a:r>
              <a:rPr lang="en-US" altLang="zh-CN" dirty="0" err="1"/>
              <a:t>cout</a:t>
            </a:r>
            <a:r>
              <a:rPr lang="en-US" altLang="zh-CN" dirty="0"/>
              <a:t> &lt;&lt; </a:t>
            </a:r>
            <a:r>
              <a:rPr lang="en-US" altLang="zh-CN" dirty="0" err="1"/>
              <a:t>strlen</a:t>
            </a:r>
            <a:r>
              <a:rPr lang="en-US" altLang="zh-CN" dirty="0"/>
              <a:t>("</a:t>
            </a:r>
            <a:r>
              <a:rPr lang="en-US" altLang="zh-CN" dirty="0" err="1"/>
              <a:t>abcdef</a:t>
            </a:r>
            <a:r>
              <a:rPr lang="en-US" altLang="zh-CN" dirty="0" smtClean="0"/>
              <a:t>"); //</a:t>
            </a:r>
            <a:r>
              <a:rPr lang="zh-CN" altLang="en-US" dirty="0" smtClean="0"/>
              <a:t>输出</a:t>
            </a:r>
            <a:r>
              <a:rPr lang="en-US" altLang="zh-CN" dirty="0" smtClean="0"/>
              <a:t>6</a:t>
            </a:r>
            <a:endParaRPr lang="zh-CN" altLang="en-US" dirty="0" smtClean="0"/>
          </a:p>
        </p:txBody>
      </p:sp>
    </p:spTree>
    <p:extLst>
      <p:ext uri="{BB962C8B-B14F-4D97-AF65-F5344CB8AC3E}">
        <p14:creationId xmlns:p14="http://schemas.microsoft.com/office/powerpoint/2010/main" val="17810376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7950" y="277813"/>
            <a:ext cx="8856663" cy="1139825"/>
          </a:xfrm>
        </p:spPr>
        <p:txBody>
          <a:bodyPr/>
          <a:lstStyle/>
          <a:p>
            <a:pPr marL="993775" indent="-993775" algn="l" eaLnBrk="1" hangingPunct="1">
              <a:defRPr/>
            </a:pPr>
            <a:r>
              <a:rPr lang="zh-CN" altLang="en-US" sz="4000" smtClean="0"/>
              <a:t>例：编写一个函数把一个由数字构成的字符串转换成一个整型数 </a:t>
            </a:r>
          </a:p>
        </p:txBody>
      </p:sp>
      <p:sp>
        <p:nvSpPr>
          <p:cNvPr id="73731" name="Rectangle 3"/>
          <p:cNvSpPr>
            <a:spLocks noGrp="1" noChangeArrowheads="1"/>
          </p:cNvSpPr>
          <p:nvPr>
            <p:ph type="body" idx="1"/>
          </p:nvPr>
        </p:nvSpPr>
        <p:spPr>
          <a:xfrm>
            <a:off x="457200" y="1772816"/>
            <a:ext cx="8229600" cy="4968552"/>
          </a:xfrm>
        </p:spPr>
        <p:txBody>
          <a:bodyPr>
            <a:normAutofit lnSpcReduction="10000"/>
          </a:bodyPr>
          <a:lstStyle/>
          <a:p>
            <a:pPr eaLnBrk="1" hangingPunct="1">
              <a:lnSpc>
                <a:spcPct val="80000"/>
              </a:lnSpc>
              <a:buFont typeface="Wingdings" pitchFamily="2" charset="2"/>
              <a:buNone/>
              <a:defRPr/>
            </a:pPr>
            <a:r>
              <a:rPr lang="zh-CN" altLang="en-US" sz="2800" dirty="0" smtClean="0"/>
              <a:t>算法：</a:t>
            </a:r>
            <a:endParaRPr lang="en-US" altLang="zh-CN" sz="2800" dirty="0" smtClean="0"/>
          </a:p>
          <a:p>
            <a:pPr eaLnBrk="1" hangingPunct="1">
              <a:lnSpc>
                <a:spcPct val="80000"/>
              </a:lnSpc>
              <a:buFont typeface="Wingdings" pitchFamily="2" charset="2"/>
              <a:buNone/>
              <a:defRPr/>
            </a:pPr>
            <a:r>
              <a:rPr lang="en-US" altLang="zh-CN" sz="2800" dirty="0" smtClean="0"/>
              <a:t>"1234"--&gt;((</a:t>
            </a:r>
            <a:r>
              <a:rPr lang="en-US" altLang="zh-CN" sz="2800" dirty="0" smtClean="0">
                <a:solidFill>
                  <a:schemeClr val="folHlink"/>
                </a:solidFill>
              </a:rPr>
              <a:t>1</a:t>
            </a:r>
            <a:r>
              <a:rPr lang="en-US" altLang="zh-CN" sz="2800" dirty="0" smtClean="0"/>
              <a:t>*10+</a:t>
            </a:r>
            <a:r>
              <a:rPr lang="en-US" altLang="zh-CN" sz="2800" dirty="0" smtClean="0">
                <a:solidFill>
                  <a:schemeClr val="folHlink"/>
                </a:solidFill>
              </a:rPr>
              <a:t>2</a:t>
            </a:r>
            <a:r>
              <a:rPr lang="en-US" altLang="zh-CN" sz="2800" dirty="0" smtClean="0"/>
              <a:t>)*10+</a:t>
            </a:r>
            <a:r>
              <a:rPr lang="en-US" altLang="zh-CN" sz="2800" dirty="0" smtClean="0">
                <a:solidFill>
                  <a:schemeClr val="folHlink"/>
                </a:solidFill>
              </a:rPr>
              <a:t>3</a:t>
            </a:r>
            <a:r>
              <a:rPr lang="en-US" altLang="zh-CN" sz="2800" dirty="0" smtClean="0"/>
              <a:t>)*10+</a:t>
            </a:r>
            <a:r>
              <a:rPr lang="en-US" altLang="zh-CN" sz="2800" dirty="0" smtClean="0">
                <a:solidFill>
                  <a:schemeClr val="folHlink"/>
                </a:solidFill>
              </a:rPr>
              <a:t>4 </a:t>
            </a:r>
            <a:r>
              <a:rPr lang="en-US" altLang="zh-CN" sz="2800" dirty="0" smtClean="0"/>
              <a:t>= 1234</a:t>
            </a:r>
          </a:p>
          <a:p>
            <a:pPr eaLnBrk="1" hangingPunct="1">
              <a:lnSpc>
                <a:spcPct val="80000"/>
              </a:lnSpc>
              <a:buFont typeface="Wingdings" pitchFamily="2" charset="2"/>
              <a:buNone/>
              <a:defRPr/>
            </a:pPr>
            <a:r>
              <a:rPr lang="zh-CN" altLang="en-US" sz="2800" dirty="0" smtClean="0"/>
              <a:t>程序：</a:t>
            </a:r>
            <a:endParaRPr lang="en-US" altLang="zh-CN" sz="2800" dirty="0" smtClean="0"/>
          </a:p>
          <a:p>
            <a:pPr eaLnBrk="1" hangingPunct="1">
              <a:lnSpc>
                <a:spcPct val="80000"/>
              </a:lnSpc>
              <a:buFont typeface="Wingdings" pitchFamily="2" charset="2"/>
              <a:buNone/>
              <a:defRPr/>
            </a:pPr>
            <a:r>
              <a:rPr lang="en-US" altLang="zh-CN" sz="2800" dirty="0" err="1" smtClean="0"/>
              <a:t>int</a:t>
            </a:r>
            <a:r>
              <a:rPr lang="en-US" altLang="zh-CN" sz="2800" dirty="0" smtClean="0"/>
              <a:t> </a:t>
            </a:r>
            <a:r>
              <a:rPr lang="en-US" altLang="zh-CN" sz="2800" dirty="0" err="1" smtClean="0"/>
              <a:t>str_to_int</a:t>
            </a:r>
            <a:r>
              <a:rPr lang="en-US" altLang="zh-CN" sz="2800" dirty="0" smtClean="0"/>
              <a:t>(char </a:t>
            </a:r>
            <a:r>
              <a:rPr lang="en-US" altLang="zh-CN" sz="2800" dirty="0" err="1" smtClean="0"/>
              <a:t>str</a:t>
            </a:r>
            <a:r>
              <a:rPr lang="en-US" altLang="zh-CN" sz="2800" dirty="0" smtClean="0"/>
              <a:t>[])</a:t>
            </a:r>
          </a:p>
          <a:p>
            <a:pPr eaLnBrk="1" hangingPunct="1">
              <a:lnSpc>
                <a:spcPct val="80000"/>
              </a:lnSpc>
              <a:buFont typeface="Wingdings" pitchFamily="2" charset="2"/>
              <a:buNone/>
              <a:defRPr/>
            </a:pPr>
            <a:r>
              <a:rPr lang="en-US" altLang="zh-CN" sz="2800" dirty="0" smtClean="0"/>
              <a:t>{ if (</a:t>
            </a:r>
            <a:r>
              <a:rPr lang="en-US" altLang="zh-CN" sz="2800" dirty="0" err="1" smtClean="0"/>
              <a:t>str</a:t>
            </a:r>
            <a:r>
              <a:rPr lang="en-US" altLang="zh-CN" sz="2800" dirty="0" smtClean="0"/>
              <a:t>[0] == '\0') return 0;</a:t>
            </a:r>
          </a:p>
          <a:p>
            <a:pPr eaLnBrk="1" hangingPunct="1">
              <a:lnSpc>
                <a:spcPct val="80000"/>
              </a:lnSpc>
              <a:buFont typeface="Wingdings" pitchFamily="2" charset="2"/>
              <a:buNone/>
              <a:defRPr/>
            </a:pPr>
            <a:r>
              <a:rPr lang="en-US" altLang="zh-CN" sz="2800" dirty="0" smtClean="0"/>
              <a:t>	</a:t>
            </a:r>
            <a:r>
              <a:rPr lang="en-US" altLang="zh-CN" sz="2800" dirty="0" err="1" smtClean="0"/>
              <a:t>int</a:t>
            </a:r>
            <a:r>
              <a:rPr lang="en-US" altLang="zh-CN" sz="2800" dirty="0" smtClean="0"/>
              <a:t> n=</a:t>
            </a:r>
            <a:r>
              <a:rPr lang="en-US" altLang="zh-CN" sz="2800" dirty="0" err="1" smtClean="0">
                <a:solidFill>
                  <a:srgbClr val="FFC000"/>
                </a:solidFill>
              </a:rPr>
              <a:t>str</a:t>
            </a:r>
            <a:r>
              <a:rPr lang="en-US" altLang="zh-CN" sz="2800" dirty="0" smtClean="0">
                <a:solidFill>
                  <a:srgbClr val="FFC000"/>
                </a:solidFill>
              </a:rPr>
              <a:t>[0]-'0'</a:t>
            </a:r>
            <a:r>
              <a:rPr lang="en-US" altLang="zh-CN" sz="2800" dirty="0" smtClean="0"/>
              <a:t>;</a:t>
            </a:r>
          </a:p>
          <a:p>
            <a:pPr eaLnBrk="1" hangingPunct="1">
              <a:lnSpc>
                <a:spcPct val="80000"/>
              </a:lnSpc>
              <a:buFont typeface="Wingdings" pitchFamily="2" charset="2"/>
              <a:buNone/>
              <a:defRPr/>
            </a:pPr>
            <a:r>
              <a:rPr lang="en-US" altLang="zh-CN" sz="2800" dirty="0" smtClean="0"/>
              <a:t>	for (</a:t>
            </a:r>
            <a:r>
              <a:rPr lang="en-US" altLang="zh-CN" sz="2800" dirty="0" err="1" smtClean="0"/>
              <a:t>int</a:t>
            </a:r>
            <a:r>
              <a:rPr lang="en-US" altLang="zh-CN" sz="2800" dirty="0" smtClean="0"/>
              <a:t> </a:t>
            </a:r>
            <a:r>
              <a:rPr lang="en-US" altLang="zh-CN" sz="2800" dirty="0" err="1" smtClean="0"/>
              <a:t>i</a:t>
            </a:r>
            <a:r>
              <a:rPr lang="en-US" altLang="zh-CN" sz="2800" dirty="0" smtClean="0"/>
              <a:t>=1; </a:t>
            </a:r>
            <a:r>
              <a:rPr lang="en-US" altLang="zh-CN" sz="2800" dirty="0" err="1" smtClean="0"/>
              <a:t>str</a:t>
            </a:r>
            <a:r>
              <a:rPr lang="en-US" altLang="zh-CN" sz="2800" dirty="0" smtClean="0"/>
              <a:t>[</a:t>
            </a:r>
            <a:r>
              <a:rPr lang="en-US" altLang="zh-CN" sz="2800" dirty="0" err="1" smtClean="0"/>
              <a:t>i</a:t>
            </a:r>
            <a:r>
              <a:rPr lang="en-US" altLang="zh-CN" sz="2800" dirty="0" smtClean="0"/>
              <a:t>] != '\0'; </a:t>
            </a:r>
            <a:r>
              <a:rPr lang="en-US" altLang="zh-CN" sz="2800" dirty="0" err="1" smtClean="0"/>
              <a:t>i</a:t>
            </a:r>
            <a:r>
              <a:rPr lang="en-US" altLang="zh-CN" sz="2800" dirty="0" smtClean="0"/>
              <a:t>++) </a:t>
            </a:r>
          </a:p>
          <a:p>
            <a:pPr eaLnBrk="1" hangingPunct="1">
              <a:lnSpc>
                <a:spcPct val="80000"/>
              </a:lnSpc>
              <a:buFont typeface="Wingdings" pitchFamily="2" charset="2"/>
              <a:buNone/>
              <a:defRPr/>
            </a:pPr>
            <a:r>
              <a:rPr lang="en-US" altLang="zh-CN" sz="2800" dirty="0" smtClean="0"/>
              <a:t>		n = n*10+(</a:t>
            </a:r>
            <a:r>
              <a:rPr lang="en-US" altLang="zh-CN" sz="2800" dirty="0" err="1" smtClean="0">
                <a:solidFill>
                  <a:srgbClr val="FFC000"/>
                </a:solidFill>
              </a:rPr>
              <a:t>str</a:t>
            </a:r>
            <a:r>
              <a:rPr lang="en-US" altLang="zh-CN" sz="2800" dirty="0" smtClean="0">
                <a:solidFill>
                  <a:srgbClr val="FFC000"/>
                </a:solidFill>
              </a:rPr>
              <a:t>[</a:t>
            </a:r>
            <a:r>
              <a:rPr lang="en-US" altLang="zh-CN" sz="2800" dirty="0" err="1" smtClean="0">
                <a:solidFill>
                  <a:srgbClr val="FFC000"/>
                </a:solidFill>
              </a:rPr>
              <a:t>i</a:t>
            </a:r>
            <a:r>
              <a:rPr lang="en-US" altLang="zh-CN" sz="2800" dirty="0" smtClean="0">
                <a:solidFill>
                  <a:srgbClr val="FFC000"/>
                </a:solidFill>
              </a:rPr>
              <a:t>]-'0'</a:t>
            </a:r>
            <a:r>
              <a:rPr lang="en-US" altLang="zh-CN" sz="2800" dirty="0" smtClean="0"/>
              <a:t>);</a:t>
            </a:r>
          </a:p>
          <a:p>
            <a:pPr eaLnBrk="1" hangingPunct="1">
              <a:lnSpc>
                <a:spcPct val="80000"/>
              </a:lnSpc>
              <a:buFont typeface="Wingdings" pitchFamily="2" charset="2"/>
              <a:buNone/>
              <a:defRPr/>
            </a:pPr>
            <a:r>
              <a:rPr lang="en-US" altLang="zh-CN" sz="2800" dirty="0" smtClean="0"/>
              <a:t>	return n;</a:t>
            </a:r>
          </a:p>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err="1" smtClean="0"/>
              <a:t>int</a:t>
            </a:r>
            <a:r>
              <a:rPr lang="en-US" altLang="zh-CN" sz="2800" dirty="0" smtClean="0"/>
              <a:t>  </a:t>
            </a:r>
            <a:r>
              <a:rPr lang="en-US" altLang="zh-CN" sz="2800" dirty="0" err="1" smtClean="0"/>
              <a:t>i</a:t>
            </a:r>
            <a:r>
              <a:rPr lang="en-US" altLang="zh-CN" sz="2800" dirty="0" smtClean="0"/>
              <a:t>=</a:t>
            </a:r>
            <a:r>
              <a:rPr lang="en-US" altLang="zh-CN" sz="2800" dirty="0" err="1" smtClean="0"/>
              <a:t>str_to_int</a:t>
            </a:r>
            <a:r>
              <a:rPr lang="en-US" altLang="zh-CN" sz="2800" dirty="0" smtClean="0"/>
              <a:t>("1234");</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endParaRPr lang="zh-CN" altLang="zh-CN" smtClean="0"/>
          </a:p>
        </p:txBody>
      </p:sp>
      <p:sp>
        <p:nvSpPr>
          <p:cNvPr id="222211" name="Rectangle 3"/>
          <p:cNvSpPr>
            <a:spLocks noGrp="1" noChangeArrowheads="1"/>
          </p:cNvSpPr>
          <p:nvPr>
            <p:ph type="body" idx="1"/>
          </p:nvPr>
        </p:nvSpPr>
        <p:spPr/>
        <p:txBody>
          <a:bodyPr/>
          <a:lstStyle/>
          <a:p>
            <a:pPr eaLnBrk="1" hangingPunct="1">
              <a:defRPr/>
            </a:pPr>
            <a:r>
              <a:rPr lang="zh-CN" altLang="en-US" dirty="0" smtClean="0"/>
              <a:t>更精炼的版本</a:t>
            </a:r>
            <a:endParaRPr lang="en-US" altLang="zh-CN" dirty="0" smtClean="0"/>
          </a:p>
          <a:p>
            <a:pPr eaLnBrk="1" hangingPunct="1">
              <a:buFont typeface="Wingdings" pitchFamily="2" charset="2"/>
              <a:buNone/>
              <a:defRPr/>
            </a:pPr>
            <a:r>
              <a:rPr lang="en-US" altLang="zh-CN" dirty="0" err="1" smtClean="0"/>
              <a:t>int</a:t>
            </a:r>
            <a:r>
              <a:rPr lang="en-US" altLang="zh-CN" dirty="0" smtClean="0"/>
              <a:t> </a:t>
            </a:r>
            <a:r>
              <a:rPr lang="en-US" altLang="zh-CN" dirty="0" err="1" smtClean="0"/>
              <a:t>str_to_int</a:t>
            </a:r>
            <a:r>
              <a:rPr lang="en-US" altLang="zh-CN" dirty="0" smtClean="0"/>
              <a:t>(char </a:t>
            </a:r>
            <a:r>
              <a:rPr lang="en-US" altLang="zh-CN" dirty="0" err="1" smtClean="0"/>
              <a:t>str</a:t>
            </a:r>
            <a:r>
              <a:rPr lang="en-US" altLang="zh-CN" dirty="0" smtClean="0"/>
              <a:t>[])</a:t>
            </a:r>
          </a:p>
          <a:p>
            <a:pPr eaLnBrk="1" hangingPunct="1">
              <a:buFont typeface="Wingdings" pitchFamily="2" charset="2"/>
              <a:buNone/>
              <a:defRPr/>
            </a:pPr>
            <a:r>
              <a:rPr lang="en-US" altLang="zh-CN" dirty="0" smtClean="0"/>
              <a:t>{ </a:t>
            </a:r>
            <a:r>
              <a:rPr lang="en-US" altLang="zh-CN" dirty="0" err="1" smtClean="0"/>
              <a:t>int</a:t>
            </a:r>
            <a:r>
              <a:rPr lang="en-US" altLang="zh-CN" dirty="0" smtClean="0"/>
              <a:t> n=</a:t>
            </a:r>
            <a:r>
              <a:rPr lang="en-US" altLang="zh-CN" dirty="0" smtClean="0">
                <a:solidFill>
                  <a:srgbClr val="FFC000"/>
                </a:solidFill>
              </a:rPr>
              <a:t>0</a:t>
            </a:r>
            <a:r>
              <a:rPr lang="en-US" altLang="zh-CN" dirty="0" smtClean="0"/>
              <a:t>;	</a:t>
            </a:r>
          </a:p>
          <a:p>
            <a:pPr eaLnBrk="1" hangingPunct="1">
              <a:buFont typeface="Wingdings" pitchFamily="2" charset="2"/>
              <a:buNone/>
              <a:defRPr/>
            </a:pPr>
            <a:r>
              <a:rPr lang="en-US" altLang="zh-CN" dirty="0" smtClean="0"/>
              <a:t>	for (</a:t>
            </a:r>
            <a:r>
              <a:rPr lang="en-US" altLang="zh-CN" dirty="0" err="1" smtClean="0"/>
              <a:t>int</a:t>
            </a:r>
            <a:r>
              <a:rPr lang="en-US" altLang="zh-CN" dirty="0" smtClean="0"/>
              <a:t> </a:t>
            </a:r>
            <a:r>
              <a:rPr lang="en-US" altLang="zh-CN" dirty="0" err="1" smtClean="0"/>
              <a:t>i</a:t>
            </a:r>
            <a:r>
              <a:rPr lang="en-US" altLang="zh-CN" dirty="0" smtClean="0"/>
              <a:t>=</a:t>
            </a:r>
            <a:r>
              <a:rPr lang="en-US" altLang="zh-CN" dirty="0" smtClean="0">
                <a:solidFill>
                  <a:srgbClr val="FFC000"/>
                </a:solidFill>
              </a:rPr>
              <a:t>0</a:t>
            </a:r>
            <a:r>
              <a:rPr lang="en-US" altLang="zh-CN" dirty="0" smtClean="0"/>
              <a:t>; </a:t>
            </a:r>
            <a:r>
              <a:rPr lang="en-US" altLang="zh-CN" dirty="0" err="1" smtClean="0"/>
              <a:t>str</a:t>
            </a:r>
            <a:r>
              <a:rPr lang="en-US" altLang="zh-CN" dirty="0" smtClean="0"/>
              <a:t>[</a:t>
            </a:r>
            <a:r>
              <a:rPr lang="en-US" altLang="zh-CN" dirty="0" err="1" smtClean="0"/>
              <a:t>i</a:t>
            </a:r>
            <a:r>
              <a:rPr lang="en-US" altLang="zh-CN" dirty="0" smtClean="0"/>
              <a:t>] != '\0'; </a:t>
            </a:r>
            <a:r>
              <a:rPr lang="en-US" altLang="zh-CN" dirty="0" err="1" smtClean="0"/>
              <a:t>i</a:t>
            </a:r>
            <a:r>
              <a:rPr lang="en-US" altLang="zh-CN" dirty="0" smtClean="0"/>
              <a:t>++) </a:t>
            </a:r>
          </a:p>
          <a:p>
            <a:pPr eaLnBrk="1" hangingPunct="1">
              <a:buFont typeface="Wingdings" pitchFamily="2" charset="2"/>
              <a:buNone/>
              <a:defRPr/>
            </a:pPr>
            <a:r>
              <a:rPr lang="en-US" altLang="zh-CN" dirty="0" smtClean="0"/>
              <a:t>		n = n*10+(</a:t>
            </a:r>
            <a:r>
              <a:rPr lang="en-US" altLang="zh-CN" dirty="0" err="1" smtClean="0"/>
              <a:t>str</a:t>
            </a:r>
            <a:r>
              <a:rPr lang="en-US" altLang="zh-CN" dirty="0" smtClean="0"/>
              <a:t>[</a:t>
            </a:r>
            <a:r>
              <a:rPr lang="en-US" altLang="zh-CN" dirty="0" err="1" smtClean="0"/>
              <a:t>i</a:t>
            </a:r>
            <a:r>
              <a:rPr lang="en-US" altLang="zh-CN" dirty="0" smtClean="0"/>
              <a:t>]-'0');</a:t>
            </a:r>
          </a:p>
          <a:p>
            <a:pPr eaLnBrk="1" hangingPunct="1">
              <a:buFont typeface="Wingdings" pitchFamily="2" charset="2"/>
              <a:buNone/>
              <a:defRPr/>
            </a:pPr>
            <a:r>
              <a:rPr lang="en-US" altLang="zh-CN" dirty="0" smtClean="0"/>
              <a:t>	return n;</a:t>
            </a:r>
          </a:p>
          <a:p>
            <a:pPr eaLnBrk="1" hangingPunct="1">
              <a:buFont typeface="Wingdings" pitchFamily="2" charset="2"/>
              <a:buNone/>
              <a:defRPr/>
            </a:pPr>
            <a:r>
              <a:rPr lang="en-US" altLang="zh-CN" dirty="0" smtClean="0"/>
              <a:t>}</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95536" y="115888"/>
            <a:ext cx="8532440" cy="1728936"/>
          </a:xfrm>
        </p:spPr>
        <p:txBody>
          <a:bodyPr/>
          <a:lstStyle/>
          <a:p>
            <a:pPr marL="893763" indent="-893763" algn="l" eaLnBrk="1" hangingPunct="1">
              <a:defRPr/>
            </a:pPr>
            <a:r>
              <a:rPr lang="zh-CN" altLang="en-US" sz="3600" dirty="0" smtClean="0"/>
              <a:t>例：编写一个函数，在一个字符串（主串）中查找子串，如果找到，返回子串在主串中的位置，否则返回</a:t>
            </a:r>
            <a:r>
              <a:rPr lang="en-US" altLang="zh-CN" sz="3600" dirty="0" smtClean="0"/>
              <a:t>-1</a:t>
            </a:r>
            <a:r>
              <a:rPr lang="zh-CN" altLang="en-US" sz="3600" dirty="0" smtClean="0"/>
              <a:t>。</a:t>
            </a:r>
          </a:p>
        </p:txBody>
      </p:sp>
      <p:sp>
        <p:nvSpPr>
          <p:cNvPr id="2" name="TextBox 1"/>
          <p:cNvSpPr txBox="1"/>
          <p:nvPr/>
        </p:nvSpPr>
        <p:spPr>
          <a:xfrm>
            <a:off x="1535758" y="3789040"/>
            <a:ext cx="1420582" cy="584775"/>
          </a:xfrm>
          <a:prstGeom prst="rect">
            <a:avLst/>
          </a:prstGeom>
          <a:noFill/>
        </p:spPr>
        <p:txBody>
          <a:bodyPr wrap="none" rtlCol="0">
            <a:spAutoFit/>
          </a:bodyPr>
          <a:lstStyle/>
          <a:p>
            <a:pPr algn="just"/>
            <a:r>
              <a:rPr lang="zh-CN" altLang="en-US" sz="3200" dirty="0" smtClean="0">
                <a:effectLst>
                  <a:outerShdw blurRad="38100" dist="38100" dir="2700000" algn="tl">
                    <a:srgbClr val="000000">
                      <a:alpha val="43137"/>
                    </a:srgbClr>
                  </a:outerShdw>
                </a:effectLst>
              </a:rPr>
              <a:t>主串：</a:t>
            </a:r>
            <a:endParaRPr lang="zh-CN" altLang="en-US" sz="3200" dirty="0">
              <a:effectLst>
                <a:outerShdw blurRad="38100" dist="38100" dir="2700000" algn="tl">
                  <a:srgbClr val="000000">
                    <a:alpha val="43137"/>
                  </a:srgbClr>
                </a:outerShdw>
              </a:effectLst>
            </a:endParaRPr>
          </a:p>
        </p:txBody>
      </p:sp>
      <p:sp>
        <p:nvSpPr>
          <p:cNvPr id="5" name="TextBox 4"/>
          <p:cNvSpPr txBox="1"/>
          <p:nvPr/>
        </p:nvSpPr>
        <p:spPr>
          <a:xfrm>
            <a:off x="1538671" y="5148481"/>
            <a:ext cx="1420582" cy="584775"/>
          </a:xfrm>
          <a:prstGeom prst="rect">
            <a:avLst/>
          </a:prstGeom>
          <a:noFill/>
        </p:spPr>
        <p:txBody>
          <a:bodyPr wrap="none" rtlCol="0">
            <a:spAutoFit/>
          </a:bodyPr>
          <a:lstStyle/>
          <a:p>
            <a:pPr algn="just"/>
            <a:r>
              <a:rPr lang="zh-CN" altLang="en-US" sz="3200" dirty="0" smtClean="0">
                <a:effectLst>
                  <a:outerShdw blurRad="38100" dist="38100" dir="2700000" algn="tl">
                    <a:srgbClr val="000000">
                      <a:alpha val="43137"/>
                    </a:srgbClr>
                  </a:outerShdw>
                </a:effectLst>
              </a:rPr>
              <a:t>子串：</a:t>
            </a:r>
            <a:endParaRPr lang="zh-CN" altLang="en-US" sz="3200" dirty="0">
              <a:effectLst>
                <a:outerShdw blurRad="38100" dist="38100" dir="2700000" algn="tl">
                  <a:srgbClr val="000000">
                    <a:alpha val="43137"/>
                  </a:srgbClr>
                </a:outerShdw>
              </a:effectLst>
            </a:endParaRPr>
          </a:p>
        </p:txBody>
      </p:sp>
      <p:sp>
        <p:nvSpPr>
          <p:cNvPr id="6" name="TextBox 5"/>
          <p:cNvSpPr txBox="1"/>
          <p:nvPr/>
        </p:nvSpPr>
        <p:spPr>
          <a:xfrm>
            <a:off x="2671054" y="3789040"/>
            <a:ext cx="3874779" cy="584775"/>
          </a:xfrm>
          <a:prstGeom prst="rect">
            <a:avLst/>
          </a:prstGeom>
          <a:noFill/>
        </p:spPr>
        <p:txBody>
          <a:bodyPr wrap="none" rtlCol="0">
            <a:spAutoFit/>
          </a:bodyPr>
          <a:lstStyle/>
          <a:p>
            <a:pPr algn="just"/>
            <a:r>
              <a:rPr lang="en-US" altLang="zh-CN" sz="3200" b="0" dirty="0" smtClean="0">
                <a:effectLst>
                  <a:outerShdw blurRad="38100" dist="38100" dir="2700000" algn="tl">
                    <a:srgbClr val="000000">
                      <a:alpha val="43137"/>
                    </a:srgbClr>
                  </a:outerShdw>
                </a:effectLst>
              </a:rPr>
              <a:t>a1x</a:t>
            </a:r>
            <a:r>
              <a:rPr lang="en-US" altLang="zh-CN" sz="3200" b="0" dirty="0" smtClean="0">
                <a:solidFill>
                  <a:srgbClr val="FFC000"/>
                </a:solidFill>
                <a:effectLst>
                  <a:outerShdw blurRad="38100" dist="38100" dir="2700000" algn="tl">
                    <a:srgbClr val="000000">
                      <a:alpha val="43137"/>
                    </a:srgbClr>
                  </a:outerShdw>
                </a:effectLst>
              </a:rPr>
              <a:t>abcd</a:t>
            </a:r>
            <a:r>
              <a:rPr lang="en-US" altLang="zh-CN" sz="3200" b="0" dirty="0" smtClean="0">
                <a:effectLst>
                  <a:outerShdw blurRad="38100" dist="38100" dir="2700000" algn="tl">
                    <a:srgbClr val="000000">
                      <a:alpha val="43137"/>
                    </a:srgbClr>
                  </a:outerShdw>
                </a:effectLst>
              </a:rPr>
              <a:t>y34dhssd</a:t>
            </a:r>
            <a:endParaRPr lang="zh-CN" altLang="en-US" sz="3200" b="0" dirty="0">
              <a:effectLst>
                <a:outerShdw blurRad="38100" dist="38100" dir="2700000" algn="tl">
                  <a:srgbClr val="000000">
                    <a:alpha val="43137"/>
                  </a:srgbClr>
                </a:outerShdw>
              </a:effectLst>
            </a:endParaRPr>
          </a:p>
        </p:txBody>
      </p:sp>
      <p:sp>
        <p:nvSpPr>
          <p:cNvPr id="7" name="TextBox 6"/>
          <p:cNvSpPr txBox="1"/>
          <p:nvPr/>
        </p:nvSpPr>
        <p:spPr>
          <a:xfrm>
            <a:off x="3969066" y="5148481"/>
            <a:ext cx="1157689" cy="584775"/>
          </a:xfrm>
          <a:prstGeom prst="rect">
            <a:avLst/>
          </a:prstGeom>
          <a:noFill/>
        </p:spPr>
        <p:txBody>
          <a:bodyPr wrap="none" rtlCol="0">
            <a:spAutoFit/>
          </a:bodyPr>
          <a:lstStyle/>
          <a:p>
            <a:pPr algn="just"/>
            <a:r>
              <a:rPr lang="en-US" altLang="zh-CN" sz="3200" b="0" dirty="0" err="1" smtClean="0">
                <a:effectLst>
                  <a:outerShdw blurRad="38100" dist="38100" dir="2700000" algn="tl">
                    <a:srgbClr val="000000">
                      <a:alpha val="43137"/>
                    </a:srgbClr>
                  </a:outerShdw>
                </a:effectLst>
              </a:rPr>
              <a:t>abcd</a:t>
            </a:r>
            <a:endParaRPr lang="zh-CN" altLang="en-US" sz="3200" b="0" dirty="0">
              <a:effectLst>
                <a:outerShdw blurRad="38100" dist="38100" dir="2700000" algn="tl">
                  <a:srgbClr val="000000">
                    <a:alpha val="43137"/>
                  </a:srgbClr>
                </a:outerShdw>
              </a:effectLst>
            </a:endParaRPr>
          </a:p>
        </p:txBody>
      </p:sp>
      <p:sp>
        <p:nvSpPr>
          <p:cNvPr id="8" name="TextBox 7"/>
          <p:cNvSpPr txBox="1"/>
          <p:nvPr/>
        </p:nvSpPr>
        <p:spPr>
          <a:xfrm>
            <a:off x="4003149" y="2748990"/>
            <a:ext cx="282450" cy="523220"/>
          </a:xfrm>
          <a:prstGeom prst="rect">
            <a:avLst/>
          </a:prstGeom>
          <a:noFill/>
        </p:spPr>
        <p:txBody>
          <a:bodyPr wrap="none" rtlCol="0">
            <a:spAutoFit/>
          </a:bodyPr>
          <a:lstStyle/>
          <a:p>
            <a:pPr algn="just"/>
            <a:r>
              <a:rPr lang="en-US" altLang="zh-CN" sz="2800" b="0" dirty="0" err="1" smtClean="0">
                <a:effectLst>
                  <a:outerShdw blurRad="38100" dist="38100" dir="2700000" algn="tl">
                    <a:srgbClr val="000000">
                      <a:alpha val="43137"/>
                    </a:srgbClr>
                  </a:outerShdw>
                </a:effectLst>
              </a:rPr>
              <a:t>i</a:t>
            </a:r>
            <a:endParaRPr lang="zh-CN" altLang="en-US" sz="2800" b="0" dirty="0">
              <a:effectLst>
                <a:outerShdw blurRad="38100" dist="38100" dir="2700000" algn="tl">
                  <a:srgbClr val="000000">
                    <a:alpha val="43137"/>
                  </a:srgbClr>
                </a:outerShdw>
              </a:effectLst>
            </a:endParaRPr>
          </a:p>
        </p:txBody>
      </p:sp>
      <p:cxnSp>
        <p:nvCxnSpPr>
          <p:cNvPr id="10" name="直接箭头连接符 9"/>
          <p:cNvCxnSpPr>
            <a:stCxn id="8" idx="2"/>
          </p:cNvCxnSpPr>
          <p:nvPr/>
        </p:nvCxnSpPr>
        <p:spPr bwMode="auto">
          <a:xfrm flipH="1">
            <a:off x="2956340" y="3272210"/>
            <a:ext cx="1188034" cy="614386"/>
          </a:xfrm>
          <a:prstGeom prst="straightConnector1">
            <a:avLst/>
          </a:prstGeom>
          <a:noFill/>
          <a:ln w="9525" cap="flat" cmpd="sng" algn="ctr">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直接箭头连接符 13"/>
          <p:cNvCxnSpPr>
            <a:stCxn id="8" idx="2"/>
          </p:cNvCxnSpPr>
          <p:nvPr/>
        </p:nvCxnSpPr>
        <p:spPr bwMode="auto">
          <a:xfrm>
            <a:off x="4144374" y="3272210"/>
            <a:ext cx="1363730" cy="556900"/>
          </a:xfrm>
          <a:prstGeom prst="straightConnector1">
            <a:avLst/>
          </a:prstGeom>
          <a:noFill/>
          <a:ln w="9525" cap="flat" cmpd="sng" algn="ctr">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直接连接符 23"/>
          <p:cNvCxnSpPr/>
          <p:nvPr/>
        </p:nvCxnSpPr>
        <p:spPr bwMode="auto">
          <a:xfrm>
            <a:off x="3995936" y="3685094"/>
            <a:ext cx="432048" cy="0"/>
          </a:xfrm>
          <a:prstGeom prst="line">
            <a:avLst/>
          </a:prstGeom>
          <a:noFill/>
          <a:ln w="9525" cap="flat" cmpd="sng" algn="ctr">
            <a:solidFill>
              <a:schemeClr val="tx1"/>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直接连接符 26"/>
          <p:cNvCxnSpPr/>
          <p:nvPr/>
        </p:nvCxnSpPr>
        <p:spPr bwMode="auto">
          <a:xfrm>
            <a:off x="2956340" y="4373815"/>
            <a:ext cx="1188034" cy="927393"/>
          </a:xfrm>
          <a:prstGeom prst="line">
            <a:avLst/>
          </a:prstGeom>
          <a:noFill/>
          <a:ln w="9525" cap="flat" cmpd="sng" algn="ctr">
            <a:solidFill>
              <a:srgbClr val="FFC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直接连接符 28"/>
          <p:cNvCxnSpPr/>
          <p:nvPr/>
        </p:nvCxnSpPr>
        <p:spPr bwMode="auto">
          <a:xfrm>
            <a:off x="3635896" y="4373815"/>
            <a:ext cx="1224136" cy="927393"/>
          </a:xfrm>
          <a:prstGeom prst="line">
            <a:avLst/>
          </a:prstGeom>
          <a:noFill/>
          <a:ln w="9525" cap="flat" cmpd="sng" algn="ctr">
            <a:solidFill>
              <a:srgbClr val="FFC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直接连接符 29"/>
          <p:cNvCxnSpPr/>
          <p:nvPr/>
        </p:nvCxnSpPr>
        <p:spPr bwMode="auto">
          <a:xfrm flipH="1">
            <a:off x="4211961" y="4373815"/>
            <a:ext cx="1368151" cy="927393"/>
          </a:xfrm>
          <a:prstGeom prst="line">
            <a:avLst/>
          </a:prstGeom>
          <a:noFill/>
          <a:ln w="9525" cap="flat" cmpd="sng" algn="ctr">
            <a:solidFill>
              <a:srgbClr val="FF0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 name="直接连接符 35"/>
          <p:cNvCxnSpPr/>
          <p:nvPr/>
        </p:nvCxnSpPr>
        <p:spPr bwMode="auto">
          <a:xfrm flipH="1">
            <a:off x="4932040" y="4386010"/>
            <a:ext cx="1296144" cy="915198"/>
          </a:xfrm>
          <a:prstGeom prst="line">
            <a:avLst/>
          </a:prstGeom>
          <a:noFill/>
          <a:ln w="9525" cap="flat" cmpd="sng" algn="ctr">
            <a:solidFill>
              <a:srgbClr val="FF0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直接连接符 46"/>
          <p:cNvCxnSpPr/>
          <p:nvPr/>
        </p:nvCxnSpPr>
        <p:spPr bwMode="auto">
          <a:xfrm>
            <a:off x="4415160" y="5877272"/>
            <a:ext cx="205351" cy="0"/>
          </a:xfrm>
          <a:prstGeom prst="line">
            <a:avLst/>
          </a:prstGeom>
          <a:noFill/>
          <a:ln w="9525" cap="flat" cmpd="sng" algn="ctr">
            <a:solidFill>
              <a:schemeClr val="tx1"/>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 name="TextBox 15"/>
          <p:cNvSpPr txBox="1"/>
          <p:nvPr/>
        </p:nvSpPr>
        <p:spPr>
          <a:xfrm>
            <a:off x="6568441" y="3841884"/>
            <a:ext cx="2127505" cy="523220"/>
          </a:xfrm>
          <a:prstGeom prst="rect">
            <a:avLst/>
          </a:prstGeom>
          <a:noFill/>
        </p:spPr>
        <p:txBody>
          <a:bodyPr wrap="none" rtlCol="0">
            <a:spAutoFit/>
          </a:bodyPr>
          <a:lstStyle/>
          <a:p>
            <a:pPr algn="just"/>
            <a:r>
              <a:rPr lang="en-US" altLang="zh-CN" sz="2800" b="0" dirty="0" smtClean="0">
                <a:effectLst>
                  <a:outerShdw blurRad="38100" dist="38100" dir="2700000" algn="tl">
                    <a:srgbClr val="000000">
                      <a:alpha val="43137"/>
                    </a:srgbClr>
                  </a:outerShdw>
                </a:effectLst>
              </a:rPr>
              <a:t>(</a:t>
            </a:r>
            <a:r>
              <a:rPr lang="zh-CN" altLang="en-US" sz="2800" b="0" dirty="0" smtClean="0">
                <a:effectLst>
                  <a:outerShdw blurRad="38100" dist="38100" dir="2700000" algn="tl">
                    <a:srgbClr val="000000">
                      <a:alpha val="43137"/>
                    </a:srgbClr>
                  </a:outerShdw>
                </a:effectLst>
              </a:rPr>
              <a:t>长度：</a:t>
            </a:r>
            <a:r>
              <a:rPr lang="en-US" altLang="zh-CN" sz="2800" b="0" dirty="0" err="1" smtClean="0">
                <a:effectLst>
                  <a:outerShdw blurRad="38100" dist="38100" dir="2700000" algn="tl">
                    <a:srgbClr val="000000">
                      <a:alpha val="43137"/>
                    </a:srgbClr>
                  </a:outerShdw>
                </a:effectLst>
              </a:rPr>
              <a:t>len</a:t>
            </a:r>
            <a:r>
              <a:rPr lang="en-US" altLang="zh-CN" sz="2800" b="0" dirty="0" smtClean="0">
                <a:effectLst>
                  <a:outerShdw blurRad="38100" dist="38100" dir="2700000" algn="tl">
                    <a:srgbClr val="000000">
                      <a:alpha val="43137"/>
                    </a:srgbClr>
                  </a:outerShdw>
                </a:effectLst>
              </a:rPr>
              <a:t>)</a:t>
            </a:r>
            <a:endParaRPr lang="zh-CN" altLang="en-US" sz="2800" b="0" dirty="0">
              <a:effectLst>
                <a:outerShdw blurRad="38100" dist="38100" dir="2700000" algn="tl">
                  <a:srgbClr val="000000">
                    <a:alpha val="43137"/>
                  </a:srgbClr>
                </a:outerShdw>
              </a:effectLst>
            </a:endParaRPr>
          </a:p>
        </p:txBody>
      </p:sp>
      <p:sp>
        <p:nvSpPr>
          <p:cNvPr id="17" name="TextBox 16"/>
          <p:cNvSpPr txBox="1"/>
          <p:nvPr/>
        </p:nvSpPr>
        <p:spPr>
          <a:xfrm>
            <a:off x="5393693" y="5210036"/>
            <a:ext cx="2994731" cy="523220"/>
          </a:xfrm>
          <a:prstGeom prst="rect">
            <a:avLst/>
          </a:prstGeom>
          <a:noFill/>
        </p:spPr>
        <p:txBody>
          <a:bodyPr wrap="none" rtlCol="0">
            <a:spAutoFit/>
          </a:bodyPr>
          <a:lstStyle/>
          <a:p>
            <a:pPr algn="just"/>
            <a:r>
              <a:rPr lang="en-US" altLang="zh-CN" sz="2800" b="0" dirty="0" smtClean="0">
                <a:effectLst>
                  <a:outerShdw blurRad="38100" dist="38100" dir="2700000" algn="tl">
                    <a:srgbClr val="000000">
                      <a:alpha val="43137"/>
                    </a:srgbClr>
                  </a:outerShdw>
                </a:effectLst>
              </a:rPr>
              <a:t>(</a:t>
            </a:r>
            <a:r>
              <a:rPr lang="zh-CN" altLang="en-US" sz="2800" b="0" dirty="0" smtClean="0">
                <a:effectLst>
                  <a:outerShdw blurRad="38100" dist="38100" dir="2700000" algn="tl">
                    <a:srgbClr val="000000">
                      <a:alpha val="43137"/>
                    </a:srgbClr>
                  </a:outerShdw>
                </a:effectLst>
              </a:rPr>
              <a:t>长度：</a:t>
            </a:r>
            <a:r>
              <a:rPr lang="en-US" altLang="zh-CN" sz="2800" b="0" dirty="0" err="1" smtClean="0">
                <a:effectLst>
                  <a:outerShdw blurRad="38100" dist="38100" dir="2700000" algn="tl">
                    <a:srgbClr val="000000">
                      <a:alpha val="43137"/>
                    </a:srgbClr>
                  </a:outerShdw>
                </a:effectLst>
              </a:rPr>
              <a:t>sub_len</a:t>
            </a:r>
            <a:r>
              <a:rPr lang="en-US" altLang="zh-CN" sz="2800" b="0" dirty="0" smtClean="0">
                <a:effectLst>
                  <a:outerShdw blurRad="38100" dist="38100" dir="2700000" algn="tl">
                    <a:srgbClr val="000000">
                      <a:alpha val="43137"/>
                    </a:srgbClr>
                  </a:outerShdw>
                </a:effectLst>
              </a:rPr>
              <a:t>)</a:t>
            </a:r>
            <a:endParaRPr lang="zh-CN" altLang="en-US" sz="2800" b="0" dirty="0">
              <a:effectLst>
                <a:outerShdw blurRad="38100" dist="38100" dir="2700000" algn="tl">
                  <a:srgbClr val="000000">
                    <a:alpha val="43137"/>
                  </a:srgbClr>
                </a:outerShdw>
              </a:effectLst>
            </a:endParaRPr>
          </a:p>
        </p:txBody>
      </p:sp>
      <p:sp>
        <p:nvSpPr>
          <p:cNvPr id="18" name="TextBox 17"/>
          <p:cNvSpPr txBox="1"/>
          <p:nvPr/>
        </p:nvSpPr>
        <p:spPr>
          <a:xfrm>
            <a:off x="5076056" y="2751311"/>
            <a:ext cx="1994457" cy="461665"/>
          </a:xfrm>
          <a:prstGeom prst="rect">
            <a:avLst/>
          </a:prstGeom>
          <a:noFill/>
        </p:spPr>
        <p:txBody>
          <a:bodyPr wrap="none" rtlCol="0">
            <a:spAutoFit/>
          </a:bodyPr>
          <a:lstStyle/>
          <a:p>
            <a:pPr algn="just"/>
            <a:r>
              <a:rPr lang="en-US" altLang="zh-CN" b="0" dirty="0" err="1" smtClean="0">
                <a:effectLst>
                  <a:outerShdw blurRad="38100" dist="38100" dir="2700000" algn="tl">
                    <a:srgbClr val="000000">
                      <a:alpha val="43137"/>
                    </a:srgbClr>
                  </a:outerShdw>
                </a:effectLst>
              </a:rPr>
              <a:t>len-sub_len</a:t>
            </a:r>
            <a:endParaRPr lang="zh-CN" altLang="en-US" b="0" dirty="0">
              <a:effectLst>
                <a:outerShdw blurRad="38100" dist="38100" dir="2700000" algn="tl">
                  <a:srgbClr val="000000">
                    <a:alpha val="43137"/>
                  </a:srgbClr>
                </a:outerShdw>
              </a:effectLst>
            </a:endParaRPr>
          </a:p>
        </p:txBody>
      </p:sp>
      <p:sp>
        <p:nvSpPr>
          <p:cNvPr id="19" name="TextBox 18"/>
          <p:cNvSpPr txBox="1"/>
          <p:nvPr/>
        </p:nvSpPr>
        <p:spPr>
          <a:xfrm>
            <a:off x="2627784" y="2780928"/>
            <a:ext cx="380232" cy="461665"/>
          </a:xfrm>
          <a:prstGeom prst="rect">
            <a:avLst/>
          </a:prstGeom>
          <a:noFill/>
        </p:spPr>
        <p:txBody>
          <a:bodyPr wrap="none" rtlCol="0">
            <a:spAutoFit/>
          </a:bodyPr>
          <a:lstStyle/>
          <a:p>
            <a:pPr algn="just"/>
            <a:r>
              <a:rPr lang="en-US" altLang="zh-CN" b="0" dirty="0" smtClean="0">
                <a:effectLst>
                  <a:outerShdw blurRad="38100" dist="38100" dir="2700000" algn="tl">
                    <a:srgbClr val="000000">
                      <a:alpha val="43137"/>
                    </a:srgbClr>
                  </a:outerShdw>
                </a:effectLst>
              </a:rPr>
              <a:t>0</a:t>
            </a:r>
            <a:endParaRPr lang="zh-CN" altLang="en-US" b="0" dirty="0">
              <a:effectLst>
                <a:outerShdw blurRad="38100" dist="38100" dir="2700000" algn="tl">
                  <a:srgbClr val="000000">
                    <a:alpha val="43137"/>
                  </a:srgbClr>
                </a:outerShdw>
              </a:effectLst>
            </a:endParaRPr>
          </a:p>
        </p:txBody>
      </p:sp>
      <p:cxnSp>
        <p:nvCxnSpPr>
          <p:cNvPr id="20" name="直接箭头连接符 19"/>
          <p:cNvCxnSpPr/>
          <p:nvPr/>
        </p:nvCxnSpPr>
        <p:spPr bwMode="auto">
          <a:xfrm>
            <a:off x="2843808" y="3212976"/>
            <a:ext cx="0" cy="673620"/>
          </a:xfrm>
          <a:prstGeom prst="straightConnector1">
            <a:avLst/>
          </a:prstGeom>
          <a:noFill/>
          <a:ln w="9525" cap="flat" cmpd="sng" algn="ctr">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直接箭头连接符 21"/>
          <p:cNvCxnSpPr/>
          <p:nvPr/>
        </p:nvCxnSpPr>
        <p:spPr bwMode="auto">
          <a:xfrm>
            <a:off x="5580112" y="3187428"/>
            <a:ext cx="0" cy="673620"/>
          </a:xfrm>
          <a:prstGeom prst="straightConnector1">
            <a:avLst/>
          </a:prstGeom>
          <a:noFill/>
          <a:ln w="9525" cap="flat" cmpd="sng" algn="ctr">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TextBox 7"/>
          <p:cNvSpPr txBox="1"/>
          <p:nvPr/>
        </p:nvSpPr>
        <p:spPr>
          <a:xfrm>
            <a:off x="4348734" y="6146140"/>
            <a:ext cx="308098" cy="523220"/>
          </a:xfrm>
          <a:prstGeom prst="rect">
            <a:avLst/>
          </a:prstGeom>
          <a:noFill/>
        </p:spPr>
        <p:txBody>
          <a:bodyPr wrap="none" rtlCol="0">
            <a:spAutoFit/>
          </a:bodyPr>
          <a:lstStyle/>
          <a:p>
            <a:pPr algn="just"/>
            <a:r>
              <a:rPr lang="en-US" altLang="zh-CN" sz="2800" b="0" dirty="0" smtClean="0">
                <a:effectLst>
                  <a:outerShdw blurRad="38100" dist="38100" dir="2700000" algn="tl">
                    <a:srgbClr val="000000">
                      <a:alpha val="43137"/>
                    </a:srgbClr>
                  </a:outerShdw>
                </a:effectLst>
              </a:rPr>
              <a:t>j</a:t>
            </a:r>
            <a:endParaRPr lang="zh-CN" altLang="en-US" sz="2800" b="0" dirty="0">
              <a:effectLst>
                <a:outerShdw blurRad="38100" dist="38100" dir="2700000" algn="tl">
                  <a:srgbClr val="000000">
                    <a:alpha val="43137"/>
                  </a:srgbClr>
                </a:outerShdw>
              </a:effectLst>
            </a:endParaRPr>
          </a:p>
        </p:txBody>
      </p:sp>
      <p:cxnSp>
        <p:nvCxnSpPr>
          <p:cNvPr id="25" name="直接箭头连接符 24"/>
          <p:cNvCxnSpPr/>
          <p:nvPr/>
        </p:nvCxnSpPr>
        <p:spPr bwMode="auto">
          <a:xfrm flipH="1" flipV="1">
            <a:off x="4211961" y="5733256"/>
            <a:ext cx="292453" cy="419274"/>
          </a:xfrm>
          <a:prstGeom prst="straightConnector1">
            <a:avLst/>
          </a:prstGeom>
          <a:noFill/>
          <a:ln w="9525" cap="flat" cmpd="sng" algn="ctr">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直接箭头连接符 25"/>
          <p:cNvCxnSpPr/>
          <p:nvPr/>
        </p:nvCxnSpPr>
        <p:spPr bwMode="auto">
          <a:xfrm flipV="1">
            <a:off x="4504414" y="5733256"/>
            <a:ext cx="355618" cy="419274"/>
          </a:xfrm>
          <a:prstGeom prst="straightConnector1">
            <a:avLst/>
          </a:prstGeom>
          <a:noFill/>
          <a:ln w="9525" cap="flat" cmpd="sng" algn="ctr">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 name="TextBox 18"/>
          <p:cNvSpPr txBox="1"/>
          <p:nvPr/>
        </p:nvSpPr>
        <p:spPr>
          <a:xfrm>
            <a:off x="3975744" y="6237312"/>
            <a:ext cx="380232" cy="461665"/>
          </a:xfrm>
          <a:prstGeom prst="rect">
            <a:avLst/>
          </a:prstGeom>
          <a:noFill/>
        </p:spPr>
        <p:txBody>
          <a:bodyPr wrap="none" rtlCol="0">
            <a:spAutoFit/>
          </a:bodyPr>
          <a:lstStyle/>
          <a:p>
            <a:pPr algn="just"/>
            <a:r>
              <a:rPr lang="en-US" altLang="zh-CN" b="0" dirty="0" smtClean="0">
                <a:effectLst>
                  <a:outerShdw blurRad="38100" dist="38100" dir="2700000" algn="tl">
                    <a:srgbClr val="000000">
                      <a:alpha val="43137"/>
                    </a:srgbClr>
                  </a:outerShdw>
                </a:effectLst>
              </a:rPr>
              <a:t>0</a:t>
            </a:r>
            <a:endParaRPr lang="zh-CN" altLang="en-US" b="0" dirty="0">
              <a:effectLst>
                <a:outerShdw blurRad="38100" dist="38100" dir="2700000" algn="tl">
                  <a:srgbClr val="000000">
                    <a:alpha val="43137"/>
                  </a:srgbClr>
                </a:outerShdw>
              </a:effectLst>
            </a:endParaRPr>
          </a:p>
        </p:txBody>
      </p:sp>
      <p:sp>
        <p:nvSpPr>
          <p:cNvPr id="32" name="TextBox 17"/>
          <p:cNvSpPr txBox="1"/>
          <p:nvPr/>
        </p:nvSpPr>
        <p:spPr>
          <a:xfrm>
            <a:off x="4620511" y="6207695"/>
            <a:ext cx="1726755" cy="461665"/>
          </a:xfrm>
          <a:prstGeom prst="rect">
            <a:avLst/>
          </a:prstGeom>
          <a:noFill/>
        </p:spPr>
        <p:txBody>
          <a:bodyPr wrap="none" rtlCol="0">
            <a:spAutoFit/>
          </a:bodyPr>
          <a:lstStyle/>
          <a:p>
            <a:pPr algn="just"/>
            <a:r>
              <a:rPr lang="en-US" altLang="zh-CN" b="0" dirty="0" smtClean="0">
                <a:effectLst>
                  <a:outerShdw blurRad="38100" dist="38100" dir="2700000" algn="tl">
                    <a:srgbClr val="000000">
                      <a:alpha val="43137"/>
                    </a:srgbClr>
                  </a:outerShdw>
                </a:effectLst>
              </a:rPr>
              <a:t>sub_len-1</a:t>
            </a:r>
            <a:endParaRPr lang="zh-CN" altLang="en-US" b="0" dirty="0">
              <a:effectLst>
                <a:outerShdw blurRad="38100" dist="38100" dir="2700000" algn="tl">
                  <a:srgbClr val="000000">
                    <a:alpha val="43137"/>
                  </a:srgbClr>
                </a:outerShdw>
              </a:effectLst>
            </a:endParaRPr>
          </a:p>
        </p:txBody>
      </p:sp>
      <p:cxnSp>
        <p:nvCxnSpPr>
          <p:cNvPr id="33" name="直接箭头连接符 32"/>
          <p:cNvCxnSpPr/>
          <p:nvPr/>
        </p:nvCxnSpPr>
        <p:spPr bwMode="auto">
          <a:xfrm flipV="1">
            <a:off x="4139952" y="5733256"/>
            <a:ext cx="0" cy="406500"/>
          </a:xfrm>
          <a:prstGeom prst="straightConnector1">
            <a:avLst/>
          </a:prstGeom>
          <a:noFill/>
          <a:ln w="9525" cap="flat" cmpd="sng" algn="ctr">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直接箭头连接符 33"/>
          <p:cNvCxnSpPr/>
          <p:nvPr/>
        </p:nvCxnSpPr>
        <p:spPr bwMode="auto">
          <a:xfrm flipV="1">
            <a:off x="4932040" y="5733256"/>
            <a:ext cx="0" cy="406500"/>
          </a:xfrm>
          <a:prstGeom prst="straightConnector1">
            <a:avLst/>
          </a:prstGeom>
          <a:noFill/>
          <a:ln w="9525" cap="flat" cmpd="sng" algn="ctr">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457200" y="692696"/>
            <a:ext cx="8435280" cy="5760640"/>
          </a:xfrm>
        </p:spPr>
        <p:txBody>
          <a:bodyPr>
            <a:normAutofit fontScale="70000" lnSpcReduction="20000"/>
          </a:bodyPr>
          <a:lstStyle/>
          <a:p>
            <a:pPr marL="0" indent="0">
              <a:buNone/>
            </a:pPr>
            <a:r>
              <a:rPr lang="en-US" altLang="zh-CN" dirty="0" err="1"/>
              <a:t>int</a:t>
            </a:r>
            <a:r>
              <a:rPr lang="en-US" altLang="zh-CN" dirty="0"/>
              <a:t> </a:t>
            </a:r>
            <a:r>
              <a:rPr lang="en-US" altLang="zh-CN" dirty="0" err="1"/>
              <a:t>strlen</a:t>
            </a:r>
            <a:r>
              <a:rPr lang="en-US" altLang="zh-CN" dirty="0"/>
              <a:t>(char </a:t>
            </a:r>
            <a:r>
              <a:rPr lang="en-US" altLang="zh-CN" dirty="0" err="1"/>
              <a:t>str</a:t>
            </a:r>
            <a:r>
              <a:rPr lang="en-US" altLang="zh-CN" dirty="0" smtClean="0"/>
              <a:t>[]);</a:t>
            </a:r>
            <a:endParaRPr lang="en-US" altLang="zh-CN" dirty="0"/>
          </a:p>
          <a:p>
            <a:pPr marL="0" indent="0">
              <a:buNone/>
            </a:pPr>
            <a:r>
              <a:rPr lang="en-US" altLang="zh-CN" dirty="0" err="1" smtClean="0"/>
              <a:t>int</a:t>
            </a:r>
            <a:r>
              <a:rPr lang="en-US" altLang="zh-CN" dirty="0" smtClean="0"/>
              <a:t> </a:t>
            </a:r>
            <a:r>
              <a:rPr lang="en-US" altLang="zh-CN" dirty="0" err="1"/>
              <a:t>find_substr</a:t>
            </a:r>
            <a:r>
              <a:rPr lang="en-US" altLang="zh-CN" dirty="0"/>
              <a:t>(char </a:t>
            </a:r>
            <a:r>
              <a:rPr lang="en-US" altLang="zh-CN" dirty="0" err="1"/>
              <a:t>str</a:t>
            </a:r>
            <a:r>
              <a:rPr lang="en-US" altLang="zh-CN" dirty="0"/>
              <a:t>[], char </a:t>
            </a:r>
            <a:r>
              <a:rPr lang="en-US" altLang="zh-CN" dirty="0" err="1"/>
              <a:t>sub_str</a:t>
            </a:r>
            <a:r>
              <a:rPr lang="en-US" altLang="zh-CN" dirty="0"/>
              <a:t>[])</a:t>
            </a:r>
            <a:endParaRPr lang="zh-CN" altLang="zh-CN" dirty="0"/>
          </a:p>
          <a:p>
            <a:pPr marL="0" indent="0">
              <a:buNone/>
            </a:pPr>
            <a:r>
              <a:rPr lang="en-US" altLang="zh-CN" dirty="0"/>
              <a:t>{ </a:t>
            </a:r>
            <a:r>
              <a:rPr lang="en-US" altLang="zh-CN" dirty="0" err="1"/>
              <a:t>int</a:t>
            </a:r>
            <a:r>
              <a:rPr lang="en-US" altLang="zh-CN" dirty="0"/>
              <a:t> </a:t>
            </a:r>
            <a:r>
              <a:rPr lang="en-US" altLang="zh-CN" dirty="0" err="1" smtClean="0"/>
              <a:t>len</a:t>
            </a:r>
            <a:r>
              <a:rPr lang="en-US" altLang="zh-CN" dirty="0" smtClean="0"/>
              <a:t>=</a:t>
            </a:r>
            <a:r>
              <a:rPr lang="en-US" altLang="zh-CN" dirty="0" err="1" smtClean="0"/>
              <a:t>strlen</a:t>
            </a:r>
            <a:r>
              <a:rPr lang="en-US" altLang="zh-CN" dirty="0" smtClean="0"/>
              <a:t>(</a:t>
            </a:r>
            <a:r>
              <a:rPr lang="en-US" altLang="zh-CN" dirty="0" err="1" smtClean="0"/>
              <a:t>str</a:t>
            </a:r>
            <a:r>
              <a:rPr lang="en-US" altLang="zh-CN" dirty="0" smtClean="0"/>
              <a:t>), </a:t>
            </a:r>
            <a:r>
              <a:rPr lang="en-US" altLang="zh-CN" dirty="0"/>
              <a:t>//</a:t>
            </a:r>
            <a:r>
              <a:rPr lang="zh-CN" altLang="zh-CN" dirty="0"/>
              <a:t>主串长度</a:t>
            </a:r>
          </a:p>
          <a:p>
            <a:pPr marL="0" indent="0">
              <a:buNone/>
            </a:pPr>
            <a:r>
              <a:rPr lang="en-US" altLang="zh-CN" dirty="0"/>
              <a:t>        </a:t>
            </a:r>
            <a:r>
              <a:rPr lang="en-US" altLang="zh-CN" dirty="0" err="1" smtClean="0"/>
              <a:t>sub_len</a:t>
            </a:r>
            <a:r>
              <a:rPr lang="en-US" altLang="zh-CN" dirty="0" smtClean="0"/>
              <a:t>=</a:t>
            </a:r>
            <a:r>
              <a:rPr lang="en-US" altLang="zh-CN" dirty="0" err="1" smtClean="0"/>
              <a:t>strlen</a:t>
            </a:r>
            <a:r>
              <a:rPr lang="en-US" altLang="zh-CN" dirty="0" smtClean="0"/>
              <a:t>(</a:t>
            </a:r>
            <a:r>
              <a:rPr lang="en-US" altLang="zh-CN" dirty="0" err="1" smtClean="0"/>
              <a:t>sub_str</a:t>
            </a:r>
            <a:r>
              <a:rPr lang="en-US" altLang="zh-CN" dirty="0" smtClean="0"/>
              <a:t>); </a:t>
            </a:r>
            <a:r>
              <a:rPr lang="en-US" altLang="zh-CN" dirty="0"/>
              <a:t>//</a:t>
            </a:r>
            <a:r>
              <a:rPr lang="zh-CN" altLang="zh-CN" dirty="0"/>
              <a:t>子串的长度</a:t>
            </a:r>
          </a:p>
          <a:p>
            <a:pPr marL="0" indent="0">
              <a:buNone/>
            </a:pPr>
            <a:r>
              <a:rPr lang="en-US" altLang="zh-CN" dirty="0" smtClean="0"/>
              <a:t>   for </a:t>
            </a:r>
            <a:r>
              <a:rPr lang="en-US" altLang="zh-CN" dirty="0"/>
              <a:t>(</a:t>
            </a:r>
            <a:r>
              <a:rPr lang="en-US" altLang="zh-CN" dirty="0" err="1"/>
              <a:t>int</a:t>
            </a:r>
            <a:r>
              <a:rPr lang="en-US" altLang="zh-CN" dirty="0"/>
              <a:t> </a:t>
            </a:r>
            <a:r>
              <a:rPr lang="en-US" altLang="zh-CN" dirty="0" err="1"/>
              <a:t>i</a:t>
            </a:r>
            <a:r>
              <a:rPr lang="en-US" altLang="zh-CN" dirty="0"/>
              <a:t>=0; </a:t>
            </a:r>
            <a:r>
              <a:rPr lang="en-US" altLang="zh-CN" dirty="0" err="1"/>
              <a:t>i</a:t>
            </a:r>
            <a:r>
              <a:rPr lang="en-US" altLang="zh-CN" dirty="0"/>
              <a:t>&lt;=</a:t>
            </a:r>
            <a:r>
              <a:rPr lang="en-US" altLang="zh-CN" dirty="0" err="1"/>
              <a:t>len-sub_len</a:t>
            </a:r>
            <a:r>
              <a:rPr lang="en-US" altLang="zh-CN" dirty="0"/>
              <a:t>; </a:t>
            </a:r>
            <a:r>
              <a:rPr lang="en-US" altLang="zh-CN" dirty="0" err="1"/>
              <a:t>i</a:t>
            </a:r>
            <a:r>
              <a:rPr lang="en-US" altLang="zh-CN" dirty="0"/>
              <a:t>++) //</a:t>
            </a:r>
            <a:r>
              <a:rPr lang="zh-CN" altLang="zh-CN" dirty="0"/>
              <a:t>从主串的</a:t>
            </a:r>
            <a:r>
              <a:rPr lang="zh-CN" altLang="zh-CN" dirty="0"/>
              <a:t>头开始</a:t>
            </a:r>
            <a:endParaRPr lang="en-US" altLang="zh-CN" dirty="0" smtClean="0"/>
          </a:p>
          <a:p>
            <a:pPr marL="0" indent="0">
              <a:buNone/>
            </a:pPr>
            <a:r>
              <a:rPr lang="en-US" altLang="zh-CN" dirty="0"/>
              <a:t> </a:t>
            </a:r>
            <a:r>
              <a:rPr lang="en-US" altLang="zh-CN" dirty="0" smtClean="0"/>
              <a:t>                                             </a:t>
            </a:r>
            <a:r>
              <a:rPr lang="en-US" altLang="zh-CN" dirty="0" smtClean="0"/>
              <a:t>       //</a:t>
            </a:r>
            <a:r>
              <a:rPr lang="zh-CN" altLang="zh-CN" dirty="0" smtClean="0"/>
              <a:t>循环</a:t>
            </a:r>
            <a:r>
              <a:rPr lang="zh-CN" altLang="zh-CN" dirty="0"/>
              <a:t>查找子串</a:t>
            </a:r>
          </a:p>
          <a:p>
            <a:pPr marL="0" indent="0">
              <a:buNone/>
            </a:pPr>
            <a:r>
              <a:rPr lang="en-US" altLang="zh-CN" dirty="0" smtClean="0"/>
              <a:t>  </a:t>
            </a:r>
            <a:r>
              <a:rPr lang="en-US" altLang="zh-CN" dirty="0" smtClean="0"/>
              <a:t>{ </a:t>
            </a:r>
            <a:r>
              <a:rPr lang="en-US" altLang="zh-CN" dirty="0" err="1" smtClean="0"/>
              <a:t>int</a:t>
            </a:r>
            <a:r>
              <a:rPr lang="en-US" altLang="zh-CN" dirty="0" smtClean="0"/>
              <a:t> </a:t>
            </a:r>
            <a:r>
              <a:rPr lang="en-US" altLang="zh-CN" dirty="0" smtClean="0"/>
              <a:t>j;</a:t>
            </a:r>
          </a:p>
          <a:p>
            <a:pPr marL="0" indent="0">
              <a:buNone/>
            </a:pPr>
            <a:r>
              <a:rPr lang="en-US" altLang="zh-CN" dirty="0"/>
              <a:t> </a:t>
            </a:r>
            <a:r>
              <a:rPr lang="en-US" altLang="zh-CN" dirty="0" smtClean="0"/>
              <a:t>    for </a:t>
            </a:r>
            <a:r>
              <a:rPr lang="en-US" altLang="zh-CN" dirty="0"/>
              <a:t>(j=0</a:t>
            </a:r>
            <a:r>
              <a:rPr lang="en-US" altLang="zh-CN" dirty="0" smtClean="0"/>
              <a:t>; j&lt;</a:t>
            </a:r>
            <a:r>
              <a:rPr lang="en-US" altLang="zh-CN" dirty="0" err="1" smtClean="0"/>
              <a:t>sub_len</a:t>
            </a:r>
            <a:r>
              <a:rPr lang="en-US" altLang="zh-CN" dirty="0" smtClean="0"/>
              <a:t>; </a:t>
            </a:r>
            <a:r>
              <a:rPr lang="en-US" altLang="zh-CN" dirty="0" err="1" smtClean="0"/>
              <a:t>j</a:t>
            </a:r>
            <a:r>
              <a:rPr lang="en-US" altLang="zh-CN" dirty="0" err="1"/>
              <a:t>++</a:t>
            </a:r>
            <a:r>
              <a:rPr lang="en-US" altLang="zh-CN" dirty="0"/>
              <a:t>) </a:t>
            </a:r>
            <a:r>
              <a:rPr lang="en-US" altLang="zh-CN" dirty="0" smtClean="0"/>
              <a:t>//</a:t>
            </a:r>
            <a:r>
              <a:rPr lang="zh-CN" altLang="zh-CN" dirty="0" smtClean="0"/>
              <a:t>在</a:t>
            </a:r>
            <a:r>
              <a:rPr lang="zh-CN" altLang="zh-CN" dirty="0"/>
              <a:t>主串中从位置</a:t>
            </a:r>
            <a:r>
              <a:rPr lang="en-US" altLang="zh-CN" dirty="0" err="1"/>
              <a:t>i</a:t>
            </a:r>
            <a:r>
              <a:rPr lang="zh-CN" altLang="zh-CN" dirty="0"/>
              <a:t>开始逐个</a:t>
            </a:r>
            <a:r>
              <a:rPr lang="zh-CN" altLang="zh-CN" dirty="0" smtClean="0"/>
              <a:t>字符</a:t>
            </a:r>
            <a:endParaRPr lang="en-US" altLang="zh-CN" dirty="0"/>
          </a:p>
          <a:p>
            <a:pPr marL="0" indent="0">
              <a:buNone/>
            </a:pPr>
            <a:r>
              <a:rPr lang="en-US" altLang="zh-CN" dirty="0"/>
              <a:t>     </a:t>
            </a:r>
            <a:r>
              <a:rPr lang="en-US" altLang="zh-CN" dirty="0" smtClean="0"/>
              <a:t>				      //</a:t>
            </a:r>
            <a:r>
              <a:rPr lang="zh-CN" altLang="zh-CN" dirty="0"/>
              <a:t>与子串中</a:t>
            </a:r>
            <a:r>
              <a:rPr lang="zh-CN" altLang="zh-CN" dirty="0" smtClean="0"/>
              <a:t>的</a:t>
            </a:r>
            <a:r>
              <a:rPr lang="zh-CN" altLang="zh-CN" dirty="0"/>
              <a:t>字符进行比较</a:t>
            </a:r>
          </a:p>
          <a:p>
            <a:pPr marL="0" indent="0">
              <a:buNone/>
            </a:pPr>
            <a:r>
              <a:rPr lang="en-US" altLang="zh-CN" dirty="0" smtClean="0"/>
              <a:t>        </a:t>
            </a:r>
            <a:r>
              <a:rPr lang="en-US" altLang="zh-CN" dirty="0" smtClean="0"/>
              <a:t>if (</a:t>
            </a:r>
            <a:r>
              <a:rPr lang="en-US" altLang="zh-CN" dirty="0" err="1" smtClean="0"/>
              <a:t>sub_str</a:t>
            </a:r>
            <a:r>
              <a:rPr lang="en-US" altLang="zh-CN" dirty="0" smtClean="0"/>
              <a:t>[j</a:t>
            </a:r>
            <a:r>
              <a:rPr lang="en-US" altLang="zh-CN" dirty="0"/>
              <a:t>] </a:t>
            </a:r>
            <a:r>
              <a:rPr lang="en-US" altLang="zh-CN" dirty="0" smtClean="0"/>
              <a:t>!= </a:t>
            </a:r>
            <a:r>
              <a:rPr lang="en-US" altLang="zh-CN" dirty="0" err="1"/>
              <a:t>str</a:t>
            </a:r>
            <a:r>
              <a:rPr lang="en-US" altLang="zh-CN" dirty="0"/>
              <a:t>[</a:t>
            </a:r>
            <a:r>
              <a:rPr lang="en-US" altLang="zh-CN" dirty="0" err="1"/>
              <a:t>i+j</a:t>
            </a:r>
            <a:r>
              <a:rPr lang="en-US" altLang="zh-CN" dirty="0" smtClean="0"/>
              <a:t>]) break;</a:t>
            </a:r>
          </a:p>
          <a:p>
            <a:pPr marL="0" indent="0">
              <a:buNone/>
            </a:pPr>
            <a:endParaRPr lang="en-US" altLang="zh-CN" dirty="0" smtClean="0"/>
          </a:p>
          <a:p>
            <a:pPr marL="0" indent="0">
              <a:buNone/>
            </a:pPr>
            <a:r>
              <a:rPr lang="en-US" altLang="zh-CN" dirty="0" smtClean="0"/>
              <a:t>     if </a:t>
            </a:r>
            <a:r>
              <a:rPr lang="en-US" altLang="zh-CN" dirty="0"/>
              <a:t>(j == </a:t>
            </a:r>
            <a:r>
              <a:rPr lang="en-US" altLang="zh-CN" dirty="0" err="1"/>
              <a:t>sub_len</a:t>
            </a:r>
            <a:r>
              <a:rPr lang="en-US" altLang="zh-CN" dirty="0"/>
              <a:t>) return </a:t>
            </a:r>
            <a:r>
              <a:rPr lang="en-US" altLang="zh-CN" dirty="0" err="1"/>
              <a:t>i</a:t>
            </a:r>
            <a:r>
              <a:rPr lang="en-US" altLang="zh-CN" dirty="0"/>
              <a:t>; //</a:t>
            </a:r>
            <a:r>
              <a:rPr lang="zh-CN" altLang="zh-CN" dirty="0"/>
              <a:t>匹配到子串，返回</a:t>
            </a:r>
            <a:r>
              <a:rPr lang="zh-CN" altLang="zh-CN" dirty="0" smtClean="0"/>
              <a:t>它</a:t>
            </a:r>
            <a:endParaRPr lang="en-US" altLang="zh-CN" dirty="0" smtClean="0"/>
          </a:p>
          <a:p>
            <a:pPr marL="0" indent="0">
              <a:buNone/>
            </a:pPr>
            <a:r>
              <a:rPr lang="en-US" altLang="zh-CN" dirty="0"/>
              <a:t> </a:t>
            </a:r>
            <a:r>
              <a:rPr lang="en-US" altLang="zh-CN" dirty="0" smtClean="0"/>
              <a:t>                                          //</a:t>
            </a:r>
            <a:r>
              <a:rPr lang="zh-CN" altLang="zh-CN" dirty="0" smtClean="0"/>
              <a:t>在</a:t>
            </a:r>
            <a:r>
              <a:rPr lang="zh-CN" altLang="zh-CN" dirty="0"/>
              <a:t>主串中的位置</a:t>
            </a:r>
            <a:r>
              <a:rPr lang="en-US" altLang="zh-CN" dirty="0" err="1"/>
              <a:t>i</a:t>
            </a:r>
            <a:endParaRPr lang="zh-CN" altLang="zh-CN" dirty="0"/>
          </a:p>
          <a:p>
            <a:pPr marL="0" indent="0">
              <a:buNone/>
            </a:pPr>
            <a:r>
              <a:rPr lang="en-US" altLang="zh-CN" dirty="0"/>
              <a:t> </a:t>
            </a:r>
            <a:r>
              <a:rPr lang="en-US" altLang="zh-CN" dirty="0" smtClean="0"/>
              <a:t>  }</a:t>
            </a:r>
            <a:endParaRPr lang="zh-CN" altLang="zh-CN" dirty="0"/>
          </a:p>
          <a:p>
            <a:pPr marL="0" indent="0">
              <a:buNone/>
            </a:pPr>
            <a:r>
              <a:rPr lang="en-US" altLang="zh-CN" dirty="0"/>
              <a:t> </a:t>
            </a:r>
            <a:r>
              <a:rPr lang="en-US" altLang="zh-CN" dirty="0" smtClean="0"/>
              <a:t>  return </a:t>
            </a:r>
            <a:r>
              <a:rPr lang="en-US" altLang="zh-CN" dirty="0"/>
              <a:t>-1; //</a:t>
            </a:r>
            <a:r>
              <a:rPr lang="zh-CN" altLang="zh-CN" dirty="0"/>
              <a:t>未找到子串，返回</a:t>
            </a:r>
            <a:r>
              <a:rPr lang="en-US" altLang="zh-CN" dirty="0"/>
              <a:t>-1</a:t>
            </a:r>
            <a:endParaRPr lang="zh-CN" altLang="zh-CN" dirty="0"/>
          </a:p>
          <a:p>
            <a:pPr marL="0" indent="0">
              <a:buNone/>
            </a:pPr>
            <a:r>
              <a:rPr lang="en-US" altLang="zh-CN" dirty="0"/>
              <a:t>}</a:t>
            </a:r>
            <a:endParaRPr lang="zh-CN" altLang="zh-CN" dirty="0"/>
          </a:p>
        </p:txBody>
      </p:sp>
    </p:spTree>
    <p:extLst>
      <p:ext uri="{BB962C8B-B14F-4D97-AF65-F5344CB8AC3E}">
        <p14:creationId xmlns:p14="http://schemas.microsoft.com/office/powerpoint/2010/main" val="26175372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304800"/>
            <a:ext cx="7772400" cy="838200"/>
          </a:xfrm>
        </p:spPr>
        <p:txBody>
          <a:bodyPr/>
          <a:lstStyle/>
          <a:p>
            <a:pPr eaLnBrk="1" hangingPunct="1">
              <a:defRPr/>
            </a:pPr>
            <a:r>
              <a:rPr lang="zh-CN" altLang="en-US" sz="4000" smtClean="0"/>
              <a:t>标准库中的字符串处理函数（头文件</a:t>
            </a:r>
            <a:r>
              <a:rPr lang="en-US" altLang="zh-CN" sz="4000" smtClean="0"/>
              <a:t>cstring</a:t>
            </a:r>
            <a:r>
              <a:rPr lang="zh-CN" altLang="en-US" sz="4000" smtClean="0"/>
              <a:t>或</a:t>
            </a:r>
            <a:r>
              <a:rPr lang="en-US" altLang="zh-CN" sz="4000" smtClean="0"/>
              <a:t>string.h </a:t>
            </a:r>
            <a:r>
              <a:rPr lang="zh-CN" altLang="en-US" sz="4000" smtClean="0"/>
              <a:t>） </a:t>
            </a:r>
          </a:p>
        </p:txBody>
      </p:sp>
      <p:sp>
        <p:nvSpPr>
          <p:cNvPr id="16387" name="Rectangle 3"/>
          <p:cNvSpPr>
            <a:spLocks noGrp="1" noChangeArrowheads="1"/>
          </p:cNvSpPr>
          <p:nvPr>
            <p:ph type="body" idx="1"/>
          </p:nvPr>
        </p:nvSpPr>
        <p:spPr>
          <a:xfrm>
            <a:off x="125413" y="1628800"/>
            <a:ext cx="8839200" cy="4968726"/>
          </a:xfrm>
        </p:spPr>
        <p:txBody>
          <a:bodyPr/>
          <a:lstStyle/>
          <a:p>
            <a:pPr algn="just" eaLnBrk="1" hangingPunct="1">
              <a:defRPr/>
            </a:pPr>
            <a:r>
              <a:rPr lang="zh-CN" altLang="en-US" sz="2800" dirty="0" smtClean="0"/>
              <a:t>计算字符串的长度</a:t>
            </a:r>
          </a:p>
          <a:p>
            <a:pPr marL="457200" lvl="1" indent="0" algn="just" eaLnBrk="1" hangingPunct="1">
              <a:buNone/>
              <a:defRPr/>
            </a:pPr>
            <a:r>
              <a:rPr lang="en-US" altLang="zh-CN" sz="2400" dirty="0" smtClean="0"/>
              <a:t>unsigned </a:t>
            </a:r>
            <a:r>
              <a:rPr lang="en-US" altLang="zh-CN" sz="2400" dirty="0" err="1" smtClean="0"/>
              <a:t>int</a:t>
            </a:r>
            <a:r>
              <a:rPr lang="en-US" altLang="zh-CN" sz="2400" dirty="0" smtClean="0"/>
              <a:t> </a:t>
            </a:r>
            <a:r>
              <a:rPr lang="en-US" altLang="zh-CN" sz="2400" dirty="0" err="1" smtClean="0"/>
              <a:t>strlen</a:t>
            </a:r>
            <a:r>
              <a:rPr lang="en-US" altLang="zh-CN" sz="2400" dirty="0" smtClean="0"/>
              <a:t>(</a:t>
            </a:r>
            <a:r>
              <a:rPr lang="en-US" altLang="zh-CN" sz="2400" dirty="0" err="1" smtClean="0"/>
              <a:t>const</a:t>
            </a:r>
            <a:r>
              <a:rPr lang="en-US" altLang="zh-CN" sz="2400" dirty="0" smtClean="0"/>
              <a:t> char s[]); </a:t>
            </a:r>
          </a:p>
          <a:p>
            <a:pPr algn="just" eaLnBrk="1" hangingPunct="1">
              <a:defRPr/>
            </a:pPr>
            <a:r>
              <a:rPr lang="zh-CN" altLang="en-US" sz="2800" dirty="0" smtClean="0"/>
              <a:t>字符串复制</a:t>
            </a:r>
            <a:endParaRPr lang="zh-CN" altLang="en-US" sz="2800" dirty="0" smtClean="0">
              <a:cs typeface="Times New Roman" pitchFamily="18" charset="0"/>
            </a:endParaRPr>
          </a:p>
          <a:p>
            <a:pPr lvl="1" algn="just" eaLnBrk="1" hangingPunct="1">
              <a:defRPr/>
            </a:pPr>
            <a:r>
              <a:rPr lang="zh-CN" altLang="en-US" sz="2400" dirty="0" smtClean="0">
                <a:cs typeface="Courier New" pitchFamily="49" charset="0"/>
              </a:rPr>
              <a:t>把</a:t>
            </a:r>
            <a:r>
              <a:rPr lang="en-US" altLang="zh-CN" sz="2400" dirty="0" err="1" smtClean="0">
                <a:cs typeface="Courier New" pitchFamily="49" charset="0"/>
              </a:rPr>
              <a:t>src</a:t>
            </a:r>
            <a:r>
              <a:rPr lang="zh-CN" altLang="en-US" sz="2400" dirty="0" smtClean="0">
                <a:cs typeface="Courier New" pitchFamily="49" charset="0"/>
              </a:rPr>
              <a:t>中的字符串复制到</a:t>
            </a:r>
            <a:r>
              <a:rPr lang="en-US" altLang="zh-CN" sz="2400" dirty="0" err="1" smtClean="0">
                <a:cs typeface="Courier New" pitchFamily="49" charset="0"/>
              </a:rPr>
              <a:t>dst</a:t>
            </a:r>
            <a:r>
              <a:rPr lang="zh-CN" altLang="en-US" sz="2400" dirty="0" smtClean="0">
                <a:cs typeface="Courier New" pitchFamily="49" charset="0"/>
              </a:rPr>
              <a:t>中，最后加一个</a:t>
            </a:r>
            <a:r>
              <a:rPr lang="en-US" altLang="zh-CN" sz="2400" dirty="0" smtClean="0">
                <a:cs typeface="Courier New" pitchFamily="49" charset="0"/>
              </a:rPr>
              <a:t>'\0'</a:t>
            </a:r>
            <a:r>
              <a:rPr lang="zh-CN" altLang="en-US" sz="2400" dirty="0" smtClean="0">
                <a:cs typeface="Courier New" pitchFamily="49" charset="0"/>
              </a:rPr>
              <a:t>。</a:t>
            </a:r>
            <a:endParaRPr lang="en-US" altLang="zh-CN" sz="2400" dirty="0" smtClean="0">
              <a:cs typeface="Courier New" pitchFamily="49" charset="0"/>
            </a:endParaRPr>
          </a:p>
          <a:p>
            <a:pPr marL="457200" lvl="1" indent="0" algn="just" eaLnBrk="1" hangingPunct="1">
              <a:buNone/>
              <a:defRPr/>
            </a:pPr>
            <a:r>
              <a:rPr lang="en-US" altLang="zh-CN" sz="2400" dirty="0" smtClean="0">
                <a:cs typeface="Courier New" pitchFamily="49" charset="0"/>
              </a:rPr>
              <a:t>	char *</a:t>
            </a:r>
            <a:r>
              <a:rPr lang="en-US" altLang="zh-CN" sz="2400" dirty="0" err="1" smtClean="0">
                <a:cs typeface="Courier New" pitchFamily="49" charset="0"/>
              </a:rPr>
              <a:t>strcpy</a:t>
            </a:r>
            <a:r>
              <a:rPr lang="en-US" altLang="zh-CN" sz="2400" dirty="0" smtClean="0">
                <a:cs typeface="Courier New" pitchFamily="49" charset="0"/>
              </a:rPr>
              <a:t>(char </a:t>
            </a:r>
            <a:r>
              <a:rPr lang="en-US" altLang="zh-CN" sz="2400" dirty="0" err="1" smtClean="0">
                <a:cs typeface="Courier New" pitchFamily="49" charset="0"/>
              </a:rPr>
              <a:t>dst</a:t>
            </a:r>
            <a:r>
              <a:rPr lang="en-US" altLang="zh-CN" sz="2400" dirty="0" smtClean="0">
                <a:cs typeface="Courier New" pitchFamily="49" charset="0"/>
              </a:rPr>
              <a:t>[],</a:t>
            </a:r>
            <a:r>
              <a:rPr lang="en-US" altLang="zh-CN" sz="2400" dirty="0" err="1" smtClean="0">
                <a:cs typeface="Courier New" pitchFamily="49" charset="0"/>
              </a:rPr>
              <a:t>const</a:t>
            </a:r>
            <a:r>
              <a:rPr lang="en-US" altLang="zh-CN" sz="2400" dirty="0" smtClean="0">
                <a:cs typeface="Courier New" pitchFamily="49" charset="0"/>
              </a:rPr>
              <a:t> char </a:t>
            </a:r>
            <a:r>
              <a:rPr lang="en-US" altLang="zh-CN" sz="2400" dirty="0" err="1" smtClean="0">
                <a:cs typeface="Courier New" pitchFamily="49" charset="0"/>
              </a:rPr>
              <a:t>src</a:t>
            </a:r>
            <a:r>
              <a:rPr lang="en-US" altLang="zh-CN" sz="2400" dirty="0" smtClean="0">
                <a:cs typeface="Courier New" pitchFamily="49" charset="0"/>
              </a:rPr>
              <a:t>[])</a:t>
            </a:r>
            <a:r>
              <a:rPr lang="en-US" altLang="zh-CN" sz="2400" dirty="0" smtClean="0">
                <a:latin typeface="Courier New" pitchFamily="49" charset="0"/>
                <a:cs typeface="Courier New" pitchFamily="49" charset="0"/>
              </a:rPr>
              <a:t>;</a:t>
            </a:r>
          </a:p>
          <a:p>
            <a:pPr lvl="1" algn="just" eaLnBrk="1" hangingPunct="1">
              <a:defRPr/>
            </a:pPr>
            <a:r>
              <a:rPr lang="zh-CN" altLang="en-US" sz="2400" dirty="0" smtClean="0">
                <a:cs typeface="Courier New" pitchFamily="49" charset="0"/>
              </a:rPr>
              <a:t>把</a:t>
            </a:r>
            <a:r>
              <a:rPr lang="en-US" altLang="zh-CN" sz="2400" dirty="0" err="1">
                <a:cs typeface="Courier New" pitchFamily="49" charset="0"/>
              </a:rPr>
              <a:t>src</a:t>
            </a:r>
            <a:r>
              <a:rPr lang="zh-CN" altLang="en-US" sz="2400" dirty="0">
                <a:cs typeface="Courier New" pitchFamily="49" charset="0"/>
              </a:rPr>
              <a:t>中的字符串复制到</a:t>
            </a:r>
            <a:r>
              <a:rPr lang="en-US" altLang="zh-CN" sz="2400" dirty="0" err="1">
                <a:cs typeface="Courier New" pitchFamily="49" charset="0"/>
              </a:rPr>
              <a:t>dst</a:t>
            </a:r>
            <a:r>
              <a:rPr lang="zh-CN" altLang="en-US" sz="2400" dirty="0" smtClean="0">
                <a:cs typeface="Courier New" pitchFamily="49" charset="0"/>
              </a:rPr>
              <a:t>中，最多复制</a:t>
            </a:r>
            <a:r>
              <a:rPr lang="en-US" altLang="zh-CN" sz="2400" dirty="0" smtClean="0">
                <a:solidFill>
                  <a:srgbClr val="FFC000"/>
                </a:solidFill>
                <a:cs typeface="Courier New" pitchFamily="49" charset="0"/>
              </a:rPr>
              <a:t>n</a:t>
            </a:r>
            <a:r>
              <a:rPr lang="zh-CN" altLang="en-US" sz="2400" dirty="0" smtClean="0">
                <a:cs typeface="Courier New" pitchFamily="49" charset="0"/>
              </a:rPr>
              <a:t>个</a:t>
            </a:r>
            <a:r>
              <a:rPr lang="zh-CN" altLang="en-US" sz="2400" dirty="0" smtClean="0">
                <a:cs typeface="Courier New" pitchFamily="49" charset="0"/>
              </a:rPr>
              <a:t>字符。复制的字符个数</a:t>
            </a:r>
            <a:r>
              <a:rPr lang="zh-CN" altLang="en-US" sz="2400" dirty="0" smtClean="0">
                <a:solidFill>
                  <a:srgbClr val="FFC000"/>
                </a:solidFill>
                <a:cs typeface="Courier New" pitchFamily="49" charset="0"/>
              </a:rPr>
              <a:t>少于</a:t>
            </a:r>
            <a:r>
              <a:rPr lang="en-US" altLang="zh-CN" sz="2400" dirty="0" smtClean="0">
                <a:solidFill>
                  <a:srgbClr val="FFC000"/>
                </a:solidFill>
                <a:cs typeface="Courier New" pitchFamily="49" charset="0"/>
              </a:rPr>
              <a:t>n</a:t>
            </a:r>
            <a:r>
              <a:rPr lang="zh-CN" altLang="en-US" sz="2400" dirty="0" smtClean="0">
                <a:cs typeface="Courier New" pitchFamily="49" charset="0"/>
              </a:rPr>
              <a:t>时会自动在最后加一个</a:t>
            </a:r>
            <a:r>
              <a:rPr lang="en-US" altLang="zh-CN" sz="2400" dirty="0" smtClean="0">
                <a:cs typeface="Courier New" pitchFamily="49" charset="0"/>
              </a:rPr>
              <a:t>'\</a:t>
            </a:r>
            <a:r>
              <a:rPr lang="en-US" altLang="zh-CN" sz="2400" dirty="0" smtClean="0">
                <a:cs typeface="Courier New" pitchFamily="49" charset="0"/>
              </a:rPr>
              <a:t>0</a:t>
            </a:r>
            <a:r>
              <a:rPr lang="en-US" altLang="zh-CN" sz="2400" dirty="0" smtClean="0">
                <a:cs typeface="Courier New" pitchFamily="49" charset="0"/>
              </a:rPr>
              <a:t>'</a:t>
            </a:r>
            <a:r>
              <a:rPr lang="zh-CN" altLang="en-US" sz="2400" dirty="0" smtClean="0">
                <a:cs typeface="Courier New" pitchFamily="49" charset="0"/>
              </a:rPr>
              <a:t>，否则不加！</a:t>
            </a:r>
            <a:endParaRPr lang="en-US" altLang="zh-CN" sz="2400" dirty="0" smtClean="0"/>
          </a:p>
          <a:p>
            <a:pPr marL="457200" lvl="1" indent="0" algn="just" eaLnBrk="1" hangingPunct="1">
              <a:buNone/>
              <a:defRPr/>
            </a:pPr>
            <a:r>
              <a:rPr lang="en-US" altLang="zh-CN" sz="2400" dirty="0" smtClean="0"/>
              <a:t>	char *</a:t>
            </a:r>
            <a:r>
              <a:rPr lang="en-US" altLang="zh-CN" sz="2400" dirty="0" err="1" smtClean="0"/>
              <a:t>strncpy</a:t>
            </a:r>
            <a:r>
              <a:rPr lang="en-US" altLang="zh-CN" sz="2400" dirty="0" smtClean="0"/>
              <a:t>(char </a:t>
            </a:r>
            <a:r>
              <a:rPr lang="en-US" altLang="zh-CN" sz="2400" dirty="0" err="1" smtClean="0"/>
              <a:t>dst</a:t>
            </a:r>
            <a:r>
              <a:rPr lang="en-US" altLang="zh-CN" sz="2400" dirty="0" smtClean="0"/>
              <a:t>[],</a:t>
            </a:r>
            <a:r>
              <a:rPr lang="en-US" altLang="zh-CN" sz="2400" dirty="0" err="1" smtClean="0"/>
              <a:t>const</a:t>
            </a:r>
            <a:r>
              <a:rPr lang="en-US" altLang="zh-CN" sz="2400" dirty="0" smtClean="0"/>
              <a:t> char </a:t>
            </a:r>
            <a:r>
              <a:rPr lang="en-US" altLang="zh-CN" sz="2400" dirty="0" err="1" smtClean="0"/>
              <a:t>src</a:t>
            </a:r>
            <a:r>
              <a:rPr lang="en-US" altLang="zh-CN" sz="2400" dirty="0" smtClean="0"/>
              <a:t>[],</a:t>
            </a:r>
            <a:r>
              <a:rPr lang="en-US" altLang="zh-CN" sz="2400" dirty="0" err="1" smtClean="0"/>
              <a:t>int</a:t>
            </a:r>
            <a:r>
              <a:rPr lang="en-US" altLang="zh-CN" sz="2400" dirty="0" smtClean="0"/>
              <a:t> </a:t>
            </a:r>
            <a:r>
              <a:rPr lang="en-US" altLang="zh-CN" sz="2400" dirty="0" smtClean="0">
                <a:solidFill>
                  <a:srgbClr val="FFC000"/>
                </a:solidFill>
              </a:rPr>
              <a:t>n</a:t>
            </a:r>
            <a:r>
              <a:rPr lang="en-US" altLang="zh-CN" sz="2400" dirty="0" smtClean="0"/>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39043"/>
            <a:ext cx="8579296" cy="6158309"/>
          </a:xfrm>
        </p:spPr>
        <p:txBody>
          <a:bodyPr/>
          <a:lstStyle/>
          <a:p>
            <a:pPr algn="just" eaLnBrk="1" hangingPunct="1">
              <a:defRPr/>
            </a:pPr>
            <a:r>
              <a:rPr lang="zh-CN" altLang="en-US" sz="2800" dirty="0"/>
              <a:t>字符串拼接</a:t>
            </a:r>
            <a:endParaRPr lang="zh-CN" altLang="en-US" sz="2800" dirty="0">
              <a:cs typeface="Times New Roman" pitchFamily="18" charset="0"/>
            </a:endParaRPr>
          </a:p>
          <a:p>
            <a:pPr lvl="1" algn="just" eaLnBrk="1" hangingPunct="1">
              <a:defRPr/>
            </a:pPr>
            <a:r>
              <a:rPr lang="zh-CN" altLang="en-US" sz="2400" dirty="0" smtClean="0">
                <a:cs typeface="Courier New" pitchFamily="49" charset="0"/>
              </a:rPr>
              <a:t>把</a:t>
            </a:r>
            <a:r>
              <a:rPr lang="en-US" altLang="zh-CN" sz="2400" dirty="0" err="1" smtClean="0">
                <a:cs typeface="Courier New" pitchFamily="49" charset="0"/>
              </a:rPr>
              <a:t>src</a:t>
            </a:r>
            <a:r>
              <a:rPr lang="zh-CN" altLang="en-US" sz="2400" dirty="0" smtClean="0">
                <a:cs typeface="Courier New" pitchFamily="49" charset="0"/>
              </a:rPr>
              <a:t>中的字符串拼接到</a:t>
            </a:r>
            <a:r>
              <a:rPr lang="en-US" altLang="zh-CN" sz="2400" dirty="0" err="1" smtClean="0">
                <a:cs typeface="Courier New" pitchFamily="49" charset="0"/>
              </a:rPr>
              <a:t>dst</a:t>
            </a:r>
            <a:r>
              <a:rPr lang="zh-CN" altLang="en-US" sz="2400" dirty="0" smtClean="0">
                <a:cs typeface="Courier New" pitchFamily="49" charset="0"/>
              </a:rPr>
              <a:t>中已有字符串的后面，最后加上</a:t>
            </a:r>
            <a:r>
              <a:rPr lang="en-US" altLang="zh-CN" sz="2400" dirty="0" smtClean="0">
                <a:cs typeface="Courier New" pitchFamily="49" charset="0"/>
              </a:rPr>
              <a:t>'\0'</a:t>
            </a:r>
            <a:r>
              <a:rPr lang="zh-CN" altLang="en-US" sz="2400" dirty="0" smtClean="0">
                <a:cs typeface="Courier New" pitchFamily="49" charset="0"/>
              </a:rPr>
              <a:t>。</a:t>
            </a:r>
            <a:endParaRPr lang="en-US" altLang="zh-CN" sz="2400" dirty="0" smtClean="0">
              <a:cs typeface="Courier New" pitchFamily="49" charset="0"/>
            </a:endParaRPr>
          </a:p>
          <a:p>
            <a:pPr marL="457200" lvl="1" indent="0" algn="just" eaLnBrk="1" hangingPunct="1">
              <a:buNone/>
              <a:defRPr/>
            </a:pPr>
            <a:r>
              <a:rPr lang="en-US" altLang="zh-CN" sz="2400" dirty="0" smtClean="0">
                <a:cs typeface="Courier New" pitchFamily="49" charset="0"/>
              </a:rPr>
              <a:t>	char </a:t>
            </a:r>
            <a:r>
              <a:rPr lang="en-US" altLang="zh-CN" sz="2400" dirty="0">
                <a:cs typeface="Courier New" pitchFamily="49" charset="0"/>
              </a:rPr>
              <a:t>*</a:t>
            </a:r>
            <a:r>
              <a:rPr lang="en-US" altLang="zh-CN" sz="2400" dirty="0" err="1">
                <a:cs typeface="Courier New" pitchFamily="49" charset="0"/>
              </a:rPr>
              <a:t>strcat</a:t>
            </a:r>
            <a:r>
              <a:rPr lang="en-US" altLang="zh-CN" sz="2400" dirty="0">
                <a:cs typeface="Courier New" pitchFamily="49" charset="0"/>
              </a:rPr>
              <a:t>(char </a:t>
            </a:r>
            <a:r>
              <a:rPr lang="en-US" altLang="zh-CN" sz="2400" dirty="0" err="1">
                <a:cs typeface="Courier New" pitchFamily="49" charset="0"/>
              </a:rPr>
              <a:t>dst</a:t>
            </a:r>
            <a:r>
              <a:rPr lang="en-US" altLang="zh-CN" sz="2400" dirty="0">
                <a:cs typeface="Courier New" pitchFamily="49" charset="0"/>
              </a:rPr>
              <a:t>[],</a:t>
            </a:r>
            <a:r>
              <a:rPr lang="en-US" altLang="zh-CN" sz="2400" dirty="0" err="1">
                <a:cs typeface="Courier New" pitchFamily="49" charset="0"/>
              </a:rPr>
              <a:t>const</a:t>
            </a:r>
            <a:r>
              <a:rPr lang="en-US" altLang="zh-CN" sz="2400" dirty="0">
                <a:cs typeface="Courier New" pitchFamily="49" charset="0"/>
              </a:rPr>
              <a:t> char </a:t>
            </a:r>
            <a:r>
              <a:rPr lang="en-US" altLang="zh-CN" sz="2400" dirty="0" err="1">
                <a:cs typeface="Courier New" pitchFamily="49" charset="0"/>
              </a:rPr>
              <a:t>src</a:t>
            </a:r>
            <a:r>
              <a:rPr lang="en-US" altLang="zh-CN" sz="2400" dirty="0">
                <a:cs typeface="Courier New" pitchFamily="49" charset="0"/>
              </a:rPr>
              <a:t>[]);</a:t>
            </a:r>
          </a:p>
          <a:p>
            <a:pPr lvl="1" algn="just" eaLnBrk="1" hangingPunct="1">
              <a:defRPr/>
            </a:pPr>
            <a:r>
              <a:rPr lang="zh-CN" altLang="en-US" sz="2400" dirty="0">
                <a:cs typeface="Courier New" pitchFamily="49" charset="0"/>
              </a:rPr>
              <a:t>把</a:t>
            </a:r>
            <a:r>
              <a:rPr lang="en-US" altLang="zh-CN" sz="2400" dirty="0" err="1">
                <a:cs typeface="Courier New" pitchFamily="49" charset="0"/>
              </a:rPr>
              <a:t>src</a:t>
            </a:r>
            <a:r>
              <a:rPr lang="zh-CN" altLang="en-US" sz="2400" dirty="0">
                <a:cs typeface="Courier New" pitchFamily="49" charset="0"/>
              </a:rPr>
              <a:t>中的字符串拼接到</a:t>
            </a:r>
            <a:r>
              <a:rPr lang="en-US" altLang="zh-CN" sz="2400" dirty="0" err="1">
                <a:cs typeface="Courier New" pitchFamily="49" charset="0"/>
              </a:rPr>
              <a:t>dst</a:t>
            </a:r>
            <a:r>
              <a:rPr lang="zh-CN" altLang="en-US" sz="2400" dirty="0">
                <a:cs typeface="Courier New" pitchFamily="49" charset="0"/>
              </a:rPr>
              <a:t>中已有字符串的后面</a:t>
            </a:r>
            <a:r>
              <a:rPr lang="zh-CN" altLang="en-US" sz="2400" dirty="0" smtClean="0">
                <a:cs typeface="Courier New" pitchFamily="49" charset="0"/>
              </a:rPr>
              <a:t>，最多拼接</a:t>
            </a:r>
            <a:r>
              <a:rPr lang="en-US" altLang="zh-CN" sz="2400" dirty="0" smtClean="0">
                <a:solidFill>
                  <a:srgbClr val="FFC000"/>
                </a:solidFill>
                <a:cs typeface="Courier New" pitchFamily="49" charset="0"/>
              </a:rPr>
              <a:t>n</a:t>
            </a:r>
            <a:r>
              <a:rPr lang="zh-CN" altLang="en-US" sz="2400" dirty="0" smtClean="0">
                <a:cs typeface="Courier New" pitchFamily="49" charset="0"/>
              </a:rPr>
              <a:t>个</a:t>
            </a:r>
            <a:r>
              <a:rPr lang="zh-CN" altLang="en-US" sz="2400" dirty="0" smtClean="0">
                <a:cs typeface="Courier New" pitchFamily="49" charset="0"/>
              </a:rPr>
              <a:t>字符。拼接的字符个数少于</a:t>
            </a:r>
            <a:r>
              <a:rPr lang="en-US" altLang="zh-CN" sz="2400" dirty="0" smtClean="0">
                <a:cs typeface="Courier New" pitchFamily="49" charset="0"/>
              </a:rPr>
              <a:t>n</a:t>
            </a:r>
            <a:r>
              <a:rPr lang="zh-CN" altLang="en-US" sz="2400" dirty="0" smtClean="0">
                <a:cs typeface="Courier New" pitchFamily="49" charset="0"/>
              </a:rPr>
              <a:t>时会自动在最后加一个</a:t>
            </a:r>
            <a:r>
              <a:rPr lang="en-US" altLang="zh-CN" sz="2400" dirty="0" smtClean="0">
                <a:cs typeface="Courier New" pitchFamily="49" charset="0"/>
              </a:rPr>
              <a:t>'\</a:t>
            </a:r>
            <a:r>
              <a:rPr lang="en-US" altLang="zh-CN" sz="2400" dirty="0">
                <a:cs typeface="Courier New" pitchFamily="49" charset="0"/>
              </a:rPr>
              <a:t>0</a:t>
            </a:r>
            <a:r>
              <a:rPr lang="en-US" altLang="zh-CN" sz="2400" dirty="0" smtClean="0">
                <a:cs typeface="Courier New" pitchFamily="49" charset="0"/>
              </a:rPr>
              <a:t>'</a:t>
            </a:r>
            <a:r>
              <a:rPr lang="zh-CN" altLang="en-US" sz="2400" dirty="0" smtClean="0">
                <a:cs typeface="Courier New" pitchFamily="49" charset="0"/>
              </a:rPr>
              <a:t>，否则不加！</a:t>
            </a:r>
            <a:endParaRPr lang="en-US" altLang="zh-CN" sz="2400" dirty="0" smtClean="0">
              <a:cs typeface="Courier New" pitchFamily="49" charset="0"/>
            </a:endParaRPr>
          </a:p>
          <a:p>
            <a:pPr marL="457200" lvl="1" indent="0" algn="just" eaLnBrk="1" hangingPunct="1">
              <a:buNone/>
              <a:defRPr/>
            </a:pPr>
            <a:r>
              <a:rPr lang="en-US" altLang="zh-CN" sz="2400" dirty="0" smtClean="0">
                <a:cs typeface="Courier New" pitchFamily="49" charset="0"/>
              </a:rPr>
              <a:t>	char </a:t>
            </a:r>
            <a:r>
              <a:rPr lang="en-US" altLang="zh-CN" sz="2400" dirty="0">
                <a:cs typeface="Courier New" pitchFamily="49" charset="0"/>
              </a:rPr>
              <a:t>*</a:t>
            </a:r>
            <a:r>
              <a:rPr lang="en-US" altLang="zh-CN" sz="2400" dirty="0" err="1">
                <a:cs typeface="Courier New" pitchFamily="49" charset="0"/>
              </a:rPr>
              <a:t>strncat</a:t>
            </a:r>
            <a:r>
              <a:rPr lang="en-US" altLang="zh-CN" sz="2400" dirty="0">
                <a:cs typeface="Courier New" pitchFamily="49" charset="0"/>
              </a:rPr>
              <a:t>(char </a:t>
            </a:r>
            <a:r>
              <a:rPr lang="en-US" altLang="zh-CN" sz="2400" dirty="0" err="1">
                <a:cs typeface="Courier New" pitchFamily="49" charset="0"/>
              </a:rPr>
              <a:t>dst</a:t>
            </a:r>
            <a:r>
              <a:rPr lang="en-US" altLang="zh-CN" sz="2400" dirty="0">
                <a:cs typeface="Courier New" pitchFamily="49" charset="0"/>
              </a:rPr>
              <a:t>[],</a:t>
            </a:r>
            <a:r>
              <a:rPr lang="en-US" altLang="zh-CN" sz="2400" dirty="0" err="1">
                <a:cs typeface="Courier New" pitchFamily="49" charset="0"/>
              </a:rPr>
              <a:t>const</a:t>
            </a:r>
            <a:r>
              <a:rPr lang="en-US" altLang="zh-CN" sz="2400" dirty="0">
                <a:cs typeface="Courier New" pitchFamily="49" charset="0"/>
              </a:rPr>
              <a:t> char </a:t>
            </a:r>
            <a:r>
              <a:rPr lang="en-US" altLang="zh-CN" sz="2400" dirty="0" err="1">
                <a:cs typeface="Courier New" pitchFamily="49" charset="0"/>
              </a:rPr>
              <a:t>src</a:t>
            </a:r>
            <a:r>
              <a:rPr lang="en-US" altLang="zh-CN" sz="2400" dirty="0">
                <a:cs typeface="Courier New" pitchFamily="49" charset="0"/>
              </a:rPr>
              <a:t>[],</a:t>
            </a:r>
            <a:r>
              <a:rPr lang="en-US" altLang="zh-CN" sz="2400" dirty="0" err="1">
                <a:cs typeface="Courier New" pitchFamily="49" charset="0"/>
              </a:rPr>
              <a:t>int</a:t>
            </a:r>
            <a:r>
              <a:rPr lang="en-US" altLang="zh-CN" sz="2400" dirty="0">
                <a:cs typeface="Courier New" pitchFamily="49" charset="0"/>
              </a:rPr>
              <a:t> n);</a:t>
            </a:r>
          </a:p>
          <a:p>
            <a:pPr algn="just" eaLnBrk="1" hangingPunct="1">
              <a:defRPr/>
            </a:pPr>
            <a:r>
              <a:rPr lang="zh-CN" altLang="en-US" sz="2800" dirty="0"/>
              <a:t>字符串比较</a:t>
            </a:r>
            <a:endParaRPr lang="zh-CN" altLang="en-US" sz="2800" dirty="0">
              <a:cs typeface="Times New Roman" pitchFamily="18" charset="0"/>
            </a:endParaRPr>
          </a:p>
          <a:p>
            <a:pPr lvl="1" algn="just" eaLnBrk="1" hangingPunct="1">
              <a:defRPr/>
            </a:pPr>
            <a:r>
              <a:rPr lang="zh-CN" altLang="en-US" sz="2400" dirty="0" smtClean="0">
                <a:cs typeface="Courier New" pitchFamily="49" charset="0"/>
              </a:rPr>
              <a:t>比较两个字符串的大小（按字典次序），返回值：</a:t>
            </a:r>
            <a:endParaRPr lang="en-US" altLang="zh-CN" sz="2400" dirty="0" smtClean="0">
              <a:cs typeface="Courier New" pitchFamily="49" charset="0"/>
            </a:endParaRPr>
          </a:p>
          <a:p>
            <a:pPr lvl="2" algn="just" eaLnBrk="1" hangingPunct="1">
              <a:defRPr/>
            </a:pPr>
            <a:r>
              <a:rPr lang="en-US" altLang="zh-CN" sz="2000" dirty="0" smtClean="0">
                <a:cs typeface="Courier New" pitchFamily="49" charset="0"/>
              </a:rPr>
              <a:t>0</a:t>
            </a:r>
            <a:r>
              <a:rPr lang="zh-CN" altLang="en-US" sz="2000" dirty="0" smtClean="0">
                <a:cs typeface="Courier New" pitchFamily="49" charset="0"/>
              </a:rPr>
              <a:t>：相等；负数：</a:t>
            </a:r>
            <a:r>
              <a:rPr lang="en-US" altLang="zh-CN" sz="2000" dirty="0" smtClean="0">
                <a:cs typeface="Courier New" pitchFamily="49" charset="0"/>
              </a:rPr>
              <a:t>s1</a:t>
            </a:r>
            <a:r>
              <a:rPr lang="zh-CN" altLang="en-US" sz="2000" dirty="0" smtClean="0">
                <a:cs typeface="Courier New" pitchFamily="49" charset="0"/>
              </a:rPr>
              <a:t>小；正数：</a:t>
            </a:r>
            <a:r>
              <a:rPr lang="en-US" altLang="zh-CN" sz="2000" dirty="0" smtClean="0">
                <a:cs typeface="Courier New" pitchFamily="49" charset="0"/>
              </a:rPr>
              <a:t>s1</a:t>
            </a:r>
            <a:r>
              <a:rPr lang="zh-CN" altLang="en-US" sz="2000" dirty="0" smtClean="0">
                <a:cs typeface="Courier New" pitchFamily="49" charset="0"/>
              </a:rPr>
              <a:t>大</a:t>
            </a:r>
            <a:endParaRPr lang="en-US" altLang="zh-CN" sz="2000" dirty="0" smtClean="0">
              <a:cs typeface="Courier New" pitchFamily="49" charset="0"/>
            </a:endParaRPr>
          </a:p>
          <a:p>
            <a:pPr marL="457200" lvl="1" indent="0" algn="just" eaLnBrk="1" hangingPunct="1">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a:t>
            </a:r>
            <a:r>
              <a:rPr lang="en-US" altLang="zh-CN" sz="2400" dirty="0" err="1">
                <a:cs typeface="Courier New" pitchFamily="49" charset="0"/>
              </a:rPr>
              <a:t>strcmp</a:t>
            </a:r>
            <a:r>
              <a:rPr lang="en-US" altLang="zh-CN" sz="2400" dirty="0">
                <a:cs typeface="Courier New" pitchFamily="49" charset="0"/>
              </a:rPr>
              <a:t>(</a:t>
            </a:r>
            <a:r>
              <a:rPr lang="en-US" altLang="zh-CN" sz="2400" dirty="0" err="1">
                <a:cs typeface="Courier New" pitchFamily="49" charset="0"/>
              </a:rPr>
              <a:t>const</a:t>
            </a:r>
            <a:r>
              <a:rPr lang="en-US" altLang="zh-CN" sz="2400" dirty="0">
                <a:cs typeface="Courier New" pitchFamily="49" charset="0"/>
              </a:rPr>
              <a:t> char s1[],</a:t>
            </a:r>
            <a:r>
              <a:rPr lang="en-US" altLang="zh-CN" sz="2400" dirty="0" err="1">
                <a:cs typeface="Courier New" pitchFamily="49" charset="0"/>
              </a:rPr>
              <a:t>const</a:t>
            </a:r>
            <a:r>
              <a:rPr lang="en-US" altLang="zh-CN" sz="2400" dirty="0">
                <a:cs typeface="Courier New" pitchFamily="49" charset="0"/>
              </a:rPr>
              <a:t> char s2[]);</a:t>
            </a:r>
          </a:p>
          <a:p>
            <a:pPr lvl="1" algn="just" eaLnBrk="1" hangingPunct="1">
              <a:defRPr/>
            </a:pPr>
            <a:r>
              <a:rPr lang="zh-CN" altLang="en-US" sz="2400" dirty="0" smtClean="0">
                <a:cs typeface="Courier New" pitchFamily="49" charset="0"/>
              </a:rPr>
              <a:t>比较两</a:t>
            </a:r>
            <a:r>
              <a:rPr lang="zh-CN" altLang="en-US" sz="2400" dirty="0">
                <a:cs typeface="Courier New" pitchFamily="49" charset="0"/>
              </a:rPr>
              <a:t>个字符串的</a:t>
            </a:r>
            <a:r>
              <a:rPr lang="zh-CN" altLang="en-US" sz="2400" dirty="0" smtClean="0">
                <a:cs typeface="Courier New" pitchFamily="49" charset="0"/>
              </a:rPr>
              <a:t>大小，最多比较</a:t>
            </a:r>
            <a:r>
              <a:rPr lang="en-US" altLang="zh-CN" sz="2400" dirty="0" smtClean="0">
                <a:cs typeface="Courier New" pitchFamily="49" charset="0"/>
              </a:rPr>
              <a:t>n</a:t>
            </a:r>
            <a:r>
              <a:rPr lang="zh-CN" altLang="en-US" sz="2400" dirty="0" smtClean="0">
                <a:cs typeface="Courier New" pitchFamily="49" charset="0"/>
              </a:rPr>
              <a:t>个字符。</a:t>
            </a:r>
            <a:endParaRPr lang="en-US" altLang="zh-CN" sz="2400" dirty="0" smtClean="0">
              <a:cs typeface="Courier New" pitchFamily="49" charset="0"/>
            </a:endParaRPr>
          </a:p>
          <a:p>
            <a:pPr marL="457200" lvl="1" indent="0" algn="just" eaLnBrk="1" hangingPunct="1">
              <a:buNone/>
              <a:defRPr/>
            </a:pPr>
            <a:r>
              <a:rPr lang="en-US" altLang="zh-CN" sz="2400" dirty="0" err="1" smtClean="0">
                <a:cs typeface="Courier New" pitchFamily="49" charset="0"/>
              </a:rPr>
              <a:t>int</a:t>
            </a:r>
            <a:r>
              <a:rPr lang="en-US" altLang="zh-CN" sz="2400" dirty="0" smtClean="0">
                <a:cs typeface="Courier New" pitchFamily="49" charset="0"/>
              </a:rPr>
              <a:t>  </a:t>
            </a:r>
            <a:r>
              <a:rPr lang="en-US" altLang="zh-CN" sz="2400" dirty="0" err="1">
                <a:cs typeface="Courier New" pitchFamily="49" charset="0"/>
              </a:rPr>
              <a:t>strncmp</a:t>
            </a:r>
            <a:r>
              <a:rPr lang="en-US" altLang="zh-CN" sz="2400" dirty="0">
                <a:cs typeface="Courier New" pitchFamily="49" charset="0"/>
              </a:rPr>
              <a:t>(</a:t>
            </a:r>
            <a:r>
              <a:rPr lang="en-US" altLang="zh-CN" sz="2400" dirty="0" err="1">
                <a:cs typeface="Courier New" pitchFamily="49" charset="0"/>
              </a:rPr>
              <a:t>const</a:t>
            </a:r>
            <a:r>
              <a:rPr lang="en-US" altLang="zh-CN" sz="2400" dirty="0">
                <a:cs typeface="Courier New" pitchFamily="49" charset="0"/>
              </a:rPr>
              <a:t> char s1[],</a:t>
            </a:r>
            <a:r>
              <a:rPr lang="en-US" altLang="zh-CN" sz="2400" dirty="0" err="1">
                <a:cs typeface="Courier New" pitchFamily="49" charset="0"/>
              </a:rPr>
              <a:t>const</a:t>
            </a:r>
            <a:r>
              <a:rPr lang="en-US" altLang="zh-CN" sz="2400" dirty="0">
                <a:cs typeface="Courier New" pitchFamily="49" charset="0"/>
              </a:rPr>
              <a:t> char s2[],</a:t>
            </a:r>
            <a:r>
              <a:rPr lang="en-US" altLang="zh-CN" sz="2400" dirty="0" err="1">
                <a:cs typeface="Courier New" pitchFamily="49" charset="0"/>
              </a:rPr>
              <a:t>int</a:t>
            </a:r>
            <a:r>
              <a:rPr lang="en-US" altLang="zh-CN" sz="2400" dirty="0">
                <a:cs typeface="Courier New" pitchFamily="49" charset="0"/>
              </a:rPr>
              <a:t> n);</a:t>
            </a:r>
            <a:endParaRPr lang="en-US" altLang="zh-CN" sz="2400" dirty="0"/>
          </a:p>
          <a:p>
            <a:endParaRPr lang="zh-CN" altLang="en-US" dirty="0"/>
          </a:p>
        </p:txBody>
      </p:sp>
    </p:spTree>
    <p:extLst>
      <p:ext uri="{BB962C8B-B14F-4D97-AF65-F5344CB8AC3E}">
        <p14:creationId xmlns:p14="http://schemas.microsoft.com/office/powerpoint/2010/main" val="562868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525344"/>
          </a:xfrm>
        </p:spPr>
        <p:txBody>
          <a:bodyPr>
            <a:normAutofit fontScale="77500" lnSpcReduction="20000"/>
          </a:bodyPr>
          <a:lstStyle/>
          <a:p>
            <a:pPr marL="0" indent="0">
              <a:buNone/>
            </a:pPr>
            <a:r>
              <a:rPr lang="en-US" altLang="zh-CN" dirty="0" err="1" smtClean="0"/>
              <a:t>cout</a:t>
            </a:r>
            <a:r>
              <a:rPr lang="en-US" altLang="zh-CN" dirty="0" smtClean="0"/>
              <a:t> &lt;&lt; </a:t>
            </a:r>
            <a:r>
              <a:rPr lang="en-US" altLang="zh-CN" dirty="0" err="1" smtClean="0"/>
              <a:t>strlen</a:t>
            </a:r>
            <a:r>
              <a:rPr lang="en-US" altLang="zh-CN" dirty="0" smtClean="0"/>
              <a:t>("1234"); //4</a:t>
            </a:r>
          </a:p>
          <a:p>
            <a:pPr marL="0" indent="0">
              <a:buNone/>
            </a:pPr>
            <a:r>
              <a:rPr lang="en-US" altLang="zh-CN" dirty="0"/>
              <a:t>char </a:t>
            </a:r>
            <a:r>
              <a:rPr lang="en-US" altLang="zh-CN" dirty="0" err="1"/>
              <a:t>str</a:t>
            </a:r>
            <a:r>
              <a:rPr lang="en-US" altLang="zh-CN" dirty="0"/>
              <a:t>[5];</a:t>
            </a:r>
          </a:p>
          <a:p>
            <a:pPr marL="0" indent="0">
              <a:buNone/>
            </a:pPr>
            <a:r>
              <a:rPr lang="en-US" altLang="zh-CN" dirty="0" err="1" smtClean="0"/>
              <a:t>strcpy</a:t>
            </a:r>
            <a:r>
              <a:rPr lang="en-US" altLang="zh-CN" dirty="0" smtClean="0"/>
              <a:t>(str,"1234"); //</a:t>
            </a:r>
            <a:r>
              <a:rPr lang="en-US" altLang="zh-CN" dirty="0" err="1" smtClean="0"/>
              <a:t>str</a:t>
            </a:r>
            <a:r>
              <a:rPr lang="en-US" altLang="zh-CN" dirty="0" smtClean="0"/>
              <a:t>[4] = '\0';</a:t>
            </a:r>
          </a:p>
          <a:p>
            <a:pPr marL="0" indent="0">
              <a:buNone/>
            </a:pPr>
            <a:r>
              <a:rPr lang="en-US" altLang="zh-CN" dirty="0" err="1" smtClean="0"/>
              <a:t>strcpy</a:t>
            </a:r>
            <a:r>
              <a:rPr lang="en-US" altLang="zh-CN" dirty="0" smtClean="0"/>
              <a:t>(str,"12345"); //</a:t>
            </a:r>
            <a:r>
              <a:rPr lang="en-US" altLang="zh-CN" dirty="0" smtClean="0">
                <a:solidFill>
                  <a:srgbClr val="FFC000"/>
                </a:solidFill>
              </a:rPr>
              <a:t>error!</a:t>
            </a:r>
            <a:r>
              <a:rPr lang="en-US" altLang="zh-CN" dirty="0" smtClean="0"/>
              <a:t> </a:t>
            </a:r>
            <a:r>
              <a:rPr lang="en-US" altLang="zh-CN" dirty="0" err="1" smtClean="0">
                <a:solidFill>
                  <a:srgbClr val="FFC000"/>
                </a:solidFill>
              </a:rPr>
              <a:t>str</a:t>
            </a:r>
            <a:r>
              <a:rPr lang="en-US" altLang="zh-CN" dirty="0" smtClean="0">
                <a:solidFill>
                  <a:srgbClr val="FFC000"/>
                </a:solidFill>
              </a:rPr>
              <a:t>[5] = </a:t>
            </a:r>
            <a:r>
              <a:rPr lang="en-US" altLang="zh-CN" dirty="0">
                <a:solidFill>
                  <a:srgbClr val="FFC000"/>
                </a:solidFill>
              </a:rPr>
              <a:t>'\0</a:t>
            </a:r>
            <a:r>
              <a:rPr lang="en-US" altLang="zh-CN" dirty="0" smtClean="0">
                <a:solidFill>
                  <a:srgbClr val="FFC000"/>
                </a:solidFill>
              </a:rPr>
              <a:t>';</a:t>
            </a:r>
          </a:p>
          <a:p>
            <a:pPr marL="0" indent="0">
              <a:buNone/>
            </a:pPr>
            <a:r>
              <a:rPr lang="en-US" altLang="zh-CN" dirty="0" err="1"/>
              <a:t>strncpy</a:t>
            </a:r>
            <a:r>
              <a:rPr lang="en-US" altLang="zh-CN" dirty="0"/>
              <a:t>(str,"1234",5); //</a:t>
            </a:r>
            <a:r>
              <a:rPr lang="en-US" altLang="zh-CN" dirty="0" err="1"/>
              <a:t>str</a:t>
            </a:r>
            <a:r>
              <a:rPr lang="en-US" altLang="zh-CN" dirty="0"/>
              <a:t>[4] = '\0';</a:t>
            </a:r>
          </a:p>
          <a:p>
            <a:pPr marL="0" indent="0">
              <a:buNone/>
            </a:pPr>
            <a:r>
              <a:rPr lang="en-US" altLang="zh-CN" dirty="0" err="1" smtClean="0"/>
              <a:t>strncpy</a:t>
            </a:r>
            <a:r>
              <a:rPr lang="en-US" altLang="zh-CN" dirty="0" smtClean="0"/>
              <a:t>(str</a:t>
            </a:r>
            <a:r>
              <a:rPr lang="en-US" altLang="zh-CN" dirty="0" smtClean="0"/>
              <a:t>,"12345",5); //</a:t>
            </a:r>
            <a:r>
              <a:rPr lang="en-US" altLang="zh-CN" dirty="0" err="1" smtClean="0">
                <a:solidFill>
                  <a:srgbClr val="FFC000"/>
                </a:solidFill>
              </a:rPr>
              <a:t>str</a:t>
            </a:r>
            <a:r>
              <a:rPr lang="zh-CN" altLang="en-US" dirty="0" smtClean="0">
                <a:solidFill>
                  <a:srgbClr val="FFC000"/>
                </a:solidFill>
              </a:rPr>
              <a:t>最后没</a:t>
            </a:r>
            <a:r>
              <a:rPr lang="en-US" altLang="zh-CN" dirty="0" smtClean="0">
                <a:solidFill>
                  <a:srgbClr val="FFC000"/>
                </a:solidFill>
              </a:rPr>
              <a:t>'\</a:t>
            </a:r>
            <a:r>
              <a:rPr lang="en-US" altLang="zh-CN" dirty="0" smtClean="0">
                <a:solidFill>
                  <a:srgbClr val="FFC000"/>
                </a:solidFill>
              </a:rPr>
              <a:t>0'</a:t>
            </a:r>
          </a:p>
          <a:p>
            <a:pPr marL="0" indent="0">
              <a:buNone/>
            </a:pPr>
            <a:endParaRPr lang="en-US" altLang="zh-CN" dirty="0" smtClean="0"/>
          </a:p>
          <a:p>
            <a:pPr marL="0" indent="0">
              <a:buNone/>
            </a:pPr>
            <a:r>
              <a:rPr lang="en-US" altLang="zh-CN" dirty="0" err="1" smtClean="0"/>
              <a:t>strcpy</a:t>
            </a:r>
            <a:r>
              <a:rPr lang="en-US" altLang="zh-CN" dirty="0" smtClean="0"/>
              <a:t>(str,"12");</a:t>
            </a:r>
          </a:p>
          <a:p>
            <a:pPr marL="0" indent="0">
              <a:buNone/>
            </a:pPr>
            <a:r>
              <a:rPr lang="en-US" altLang="zh-CN" dirty="0" err="1" smtClean="0"/>
              <a:t>cout</a:t>
            </a:r>
            <a:r>
              <a:rPr lang="en-US" altLang="zh-CN" dirty="0" smtClean="0"/>
              <a:t> &lt;&lt; </a:t>
            </a:r>
            <a:r>
              <a:rPr lang="en-US" altLang="zh-CN" dirty="0" err="1" smtClean="0"/>
              <a:t>str</a:t>
            </a:r>
            <a:r>
              <a:rPr lang="en-US" altLang="zh-CN" dirty="0" smtClean="0"/>
              <a:t>; //12</a:t>
            </a:r>
          </a:p>
          <a:p>
            <a:pPr marL="0" indent="0">
              <a:buNone/>
            </a:pPr>
            <a:r>
              <a:rPr lang="en-US" altLang="zh-CN" dirty="0" err="1" smtClean="0"/>
              <a:t>strcat</a:t>
            </a:r>
            <a:r>
              <a:rPr lang="en-US" altLang="zh-CN" dirty="0" smtClean="0"/>
              <a:t>(</a:t>
            </a:r>
            <a:r>
              <a:rPr lang="en-US" altLang="zh-CN" dirty="0" err="1" smtClean="0"/>
              <a:t>str</a:t>
            </a:r>
            <a:r>
              <a:rPr lang="en-US" altLang="zh-CN" dirty="0" smtClean="0"/>
              <a:t>,"ab");</a:t>
            </a:r>
          </a:p>
          <a:p>
            <a:pPr marL="0" indent="0">
              <a:buNone/>
            </a:pPr>
            <a:r>
              <a:rPr lang="en-US" altLang="zh-CN" dirty="0" err="1" smtClean="0"/>
              <a:t>cout</a:t>
            </a:r>
            <a:r>
              <a:rPr lang="en-US" altLang="zh-CN" dirty="0" smtClean="0"/>
              <a:t> &lt;&lt; </a:t>
            </a:r>
            <a:r>
              <a:rPr lang="en-US" altLang="zh-CN" dirty="0" err="1" smtClean="0"/>
              <a:t>str</a:t>
            </a:r>
            <a:r>
              <a:rPr lang="en-US" altLang="zh-CN" dirty="0" smtClean="0"/>
              <a:t>; //12ab</a:t>
            </a:r>
          </a:p>
          <a:p>
            <a:pPr marL="0" indent="0">
              <a:buNone/>
            </a:pPr>
            <a:r>
              <a:rPr lang="en-US" altLang="zh-CN" dirty="0" err="1" smtClean="0"/>
              <a:t>strcpy</a:t>
            </a:r>
            <a:r>
              <a:rPr lang="en-US" altLang="zh-CN" dirty="0" smtClean="0"/>
              <a:t>(str</a:t>
            </a:r>
            <a:r>
              <a:rPr lang="en-US" altLang="zh-CN" dirty="0"/>
              <a:t>,"12");</a:t>
            </a:r>
          </a:p>
          <a:p>
            <a:pPr marL="0" indent="0">
              <a:buNone/>
            </a:pPr>
            <a:r>
              <a:rPr lang="en-US" altLang="zh-CN" dirty="0" err="1" smtClean="0"/>
              <a:t>strcat</a:t>
            </a:r>
            <a:r>
              <a:rPr lang="en-US" altLang="zh-CN" dirty="0" smtClean="0"/>
              <a:t>(</a:t>
            </a:r>
            <a:r>
              <a:rPr lang="en-US" altLang="zh-CN" dirty="0" err="1" smtClean="0"/>
              <a:t>str</a:t>
            </a:r>
            <a:r>
              <a:rPr lang="en-US" altLang="zh-CN" dirty="0"/>
              <a:t>,"</a:t>
            </a:r>
            <a:r>
              <a:rPr lang="en-US" altLang="zh-CN" dirty="0" err="1"/>
              <a:t>abc</a:t>
            </a:r>
            <a:r>
              <a:rPr lang="en-US" altLang="zh-CN" dirty="0" smtClean="0"/>
              <a:t>"); //</a:t>
            </a:r>
            <a:r>
              <a:rPr lang="en-US" altLang="zh-CN" dirty="0" smtClean="0">
                <a:solidFill>
                  <a:srgbClr val="FFC000"/>
                </a:solidFill>
              </a:rPr>
              <a:t>error!</a:t>
            </a:r>
            <a:r>
              <a:rPr lang="en-US" altLang="zh-CN" dirty="0" smtClean="0"/>
              <a:t> </a:t>
            </a:r>
            <a:r>
              <a:rPr lang="en-US" altLang="zh-CN" dirty="0" err="1" smtClean="0">
                <a:solidFill>
                  <a:srgbClr val="FFC000"/>
                </a:solidFill>
              </a:rPr>
              <a:t>str</a:t>
            </a:r>
            <a:r>
              <a:rPr lang="en-US" altLang="zh-CN" dirty="0" smtClean="0">
                <a:solidFill>
                  <a:srgbClr val="FFC000"/>
                </a:solidFill>
              </a:rPr>
              <a:t>[5] = '\0';</a:t>
            </a:r>
          </a:p>
          <a:p>
            <a:pPr marL="0" indent="0">
              <a:buNone/>
            </a:pPr>
            <a:r>
              <a:rPr lang="en-US" altLang="zh-CN" dirty="0" err="1"/>
              <a:t>strcpy</a:t>
            </a:r>
            <a:r>
              <a:rPr lang="en-US" altLang="zh-CN" dirty="0"/>
              <a:t>(str,"12");</a:t>
            </a:r>
          </a:p>
          <a:p>
            <a:pPr marL="0" indent="0">
              <a:buNone/>
            </a:pPr>
            <a:r>
              <a:rPr lang="en-US" altLang="zh-CN" dirty="0" err="1"/>
              <a:t>strncat</a:t>
            </a:r>
            <a:r>
              <a:rPr lang="en-US" altLang="zh-CN" dirty="0"/>
              <a:t>(str,"</a:t>
            </a:r>
            <a:r>
              <a:rPr lang="en-US" altLang="zh-CN" dirty="0" smtClean="0"/>
              <a:t>ab",</a:t>
            </a:r>
            <a:r>
              <a:rPr lang="en-US" altLang="zh-CN" dirty="0"/>
              <a:t>3); //</a:t>
            </a:r>
            <a:r>
              <a:rPr lang="en-US" altLang="zh-CN" dirty="0" err="1"/>
              <a:t>str</a:t>
            </a:r>
            <a:r>
              <a:rPr lang="en-US" altLang="zh-CN" dirty="0"/>
              <a:t>[4] = '\0';</a:t>
            </a:r>
          </a:p>
          <a:p>
            <a:pPr marL="0" indent="0">
              <a:buNone/>
            </a:pPr>
            <a:r>
              <a:rPr lang="en-US" altLang="zh-CN" dirty="0" err="1" smtClean="0"/>
              <a:t>strcpy</a:t>
            </a:r>
            <a:r>
              <a:rPr lang="en-US" altLang="zh-CN" dirty="0" smtClean="0"/>
              <a:t>(str</a:t>
            </a:r>
            <a:r>
              <a:rPr lang="en-US" altLang="zh-CN" dirty="0"/>
              <a:t>,"12");</a:t>
            </a:r>
          </a:p>
          <a:p>
            <a:pPr marL="0" indent="0">
              <a:buNone/>
            </a:pPr>
            <a:r>
              <a:rPr lang="en-US" altLang="zh-CN" dirty="0" err="1" smtClean="0"/>
              <a:t>strncat</a:t>
            </a:r>
            <a:r>
              <a:rPr lang="en-US" altLang="zh-CN" dirty="0" smtClean="0"/>
              <a:t>(str</a:t>
            </a:r>
            <a:r>
              <a:rPr lang="en-US" altLang="zh-CN" dirty="0"/>
              <a:t>,"abc",</a:t>
            </a:r>
            <a:r>
              <a:rPr lang="en-US" altLang="zh-CN" dirty="0" smtClean="0"/>
              <a:t>3); //</a:t>
            </a:r>
            <a:r>
              <a:rPr lang="en-US" altLang="zh-CN" dirty="0" err="1" smtClean="0">
                <a:solidFill>
                  <a:srgbClr val="FFC000"/>
                </a:solidFill>
              </a:rPr>
              <a:t>str</a:t>
            </a:r>
            <a:r>
              <a:rPr lang="zh-CN" altLang="en-US" dirty="0" smtClean="0">
                <a:solidFill>
                  <a:srgbClr val="FFC000"/>
                </a:solidFill>
              </a:rPr>
              <a:t>最后没</a:t>
            </a:r>
            <a:r>
              <a:rPr lang="en-US" altLang="zh-CN" dirty="0" smtClean="0">
                <a:solidFill>
                  <a:srgbClr val="FFC000"/>
                </a:solidFill>
              </a:rPr>
              <a:t>'\</a:t>
            </a:r>
            <a:r>
              <a:rPr lang="en-US" altLang="zh-CN" dirty="0" smtClean="0">
                <a:solidFill>
                  <a:srgbClr val="FFC000"/>
                </a:solidFill>
              </a:rPr>
              <a:t>0'</a:t>
            </a:r>
            <a:endParaRPr lang="en-US" altLang="zh-CN" dirty="0" smtClean="0"/>
          </a:p>
          <a:p>
            <a:endParaRPr lang="zh-CN" altLang="en-US" dirty="0"/>
          </a:p>
        </p:txBody>
      </p:sp>
    </p:spTree>
    <p:extLst>
      <p:ext uri="{BB962C8B-B14F-4D97-AF65-F5344CB8AC3E}">
        <p14:creationId xmlns:p14="http://schemas.microsoft.com/office/powerpoint/2010/main" val="20644626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实数的精确表示</a:t>
            </a:r>
            <a:endParaRPr lang="zh-CN" altLang="en-US" dirty="0"/>
          </a:p>
        </p:txBody>
      </p:sp>
      <p:sp>
        <p:nvSpPr>
          <p:cNvPr id="3" name="内容占位符 2"/>
          <p:cNvSpPr>
            <a:spLocks noGrp="1"/>
          </p:cNvSpPr>
          <p:nvPr>
            <p:ph idx="1"/>
          </p:nvPr>
        </p:nvSpPr>
        <p:spPr/>
        <p:txBody>
          <a:bodyPr/>
          <a:lstStyle/>
          <a:p>
            <a:pPr eaLnBrk="1" hangingPunct="1"/>
            <a:r>
              <a:rPr lang="en-US" altLang="zh-CN" dirty="0" smtClean="0"/>
              <a:t>C++</a:t>
            </a:r>
            <a:r>
              <a:rPr lang="zh-CN" altLang="en-US" dirty="0" smtClean="0"/>
              <a:t>中的</a:t>
            </a:r>
            <a:r>
              <a:rPr lang="en-US" altLang="zh-CN" dirty="0" smtClean="0"/>
              <a:t>float</a:t>
            </a:r>
            <a:r>
              <a:rPr lang="zh-CN" altLang="en-US" dirty="0" smtClean="0"/>
              <a:t>、</a:t>
            </a:r>
            <a:r>
              <a:rPr lang="en-US" altLang="zh-CN" dirty="0" smtClean="0"/>
              <a:t>double</a:t>
            </a:r>
            <a:r>
              <a:rPr lang="zh-CN" altLang="en-US" dirty="0" smtClean="0"/>
              <a:t>、</a:t>
            </a:r>
            <a:r>
              <a:rPr lang="en-US" altLang="zh-CN" dirty="0" smtClean="0"/>
              <a:t>long double</a:t>
            </a:r>
            <a:r>
              <a:rPr lang="zh-CN" altLang="en-US" dirty="0" smtClean="0"/>
              <a:t>类型不能精确表示一些实数，如</a:t>
            </a:r>
            <a:r>
              <a:rPr lang="en-US" altLang="zh-CN" dirty="0" smtClean="0"/>
              <a:t>0.1</a:t>
            </a:r>
            <a:r>
              <a:rPr lang="zh-CN" altLang="en-US" dirty="0"/>
              <a:t>（十进制）</a:t>
            </a:r>
            <a:r>
              <a:rPr lang="zh-CN" altLang="en-US" dirty="0" smtClean="0"/>
              <a:t>！</a:t>
            </a:r>
            <a:endParaRPr lang="en-US" altLang="zh-CN" dirty="0" smtClean="0"/>
          </a:p>
          <a:p>
            <a:r>
              <a:rPr lang="zh-CN" altLang="en-US" dirty="0" smtClean="0"/>
              <a:t>如何在</a:t>
            </a:r>
            <a:r>
              <a:rPr lang="en-US" altLang="zh-CN" dirty="0" smtClean="0"/>
              <a:t>C++</a:t>
            </a:r>
            <a:r>
              <a:rPr lang="zh-CN" altLang="en-US" dirty="0" smtClean="0"/>
              <a:t>中精确表示实数？</a:t>
            </a:r>
            <a:endParaRPr lang="en-US" altLang="zh-CN" dirty="0" smtClean="0"/>
          </a:p>
        </p:txBody>
      </p:sp>
    </p:spTree>
    <p:extLst>
      <p:ext uri="{BB962C8B-B14F-4D97-AF65-F5344CB8AC3E}">
        <p14:creationId xmlns:p14="http://schemas.microsoft.com/office/powerpoint/2010/main" val="1455422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zh-CN" altLang="en-US" smtClean="0"/>
              <a:t>枚举类型的定义</a:t>
            </a:r>
          </a:p>
        </p:txBody>
      </p:sp>
      <p:sp>
        <p:nvSpPr>
          <p:cNvPr id="54275" name="Rectangle 3"/>
          <p:cNvSpPr>
            <a:spLocks noGrp="1" noChangeArrowheads="1"/>
          </p:cNvSpPr>
          <p:nvPr>
            <p:ph type="body" idx="1"/>
          </p:nvPr>
        </p:nvSpPr>
        <p:spPr>
          <a:xfrm>
            <a:off x="142875" y="1600200"/>
            <a:ext cx="8893175" cy="5257800"/>
          </a:xfrm>
        </p:spPr>
        <p:txBody>
          <a:bodyPr/>
          <a:lstStyle/>
          <a:p>
            <a:pPr eaLnBrk="1" hangingPunct="1">
              <a:defRPr/>
            </a:pPr>
            <a:r>
              <a:rPr kumimoji="1" lang="zh-CN" altLang="en-US" sz="2800" dirty="0" smtClean="0">
                <a:solidFill>
                  <a:srgbClr val="FFC000"/>
                </a:solidFill>
              </a:rPr>
              <a:t>枚举类型</a:t>
            </a:r>
            <a:r>
              <a:rPr kumimoji="1" lang="zh-CN" altLang="en-US" sz="2800" dirty="0" smtClean="0"/>
              <a:t>是由用户自定义的一种简单数据类型。在定义一个枚举类型时，需要列出其值集中的每个值</a:t>
            </a:r>
            <a:r>
              <a:rPr kumimoji="1" lang="en-US" altLang="zh-CN" sz="2800" dirty="0" smtClean="0"/>
              <a:t>--</a:t>
            </a:r>
            <a:r>
              <a:rPr kumimoji="1" lang="zh-CN" altLang="en-US" sz="2800" dirty="0" smtClean="0">
                <a:solidFill>
                  <a:srgbClr val="FFC000"/>
                </a:solidFill>
              </a:rPr>
              <a:t>枚举值</a:t>
            </a:r>
            <a:r>
              <a:rPr kumimoji="1" lang="zh-CN" altLang="en-US" sz="2800" dirty="0" smtClean="0"/>
              <a:t>。</a:t>
            </a:r>
          </a:p>
          <a:p>
            <a:pPr algn="just" eaLnBrk="1" hangingPunct="1">
              <a:defRPr/>
            </a:pPr>
            <a:r>
              <a:rPr lang="zh-CN" altLang="en-US" sz="2800" dirty="0" smtClean="0"/>
              <a:t>枚举类型的定义格式为：</a:t>
            </a:r>
          </a:p>
          <a:p>
            <a:pPr lvl="1" algn="just" eaLnBrk="1" hangingPunct="1">
              <a:defRPr/>
            </a:pPr>
            <a:r>
              <a:rPr lang="en-US" altLang="zh-CN" sz="2400" dirty="0" err="1" smtClean="0">
                <a:solidFill>
                  <a:srgbClr val="FFC000"/>
                </a:solidFill>
              </a:rPr>
              <a:t>enum</a:t>
            </a:r>
            <a:r>
              <a:rPr lang="en-US" altLang="zh-CN" sz="2400" dirty="0" smtClean="0"/>
              <a:t> &lt;</a:t>
            </a:r>
            <a:r>
              <a:rPr lang="zh-CN" altLang="en-US" sz="2400" dirty="0" smtClean="0">
                <a:latin typeface="宋体" charset="-122"/>
              </a:rPr>
              <a:t>枚举类型名</a:t>
            </a:r>
            <a:r>
              <a:rPr lang="en-US" altLang="zh-CN" sz="2400" dirty="0" smtClean="0"/>
              <a:t>&gt; </a:t>
            </a:r>
            <a:r>
              <a:rPr lang="en-US" altLang="zh-CN" sz="2400" dirty="0" smtClean="0">
                <a:solidFill>
                  <a:srgbClr val="FFC000"/>
                </a:solidFill>
              </a:rPr>
              <a:t>{</a:t>
            </a:r>
            <a:r>
              <a:rPr lang="en-US" altLang="zh-CN" sz="2400" dirty="0" smtClean="0"/>
              <a:t>&lt;</a:t>
            </a:r>
            <a:r>
              <a:rPr lang="zh-CN" altLang="en-US" sz="2400" dirty="0" smtClean="0">
                <a:latin typeface="宋体" charset="-122"/>
              </a:rPr>
              <a:t>枚举值表</a:t>
            </a:r>
            <a:r>
              <a:rPr lang="en-US" altLang="zh-CN" sz="2400" dirty="0" smtClean="0"/>
              <a:t>&gt;</a:t>
            </a:r>
            <a:r>
              <a:rPr lang="en-US" altLang="zh-CN" sz="2400" dirty="0" smtClean="0">
                <a:solidFill>
                  <a:srgbClr val="FFC000"/>
                </a:solidFill>
              </a:rPr>
              <a:t>};</a:t>
            </a:r>
            <a:endParaRPr lang="zh-CN" altLang="en-US" sz="2400" dirty="0" smtClean="0">
              <a:solidFill>
                <a:srgbClr val="FFC000"/>
              </a:solidFill>
            </a:endParaRPr>
          </a:p>
          <a:p>
            <a:pPr lvl="2" algn="just" eaLnBrk="1" hangingPunct="1">
              <a:defRPr/>
            </a:pPr>
            <a:r>
              <a:rPr lang="en-US" altLang="zh-CN" sz="2000" dirty="0" smtClean="0"/>
              <a:t>&lt;</a:t>
            </a:r>
            <a:r>
              <a:rPr lang="zh-CN" altLang="en-US" sz="2000" dirty="0" smtClean="0"/>
              <a:t>枚举值表</a:t>
            </a:r>
            <a:r>
              <a:rPr lang="en-US" altLang="zh-CN" sz="2000" dirty="0" smtClean="0"/>
              <a:t>&gt;</a:t>
            </a:r>
            <a:r>
              <a:rPr lang="zh-CN" altLang="en-US" sz="2000" dirty="0" smtClean="0"/>
              <a:t>为用逗号隔开的若干个</a:t>
            </a:r>
            <a:r>
              <a:rPr lang="zh-CN" altLang="en-US" sz="2000" dirty="0" smtClean="0">
                <a:solidFill>
                  <a:srgbClr val="FFC000"/>
                </a:solidFill>
              </a:rPr>
              <a:t>整型符号常量</a:t>
            </a:r>
            <a:r>
              <a:rPr lang="zh-CN" altLang="en-US" sz="2000" dirty="0" smtClean="0"/>
              <a:t>。</a:t>
            </a:r>
          </a:p>
          <a:p>
            <a:pPr lvl="1" algn="just" eaLnBrk="1" hangingPunct="1">
              <a:buFontTx/>
              <a:buNone/>
              <a:defRPr/>
            </a:pPr>
            <a:r>
              <a:rPr lang="zh-CN" altLang="en-US" sz="2400" dirty="0" smtClean="0"/>
              <a:t>例如：</a:t>
            </a:r>
          </a:p>
          <a:p>
            <a:pPr lvl="1" eaLnBrk="1" hangingPunct="1">
              <a:defRPr/>
            </a:pPr>
            <a:r>
              <a:rPr kumimoji="1" lang="en-US" altLang="zh-CN" sz="2400" dirty="0" err="1" smtClean="0"/>
              <a:t>enum</a:t>
            </a:r>
            <a:r>
              <a:rPr kumimoji="1" lang="en-US" altLang="zh-CN" sz="2400" dirty="0" smtClean="0"/>
              <a:t> </a:t>
            </a:r>
            <a:r>
              <a:rPr kumimoji="1" lang="en-US" altLang="zh-CN" sz="2400" dirty="0" smtClean="0">
                <a:solidFill>
                  <a:srgbClr val="FFC000"/>
                </a:solidFill>
              </a:rPr>
              <a:t>Day</a:t>
            </a:r>
            <a:r>
              <a:rPr kumimoji="1" lang="en-US" altLang="zh-CN" sz="2400" dirty="0" smtClean="0"/>
              <a:t> {SUN,MON,TUE,WED,THU,FRI,SAT};</a:t>
            </a:r>
          </a:p>
          <a:p>
            <a:pPr lvl="1" eaLnBrk="1" hangingPunct="1">
              <a:defRPr/>
            </a:pPr>
            <a:r>
              <a:rPr lang="en-US" altLang="zh-CN" sz="2400" dirty="0" err="1" smtClean="0"/>
              <a:t>enum</a:t>
            </a:r>
            <a:r>
              <a:rPr lang="en-US" altLang="zh-CN" sz="2400" dirty="0" smtClean="0"/>
              <a:t> </a:t>
            </a:r>
            <a:r>
              <a:rPr lang="en-US" altLang="zh-CN" sz="2400" dirty="0" smtClean="0">
                <a:solidFill>
                  <a:srgbClr val="FFC000"/>
                </a:solidFill>
              </a:rPr>
              <a:t>Color</a:t>
            </a:r>
            <a:r>
              <a:rPr lang="en-US" altLang="zh-CN" sz="2400" dirty="0" smtClean="0"/>
              <a:t> {RED,GREEN,BLUE};</a:t>
            </a:r>
          </a:p>
          <a:p>
            <a:pPr lvl="1" eaLnBrk="1" hangingPunct="1">
              <a:defRPr/>
            </a:pPr>
            <a:r>
              <a:rPr lang="en-US" altLang="zh-CN" sz="2400" dirty="0" err="1" smtClean="0"/>
              <a:t>enum</a:t>
            </a:r>
            <a:r>
              <a:rPr lang="en-US" altLang="zh-CN" sz="2400" dirty="0" smtClean="0"/>
              <a:t> </a:t>
            </a:r>
            <a:r>
              <a:rPr lang="en-US" altLang="zh-CN" sz="2400" dirty="0" smtClean="0">
                <a:solidFill>
                  <a:srgbClr val="FFC000"/>
                </a:solidFill>
              </a:rPr>
              <a:t>Month</a:t>
            </a:r>
            <a:r>
              <a:rPr lang="en-US" altLang="zh-CN" sz="2400" dirty="0" smtClean="0"/>
              <a:t> {JAN,FEB,MAR,APR,MAY,JUN,JUL,</a:t>
            </a:r>
          </a:p>
          <a:p>
            <a:pPr lvl="1" eaLnBrk="1" hangingPunct="1">
              <a:buFontTx/>
              <a:buNone/>
              <a:defRPr/>
            </a:pPr>
            <a:r>
              <a:rPr lang="en-US" altLang="zh-CN" sz="2400" dirty="0" smtClean="0"/>
              <a:t>				  AUG,SEP,OCT,NOV,DEC};</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zh-CN" altLang="en-US" sz="3200" dirty="0" smtClean="0"/>
              <a:t>十进制数的另一种二进制表示－－</a:t>
            </a:r>
            <a:r>
              <a:rPr lang="en-US" altLang="zh-CN" sz="3200" dirty="0" smtClean="0"/>
              <a:t>BCD</a:t>
            </a:r>
            <a:r>
              <a:rPr lang="zh-CN" altLang="en-US" sz="3200" dirty="0" smtClean="0"/>
              <a:t>码</a:t>
            </a:r>
          </a:p>
        </p:txBody>
      </p:sp>
      <p:sp>
        <p:nvSpPr>
          <p:cNvPr id="208899" name="Rectangle 3"/>
          <p:cNvSpPr>
            <a:spLocks noGrp="1" noChangeArrowheads="1"/>
          </p:cNvSpPr>
          <p:nvPr>
            <p:ph type="body" idx="1"/>
          </p:nvPr>
        </p:nvSpPr>
        <p:spPr>
          <a:xfrm>
            <a:off x="457200" y="1268760"/>
            <a:ext cx="8229600" cy="5257800"/>
          </a:xfrm>
        </p:spPr>
        <p:txBody>
          <a:bodyPr>
            <a:normAutofit lnSpcReduction="10000"/>
          </a:bodyPr>
          <a:lstStyle/>
          <a:p>
            <a:pPr defTabSz="939800" eaLnBrk="1" hangingPunct="1">
              <a:tabLst>
                <a:tab pos="2159000" algn="ctr"/>
                <a:tab pos="2959100" algn="ctr"/>
                <a:tab pos="3683000" algn="ctr"/>
              </a:tabLst>
              <a:defRPr/>
            </a:pPr>
            <a:r>
              <a:rPr lang="en-US" altLang="zh-CN" sz="2600" dirty="0" smtClean="0">
                <a:solidFill>
                  <a:srgbClr val="FFCC66"/>
                </a:solidFill>
              </a:rPr>
              <a:t>BCD</a:t>
            </a:r>
            <a:r>
              <a:rPr lang="zh-CN" altLang="en-US" sz="2600" dirty="0" smtClean="0"/>
              <a:t>（</a:t>
            </a:r>
            <a:r>
              <a:rPr lang="en-US" altLang="zh-CN" sz="2600" dirty="0" smtClean="0"/>
              <a:t>Binary Coded Decimal</a:t>
            </a:r>
            <a:r>
              <a:rPr lang="zh-CN" altLang="en-US" sz="2600" dirty="0" smtClean="0"/>
              <a:t>）码是分别对十进制数的</a:t>
            </a:r>
            <a:r>
              <a:rPr lang="zh-CN" altLang="en-US" sz="2600" dirty="0" smtClean="0">
                <a:solidFill>
                  <a:srgbClr val="FFC000"/>
                </a:solidFill>
              </a:rPr>
              <a:t>每一位</a:t>
            </a:r>
            <a:r>
              <a:rPr lang="zh-CN" altLang="en-US" sz="2600" dirty="0" smtClean="0"/>
              <a:t>用二进制码来表示。</a:t>
            </a:r>
            <a:endParaRPr lang="en-US" altLang="zh-CN" sz="2600" dirty="0" smtClean="0"/>
          </a:p>
          <a:p>
            <a:pPr defTabSz="939800" eaLnBrk="1" hangingPunct="1">
              <a:tabLst>
                <a:tab pos="2159000" algn="ctr"/>
                <a:tab pos="2959100" algn="ctr"/>
                <a:tab pos="3683000" algn="ctr"/>
              </a:tabLst>
              <a:defRPr/>
            </a:pPr>
            <a:r>
              <a:rPr lang="en-US" altLang="zh-CN" sz="2600" dirty="0" smtClean="0"/>
              <a:t>BCD</a:t>
            </a:r>
            <a:r>
              <a:rPr lang="zh-CN" altLang="en-US" sz="2600" dirty="0" smtClean="0"/>
              <a:t>码有多种形式，常用的是</a:t>
            </a:r>
            <a:r>
              <a:rPr lang="en-US" altLang="zh-CN" sz="2600" dirty="0" smtClean="0"/>
              <a:t>8421</a:t>
            </a:r>
            <a:r>
              <a:rPr lang="zh-CN" altLang="en-US" sz="2600" dirty="0" smtClean="0"/>
              <a:t>码，每一位十进数用</a:t>
            </a:r>
            <a:r>
              <a:rPr lang="en-US" altLang="zh-CN" sz="2600" dirty="0" smtClean="0"/>
              <a:t>4</a:t>
            </a:r>
            <a:r>
              <a:rPr lang="zh-CN" altLang="en-US" sz="2600" dirty="0" smtClean="0"/>
              <a:t>位二进制表示，不允许出现</a:t>
            </a:r>
            <a:r>
              <a:rPr lang="en-US" altLang="zh-CN" sz="2600" dirty="0" smtClean="0"/>
              <a:t>1010</a:t>
            </a:r>
            <a:r>
              <a:rPr lang="zh-CN" altLang="en-US" sz="2600" dirty="0" smtClean="0"/>
              <a:t>～</a:t>
            </a:r>
            <a:r>
              <a:rPr lang="en-US" altLang="zh-CN" sz="2600" dirty="0" smtClean="0"/>
              <a:t>1111</a:t>
            </a:r>
            <a:r>
              <a:rPr lang="zh-CN" altLang="en-US" sz="2600" dirty="0" smtClean="0"/>
              <a:t>六种组合。</a:t>
            </a: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0	   0000	4	0100		8           1000 </a:t>
            </a: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1	   0001	</a:t>
            </a:r>
            <a:r>
              <a:rPr lang="en-US" altLang="zh-CN" sz="2400" dirty="0">
                <a:latin typeface="Times New Roman" pitchFamily="18" charset="0"/>
              </a:rPr>
              <a:t>5	0101</a:t>
            </a:r>
            <a:r>
              <a:rPr lang="en-US" altLang="zh-CN" sz="2400" dirty="0" smtClean="0">
                <a:latin typeface="Times New Roman" pitchFamily="18" charset="0"/>
              </a:rPr>
              <a:t>		9           1001</a:t>
            </a: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2	   0010	</a:t>
            </a:r>
            <a:r>
              <a:rPr lang="en-US" altLang="zh-CN" sz="2400" dirty="0">
                <a:latin typeface="Times New Roman" pitchFamily="18" charset="0"/>
              </a:rPr>
              <a:t>6	0110 </a:t>
            </a:r>
            <a:r>
              <a:rPr lang="en-US" altLang="zh-CN" sz="2400" dirty="0" smtClean="0">
                <a:latin typeface="Times New Roman" pitchFamily="18" charset="0"/>
              </a:rPr>
              <a:t>		</a:t>
            </a:r>
            <a:r>
              <a:rPr lang="en-US" altLang="zh-CN" sz="2400" dirty="0">
                <a:latin typeface="Times New Roman" pitchFamily="18" charset="0"/>
              </a:rPr>
              <a:t>10         0001  0000</a:t>
            </a:r>
            <a:endParaRPr lang="en-US" altLang="zh-CN" sz="2400" dirty="0" smtClean="0">
              <a:latin typeface="Times New Roman" pitchFamily="18" charset="0"/>
            </a:endParaRP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3	   0011	</a:t>
            </a:r>
            <a:r>
              <a:rPr lang="en-US" altLang="zh-CN" sz="2400" dirty="0">
                <a:latin typeface="Times New Roman" pitchFamily="18" charset="0"/>
              </a:rPr>
              <a:t>7	0111</a:t>
            </a:r>
            <a:r>
              <a:rPr lang="en-US" altLang="zh-CN" sz="2400" dirty="0" smtClean="0">
                <a:latin typeface="Times New Roman" pitchFamily="18" charset="0"/>
              </a:rPr>
              <a:t>		123       0001  0010  0011</a:t>
            </a:r>
          </a:p>
          <a:p>
            <a:pPr defTabSz="939800" eaLnBrk="1" hangingPunct="1">
              <a:tabLst>
                <a:tab pos="2159000" algn="ctr"/>
                <a:tab pos="2959100" algn="ctr"/>
                <a:tab pos="3683000" algn="ctr"/>
              </a:tabLst>
              <a:defRPr/>
            </a:pPr>
            <a:r>
              <a:rPr lang="zh-CN" altLang="en-US" sz="2600" dirty="0"/>
              <a:t>小数点和正负号可以采用其它策略来表示</a:t>
            </a:r>
            <a:r>
              <a:rPr lang="zh-CN" altLang="en-US" sz="2600" dirty="0" smtClean="0"/>
              <a:t>，例如，</a:t>
            </a:r>
            <a:endParaRPr lang="en-US" altLang="zh-CN" sz="2600" dirty="0" smtClean="0"/>
          </a:p>
          <a:p>
            <a:pPr lvl="1" defTabSz="939800" eaLnBrk="1" hangingPunct="1">
              <a:tabLst>
                <a:tab pos="2159000" algn="ctr"/>
                <a:tab pos="2959100" algn="ctr"/>
                <a:tab pos="3683000" algn="ctr"/>
              </a:tabLst>
              <a:defRPr/>
            </a:pPr>
            <a:r>
              <a:rPr lang="zh-CN" altLang="en-US" sz="2200" dirty="0"/>
              <a:t>用</a:t>
            </a:r>
            <a:r>
              <a:rPr lang="en-US" altLang="zh-CN" sz="2200" dirty="0"/>
              <a:t>1010</a:t>
            </a:r>
            <a:r>
              <a:rPr lang="zh-CN" altLang="en-US" sz="2200" dirty="0"/>
              <a:t>表示正号，用</a:t>
            </a:r>
            <a:r>
              <a:rPr lang="en-US" altLang="zh-CN" sz="2200" dirty="0"/>
              <a:t>1011</a:t>
            </a:r>
            <a:r>
              <a:rPr lang="zh-CN" altLang="en-US" sz="2200" dirty="0"/>
              <a:t>表示负号，</a:t>
            </a:r>
            <a:r>
              <a:rPr lang="en-US" altLang="zh-CN" sz="2200" dirty="0"/>
              <a:t>1111</a:t>
            </a:r>
            <a:r>
              <a:rPr lang="zh-CN" altLang="en-US" sz="2200" dirty="0"/>
              <a:t>表示小数点，则</a:t>
            </a:r>
            <a:r>
              <a:rPr lang="zh-CN" altLang="en-US" sz="2200" dirty="0" smtClean="0"/>
              <a:t>，</a:t>
            </a:r>
            <a:endParaRPr lang="en-US" altLang="zh-CN" sz="2200" dirty="0" smtClean="0"/>
          </a:p>
          <a:p>
            <a:pPr marL="457200" lvl="1" indent="0" defTabSz="939800" eaLnBrk="1" hangingPunct="1">
              <a:buNone/>
              <a:tabLst>
                <a:tab pos="2159000" algn="ctr"/>
                <a:tab pos="2959100" algn="ctr"/>
                <a:tab pos="3683000" algn="ctr"/>
              </a:tabLst>
              <a:defRPr/>
            </a:pPr>
            <a:r>
              <a:rPr lang="en-US" altLang="zh-CN" sz="2200" dirty="0" smtClean="0"/>
              <a:t>   -</a:t>
            </a:r>
            <a:r>
              <a:rPr lang="en-US" altLang="zh-CN" sz="2200" dirty="0"/>
              <a:t>123.4</a:t>
            </a:r>
            <a:r>
              <a:rPr lang="zh-CN" altLang="en-US" sz="2200" dirty="0"/>
              <a:t>可表示成：</a:t>
            </a:r>
            <a:r>
              <a:rPr lang="en-US" altLang="zh-CN" sz="2200" dirty="0">
                <a:solidFill>
                  <a:srgbClr val="FFC000"/>
                </a:solidFill>
              </a:rPr>
              <a:t>1011</a:t>
            </a:r>
            <a:r>
              <a:rPr lang="en-US" altLang="zh-CN" sz="2200" dirty="0"/>
              <a:t> 0001 0010 0011 </a:t>
            </a:r>
            <a:r>
              <a:rPr lang="en-US" altLang="zh-CN" sz="2200" dirty="0">
                <a:solidFill>
                  <a:srgbClr val="FFC000"/>
                </a:solidFill>
              </a:rPr>
              <a:t>1111</a:t>
            </a:r>
            <a:r>
              <a:rPr lang="en-US" altLang="zh-CN" sz="2200" dirty="0"/>
              <a:t> </a:t>
            </a:r>
            <a:r>
              <a:rPr lang="en-US" altLang="zh-CN" sz="2200" dirty="0" smtClean="0"/>
              <a:t>0100</a:t>
            </a:r>
            <a:endParaRPr lang="zh-CN" altLang="en-US" sz="2000" dirty="0" smtClean="0"/>
          </a:p>
        </p:txBody>
      </p:sp>
    </p:spTree>
    <p:extLst>
      <p:ext uri="{BB962C8B-B14F-4D97-AF65-F5344CB8AC3E}">
        <p14:creationId xmlns:p14="http://schemas.microsoft.com/office/powerpoint/2010/main" val="24011751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457200" y="1600200"/>
            <a:ext cx="8229600" cy="4997152"/>
          </a:xfrm>
        </p:spPr>
        <p:txBody>
          <a:bodyPr>
            <a:normAutofit lnSpcReduction="10000"/>
          </a:bodyPr>
          <a:lstStyle/>
          <a:p>
            <a:pPr defTabSz="939800" eaLnBrk="1" hangingPunct="1">
              <a:tabLst>
                <a:tab pos="2159000" algn="ctr"/>
                <a:tab pos="2959100" algn="ctr"/>
                <a:tab pos="3683000" algn="ctr"/>
              </a:tabLst>
              <a:defRPr/>
            </a:pPr>
            <a:r>
              <a:rPr lang="en-US" altLang="zh-CN" dirty="0" smtClean="0"/>
              <a:t>BCD</a:t>
            </a:r>
            <a:r>
              <a:rPr lang="zh-CN" altLang="en-US" dirty="0" smtClean="0"/>
              <a:t>码的优点：</a:t>
            </a:r>
            <a:endParaRPr lang="en-US" altLang="zh-CN" dirty="0" smtClean="0"/>
          </a:p>
          <a:p>
            <a:pPr lvl="1" defTabSz="939800" eaLnBrk="1" hangingPunct="1">
              <a:tabLst>
                <a:tab pos="2159000" algn="ctr"/>
                <a:tab pos="2959100" algn="ctr"/>
                <a:tab pos="3683000" algn="ctr"/>
              </a:tabLst>
              <a:defRPr/>
            </a:pPr>
            <a:r>
              <a:rPr lang="zh-CN" altLang="en-US" dirty="0"/>
              <a:t>能用二进制来</a:t>
            </a:r>
            <a:r>
              <a:rPr lang="zh-CN" altLang="en-US" dirty="0" smtClean="0"/>
              <a:t>精确地表示</a:t>
            </a:r>
            <a:r>
              <a:rPr lang="zh-CN" altLang="en-US" dirty="0"/>
              <a:t>十进制小数。</a:t>
            </a:r>
            <a:endParaRPr lang="en-US" altLang="zh-CN" dirty="0"/>
          </a:p>
          <a:p>
            <a:pPr lvl="1" defTabSz="939800" eaLnBrk="1" hangingPunct="1">
              <a:tabLst>
                <a:tab pos="2159000" algn="ctr"/>
                <a:tab pos="2959100" algn="ctr"/>
                <a:tab pos="3683000" algn="ctr"/>
              </a:tabLst>
              <a:defRPr/>
            </a:pPr>
            <a:r>
              <a:rPr lang="zh-CN" altLang="en-US" dirty="0" smtClean="0"/>
              <a:t>长度不固定，能</a:t>
            </a:r>
            <a:r>
              <a:rPr lang="zh-CN" altLang="en-US" dirty="0"/>
              <a:t>表示较长的</a:t>
            </a:r>
            <a:r>
              <a:rPr lang="zh-CN" altLang="en-US" dirty="0" smtClean="0"/>
              <a:t>十进制数。</a:t>
            </a:r>
            <a:endParaRPr lang="en-US" altLang="zh-CN" dirty="0" smtClean="0"/>
          </a:p>
          <a:p>
            <a:pPr defTabSz="939800" eaLnBrk="1" hangingPunct="1">
              <a:tabLst>
                <a:tab pos="2159000" algn="ctr"/>
                <a:tab pos="2959100" algn="ctr"/>
                <a:tab pos="3683000" algn="ctr"/>
              </a:tabLst>
              <a:defRPr/>
            </a:pPr>
            <a:r>
              <a:rPr lang="en-US" altLang="zh-CN" dirty="0" smtClean="0"/>
              <a:t>BCD</a:t>
            </a:r>
            <a:r>
              <a:rPr lang="zh-CN" altLang="en-US" dirty="0"/>
              <a:t>码的不足之</a:t>
            </a:r>
            <a:r>
              <a:rPr lang="zh-CN" altLang="en-US" dirty="0" smtClean="0"/>
              <a:t>处：</a:t>
            </a:r>
            <a:endParaRPr lang="en-US" altLang="zh-CN" dirty="0" smtClean="0"/>
          </a:p>
          <a:p>
            <a:pPr lvl="1" defTabSz="939800" eaLnBrk="1" hangingPunct="1">
              <a:tabLst>
                <a:tab pos="2159000" algn="ctr"/>
                <a:tab pos="2959100" algn="ctr"/>
                <a:tab pos="3683000" algn="ctr"/>
              </a:tabLst>
              <a:defRPr/>
            </a:pPr>
            <a:r>
              <a:rPr lang="en-US" altLang="zh-CN" dirty="0" smtClean="0"/>
              <a:t>CPU</a:t>
            </a:r>
            <a:r>
              <a:rPr lang="zh-CN" altLang="en-US" dirty="0"/>
              <a:t>指令一般不能对</a:t>
            </a:r>
            <a:r>
              <a:rPr lang="en-US" altLang="zh-CN" dirty="0"/>
              <a:t>BCD</a:t>
            </a:r>
            <a:r>
              <a:rPr lang="zh-CN" altLang="en-US" dirty="0"/>
              <a:t>码表示的数</a:t>
            </a:r>
            <a:r>
              <a:rPr lang="zh-CN" altLang="en-US" dirty="0" smtClean="0"/>
              <a:t>直接进行运算，</a:t>
            </a:r>
            <a:r>
              <a:rPr lang="zh-CN" altLang="en-US" dirty="0"/>
              <a:t>它们需要通过一段程序来完成</a:t>
            </a:r>
            <a:r>
              <a:rPr lang="zh-CN" altLang="en-US" dirty="0" smtClean="0"/>
              <a:t>。</a:t>
            </a:r>
            <a:endParaRPr lang="en-US" altLang="zh-CN" dirty="0" smtClean="0"/>
          </a:p>
          <a:p>
            <a:pPr defTabSz="939800" eaLnBrk="1" hangingPunct="1">
              <a:tabLst>
                <a:tab pos="2159000" algn="ctr"/>
                <a:tab pos="2959100" algn="ctr"/>
                <a:tab pos="3683000" algn="ctr"/>
              </a:tabLst>
              <a:defRPr/>
            </a:pPr>
            <a:r>
              <a:rPr lang="zh-CN" altLang="en-US" dirty="0" smtClean="0"/>
              <a:t>在程序中</a:t>
            </a:r>
            <a:r>
              <a:rPr lang="zh-CN" altLang="en-US" dirty="0" smtClean="0"/>
              <a:t>，十进制数</a:t>
            </a:r>
            <a:r>
              <a:rPr lang="zh-CN" altLang="en-US" dirty="0"/>
              <a:t>的</a:t>
            </a:r>
            <a:r>
              <a:rPr lang="en-US" altLang="zh-CN" dirty="0"/>
              <a:t>BCD</a:t>
            </a:r>
            <a:r>
              <a:rPr lang="zh-CN" altLang="en-US" dirty="0"/>
              <a:t>码表示可用一维字符数组来</a:t>
            </a:r>
            <a:r>
              <a:rPr lang="zh-CN" altLang="en-US" dirty="0" smtClean="0"/>
              <a:t>实现。</a:t>
            </a:r>
            <a:endParaRPr lang="en-US" altLang="zh-CN" dirty="0" smtClean="0"/>
          </a:p>
          <a:p>
            <a:pPr lvl="1" defTabSz="939800" eaLnBrk="1" hangingPunct="1">
              <a:tabLst>
                <a:tab pos="2159000" algn="ctr"/>
                <a:tab pos="2959100" algn="ctr"/>
                <a:tab pos="3683000" algn="ctr"/>
              </a:tabLst>
              <a:defRPr/>
            </a:pPr>
            <a:r>
              <a:rPr lang="zh-CN" altLang="en-US" dirty="0" smtClean="0"/>
              <a:t>为了节省空间，可</a:t>
            </a:r>
            <a:r>
              <a:rPr lang="zh-CN" altLang="en-US" dirty="0" smtClean="0"/>
              <a:t>采用</a:t>
            </a:r>
            <a:r>
              <a:rPr lang="zh-CN" altLang="en-US" dirty="0"/>
              <a:t>压缩形式存贮</a:t>
            </a:r>
            <a:r>
              <a:rPr lang="zh-CN" altLang="en-US" dirty="0" smtClean="0"/>
              <a:t>：用一个</a:t>
            </a:r>
            <a:r>
              <a:rPr lang="zh-CN" altLang="en-US" dirty="0" smtClean="0"/>
              <a:t>字符（字节）</a:t>
            </a:r>
            <a:r>
              <a:rPr lang="zh-CN" altLang="en-US" dirty="0" smtClean="0"/>
              <a:t>表示二</a:t>
            </a:r>
            <a:r>
              <a:rPr lang="zh-CN" altLang="en-US" dirty="0"/>
              <a:t>个</a:t>
            </a:r>
            <a:r>
              <a:rPr lang="en-US" altLang="zh-CN" dirty="0"/>
              <a:t>BCD</a:t>
            </a:r>
            <a:r>
              <a:rPr lang="zh-CN" altLang="en-US" dirty="0"/>
              <a:t>码。</a:t>
            </a:r>
          </a:p>
          <a:p>
            <a:pPr lvl="1" defTabSz="939800" eaLnBrk="1" hangingPunct="1">
              <a:tabLst>
                <a:tab pos="2159000" algn="ctr"/>
                <a:tab pos="2959100" algn="ctr"/>
                <a:tab pos="3683000" algn="ctr"/>
              </a:tabLst>
              <a:defRPr/>
            </a:pPr>
            <a:endParaRPr lang="en-US" altLang="zh-CN" sz="2400" dirty="0" smtClean="0">
              <a:latin typeface="Times New Roman" pitchFamily="18" charset="0"/>
            </a:endParaRPr>
          </a:p>
          <a:p>
            <a:pPr>
              <a:defRPr/>
            </a:pPr>
            <a:endParaRPr lang="zh-CN" altLang="en-US" dirty="0"/>
          </a:p>
        </p:txBody>
      </p:sp>
    </p:spTree>
    <p:extLst>
      <p:ext uri="{BB962C8B-B14F-4D97-AF65-F5344CB8AC3E}">
        <p14:creationId xmlns:p14="http://schemas.microsoft.com/office/powerpoint/2010/main" val="14060687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04800"/>
            <a:ext cx="7772400" cy="685800"/>
          </a:xfrm>
        </p:spPr>
        <p:txBody>
          <a:bodyPr/>
          <a:lstStyle/>
          <a:p>
            <a:pPr eaLnBrk="1" hangingPunct="1">
              <a:defRPr/>
            </a:pPr>
            <a:r>
              <a:rPr lang="zh-CN" altLang="en-US" smtClean="0"/>
              <a:t>二维数组 </a:t>
            </a:r>
          </a:p>
        </p:txBody>
      </p:sp>
      <p:sp>
        <p:nvSpPr>
          <p:cNvPr id="17411" name="Rectangle 3"/>
          <p:cNvSpPr>
            <a:spLocks noGrp="1" noChangeArrowheads="1"/>
          </p:cNvSpPr>
          <p:nvPr>
            <p:ph type="body" idx="1"/>
          </p:nvPr>
        </p:nvSpPr>
        <p:spPr>
          <a:xfrm>
            <a:off x="304800" y="1363216"/>
            <a:ext cx="8659813" cy="5234136"/>
          </a:xfrm>
        </p:spPr>
        <p:txBody>
          <a:bodyPr/>
          <a:lstStyle/>
          <a:p>
            <a:pPr eaLnBrk="1" hangingPunct="1">
              <a:defRPr/>
            </a:pPr>
            <a:r>
              <a:rPr lang="zh-CN" altLang="en-US" dirty="0" smtClean="0"/>
              <a:t>二维数组通常用于表示由</a:t>
            </a:r>
            <a:r>
              <a:rPr lang="zh-CN" altLang="en-US" dirty="0" smtClean="0">
                <a:solidFill>
                  <a:schemeClr val="folHlink"/>
                </a:solidFill>
              </a:rPr>
              <a:t>固定</a:t>
            </a:r>
            <a:r>
              <a:rPr lang="zh-CN" altLang="en-US" dirty="0" smtClean="0"/>
              <a:t>多个</a:t>
            </a:r>
            <a:r>
              <a:rPr lang="zh-CN" altLang="en-US" dirty="0" smtClean="0">
                <a:solidFill>
                  <a:srgbClr val="FFC000"/>
                </a:solidFill>
              </a:rPr>
              <a:t>同类型</a:t>
            </a:r>
            <a:r>
              <a:rPr lang="zh-CN" altLang="en-US" dirty="0" smtClean="0"/>
              <a:t>的具有</a:t>
            </a:r>
            <a:r>
              <a:rPr lang="zh-CN" altLang="en-US" dirty="0" smtClean="0">
                <a:solidFill>
                  <a:srgbClr val="FFC000"/>
                </a:solidFill>
              </a:rPr>
              <a:t>行、列</a:t>
            </a:r>
            <a:r>
              <a:rPr lang="zh-CN" altLang="en-US" dirty="0" smtClean="0">
                <a:solidFill>
                  <a:srgbClr val="FFC000"/>
                </a:solidFill>
              </a:rPr>
              <a:t>结构</a:t>
            </a:r>
            <a:r>
              <a:rPr lang="zh-CN" altLang="en-US" dirty="0" smtClean="0"/>
              <a:t>的数据所构成的复合数据</a:t>
            </a:r>
            <a:r>
              <a:rPr lang="zh-CN" altLang="en-US" dirty="0"/>
              <a:t>，</a:t>
            </a:r>
            <a:r>
              <a:rPr lang="zh-CN" altLang="en-US" dirty="0" smtClean="0"/>
              <a:t>如矩阵等。</a:t>
            </a:r>
          </a:p>
          <a:p>
            <a:pPr lvl="1" eaLnBrk="1" hangingPunct="1">
              <a:defRPr/>
            </a:pPr>
            <a:r>
              <a:rPr lang="zh-CN" altLang="en-US" dirty="0" smtClean="0"/>
              <a:t>二维数组所表示的是一种具有两维结构的数据，第一维称为二维数组的行，第二维称为二维数组的列。</a:t>
            </a:r>
          </a:p>
          <a:p>
            <a:pPr lvl="1" eaLnBrk="1" hangingPunct="1">
              <a:defRPr/>
            </a:pPr>
            <a:r>
              <a:rPr lang="zh-CN" altLang="en-US" dirty="0" smtClean="0"/>
              <a:t>二维数组的每个元素由其所在的行和列唯一确定。</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zh-CN" altLang="en-US" dirty="0"/>
              <a:t>二维数组类型定义</a:t>
            </a:r>
            <a:endParaRPr lang="zh-CN" altLang="zh-CN" dirty="0" smtClean="0"/>
          </a:p>
        </p:txBody>
      </p:sp>
      <p:sp>
        <p:nvSpPr>
          <p:cNvPr id="187395" name="Rectangle 3"/>
          <p:cNvSpPr>
            <a:spLocks noGrp="1" noChangeArrowheads="1"/>
          </p:cNvSpPr>
          <p:nvPr>
            <p:ph type="body" idx="1"/>
          </p:nvPr>
        </p:nvSpPr>
        <p:spPr>
          <a:xfrm>
            <a:off x="457200" y="1600200"/>
            <a:ext cx="8507288" cy="4530725"/>
          </a:xfrm>
        </p:spPr>
        <p:txBody>
          <a:bodyPr/>
          <a:lstStyle/>
          <a:p>
            <a:pPr eaLnBrk="1" hangingPunct="1">
              <a:defRPr/>
            </a:pPr>
            <a:r>
              <a:rPr lang="zh-CN" altLang="en-US" dirty="0" smtClean="0"/>
              <a:t>二维数组类型定义格式：</a:t>
            </a:r>
            <a:endParaRPr lang="en-US" altLang="zh-CN" dirty="0" smtClean="0"/>
          </a:p>
          <a:p>
            <a:pPr marL="0" indent="0" eaLnBrk="1" hangingPunct="1">
              <a:buNone/>
              <a:defRPr/>
            </a:pPr>
            <a:r>
              <a:rPr lang="en-US" altLang="zh-CN" sz="2200" dirty="0" smtClean="0">
                <a:cs typeface="Courier New" pitchFamily="49" charset="0"/>
              </a:rPr>
              <a:t>  </a:t>
            </a:r>
            <a:r>
              <a:rPr lang="en-US" altLang="zh-CN" sz="2200" dirty="0" err="1" smtClean="0">
                <a:solidFill>
                  <a:srgbClr val="FFC000"/>
                </a:solidFill>
                <a:cs typeface="Courier New" pitchFamily="49" charset="0"/>
              </a:rPr>
              <a:t>typedef</a:t>
            </a:r>
            <a:r>
              <a:rPr lang="en-US" altLang="zh-CN" sz="2200" dirty="0" smtClean="0">
                <a:cs typeface="Courier New" pitchFamily="49" charset="0"/>
              </a:rPr>
              <a:t> &lt;</a:t>
            </a:r>
            <a:r>
              <a:rPr lang="zh-CN" altLang="en-US" sz="2200" dirty="0" smtClean="0"/>
              <a:t>元素类型</a:t>
            </a:r>
            <a:r>
              <a:rPr lang="en-US" altLang="zh-CN" sz="2200" dirty="0" smtClean="0">
                <a:cs typeface="Courier New" pitchFamily="49" charset="0"/>
              </a:rPr>
              <a:t>&gt; </a:t>
            </a:r>
            <a:r>
              <a:rPr lang="en-US" altLang="zh-CN" sz="2200" dirty="0"/>
              <a:t>&lt;</a:t>
            </a:r>
            <a:r>
              <a:rPr lang="zh-CN" altLang="en-US" sz="2200" dirty="0"/>
              <a:t>二维数组类型名</a:t>
            </a:r>
            <a:r>
              <a:rPr lang="en-US" altLang="zh-CN" sz="2200" dirty="0"/>
              <a:t>&gt;</a:t>
            </a:r>
            <a:r>
              <a:rPr lang="en-US" altLang="zh-CN" sz="2200" dirty="0" smtClean="0">
                <a:solidFill>
                  <a:srgbClr val="FFC000"/>
                </a:solidFill>
                <a:cs typeface="Courier New" pitchFamily="49" charset="0"/>
              </a:rPr>
              <a:t>[</a:t>
            </a:r>
            <a:r>
              <a:rPr lang="en-US" altLang="zh-CN" sz="2200" dirty="0" smtClean="0">
                <a:cs typeface="Courier New" pitchFamily="49" charset="0"/>
              </a:rPr>
              <a:t>&lt;</a:t>
            </a:r>
            <a:r>
              <a:rPr lang="zh-CN" altLang="en-US" sz="2200" dirty="0" smtClean="0"/>
              <a:t>行数</a:t>
            </a:r>
            <a:r>
              <a:rPr lang="en-US" altLang="zh-CN" sz="2200" dirty="0" smtClean="0">
                <a:cs typeface="Courier New" pitchFamily="49" charset="0"/>
              </a:rPr>
              <a:t>&gt;</a:t>
            </a:r>
            <a:r>
              <a:rPr lang="en-US" altLang="zh-CN" sz="2200" dirty="0" smtClean="0">
                <a:solidFill>
                  <a:srgbClr val="FFC000"/>
                </a:solidFill>
                <a:cs typeface="Courier New" pitchFamily="49" charset="0"/>
              </a:rPr>
              <a:t>][</a:t>
            </a:r>
            <a:r>
              <a:rPr lang="en-US" altLang="zh-CN" sz="2200" dirty="0" smtClean="0">
                <a:cs typeface="Courier New" pitchFamily="49" charset="0"/>
              </a:rPr>
              <a:t>&lt;</a:t>
            </a:r>
            <a:r>
              <a:rPr lang="zh-CN" altLang="en-US" sz="2200" dirty="0" smtClean="0"/>
              <a:t>列数</a:t>
            </a:r>
            <a:r>
              <a:rPr lang="en-US" altLang="zh-CN" sz="2200" dirty="0" smtClean="0">
                <a:cs typeface="Courier New" pitchFamily="49" charset="0"/>
              </a:rPr>
              <a:t>&gt;</a:t>
            </a:r>
            <a:r>
              <a:rPr lang="en-US" altLang="zh-CN" sz="2200" dirty="0" smtClean="0">
                <a:solidFill>
                  <a:srgbClr val="FFC000"/>
                </a:solidFill>
                <a:cs typeface="Courier New" pitchFamily="49" charset="0"/>
              </a:rPr>
              <a:t>];</a:t>
            </a:r>
          </a:p>
          <a:p>
            <a:pPr lvl="1" eaLnBrk="1" hangingPunct="1">
              <a:lnSpc>
                <a:spcPct val="130000"/>
              </a:lnSpc>
              <a:defRPr/>
            </a:pPr>
            <a:r>
              <a:rPr lang="en-US" altLang="zh-CN" sz="2400" dirty="0" smtClean="0">
                <a:cs typeface="Courier New" pitchFamily="49" charset="0"/>
              </a:rPr>
              <a:t>&lt;</a:t>
            </a:r>
            <a:r>
              <a:rPr lang="zh-CN" altLang="en-US" sz="2400" dirty="0" smtClean="0">
                <a:cs typeface="Courier New" pitchFamily="49" charset="0"/>
              </a:rPr>
              <a:t>元素类型</a:t>
            </a:r>
            <a:r>
              <a:rPr lang="en-US" altLang="zh-CN" sz="2400" dirty="0" smtClean="0">
                <a:cs typeface="Courier New" pitchFamily="49" charset="0"/>
              </a:rPr>
              <a:t>&gt;</a:t>
            </a:r>
            <a:r>
              <a:rPr lang="zh-CN" altLang="en-US" sz="2400" dirty="0" smtClean="0">
                <a:cs typeface="Courier New" pitchFamily="49" charset="0"/>
              </a:rPr>
              <a:t>为任意</a:t>
            </a:r>
            <a:r>
              <a:rPr lang="en-US" altLang="zh-CN" sz="2400" dirty="0" smtClean="0">
                <a:cs typeface="Courier New" pitchFamily="49" charset="0"/>
              </a:rPr>
              <a:t>C++</a:t>
            </a:r>
            <a:r>
              <a:rPr lang="zh-CN" altLang="en-US" sz="2400" dirty="0" smtClean="0">
                <a:cs typeface="Courier New" pitchFamily="49" charset="0"/>
              </a:rPr>
              <a:t>类型（</a:t>
            </a:r>
            <a:r>
              <a:rPr lang="en-US" altLang="zh-CN" sz="2400" dirty="0" smtClean="0">
                <a:cs typeface="Courier New" pitchFamily="49" charset="0"/>
              </a:rPr>
              <a:t>void</a:t>
            </a:r>
            <a:r>
              <a:rPr lang="zh-CN" altLang="en-US" sz="2400" dirty="0" smtClean="0">
                <a:cs typeface="Courier New" pitchFamily="49" charset="0"/>
              </a:rPr>
              <a:t>除外）</a:t>
            </a:r>
          </a:p>
          <a:p>
            <a:pPr lvl="1" eaLnBrk="1" hangingPunct="1">
              <a:lnSpc>
                <a:spcPct val="130000"/>
              </a:lnSpc>
              <a:defRPr/>
            </a:pPr>
            <a:r>
              <a:rPr lang="en-US" altLang="zh-CN" sz="2400" dirty="0" smtClean="0">
                <a:cs typeface="Courier New" pitchFamily="49" charset="0"/>
              </a:rPr>
              <a:t>&lt;</a:t>
            </a:r>
            <a:r>
              <a:rPr lang="zh-CN" altLang="en-US" sz="2400" dirty="0" smtClean="0"/>
              <a:t>行数</a:t>
            </a:r>
            <a:r>
              <a:rPr lang="en-US" altLang="zh-CN" sz="2400" dirty="0" smtClean="0">
                <a:cs typeface="Courier New" pitchFamily="49" charset="0"/>
              </a:rPr>
              <a:t>&gt;</a:t>
            </a:r>
            <a:r>
              <a:rPr lang="zh-CN" altLang="en-US" sz="2400" dirty="0" smtClean="0">
                <a:cs typeface="Courier New" pitchFamily="49" charset="0"/>
              </a:rPr>
              <a:t>和</a:t>
            </a:r>
            <a:r>
              <a:rPr lang="en-US" altLang="zh-CN" sz="2400" dirty="0" smtClean="0">
                <a:cs typeface="Courier New" pitchFamily="49" charset="0"/>
              </a:rPr>
              <a:t>&lt;</a:t>
            </a:r>
            <a:r>
              <a:rPr lang="zh-CN" altLang="en-US" sz="2400" dirty="0" smtClean="0"/>
              <a:t>列数</a:t>
            </a:r>
            <a:r>
              <a:rPr lang="en-US" altLang="zh-CN" sz="2400" dirty="0" smtClean="0">
                <a:cs typeface="Courier New" pitchFamily="49" charset="0"/>
              </a:rPr>
              <a:t>&gt;</a:t>
            </a:r>
            <a:r>
              <a:rPr lang="zh-CN" altLang="en-US" sz="2400" dirty="0" smtClean="0">
                <a:cs typeface="Courier New" pitchFamily="49" charset="0"/>
              </a:rPr>
              <a:t>为</a:t>
            </a:r>
            <a:r>
              <a:rPr lang="zh-CN" altLang="en-US" sz="2400" dirty="0" smtClean="0">
                <a:solidFill>
                  <a:schemeClr val="folHlink"/>
                </a:solidFill>
                <a:cs typeface="Courier New" pitchFamily="49" charset="0"/>
              </a:rPr>
              <a:t>整型常量表达式</a:t>
            </a:r>
          </a:p>
          <a:p>
            <a:pPr eaLnBrk="1" hangingPunct="1">
              <a:lnSpc>
                <a:spcPct val="70000"/>
              </a:lnSpc>
              <a:defRPr/>
            </a:pPr>
            <a:r>
              <a:rPr lang="zh-CN" altLang="en-US" dirty="0"/>
              <a:t>例如：</a:t>
            </a:r>
          </a:p>
          <a:p>
            <a:pPr marL="457200" lvl="1" indent="0" eaLnBrk="1" hangingPunct="1">
              <a:lnSpc>
                <a:spcPct val="90000"/>
              </a:lnSpc>
              <a:buNone/>
              <a:defRPr/>
            </a:pPr>
            <a:r>
              <a:rPr lang="en-US" altLang="zh-CN" dirty="0" err="1" smtClean="0"/>
              <a:t>typedef</a:t>
            </a:r>
            <a:r>
              <a:rPr lang="en-US" altLang="zh-CN" dirty="0" smtClean="0"/>
              <a:t> </a:t>
            </a:r>
            <a:r>
              <a:rPr lang="en-US" altLang="zh-CN" dirty="0" err="1" smtClean="0"/>
              <a:t>int</a:t>
            </a:r>
            <a:r>
              <a:rPr lang="en-US" altLang="zh-CN" dirty="0" smtClean="0"/>
              <a:t> </a:t>
            </a:r>
            <a:r>
              <a:rPr lang="en-US" altLang="zh-CN" dirty="0" smtClean="0">
                <a:solidFill>
                  <a:srgbClr val="FFC000"/>
                </a:solidFill>
              </a:rPr>
              <a:t>A</a:t>
            </a:r>
            <a:r>
              <a:rPr lang="en-US" altLang="zh-CN" dirty="0" smtClean="0"/>
              <a:t>[10][5]; //</a:t>
            </a:r>
            <a:r>
              <a:rPr lang="zh-CN" altLang="en-US" dirty="0" smtClean="0"/>
              <a:t>由</a:t>
            </a:r>
            <a:r>
              <a:rPr lang="en-US" altLang="zh-CN" dirty="0" smtClean="0"/>
              <a:t>10</a:t>
            </a:r>
            <a:r>
              <a:rPr lang="zh-CN" altLang="en-US" dirty="0" smtClean="0"/>
              <a:t>行、</a:t>
            </a:r>
            <a:r>
              <a:rPr lang="en-US" altLang="zh-CN" dirty="0" smtClean="0"/>
              <a:t>5</a:t>
            </a:r>
            <a:r>
              <a:rPr lang="zh-CN" altLang="en-US" dirty="0" smtClean="0"/>
              <a:t>列</a:t>
            </a:r>
            <a:r>
              <a:rPr lang="en-US" altLang="zh-CN" dirty="0" err="1" smtClean="0"/>
              <a:t>int</a:t>
            </a:r>
            <a:r>
              <a:rPr lang="zh-CN" altLang="en-US" dirty="0" smtClean="0"/>
              <a:t>型元素</a:t>
            </a:r>
          </a:p>
          <a:p>
            <a:pPr marL="457200" lvl="1" indent="0" eaLnBrk="1" hangingPunct="1">
              <a:lnSpc>
                <a:spcPct val="90000"/>
              </a:lnSpc>
              <a:buNone/>
              <a:defRPr/>
            </a:pPr>
            <a:r>
              <a:rPr lang="zh-CN" altLang="en-US" dirty="0" smtClean="0"/>
              <a:t> 			             </a:t>
            </a:r>
            <a:r>
              <a:rPr lang="en-US" altLang="zh-CN" dirty="0" smtClean="0"/>
              <a:t>//</a:t>
            </a:r>
            <a:r>
              <a:rPr lang="zh-CN" altLang="en-US" dirty="0" smtClean="0"/>
              <a:t>所构成的二维数组类型</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defRPr/>
            </a:pPr>
            <a:r>
              <a:rPr lang="zh-CN" altLang="en-US" dirty="0"/>
              <a:t>二维数组类型变量的定义</a:t>
            </a:r>
            <a:endParaRPr lang="zh-CN" altLang="zh-CN" dirty="0" smtClean="0"/>
          </a:p>
        </p:txBody>
      </p:sp>
      <p:sp>
        <p:nvSpPr>
          <p:cNvPr id="136195" name="Rectangle 3"/>
          <p:cNvSpPr>
            <a:spLocks noGrp="1" noChangeArrowheads="1"/>
          </p:cNvSpPr>
          <p:nvPr>
            <p:ph type="body" idx="1"/>
          </p:nvPr>
        </p:nvSpPr>
        <p:spPr>
          <a:xfrm>
            <a:off x="395288" y="1600200"/>
            <a:ext cx="8425184" cy="4924425"/>
          </a:xfrm>
        </p:spPr>
        <p:txBody>
          <a:bodyPr/>
          <a:lstStyle/>
          <a:p>
            <a:pPr eaLnBrk="1" hangingPunct="1">
              <a:defRPr/>
            </a:pPr>
            <a:r>
              <a:rPr lang="zh-CN" altLang="en-US" dirty="0" smtClean="0"/>
              <a:t>二维数组类型变量的定义格式：</a:t>
            </a:r>
          </a:p>
          <a:p>
            <a:pPr lvl="1" eaLnBrk="1" hangingPunct="1">
              <a:lnSpc>
                <a:spcPct val="150000"/>
              </a:lnSpc>
              <a:defRPr/>
            </a:pPr>
            <a:r>
              <a:rPr lang="en-US" altLang="zh-CN" sz="2400" dirty="0" smtClean="0">
                <a:cs typeface="Courier New" pitchFamily="49" charset="0"/>
              </a:rPr>
              <a:t>&lt;</a:t>
            </a:r>
            <a:r>
              <a:rPr lang="zh-CN" altLang="en-US" sz="2400" dirty="0" smtClean="0"/>
              <a:t>二维数组类型名</a:t>
            </a:r>
            <a:r>
              <a:rPr lang="en-US" altLang="zh-CN" sz="2400" dirty="0" smtClean="0">
                <a:cs typeface="Courier New" pitchFamily="49" charset="0"/>
              </a:rPr>
              <a:t>&gt; </a:t>
            </a:r>
            <a:r>
              <a:rPr lang="en-US" altLang="zh-CN" sz="2400" dirty="0"/>
              <a:t>&lt;</a:t>
            </a:r>
            <a:r>
              <a:rPr lang="zh-CN" altLang="en-US" sz="2400" dirty="0"/>
              <a:t>二维数组变量名</a:t>
            </a:r>
            <a:r>
              <a:rPr lang="en-US" altLang="zh-CN" sz="2400" dirty="0"/>
              <a:t>&gt;</a:t>
            </a:r>
            <a:r>
              <a:rPr lang="en-US" altLang="zh-CN" sz="2400" dirty="0" smtClean="0">
                <a:solidFill>
                  <a:srgbClr val="FFC000"/>
                </a:solidFill>
                <a:cs typeface="Courier New" pitchFamily="49" charset="0"/>
              </a:rPr>
              <a:t>;</a:t>
            </a:r>
          </a:p>
          <a:p>
            <a:pPr lvl="1" eaLnBrk="1" hangingPunct="1">
              <a:lnSpc>
                <a:spcPct val="110000"/>
              </a:lnSpc>
              <a:buFontTx/>
              <a:buNone/>
              <a:defRPr/>
            </a:pPr>
            <a:r>
              <a:rPr lang="zh-CN" altLang="en-US" sz="2400" dirty="0" smtClean="0">
                <a:cs typeface="Courier New" pitchFamily="49" charset="0"/>
              </a:rPr>
              <a:t>或</a:t>
            </a:r>
          </a:p>
          <a:p>
            <a:pPr lvl="1" eaLnBrk="1" hangingPunct="1">
              <a:lnSpc>
                <a:spcPct val="120000"/>
              </a:lnSpc>
              <a:defRPr/>
            </a:pPr>
            <a:r>
              <a:rPr lang="en-US" altLang="zh-CN" sz="2400" dirty="0" smtClean="0">
                <a:cs typeface="Courier New" pitchFamily="49" charset="0"/>
              </a:rPr>
              <a:t>&lt;</a:t>
            </a:r>
            <a:r>
              <a:rPr lang="zh-CN" altLang="en-US" sz="2400" dirty="0" smtClean="0"/>
              <a:t>元素类型</a:t>
            </a:r>
            <a:r>
              <a:rPr lang="en-US" altLang="zh-CN" sz="2400" dirty="0" smtClean="0">
                <a:cs typeface="Courier New" pitchFamily="49" charset="0"/>
              </a:rPr>
              <a:t>&gt; </a:t>
            </a:r>
            <a:r>
              <a:rPr lang="en-US" altLang="zh-CN" sz="2400" dirty="0"/>
              <a:t>&lt;</a:t>
            </a:r>
            <a:r>
              <a:rPr lang="zh-CN" altLang="en-US" sz="2400" dirty="0"/>
              <a:t>二维数组变量名</a:t>
            </a:r>
            <a:r>
              <a:rPr lang="en-US" altLang="zh-CN" sz="2400" dirty="0"/>
              <a:t>&gt;</a:t>
            </a:r>
            <a:r>
              <a:rPr lang="en-US" altLang="zh-CN" sz="2400" dirty="0" smtClean="0">
                <a:solidFill>
                  <a:srgbClr val="FFC000"/>
                </a:solidFill>
                <a:cs typeface="Courier New" pitchFamily="49" charset="0"/>
              </a:rPr>
              <a:t>[</a:t>
            </a:r>
            <a:r>
              <a:rPr lang="en-US" altLang="zh-CN" sz="2400" dirty="0" smtClean="0">
                <a:cs typeface="Courier New" pitchFamily="49" charset="0"/>
              </a:rPr>
              <a:t>&lt;</a:t>
            </a:r>
            <a:r>
              <a:rPr lang="zh-CN" altLang="en-US" sz="2400" dirty="0" smtClean="0"/>
              <a:t>行数</a:t>
            </a:r>
            <a:r>
              <a:rPr lang="en-US" altLang="zh-CN" sz="2400" dirty="0" smtClean="0">
                <a:cs typeface="Courier New" pitchFamily="49" charset="0"/>
              </a:rPr>
              <a:t>&gt;</a:t>
            </a:r>
            <a:r>
              <a:rPr lang="en-US" altLang="zh-CN" sz="2400" dirty="0" smtClean="0">
                <a:solidFill>
                  <a:srgbClr val="FFC000"/>
                </a:solidFill>
                <a:cs typeface="Courier New" pitchFamily="49" charset="0"/>
              </a:rPr>
              <a:t>][</a:t>
            </a:r>
            <a:r>
              <a:rPr lang="en-US" altLang="zh-CN" sz="2400" dirty="0" smtClean="0">
                <a:cs typeface="Courier New" pitchFamily="49" charset="0"/>
              </a:rPr>
              <a:t>&lt;</a:t>
            </a:r>
            <a:r>
              <a:rPr lang="zh-CN" altLang="en-US" sz="2400" dirty="0" smtClean="0"/>
              <a:t>列数</a:t>
            </a:r>
            <a:r>
              <a:rPr lang="en-US" altLang="zh-CN" sz="2400" dirty="0" smtClean="0">
                <a:cs typeface="Courier New" pitchFamily="49" charset="0"/>
              </a:rPr>
              <a:t>&gt;</a:t>
            </a:r>
            <a:r>
              <a:rPr lang="en-US" altLang="zh-CN" sz="2400" dirty="0" smtClean="0">
                <a:solidFill>
                  <a:srgbClr val="FFC000"/>
                </a:solidFill>
                <a:cs typeface="Courier New" pitchFamily="49" charset="0"/>
              </a:rPr>
              <a:t>];</a:t>
            </a:r>
          </a:p>
          <a:p>
            <a:pPr lvl="1" eaLnBrk="1" hangingPunct="1">
              <a:lnSpc>
                <a:spcPct val="120000"/>
              </a:lnSpc>
              <a:buFontTx/>
              <a:buNone/>
              <a:defRPr/>
            </a:pPr>
            <a:r>
              <a:rPr lang="zh-CN" altLang="en-US" sz="2400" dirty="0" smtClean="0">
                <a:cs typeface="Courier New" pitchFamily="49" charset="0"/>
              </a:rPr>
              <a:t>或</a:t>
            </a:r>
          </a:p>
          <a:p>
            <a:pPr lvl="1" eaLnBrk="1" hangingPunct="1">
              <a:lnSpc>
                <a:spcPct val="130000"/>
              </a:lnSpc>
              <a:defRPr/>
            </a:pPr>
            <a:r>
              <a:rPr lang="en-US" altLang="zh-CN" sz="2400" dirty="0" smtClean="0">
                <a:cs typeface="Courier New" pitchFamily="49" charset="0"/>
              </a:rPr>
              <a:t>&lt;</a:t>
            </a:r>
            <a:r>
              <a:rPr lang="zh-CN" altLang="en-US" sz="2400" dirty="0" smtClean="0">
                <a:cs typeface="Courier New" pitchFamily="49" charset="0"/>
              </a:rPr>
              <a:t>一维数组类型名</a:t>
            </a:r>
            <a:r>
              <a:rPr lang="en-US" altLang="zh-CN" sz="2400" dirty="0" smtClean="0">
                <a:cs typeface="Courier New" pitchFamily="49" charset="0"/>
              </a:rPr>
              <a:t>&gt; &lt;</a:t>
            </a:r>
            <a:r>
              <a:rPr lang="zh-CN" altLang="en-US" sz="2400" dirty="0" smtClean="0">
                <a:cs typeface="Courier New" pitchFamily="49" charset="0"/>
              </a:rPr>
              <a:t>二</a:t>
            </a:r>
            <a:r>
              <a:rPr lang="zh-CN" altLang="en-US" sz="2400" dirty="0" smtClean="0"/>
              <a:t>维数组变量名</a:t>
            </a:r>
            <a:r>
              <a:rPr lang="en-US" altLang="zh-CN" sz="2400" dirty="0" smtClean="0">
                <a:cs typeface="Courier New" pitchFamily="49" charset="0"/>
              </a:rPr>
              <a:t>&gt;</a:t>
            </a:r>
            <a:r>
              <a:rPr lang="en-US" altLang="zh-CN" sz="2400" dirty="0" smtClean="0">
                <a:solidFill>
                  <a:srgbClr val="FFC000"/>
                </a:solidFill>
                <a:cs typeface="Courier New" pitchFamily="49" charset="0"/>
              </a:rPr>
              <a:t>[</a:t>
            </a:r>
            <a:r>
              <a:rPr lang="en-US" altLang="zh-CN" sz="2400" dirty="0" smtClean="0">
                <a:cs typeface="Courier New" pitchFamily="49" charset="0"/>
              </a:rPr>
              <a:t>&lt;</a:t>
            </a:r>
            <a:r>
              <a:rPr lang="zh-CN" altLang="en-US" sz="2400" dirty="0" smtClean="0"/>
              <a:t>元素个数</a:t>
            </a:r>
            <a:r>
              <a:rPr lang="en-US" altLang="zh-CN" sz="2400" dirty="0" smtClean="0">
                <a:cs typeface="Courier New" pitchFamily="49" charset="0"/>
              </a:rPr>
              <a:t>&gt;</a:t>
            </a:r>
            <a:r>
              <a:rPr lang="en-US" altLang="zh-CN" sz="2400" dirty="0" smtClean="0">
                <a:solidFill>
                  <a:srgbClr val="FFC000"/>
                </a:solidFill>
                <a:cs typeface="Courier New" pitchFamily="49" charset="0"/>
              </a:rPr>
              <a:t>];</a:t>
            </a:r>
          </a:p>
          <a:p>
            <a:pPr lvl="2" eaLnBrk="1" hangingPunct="1">
              <a:lnSpc>
                <a:spcPct val="130000"/>
              </a:lnSpc>
              <a:defRPr/>
            </a:pPr>
            <a:r>
              <a:rPr lang="en-US" altLang="zh-CN" sz="2000" dirty="0" smtClean="0">
                <a:cs typeface="Courier New" pitchFamily="49" charset="0"/>
              </a:rPr>
              <a:t>&lt;</a:t>
            </a:r>
            <a:r>
              <a:rPr lang="zh-CN" altLang="en-US" sz="2000" dirty="0" smtClean="0"/>
              <a:t>元素类型</a:t>
            </a:r>
            <a:r>
              <a:rPr lang="en-US" altLang="zh-CN" sz="2000" dirty="0" smtClean="0">
                <a:cs typeface="Courier New" pitchFamily="49" charset="0"/>
              </a:rPr>
              <a:t>&gt;</a:t>
            </a:r>
            <a:r>
              <a:rPr lang="zh-CN" altLang="en-US" sz="2000" dirty="0" smtClean="0">
                <a:cs typeface="Courier New" pitchFamily="49" charset="0"/>
              </a:rPr>
              <a:t>为任意</a:t>
            </a:r>
            <a:r>
              <a:rPr lang="en-US" altLang="zh-CN" sz="2000" dirty="0" smtClean="0">
                <a:cs typeface="Courier New" pitchFamily="49" charset="0"/>
              </a:rPr>
              <a:t>C++</a:t>
            </a:r>
            <a:r>
              <a:rPr lang="zh-CN" altLang="en-US" sz="2000" dirty="0" smtClean="0">
                <a:cs typeface="Courier New" pitchFamily="49" charset="0"/>
              </a:rPr>
              <a:t>类型（</a:t>
            </a:r>
            <a:r>
              <a:rPr lang="en-US" altLang="zh-CN" sz="2000" dirty="0" smtClean="0">
                <a:cs typeface="Courier New" pitchFamily="49" charset="0"/>
              </a:rPr>
              <a:t>void</a:t>
            </a:r>
            <a:r>
              <a:rPr lang="zh-CN" altLang="en-US" sz="2000" dirty="0" smtClean="0">
                <a:cs typeface="Courier New" pitchFamily="49" charset="0"/>
              </a:rPr>
              <a:t>除外）</a:t>
            </a:r>
          </a:p>
          <a:p>
            <a:pPr lvl="2" eaLnBrk="1" hangingPunct="1">
              <a:lnSpc>
                <a:spcPct val="130000"/>
              </a:lnSpc>
              <a:defRPr/>
            </a:pPr>
            <a:r>
              <a:rPr lang="en-US" altLang="zh-CN" sz="2000" dirty="0" smtClean="0">
                <a:cs typeface="Courier New" pitchFamily="49" charset="0"/>
              </a:rPr>
              <a:t>&lt;</a:t>
            </a:r>
            <a:r>
              <a:rPr lang="zh-CN" altLang="en-US" sz="2000" dirty="0" smtClean="0"/>
              <a:t>行数</a:t>
            </a:r>
            <a:r>
              <a:rPr lang="en-US" altLang="zh-CN" sz="2000" dirty="0" smtClean="0">
                <a:cs typeface="Courier New" pitchFamily="49" charset="0"/>
              </a:rPr>
              <a:t>&gt;</a:t>
            </a:r>
            <a:r>
              <a:rPr lang="zh-CN" altLang="en-US" sz="2000" dirty="0" smtClean="0">
                <a:cs typeface="Courier New" pitchFamily="49" charset="0"/>
              </a:rPr>
              <a:t>、</a:t>
            </a:r>
            <a:r>
              <a:rPr lang="en-US" altLang="zh-CN" sz="2000" dirty="0" smtClean="0">
                <a:cs typeface="Courier New" pitchFamily="49" charset="0"/>
              </a:rPr>
              <a:t>&lt;</a:t>
            </a:r>
            <a:r>
              <a:rPr lang="zh-CN" altLang="en-US" sz="2000" dirty="0" smtClean="0"/>
              <a:t>列数</a:t>
            </a:r>
            <a:r>
              <a:rPr lang="en-US" altLang="zh-CN" sz="2000" dirty="0" smtClean="0">
                <a:cs typeface="Courier New" pitchFamily="49" charset="0"/>
              </a:rPr>
              <a:t>&gt;</a:t>
            </a:r>
            <a:r>
              <a:rPr lang="zh-CN" altLang="en-US" sz="2000" dirty="0" smtClean="0">
                <a:cs typeface="Courier New" pitchFamily="49" charset="0"/>
              </a:rPr>
              <a:t>和</a:t>
            </a:r>
            <a:r>
              <a:rPr lang="en-US" altLang="zh-CN" sz="2000" dirty="0" smtClean="0">
                <a:cs typeface="Courier New" pitchFamily="49" charset="0"/>
              </a:rPr>
              <a:t>&lt;</a:t>
            </a:r>
            <a:r>
              <a:rPr lang="zh-CN" altLang="en-US" sz="2000" dirty="0" smtClean="0"/>
              <a:t>元素个数</a:t>
            </a:r>
            <a:r>
              <a:rPr lang="en-US" altLang="zh-CN" sz="2000" dirty="0" smtClean="0">
                <a:cs typeface="Courier New" pitchFamily="49" charset="0"/>
              </a:rPr>
              <a:t>&gt;</a:t>
            </a:r>
            <a:r>
              <a:rPr lang="zh-CN" altLang="en-US" sz="2000" dirty="0" smtClean="0">
                <a:cs typeface="Courier New" pitchFamily="49" charset="0"/>
              </a:rPr>
              <a:t>为</a:t>
            </a:r>
            <a:r>
              <a:rPr lang="zh-CN" altLang="en-US" sz="2000" dirty="0" smtClean="0">
                <a:solidFill>
                  <a:schemeClr val="folHlink"/>
                </a:solidFill>
                <a:cs typeface="Courier New" pitchFamily="49" charset="0"/>
              </a:rPr>
              <a:t>整型常量表达式</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defRPr/>
            </a:pPr>
            <a:endParaRPr lang="zh-CN" altLang="zh-CN" smtClean="0"/>
          </a:p>
        </p:txBody>
      </p:sp>
      <p:sp>
        <p:nvSpPr>
          <p:cNvPr id="177155" name="Rectangle 3"/>
          <p:cNvSpPr>
            <a:spLocks noGrp="1" noChangeArrowheads="1"/>
          </p:cNvSpPr>
          <p:nvPr>
            <p:ph type="body" idx="1"/>
          </p:nvPr>
        </p:nvSpPr>
        <p:spPr>
          <a:xfrm>
            <a:off x="457200" y="1600200"/>
            <a:ext cx="8229600" cy="5069160"/>
          </a:xfrm>
        </p:spPr>
        <p:txBody>
          <a:bodyPr>
            <a:normAutofit/>
          </a:bodyPr>
          <a:lstStyle/>
          <a:p>
            <a:pPr eaLnBrk="1" hangingPunct="1">
              <a:lnSpc>
                <a:spcPct val="90000"/>
              </a:lnSpc>
              <a:defRPr/>
            </a:pPr>
            <a:r>
              <a:rPr lang="zh-CN" altLang="en-US" dirty="0" smtClean="0"/>
              <a:t>例如：（下面</a:t>
            </a:r>
            <a:r>
              <a:rPr lang="en-US" altLang="zh-CN" dirty="0" smtClean="0"/>
              <a:t>3</a:t>
            </a:r>
            <a:r>
              <a:rPr lang="zh-CN" altLang="en-US" dirty="0" smtClean="0"/>
              <a:t>个</a:t>
            </a:r>
            <a:r>
              <a:rPr lang="en-US" altLang="zh-CN" dirty="0" smtClean="0"/>
              <a:t>a</a:t>
            </a:r>
            <a:r>
              <a:rPr lang="zh-CN" altLang="en-US" dirty="0" smtClean="0"/>
              <a:t>等价！）</a:t>
            </a:r>
          </a:p>
          <a:p>
            <a:pPr lvl="1" eaLnBrk="1" hangingPunct="1">
              <a:lnSpc>
                <a:spcPct val="90000"/>
              </a:lnSpc>
              <a:defRPr/>
            </a:pPr>
            <a:r>
              <a:rPr lang="en-US" altLang="zh-CN" sz="3200" dirty="0" err="1" smtClean="0"/>
              <a:t>typedef</a:t>
            </a:r>
            <a:r>
              <a:rPr lang="en-US" altLang="zh-CN" sz="3200" dirty="0" smtClean="0"/>
              <a:t> </a:t>
            </a:r>
            <a:r>
              <a:rPr lang="en-US" altLang="zh-CN" sz="3200" dirty="0" err="1" smtClean="0"/>
              <a:t>int</a:t>
            </a:r>
            <a:r>
              <a:rPr lang="en-US" altLang="zh-CN" sz="3200" dirty="0" smtClean="0"/>
              <a:t> A[10][5]; </a:t>
            </a:r>
          </a:p>
          <a:p>
            <a:pPr lvl="1" eaLnBrk="1" hangingPunct="1">
              <a:lnSpc>
                <a:spcPct val="90000"/>
              </a:lnSpc>
              <a:defRPr/>
            </a:pPr>
            <a:r>
              <a:rPr lang="en-US" altLang="zh-CN" sz="3200" dirty="0" smtClean="0"/>
              <a:t>A </a:t>
            </a:r>
            <a:r>
              <a:rPr lang="en-US" altLang="zh-CN" sz="3200" dirty="0" err="1" smtClean="0">
                <a:solidFill>
                  <a:srgbClr val="FFC000"/>
                </a:solidFill>
              </a:rPr>
              <a:t>a</a:t>
            </a:r>
            <a:r>
              <a:rPr lang="en-US" altLang="zh-CN" sz="3200" dirty="0" smtClean="0"/>
              <a:t>;</a:t>
            </a:r>
          </a:p>
          <a:p>
            <a:pPr lvl="1" eaLnBrk="1" hangingPunct="1">
              <a:lnSpc>
                <a:spcPct val="90000"/>
              </a:lnSpc>
              <a:buFontTx/>
              <a:buNone/>
              <a:defRPr/>
            </a:pPr>
            <a:r>
              <a:rPr lang="zh-CN" altLang="en-US" sz="3200" dirty="0" smtClean="0"/>
              <a:t>或</a:t>
            </a:r>
          </a:p>
          <a:p>
            <a:pPr lvl="1" eaLnBrk="1" hangingPunct="1">
              <a:lnSpc>
                <a:spcPct val="90000"/>
              </a:lnSpc>
              <a:defRPr/>
            </a:pPr>
            <a:r>
              <a:rPr lang="en-US" altLang="zh-CN" sz="3200" dirty="0" err="1" smtClean="0"/>
              <a:t>int</a:t>
            </a:r>
            <a:r>
              <a:rPr lang="en-US" altLang="zh-CN" sz="3200" dirty="0" smtClean="0"/>
              <a:t> </a:t>
            </a:r>
            <a:r>
              <a:rPr lang="en-US" altLang="zh-CN" sz="3200" dirty="0" smtClean="0">
                <a:solidFill>
                  <a:srgbClr val="FFC000"/>
                </a:solidFill>
              </a:rPr>
              <a:t>a</a:t>
            </a:r>
            <a:r>
              <a:rPr lang="en-US" altLang="zh-CN" sz="3200" dirty="0" smtClean="0"/>
              <a:t>[10][5];</a:t>
            </a:r>
          </a:p>
          <a:p>
            <a:pPr lvl="1" eaLnBrk="1" hangingPunct="1">
              <a:lnSpc>
                <a:spcPct val="90000"/>
              </a:lnSpc>
              <a:buFontTx/>
              <a:buNone/>
              <a:defRPr/>
            </a:pPr>
            <a:r>
              <a:rPr lang="zh-CN" altLang="en-US" sz="3200" dirty="0" smtClean="0"/>
              <a:t>或</a:t>
            </a:r>
          </a:p>
          <a:p>
            <a:pPr lvl="1" eaLnBrk="1" hangingPunct="1">
              <a:lnSpc>
                <a:spcPct val="90000"/>
              </a:lnSpc>
              <a:defRPr/>
            </a:pPr>
            <a:r>
              <a:rPr lang="en-US" altLang="zh-CN" sz="3200" dirty="0" err="1" smtClean="0"/>
              <a:t>typedef</a:t>
            </a:r>
            <a:r>
              <a:rPr lang="en-US" altLang="zh-CN" sz="3200" dirty="0" smtClean="0"/>
              <a:t> </a:t>
            </a:r>
            <a:r>
              <a:rPr lang="en-US" altLang="zh-CN" sz="3200" dirty="0" err="1" smtClean="0"/>
              <a:t>int</a:t>
            </a:r>
            <a:r>
              <a:rPr lang="en-US" altLang="zh-CN" sz="3200" dirty="0" smtClean="0"/>
              <a:t> B[5];</a:t>
            </a:r>
          </a:p>
          <a:p>
            <a:pPr lvl="1" eaLnBrk="1" hangingPunct="1">
              <a:lnSpc>
                <a:spcPct val="90000"/>
              </a:lnSpc>
              <a:defRPr/>
            </a:pPr>
            <a:r>
              <a:rPr lang="en-US" altLang="zh-CN" sz="3200" dirty="0" smtClean="0"/>
              <a:t>B</a:t>
            </a:r>
            <a:r>
              <a:rPr lang="en-US" altLang="zh-CN" sz="3200" dirty="0" smtClean="0">
                <a:solidFill>
                  <a:schemeClr val="folHlink"/>
                </a:solidFill>
              </a:rPr>
              <a:t> a</a:t>
            </a:r>
            <a:r>
              <a:rPr lang="en-US" altLang="zh-CN" sz="3200" dirty="0" smtClean="0"/>
              <a:t>[10</a:t>
            </a:r>
            <a:r>
              <a:rPr lang="en-US" altLang="zh-CN" sz="3200" dirty="0" smtClean="0"/>
              <a:t>]; //</a:t>
            </a:r>
            <a:r>
              <a:rPr lang="zh-CN" altLang="en-US" sz="3200" dirty="0" smtClean="0"/>
              <a:t>语法上是一维数组，</a:t>
            </a:r>
            <a:endParaRPr lang="en-US" altLang="zh-CN" sz="3200" dirty="0" smtClean="0"/>
          </a:p>
          <a:p>
            <a:pPr marL="457200" lvl="1" indent="0" eaLnBrk="1" hangingPunct="1">
              <a:lnSpc>
                <a:spcPct val="90000"/>
              </a:lnSpc>
              <a:buNone/>
              <a:defRPr/>
            </a:pPr>
            <a:r>
              <a:rPr lang="en-US" altLang="zh-CN" sz="3200" dirty="0"/>
              <a:t>	</a:t>
            </a:r>
            <a:r>
              <a:rPr lang="en-US" altLang="zh-CN" sz="3200" dirty="0" smtClean="0"/>
              <a:t>	     //</a:t>
            </a:r>
            <a:r>
              <a:rPr lang="zh-CN" altLang="en-US" sz="3200" dirty="0" smtClean="0"/>
              <a:t>实际</a:t>
            </a:r>
            <a:r>
              <a:rPr lang="zh-CN" altLang="en-US" sz="3200" dirty="0"/>
              <a:t>上</a:t>
            </a:r>
            <a:r>
              <a:rPr lang="zh-CN" altLang="en-US" sz="3200" dirty="0" smtClean="0"/>
              <a:t>是一个二维数组</a:t>
            </a:r>
            <a:endParaRPr lang="en-US" altLang="zh-CN"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defRPr/>
            </a:pPr>
            <a:r>
              <a:rPr lang="zh-CN" altLang="en-US" smtClean="0"/>
              <a:t>二维数组的初始化 </a:t>
            </a:r>
          </a:p>
        </p:txBody>
      </p:sp>
      <p:sp>
        <p:nvSpPr>
          <p:cNvPr id="180227" name="Rectangle 3"/>
          <p:cNvSpPr>
            <a:spLocks noGrp="1" noChangeArrowheads="1"/>
          </p:cNvSpPr>
          <p:nvPr>
            <p:ph type="body" idx="1"/>
          </p:nvPr>
        </p:nvSpPr>
        <p:spPr>
          <a:xfrm>
            <a:off x="457200" y="1600200"/>
            <a:ext cx="8229600" cy="5068888"/>
          </a:xfrm>
        </p:spPr>
        <p:txBody>
          <a:bodyPr/>
          <a:lstStyle/>
          <a:p>
            <a:pPr eaLnBrk="1" hangingPunct="1">
              <a:lnSpc>
                <a:spcPct val="90000"/>
              </a:lnSpc>
              <a:buFont typeface="Wingdings" pitchFamily="2" charset="2"/>
              <a:buNone/>
              <a:defRPr/>
            </a:pPr>
            <a:r>
              <a:rPr lang="en-US" altLang="zh-CN" sz="2800" dirty="0" err="1" smtClean="0"/>
              <a:t>int</a:t>
            </a:r>
            <a:r>
              <a:rPr lang="en-US" altLang="zh-CN" sz="2800" dirty="0" smtClean="0"/>
              <a:t> a[2][3]={{1,2,3},{4,5,6}};</a:t>
            </a:r>
          </a:p>
          <a:p>
            <a:pPr eaLnBrk="1" hangingPunct="1">
              <a:lnSpc>
                <a:spcPct val="90000"/>
              </a:lnSpc>
              <a:buFont typeface="Wingdings" pitchFamily="2" charset="2"/>
              <a:buNone/>
              <a:defRPr/>
            </a:pPr>
            <a:r>
              <a:rPr lang="en-US" altLang="zh-CN" sz="2800" dirty="0" err="1" smtClean="0"/>
              <a:t>int</a:t>
            </a:r>
            <a:r>
              <a:rPr lang="en-US" altLang="zh-CN" sz="2800" dirty="0" smtClean="0"/>
              <a:t> a[2][3]={1,2,3,4,5,6};</a:t>
            </a:r>
          </a:p>
          <a:p>
            <a:pPr lvl="1" eaLnBrk="1" hangingPunct="1">
              <a:lnSpc>
                <a:spcPct val="90000"/>
              </a:lnSpc>
              <a:defRPr/>
            </a:pPr>
            <a:r>
              <a:rPr lang="zh-CN" altLang="en-US" sz="2400" dirty="0" smtClean="0"/>
              <a:t>以上初始化按照数组的行依次来进行 </a:t>
            </a:r>
          </a:p>
          <a:p>
            <a:pPr eaLnBrk="1" hangingPunct="1">
              <a:lnSpc>
                <a:spcPct val="90000"/>
              </a:lnSpc>
              <a:buNone/>
              <a:defRPr/>
            </a:pPr>
            <a:r>
              <a:rPr lang="en-US" altLang="zh-CN" sz="2800" dirty="0" err="1"/>
              <a:t>int</a:t>
            </a:r>
            <a:r>
              <a:rPr lang="en-US" altLang="zh-CN" sz="2800" dirty="0"/>
              <a:t> a[2][3]={1,2,3,4};</a:t>
            </a:r>
          </a:p>
          <a:p>
            <a:pPr lvl="1" eaLnBrk="1" hangingPunct="1">
              <a:lnSpc>
                <a:spcPct val="90000"/>
              </a:lnSpc>
              <a:defRPr/>
            </a:pPr>
            <a:r>
              <a:rPr lang="zh-CN" altLang="en-US" sz="2400" dirty="0" smtClean="0"/>
              <a:t>第</a:t>
            </a:r>
            <a:r>
              <a:rPr lang="zh-CN" altLang="en-US" sz="2400" dirty="0"/>
              <a:t>一行初始化为</a:t>
            </a:r>
            <a:r>
              <a:rPr lang="en-US" altLang="zh-CN" sz="2400" dirty="0"/>
              <a:t>1</a:t>
            </a:r>
            <a:r>
              <a:rPr lang="zh-CN" altLang="en-US" sz="2400" dirty="0"/>
              <a:t>、</a:t>
            </a:r>
            <a:r>
              <a:rPr lang="en-US" altLang="zh-CN" sz="2400" dirty="0"/>
              <a:t>2</a:t>
            </a:r>
            <a:r>
              <a:rPr lang="zh-CN" altLang="en-US" sz="2400" dirty="0"/>
              <a:t>、</a:t>
            </a:r>
            <a:r>
              <a:rPr lang="en-US" altLang="zh-CN" sz="2400" dirty="0"/>
              <a:t>3</a:t>
            </a:r>
            <a:r>
              <a:rPr lang="zh-CN" altLang="en-US" sz="2400" dirty="0"/>
              <a:t>，第二行初始化为</a:t>
            </a:r>
            <a:r>
              <a:rPr lang="en-US" altLang="zh-CN" sz="2400" dirty="0"/>
              <a:t>4</a:t>
            </a:r>
            <a:r>
              <a:rPr lang="zh-CN" altLang="en-US" sz="2400" dirty="0"/>
              <a:t>、</a:t>
            </a:r>
            <a:r>
              <a:rPr lang="en-US" altLang="zh-CN" sz="2400" dirty="0"/>
              <a:t>0</a:t>
            </a:r>
            <a:r>
              <a:rPr lang="zh-CN" altLang="en-US" sz="2400" dirty="0"/>
              <a:t>、</a:t>
            </a:r>
            <a:r>
              <a:rPr lang="en-US" altLang="zh-CN" sz="2400" dirty="0"/>
              <a:t>0</a:t>
            </a:r>
            <a:r>
              <a:rPr lang="zh-CN" altLang="en-US" sz="2400" dirty="0" smtClean="0"/>
              <a:t> </a:t>
            </a:r>
            <a:endParaRPr lang="zh-CN" altLang="en-US" sz="2400" dirty="0"/>
          </a:p>
          <a:p>
            <a:pPr eaLnBrk="1" hangingPunct="1">
              <a:lnSpc>
                <a:spcPct val="90000"/>
              </a:lnSpc>
              <a:buFont typeface="Wingdings" pitchFamily="2" charset="2"/>
              <a:buNone/>
              <a:defRPr/>
            </a:pPr>
            <a:endParaRPr lang="zh-CN" altLang="en-US" sz="2800" dirty="0" smtClean="0"/>
          </a:p>
          <a:p>
            <a:pPr eaLnBrk="1" hangingPunct="1">
              <a:lnSpc>
                <a:spcPct val="90000"/>
              </a:lnSpc>
              <a:buFont typeface="Wingdings" pitchFamily="2" charset="2"/>
              <a:buNone/>
              <a:defRPr/>
            </a:pPr>
            <a:r>
              <a:rPr lang="en-US" altLang="zh-CN" sz="2800" dirty="0" err="1" smtClean="0"/>
              <a:t>int</a:t>
            </a:r>
            <a:r>
              <a:rPr lang="en-US" altLang="zh-CN" sz="2800" dirty="0" smtClean="0"/>
              <a:t> a[2][3]={{1,2},{3,4}};</a:t>
            </a:r>
          </a:p>
          <a:p>
            <a:pPr lvl="1" eaLnBrk="1" hangingPunct="1">
              <a:lnSpc>
                <a:spcPct val="90000"/>
              </a:lnSpc>
              <a:defRPr/>
            </a:pPr>
            <a:r>
              <a:rPr lang="zh-CN" altLang="en-US" sz="2400" dirty="0"/>
              <a:t>第</a:t>
            </a:r>
            <a:r>
              <a:rPr lang="zh-CN" altLang="en-US" sz="2400" dirty="0" smtClean="0"/>
              <a:t>一行初始化</a:t>
            </a:r>
            <a:r>
              <a:rPr lang="zh-CN" altLang="en-US" sz="2400" dirty="0" smtClean="0"/>
              <a:t>为</a:t>
            </a:r>
            <a:r>
              <a:rPr lang="en-US" altLang="zh-CN" sz="2400" dirty="0" smtClean="0"/>
              <a:t>1</a:t>
            </a:r>
            <a:r>
              <a:rPr lang="zh-CN" altLang="en-US" sz="2400" dirty="0" smtClean="0"/>
              <a:t>、</a:t>
            </a:r>
            <a:r>
              <a:rPr lang="en-US" altLang="zh-CN" sz="2400" dirty="0" smtClean="0"/>
              <a:t>2</a:t>
            </a:r>
            <a:r>
              <a:rPr lang="zh-CN" altLang="en-US" sz="2400" dirty="0" smtClean="0"/>
              <a:t>、</a:t>
            </a:r>
            <a:r>
              <a:rPr lang="en-US" altLang="zh-CN" sz="2400" dirty="0" smtClean="0"/>
              <a:t>0</a:t>
            </a:r>
            <a:r>
              <a:rPr lang="zh-CN" altLang="en-US" sz="2400" dirty="0" smtClean="0"/>
              <a:t>，第二行初始化为</a:t>
            </a:r>
            <a:r>
              <a:rPr lang="en-US" altLang="zh-CN" sz="2400" dirty="0" smtClean="0"/>
              <a:t>3</a:t>
            </a:r>
            <a:r>
              <a:rPr lang="zh-CN" altLang="en-US" sz="2400" dirty="0" smtClean="0"/>
              <a:t>、</a:t>
            </a:r>
            <a:r>
              <a:rPr lang="en-US" altLang="zh-CN" sz="2400" dirty="0" smtClean="0"/>
              <a:t>4</a:t>
            </a:r>
            <a:r>
              <a:rPr lang="zh-CN" altLang="en-US" sz="2400" dirty="0" smtClean="0"/>
              <a:t>、</a:t>
            </a:r>
            <a:r>
              <a:rPr lang="en-US" altLang="zh-CN" sz="2400" dirty="0" smtClean="0"/>
              <a:t>0</a:t>
            </a:r>
            <a:endParaRPr lang="en-US" altLang="zh-CN" sz="2400" dirty="0" smtClean="0"/>
          </a:p>
          <a:p>
            <a:pPr eaLnBrk="1" hangingPunct="1">
              <a:lnSpc>
                <a:spcPct val="90000"/>
              </a:lnSpc>
              <a:buFont typeface="Wingdings" pitchFamily="2" charset="2"/>
              <a:buNone/>
              <a:defRPr/>
            </a:pPr>
            <a:endParaRPr lang="en-US" altLang="zh-CN" sz="2800" dirty="0" smtClean="0"/>
          </a:p>
          <a:p>
            <a:pPr eaLnBrk="1" hangingPunct="1">
              <a:lnSpc>
                <a:spcPct val="90000"/>
              </a:lnSpc>
              <a:buFont typeface="Wingdings" pitchFamily="2" charset="2"/>
              <a:buNone/>
              <a:defRPr/>
            </a:pPr>
            <a:r>
              <a:rPr lang="en-US" altLang="zh-CN" sz="2800" dirty="0" err="1" smtClean="0"/>
              <a:t>int</a:t>
            </a:r>
            <a:r>
              <a:rPr lang="en-US" altLang="zh-CN" sz="2800" dirty="0" smtClean="0"/>
              <a:t> a[][3]={{1,2,3},{4,5,6},{7,8,9}};</a:t>
            </a:r>
          </a:p>
          <a:p>
            <a:pPr lvl="1" eaLnBrk="1" hangingPunct="1">
              <a:lnSpc>
                <a:spcPct val="90000"/>
              </a:lnSpc>
              <a:defRPr/>
            </a:pPr>
            <a:r>
              <a:rPr lang="zh-CN" altLang="en-US" sz="2400" dirty="0" smtClean="0"/>
              <a:t>行数为</a:t>
            </a:r>
            <a:r>
              <a:rPr lang="en-US" altLang="zh-CN" sz="2400" dirty="0" smtClean="0"/>
              <a:t>3</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95275"/>
            <a:ext cx="7772400" cy="685800"/>
          </a:xfrm>
        </p:spPr>
        <p:txBody>
          <a:bodyPr/>
          <a:lstStyle/>
          <a:p>
            <a:pPr eaLnBrk="1" hangingPunct="1">
              <a:defRPr/>
            </a:pPr>
            <a:r>
              <a:rPr lang="zh-CN" altLang="en-US" sz="4000" smtClean="0"/>
              <a:t>二维数组的操作</a:t>
            </a:r>
          </a:p>
        </p:txBody>
      </p:sp>
      <p:sp>
        <p:nvSpPr>
          <p:cNvPr id="18435" name="Rectangle 3"/>
          <p:cNvSpPr>
            <a:spLocks noGrp="1" noChangeArrowheads="1"/>
          </p:cNvSpPr>
          <p:nvPr>
            <p:ph type="body" idx="1"/>
          </p:nvPr>
        </p:nvSpPr>
        <p:spPr>
          <a:xfrm>
            <a:off x="381000" y="1484313"/>
            <a:ext cx="8458200" cy="5373687"/>
          </a:xfrm>
        </p:spPr>
        <p:txBody>
          <a:bodyPr/>
          <a:lstStyle/>
          <a:p>
            <a:pPr eaLnBrk="1" hangingPunct="1">
              <a:defRPr/>
            </a:pPr>
            <a:r>
              <a:rPr lang="zh-CN" altLang="en-US" sz="2800" dirty="0" smtClean="0"/>
              <a:t>访问二维数组元素，格式是：</a:t>
            </a:r>
            <a:endParaRPr lang="zh-CN" altLang="en-US" sz="2800" dirty="0" smtClean="0">
              <a:latin typeface="宋体" charset="-122"/>
              <a:cs typeface="Times New Roman" pitchFamily="18" charset="0"/>
            </a:endParaRPr>
          </a:p>
          <a:p>
            <a:pPr lvl="1" eaLnBrk="1" hangingPunct="1">
              <a:lnSpc>
                <a:spcPct val="120000"/>
              </a:lnSpc>
              <a:buFontTx/>
              <a:buNone/>
              <a:defRPr/>
            </a:pPr>
            <a:r>
              <a:rPr lang="en-US" altLang="zh-CN" sz="2400" dirty="0" smtClean="0"/>
              <a:t>&lt;</a:t>
            </a:r>
            <a:r>
              <a:rPr lang="zh-CN" altLang="en-US" sz="2400" dirty="0" smtClean="0">
                <a:latin typeface="宋体" charset="-122"/>
              </a:rPr>
              <a:t>二维数组变量名</a:t>
            </a:r>
            <a:r>
              <a:rPr lang="en-US" altLang="zh-CN" sz="2400" dirty="0" smtClean="0"/>
              <a:t>&gt;</a:t>
            </a:r>
            <a:r>
              <a:rPr lang="en-US" altLang="zh-CN" sz="2400" dirty="0" smtClean="0">
                <a:solidFill>
                  <a:srgbClr val="FFC000"/>
                </a:solidFill>
              </a:rPr>
              <a:t>[</a:t>
            </a:r>
            <a:r>
              <a:rPr lang="en-US" altLang="zh-CN" sz="2400" dirty="0" smtClean="0"/>
              <a:t>&lt;</a:t>
            </a:r>
            <a:r>
              <a:rPr lang="zh-CN" altLang="en-US" sz="2400" dirty="0" smtClean="0">
                <a:latin typeface="宋体" charset="-122"/>
              </a:rPr>
              <a:t>下标</a:t>
            </a:r>
            <a:r>
              <a:rPr lang="en-US" altLang="zh-CN" sz="2400" dirty="0" smtClean="0"/>
              <a:t>1&gt;</a:t>
            </a:r>
            <a:r>
              <a:rPr lang="en-US" altLang="zh-CN" sz="2400" dirty="0" smtClean="0">
                <a:solidFill>
                  <a:srgbClr val="FFC000"/>
                </a:solidFill>
              </a:rPr>
              <a:t>][</a:t>
            </a:r>
            <a:r>
              <a:rPr lang="en-US" altLang="zh-CN" sz="2400" dirty="0" smtClean="0"/>
              <a:t>&lt;</a:t>
            </a:r>
            <a:r>
              <a:rPr lang="zh-CN" altLang="en-US" sz="2400" dirty="0" smtClean="0">
                <a:latin typeface="宋体" charset="-122"/>
              </a:rPr>
              <a:t>下标</a:t>
            </a:r>
            <a:r>
              <a:rPr lang="en-US" altLang="zh-CN" sz="2400" dirty="0" smtClean="0"/>
              <a:t>2&gt;</a:t>
            </a:r>
            <a:r>
              <a:rPr lang="en-US" altLang="zh-CN" sz="2400" dirty="0" smtClean="0">
                <a:solidFill>
                  <a:srgbClr val="FFC000"/>
                </a:solidFill>
              </a:rPr>
              <a:t>]</a:t>
            </a:r>
            <a:r>
              <a:rPr lang="en-US" altLang="zh-CN" sz="2400" dirty="0" smtClean="0"/>
              <a:t> </a:t>
            </a:r>
          </a:p>
          <a:p>
            <a:pPr lvl="1" eaLnBrk="1" hangingPunct="1">
              <a:lnSpc>
                <a:spcPct val="110000"/>
              </a:lnSpc>
              <a:defRPr/>
            </a:pPr>
            <a:r>
              <a:rPr lang="en-US" altLang="zh-CN" sz="2400" dirty="0" smtClean="0"/>
              <a:t>&lt;</a:t>
            </a:r>
            <a:r>
              <a:rPr lang="zh-CN" altLang="en-US" sz="2400" dirty="0" smtClean="0">
                <a:latin typeface="宋体" charset="-122"/>
              </a:rPr>
              <a:t>下标</a:t>
            </a:r>
            <a:r>
              <a:rPr lang="en-US" altLang="zh-CN" sz="2400" dirty="0" smtClean="0"/>
              <a:t>1&gt;</a:t>
            </a:r>
            <a:r>
              <a:rPr lang="zh-CN" altLang="en-US" sz="2400" dirty="0" smtClean="0"/>
              <a:t>和</a:t>
            </a:r>
            <a:r>
              <a:rPr lang="en-US" altLang="zh-CN" sz="2400" dirty="0" smtClean="0"/>
              <a:t>&lt;</a:t>
            </a:r>
            <a:r>
              <a:rPr lang="zh-CN" altLang="en-US" sz="2400" dirty="0" smtClean="0">
                <a:latin typeface="宋体" charset="-122"/>
              </a:rPr>
              <a:t>下标</a:t>
            </a:r>
            <a:r>
              <a:rPr lang="en-US" altLang="zh-CN" sz="2400" dirty="0" smtClean="0"/>
              <a:t>2&gt;</a:t>
            </a:r>
            <a:r>
              <a:rPr lang="zh-CN" altLang="en-US" sz="2400" dirty="0" smtClean="0"/>
              <a:t>为</a:t>
            </a:r>
            <a:r>
              <a:rPr lang="zh-CN" altLang="en-US" sz="2400" dirty="0" smtClean="0">
                <a:solidFill>
                  <a:srgbClr val="FFC000"/>
                </a:solidFill>
              </a:rPr>
              <a:t>整型表达式</a:t>
            </a:r>
            <a:r>
              <a:rPr lang="zh-CN" altLang="en-US" sz="2400" dirty="0" smtClean="0"/>
              <a:t>，均从</a:t>
            </a:r>
            <a:r>
              <a:rPr lang="en-US" altLang="zh-CN" sz="2400" dirty="0" smtClean="0">
                <a:solidFill>
                  <a:srgbClr val="FFC000"/>
                </a:solidFill>
              </a:rPr>
              <a:t>0</a:t>
            </a:r>
            <a:r>
              <a:rPr lang="zh-CN" altLang="en-US" sz="2400" dirty="0" smtClean="0"/>
              <a:t>开始。</a:t>
            </a:r>
          </a:p>
          <a:p>
            <a:pPr lvl="1" eaLnBrk="1" hangingPunct="1">
              <a:lnSpc>
                <a:spcPct val="110000"/>
              </a:lnSpc>
              <a:defRPr/>
            </a:pPr>
            <a:r>
              <a:rPr lang="zh-CN" altLang="en-US" sz="2400" dirty="0" smtClean="0"/>
              <a:t>例如：</a:t>
            </a:r>
          </a:p>
          <a:p>
            <a:pPr lvl="2" eaLnBrk="1" hangingPunct="1">
              <a:lnSpc>
                <a:spcPct val="110000"/>
              </a:lnSpc>
              <a:defRPr/>
            </a:pPr>
            <a:r>
              <a:rPr lang="en-US" altLang="zh-CN" sz="2000" dirty="0" err="1" smtClean="0"/>
              <a:t>int</a:t>
            </a:r>
            <a:r>
              <a:rPr lang="en-US" altLang="zh-CN" sz="2000" dirty="0" smtClean="0"/>
              <a:t> a[10][5];</a:t>
            </a:r>
          </a:p>
          <a:p>
            <a:pPr lvl="2" eaLnBrk="1" hangingPunct="1">
              <a:lnSpc>
                <a:spcPct val="110000"/>
              </a:lnSpc>
              <a:defRPr/>
            </a:pPr>
            <a:r>
              <a:rPr lang="en-US" altLang="zh-CN" sz="2000" dirty="0" smtClean="0"/>
              <a:t>a[0][0]</a:t>
            </a:r>
            <a:r>
              <a:rPr lang="zh-CN" altLang="en-US" sz="2000" dirty="0" smtClean="0"/>
              <a:t>、</a:t>
            </a:r>
            <a:r>
              <a:rPr lang="en-US" altLang="zh-CN" sz="2000" dirty="0" smtClean="0"/>
              <a:t>a[0][1]</a:t>
            </a:r>
            <a:r>
              <a:rPr lang="zh-CN" altLang="en-US" sz="2000" dirty="0" smtClean="0"/>
              <a:t>、</a:t>
            </a:r>
            <a:r>
              <a:rPr lang="en-US" altLang="zh-CN" sz="2000" dirty="0" smtClean="0"/>
              <a:t>...</a:t>
            </a:r>
            <a:r>
              <a:rPr lang="zh-CN" altLang="en-US" sz="2000" dirty="0" smtClean="0"/>
              <a:t>、</a:t>
            </a:r>
            <a:r>
              <a:rPr lang="en-US" altLang="zh-CN" sz="2000" dirty="0" smtClean="0"/>
              <a:t>a[9][0]</a:t>
            </a:r>
            <a:r>
              <a:rPr lang="zh-CN" altLang="en-US" sz="2000" dirty="0" smtClean="0"/>
              <a:t>、</a:t>
            </a:r>
            <a:r>
              <a:rPr lang="en-US" altLang="zh-CN" sz="2000" dirty="0" smtClean="0"/>
              <a:t>...</a:t>
            </a:r>
            <a:r>
              <a:rPr lang="zh-CN" altLang="en-US" sz="2000" dirty="0" smtClean="0"/>
              <a:t>、</a:t>
            </a:r>
            <a:r>
              <a:rPr lang="en-US" altLang="zh-CN" sz="2000" dirty="0" smtClean="0"/>
              <a:t>a[9][4]</a:t>
            </a:r>
          </a:p>
          <a:p>
            <a:pPr eaLnBrk="1" hangingPunct="1">
              <a:lnSpc>
                <a:spcPct val="130000"/>
              </a:lnSpc>
              <a:defRPr/>
            </a:pPr>
            <a:r>
              <a:rPr lang="zh-CN" altLang="en-US" sz="2800" dirty="0" smtClean="0"/>
              <a:t>以行为单位访问（只要一个下标）。例如：</a:t>
            </a:r>
          </a:p>
          <a:p>
            <a:pPr lvl="1" eaLnBrk="1" hangingPunct="1">
              <a:lnSpc>
                <a:spcPct val="110000"/>
              </a:lnSpc>
              <a:defRPr/>
            </a:pPr>
            <a:r>
              <a:rPr lang="en-US" altLang="zh-CN" sz="2400" dirty="0" err="1" smtClean="0"/>
              <a:t>int</a:t>
            </a:r>
            <a:r>
              <a:rPr lang="en-US" altLang="zh-CN" sz="2400" dirty="0" smtClean="0"/>
              <a:t> a[10][5];</a:t>
            </a:r>
          </a:p>
          <a:p>
            <a:pPr lvl="1" eaLnBrk="1" hangingPunct="1">
              <a:lnSpc>
                <a:spcPct val="110000"/>
              </a:lnSpc>
              <a:defRPr/>
            </a:pPr>
            <a:r>
              <a:rPr lang="en-US" altLang="zh-CN" sz="2400" dirty="0" smtClean="0"/>
              <a:t>a[0]</a:t>
            </a:r>
            <a:r>
              <a:rPr lang="zh-CN" altLang="en-US" sz="2400" dirty="0" smtClean="0"/>
              <a:t>、</a:t>
            </a:r>
            <a:r>
              <a:rPr lang="en-US" altLang="zh-CN" sz="2400" dirty="0" smtClean="0"/>
              <a:t>a[1]</a:t>
            </a:r>
            <a:r>
              <a:rPr lang="zh-CN" altLang="en-US" sz="2400" dirty="0" smtClean="0"/>
              <a:t>、</a:t>
            </a:r>
            <a:r>
              <a:rPr lang="en-US" altLang="zh-CN" sz="2400" dirty="0" smtClean="0"/>
              <a:t>...</a:t>
            </a:r>
            <a:r>
              <a:rPr lang="zh-CN" altLang="en-US" sz="2400" dirty="0" smtClean="0"/>
              <a:t>、</a:t>
            </a:r>
            <a:r>
              <a:rPr lang="en-US" altLang="zh-CN" sz="2400" dirty="0" smtClean="0"/>
              <a:t>a[9]</a:t>
            </a:r>
          </a:p>
          <a:p>
            <a:pPr lvl="1" eaLnBrk="1" hangingPunct="1">
              <a:lnSpc>
                <a:spcPct val="110000"/>
              </a:lnSpc>
              <a:defRPr/>
            </a:pPr>
            <a:r>
              <a:rPr lang="zh-CN" altLang="en-US" sz="2400" dirty="0" smtClean="0"/>
              <a:t>上面每一个都为一个一维数组，代表二维数组中的一行</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457200" y="333375"/>
            <a:ext cx="8229600" cy="5797550"/>
          </a:xfrm>
        </p:spPr>
        <p:txBody>
          <a:bodyPr/>
          <a:lstStyle/>
          <a:p>
            <a:pPr eaLnBrk="1" hangingPunct="1">
              <a:defRPr/>
            </a:pPr>
            <a:r>
              <a:rPr lang="zh-CN" altLang="en-US" dirty="0" smtClean="0"/>
              <a:t>对二维数组的操作通常是通过其元素来进行。例如：</a:t>
            </a:r>
          </a:p>
          <a:p>
            <a:pPr eaLnBrk="1" hangingPunct="1">
              <a:lnSpc>
                <a:spcPct val="150000"/>
              </a:lnSpc>
              <a:buFont typeface="Wingdings" pitchFamily="2" charset="2"/>
              <a:buNone/>
              <a:defRPr/>
            </a:pPr>
            <a:r>
              <a:rPr lang="en-US" altLang="zh-CN" dirty="0" err="1" smtClean="0"/>
              <a:t>int</a:t>
            </a:r>
            <a:r>
              <a:rPr lang="en-US" altLang="zh-CN" dirty="0" smtClean="0"/>
              <a:t> a[10][5],sum=0;</a:t>
            </a:r>
          </a:p>
          <a:p>
            <a:pPr eaLnBrk="1" hangingPunct="1">
              <a:buFont typeface="Wingdings" pitchFamily="2" charset="2"/>
              <a:buNone/>
              <a:defRPr/>
            </a:pPr>
            <a:r>
              <a:rPr lang="en-US" altLang="zh-CN" dirty="0" smtClean="0"/>
              <a:t>......</a:t>
            </a:r>
          </a:p>
          <a:p>
            <a:pPr eaLnBrk="1" hangingPunct="1">
              <a:buFont typeface="Wingdings" pitchFamily="2" charset="2"/>
              <a:buNone/>
              <a:defRPr/>
            </a:pPr>
            <a:r>
              <a:rPr lang="en-US" altLang="zh-CN" dirty="0" smtClean="0"/>
              <a:t>//</a:t>
            </a:r>
            <a:r>
              <a:rPr lang="zh-CN" altLang="en-US" dirty="0" smtClean="0"/>
              <a:t>计算所有元素的和</a:t>
            </a:r>
          </a:p>
          <a:p>
            <a:pPr eaLnBrk="1" hangingPunct="1">
              <a:buFont typeface="Wingdings" pitchFamily="2" charset="2"/>
              <a:buNone/>
              <a:defRPr/>
            </a:pPr>
            <a:r>
              <a:rPr lang="en-US" altLang="zh-CN" dirty="0" smtClean="0"/>
              <a:t>for (</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&lt;10; </a:t>
            </a:r>
            <a:r>
              <a:rPr lang="en-US" altLang="zh-CN" dirty="0" err="1" smtClean="0"/>
              <a:t>i</a:t>
            </a:r>
            <a:r>
              <a:rPr lang="en-US" altLang="zh-CN" dirty="0" smtClean="0"/>
              <a:t>++) </a:t>
            </a:r>
          </a:p>
          <a:p>
            <a:pPr eaLnBrk="1" hangingPunct="1">
              <a:buFont typeface="Wingdings" pitchFamily="2" charset="2"/>
              <a:buNone/>
              <a:defRPr/>
            </a:pPr>
            <a:r>
              <a:rPr lang="en-US" altLang="zh-CN" dirty="0" smtClean="0"/>
              <a:t>	for (</a:t>
            </a:r>
            <a:r>
              <a:rPr lang="en-US" altLang="zh-CN" dirty="0" err="1" smtClean="0"/>
              <a:t>int</a:t>
            </a:r>
            <a:r>
              <a:rPr lang="en-US" altLang="zh-CN" dirty="0" smtClean="0"/>
              <a:t> j=0; j&lt;5; </a:t>
            </a:r>
            <a:r>
              <a:rPr lang="en-US" altLang="zh-CN" dirty="0" err="1" smtClean="0"/>
              <a:t>j++</a:t>
            </a:r>
            <a:r>
              <a:rPr lang="en-US" altLang="zh-CN" dirty="0" smtClean="0"/>
              <a:t>)</a:t>
            </a:r>
          </a:p>
          <a:p>
            <a:pPr eaLnBrk="1" hangingPunct="1">
              <a:buFont typeface="Wingdings" pitchFamily="2" charset="2"/>
              <a:buNone/>
              <a:defRPr/>
            </a:pPr>
            <a:r>
              <a:rPr lang="en-US" altLang="zh-CN" dirty="0" smtClean="0"/>
              <a:t>		sum += a[</a:t>
            </a:r>
            <a:r>
              <a:rPr lang="en-US" altLang="zh-CN" dirty="0" err="1" smtClean="0"/>
              <a:t>i</a:t>
            </a:r>
            <a:r>
              <a:rPr lang="en-US" altLang="zh-CN" dirty="0" smtClean="0"/>
              <a:t>][j];</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defRPr/>
            </a:pPr>
            <a:r>
              <a:rPr lang="zh-CN" altLang="en-US" sz="4000" smtClean="0"/>
              <a:t>例：从键盘输入一个</a:t>
            </a:r>
            <a:r>
              <a:rPr lang="en-US" altLang="zh-CN" sz="4000" smtClean="0"/>
              <a:t>N×N</a:t>
            </a:r>
            <a:r>
              <a:rPr lang="zh-CN" altLang="en-US" sz="4000" smtClean="0"/>
              <a:t>的矩阵，把它转置后输出 </a:t>
            </a:r>
          </a:p>
        </p:txBody>
      </p:sp>
      <p:sp>
        <p:nvSpPr>
          <p:cNvPr id="4" name="Text Box 4"/>
          <p:cNvSpPr txBox="1">
            <a:spLocks noChangeArrowheads="1"/>
          </p:cNvSpPr>
          <p:nvPr/>
        </p:nvSpPr>
        <p:spPr bwMode="auto">
          <a:xfrm>
            <a:off x="1544418" y="2107495"/>
            <a:ext cx="2163486" cy="2041585"/>
          </a:xfrm>
          <a:prstGeom prst="rect">
            <a:avLst/>
          </a:prstGeom>
          <a:solidFill>
            <a:schemeClr val="bg2">
              <a:lumMod val="75000"/>
            </a:schemeClr>
          </a:solidFill>
          <a:ln>
            <a:noFill/>
          </a:ln>
          <a:effectLst/>
          <a:extLst/>
        </p:spPr>
        <p:txBody>
          <a:bodyPr wrap="square" anchor="b" anchorCtr="0">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1  1  1  1  1</a:t>
            </a: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2  2  2  2  2</a:t>
            </a: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3  3  3  3  3</a:t>
            </a:r>
            <a:endParaRPr lang="en-US" altLang="zh-CN" sz="2400" b="0" dirty="0">
              <a:effectLst>
                <a:outerShdw blurRad="38100" dist="38100" dir="2700000" algn="tl">
                  <a:srgbClr val="000000">
                    <a:alpha val="43137"/>
                  </a:srgbClr>
                </a:outerShdw>
              </a:effectLst>
            </a:endParaRP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4  4  4  4  4</a:t>
            </a:r>
            <a:endParaRPr lang="en-US" altLang="zh-CN" sz="2400" b="0" dirty="0">
              <a:effectLst>
                <a:outerShdw blurRad="38100" dist="38100" dir="2700000" algn="tl">
                  <a:srgbClr val="000000">
                    <a:alpha val="43137"/>
                  </a:srgbClr>
                </a:outerShdw>
              </a:effectLst>
            </a:endParaRP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5  5  5  5  5</a:t>
            </a:r>
            <a:endParaRPr lang="en-US" altLang="zh-CN" sz="2400" b="0" dirty="0">
              <a:effectLst>
                <a:outerShdw blurRad="38100" dist="38100" dir="2700000" algn="tl">
                  <a:srgbClr val="000000">
                    <a:alpha val="43137"/>
                  </a:srgbClr>
                </a:outerShdw>
              </a:effectLst>
            </a:endParaRPr>
          </a:p>
        </p:txBody>
      </p:sp>
      <p:sp>
        <p:nvSpPr>
          <p:cNvPr id="6" name="Text Box 4"/>
          <p:cNvSpPr txBox="1">
            <a:spLocks noChangeArrowheads="1"/>
          </p:cNvSpPr>
          <p:nvPr/>
        </p:nvSpPr>
        <p:spPr bwMode="auto">
          <a:xfrm>
            <a:off x="5000802" y="2107495"/>
            <a:ext cx="2163486" cy="2041585"/>
          </a:xfrm>
          <a:prstGeom prst="rect">
            <a:avLst/>
          </a:prstGeom>
          <a:solidFill>
            <a:schemeClr val="bg2">
              <a:lumMod val="75000"/>
            </a:schemeClr>
          </a:solidFill>
          <a:ln>
            <a:noFill/>
          </a:ln>
          <a:effectLst/>
          <a:extLst/>
        </p:spPr>
        <p:txBody>
          <a:bodyPr wrap="square" anchor="b" anchorCtr="0">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1  2  3  4  5</a:t>
            </a: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1  2  3  4  5</a:t>
            </a: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1  2  3  4  5</a:t>
            </a:r>
            <a:endParaRPr lang="en-US" altLang="zh-CN" sz="2400" b="0" dirty="0">
              <a:effectLst>
                <a:outerShdw blurRad="38100" dist="38100" dir="2700000" algn="tl">
                  <a:srgbClr val="000000">
                    <a:alpha val="43137"/>
                  </a:srgbClr>
                </a:outerShdw>
              </a:effectLst>
            </a:endParaRP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1  2  3  4  5</a:t>
            </a:r>
            <a:endParaRPr lang="en-US" altLang="zh-CN" sz="2400" b="0" dirty="0">
              <a:effectLst>
                <a:outerShdw blurRad="38100" dist="38100" dir="2700000" algn="tl">
                  <a:srgbClr val="000000">
                    <a:alpha val="43137"/>
                  </a:srgbClr>
                </a:outerShdw>
              </a:effectLst>
            </a:endParaRP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1  2  3  4  5</a:t>
            </a:r>
            <a:endParaRPr lang="en-US" altLang="zh-CN" sz="2400" b="0" dirty="0">
              <a:effectLst>
                <a:outerShdw blurRad="38100" dist="38100" dir="2700000" algn="tl">
                  <a:srgbClr val="000000">
                    <a:alpha val="43137"/>
                  </a:srgbClr>
                </a:outerShdw>
              </a:effectLst>
            </a:endParaRPr>
          </a:p>
        </p:txBody>
      </p:sp>
      <p:cxnSp>
        <p:nvCxnSpPr>
          <p:cNvPr id="3" name="直接箭头连接符 2"/>
          <p:cNvCxnSpPr/>
          <p:nvPr/>
        </p:nvCxnSpPr>
        <p:spPr bwMode="auto">
          <a:xfrm>
            <a:off x="3995936" y="2996952"/>
            <a:ext cx="792088" cy="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Text Box 4"/>
          <p:cNvSpPr txBox="1">
            <a:spLocks noChangeArrowheads="1"/>
          </p:cNvSpPr>
          <p:nvPr/>
        </p:nvSpPr>
        <p:spPr bwMode="auto">
          <a:xfrm>
            <a:off x="3200602" y="4581128"/>
            <a:ext cx="2163486" cy="2041585"/>
          </a:xfrm>
          <a:prstGeom prst="rect">
            <a:avLst/>
          </a:prstGeom>
          <a:solidFill>
            <a:schemeClr val="bg2">
              <a:lumMod val="75000"/>
            </a:schemeClr>
          </a:solidFill>
          <a:ln>
            <a:noFill/>
          </a:ln>
          <a:effectLst/>
          <a:extLst/>
        </p:spPr>
        <p:txBody>
          <a:bodyPr wrap="square" anchor="b" anchorCtr="0">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x  1  1  1  1</a:t>
            </a: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2  x  2  2  2</a:t>
            </a: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3  3  x  3  3</a:t>
            </a:r>
            <a:endParaRPr lang="en-US" altLang="zh-CN" sz="2400" b="0" dirty="0">
              <a:effectLst>
                <a:outerShdw blurRad="38100" dist="38100" dir="2700000" algn="tl">
                  <a:srgbClr val="000000">
                    <a:alpha val="43137"/>
                  </a:srgbClr>
                </a:outerShdw>
              </a:effectLst>
            </a:endParaRP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4  4  4  x  4</a:t>
            </a:r>
            <a:endParaRPr lang="en-US" altLang="zh-CN" sz="2400" b="0" dirty="0">
              <a:effectLst>
                <a:outerShdw blurRad="38100" dist="38100" dir="2700000" algn="tl">
                  <a:srgbClr val="000000">
                    <a:alpha val="43137"/>
                  </a:srgbClr>
                </a:outerShdw>
              </a:effectLst>
            </a:endParaRP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5  5  5  5  x</a:t>
            </a:r>
            <a:endParaRPr lang="en-US" altLang="zh-CN" sz="2400" b="0" dirty="0">
              <a:effectLst>
                <a:outerShdw blurRad="38100" dist="38100" dir="2700000" algn="tl">
                  <a:srgbClr val="000000">
                    <a:alpha val="43137"/>
                  </a:srgbClr>
                </a:outerShdw>
              </a:effectLst>
            </a:endParaRPr>
          </a:p>
        </p:txBody>
      </p:sp>
      <p:cxnSp>
        <p:nvCxnSpPr>
          <p:cNvPr id="8" name="直接箭头连接符 7"/>
          <p:cNvCxnSpPr/>
          <p:nvPr/>
        </p:nvCxnSpPr>
        <p:spPr bwMode="auto">
          <a:xfrm flipH="1">
            <a:off x="3419872" y="4941168"/>
            <a:ext cx="288032" cy="216024"/>
          </a:xfrm>
          <a:prstGeom prst="straightConnector1">
            <a:avLst/>
          </a:prstGeom>
          <a:noFill/>
          <a:ln w="9525" cap="flat" cmpd="sng" algn="ctr">
            <a:solidFill>
              <a:srgbClr val="FFC000"/>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 name="直接箭头连接符 11"/>
          <p:cNvCxnSpPr/>
          <p:nvPr/>
        </p:nvCxnSpPr>
        <p:spPr bwMode="auto">
          <a:xfrm flipH="1">
            <a:off x="3419872" y="4941168"/>
            <a:ext cx="720080" cy="660752"/>
          </a:xfrm>
          <a:prstGeom prst="straightConnector1">
            <a:avLst/>
          </a:prstGeom>
          <a:noFill/>
          <a:ln w="9525" cap="flat" cmpd="sng" algn="ctr">
            <a:solidFill>
              <a:srgbClr val="FFC000"/>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直接箭头连接符 14"/>
          <p:cNvCxnSpPr/>
          <p:nvPr/>
        </p:nvCxnSpPr>
        <p:spPr bwMode="auto">
          <a:xfrm flipH="1">
            <a:off x="3851920" y="5301208"/>
            <a:ext cx="288032" cy="216024"/>
          </a:xfrm>
          <a:prstGeom prst="straightConnector1">
            <a:avLst/>
          </a:prstGeom>
          <a:noFill/>
          <a:ln w="9525" cap="flat" cmpd="sng" algn="ctr">
            <a:solidFill>
              <a:srgbClr val="FFC000"/>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TextBox 13"/>
          <p:cNvSpPr txBox="1"/>
          <p:nvPr/>
        </p:nvSpPr>
        <p:spPr>
          <a:xfrm>
            <a:off x="110113" y="5085184"/>
            <a:ext cx="3005951" cy="1323439"/>
          </a:xfrm>
          <a:prstGeom prst="rect">
            <a:avLst/>
          </a:prstGeom>
          <a:noFill/>
        </p:spPr>
        <p:txBody>
          <a:bodyPr wrap="none" rtlCol="0">
            <a:spAutoFit/>
          </a:bodyPr>
          <a:lstStyle/>
          <a:p>
            <a:pPr algn="just"/>
            <a:r>
              <a:rPr lang="zh-CN" altLang="en-US" sz="2000" b="0" dirty="0" smtClean="0">
                <a:effectLst>
                  <a:outerShdw blurRad="38100" dist="38100" dir="2700000" algn="tl">
                    <a:srgbClr val="000000">
                      <a:alpha val="43137"/>
                    </a:srgbClr>
                  </a:outerShdw>
                </a:effectLst>
              </a:rPr>
              <a:t>以主对角线为对称轴</a:t>
            </a:r>
            <a:endParaRPr lang="en-US" altLang="zh-CN" sz="2000" b="0" dirty="0" smtClean="0">
              <a:effectLst>
                <a:outerShdw blurRad="38100" dist="38100" dir="2700000" algn="tl">
                  <a:srgbClr val="000000">
                    <a:alpha val="43137"/>
                  </a:srgbClr>
                </a:outerShdw>
              </a:effectLst>
            </a:endParaRPr>
          </a:p>
          <a:p>
            <a:pPr algn="just"/>
            <a:r>
              <a:rPr lang="zh-CN" altLang="en-US" sz="2000" b="0" dirty="0" smtClean="0">
                <a:effectLst>
                  <a:outerShdw blurRad="38100" dist="38100" dir="2700000" algn="tl">
                    <a:srgbClr val="000000">
                      <a:alpha val="43137"/>
                    </a:srgbClr>
                  </a:outerShdw>
                </a:effectLst>
              </a:rPr>
              <a:t>交换对称位置上的元素：</a:t>
            </a:r>
            <a:endParaRPr lang="en-US" altLang="zh-CN" sz="2000" b="0" dirty="0" smtClean="0">
              <a:effectLst>
                <a:outerShdw blurRad="38100" dist="38100" dir="2700000" algn="tl">
                  <a:srgbClr val="000000">
                    <a:alpha val="43137"/>
                  </a:srgbClr>
                </a:outerShdw>
              </a:effectLst>
            </a:endParaRPr>
          </a:p>
          <a:p>
            <a:pPr algn="just"/>
            <a:r>
              <a:rPr lang="en-US" altLang="zh-CN" sz="2000" b="0" dirty="0" smtClean="0">
                <a:effectLst>
                  <a:outerShdw blurRad="38100" dist="38100" dir="2700000" algn="tl">
                    <a:srgbClr val="000000">
                      <a:alpha val="43137"/>
                    </a:srgbClr>
                  </a:outerShdw>
                </a:effectLst>
              </a:rPr>
              <a:t>(</a:t>
            </a:r>
            <a:r>
              <a:rPr lang="en-US" altLang="zh-CN" sz="2000" b="0" dirty="0" err="1" smtClean="0">
                <a:effectLst>
                  <a:outerShdw blurRad="38100" dist="38100" dir="2700000" algn="tl">
                    <a:srgbClr val="000000">
                      <a:alpha val="43137"/>
                    </a:srgbClr>
                  </a:outerShdw>
                </a:effectLst>
              </a:rPr>
              <a:t>i,j</a:t>
            </a:r>
            <a:r>
              <a:rPr lang="en-US" altLang="zh-CN" sz="2000" b="0" dirty="0" smtClean="0">
                <a:effectLst>
                  <a:outerShdw blurRad="38100" dist="38100" dir="2700000" algn="tl">
                    <a:srgbClr val="000000">
                      <a:alpha val="43137"/>
                    </a:srgbClr>
                  </a:outerShdw>
                </a:effectLst>
              </a:rPr>
              <a:t>) &lt;--&gt; (</a:t>
            </a:r>
            <a:r>
              <a:rPr lang="en-US" altLang="zh-CN" sz="2000" b="0" dirty="0" err="1" smtClean="0">
                <a:effectLst>
                  <a:outerShdw blurRad="38100" dist="38100" dir="2700000" algn="tl">
                    <a:srgbClr val="000000">
                      <a:alpha val="43137"/>
                    </a:srgbClr>
                  </a:outerShdw>
                </a:effectLst>
              </a:rPr>
              <a:t>j,i</a:t>
            </a:r>
            <a:r>
              <a:rPr lang="en-US" altLang="zh-CN" sz="2000" b="0" dirty="0" smtClean="0">
                <a:effectLst>
                  <a:outerShdw blurRad="38100" dist="38100" dir="2700000" algn="tl">
                    <a:srgbClr val="000000">
                      <a:alpha val="43137"/>
                    </a:srgbClr>
                  </a:outerShdw>
                </a:effectLst>
              </a:rPr>
              <a:t>)</a:t>
            </a:r>
            <a:endParaRPr lang="zh-CN" altLang="en-US" sz="2000" b="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79388" y="1341438"/>
            <a:ext cx="8713787" cy="4391818"/>
          </a:xfrm>
        </p:spPr>
        <p:txBody>
          <a:bodyPr>
            <a:normAutofit lnSpcReduction="10000"/>
          </a:bodyPr>
          <a:lstStyle/>
          <a:p>
            <a:pPr marL="361950" indent="-361950" algn="just" eaLnBrk="1" hangingPunct="1">
              <a:defRPr/>
            </a:pPr>
            <a:r>
              <a:rPr lang="zh-CN" altLang="en-US" dirty="0" smtClean="0"/>
              <a:t>默认情况下，第一个枚举值为</a:t>
            </a:r>
            <a:r>
              <a:rPr lang="en-US" altLang="zh-CN" dirty="0" smtClean="0"/>
              <a:t>0</a:t>
            </a:r>
            <a:r>
              <a:rPr lang="zh-CN" altLang="en-US" dirty="0" smtClean="0"/>
              <a:t>，其它的值为前一个值加</a:t>
            </a:r>
            <a:r>
              <a:rPr lang="en-US" altLang="zh-CN" dirty="0" smtClean="0"/>
              <a:t>1</a:t>
            </a:r>
            <a:r>
              <a:rPr lang="zh-CN" altLang="en-US" dirty="0" smtClean="0"/>
              <a:t>。</a:t>
            </a:r>
          </a:p>
          <a:p>
            <a:pPr marL="361950" indent="-361950" eaLnBrk="1" hangingPunct="1">
              <a:defRPr/>
            </a:pPr>
            <a:r>
              <a:rPr lang="zh-CN" altLang="en-US" dirty="0" smtClean="0"/>
              <a:t>在定义枚举类型时，也可显式地给枚举值指定值。例如：</a:t>
            </a:r>
          </a:p>
          <a:p>
            <a:pPr marL="827088" lvl="1" eaLnBrk="1" hangingPunct="1">
              <a:lnSpc>
                <a:spcPct val="130000"/>
              </a:lnSpc>
              <a:defRPr/>
            </a:pPr>
            <a:r>
              <a:rPr lang="en-US" altLang="zh-CN" sz="2200" dirty="0" err="1" smtClean="0"/>
              <a:t>enum</a:t>
            </a:r>
            <a:r>
              <a:rPr lang="en-US" altLang="zh-CN" sz="2200" dirty="0" smtClean="0"/>
              <a:t> Day {SUN=7,MON=1,TUE,WED,THU,FRI,SAT};</a:t>
            </a:r>
          </a:p>
          <a:p>
            <a:pPr marL="827088" lvl="1" eaLnBrk="1" hangingPunct="1">
              <a:lnSpc>
                <a:spcPct val="130000"/>
              </a:lnSpc>
              <a:defRPr/>
            </a:pPr>
            <a:r>
              <a:rPr lang="en-US" altLang="zh-CN" sz="2200" dirty="0" smtClean="0"/>
              <a:t>TUE</a:t>
            </a:r>
            <a:r>
              <a:rPr lang="zh-CN" altLang="en-US" sz="2200" dirty="0" smtClean="0"/>
              <a:t>为</a:t>
            </a:r>
            <a:r>
              <a:rPr lang="en-US" altLang="zh-CN" sz="2200" dirty="0" smtClean="0"/>
              <a:t>2</a:t>
            </a:r>
            <a:r>
              <a:rPr lang="zh-CN" altLang="en-US" sz="2200" dirty="0" smtClean="0"/>
              <a:t>，</a:t>
            </a:r>
            <a:r>
              <a:rPr lang="en-US" altLang="zh-CN" sz="2200" dirty="0" smtClean="0"/>
              <a:t>...</a:t>
            </a:r>
          </a:p>
          <a:p>
            <a:pPr marL="361950" indent="-361950" eaLnBrk="1" hangingPunct="1">
              <a:defRPr/>
            </a:pPr>
            <a:r>
              <a:rPr lang="en-US" altLang="zh-CN" dirty="0" err="1" smtClean="0"/>
              <a:t>bool</a:t>
            </a:r>
            <a:r>
              <a:rPr lang="zh-CN" altLang="en-US" dirty="0" smtClean="0"/>
              <a:t>类型可看成是</a:t>
            </a:r>
            <a:r>
              <a:rPr lang="en-US" altLang="zh-CN" dirty="0" smtClean="0"/>
              <a:t>C++</a:t>
            </a:r>
            <a:r>
              <a:rPr lang="zh-CN" altLang="en-US" dirty="0" smtClean="0"/>
              <a:t>语言提供的一个预定义的枚举类型：</a:t>
            </a:r>
          </a:p>
          <a:p>
            <a:pPr marL="827088" lvl="1" eaLnBrk="1" hangingPunct="1">
              <a:defRPr/>
            </a:pPr>
            <a:r>
              <a:rPr lang="en-US" altLang="zh-CN" sz="2400" dirty="0" err="1" smtClean="0"/>
              <a:t>enum</a:t>
            </a:r>
            <a:r>
              <a:rPr lang="en-US" altLang="zh-CN" sz="2400" dirty="0" smtClean="0"/>
              <a:t> </a:t>
            </a:r>
            <a:r>
              <a:rPr lang="en-US" altLang="zh-CN" sz="2400" dirty="0" err="1" smtClean="0"/>
              <a:t>bool</a:t>
            </a:r>
            <a:r>
              <a:rPr lang="en-US" altLang="zh-CN" sz="2400" dirty="0" smtClean="0"/>
              <a:t> { false, true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defRPr/>
            </a:pPr>
            <a:r>
              <a:rPr lang="zh-CN" altLang="en-US" sz="4000" smtClean="0"/>
              <a:t>例：从键盘输入一个</a:t>
            </a:r>
            <a:r>
              <a:rPr lang="en-US" altLang="zh-CN" sz="4000" smtClean="0"/>
              <a:t>N×N</a:t>
            </a:r>
            <a:r>
              <a:rPr lang="zh-CN" altLang="en-US" sz="4000" smtClean="0"/>
              <a:t>的矩阵，把它转置后输出 </a:t>
            </a:r>
          </a:p>
        </p:txBody>
      </p:sp>
      <p:sp>
        <p:nvSpPr>
          <p:cNvPr id="178179" name="Rectangle 3"/>
          <p:cNvSpPr>
            <a:spLocks noGrp="1" noChangeArrowheads="1"/>
          </p:cNvSpPr>
          <p:nvPr>
            <p:ph type="body" idx="1"/>
          </p:nvPr>
        </p:nvSpPr>
        <p:spPr>
          <a:xfrm>
            <a:off x="250825" y="1600200"/>
            <a:ext cx="8686800" cy="4530725"/>
          </a:xfrm>
        </p:spPr>
        <p:txBody>
          <a:bodyPr/>
          <a:lstStyle/>
          <a:p>
            <a:pPr eaLnBrk="1" hangingPunct="1">
              <a:lnSpc>
                <a:spcPct val="9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a:t>
            </a:r>
          </a:p>
          <a:p>
            <a:pPr eaLnBrk="1" hangingPunct="1">
              <a:lnSpc>
                <a:spcPct val="9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a:t>
            </a:r>
          </a:p>
          <a:p>
            <a:pPr eaLnBrk="1" hangingPunct="1">
              <a:lnSpc>
                <a:spcPct val="90000"/>
              </a:lnSpc>
              <a:buFont typeface="Wingdings" pitchFamily="2" charset="2"/>
              <a:buNone/>
              <a:defRPr/>
            </a:pPr>
            <a:r>
              <a:rPr lang="en-US" altLang="zh-CN" sz="2400" dirty="0" err="1" smtClean="0"/>
              <a:t>int</a:t>
            </a:r>
            <a:r>
              <a:rPr lang="en-US" altLang="zh-CN" sz="2400" dirty="0" smtClean="0"/>
              <a:t> main()</a:t>
            </a:r>
          </a:p>
          <a:p>
            <a:pPr eaLnBrk="1" hangingPunct="1">
              <a:lnSpc>
                <a:spcPct val="90000"/>
              </a:lnSpc>
              <a:buFont typeface="Wingdings" pitchFamily="2" charset="2"/>
              <a:buNone/>
              <a:defRPr/>
            </a:pPr>
            <a:r>
              <a:rPr lang="en-US" altLang="zh-CN" sz="2400" dirty="0" smtClean="0"/>
              <a:t>{	</a:t>
            </a:r>
            <a:r>
              <a:rPr lang="en-US" altLang="zh-CN" sz="2400" dirty="0" err="1" smtClean="0"/>
              <a:t>const</a:t>
            </a:r>
            <a:r>
              <a:rPr lang="en-US" altLang="zh-CN" sz="2400" dirty="0" smtClean="0"/>
              <a:t> </a:t>
            </a:r>
            <a:r>
              <a:rPr lang="en-US" altLang="zh-CN" sz="2400" dirty="0" err="1" smtClean="0"/>
              <a:t>int</a:t>
            </a:r>
            <a:r>
              <a:rPr lang="en-US" altLang="zh-CN" sz="2400" dirty="0" smtClean="0"/>
              <a:t> N=3;</a:t>
            </a:r>
          </a:p>
          <a:p>
            <a:pPr eaLnBrk="1" hangingPunct="1">
              <a:lnSpc>
                <a:spcPct val="90000"/>
              </a:lnSpc>
              <a:buFont typeface="Wingdings" pitchFamily="2" charset="2"/>
              <a:buNone/>
              <a:defRPr/>
            </a:pPr>
            <a:r>
              <a:rPr lang="en-US" altLang="zh-CN" sz="2400" dirty="0" smtClean="0"/>
              <a:t>	</a:t>
            </a:r>
            <a:r>
              <a:rPr lang="en-US" altLang="zh-CN" sz="2400" dirty="0" err="1" smtClean="0"/>
              <a:t>int</a:t>
            </a:r>
            <a:r>
              <a:rPr lang="en-US" altLang="zh-CN" sz="2400" dirty="0" smtClean="0"/>
              <a:t> a[N][N]; </a:t>
            </a:r>
          </a:p>
          <a:p>
            <a:pPr eaLnBrk="1" hangingPunct="1">
              <a:lnSpc>
                <a:spcPct val="90000"/>
              </a:lnSpc>
              <a:buFont typeface="Wingdings" pitchFamily="2" charset="2"/>
              <a:buNone/>
              <a:defRPr/>
            </a:pPr>
            <a:r>
              <a:rPr lang="en-US" altLang="zh-CN" sz="2400" dirty="0" smtClean="0"/>
              <a:t>	</a:t>
            </a:r>
            <a:r>
              <a:rPr lang="en-US" altLang="zh-CN" sz="2400" dirty="0" err="1" smtClean="0"/>
              <a:t>int</a:t>
            </a:r>
            <a:r>
              <a:rPr lang="en-US" altLang="zh-CN" sz="2400" dirty="0" smtClean="0"/>
              <a:t> </a:t>
            </a:r>
            <a:r>
              <a:rPr lang="en-US" altLang="zh-CN" sz="2400" dirty="0" err="1" smtClean="0"/>
              <a:t>i,j</a:t>
            </a:r>
            <a:r>
              <a:rPr lang="en-US" altLang="zh-CN" sz="2400" dirty="0" smtClean="0"/>
              <a:t>;</a:t>
            </a:r>
          </a:p>
          <a:p>
            <a:pPr eaLnBrk="1" hangingPunct="1">
              <a:lnSpc>
                <a:spcPct val="90000"/>
              </a:lnSpc>
              <a:buFont typeface="Wingdings" pitchFamily="2" charset="2"/>
              <a:buNone/>
              <a:defRPr/>
            </a:pPr>
            <a:r>
              <a:rPr lang="en-US" altLang="zh-CN" sz="2400" dirty="0" smtClean="0"/>
              <a:t>	//</a:t>
            </a:r>
            <a:r>
              <a:rPr lang="zh-CN" altLang="en-US" sz="2400" dirty="0" smtClean="0"/>
              <a:t>输入矩阵数据</a:t>
            </a:r>
          </a:p>
          <a:p>
            <a:pPr eaLnBrk="1" hangingPunct="1">
              <a:lnSpc>
                <a:spcPct val="90000"/>
              </a:lnSpc>
              <a:buFont typeface="Wingdings" pitchFamily="2" charset="2"/>
              <a:buNone/>
              <a:defRPr/>
            </a:pPr>
            <a:r>
              <a:rPr lang="zh-CN" altLang="en-US" sz="2400" dirty="0" smtClean="0"/>
              <a:t>	</a:t>
            </a:r>
            <a:r>
              <a:rPr lang="en-US" altLang="zh-CN" sz="2400" dirty="0" err="1" smtClean="0"/>
              <a:t>cout</a:t>
            </a:r>
            <a:r>
              <a:rPr lang="en-US" altLang="zh-CN" sz="2400" dirty="0" smtClean="0"/>
              <a:t> &lt;&lt; "</a:t>
            </a:r>
            <a:r>
              <a:rPr lang="zh-CN" altLang="en-US" sz="2400" dirty="0" smtClean="0"/>
              <a:t>请输入</a:t>
            </a:r>
            <a:r>
              <a:rPr lang="en-US" altLang="zh-CN" sz="2400" dirty="0" smtClean="0"/>
              <a:t>" &lt;&lt; N &lt;&lt; "×" &lt;&lt; N &lt;&lt; "</a:t>
            </a:r>
            <a:r>
              <a:rPr lang="zh-CN" altLang="en-US" sz="2400" dirty="0" smtClean="0"/>
              <a:t>矩阵：</a:t>
            </a:r>
            <a:r>
              <a:rPr lang="en-US" altLang="zh-CN" sz="2400" dirty="0" smtClean="0"/>
              <a:t>\n";</a:t>
            </a:r>
          </a:p>
          <a:p>
            <a:pPr eaLnBrk="1" hangingPunct="1">
              <a:lnSpc>
                <a:spcPct val="90000"/>
              </a:lnSpc>
              <a:buFont typeface="Wingdings" pitchFamily="2" charset="2"/>
              <a:buNone/>
              <a:defRPr/>
            </a:pPr>
            <a:r>
              <a:rPr lang="en-US" altLang="zh-CN" sz="2400" dirty="0" smtClean="0"/>
              <a:t>	for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for (j=0; j&lt;N; j++)</a:t>
            </a:r>
          </a:p>
          <a:p>
            <a:pPr eaLnBrk="1" hangingPunct="1">
              <a:lnSpc>
                <a:spcPct val="90000"/>
              </a:lnSpc>
              <a:buFont typeface="Wingdings" pitchFamily="2" charset="2"/>
              <a:buNone/>
              <a:defRPr/>
            </a:pPr>
            <a:r>
              <a:rPr lang="en-US" altLang="zh-CN" sz="2400" dirty="0" smtClean="0"/>
              <a:t>		</a:t>
            </a:r>
            <a:r>
              <a:rPr lang="en-US" altLang="zh-CN" sz="2400" dirty="0" smtClean="0"/>
              <a:t>    </a:t>
            </a:r>
            <a:r>
              <a:rPr lang="en-US" altLang="zh-CN" sz="2400" dirty="0" err="1" smtClean="0"/>
              <a:t>cin</a:t>
            </a:r>
            <a:r>
              <a:rPr lang="en-US" altLang="zh-CN" sz="2400" dirty="0" smtClean="0"/>
              <a:t> </a:t>
            </a:r>
            <a:r>
              <a:rPr lang="en-US" altLang="zh-CN" sz="2400" dirty="0" smtClean="0"/>
              <a:t>&gt;&gt; a[</a:t>
            </a:r>
            <a:r>
              <a:rPr lang="en-US" altLang="zh-CN" sz="2400" dirty="0" err="1" smtClean="0"/>
              <a:t>i</a:t>
            </a:r>
            <a:r>
              <a:rPr lang="en-US" altLang="zh-CN" sz="2400" dirty="0" smtClean="0"/>
              <a:t>][j];</a:t>
            </a:r>
          </a:p>
        </p:txBody>
      </p:sp>
    </p:spTree>
    <p:extLst>
      <p:ext uri="{BB962C8B-B14F-4D97-AF65-F5344CB8AC3E}">
        <p14:creationId xmlns:p14="http://schemas.microsoft.com/office/powerpoint/2010/main" val="29127134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a:xfrm>
            <a:off x="179388" y="0"/>
            <a:ext cx="8964612" cy="6858000"/>
          </a:xfrm>
        </p:spPr>
        <p:txBody>
          <a:bodyPr/>
          <a:lstStyle/>
          <a:p>
            <a:pPr eaLnBrk="1" hangingPunct="1">
              <a:lnSpc>
                <a:spcPct val="90000"/>
              </a:lnSpc>
              <a:buFont typeface="Wingdings" pitchFamily="2" charset="2"/>
              <a:buNone/>
              <a:defRPr/>
            </a:pPr>
            <a:r>
              <a:rPr lang="en-US" altLang="zh-CN" sz="2400" dirty="0" smtClean="0"/>
              <a:t>	//</a:t>
            </a:r>
            <a:r>
              <a:rPr lang="zh-CN" altLang="en-US" sz="2400" dirty="0" smtClean="0"/>
              <a:t>矩阵转置：</a:t>
            </a:r>
            <a:r>
              <a:rPr lang="zh-CN" altLang="en-US" sz="2000" dirty="0" smtClean="0"/>
              <a:t>交换</a:t>
            </a:r>
            <a:r>
              <a:rPr lang="en-US" altLang="zh-CN" sz="2000" dirty="0" smtClean="0"/>
              <a:t>a[</a:t>
            </a:r>
            <a:r>
              <a:rPr lang="en-US" altLang="zh-CN" sz="2000" dirty="0" err="1" smtClean="0"/>
              <a:t>i</a:t>
            </a:r>
            <a:r>
              <a:rPr lang="en-US" altLang="zh-CN" sz="2000" dirty="0" smtClean="0"/>
              <a:t>][j]</a:t>
            </a:r>
            <a:r>
              <a:rPr lang="zh-CN" altLang="en-US" sz="2000" dirty="0" smtClean="0"/>
              <a:t>和</a:t>
            </a:r>
            <a:r>
              <a:rPr lang="en-US" altLang="zh-CN" sz="2000" dirty="0" smtClean="0"/>
              <a:t>a[j][</a:t>
            </a:r>
            <a:r>
              <a:rPr lang="en-US" altLang="zh-CN" sz="2000" dirty="0" err="1" smtClean="0"/>
              <a:t>i</a:t>
            </a:r>
            <a:r>
              <a:rPr lang="en-US" altLang="zh-CN" sz="2000" dirty="0" smtClean="0"/>
              <a:t>]</a:t>
            </a:r>
            <a:r>
              <a:rPr lang="zh-CN" altLang="en-US" sz="2000" dirty="0" smtClean="0"/>
              <a:t>的值，</a:t>
            </a:r>
            <a:r>
              <a:rPr lang="en-US" altLang="zh-CN" sz="2000" dirty="0" err="1" smtClean="0"/>
              <a:t>i</a:t>
            </a:r>
            <a:r>
              <a:rPr lang="en-US" altLang="zh-CN" sz="2000" dirty="0" smtClean="0"/>
              <a:t>=0~N-1,j=i+1~N-1</a:t>
            </a:r>
          </a:p>
          <a:p>
            <a:pPr eaLnBrk="1" hangingPunct="1">
              <a:lnSpc>
                <a:spcPct val="90000"/>
              </a:lnSpc>
              <a:buFont typeface="Wingdings" pitchFamily="2" charset="2"/>
              <a:buNone/>
              <a:defRPr/>
            </a:pPr>
            <a:r>
              <a:rPr lang="en-US" altLang="zh-CN" sz="2400" dirty="0" smtClean="0"/>
              <a:t>	for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for (j=i+1; j&lt;N; j++)</a:t>
            </a:r>
          </a:p>
          <a:p>
            <a:pPr eaLnBrk="1" hangingPunct="1">
              <a:lnSpc>
                <a:spcPct val="90000"/>
              </a:lnSpc>
              <a:buFont typeface="Wingdings" pitchFamily="2" charset="2"/>
              <a:buNone/>
              <a:defRPr/>
            </a:pPr>
            <a:r>
              <a:rPr lang="en-US" altLang="zh-CN" sz="2400" dirty="0" smtClean="0"/>
              <a:t>		{	//</a:t>
            </a:r>
            <a:r>
              <a:rPr lang="zh-CN" altLang="en-US" sz="2400" dirty="0" smtClean="0"/>
              <a:t>交换</a:t>
            </a:r>
            <a:r>
              <a:rPr lang="en-US" altLang="zh-CN" sz="2400" dirty="0" smtClean="0">
                <a:solidFill>
                  <a:srgbClr val="FFC000"/>
                </a:solidFill>
              </a:rPr>
              <a:t>a[</a:t>
            </a:r>
            <a:r>
              <a:rPr lang="en-US" altLang="zh-CN" sz="2400" dirty="0" err="1" smtClean="0">
                <a:solidFill>
                  <a:srgbClr val="FFC000"/>
                </a:solidFill>
              </a:rPr>
              <a:t>i</a:t>
            </a:r>
            <a:r>
              <a:rPr lang="en-US" altLang="zh-CN" sz="2400" dirty="0" smtClean="0">
                <a:solidFill>
                  <a:srgbClr val="FFC000"/>
                </a:solidFill>
              </a:rPr>
              <a:t>][j]</a:t>
            </a:r>
            <a:r>
              <a:rPr lang="zh-CN" altLang="en-US" sz="2400" dirty="0" smtClean="0"/>
              <a:t>与</a:t>
            </a:r>
            <a:r>
              <a:rPr lang="en-US" altLang="zh-CN" sz="2400" dirty="0" smtClean="0"/>
              <a:t>a[j][</a:t>
            </a:r>
            <a:r>
              <a:rPr lang="en-US" altLang="zh-CN" sz="2400" dirty="0" err="1" smtClean="0"/>
              <a:t>i</a:t>
            </a:r>
            <a:r>
              <a:rPr lang="en-US" altLang="zh-CN" sz="2400" dirty="0" smtClean="0"/>
              <a:t>]</a:t>
            </a:r>
            <a:r>
              <a:rPr lang="zh-CN" altLang="en-US" sz="2400" dirty="0" smtClean="0"/>
              <a:t>的值</a:t>
            </a:r>
          </a:p>
          <a:p>
            <a:pPr eaLnBrk="1" hangingPunct="1">
              <a:lnSpc>
                <a:spcPct val="90000"/>
              </a:lnSpc>
              <a:buFont typeface="Wingdings" pitchFamily="2" charset="2"/>
              <a:buNone/>
              <a:defRPr/>
            </a:pPr>
            <a:r>
              <a:rPr lang="zh-CN" altLang="en-US" sz="2400" dirty="0" smtClean="0"/>
              <a:t>			</a:t>
            </a:r>
            <a:r>
              <a:rPr lang="it-IT" altLang="zh-CN" sz="2400" dirty="0" smtClean="0"/>
              <a:t>int temp=a[i][j];</a:t>
            </a:r>
          </a:p>
          <a:p>
            <a:pPr eaLnBrk="1" hangingPunct="1">
              <a:lnSpc>
                <a:spcPct val="90000"/>
              </a:lnSpc>
              <a:buFont typeface="Wingdings" pitchFamily="2" charset="2"/>
              <a:buNone/>
              <a:defRPr/>
            </a:pPr>
            <a:r>
              <a:rPr lang="it-IT" altLang="zh-CN" sz="2400" dirty="0" smtClean="0"/>
              <a:t>			a[i][j] = a[j][i];</a:t>
            </a:r>
          </a:p>
          <a:p>
            <a:pPr eaLnBrk="1" hangingPunct="1">
              <a:lnSpc>
                <a:spcPct val="90000"/>
              </a:lnSpc>
              <a:buFont typeface="Wingdings" pitchFamily="2" charset="2"/>
              <a:buNone/>
              <a:defRPr/>
            </a:pPr>
            <a:r>
              <a:rPr lang="it-IT" altLang="zh-CN" sz="2400" dirty="0" smtClean="0"/>
              <a:t>			a[j][i] = temp;</a:t>
            </a:r>
          </a:p>
          <a:p>
            <a:pPr eaLnBrk="1" hangingPunct="1">
              <a:lnSpc>
                <a:spcPct val="90000"/>
              </a:lnSpc>
              <a:buFont typeface="Wingdings" pitchFamily="2" charset="2"/>
              <a:buNone/>
              <a:defRPr/>
            </a:pPr>
            <a:r>
              <a:rPr lang="it-IT" altLang="zh-CN" sz="2400" dirty="0" smtClean="0"/>
              <a:t>		</a:t>
            </a:r>
            <a:r>
              <a:rPr lang="en-US" altLang="zh-CN" sz="2400" dirty="0" smtClean="0"/>
              <a:t>}</a:t>
            </a:r>
          </a:p>
          <a:p>
            <a:pPr eaLnBrk="1" hangingPunct="1">
              <a:lnSpc>
                <a:spcPct val="90000"/>
              </a:lnSpc>
              <a:buFont typeface="Wingdings" pitchFamily="2" charset="2"/>
              <a:buNone/>
              <a:defRPr/>
            </a:pPr>
            <a:r>
              <a:rPr lang="en-US" altLang="zh-CN" sz="2400" dirty="0" smtClean="0"/>
              <a:t>	//</a:t>
            </a:r>
            <a:r>
              <a:rPr lang="zh-CN" altLang="en-US" sz="2400" dirty="0" smtClean="0"/>
              <a:t>输出转置后的矩阵</a:t>
            </a:r>
          </a:p>
          <a:p>
            <a:pPr eaLnBrk="1" hangingPunct="1">
              <a:lnSpc>
                <a:spcPct val="90000"/>
              </a:lnSpc>
              <a:buFont typeface="Wingdings" pitchFamily="2" charset="2"/>
              <a:buNone/>
              <a:defRPr/>
            </a:pPr>
            <a:r>
              <a:rPr lang="zh-CN" altLang="en-US" sz="2400" dirty="0" smtClean="0"/>
              <a:t>	</a:t>
            </a:r>
            <a:r>
              <a:rPr lang="en-US" altLang="zh-CN" sz="2400" dirty="0" err="1" smtClean="0"/>
              <a:t>cout</a:t>
            </a:r>
            <a:r>
              <a:rPr lang="en-US" altLang="zh-CN" sz="2400" dirty="0" smtClean="0"/>
              <a:t> &lt;&lt;	"</a:t>
            </a:r>
            <a:r>
              <a:rPr lang="zh-CN" altLang="en-US" sz="2400" dirty="0" smtClean="0"/>
              <a:t>转置后为：</a:t>
            </a:r>
            <a:r>
              <a:rPr lang="en-US" altLang="zh-CN" sz="2400" dirty="0" smtClean="0"/>
              <a:t>\n";</a:t>
            </a:r>
          </a:p>
          <a:p>
            <a:pPr eaLnBrk="1" hangingPunct="1">
              <a:lnSpc>
                <a:spcPct val="90000"/>
              </a:lnSpc>
              <a:buFont typeface="Wingdings" pitchFamily="2" charset="2"/>
              <a:buNone/>
              <a:defRPr/>
            </a:pPr>
            <a:r>
              <a:rPr lang="en-US" altLang="zh-CN" sz="2400" dirty="0" smtClean="0"/>
              <a:t>	for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	for (j=0; j&lt;N; j++)</a:t>
            </a:r>
          </a:p>
          <a:p>
            <a:pPr eaLnBrk="1" hangingPunct="1">
              <a:lnSpc>
                <a:spcPct val="90000"/>
              </a:lnSpc>
              <a:buFont typeface="Wingdings" pitchFamily="2" charset="2"/>
              <a:buNone/>
              <a:defRPr/>
            </a:pPr>
            <a:r>
              <a:rPr lang="en-US" altLang="zh-CN" sz="2400" dirty="0" smtClean="0"/>
              <a:t>		  </a:t>
            </a:r>
            <a:r>
              <a:rPr lang="en-US" altLang="zh-CN" sz="2400" dirty="0" err="1" smtClean="0"/>
              <a:t>cout</a:t>
            </a:r>
            <a:r>
              <a:rPr lang="en-US" altLang="zh-CN" sz="2400" dirty="0" smtClean="0"/>
              <a:t> &lt;&lt; a[</a:t>
            </a:r>
            <a:r>
              <a:rPr lang="en-US" altLang="zh-CN" sz="2400" dirty="0" err="1" smtClean="0"/>
              <a:t>i</a:t>
            </a:r>
            <a:r>
              <a:rPr lang="en-US" altLang="zh-CN" sz="2400" dirty="0" smtClean="0"/>
              <a:t>][j] &lt;&lt; '  ';</a:t>
            </a:r>
          </a:p>
          <a:p>
            <a:pPr eaLnBrk="1" hangingPunct="1">
              <a:lnSpc>
                <a:spcPct val="90000"/>
              </a:lnSpc>
              <a:buFont typeface="Wingdings" pitchFamily="2" charset="2"/>
              <a:buNone/>
              <a:defRPr/>
            </a:pPr>
            <a:r>
              <a:rPr lang="en-US" altLang="zh-CN" sz="2400" dirty="0" smtClean="0"/>
              <a:t>		</a:t>
            </a:r>
            <a:r>
              <a:rPr lang="en-US" altLang="zh-CN" sz="2400" dirty="0" err="1" smtClean="0"/>
              <a:t>cout</a:t>
            </a:r>
            <a:r>
              <a:rPr lang="en-US" altLang="zh-CN" sz="2400" dirty="0" smtClean="0"/>
              <a:t> &lt;&lt; </a:t>
            </a:r>
            <a:r>
              <a:rPr lang="en-US" altLang="zh-CN" sz="2400" dirty="0" err="1" smtClean="0"/>
              <a:t>endl</a:t>
            </a:r>
            <a:r>
              <a:rPr lang="en-US" altLang="zh-CN" sz="2400" dirty="0" smtClean="0"/>
              <a:t>;</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en-US" altLang="zh-CN" sz="2400" dirty="0" smtClean="0"/>
              <a:t>	return 0;</a:t>
            </a:r>
          </a:p>
          <a:p>
            <a:pPr eaLnBrk="1" hangingPunct="1">
              <a:lnSpc>
                <a:spcPct val="90000"/>
              </a:lnSpc>
              <a:buFont typeface="Wingdings" pitchFamily="2" charset="2"/>
              <a:buNone/>
              <a:defRPr/>
            </a:pPr>
            <a:r>
              <a:rPr lang="en-US" altLang="zh-CN" sz="2400" dirty="0" smtClean="0"/>
              <a:t>}</a:t>
            </a:r>
          </a:p>
        </p:txBody>
      </p:sp>
      <p:sp>
        <p:nvSpPr>
          <p:cNvPr id="44035" name="Text Box 4"/>
          <p:cNvSpPr txBox="1">
            <a:spLocks noChangeArrowheads="1"/>
          </p:cNvSpPr>
          <p:nvPr/>
        </p:nvSpPr>
        <p:spPr bwMode="auto">
          <a:xfrm>
            <a:off x="6888163" y="1338263"/>
            <a:ext cx="1644650" cy="1370012"/>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30000"/>
              </a:lnSpc>
              <a:spcBef>
                <a:spcPct val="50000"/>
              </a:spcBef>
              <a:buClrTx/>
              <a:buSzTx/>
              <a:buFontTx/>
              <a:buNone/>
            </a:pPr>
            <a:r>
              <a:rPr lang="en-US" altLang="zh-CN" sz="2400" smtClean="0"/>
              <a:t>x </a:t>
            </a:r>
            <a:r>
              <a:rPr lang="en-US" altLang="zh-CN" sz="2400" smtClean="0">
                <a:solidFill>
                  <a:schemeClr val="folHlink"/>
                </a:solidFill>
              </a:rPr>
              <a:t>x x x x</a:t>
            </a:r>
            <a:endParaRPr lang="en-US" altLang="zh-CN" sz="2400" dirty="0">
              <a:solidFill>
                <a:schemeClr val="folHlink"/>
              </a:solidFill>
            </a:endParaRPr>
          </a:p>
          <a:p>
            <a:pPr eaLnBrk="1" hangingPunct="1">
              <a:lnSpc>
                <a:spcPct val="30000"/>
              </a:lnSpc>
              <a:spcBef>
                <a:spcPct val="50000"/>
              </a:spcBef>
              <a:buClrTx/>
              <a:buSzTx/>
              <a:buFontTx/>
              <a:buNone/>
            </a:pPr>
            <a:r>
              <a:rPr lang="en-US" altLang="zh-CN" sz="2400"/>
              <a:t>   </a:t>
            </a:r>
            <a:r>
              <a:rPr lang="en-US" altLang="zh-CN" sz="2400" smtClean="0"/>
              <a:t>x </a:t>
            </a:r>
            <a:r>
              <a:rPr lang="en-US" altLang="zh-CN" sz="2400" smtClean="0">
                <a:solidFill>
                  <a:schemeClr val="folHlink"/>
                </a:solidFill>
              </a:rPr>
              <a:t>x x x</a:t>
            </a:r>
            <a:endParaRPr lang="en-US" altLang="zh-CN" sz="2400" dirty="0">
              <a:solidFill>
                <a:schemeClr val="folHlink"/>
              </a:solidFill>
            </a:endParaRPr>
          </a:p>
          <a:p>
            <a:pPr eaLnBrk="1" hangingPunct="1">
              <a:lnSpc>
                <a:spcPct val="30000"/>
              </a:lnSpc>
              <a:spcBef>
                <a:spcPct val="50000"/>
              </a:spcBef>
              <a:buClrTx/>
              <a:buSzTx/>
              <a:buFontTx/>
              <a:buNone/>
            </a:pPr>
            <a:r>
              <a:rPr lang="en-US" altLang="zh-CN" sz="2400"/>
              <a:t>      </a:t>
            </a:r>
            <a:r>
              <a:rPr lang="en-US" altLang="zh-CN" sz="2400" smtClean="0"/>
              <a:t>x </a:t>
            </a:r>
            <a:r>
              <a:rPr lang="en-US" altLang="zh-CN" sz="2400" smtClean="0">
                <a:solidFill>
                  <a:schemeClr val="folHlink"/>
                </a:solidFill>
              </a:rPr>
              <a:t>x x</a:t>
            </a:r>
            <a:endParaRPr lang="en-US" altLang="zh-CN" sz="2400" dirty="0">
              <a:solidFill>
                <a:schemeClr val="folHlink"/>
              </a:solidFill>
            </a:endParaRPr>
          </a:p>
          <a:p>
            <a:pPr eaLnBrk="1" hangingPunct="1">
              <a:lnSpc>
                <a:spcPct val="30000"/>
              </a:lnSpc>
              <a:spcBef>
                <a:spcPct val="50000"/>
              </a:spcBef>
              <a:buClrTx/>
              <a:buSzTx/>
              <a:buFontTx/>
              <a:buNone/>
            </a:pPr>
            <a:r>
              <a:rPr lang="en-US" altLang="zh-CN" sz="2400"/>
              <a:t>         </a:t>
            </a:r>
            <a:r>
              <a:rPr lang="en-US" altLang="zh-CN" sz="2400" smtClean="0"/>
              <a:t>x </a:t>
            </a:r>
            <a:r>
              <a:rPr lang="en-US" altLang="zh-CN" sz="2400" smtClean="0">
                <a:solidFill>
                  <a:schemeClr val="folHlink"/>
                </a:solidFill>
              </a:rPr>
              <a:t>x</a:t>
            </a:r>
            <a:endParaRPr lang="en-US" altLang="zh-CN" sz="2400" dirty="0">
              <a:solidFill>
                <a:schemeClr val="folHlink"/>
              </a:solidFill>
            </a:endParaRPr>
          </a:p>
          <a:p>
            <a:pPr eaLnBrk="1" hangingPunct="1">
              <a:lnSpc>
                <a:spcPct val="30000"/>
              </a:lnSpc>
              <a:spcBef>
                <a:spcPct val="50000"/>
              </a:spcBef>
              <a:buClrTx/>
              <a:buSzTx/>
              <a:buFontTx/>
              <a:buNone/>
            </a:pPr>
            <a:r>
              <a:rPr lang="en-US" altLang="zh-CN" sz="2400"/>
              <a:t>            </a:t>
            </a:r>
            <a:r>
              <a:rPr lang="en-US" altLang="zh-CN" sz="2400" smtClean="0"/>
              <a:t>x</a:t>
            </a:r>
            <a:endParaRPr lang="en-US" altLang="zh-CN" sz="24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defRPr/>
            </a:pPr>
            <a:r>
              <a:rPr lang="zh-CN" altLang="en-US" smtClean="0"/>
              <a:t>二维数组的存贮</a:t>
            </a:r>
          </a:p>
        </p:txBody>
      </p:sp>
      <p:sp>
        <p:nvSpPr>
          <p:cNvPr id="160771" name="Rectangle 3"/>
          <p:cNvSpPr>
            <a:spLocks noGrp="1" noChangeArrowheads="1"/>
          </p:cNvSpPr>
          <p:nvPr>
            <p:ph type="body" idx="1"/>
          </p:nvPr>
        </p:nvSpPr>
        <p:spPr>
          <a:xfrm>
            <a:off x="457200" y="1412776"/>
            <a:ext cx="8229600" cy="5328592"/>
          </a:xfrm>
        </p:spPr>
        <p:txBody>
          <a:bodyPr>
            <a:normAutofit fontScale="92500" lnSpcReduction="20000"/>
          </a:bodyPr>
          <a:lstStyle/>
          <a:p>
            <a:pPr eaLnBrk="1" hangingPunct="1">
              <a:lnSpc>
                <a:spcPct val="110000"/>
              </a:lnSpc>
              <a:defRPr/>
            </a:pPr>
            <a:r>
              <a:rPr lang="zh-CN" altLang="en-US" dirty="0" smtClean="0"/>
              <a:t>在</a:t>
            </a:r>
            <a:r>
              <a:rPr lang="en-US" altLang="zh-CN" dirty="0" smtClean="0"/>
              <a:t>C++</a:t>
            </a:r>
            <a:r>
              <a:rPr lang="zh-CN" altLang="en-US" dirty="0" smtClean="0"/>
              <a:t>中，二维数组元素是按照行的次序存储在连续的内存空间中，即先是第一行的元素；再是第二行的元素；</a:t>
            </a:r>
            <a:r>
              <a:rPr lang="en-US" altLang="zh-CN" dirty="0" smtClean="0"/>
              <a:t>... </a:t>
            </a:r>
            <a:r>
              <a:rPr lang="zh-CN" altLang="en-US" dirty="0" smtClean="0"/>
              <a:t>。例如：</a:t>
            </a:r>
          </a:p>
          <a:p>
            <a:pPr lvl="1" eaLnBrk="1" hangingPunct="1">
              <a:lnSpc>
                <a:spcPct val="110000"/>
              </a:lnSpc>
              <a:defRPr/>
            </a:pPr>
            <a:r>
              <a:rPr lang="en-US" altLang="zh-CN" dirty="0" err="1" smtClean="0"/>
              <a:t>int</a:t>
            </a:r>
            <a:r>
              <a:rPr lang="en-US" altLang="zh-CN" dirty="0" smtClean="0"/>
              <a:t> a[10][5];</a:t>
            </a:r>
          </a:p>
          <a:p>
            <a:pPr lvl="1" eaLnBrk="1" hangingPunct="1">
              <a:lnSpc>
                <a:spcPct val="110000"/>
              </a:lnSpc>
              <a:buFontTx/>
              <a:buNone/>
              <a:defRPr/>
            </a:pPr>
            <a:r>
              <a:rPr lang="zh-CN" altLang="en-US" dirty="0" smtClean="0"/>
              <a:t>其内存空间分配如下：</a:t>
            </a:r>
            <a:endParaRPr lang="en-US" altLang="zh-CN" dirty="0" smtClean="0"/>
          </a:p>
          <a:p>
            <a:pPr>
              <a:lnSpc>
                <a:spcPct val="110000"/>
              </a:lnSpc>
              <a:defRPr/>
            </a:pPr>
            <a:endParaRPr lang="en-US" altLang="zh-CN" sz="2800" dirty="0" smtClean="0"/>
          </a:p>
          <a:p>
            <a:pPr>
              <a:lnSpc>
                <a:spcPct val="110000"/>
              </a:lnSpc>
              <a:defRPr/>
            </a:pPr>
            <a:endParaRPr lang="en-US" altLang="zh-CN" sz="2800" dirty="0"/>
          </a:p>
          <a:p>
            <a:pPr>
              <a:lnSpc>
                <a:spcPct val="110000"/>
              </a:lnSpc>
              <a:defRPr/>
            </a:pPr>
            <a:endParaRPr lang="en-US" altLang="zh-CN" sz="2800" dirty="0" smtClean="0"/>
          </a:p>
          <a:p>
            <a:pPr>
              <a:lnSpc>
                <a:spcPct val="110000"/>
              </a:lnSpc>
              <a:defRPr/>
            </a:pPr>
            <a:r>
              <a:rPr lang="zh-CN" altLang="en-US" sz="2800" dirty="0" smtClean="0"/>
              <a:t>二维数</a:t>
            </a:r>
            <a:r>
              <a:rPr lang="zh-CN" altLang="en-US" sz="2800" dirty="0"/>
              <a:t>组所占的内存空间大小可以用</a:t>
            </a:r>
            <a:r>
              <a:rPr lang="en-US" altLang="zh-CN" sz="2800" dirty="0" err="1"/>
              <a:t>sizeof</a:t>
            </a:r>
            <a:r>
              <a:rPr lang="zh-CN" altLang="en-US" sz="2800" dirty="0"/>
              <a:t>操作符来计算。例如：</a:t>
            </a:r>
          </a:p>
          <a:p>
            <a:pPr lvl="1">
              <a:lnSpc>
                <a:spcPct val="110000"/>
              </a:lnSpc>
              <a:defRPr/>
            </a:pPr>
            <a:r>
              <a:rPr lang="en-US" altLang="zh-CN" dirty="0" err="1"/>
              <a:t>cout</a:t>
            </a:r>
            <a:r>
              <a:rPr lang="en-US" altLang="zh-CN" dirty="0"/>
              <a:t> &lt;&lt; </a:t>
            </a:r>
            <a:r>
              <a:rPr lang="en-US" altLang="zh-CN" dirty="0" err="1"/>
              <a:t>sizeof</a:t>
            </a:r>
            <a:r>
              <a:rPr lang="en-US" altLang="zh-CN" dirty="0"/>
              <a:t>(a); //</a:t>
            </a:r>
            <a:r>
              <a:rPr lang="zh-CN" altLang="en-US" dirty="0"/>
              <a:t>输出数组</a:t>
            </a:r>
            <a:r>
              <a:rPr lang="en-US" altLang="zh-CN" dirty="0"/>
              <a:t>a</a:t>
            </a:r>
            <a:r>
              <a:rPr lang="zh-CN" altLang="en-US" dirty="0"/>
              <a:t>所占的内存字节数。</a:t>
            </a:r>
          </a:p>
          <a:p>
            <a:pPr eaLnBrk="1" hangingPunct="1">
              <a:defRPr/>
            </a:pPr>
            <a:endParaRPr lang="zh-CN" altLang="en-US" dirty="0" smtClean="0"/>
          </a:p>
        </p:txBody>
      </p:sp>
      <p:grpSp>
        <p:nvGrpSpPr>
          <p:cNvPr id="45060" name="Group 15"/>
          <p:cNvGrpSpPr>
            <a:grpSpLocks/>
          </p:cNvGrpSpPr>
          <p:nvPr/>
        </p:nvGrpSpPr>
        <p:grpSpPr bwMode="auto">
          <a:xfrm>
            <a:off x="395288" y="3861048"/>
            <a:ext cx="8459787" cy="901700"/>
            <a:chOff x="1097" y="2953"/>
            <a:chExt cx="2736" cy="250"/>
          </a:xfrm>
        </p:grpSpPr>
        <p:sp>
          <p:nvSpPr>
            <p:cNvPr id="45062" name="Rectangle 5"/>
            <p:cNvSpPr>
              <a:spLocks noChangeArrowheads="1"/>
            </p:cNvSpPr>
            <p:nvPr/>
          </p:nvSpPr>
          <p:spPr bwMode="auto">
            <a:xfrm>
              <a:off x="1097" y="3078"/>
              <a:ext cx="2736" cy="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45063" name="Line 6"/>
            <p:cNvSpPr>
              <a:spLocks noChangeShapeType="1"/>
            </p:cNvSpPr>
            <p:nvPr/>
          </p:nvSpPr>
          <p:spPr bwMode="auto">
            <a:xfrm>
              <a:off x="1385"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4" name="Line 7"/>
            <p:cNvSpPr>
              <a:spLocks noChangeShapeType="1"/>
            </p:cNvSpPr>
            <p:nvPr/>
          </p:nvSpPr>
          <p:spPr bwMode="auto">
            <a:xfrm>
              <a:off x="1673"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5" name="Line 8"/>
            <p:cNvSpPr>
              <a:spLocks noChangeShapeType="1"/>
            </p:cNvSpPr>
            <p:nvPr/>
          </p:nvSpPr>
          <p:spPr bwMode="auto">
            <a:xfrm>
              <a:off x="2249"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6" name="Line 9"/>
            <p:cNvSpPr>
              <a:spLocks noChangeShapeType="1"/>
            </p:cNvSpPr>
            <p:nvPr/>
          </p:nvSpPr>
          <p:spPr bwMode="auto">
            <a:xfrm>
              <a:off x="1961" y="2953"/>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7" name="Line 10"/>
            <p:cNvSpPr>
              <a:spLocks noChangeShapeType="1"/>
            </p:cNvSpPr>
            <p:nvPr/>
          </p:nvSpPr>
          <p:spPr bwMode="auto">
            <a:xfrm>
              <a:off x="2465"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8" name="Line 11"/>
            <p:cNvSpPr>
              <a:spLocks noChangeShapeType="1"/>
            </p:cNvSpPr>
            <p:nvPr/>
          </p:nvSpPr>
          <p:spPr bwMode="auto">
            <a:xfrm>
              <a:off x="2753" y="2953"/>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9" name="Line 12"/>
            <p:cNvSpPr>
              <a:spLocks noChangeShapeType="1"/>
            </p:cNvSpPr>
            <p:nvPr/>
          </p:nvSpPr>
          <p:spPr bwMode="auto">
            <a:xfrm>
              <a:off x="3041" y="2953"/>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0" name="Line 13"/>
            <p:cNvSpPr>
              <a:spLocks noChangeShapeType="1"/>
            </p:cNvSpPr>
            <p:nvPr/>
          </p:nvSpPr>
          <p:spPr bwMode="auto">
            <a:xfrm>
              <a:off x="3329"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1" name="Line 14"/>
            <p:cNvSpPr>
              <a:spLocks noChangeShapeType="1"/>
            </p:cNvSpPr>
            <p:nvPr/>
          </p:nvSpPr>
          <p:spPr bwMode="auto">
            <a:xfrm>
              <a:off x="3545"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0784" name="Text Box 16"/>
          <p:cNvSpPr txBox="1">
            <a:spLocks noChangeArrowheads="1"/>
          </p:cNvSpPr>
          <p:nvPr/>
        </p:nvSpPr>
        <p:spPr bwMode="auto">
          <a:xfrm>
            <a:off x="66675" y="3875335"/>
            <a:ext cx="8836025"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a:spcBef>
                <a:spcPct val="0"/>
              </a:spcBef>
              <a:defRPr kumimoji="1" sz="2400">
                <a:solidFill>
                  <a:schemeClr val="tx1"/>
                </a:solidFill>
                <a:latin typeface="Times New Roman" pitchFamily="18" charset="0"/>
                <a:ea typeface="宋体" charset="-122"/>
              </a:defRPr>
            </a:lvl1pPr>
            <a:lvl2pPr marL="179388" algn="l">
              <a:spcBef>
                <a:spcPct val="0"/>
              </a:spcBef>
              <a:defRPr kumimoji="1" sz="2400">
                <a:solidFill>
                  <a:schemeClr val="tx1"/>
                </a:solidFill>
                <a:latin typeface="Times New Roman" pitchFamily="18" charset="0"/>
                <a:ea typeface="宋体" charset="-122"/>
              </a:defRPr>
            </a:lvl2pPr>
            <a:lvl3pPr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lvl="1">
              <a:lnSpc>
                <a:spcPct val="80000"/>
              </a:lnSpc>
              <a:spcBef>
                <a:spcPct val="20000"/>
              </a:spcBef>
              <a:buClr>
                <a:schemeClr val="tx1"/>
              </a:buClr>
              <a:defRPr/>
            </a:pPr>
            <a:r>
              <a:rPr kumimoji="0" lang="en-US" altLang="zh-CN" sz="1800" b="0" dirty="0" smtClean="0">
                <a:effectLst>
                  <a:outerShdw blurRad="38100" dist="38100" dir="2700000" algn="tl">
                    <a:srgbClr val="000000"/>
                  </a:outerShdw>
                </a:effectLst>
                <a:latin typeface="Verdana" pitchFamily="34" charset="0"/>
              </a:rPr>
              <a:t> a[0][0]    ...    a[0][4]  a[1][0]  ...  a[1][4]   ......    a[9][0]  ...   a[9][4]</a:t>
            </a:r>
            <a:endParaRPr kumimoji="0" lang="en-US" altLang="zh-CN" sz="1800" b="0" dirty="0" smtClean="0">
              <a:latin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6264424"/>
          </a:xfrm>
        </p:spPr>
        <p:txBody>
          <a:bodyPr>
            <a:normAutofit fontScale="85000" lnSpcReduction="20000"/>
          </a:bodyPr>
          <a:lstStyle/>
          <a:p>
            <a:pPr eaLnBrk="1" hangingPunct="1">
              <a:lnSpc>
                <a:spcPct val="120000"/>
              </a:lnSpc>
              <a:defRPr/>
            </a:pPr>
            <a:r>
              <a:rPr lang="zh-CN" altLang="zh-CN" sz="3500" dirty="0" smtClean="0"/>
              <a:t>了解二维数组的存储方式，在某些情况下有利于设计出高效的程序。例如，对于一个</a:t>
            </a:r>
            <a:r>
              <a:rPr lang="zh-CN" altLang="zh-CN" sz="3500" dirty="0" smtClean="0">
                <a:solidFill>
                  <a:srgbClr val="FFC000"/>
                </a:solidFill>
              </a:rPr>
              <a:t>很大的</a:t>
            </a:r>
            <a:r>
              <a:rPr lang="zh-CN" altLang="zh-CN" sz="3500" dirty="0"/>
              <a:t>按行存储的二</a:t>
            </a:r>
            <a:r>
              <a:rPr lang="zh-CN" altLang="zh-CN" sz="3500" dirty="0" smtClean="0"/>
              <a:t>维数组</a:t>
            </a:r>
            <a:r>
              <a:rPr lang="en-US" altLang="zh-CN" sz="3500" dirty="0" smtClean="0"/>
              <a:t>a</a:t>
            </a:r>
            <a:r>
              <a:rPr lang="zh-CN" altLang="en-US" sz="3500" dirty="0" smtClean="0"/>
              <a:t>（</a:t>
            </a:r>
            <a:r>
              <a:rPr lang="en-US" altLang="zh-CN" sz="3500" dirty="0" smtClean="0"/>
              <a:t>M</a:t>
            </a:r>
            <a:r>
              <a:rPr lang="zh-CN" altLang="en-US" sz="3500" dirty="0" smtClean="0"/>
              <a:t>行、</a:t>
            </a:r>
            <a:r>
              <a:rPr lang="en-US" altLang="zh-CN" sz="3500" dirty="0" smtClean="0"/>
              <a:t>N</a:t>
            </a:r>
            <a:r>
              <a:rPr lang="zh-CN" altLang="en-US" sz="3500" dirty="0" smtClean="0"/>
              <a:t>列）</a:t>
            </a:r>
            <a:r>
              <a:rPr lang="zh-CN" altLang="zh-CN" sz="3500" dirty="0" smtClean="0"/>
              <a:t>，下面按列来访问数组元素的程序效率可能会不高：</a:t>
            </a:r>
            <a:r>
              <a:rPr lang="zh-CN" altLang="en-US" dirty="0" smtClean="0">
                <a:effectLst>
                  <a:outerShdw blurRad="38100" dist="38100" dir="2700000" algn="tl">
                    <a:srgbClr val="000000">
                      <a:alpha val="43137"/>
                    </a:srgbClr>
                  </a:outerShdw>
                </a:effectLst>
              </a:rPr>
              <a:t>（</a:t>
            </a:r>
            <a:r>
              <a:rPr lang="zh-CN" altLang="en-US" dirty="0" smtClean="0">
                <a:solidFill>
                  <a:srgbClr val="FFC000"/>
                </a:solidFill>
                <a:effectLst>
                  <a:outerShdw blurRad="38100" dist="38100" dir="2700000" algn="tl">
                    <a:srgbClr val="000000">
                      <a:alpha val="43137"/>
                    </a:srgbClr>
                  </a:outerShdw>
                </a:effectLst>
              </a:rPr>
              <a:t>为什么？</a:t>
            </a:r>
            <a:r>
              <a:rPr lang="zh-CN" altLang="en-US" dirty="0" smtClean="0">
                <a:effectLst>
                  <a:outerShdw blurRad="38100" dist="38100" dir="2700000" algn="tl">
                    <a:srgbClr val="000000">
                      <a:alpha val="43137"/>
                    </a:srgbClr>
                  </a:outerShdw>
                </a:effectLst>
              </a:rPr>
              <a:t>）</a:t>
            </a:r>
            <a:endParaRPr lang="en-US" altLang="zh-CN" dirty="0" smtClean="0">
              <a:effectLst>
                <a:outerShdw blurRad="38100" dist="38100" dir="2700000" algn="tl">
                  <a:srgbClr val="000000">
                    <a:alpha val="43137"/>
                  </a:srgbClr>
                </a:outerShdw>
              </a:effectLst>
            </a:endParaRPr>
          </a:p>
          <a:p>
            <a:pPr lvl="1" eaLnBrk="1" hangingPunct="1">
              <a:lnSpc>
                <a:spcPct val="120000"/>
              </a:lnSpc>
              <a:defRPr/>
            </a:pPr>
            <a:r>
              <a:rPr lang="zh-CN" altLang="en-US" dirty="0" smtClean="0">
                <a:effectLst>
                  <a:outerShdw blurRad="38100" dist="38100" dir="2700000" algn="tl">
                    <a:srgbClr val="000000">
                      <a:alpha val="43137"/>
                    </a:srgbClr>
                  </a:outerShdw>
                </a:effectLst>
              </a:rPr>
              <a:t>按行访问</a:t>
            </a:r>
            <a:endParaRPr lang="zh-CN" altLang="zh-CN" dirty="0">
              <a:effectLst>
                <a:outerShdw blurRad="38100" dist="38100" dir="2700000" algn="tl">
                  <a:srgbClr val="000000">
                    <a:alpha val="43137"/>
                  </a:srgbClr>
                </a:outerShdw>
              </a:effectLst>
            </a:endParaRPr>
          </a:p>
          <a:p>
            <a:pPr marL="457200" lvl="1" indent="0" eaLnBrk="1" hangingPunct="1">
              <a:lnSpc>
                <a:spcPct val="120000"/>
              </a:lnSpc>
              <a:buFontTx/>
              <a:buNone/>
              <a:defRPr/>
            </a:pPr>
            <a:r>
              <a:rPr lang="en-US" altLang="zh-CN" dirty="0"/>
              <a:t>  for (</a:t>
            </a:r>
            <a:r>
              <a:rPr lang="en-US" altLang="zh-CN" dirty="0" err="1"/>
              <a:t>int</a:t>
            </a:r>
            <a:r>
              <a:rPr lang="en-US" altLang="zh-CN" dirty="0"/>
              <a:t> </a:t>
            </a:r>
            <a:r>
              <a:rPr lang="en-US" altLang="zh-CN" dirty="0" err="1" smtClean="0"/>
              <a:t>lin</a:t>
            </a:r>
            <a:r>
              <a:rPr lang="en-US" altLang="zh-CN" dirty="0" smtClean="0"/>
              <a:t>=0</a:t>
            </a:r>
            <a:r>
              <a:rPr lang="en-US" altLang="zh-CN" dirty="0"/>
              <a:t>; </a:t>
            </a:r>
            <a:r>
              <a:rPr lang="en-US" altLang="zh-CN" dirty="0" err="1" smtClean="0"/>
              <a:t>lin</a:t>
            </a:r>
            <a:r>
              <a:rPr lang="en-US" altLang="zh-CN" dirty="0" smtClean="0"/>
              <a:t>&lt;M; </a:t>
            </a:r>
            <a:r>
              <a:rPr lang="en-US" altLang="zh-CN" dirty="0" err="1" smtClean="0"/>
              <a:t>lin</a:t>
            </a:r>
            <a:r>
              <a:rPr lang="en-US" altLang="zh-CN" dirty="0" smtClean="0"/>
              <a:t>++)</a:t>
            </a:r>
            <a:endParaRPr lang="zh-CN" altLang="zh-CN" dirty="0"/>
          </a:p>
          <a:p>
            <a:pPr marL="457200" lvl="1" indent="0" eaLnBrk="1" hangingPunct="1">
              <a:lnSpc>
                <a:spcPct val="120000"/>
              </a:lnSpc>
              <a:buFontTx/>
              <a:buNone/>
              <a:defRPr/>
            </a:pPr>
            <a:r>
              <a:rPr lang="en-US" altLang="zh-CN" dirty="0"/>
              <a:t>	 for (</a:t>
            </a:r>
            <a:r>
              <a:rPr lang="en-US" altLang="zh-CN" dirty="0" err="1"/>
              <a:t>int</a:t>
            </a:r>
            <a:r>
              <a:rPr lang="en-US" altLang="zh-CN" dirty="0"/>
              <a:t> </a:t>
            </a:r>
            <a:r>
              <a:rPr lang="en-US" altLang="zh-CN" dirty="0" smtClean="0"/>
              <a:t>col=0</a:t>
            </a:r>
            <a:r>
              <a:rPr lang="en-US" altLang="zh-CN" dirty="0"/>
              <a:t>; </a:t>
            </a:r>
            <a:r>
              <a:rPr lang="en-US" altLang="zh-CN" dirty="0" smtClean="0"/>
              <a:t>col&lt;N; col++)</a:t>
            </a:r>
            <a:endParaRPr lang="zh-CN" altLang="zh-CN" dirty="0"/>
          </a:p>
          <a:p>
            <a:pPr marL="457200" lvl="1" indent="0" eaLnBrk="1" hangingPunct="1">
              <a:lnSpc>
                <a:spcPct val="120000"/>
              </a:lnSpc>
              <a:buFontTx/>
              <a:buNone/>
              <a:defRPr/>
            </a:pPr>
            <a:r>
              <a:rPr lang="en-US" altLang="zh-CN" dirty="0"/>
              <a:t>		...a[</a:t>
            </a:r>
            <a:r>
              <a:rPr lang="en-US" altLang="zh-CN" dirty="0" err="1"/>
              <a:t>lin</a:t>
            </a:r>
            <a:r>
              <a:rPr lang="en-US" altLang="zh-CN" dirty="0"/>
              <a:t>][col]...</a:t>
            </a:r>
            <a:endParaRPr lang="zh-CN" altLang="zh-CN" dirty="0"/>
          </a:p>
          <a:p>
            <a:pPr lvl="1" eaLnBrk="1" hangingPunct="1">
              <a:lnSpc>
                <a:spcPct val="120000"/>
              </a:lnSpc>
              <a:defRPr/>
            </a:pPr>
            <a:r>
              <a:rPr lang="zh-CN" altLang="en-US" dirty="0">
                <a:solidFill>
                  <a:srgbClr val="FFC000"/>
                </a:solidFill>
                <a:effectLst>
                  <a:outerShdw blurRad="38100" dist="38100" dir="2700000" algn="tl">
                    <a:srgbClr val="000000">
                      <a:alpha val="43137"/>
                    </a:srgbClr>
                  </a:outerShdw>
                </a:effectLst>
              </a:rPr>
              <a:t>按列访问</a:t>
            </a:r>
            <a:endParaRPr lang="zh-CN" altLang="zh-CN" dirty="0">
              <a:solidFill>
                <a:srgbClr val="FFC000"/>
              </a:solidFill>
              <a:effectLst>
                <a:outerShdw blurRad="38100" dist="38100" dir="2700000" algn="tl">
                  <a:srgbClr val="000000">
                    <a:alpha val="43137"/>
                  </a:srgbClr>
                </a:outerShdw>
              </a:effectLst>
            </a:endParaRPr>
          </a:p>
          <a:p>
            <a:pPr marL="457200" lvl="1" indent="0" eaLnBrk="1" hangingPunct="1">
              <a:lnSpc>
                <a:spcPct val="120000"/>
              </a:lnSpc>
              <a:buFontTx/>
              <a:buNone/>
              <a:defRPr/>
            </a:pPr>
            <a:r>
              <a:rPr lang="en-US" altLang="zh-CN" dirty="0"/>
              <a:t>  for (</a:t>
            </a:r>
            <a:r>
              <a:rPr lang="en-US" altLang="zh-CN" dirty="0" err="1"/>
              <a:t>int</a:t>
            </a:r>
            <a:r>
              <a:rPr lang="en-US" altLang="zh-CN" dirty="0"/>
              <a:t> col=0; </a:t>
            </a:r>
            <a:r>
              <a:rPr lang="en-US" altLang="zh-CN" dirty="0" smtClean="0"/>
              <a:t>col&lt;N</a:t>
            </a:r>
            <a:r>
              <a:rPr lang="en-US" altLang="zh-CN" dirty="0"/>
              <a:t>; </a:t>
            </a:r>
            <a:r>
              <a:rPr lang="en-US" altLang="zh-CN" dirty="0" smtClean="0"/>
              <a:t>col++)</a:t>
            </a:r>
            <a:endParaRPr lang="zh-CN" altLang="zh-CN" dirty="0"/>
          </a:p>
          <a:p>
            <a:pPr marL="457200" lvl="1" indent="0" eaLnBrk="1" hangingPunct="1">
              <a:lnSpc>
                <a:spcPct val="120000"/>
              </a:lnSpc>
              <a:buFontTx/>
              <a:buNone/>
              <a:defRPr/>
            </a:pPr>
            <a:r>
              <a:rPr lang="en-US" altLang="zh-CN" dirty="0"/>
              <a:t>	 for (</a:t>
            </a:r>
            <a:r>
              <a:rPr lang="en-US" altLang="zh-CN" dirty="0" err="1"/>
              <a:t>int</a:t>
            </a:r>
            <a:r>
              <a:rPr lang="en-US" altLang="zh-CN" dirty="0"/>
              <a:t> </a:t>
            </a:r>
            <a:r>
              <a:rPr lang="en-US" altLang="zh-CN" dirty="0" err="1"/>
              <a:t>lin</a:t>
            </a:r>
            <a:r>
              <a:rPr lang="en-US" altLang="zh-CN" dirty="0"/>
              <a:t>=0; </a:t>
            </a:r>
            <a:r>
              <a:rPr lang="en-US" altLang="zh-CN" dirty="0" err="1" smtClean="0"/>
              <a:t>lin</a:t>
            </a:r>
            <a:r>
              <a:rPr lang="en-US" altLang="zh-CN" dirty="0" smtClean="0"/>
              <a:t>&lt;M</a:t>
            </a:r>
            <a:r>
              <a:rPr lang="en-US" altLang="zh-CN" dirty="0"/>
              <a:t>; </a:t>
            </a:r>
            <a:r>
              <a:rPr lang="en-US" altLang="zh-CN" dirty="0" err="1" smtClean="0"/>
              <a:t>lin</a:t>
            </a:r>
            <a:r>
              <a:rPr lang="en-US" altLang="zh-CN" dirty="0" smtClean="0"/>
              <a:t>++)</a:t>
            </a:r>
            <a:endParaRPr lang="zh-CN" altLang="zh-CN" dirty="0"/>
          </a:p>
          <a:p>
            <a:pPr marL="457200" lvl="1" indent="0" eaLnBrk="1" hangingPunct="1">
              <a:lnSpc>
                <a:spcPct val="120000"/>
              </a:lnSpc>
              <a:buFontTx/>
              <a:buNone/>
              <a:defRPr/>
            </a:pPr>
            <a:r>
              <a:rPr lang="en-US" altLang="zh-CN" dirty="0"/>
              <a:t>		...a[</a:t>
            </a:r>
            <a:r>
              <a:rPr lang="en-US" altLang="zh-CN" dirty="0" err="1"/>
              <a:t>lin</a:t>
            </a:r>
            <a:r>
              <a:rPr lang="en-US" altLang="zh-CN" dirty="0"/>
              <a:t>][col</a:t>
            </a:r>
            <a:r>
              <a:rPr lang="en-US" altLang="zh-CN" dirty="0" smtClean="0"/>
              <a:t>]...</a:t>
            </a:r>
            <a:endParaRPr lang="zh-CN" altLang="zh-CN" dirty="0"/>
          </a:p>
        </p:txBody>
      </p:sp>
      <p:sp>
        <p:nvSpPr>
          <p:cNvPr id="4" name="Text Box 4"/>
          <p:cNvSpPr txBox="1">
            <a:spLocks noChangeArrowheads="1"/>
          </p:cNvSpPr>
          <p:nvPr/>
        </p:nvSpPr>
        <p:spPr bwMode="auto">
          <a:xfrm>
            <a:off x="7007026" y="3124125"/>
            <a:ext cx="1659429" cy="1384995"/>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30000"/>
              </a:lnSpc>
              <a:spcBef>
                <a:spcPct val="50000"/>
              </a:spcBef>
              <a:buClrTx/>
              <a:buSzTx/>
              <a:buFontTx/>
              <a:buNone/>
            </a:pPr>
            <a:r>
              <a:rPr lang="en-US" altLang="zh-CN" sz="2400" dirty="0" smtClean="0">
                <a:solidFill>
                  <a:srgbClr val="FFC000"/>
                </a:solidFill>
              </a:rPr>
              <a:t>x </a:t>
            </a:r>
            <a:r>
              <a:rPr lang="en-US" altLang="zh-CN" sz="2400" dirty="0" err="1" smtClean="0">
                <a:solidFill>
                  <a:srgbClr val="FFC000"/>
                </a:solidFill>
              </a:rPr>
              <a:t>x</a:t>
            </a:r>
            <a:r>
              <a:rPr lang="en-US" altLang="zh-CN" sz="2400" dirty="0" smtClean="0">
                <a:solidFill>
                  <a:srgbClr val="FFC000"/>
                </a:solidFill>
              </a:rPr>
              <a:t> </a:t>
            </a:r>
            <a:r>
              <a:rPr lang="en-US" altLang="zh-CN" sz="2400" dirty="0" err="1" smtClean="0">
                <a:solidFill>
                  <a:srgbClr val="FFC000"/>
                </a:solidFill>
              </a:rPr>
              <a:t>x</a:t>
            </a:r>
            <a:r>
              <a:rPr lang="en-US" altLang="zh-CN" sz="2400" dirty="0" smtClean="0">
                <a:solidFill>
                  <a:srgbClr val="FFC000"/>
                </a:solidFill>
              </a:rPr>
              <a:t> </a:t>
            </a:r>
            <a:r>
              <a:rPr lang="en-US" altLang="zh-CN" sz="2400" dirty="0" err="1" smtClean="0">
                <a:solidFill>
                  <a:srgbClr val="FFC000"/>
                </a:solidFill>
              </a:rPr>
              <a:t>x</a:t>
            </a:r>
            <a:r>
              <a:rPr lang="en-US" altLang="zh-CN" sz="2400" dirty="0" smtClean="0">
                <a:solidFill>
                  <a:srgbClr val="FFC000"/>
                </a:solidFill>
              </a:rPr>
              <a:t> </a:t>
            </a:r>
            <a:r>
              <a:rPr lang="en-US" altLang="zh-CN" sz="2400" dirty="0" err="1" smtClean="0">
                <a:solidFill>
                  <a:srgbClr val="FFC000"/>
                </a:solidFill>
              </a:rPr>
              <a:t>x</a:t>
            </a:r>
            <a:endParaRPr lang="en-US" altLang="zh-CN" sz="2400" dirty="0">
              <a:solidFill>
                <a:srgbClr val="FFC000"/>
              </a:solidFill>
            </a:endParaRPr>
          </a:p>
          <a:p>
            <a:pPr eaLnBrk="1" hangingPunct="1">
              <a:lnSpc>
                <a:spcPct val="30000"/>
              </a:lnSpc>
              <a:spcBef>
                <a:spcPct val="50000"/>
              </a:spcBef>
              <a:buClrTx/>
              <a:buSzTx/>
              <a:buFontTx/>
              <a:buNone/>
            </a:pPr>
            <a:r>
              <a:rPr lang="en-US" altLang="zh-CN" sz="2400" dirty="0" smtClean="0"/>
              <a:t>x </a:t>
            </a:r>
            <a:r>
              <a:rPr lang="en-US" altLang="zh-CN" sz="2400" dirty="0" err="1" smtClean="0"/>
              <a:t>x</a:t>
            </a:r>
            <a:r>
              <a:rPr lang="en-US" altLang="zh-CN" sz="2400" dirty="0" smtClean="0"/>
              <a:t> </a:t>
            </a:r>
            <a:r>
              <a:rPr lang="en-US" altLang="zh-CN" sz="2400" dirty="0" err="1" smtClean="0"/>
              <a:t>x</a:t>
            </a:r>
            <a:r>
              <a:rPr lang="en-US" altLang="zh-CN" sz="2400" dirty="0" smtClean="0"/>
              <a:t> </a:t>
            </a:r>
            <a:r>
              <a:rPr lang="en-US" altLang="zh-CN" sz="2400" dirty="0" err="1" smtClean="0"/>
              <a:t>x</a:t>
            </a:r>
            <a:r>
              <a:rPr lang="en-US" altLang="zh-CN" sz="2400" dirty="0" smtClean="0"/>
              <a:t> </a:t>
            </a:r>
            <a:r>
              <a:rPr lang="en-US" altLang="zh-CN" sz="2400" dirty="0" err="1" smtClean="0"/>
              <a:t>x</a:t>
            </a:r>
            <a:endParaRPr lang="en-US" altLang="zh-CN" sz="2400" dirty="0"/>
          </a:p>
          <a:p>
            <a:pPr eaLnBrk="1" hangingPunct="1">
              <a:lnSpc>
                <a:spcPct val="30000"/>
              </a:lnSpc>
              <a:spcBef>
                <a:spcPct val="50000"/>
              </a:spcBef>
              <a:buClrTx/>
              <a:buSzTx/>
              <a:buFontTx/>
              <a:buNone/>
            </a:pPr>
            <a:r>
              <a:rPr lang="en-US" altLang="zh-CN" sz="2400" dirty="0" smtClean="0"/>
              <a:t>x </a:t>
            </a:r>
            <a:r>
              <a:rPr lang="en-US" altLang="zh-CN" sz="2400" dirty="0" err="1" smtClean="0"/>
              <a:t>x</a:t>
            </a:r>
            <a:r>
              <a:rPr lang="en-US" altLang="zh-CN" sz="2400" dirty="0" smtClean="0"/>
              <a:t> </a:t>
            </a:r>
            <a:r>
              <a:rPr lang="en-US" altLang="zh-CN" sz="2400" dirty="0" err="1" smtClean="0"/>
              <a:t>x</a:t>
            </a:r>
            <a:r>
              <a:rPr lang="en-US" altLang="zh-CN" sz="2400" dirty="0" smtClean="0"/>
              <a:t> </a:t>
            </a:r>
            <a:r>
              <a:rPr lang="en-US" altLang="zh-CN" sz="2400" dirty="0" err="1" smtClean="0"/>
              <a:t>x</a:t>
            </a:r>
            <a:r>
              <a:rPr lang="en-US" altLang="zh-CN" sz="2400" dirty="0" smtClean="0"/>
              <a:t> </a:t>
            </a:r>
            <a:r>
              <a:rPr lang="en-US" altLang="zh-CN" sz="2400" dirty="0" err="1" smtClean="0"/>
              <a:t>x</a:t>
            </a:r>
            <a:endParaRPr lang="en-US" altLang="zh-CN" sz="2400" dirty="0"/>
          </a:p>
          <a:p>
            <a:pPr eaLnBrk="1" hangingPunct="1">
              <a:lnSpc>
                <a:spcPct val="30000"/>
              </a:lnSpc>
              <a:spcBef>
                <a:spcPct val="50000"/>
              </a:spcBef>
              <a:buClrTx/>
              <a:buSzTx/>
              <a:buFontTx/>
              <a:buNone/>
            </a:pPr>
            <a:r>
              <a:rPr lang="en-US" altLang="zh-CN" sz="2400" dirty="0" smtClean="0"/>
              <a:t>x </a:t>
            </a:r>
            <a:r>
              <a:rPr lang="en-US" altLang="zh-CN" sz="2400" dirty="0" err="1" smtClean="0"/>
              <a:t>x</a:t>
            </a:r>
            <a:r>
              <a:rPr lang="en-US" altLang="zh-CN" sz="2400" dirty="0" smtClean="0"/>
              <a:t> </a:t>
            </a:r>
            <a:r>
              <a:rPr lang="en-US" altLang="zh-CN" sz="2400" dirty="0" err="1" smtClean="0"/>
              <a:t>x</a:t>
            </a:r>
            <a:r>
              <a:rPr lang="en-US" altLang="zh-CN" sz="2400" dirty="0" smtClean="0"/>
              <a:t> </a:t>
            </a:r>
            <a:r>
              <a:rPr lang="en-US" altLang="zh-CN" sz="2400" dirty="0" err="1" smtClean="0"/>
              <a:t>x</a:t>
            </a:r>
            <a:r>
              <a:rPr lang="en-US" altLang="zh-CN" sz="2400" dirty="0" smtClean="0"/>
              <a:t> </a:t>
            </a:r>
            <a:r>
              <a:rPr lang="en-US" altLang="zh-CN" sz="2400" dirty="0" err="1" smtClean="0"/>
              <a:t>x</a:t>
            </a:r>
            <a:endParaRPr lang="en-US" altLang="zh-CN" sz="2400" dirty="0"/>
          </a:p>
          <a:p>
            <a:pPr eaLnBrk="1" hangingPunct="1">
              <a:lnSpc>
                <a:spcPct val="30000"/>
              </a:lnSpc>
              <a:spcBef>
                <a:spcPct val="50000"/>
              </a:spcBef>
              <a:buClrTx/>
              <a:buSzTx/>
              <a:buFontTx/>
              <a:buNone/>
            </a:pPr>
            <a:r>
              <a:rPr lang="en-US" altLang="zh-CN" sz="2400" dirty="0" smtClean="0"/>
              <a:t>x </a:t>
            </a:r>
            <a:r>
              <a:rPr lang="en-US" altLang="zh-CN" sz="2400" dirty="0" err="1" smtClean="0"/>
              <a:t>x</a:t>
            </a:r>
            <a:r>
              <a:rPr lang="en-US" altLang="zh-CN" sz="2400" dirty="0" smtClean="0"/>
              <a:t> </a:t>
            </a:r>
            <a:r>
              <a:rPr lang="en-US" altLang="zh-CN" sz="2400" dirty="0" err="1" smtClean="0"/>
              <a:t>x</a:t>
            </a:r>
            <a:r>
              <a:rPr lang="en-US" altLang="zh-CN" sz="2400" dirty="0" smtClean="0"/>
              <a:t> </a:t>
            </a:r>
            <a:r>
              <a:rPr lang="en-US" altLang="zh-CN" sz="2400" dirty="0" err="1" smtClean="0"/>
              <a:t>x</a:t>
            </a:r>
            <a:r>
              <a:rPr lang="en-US" altLang="zh-CN" sz="2400" dirty="0" smtClean="0"/>
              <a:t> </a:t>
            </a:r>
            <a:r>
              <a:rPr lang="en-US" altLang="zh-CN" sz="2400" dirty="0" err="1" smtClean="0"/>
              <a:t>x</a:t>
            </a:r>
            <a:endParaRPr lang="en-US" altLang="zh-CN" sz="2400" dirty="0"/>
          </a:p>
        </p:txBody>
      </p:sp>
      <p:sp>
        <p:nvSpPr>
          <p:cNvPr id="6" name="Text Box 4"/>
          <p:cNvSpPr txBox="1">
            <a:spLocks noChangeArrowheads="1"/>
          </p:cNvSpPr>
          <p:nvPr/>
        </p:nvSpPr>
        <p:spPr bwMode="auto">
          <a:xfrm>
            <a:off x="7020272" y="5068341"/>
            <a:ext cx="1659429" cy="1384995"/>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30000"/>
              </a:lnSpc>
              <a:spcBef>
                <a:spcPct val="50000"/>
              </a:spcBef>
              <a:buClrTx/>
              <a:buSzTx/>
              <a:buFontTx/>
              <a:buNone/>
            </a:pPr>
            <a:r>
              <a:rPr lang="en-US" altLang="zh-CN" sz="2400" smtClean="0">
                <a:solidFill>
                  <a:srgbClr val="FFC000"/>
                </a:solidFill>
              </a:rPr>
              <a:t>x</a:t>
            </a:r>
            <a:r>
              <a:rPr lang="en-US" altLang="zh-CN" sz="2400" smtClean="0"/>
              <a:t> x x x x</a:t>
            </a:r>
            <a:endParaRPr lang="en-US" altLang="zh-CN" sz="2400" dirty="0"/>
          </a:p>
          <a:p>
            <a:pPr eaLnBrk="1" hangingPunct="1">
              <a:lnSpc>
                <a:spcPct val="30000"/>
              </a:lnSpc>
              <a:spcBef>
                <a:spcPct val="50000"/>
              </a:spcBef>
              <a:buClrTx/>
              <a:buSzTx/>
              <a:buFontTx/>
              <a:buNone/>
            </a:pPr>
            <a:r>
              <a:rPr lang="en-US" altLang="zh-CN" sz="2400" smtClean="0">
                <a:solidFill>
                  <a:srgbClr val="FFC000"/>
                </a:solidFill>
              </a:rPr>
              <a:t>x</a:t>
            </a:r>
            <a:r>
              <a:rPr lang="en-US" altLang="zh-CN" sz="2400" smtClean="0"/>
              <a:t> x x x x</a:t>
            </a:r>
            <a:endParaRPr lang="en-US" altLang="zh-CN" sz="2400" dirty="0"/>
          </a:p>
          <a:p>
            <a:pPr eaLnBrk="1" hangingPunct="1">
              <a:lnSpc>
                <a:spcPct val="30000"/>
              </a:lnSpc>
              <a:spcBef>
                <a:spcPct val="50000"/>
              </a:spcBef>
              <a:buClrTx/>
              <a:buSzTx/>
              <a:buFontTx/>
              <a:buNone/>
            </a:pPr>
            <a:r>
              <a:rPr lang="en-US" altLang="zh-CN" sz="2400" smtClean="0">
                <a:solidFill>
                  <a:srgbClr val="FFC000"/>
                </a:solidFill>
              </a:rPr>
              <a:t>x</a:t>
            </a:r>
            <a:r>
              <a:rPr lang="en-US" altLang="zh-CN" sz="2400" smtClean="0"/>
              <a:t> x x x x</a:t>
            </a:r>
            <a:endParaRPr lang="en-US" altLang="zh-CN" sz="2400" dirty="0"/>
          </a:p>
          <a:p>
            <a:pPr eaLnBrk="1" hangingPunct="1">
              <a:lnSpc>
                <a:spcPct val="30000"/>
              </a:lnSpc>
              <a:spcBef>
                <a:spcPct val="50000"/>
              </a:spcBef>
              <a:buClrTx/>
              <a:buSzTx/>
              <a:buFontTx/>
              <a:buNone/>
            </a:pPr>
            <a:r>
              <a:rPr lang="en-US" altLang="zh-CN" sz="2400" smtClean="0">
                <a:solidFill>
                  <a:srgbClr val="FFC000"/>
                </a:solidFill>
              </a:rPr>
              <a:t>x</a:t>
            </a:r>
            <a:r>
              <a:rPr lang="en-US" altLang="zh-CN" sz="2400" smtClean="0"/>
              <a:t> x x x x</a:t>
            </a:r>
            <a:endParaRPr lang="en-US" altLang="zh-CN" sz="2400" dirty="0"/>
          </a:p>
          <a:p>
            <a:pPr eaLnBrk="1" hangingPunct="1">
              <a:lnSpc>
                <a:spcPct val="30000"/>
              </a:lnSpc>
              <a:spcBef>
                <a:spcPct val="50000"/>
              </a:spcBef>
              <a:buClrTx/>
              <a:buSzTx/>
              <a:buFontTx/>
              <a:buNone/>
            </a:pPr>
            <a:r>
              <a:rPr lang="en-US" altLang="zh-CN" sz="2400" smtClean="0">
                <a:solidFill>
                  <a:srgbClr val="FFC000"/>
                </a:solidFill>
              </a:rPr>
              <a:t>x</a:t>
            </a:r>
            <a:r>
              <a:rPr lang="en-US" altLang="zh-CN" sz="2400" smtClean="0"/>
              <a:t> x x x x</a:t>
            </a:r>
            <a:endParaRPr lang="en-US" altLang="zh-CN" sz="2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r>
              <a:rPr lang="zh-CN" altLang="en-US" dirty="0"/>
              <a:t>另外，</a:t>
            </a:r>
            <a:r>
              <a:rPr lang="zh-CN" altLang="zh-CN" dirty="0"/>
              <a:t>有些语言（如</a:t>
            </a:r>
            <a:r>
              <a:rPr lang="en-US" altLang="zh-CN" dirty="0"/>
              <a:t>FORTRAN</a:t>
            </a:r>
            <a:r>
              <a:rPr lang="zh-CN" altLang="zh-CN" dirty="0"/>
              <a:t>）中的二维数组是按列来存储的</a:t>
            </a:r>
            <a:r>
              <a:rPr lang="zh-CN" altLang="en-US" dirty="0"/>
              <a:t>。</a:t>
            </a:r>
            <a:r>
              <a:rPr lang="zh-CN" altLang="zh-CN" dirty="0"/>
              <a:t>在混合语言编程中，如果一个二维数组被各种语言的程序片段所共享，那么就必须给出专门的处理，否则会产生错误的结果。</a:t>
            </a:r>
            <a:endParaRPr lang="en-US" altLang="zh-CN" dirty="0"/>
          </a:p>
          <a:p>
            <a:endParaRPr lang="zh-CN" altLang="en-US" dirty="0"/>
          </a:p>
        </p:txBody>
      </p:sp>
    </p:spTree>
    <p:extLst>
      <p:ext uri="{BB962C8B-B14F-4D97-AF65-F5344CB8AC3E}">
        <p14:creationId xmlns:p14="http://schemas.microsoft.com/office/powerpoint/2010/main" val="1223938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zh-CN" altLang="en-US" smtClean="0"/>
              <a:t>向函数传递二维数组 </a:t>
            </a:r>
          </a:p>
        </p:txBody>
      </p:sp>
      <p:sp>
        <p:nvSpPr>
          <p:cNvPr id="74755" name="Rectangle 3"/>
          <p:cNvSpPr>
            <a:spLocks noGrp="1" noChangeArrowheads="1"/>
          </p:cNvSpPr>
          <p:nvPr>
            <p:ph type="body" idx="1"/>
          </p:nvPr>
        </p:nvSpPr>
        <p:spPr>
          <a:xfrm>
            <a:off x="457200" y="1600200"/>
            <a:ext cx="8507413" cy="5068888"/>
          </a:xfrm>
        </p:spPr>
        <p:txBody>
          <a:bodyPr/>
          <a:lstStyle/>
          <a:p>
            <a:pPr eaLnBrk="1" hangingPunct="1">
              <a:lnSpc>
                <a:spcPct val="90000"/>
              </a:lnSpc>
              <a:defRPr/>
            </a:pPr>
            <a:r>
              <a:rPr lang="zh-CN" altLang="en-US" sz="2800" dirty="0" smtClean="0"/>
              <a:t>被调用函数的形参应为不带数组行数的二维数组定义（</a:t>
            </a:r>
            <a:r>
              <a:rPr lang="zh-CN" altLang="en-US" sz="2800" dirty="0" smtClean="0">
                <a:solidFill>
                  <a:srgbClr val="FFC000"/>
                </a:solidFill>
              </a:rPr>
              <a:t>列数为常量</a:t>
            </a:r>
            <a:r>
              <a:rPr lang="zh-CN" altLang="en-US" sz="2800" dirty="0" smtClean="0"/>
              <a:t>）及其行数。例如：</a:t>
            </a:r>
          </a:p>
          <a:p>
            <a:pPr lvl="1" eaLnBrk="1" hangingPunct="1">
              <a:lnSpc>
                <a:spcPct val="120000"/>
              </a:lnSpc>
              <a:buFontTx/>
              <a:buNone/>
              <a:defRPr/>
            </a:pPr>
            <a:r>
              <a:rPr lang="en-US" altLang="zh-CN" sz="2000" dirty="0" err="1" smtClean="0"/>
              <a:t>int</a:t>
            </a:r>
            <a:r>
              <a:rPr lang="en-US" altLang="zh-CN" sz="2000" dirty="0" smtClean="0"/>
              <a:t> sum(</a:t>
            </a:r>
            <a:r>
              <a:rPr lang="en-US" altLang="zh-CN" sz="2000" dirty="0" err="1" smtClean="0"/>
              <a:t>int</a:t>
            </a:r>
            <a:r>
              <a:rPr lang="en-US" altLang="zh-CN" sz="2000" dirty="0" smtClean="0"/>
              <a:t> x[][</a:t>
            </a:r>
            <a:r>
              <a:rPr lang="en-US" altLang="zh-CN" sz="2000" dirty="0" smtClean="0">
                <a:solidFill>
                  <a:schemeClr val="folHlink"/>
                </a:solidFill>
              </a:rPr>
              <a:t>5</a:t>
            </a:r>
            <a:r>
              <a:rPr lang="en-US" altLang="zh-CN" sz="2000" dirty="0" smtClean="0"/>
              <a:t>], </a:t>
            </a:r>
            <a:r>
              <a:rPr lang="en-US" altLang="zh-CN" sz="2000" dirty="0" err="1" smtClean="0"/>
              <a:t>int</a:t>
            </a:r>
            <a:r>
              <a:rPr lang="en-US" altLang="zh-CN" sz="2000" dirty="0" smtClean="0"/>
              <a:t> </a:t>
            </a:r>
            <a:r>
              <a:rPr lang="en-US" altLang="zh-CN" sz="2000" dirty="0" err="1" smtClean="0"/>
              <a:t>lin</a:t>
            </a:r>
            <a:r>
              <a:rPr lang="en-US" altLang="zh-CN" sz="2000" dirty="0" smtClean="0"/>
              <a:t>) //</a:t>
            </a:r>
            <a:r>
              <a:rPr lang="zh-CN" altLang="en-US" sz="2000" dirty="0" smtClean="0"/>
              <a:t>对</a:t>
            </a:r>
            <a:r>
              <a:rPr lang="en-US" altLang="zh-CN" sz="2000" dirty="0" err="1" smtClean="0"/>
              <a:t>lin</a:t>
            </a:r>
            <a:r>
              <a:rPr lang="zh-CN" altLang="en-US" sz="2000" dirty="0" smtClean="0"/>
              <a:t>行、</a:t>
            </a:r>
            <a:r>
              <a:rPr lang="en-US" altLang="zh-CN" sz="2000" dirty="0" smtClean="0"/>
              <a:t>5</a:t>
            </a:r>
            <a:r>
              <a:rPr lang="zh-CN" altLang="en-US" sz="2000" dirty="0" smtClean="0"/>
              <a:t>列的二维数组求和</a:t>
            </a:r>
          </a:p>
          <a:p>
            <a:pPr lvl="1" eaLnBrk="1" hangingPunct="1">
              <a:lnSpc>
                <a:spcPct val="90000"/>
              </a:lnSpc>
              <a:buFontTx/>
              <a:buNone/>
              <a:defRPr/>
            </a:pPr>
            <a:r>
              <a:rPr lang="en-US" altLang="zh-CN" sz="2000" dirty="0" smtClean="0"/>
              <a:t>{	</a:t>
            </a:r>
            <a:r>
              <a:rPr lang="en-US" altLang="zh-CN" sz="2000" dirty="0" err="1" smtClean="0"/>
              <a:t>int</a:t>
            </a:r>
            <a:r>
              <a:rPr lang="en-US" altLang="zh-CN" sz="2000" dirty="0" smtClean="0"/>
              <a:t> s=0;</a:t>
            </a:r>
          </a:p>
          <a:p>
            <a:pPr lvl="1" eaLnBrk="1" hangingPunct="1">
              <a:lnSpc>
                <a:spcPct val="90000"/>
              </a:lnSpc>
              <a:buFontTx/>
              <a:buNone/>
              <a:defRPr/>
            </a:pPr>
            <a:r>
              <a:rPr lang="en-US" altLang="zh-CN" sz="2000" dirty="0" smtClean="0"/>
              <a:t>	for (</a:t>
            </a:r>
            <a:r>
              <a:rPr lang="en-US" altLang="zh-CN" sz="2000" dirty="0" err="1" smtClean="0"/>
              <a:t>int</a:t>
            </a:r>
            <a:r>
              <a:rPr lang="en-US" altLang="zh-CN" sz="2000" dirty="0" smtClean="0"/>
              <a:t> i=0; i&lt;</a:t>
            </a:r>
            <a:r>
              <a:rPr lang="en-US" altLang="zh-CN" sz="2000" dirty="0" err="1" smtClean="0"/>
              <a:t>lin</a:t>
            </a:r>
            <a:r>
              <a:rPr lang="en-US" altLang="zh-CN" sz="2000" dirty="0" smtClean="0"/>
              <a:t>; i++) </a:t>
            </a:r>
          </a:p>
          <a:p>
            <a:pPr lvl="1" eaLnBrk="1" hangingPunct="1">
              <a:lnSpc>
                <a:spcPct val="90000"/>
              </a:lnSpc>
              <a:buFontTx/>
              <a:buNone/>
              <a:defRPr/>
            </a:pPr>
            <a:r>
              <a:rPr lang="en-US" altLang="zh-CN" sz="2000" dirty="0" smtClean="0"/>
              <a:t>		for (</a:t>
            </a:r>
            <a:r>
              <a:rPr lang="en-US" altLang="zh-CN" sz="2000" dirty="0" err="1" smtClean="0"/>
              <a:t>int</a:t>
            </a:r>
            <a:r>
              <a:rPr lang="en-US" altLang="zh-CN" sz="2000" dirty="0" smtClean="0"/>
              <a:t> j=0; j&lt;5; j++)</a:t>
            </a:r>
          </a:p>
          <a:p>
            <a:pPr lvl="1" eaLnBrk="1" hangingPunct="1">
              <a:lnSpc>
                <a:spcPct val="90000"/>
              </a:lnSpc>
              <a:buFontTx/>
              <a:buNone/>
              <a:defRPr/>
            </a:pPr>
            <a:r>
              <a:rPr lang="en-US" altLang="zh-CN" sz="2000" dirty="0" smtClean="0"/>
              <a:t>		   s += x[</a:t>
            </a:r>
            <a:r>
              <a:rPr lang="en-US" altLang="zh-CN" sz="2000" dirty="0" err="1" smtClean="0"/>
              <a:t>i</a:t>
            </a:r>
            <a:r>
              <a:rPr lang="en-US" altLang="zh-CN" sz="2000" dirty="0" smtClean="0"/>
              <a:t>][j];</a:t>
            </a:r>
          </a:p>
          <a:p>
            <a:pPr lvl="1" eaLnBrk="1" hangingPunct="1">
              <a:lnSpc>
                <a:spcPct val="90000"/>
              </a:lnSpc>
              <a:buFontTx/>
              <a:buNone/>
              <a:defRPr/>
            </a:pPr>
            <a:r>
              <a:rPr lang="en-US" altLang="zh-CN" sz="2000" dirty="0" smtClean="0"/>
              <a:t>	return s;</a:t>
            </a:r>
          </a:p>
          <a:p>
            <a:pPr lvl="1" eaLnBrk="1" hangingPunct="1">
              <a:lnSpc>
                <a:spcPct val="90000"/>
              </a:lnSpc>
              <a:buFontTx/>
              <a:buNone/>
              <a:defRPr/>
            </a:pPr>
            <a:r>
              <a:rPr lang="en-US" altLang="zh-CN" sz="2000" dirty="0" smtClean="0"/>
              <a:t>}</a:t>
            </a:r>
          </a:p>
          <a:p>
            <a:pPr eaLnBrk="1" hangingPunct="1">
              <a:lnSpc>
                <a:spcPct val="110000"/>
              </a:lnSpc>
              <a:defRPr/>
            </a:pPr>
            <a:r>
              <a:rPr lang="zh-CN" altLang="en-US" sz="2400" dirty="0" smtClean="0"/>
              <a:t>注意：作为形参的二</a:t>
            </a:r>
            <a:r>
              <a:rPr lang="zh-CN" altLang="en-US" sz="2400" dirty="0"/>
              <a:t>维数</a:t>
            </a:r>
            <a:r>
              <a:rPr lang="zh-CN" altLang="en-US" sz="2400" dirty="0" smtClean="0"/>
              <a:t>组，</a:t>
            </a:r>
            <a:r>
              <a:rPr lang="zh-CN" altLang="en-US" sz="2400" dirty="0" smtClean="0">
                <a:solidFill>
                  <a:schemeClr val="folHlink"/>
                </a:solidFill>
              </a:rPr>
              <a:t>列</a:t>
            </a:r>
            <a:r>
              <a:rPr lang="zh-CN" altLang="en-US" sz="2400" dirty="0">
                <a:solidFill>
                  <a:schemeClr val="folHlink"/>
                </a:solidFill>
              </a:rPr>
              <a:t>数</a:t>
            </a:r>
            <a:r>
              <a:rPr lang="zh-CN" altLang="en-US" sz="2400" dirty="0"/>
              <a:t>必须要</a:t>
            </a:r>
            <a:r>
              <a:rPr lang="zh-CN" altLang="en-US" sz="2400" dirty="0" smtClean="0"/>
              <a:t>写！因为，二维数组作为函数参数传递时实际传递的是数组的</a:t>
            </a:r>
            <a:r>
              <a:rPr lang="zh-CN" altLang="en-US" sz="2400" dirty="0" smtClean="0">
                <a:solidFill>
                  <a:schemeClr val="folHlink"/>
                </a:solidFill>
              </a:rPr>
              <a:t>首地址</a:t>
            </a:r>
            <a:r>
              <a:rPr lang="zh-CN" altLang="en-US" sz="2400" dirty="0" smtClean="0"/>
              <a:t>，而</a:t>
            </a:r>
            <a:r>
              <a:rPr lang="en-US" altLang="zh-CN" sz="2400" dirty="0" smtClean="0"/>
              <a:t>x[</a:t>
            </a:r>
            <a:r>
              <a:rPr lang="en-US" altLang="zh-CN" sz="2400" dirty="0" err="1" smtClean="0"/>
              <a:t>i</a:t>
            </a:r>
            <a:r>
              <a:rPr lang="en-US" altLang="zh-CN" sz="2400" dirty="0" smtClean="0"/>
              <a:t>][j]</a:t>
            </a:r>
            <a:r>
              <a:rPr lang="zh-CN" altLang="en-US" sz="2400" dirty="0" smtClean="0"/>
              <a:t>在内存中的地址则是按下</a:t>
            </a:r>
            <a:r>
              <a:rPr lang="zh-CN" altLang="en-US" sz="2400" dirty="0"/>
              <a:t>面公式</a:t>
            </a:r>
            <a:r>
              <a:rPr lang="zh-CN" altLang="en-US" sz="2400" dirty="0" smtClean="0"/>
              <a:t>计算的：</a:t>
            </a:r>
          </a:p>
          <a:p>
            <a:pPr lvl="1" eaLnBrk="1" hangingPunct="1">
              <a:lnSpc>
                <a:spcPct val="120000"/>
              </a:lnSpc>
              <a:defRPr/>
            </a:pPr>
            <a:r>
              <a:rPr lang="en-US" altLang="zh-CN" sz="2000" dirty="0" smtClean="0"/>
              <a:t>x[</a:t>
            </a:r>
            <a:r>
              <a:rPr lang="en-US" altLang="zh-CN" sz="2000" dirty="0" err="1" smtClean="0"/>
              <a:t>i</a:t>
            </a:r>
            <a:r>
              <a:rPr lang="en-US" altLang="zh-CN" sz="2000" dirty="0" smtClean="0"/>
              <a:t>][j]</a:t>
            </a:r>
            <a:r>
              <a:rPr lang="zh-CN" altLang="en-US" sz="2000" dirty="0" smtClean="0"/>
              <a:t>的地址 </a:t>
            </a:r>
            <a:r>
              <a:rPr lang="en-US" altLang="zh-CN" sz="2000" dirty="0" smtClean="0"/>
              <a:t>= x</a:t>
            </a:r>
            <a:r>
              <a:rPr lang="zh-CN" altLang="en-US" sz="2000" dirty="0" smtClean="0"/>
              <a:t>的首地址 </a:t>
            </a:r>
            <a:r>
              <a:rPr lang="en-US" altLang="zh-CN" sz="2000" dirty="0" smtClean="0"/>
              <a:t>+ i×</a:t>
            </a:r>
            <a:r>
              <a:rPr lang="zh-CN" altLang="en-US" sz="2000" b="1" i="1" u="sng" dirty="0" smtClean="0">
                <a:solidFill>
                  <a:srgbClr val="FFC000"/>
                </a:solidFill>
              </a:rPr>
              <a:t>列数</a:t>
            </a:r>
            <a:r>
              <a:rPr lang="zh-CN" altLang="en-US" sz="2000" dirty="0" smtClean="0"/>
              <a:t> </a:t>
            </a:r>
            <a:r>
              <a:rPr lang="en-US" altLang="zh-CN" sz="2000" dirty="0" smtClean="0"/>
              <a:t>+ j</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323850" y="836613"/>
            <a:ext cx="8640763" cy="5688012"/>
          </a:xfrm>
        </p:spPr>
        <p:txBody>
          <a:bodyPr/>
          <a:lstStyle/>
          <a:p>
            <a:pPr eaLnBrk="1" hangingPunct="1">
              <a:defRPr/>
            </a:pPr>
            <a:r>
              <a:rPr lang="zh-CN" altLang="en-US" sz="2800" dirty="0" smtClean="0"/>
              <a:t>调用者需要提供一个二维数组变量（</a:t>
            </a:r>
            <a:r>
              <a:rPr lang="zh-CN" altLang="en-US" sz="2800" dirty="0" smtClean="0">
                <a:solidFill>
                  <a:schemeClr val="folHlink"/>
                </a:solidFill>
              </a:rPr>
              <a:t>列数要与形参相同</a:t>
            </a:r>
            <a:r>
              <a:rPr lang="zh-CN" altLang="en-US" sz="2800" dirty="0" smtClean="0"/>
              <a:t>）和行数。例如： </a:t>
            </a:r>
          </a:p>
          <a:p>
            <a:pPr lvl="1" eaLnBrk="1" hangingPunct="1">
              <a:buFontTx/>
              <a:buNone/>
              <a:defRPr/>
            </a:pPr>
            <a:r>
              <a:rPr lang="en-US" altLang="zh-CN" sz="2400" dirty="0" err="1"/>
              <a:t>int</a:t>
            </a:r>
            <a:r>
              <a:rPr lang="en-US" altLang="zh-CN" sz="2400" dirty="0"/>
              <a:t> sum(</a:t>
            </a:r>
            <a:r>
              <a:rPr lang="en-US" altLang="zh-CN" sz="2400" dirty="0" err="1"/>
              <a:t>int</a:t>
            </a:r>
            <a:r>
              <a:rPr lang="en-US" altLang="zh-CN" sz="2400" dirty="0"/>
              <a:t> x[][</a:t>
            </a:r>
            <a:r>
              <a:rPr lang="en-US" altLang="zh-CN" sz="2400" dirty="0">
                <a:solidFill>
                  <a:schemeClr val="folHlink"/>
                </a:solidFill>
              </a:rPr>
              <a:t>5</a:t>
            </a:r>
            <a:r>
              <a:rPr lang="en-US" altLang="zh-CN" sz="2400" dirty="0"/>
              <a:t>], </a:t>
            </a:r>
            <a:r>
              <a:rPr lang="en-US" altLang="zh-CN" sz="2400" dirty="0" err="1"/>
              <a:t>int</a:t>
            </a:r>
            <a:r>
              <a:rPr lang="en-US" altLang="zh-CN" sz="2400" dirty="0"/>
              <a:t> </a:t>
            </a:r>
            <a:r>
              <a:rPr lang="en-US" altLang="zh-CN" sz="2400" dirty="0" err="1"/>
              <a:t>lin</a:t>
            </a:r>
            <a:r>
              <a:rPr lang="en-US" altLang="zh-CN" sz="2400" dirty="0" smtClean="0"/>
              <a:t>)</a:t>
            </a:r>
            <a:r>
              <a:rPr lang="en-US" altLang="zh-CN" sz="2400" dirty="0"/>
              <a:t>;</a:t>
            </a:r>
          </a:p>
          <a:p>
            <a:pPr lvl="1" eaLnBrk="1" hangingPunct="1">
              <a:buFontTx/>
              <a:buNone/>
              <a:defRPr/>
            </a:pPr>
            <a:r>
              <a:rPr lang="en-US" altLang="zh-CN" sz="2400" dirty="0" err="1" smtClean="0"/>
              <a:t>int</a:t>
            </a:r>
            <a:r>
              <a:rPr lang="en-US" altLang="zh-CN" sz="2400" dirty="0" smtClean="0"/>
              <a:t> a[10][</a:t>
            </a:r>
            <a:r>
              <a:rPr lang="en-US" altLang="zh-CN" sz="2400" dirty="0" smtClean="0">
                <a:solidFill>
                  <a:schemeClr val="folHlink"/>
                </a:solidFill>
              </a:rPr>
              <a:t>5</a:t>
            </a:r>
            <a:r>
              <a:rPr lang="en-US" altLang="zh-CN" sz="2400" dirty="0" smtClean="0"/>
              <a:t>],b[20][</a:t>
            </a:r>
            <a:r>
              <a:rPr lang="en-US" altLang="zh-CN" sz="2400" dirty="0" smtClean="0">
                <a:solidFill>
                  <a:schemeClr val="folHlink"/>
                </a:solidFill>
              </a:rPr>
              <a:t>5</a:t>
            </a:r>
            <a:r>
              <a:rPr lang="en-US" altLang="zh-CN" sz="2400" dirty="0" smtClean="0"/>
              <a:t>];</a:t>
            </a:r>
          </a:p>
          <a:p>
            <a:pPr lvl="1" eaLnBrk="1" hangingPunct="1">
              <a:buFontTx/>
              <a:buNone/>
              <a:defRPr/>
            </a:pPr>
            <a:r>
              <a:rPr lang="en-US" altLang="zh-CN" sz="2400" dirty="0" smtClean="0"/>
              <a:t>......</a:t>
            </a:r>
          </a:p>
          <a:p>
            <a:pPr lvl="1" eaLnBrk="1" hangingPunct="1">
              <a:buFontTx/>
              <a:buNone/>
              <a:defRPr/>
            </a:pPr>
            <a:r>
              <a:rPr lang="en-US" altLang="zh-CN" sz="2400" dirty="0" err="1" smtClean="0"/>
              <a:t>cout</a:t>
            </a:r>
            <a:r>
              <a:rPr lang="en-US" altLang="zh-CN" sz="2400" dirty="0" smtClean="0"/>
              <a:t> &lt;&lt; "a</a:t>
            </a:r>
            <a:r>
              <a:rPr lang="zh-CN" altLang="en-US" sz="2400" dirty="0" smtClean="0"/>
              <a:t>的元素之和为：</a:t>
            </a:r>
            <a:r>
              <a:rPr lang="en-US" altLang="zh-CN" sz="2400" dirty="0" smtClean="0"/>
              <a:t>" &lt;&lt; sum(a,10) &lt;&lt; </a:t>
            </a:r>
            <a:r>
              <a:rPr lang="en-US" altLang="zh-CN" sz="2400" dirty="0" err="1" smtClean="0"/>
              <a:t>endl</a:t>
            </a:r>
            <a:r>
              <a:rPr lang="en-US" altLang="zh-CN" sz="2400" dirty="0" smtClean="0"/>
              <a:t>;</a:t>
            </a:r>
          </a:p>
          <a:p>
            <a:pPr lvl="1" eaLnBrk="1" hangingPunct="1">
              <a:buFontTx/>
              <a:buNone/>
              <a:defRPr/>
            </a:pPr>
            <a:r>
              <a:rPr lang="en-US" altLang="zh-CN" sz="2400" dirty="0" err="1" smtClean="0"/>
              <a:t>cout</a:t>
            </a:r>
            <a:r>
              <a:rPr lang="en-US" altLang="zh-CN" sz="2400" dirty="0" smtClean="0"/>
              <a:t> &lt;&lt; "b</a:t>
            </a:r>
            <a:r>
              <a:rPr lang="zh-CN" altLang="en-US" sz="2400" dirty="0" smtClean="0"/>
              <a:t>的元素之和为：</a:t>
            </a:r>
            <a:r>
              <a:rPr lang="en-US" altLang="zh-CN" sz="2400" dirty="0" smtClean="0"/>
              <a:t>" &lt;&lt; sum(b,20) &lt;&lt; </a:t>
            </a:r>
            <a:r>
              <a:rPr lang="en-US" altLang="zh-CN" sz="2400" dirty="0" err="1" smtClean="0"/>
              <a:t>endl</a:t>
            </a:r>
            <a:r>
              <a:rPr lang="en-US" altLang="zh-CN" sz="2400" dirty="0" smtClean="0"/>
              <a:t>;</a:t>
            </a:r>
          </a:p>
          <a:p>
            <a:pPr eaLnBrk="1" hangingPunct="1">
              <a:lnSpc>
                <a:spcPct val="110000"/>
              </a:lnSpc>
              <a:defRPr/>
            </a:pPr>
            <a:r>
              <a:rPr lang="zh-CN" altLang="en-US" sz="2800" dirty="0" smtClean="0"/>
              <a:t>下面的二维数组</a:t>
            </a:r>
            <a:r>
              <a:rPr lang="en-US" altLang="zh-CN" sz="2800" dirty="0" smtClean="0"/>
              <a:t>c</a:t>
            </a:r>
            <a:r>
              <a:rPr lang="zh-CN" altLang="en-US" sz="2800" dirty="0" smtClean="0"/>
              <a:t>就不能调用函数</a:t>
            </a:r>
            <a:r>
              <a:rPr lang="en-US" altLang="zh-CN" sz="2800" dirty="0" smtClean="0"/>
              <a:t>sum</a:t>
            </a:r>
            <a:r>
              <a:rPr lang="zh-CN" altLang="en-US" sz="2800" dirty="0" smtClean="0"/>
              <a:t>来计算其元素的和，因为</a:t>
            </a:r>
            <a:r>
              <a:rPr lang="en-US" altLang="zh-CN" sz="2800" dirty="0" smtClean="0"/>
              <a:t>c</a:t>
            </a:r>
            <a:r>
              <a:rPr lang="zh-CN" altLang="en-US" sz="2800" dirty="0" smtClean="0"/>
              <a:t>的列数与函数</a:t>
            </a:r>
            <a:r>
              <a:rPr lang="en-US" altLang="zh-CN" sz="2800" dirty="0" smtClean="0"/>
              <a:t>sum</a:t>
            </a:r>
            <a:r>
              <a:rPr lang="zh-CN" altLang="en-US" sz="2800" dirty="0" smtClean="0"/>
              <a:t>要求的列数不符：</a:t>
            </a:r>
          </a:p>
          <a:p>
            <a:pPr lvl="1" eaLnBrk="1" hangingPunct="1">
              <a:buFontTx/>
              <a:buNone/>
              <a:defRPr/>
            </a:pPr>
            <a:r>
              <a:rPr lang="en-US" altLang="zh-CN" sz="2400" dirty="0" err="1" smtClean="0"/>
              <a:t>int</a:t>
            </a:r>
            <a:r>
              <a:rPr lang="en-US" altLang="zh-CN" sz="2400" dirty="0" smtClean="0"/>
              <a:t> c[40][</a:t>
            </a:r>
            <a:r>
              <a:rPr lang="en-US" altLang="zh-CN" sz="2400" dirty="0" smtClean="0">
                <a:solidFill>
                  <a:schemeClr val="folHlink"/>
                </a:solidFill>
              </a:rPr>
              <a:t>20</a:t>
            </a:r>
            <a:r>
              <a:rPr lang="en-US" altLang="zh-CN" sz="2400" dirty="0" smtClean="0"/>
              <a:t>];</a:t>
            </a:r>
          </a:p>
          <a:p>
            <a:pPr lvl="1" eaLnBrk="1" hangingPunct="1">
              <a:buFontTx/>
              <a:buNone/>
              <a:defRPr/>
            </a:pPr>
            <a:r>
              <a:rPr lang="en-US" altLang="zh-CN" sz="2400" dirty="0" smtClean="0"/>
              <a:t>......</a:t>
            </a:r>
          </a:p>
          <a:p>
            <a:pPr lvl="1" eaLnBrk="1" hangingPunct="1">
              <a:buFontTx/>
              <a:buNone/>
              <a:defRPr/>
            </a:pPr>
            <a:r>
              <a:rPr lang="en-US" altLang="zh-CN" sz="2400" dirty="0" smtClean="0"/>
              <a:t>sum(c,40); //</a:t>
            </a:r>
            <a:r>
              <a:rPr lang="en-US" altLang="zh-CN" sz="2400" dirty="0" smtClean="0">
                <a:solidFill>
                  <a:schemeClr val="folHlink"/>
                </a:solidFill>
              </a:rPr>
              <a:t>Error</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zh-CN" altLang="en-US" smtClean="0"/>
              <a:t>二维数组降为一维数组处理 </a:t>
            </a:r>
          </a:p>
        </p:txBody>
      </p:sp>
      <p:sp>
        <p:nvSpPr>
          <p:cNvPr id="77827"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altLang="zh-CN" sz="2400" dirty="0" err="1" smtClean="0"/>
              <a:t>int</a:t>
            </a:r>
            <a:r>
              <a:rPr lang="en-US" altLang="zh-CN" sz="2400" dirty="0" smtClean="0"/>
              <a:t> sum(</a:t>
            </a:r>
            <a:r>
              <a:rPr lang="en-US" altLang="zh-CN" sz="2400" dirty="0" err="1" smtClean="0"/>
              <a:t>int</a:t>
            </a:r>
            <a:r>
              <a:rPr lang="en-US" altLang="zh-CN" sz="2400" dirty="0" smtClean="0"/>
              <a:t> x[], </a:t>
            </a:r>
            <a:r>
              <a:rPr lang="en-US" altLang="zh-CN" sz="2400" dirty="0" err="1" smtClean="0"/>
              <a:t>int</a:t>
            </a:r>
            <a:r>
              <a:rPr lang="en-US" altLang="zh-CN" sz="2400" dirty="0" smtClean="0"/>
              <a:t> </a:t>
            </a:r>
            <a:r>
              <a:rPr lang="en-US" altLang="zh-CN" sz="2400" dirty="0" err="1" smtClean="0"/>
              <a:t>num</a:t>
            </a:r>
            <a:r>
              <a:rPr lang="en-US" altLang="zh-CN" sz="2400" dirty="0" smtClean="0"/>
              <a:t>) //</a:t>
            </a:r>
            <a:r>
              <a:rPr lang="zh-CN" altLang="en-US" sz="2400" dirty="0" smtClean="0"/>
              <a:t>一维数组元素求和函数</a:t>
            </a:r>
            <a:endParaRPr lang="en-US" altLang="zh-CN" sz="2400" dirty="0" smtClean="0"/>
          </a:p>
          <a:p>
            <a:pPr eaLnBrk="1" hangingPunct="1">
              <a:lnSpc>
                <a:spcPct val="90000"/>
              </a:lnSpc>
              <a:buFont typeface="Wingdings" pitchFamily="2" charset="2"/>
              <a:buNone/>
              <a:defRPr/>
            </a:pPr>
            <a:r>
              <a:rPr lang="en-US" altLang="zh-CN" sz="2400" dirty="0" smtClean="0"/>
              <a:t>{	</a:t>
            </a:r>
            <a:r>
              <a:rPr lang="en-US" altLang="zh-CN" sz="2400" dirty="0" err="1" smtClean="0"/>
              <a:t>int</a:t>
            </a:r>
            <a:r>
              <a:rPr lang="en-US" altLang="zh-CN" sz="2400" dirty="0" smtClean="0"/>
              <a:t> s=0;</a:t>
            </a:r>
          </a:p>
          <a:p>
            <a:pPr eaLnBrk="1" hangingPunct="1">
              <a:lnSpc>
                <a:spcPct val="90000"/>
              </a:lnSpc>
              <a:buFont typeface="Wingdings" pitchFamily="2" charset="2"/>
              <a:buNone/>
              <a:defRPr/>
            </a:pPr>
            <a:r>
              <a:rPr lang="en-US" altLang="zh-CN" sz="2400" dirty="0" smtClean="0"/>
              <a:t>	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a:t>
            </a:r>
            <a:r>
              <a:rPr lang="en-US" altLang="zh-CN" sz="2400" dirty="0" err="1" smtClean="0"/>
              <a:t>num</a:t>
            </a:r>
            <a:r>
              <a:rPr lang="en-US" altLang="zh-CN" sz="2400" dirty="0" smtClean="0"/>
              <a:t>; </a:t>
            </a:r>
            <a:r>
              <a:rPr lang="en-US" altLang="zh-CN" sz="2400" dirty="0" err="1" smtClean="0"/>
              <a:t>i</a:t>
            </a:r>
            <a:r>
              <a:rPr lang="en-US" altLang="zh-CN" sz="2400" dirty="0" smtClean="0"/>
              <a:t>++) s += x[</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return s;</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err="1" smtClean="0"/>
              <a:t>int</a:t>
            </a:r>
            <a:r>
              <a:rPr lang="en-US" altLang="zh-CN" sz="2400" dirty="0" smtClean="0"/>
              <a:t> a[10][5],b[20][5], c[40][20];</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err="1" smtClean="0"/>
              <a:t>cout</a:t>
            </a:r>
            <a:r>
              <a:rPr lang="en-US" altLang="zh-CN" sz="2400" dirty="0" smtClean="0"/>
              <a:t> &lt;&lt; sum(a[0],</a:t>
            </a:r>
            <a:r>
              <a:rPr lang="en-US" altLang="zh-CN" sz="2400" dirty="0" smtClean="0">
                <a:solidFill>
                  <a:schemeClr val="folHlink"/>
                </a:solidFill>
              </a:rPr>
              <a:t>10*5</a:t>
            </a:r>
            <a:r>
              <a:rPr lang="en-US" altLang="zh-CN" sz="2400" dirty="0" smtClean="0"/>
              <a:t>) &lt;&lt; </a:t>
            </a:r>
            <a:r>
              <a:rPr lang="en-US" altLang="zh-CN" sz="2400" dirty="0" err="1" smtClean="0"/>
              <a:t>endl</a:t>
            </a:r>
            <a:r>
              <a:rPr lang="en-US" altLang="zh-CN" sz="2400" dirty="0" smtClean="0"/>
              <a:t>;</a:t>
            </a:r>
          </a:p>
          <a:p>
            <a:pPr eaLnBrk="1" hangingPunct="1">
              <a:lnSpc>
                <a:spcPct val="90000"/>
              </a:lnSpc>
              <a:buFont typeface="Wingdings" pitchFamily="2" charset="2"/>
              <a:buNone/>
              <a:defRPr/>
            </a:pPr>
            <a:r>
              <a:rPr lang="en-US" altLang="zh-CN" sz="2400" dirty="0" err="1" smtClean="0"/>
              <a:t>cout</a:t>
            </a:r>
            <a:r>
              <a:rPr lang="en-US" altLang="zh-CN" sz="2400" dirty="0" smtClean="0"/>
              <a:t> &lt;&lt; sum(b[0],</a:t>
            </a:r>
            <a:r>
              <a:rPr lang="en-US" altLang="zh-CN" sz="2400" dirty="0" smtClean="0">
                <a:solidFill>
                  <a:schemeClr val="folHlink"/>
                </a:solidFill>
              </a:rPr>
              <a:t>20*5</a:t>
            </a:r>
            <a:r>
              <a:rPr lang="en-US" altLang="zh-CN" sz="2400" dirty="0" smtClean="0"/>
              <a:t>) &lt;&lt; </a:t>
            </a:r>
            <a:r>
              <a:rPr lang="en-US" altLang="zh-CN" sz="2400" dirty="0" err="1" smtClean="0"/>
              <a:t>endl</a:t>
            </a:r>
            <a:r>
              <a:rPr lang="en-US" altLang="zh-CN" sz="2400" dirty="0" smtClean="0"/>
              <a:t>;</a:t>
            </a:r>
          </a:p>
          <a:p>
            <a:pPr eaLnBrk="1" hangingPunct="1">
              <a:lnSpc>
                <a:spcPct val="90000"/>
              </a:lnSpc>
              <a:buFont typeface="Wingdings" pitchFamily="2" charset="2"/>
              <a:buNone/>
              <a:defRPr/>
            </a:pPr>
            <a:r>
              <a:rPr lang="en-US" altLang="zh-CN" sz="2400" dirty="0" err="1" smtClean="0"/>
              <a:t>cout</a:t>
            </a:r>
            <a:r>
              <a:rPr lang="en-US" altLang="zh-CN" sz="2400" dirty="0" smtClean="0"/>
              <a:t> &lt;&lt; sum(c[0],</a:t>
            </a:r>
            <a:r>
              <a:rPr lang="en-US" altLang="zh-CN" sz="2400" dirty="0" smtClean="0">
                <a:solidFill>
                  <a:schemeClr val="folHlink"/>
                </a:solidFill>
              </a:rPr>
              <a:t>40*20</a:t>
            </a:r>
            <a:r>
              <a:rPr lang="en-US" altLang="zh-CN" sz="2400" dirty="0" smtClean="0"/>
              <a:t>) &lt;&lt; </a:t>
            </a:r>
            <a:r>
              <a:rPr lang="en-US" altLang="zh-CN" sz="2400" dirty="0" err="1" smtClean="0"/>
              <a:t>endl</a:t>
            </a:r>
            <a:r>
              <a:rPr lang="en-US" altLang="zh-CN" sz="2400" dirty="0" smtClean="0"/>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0"/>
            <a:ext cx="7772400" cy="1143000"/>
          </a:xfrm>
        </p:spPr>
        <p:txBody>
          <a:bodyPr/>
          <a:lstStyle/>
          <a:p>
            <a:pPr eaLnBrk="1" hangingPunct="1">
              <a:defRPr/>
            </a:pPr>
            <a:r>
              <a:rPr lang="zh-CN" altLang="en-US" smtClean="0"/>
              <a:t>结构类型 </a:t>
            </a:r>
          </a:p>
        </p:txBody>
      </p:sp>
      <p:sp>
        <p:nvSpPr>
          <p:cNvPr id="22531" name="Rectangle 3"/>
          <p:cNvSpPr>
            <a:spLocks noGrp="1" noChangeArrowheads="1"/>
          </p:cNvSpPr>
          <p:nvPr>
            <p:ph type="body" idx="1"/>
          </p:nvPr>
        </p:nvSpPr>
        <p:spPr>
          <a:xfrm>
            <a:off x="228600" y="1484313"/>
            <a:ext cx="8534400" cy="4992687"/>
          </a:xfrm>
        </p:spPr>
        <p:txBody>
          <a:bodyPr/>
          <a:lstStyle/>
          <a:p>
            <a:pPr eaLnBrk="1" hangingPunct="1">
              <a:defRPr/>
            </a:pPr>
            <a:r>
              <a:rPr lang="zh-CN" altLang="en-US" dirty="0" smtClean="0">
                <a:solidFill>
                  <a:schemeClr val="folHlink"/>
                </a:solidFill>
              </a:rPr>
              <a:t>结构类型</a:t>
            </a:r>
            <a:r>
              <a:rPr lang="zh-CN" altLang="en-US" dirty="0" smtClean="0"/>
              <a:t>用于表示由</a:t>
            </a:r>
            <a:r>
              <a:rPr lang="zh-CN" altLang="en-US" dirty="0" smtClean="0">
                <a:solidFill>
                  <a:srgbClr val="FFC000"/>
                </a:solidFill>
              </a:rPr>
              <a:t>固定</a:t>
            </a:r>
            <a:r>
              <a:rPr lang="zh-CN" altLang="en-US" dirty="0" smtClean="0"/>
              <a:t>多个</a:t>
            </a:r>
            <a:r>
              <a:rPr lang="zh-CN" altLang="en-US" dirty="0" smtClean="0">
                <a:solidFill>
                  <a:srgbClr val="FFC000"/>
                </a:solidFill>
              </a:rPr>
              <a:t>类型可以不同</a:t>
            </a:r>
            <a:r>
              <a:rPr lang="zh-CN" altLang="en-US" dirty="0" smtClean="0"/>
              <a:t>的元素（</a:t>
            </a:r>
            <a:r>
              <a:rPr lang="zh-CN" altLang="en-US" dirty="0" smtClean="0">
                <a:solidFill>
                  <a:srgbClr val="FFC000"/>
                </a:solidFill>
              </a:rPr>
              <a:t>成员</a:t>
            </a:r>
            <a:r>
              <a:rPr lang="zh-CN" altLang="en-US" dirty="0" smtClean="0"/>
              <a:t>或</a:t>
            </a:r>
            <a:r>
              <a:rPr lang="zh-CN" altLang="en-US" dirty="0" smtClean="0">
                <a:solidFill>
                  <a:srgbClr val="FFC000"/>
                </a:solidFill>
              </a:rPr>
              <a:t>属性</a:t>
            </a:r>
            <a:r>
              <a:rPr lang="zh-CN" altLang="en-US" dirty="0" smtClean="0"/>
              <a:t>）所构成的复合数据，它是一种用户自定义类型。</a:t>
            </a:r>
            <a:endParaRPr lang="en-US" altLang="zh-CN" dirty="0" smtClean="0"/>
          </a:p>
          <a:p>
            <a:pPr eaLnBrk="1" hangingPunct="1">
              <a:defRPr/>
            </a:pPr>
            <a:r>
              <a:rPr lang="zh-CN" altLang="en-US" dirty="0"/>
              <a:t>例如，一个学生</a:t>
            </a:r>
            <a:r>
              <a:rPr lang="zh-CN" altLang="en-US" dirty="0" smtClean="0"/>
              <a:t>数据由以下成员构成：</a:t>
            </a:r>
            <a:endParaRPr lang="en-US" altLang="zh-CN" dirty="0" smtClean="0"/>
          </a:p>
          <a:p>
            <a:pPr lvl="1" eaLnBrk="1" hangingPunct="1">
              <a:defRPr/>
            </a:pPr>
            <a:r>
              <a:rPr lang="zh-CN" altLang="en-US" dirty="0" smtClean="0"/>
              <a:t>学号</a:t>
            </a:r>
            <a:endParaRPr lang="en-US" altLang="zh-CN" dirty="0" smtClean="0"/>
          </a:p>
          <a:p>
            <a:pPr lvl="1" eaLnBrk="1" hangingPunct="1">
              <a:defRPr/>
            </a:pPr>
            <a:r>
              <a:rPr lang="zh-CN" altLang="en-US" dirty="0" smtClean="0"/>
              <a:t>姓名</a:t>
            </a:r>
            <a:endParaRPr lang="en-US" altLang="zh-CN" dirty="0" smtClean="0"/>
          </a:p>
          <a:p>
            <a:pPr lvl="1" eaLnBrk="1" hangingPunct="1">
              <a:defRPr/>
            </a:pPr>
            <a:r>
              <a:rPr lang="zh-CN" altLang="en-US" dirty="0" smtClean="0"/>
              <a:t>性别</a:t>
            </a:r>
            <a:endParaRPr lang="en-US" altLang="zh-CN" dirty="0" smtClean="0"/>
          </a:p>
          <a:p>
            <a:pPr lvl="1" eaLnBrk="1" hangingPunct="1">
              <a:defRPr/>
            </a:pPr>
            <a:r>
              <a:rPr lang="en-US" altLang="zh-CN" dirty="0" smtClean="0"/>
              <a:t>... </a:t>
            </a:r>
          </a:p>
          <a:p>
            <a:pPr marL="342900" lvl="1" indent="-342900" eaLnBrk="1" hangingPunct="1">
              <a:buClr>
                <a:schemeClr val="hlink"/>
              </a:buClr>
              <a:buSzPct val="60000"/>
              <a:buFont typeface="Wingdings" pitchFamily="2" charset="2"/>
              <a:buChar char="n"/>
              <a:defRPr/>
            </a:pPr>
            <a:r>
              <a:rPr lang="zh-CN" altLang="en-US" sz="3200" dirty="0">
                <a:cs typeface="+mn-cs"/>
              </a:rPr>
              <a:t>结构成员之间在逻辑上没有先后次序关系。</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39825"/>
          </a:xfrm>
        </p:spPr>
        <p:txBody>
          <a:bodyPr/>
          <a:lstStyle/>
          <a:p>
            <a:r>
              <a:rPr lang="zh-CN" altLang="en-US" dirty="0" smtClean="0"/>
              <a:t>结构类型的定义</a:t>
            </a:r>
            <a:endParaRPr lang="zh-CN" altLang="en-US" dirty="0"/>
          </a:p>
        </p:txBody>
      </p:sp>
      <p:sp>
        <p:nvSpPr>
          <p:cNvPr id="3" name="内容占位符 2"/>
          <p:cNvSpPr>
            <a:spLocks noGrp="1"/>
          </p:cNvSpPr>
          <p:nvPr>
            <p:ph idx="1"/>
          </p:nvPr>
        </p:nvSpPr>
        <p:spPr>
          <a:xfrm>
            <a:off x="241176" y="1268760"/>
            <a:ext cx="8579296" cy="5400600"/>
          </a:xfrm>
        </p:spPr>
        <p:txBody>
          <a:bodyPr>
            <a:normAutofit fontScale="77500" lnSpcReduction="20000"/>
          </a:bodyPr>
          <a:lstStyle/>
          <a:p>
            <a:pPr eaLnBrk="1" hangingPunct="1">
              <a:defRPr/>
            </a:pPr>
            <a:r>
              <a:rPr lang="zh-CN" altLang="en-US" dirty="0"/>
              <a:t>结构类型定义格式：</a:t>
            </a:r>
          </a:p>
          <a:p>
            <a:pPr lvl="1" eaLnBrk="1" hangingPunct="1">
              <a:buFontTx/>
              <a:buNone/>
              <a:defRPr/>
            </a:pPr>
            <a:r>
              <a:rPr lang="en-US" altLang="zh-CN" sz="3100" dirty="0" err="1">
                <a:solidFill>
                  <a:srgbClr val="FFC000"/>
                </a:solidFill>
              </a:rPr>
              <a:t>struct</a:t>
            </a:r>
            <a:r>
              <a:rPr lang="en-US" altLang="zh-CN" sz="3100" dirty="0"/>
              <a:t> &lt;</a:t>
            </a:r>
            <a:r>
              <a:rPr lang="zh-CN" altLang="en-US" sz="3100" dirty="0">
                <a:latin typeface="宋体" charset="-122"/>
              </a:rPr>
              <a:t>结构类型名</a:t>
            </a:r>
            <a:r>
              <a:rPr lang="en-US" altLang="zh-CN" sz="3100" dirty="0"/>
              <a:t>&gt; </a:t>
            </a:r>
            <a:r>
              <a:rPr lang="en-US" altLang="zh-CN" sz="3100" dirty="0" smtClean="0">
                <a:solidFill>
                  <a:srgbClr val="FFC000"/>
                </a:solidFill>
              </a:rPr>
              <a:t>{</a:t>
            </a:r>
            <a:r>
              <a:rPr lang="en-US" altLang="zh-CN" sz="3100" dirty="0" smtClean="0"/>
              <a:t>&lt;</a:t>
            </a:r>
            <a:r>
              <a:rPr lang="zh-CN" altLang="en-US" sz="3100" dirty="0">
                <a:latin typeface="宋体" charset="-122"/>
              </a:rPr>
              <a:t>成员表</a:t>
            </a:r>
            <a:r>
              <a:rPr lang="en-US" altLang="zh-CN" sz="3100" dirty="0" smtClean="0"/>
              <a:t>&gt;</a:t>
            </a:r>
            <a:r>
              <a:rPr lang="en-US" altLang="zh-CN" sz="3100" dirty="0" smtClean="0">
                <a:solidFill>
                  <a:srgbClr val="FFC000"/>
                </a:solidFill>
              </a:rPr>
              <a:t>};</a:t>
            </a:r>
            <a:endParaRPr lang="zh-CN" altLang="en-US" sz="3100" dirty="0">
              <a:solidFill>
                <a:srgbClr val="FFC000"/>
              </a:solidFill>
              <a:latin typeface="宋体" charset="-122"/>
            </a:endParaRPr>
          </a:p>
          <a:p>
            <a:pPr lvl="1" eaLnBrk="1" hangingPunct="1">
              <a:lnSpc>
                <a:spcPct val="120000"/>
              </a:lnSpc>
              <a:defRPr/>
            </a:pPr>
            <a:r>
              <a:rPr lang="en-US" altLang="zh-CN" dirty="0"/>
              <a:t>&lt;</a:t>
            </a:r>
            <a:r>
              <a:rPr lang="zh-CN" altLang="en-US" dirty="0">
                <a:latin typeface="宋体" charset="-122"/>
              </a:rPr>
              <a:t>成员表</a:t>
            </a:r>
            <a:r>
              <a:rPr lang="en-US" altLang="zh-CN" dirty="0"/>
              <a:t>&gt;</a:t>
            </a:r>
            <a:r>
              <a:rPr lang="zh-CN" altLang="en-US" dirty="0"/>
              <a:t>列出结构类型</a:t>
            </a:r>
            <a:r>
              <a:rPr lang="zh-CN" altLang="en-US" dirty="0" smtClean="0"/>
              <a:t>的</a:t>
            </a:r>
            <a:r>
              <a:rPr lang="zh-CN" altLang="en-US" dirty="0" smtClean="0">
                <a:solidFill>
                  <a:srgbClr val="FFC000"/>
                </a:solidFill>
              </a:rPr>
              <a:t>成员</a:t>
            </a:r>
            <a:r>
              <a:rPr lang="zh-CN" altLang="en-US" dirty="0" smtClean="0"/>
              <a:t>及其类型。</a:t>
            </a:r>
            <a:endParaRPr lang="zh-CN" altLang="en-US" dirty="0"/>
          </a:p>
          <a:p>
            <a:pPr lvl="1" eaLnBrk="1" hangingPunct="1">
              <a:lnSpc>
                <a:spcPct val="120000"/>
              </a:lnSpc>
              <a:defRPr/>
            </a:pPr>
            <a:r>
              <a:rPr lang="zh-CN" altLang="en-US" dirty="0" smtClean="0"/>
              <a:t>成员类型可以是任意的</a:t>
            </a:r>
            <a:r>
              <a:rPr lang="en-US" altLang="zh-CN" dirty="0" smtClean="0">
                <a:latin typeface="宋体" charset="-122"/>
              </a:rPr>
              <a:t>C++</a:t>
            </a:r>
            <a:r>
              <a:rPr lang="zh-CN" altLang="en-US" dirty="0" smtClean="0"/>
              <a:t>类型（</a:t>
            </a:r>
            <a:r>
              <a:rPr lang="en-US" altLang="zh-CN" dirty="0" smtClean="0">
                <a:latin typeface="宋体" charset="-122"/>
              </a:rPr>
              <a:t>void</a:t>
            </a:r>
            <a:r>
              <a:rPr lang="zh-CN" altLang="en-US" dirty="0" smtClean="0"/>
              <a:t>和本结构类型除外）。</a:t>
            </a:r>
            <a:endParaRPr lang="en-US" altLang="zh-CN" dirty="0" smtClean="0"/>
          </a:p>
          <a:p>
            <a:pPr lvl="1" eaLnBrk="1" hangingPunct="1">
              <a:lnSpc>
                <a:spcPct val="120000"/>
              </a:lnSpc>
              <a:defRPr/>
            </a:pPr>
            <a:r>
              <a:rPr lang="zh-CN" altLang="en-US" dirty="0" smtClean="0"/>
              <a:t>成员</a:t>
            </a:r>
            <a:r>
              <a:rPr lang="zh-CN" altLang="en-US" dirty="0"/>
              <a:t>的说明次序会影响成员的存储</a:t>
            </a:r>
            <a:r>
              <a:rPr lang="zh-CN" altLang="en-US" dirty="0" smtClean="0"/>
              <a:t>安排。</a:t>
            </a:r>
            <a:endParaRPr lang="en-US" altLang="zh-CN" dirty="0" smtClean="0"/>
          </a:p>
          <a:p>
            <a:pPr eaLnBrk="1" hangingPunct="1">
              <a:defRPr/>
            </a:pPr>
            <a:r>
              <a:rPr lang="zh-CN" altLang="en-US" dirty="0" smtClean="0"/>
              <a:t>例如，</a:t>
            </a:r>
            <a:endParaRPr lang="en-US" altLang="zh-CN" dirty="0"/>
          </a:p>
          <a:p>
            <a:pPr marL="457200" lvl="1" indent="0">
              <a:buNone/>
              <a:defRPr/>
            </a:pPr>
            <a:r>
              <a:rPr lang="en-US" altLang="zh-CN" dirty="0" err="1" smtClean="0"/>
              <a:t>struct</a:t>
            </a:r>
            <a:r>
              <a:rPr lang="en-US" altLang="zh-CN" dirty="0" smtClean="0"/>
              <a:t> </a:t>
            </a:r>
            <a:r>
              <a:rPr lang="en-US" altLang="zh-CN" dirty="0">
                <a:solidFill>
                  <a:srgbClr val="FFC000"/>
                </a:solidFill>
              </a:rPr>
              <a:t>Student</a:t>
            </a:r>
          </a:p>
          <a:p>
            <a:pPr marL="457200" lvl="1" indent="0">
              <a:buNone/>
              <a:defRPr/>
            </a:pPr>
            <a:r>
              <a:rPr lang="en-US" altLang="zh-CN" dirty="0"/>
              <a:t>{	</a:t>
            </a:r>
            <a:r>
              <a:rPr lang="en-US" altLang="zh-CN" dirty="0" err="1"/>
              <a:t>int</a:t>
            </a:r>
            <a:r>
              <a:rPr lang="en-US" altLang="zh-CN" dirty="0"/>
              <a:t> no;</a:t>
            </a:r>
          </a:p>
          <a:p>
            <a:pPr marL="457200" lvl="1" indent="0">
              <a:buNone/>
              <a:defRPr/>
            </a:pPr>
            <a:r>
              <a:rPr lang="en-US" altLang="zh-CN" dirty="0"/>
              <a:t>	char name[20];</a:t>
            </a:r>
          </a:p>
          <a:p>
            <a:pPr marL="457200" lvl="1" indent="0">
              <a:buNone/>
              <a:defRPr/>
            </a:pPr>
            <a:r>
              <a:rPr lang="en-US" altLang="zh-CN" dirty="0"/>
              <a:t>	</a:t>
            </a:r>
            <a:r>
              <a:rPr lang="en-US" altLang="zh-CN" dirty="0" smtClean="0"/>
              <a:t>Sex </a:t>
            </a:r>
            <a:r>
              <a:rPr lang="en-US" altLang="zh-CN" dirty="0" err="1" smtClean="0"/>
              <a:t>sex</a:t>
            </a:r>
            <a:r>
              <a:rPr lang="en-US" altLang="zh-CN" dirty="0" smtClean="0"/>
              <a:t>;</a:t>
            </a:r>
            <a:endParaRPr lang="en-US" altLang="zh-CN" dirty="0"/>
          </a:p>
          <a:p>
            <a:pPr marL="457200" lvl="1" indent="0">
              <a:buNone/>
              <a:defRPr/>
            </a:pPr>
            <a:r>
              <a:rPr lang="en-US" altLang="zh-CN" dirty="0"/>
              <a:t>	Date </a:t>
            </a:r>
            <a:r>
              <a:rPr lang="en-US" altLang="zh-CN" dirty="0" err="1"/>
              <a:t>birth_date</a:t>
            </a:r>
            <a:r>
              <a:rPr lang="en-US" altLang="zh-CN" dirty="0"/>
              <a:t>;</a:t>
            </a:r>
          </a:p>
          <a:p>
            <a:pPr marL="457200" lvl="1" indent="0">
              <a:buNone/>
              <a:defRPr/>
            </a:pPr>
            <a:r>
              <a:rPr lang="en-US" altLang="zh-CN" dirty="0"/>
              <a:t>	char </a:t>
            </a:r>
            <a:r>
              <a:rPr lang="en-US" altLang="zh-CN" dirty="0" err="1"/>
              <a:t>birth_place</a:t>
            </a:r>
            <a:r>
              <a:rPr lang="en-US" altLang="zh-CN" dirty="0"/>
              <a:t>[40];</a:t>
            </a:r>
          </a:p>
          <a:p>
            <a:pPr marL="457200" lvl="1" indent="0">
              <a:buNone/>
              <a:defRPr/>
            </a:pPr>
            <a:r>
              <a:rPr lang="en-US" altLang="zh-CN" dirty="0"/>
              <a:t>	Major </a:t>
            </a:r>
            <a:r>
              <a:rPr lang="en-US" altLang="zh-CN" dirty="0" err="1"/>
              <a:t>major</a:t>
            </a:r>
            <a:r>
              <a:rPr lang="en-US" altLang="zh-CN" dirty="0"/>
              <a:t>;</a:t>
            </a:r>
          </a:p>
          <a:p>
            <a:pPr marL="457200" lvl="1" indent="0">
              <a:buNone/>
              <a:defRPr/>
            </a:pPr>
            <a:r>
              <a:rPr lang="en-US" altLang="zh-CN" dirty="0" smtClean="0"/>
              <a:t>};</a:t>
            </a:r>
          </a:p>
        </p:txBody>
      </p:sp>
      <p:sp>
        <p:nvSpPr>
          <p:cNvPr id="6" name="Rectangle 3"/>
          <p:cNvSpPr txBox="1">
            <a:spLocks noChangeArrowheads="1"/>
          </p:cNvSpPr>
          <p:nvPr/>
        </p:nvSpPr>
        <p:spPr bwMode="auto">
          <a:xfrm>
            <a:off x="5281860" y="3429001"/>
            <a:ext cx="3682628" cy="3240359"/>
          </a:xfrm>
          <a:prstGeom prst="rect">
            <a:avLst/>
          </a:prstGeom>
          <a:solidFill>
            <a:schemeClr val="bg1">
              <a:lumMod val="50000"/>
            </a:schemeClr>
          </a:solid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1800" b="0" kern="0" dirty="0" err="1" smtClean="0"/>
              <a:t>enum</a:t>
            </a:r>
            <a:r>
              <a:rPr lang="en-US" altLang="zh-CN" sz="1800" b="0" kern="0" dirty="0" smtClean="0"/>
              <a:t> Sex { MALE, FEMALE };</a:t>
            </a:r>
          </a:p>
          <a:p>
            <a:pPr marL="0" indent="0" eaLnBrk="1" hangingPunct="1">
              <a:lnSpc>
                <a:spcPct val="90000"/>
              </a:lnSpc>
              <a:buNone/>
              <a:defRPr/>
            </a:pPr>
            <a:r>
              <a:rPr lang="en-US" altLang="zh-CN" sz="1800" b="0" kern="0" dirty="0" err="1"/>
              <a:t>struct</a:t>
            </a:r>
            <a:r>
              <a:rPr lang="en-US" altLang="zh-CN" sz="1800" b="0" kern="0" dirty="0"/>
              <a:t> </a:t>
            </a:r>
            <a:r>
              <a:rPr lang="en-US" altLang="zh-CN" sz="1800" b="0" kern="0" dirty="0">
                <a:solidFill>
                  <a:srgbClr val="FFC000"/>
                </a:solidFill>
              </a:rPr>
              <a:t>Date</a:t>
            </a:r>
          </a:p>
          <a:p>
            <a:pPr marL="0" indent="0" eaLnBrk="1" hangingPunct="1">
              <a:lnSpc>
                <a:spcPct val="90000"/>
              </a:lnSpc>
              <a:buNone/>
              <a:defRPr/>
            </a:pPr>
            <a:r>
              <a:rPr lang="en-US" altLang="zh-CN" sz="1800" b="0" kern="0" dirty="0" smtClean="0"/>
              <a:t>{  </a:t>
            </a:r>
            <a:r>
              <a:rPr lang="en-US" altLang="zh-CN" sz="1800" b="0" kern="0" dirty="0" err="1" smtClean="0"/>
              <a:t>int</a:t>
            </a:r>
            <a:r>
              <a:rPr lang="en-US" altLang="zh-CN" sz="1800" b="0" kern="0" dirty="0" smtClean="0"/>
              <a:t> </a:t>
            </a:r>
            <a:r>
              <a:rPr lang="en-US" altLang="zh-CN" sz="1800" b="0" kern="0" dirty="0" err="1"/>
              <a:t>year,month,day</a:t>
            </a:r>
            <a:r>
              <a:rPr lang="en-US" altLang="zh-CN" sz="1800" b="0" kern="0" dirty="0"/>
              <a:t>;</a:t>
            </a:r>
          </a:p>
          <a:p>
            <a:pPr marL="0" indent="0" eaLnBrk="1" hangingPunct="1">
              <a:lnSpc>
                <a:spcPct val="90000"/>
              </a:lnSpc>
              <a:buNone/>
              <a:defRPr/>
            </a:pPr>
            <a:r>
              <a:rPr lang="en-US" altLang="zh-CN" sz="1800" b="0" kern="0" dirty="0"/>
              <a:t>};</a:t>
            </a:r>
          </a:p>
          <a:p>
            <a:pPr eaLnBrk="1" hangingPunct="1">
              <a:lnSpc>
                <a:spcPct val="90000"/>
              </a:lnSpc>
              <a:buFont typeface="Wingdings" pitchFamily="2" charset="2"/>
              <a:buNone/>
              <a:defRPr/>
            </a:pPr>
            <a:r>
              <a:rPr lang="en-US" altLang="zh-CN" sz="1800" b="0" kern="0" dirty="0" err="1" smtClean="0"/>
              <a:t>enum</a:t>
            </a:r>
            <a:r>
              <a:rPr lang="en-US" altLang="zh-CN" sz="1800" b="0" kern="0" dirty="0" smtClean="0"/>
              <a:t> Major</a:t>
            </a:r>
          </a:p>
          <a:p>
            <a:pPr eaLnBrk="1" hangingPunct="1">
              <a:lnSpc>
                <a:spcPct val="90000"/>
              </a:lnSpc>
              <a:buFont typeface="Wingdings" pitchFamily="2" charset="2"/>
              <a:buNone/>
              <a:defRPr/>
            </a:pPr>
            <a:r>
              <a:rPr lang="en-US" altLang="zh-CN" sz="1800" b="0" kern="0" dirty="0" smtClean="0"/>
              <a:t>{  MATHEMATICS, PHYSICS, CHEMISTRY,COMPUTER, GEOGRAPHY,  ASTRONOMY,ENGLISH,</a:t>
            </a:r>
          </a:p>
          <a:p>
            <a:pPr eaLnBrk="1" hangingPunct="1">
              <a:lnSpc>
                <a:spcPct val="90000"/>
              </a:lnSpc>
              <a:buFont typeface="Wingdings" pitchFamily="2" charset="2"/>
              <a:buNone/>
              <a:defRPr/>
            </a:pPr>
            <a:r>
              <a:rPr lang="en-US" altLang="zh-CN" sz="1800" b="0" kern="0" dirty="0" smtClean="0"/>
              <a:t>    CHINESE,PHILOSOPHY</a:t>
            </a:r>
          </a:p>
          <a:p>
            <a:pPr eaLnBrk="1" hangingPunct="1">
              <a:lnSpc>
                <a:spcPct val="90000"/>
              </a:lnSpc>
              <a:buFont typeface="Wingdings" pitchFamily="2" charset="2"/>
              <a:buNone/>
              <a:defRPr/>
            </a:pPr>
            <a:r>
              <a:rPr lang="en-US" altLang="zh-CN" sz="1800" b="0" kern="0" dirty="0" smtClean="0"/>
              <a:t>}; </a:t>
            </a:r>
          </a:p>
        </p:txBody>
      </p:sp>
    </p:spTree>
    <p:extLst>
      <p:ext uri="{BB962C8B-B14F-4D97-AF65-F5344CB8AC3E}">
        <p14:creationId xmlns:p14="http://schemas.microsoft.com/office/powerpoint/2010/main" val="1499965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defRPr/>
            </a:pPr>
            <a:r>
              <a:rPr lang="zh-CN" altLang="en-US" sz="4800" smtClean="0"/>
              <a:t>枚举类型变量的定义</a:t>
            </a:r>
          </a:p>
        </p:txBody>
      </p:sp>
      <p:sp>
        <p:nvSpPr>
          <p:cNvPr id="137219" name="Rectangle 3"/>
          <p:cNvSpPr>
            <a:spLocks noGrp="1" noChangeArrowheads="1"/>
          </p:cNvSpPr>
          <p:nvPr>
            <p:ph type="body" idx="1"/>
          </p:nvPr>
        </p:nvSpPr>
        <p:spPr>
          <a:xfrm>
            <a:off x="179388" y="1628775"/>
            <a:ext cx="8964612" cy="4103688"/>
          </a:xfrm>
        </p:spPr>
        <p:txBody>
          <a:bodyPr>
            <a:normAutofit fontScale="85000" lnSpcReduction="20000"/>
          </a:bodyPr>
          <a:lstStyle/>
          <a:p>
            <a:pPr algn="just" eaLnBrk="1" hangingPunct="1">
              <a:lnSpc>
                <a:spcPct val="120000"/>
              </a:lnSpc>
              <a:defRPr/>
            </a:pPr>
            <a:r>
              <a:rPr lang="zh-CN" altLang="en-US" dirty="0" smtClean="0"/>
              <a:t>先定义枚举类型，再定义枚举类型变量：</a:t>
            </a:r>
            <a:endParaRPr lang="en-US" altLang="zh-CN" dirty="0" smtClean="0"/>
          </a:p>
          <a:p>
            <a:pPr lvl="1" algn="just" eaLnBrk="1" hangingPunct="1">
              <a:lnSpc>
                <a:spcPct val="120000"/>
              </a:lnSpc>
              <a:defRPr/>
            </a:pPr>
            <a:r>
              <a:rPr lang="en-US" altLang="zh-CN" dirty="0" err="1" smtClean="0"/>
              <a:t>enum</a:t>
            </a:r>
            <a:r>
              <a:rPr lang="en-US" altLang="zh-CN" dirty="0" smtClean="0"/>
              <a:t> </a:t>
            </a:r>
            <a:r>
              <a:rPr lang="en-US" altLang="zh-CN" dirty="0"/>
              <a:t>Day {</a:t>
            </a:r>
            <a:r>
              <a:rPr lang="en-US" altLang="zh-CN" dirty="0" smtClean="0"/>
              <a:t>SUN,MON,TUE,WED,THU,FRI,SAT};</a:t>
            </a:r>
          </a:p>
          <a:p>
            <a:pPr lvl="1" algn="just" eaLnBrk="1" hangingPunct="1">
              <a:lnSpc>
                <a:spcPct val="120000"/>
              </a:lnSpc>
              <a:defRPr/>
            </a:pPr>
            <a:r>
              <a:rPr lang="en-US" altLang="zh-CN" dirty="0" smtClean="0"/>
              <a:t>Day </a:t>
            </a:r>
            <a:r>
              <a:rPr lang="en-US" altLang="zh-CN" dirty="0" smtClean="0">
                <a:solidFill>
                  <a:srgbClr val="FFC000"/>
                </a:solidFill>
              </a:rPr>
              <a:t>d1</a:t>
            </a:r>
            <a:r>
              <a:rPr lang="en-US" altLang="zh-CN" dirty="0" smtClean="0"/>
              <a:t>;</a:t>
            </a:r>
          </a:p>
          <a:p>
            <a:pPr marL="514350" lvl="1" indent="0" algn="just" eaLnBrk="1" hangingPunct="1">
              <a:lnSpc>
                <a:spcPct val="120000"/>
              </a:lnSpc>
              <a:buFontTx/>
              <a:buNone/>
              <a:defRPr/>
            </a:pPr>
            <a:r>
              <a:rPr lang="zh-CN" altLang="en-US" dirty="0" smtClean="0"/>
              <a:t>或</a:t>
            </a:r>
            <a:endParaRPr lang="en-US" altLang="zh-CN" dirty="0" smtClean="0"/>
          </a:p>
          <a:p>
            <a:pPr lvl="1" algn="just" eaLnBrk="1" hangingPunct="1">
              <a:lnSpc>
                <a:spcPct val="120000"/>
              </a:lnSpc>
              <a:defRPr/>
            </a:pPr>
            <a:r>
              <a:rPr lang="en-US" altLang="zh-CN" dirty="0" err="1" smtClean="0"/>
              <a:t>enum</a:t>
            </a:r>
            <a:r>
              <a:rPr lang="en-US" altLang="zh-CN" dirty="0" smtClean="0"/>
              <a:t> Day </a:t>
            </a:r>
            <a:r>
              <a:rPr lang="en-US" altLang="zh-CN" dirty="0" smtClean="0">
                <a:solidFill>
                  <a:srgbClr val="FFC000"/>
                </a:solidFill>
              </a:rPr>
              <a:t>d1</a:t>
            </a:r>
            <a:r>
              <a:rPr lang="en-US" altLang="zh-CN" dirty="0" smtClean="0"/>
              <a:t>; //C</a:t>
            </a:r>
            <a:r>
              <a:rPr lang="zh-CN" altLang="en-US" dirty="0" smtClean="0"/>
              <a:t>语言的写法</a:t>
            </a:r>
            <a:endParaRPr lang="en-US" altLang="zh-CN" dirty="0" smtClean="0"/>
          </a:p>
          <a:p>
            <a:pPr algn="just" eaLnBrk="1" hangingPunct="1">
              <a:lnSpc>
                <a:spcPct val="120000"/>
              </a:lnSpc>
              <a:defRPr/>
            </a:pPr>
            <a:r>
              <a:rPr lang="zh-CN" altLang="en-US" dirty="0" smtClean="0"/>
              <a:t>枚举类型和枚举类型变量同时定义：</a:t>
            </a:r>
            <a:endParaRPr lang="en-US" altLang="zh-CN" dirty="0"/>
          </a:p>
          <a:p>
            <a:pPr lvl="1" algn="just" eaLnBrk="1" hangingPunct="1">
              <a:lnSpc>
                <a:spcPct val="120000"/>
              </a:lnSpc>
              <a:defRPr/>
            </a:pPr>
            <a:r>
              <a:rPr lang="en-US" altLang="zh-CN" dirty="0" err="1"/>
              <a:t>enum</a:t>
            </a:r>
            <a:r>
              <a:rPr lang="en-US" altLang="zh-CN" dirty="0"/>
              <a:t> Day {SUN,MON,TUE,WED,THU,FRI,SAT} </a:t>
            </a:r>
            <a:r>
              <a:rPr lang="en-US" altLang="zh-CN" dirty="0">
                <a:solidFill>
                  <a:srgbClr val="FFC000"/>
                </a:solidFill>
              </a:rPr>
              <a:t>d1</a:t>
            </a:r>
            <a:r>
              <a:rPr lang="en-US" altLang="zh-CN" dirty="0"/>
              <a:t>;</a:t>
            </a:r>
          </a:p>
          <a:p>
            <a:pPr lvl="1" algn="just" eaLnBrk="1" hangingPunct="1">
              <a:lnSpc>
                <a:spcPct val="120000"/>
              </a:lnSpc>
              <a:buFontTx/>
              <a:buNone/>
              <a:defRPr/>
            </a:pPr>
            <a:r>
              <a:rPr lang="zh-CN" altLang="en-US" dirty="0"/>
              <a:t>或</a:t>
            </a:r>
          </a:p>
          <a:p>
            <a:pPr lvl="1" algn="just" eaLnBrk="1" hangingPunct="1">
              <a:lnSpc>
                <a:spcPct val="120000"/>
              </a:lnSpc>
              <a:defRPr/>
            </a:pPr>
            <a:r>
              <a:rPr lang="en-US" altLang="zh-CN" dirty="0" err="1"/>
              <a:t>enum</a:t>
            </a:r>
            <a:r>
              <a:rPr lang="en-US" altLang="zh-CN" dirty="0"/>
              <a:t> {SUN,MON,TUE,WED,THU,FRI,SAT} </a:t>
            </a:r>
            <a:r>
              <a:rPr lang="en-US" altLang="zh-CN" dirty="0">
                <a:solidFill>
                  <a:srgbClr val="FFC000"/>
                </a:solidFill>
              </a:rPr>
              <a:t>d1</a:t>
            </a:r>
            <a:r>
              <a:rPr lang="en-US" altLang="zh-CN" dirty="0"/>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zh-CN" altLang="en-GB" dirty="0"/>
              <a:t>结构类型变量的定义</a:t>
            </a:r>
            <a:endParaRPr lang="zh-CN" altLang="zh-CN" dirty="0" smtClean="0"/>
          </a:p>
        </p:txBody>
      </p:sp>
      <p:sp>
        <p:nvSpPr>
          <p:cNvPr id="138243" name="Rectangle 3"/>
          <p:cNvSpPr>
            <a:spLocks noGrp="1" noChangeArrowheads="1"/>
          </p:cNvSpPr>
          <p:nvPr>
            <p:ph type="body" idx="1"/>
          </p:nvPr>
        </p:nvSpPr>
        <p:spPr>
          <a:xfrm>
            <a:off x="133350" y="1600200"/>
            <a:ext cx="8686800" cy="5141168"/>
          </a:xfrm>
        </p:spPr>
        <p:txBody>
          <a:bodyPr>
            <a:normAutofit/>
          </a:bodyPr>
          <a:lstStyle/>
          <a:p>
            <a:pPr eaLnBrk="1" hangingPunct="1">
              <a:defRPr/>
            </a:pPr>
            <a:r>
              <a:rPr lang="zh-CN" altLang="en-GB" sz="2800" dirty="0" smtClean="0"/>
              <a:t>结构类型变量的定义格式如下：</a:t>
            </a:r>
            <a:endParaRPr lang="zh-CN" altLang="en-US" sz="2800" dirty="0" smtClean="0">
              <a:latin typeface="宋体" charset="-122"/>
              <a:cs typeface="Times New Roman" pitchFamily="18" charset="0"/>
            </a:endParaRPr>
          </a:p>
          <a:p>
            <a:pPr lvl="1" eaLnBrk="1" hangingPunct="1">
              <a:defRPr/>
            </a:pPr>
            <a:r>
              <a:rPr lang="en-US" altLang="zh-CN" sz="2400" dirty="0" smtClean="0"/>
              <a:t>&lt;</a:t>
            </a:r>
            <a:r>
              <a:rPr lang="zh-CN" altLang="en-US" sz="2400" dirty="0" smtClean="0">
                <a:latin typeface="宋体" charset="-122"/>
              </a:rPr>
              <a:t>结构类型名</a:t>
            </a:r>
            <a:r>
              <a:rPr lang="en-US" altLang="zh-CN" sz="2400" dirty="0" smtClean="0"/>
              <a:t>&gt; &lt;</a:t>
            </a:r>
            <a:r>
              <a:rPr lang="zh-CN" altLang="en-US" sz="2400" dirty="0" smtClean="0"/>
              <a:t>结构类型</a:t>
            </a:r>
            <a:r>
              <a:rPr lang="zh-CN" altLang="en-US" sz="2400" dirty="0" smtClean="0">
                <a:latin typeface="宋体" charset="-122"/>
              </a:rPr>
              <a:t>变量名</a:t>
            </a:r>
            <a:r>
              <a:rPr lang="en-US" altLang="zh-CN" sz="2400" dirty="0" smtClean="0"/>
              <a:t>&gt;</a:t>
            </a:r>
            <a:r>
              <a:rPr lang="en-US" altLang="zh-CN" sz="2400" dirty="0" smtClean="0">
                <a:solidFill>
                  <a:srgbClr val="FFC000"/>
                </a:solidFill>
              </a:rPr>
              <a:t>;</a:t>
            </a:r>
            <a:r>
              <a:rPr lang="en-US" altLang="zh-CN" sz="2400" dirty="0" smtClean="0"/>
              <a:t> </a:t>
            </a:r>
            <a:endParaRPr lang="zh-CN" altLang="en-US" sz="2400" dirty="0" smtClean="0"/>
          </a:p>
          <a:p>
            <a:pPr lvl="1" eaLnBrk="1" hangingPunct="1">
              <a:defRPr/>
            </a:pPr>
            <a:r>
              <a:rPr lang="en-US" altLang="zh-CN" sz="2400" dirty="0" err="1" smtClean="0">
                <a:solidFill>
                  <a:srgbClr val="FFC000"/>
                </a:solidFill>
              </a:rPr>
              <a:t>struct</a:t>
            </a:r>
            <a:r>
              <a:rPr lang="en-US" altLang="zh-CN" sz="2400" dirty="0" smtClean="0"/>
              <a:t> &lt;</a:t>
            </a:r>
            <a:r>
              <a:rPr lang="zh-CN" altLang="en-US" sz="2400" dirty="0" smtClean="0">
                <a:latin typeface="宋体" charset="-122"/>
              </a:rPr>
              <a:t>结构类型名</a:t>
            </a:r>
            <a:r>
              <a:rPr lang="en-US" altLang="zh-CN" sz="2400" dirty="0" smtClean="0"/>
              <a:t>&gt; &lt;</a:t>
            </a:r>
            <a:r>
              <a:rPr lang="zh-CN" altLang="en-US" sz="2400" dirty="0" smtClean="0"/>
              <a:t>结构类型</a:t>
            </a:r>
            <a:r>
              <a:rPr lang="zh-CN" altLang="en-US" sz="2400" dirty="0" smtClean="0">
                <a:latin typeface="宋体" charset="-122"/>
              </a:rPr>
              <a:t>变量名</a:t>
            </a:r>
            <a:r>
              <a:rPr lang="en-US" altLang="zh-CN" sz="2400" dirty="0" smtClean="0"/>
              <a:t>&gt;</a:t>
            </a:r>
            <a:r>
              <a:rPr lang="en-US" altLang="zh-CN" sz="2400" dirty="0" smtClean="0">
                <a:solidFill>
                  <a:srgbClr val="FFC000"/>
                </a:solidFill>
              </a:rPr>
              <a:t>;</a:t>
            </a:r>
            <a:r>
              <a:rPr lang="en-US" altLang="zh-CN" sz="2400" dirty="0" smtClean="0"/>
              <a:t> </a:t>
            </a:r>
            <a:endParaRPr lang="zh-CN" altLang="en-US" sz="2400" dirty="0" smtClean="0"/>
          </a:p>
          <a:p>
            <a:pPr lvl="1" eaLnBrk="1" hangingPunct="1">
              <a:defRPr/>
            </a:pPr>
            <a:r>
              <a:rPr lang="en-US" altLang="zh-CN" sz="2400" dirty="0" err="1" smtClean="0">
                <a:solidFill>
                  <a:srgbClr val="FFC000"/>
                </a:solidFill>
              </a:rPr>
              <a:t>struct</a:t>
            </a:r>
            <a:r>
              <a:rPr lang="en-US" altLang="zh-CN" sz="2400" dirty="0" smtClean="0"/>
              <a:t> &lt;</a:t>
            </a:r>
            <a:r>
              <a:rPr lang="zh-CN" altLang="en-US" sz="2400" dirty="0" smtClean="0">
                <a:latin typeface="宋体" charset="-122"/>
              </a:rPr>
              <a:t>结构类型名</a:t>
            </a:r>
            <a:r>
              <a:rPr lang="en-US" altLang="zh-CN" sz="2400" dirty="0" smtClean="0"/>
              <a:t>&gt; </a:t>
            </a:r>
            <a:r>
              <a:rPr lang="en-US" altLang="zh-CN" sz="2400" dirty="0" smtClean="0">
                <a:solidFill>
                  <a:srgbClr val="FFC000"/>
                </a:solidFill>
              </a:rPr>
              <a:t>{</a:t>
            </a:r>
            <a:r>
              <a:rPr lang="en-US" altLang="zh-CN" sz="2400" dirty="0" smtClean="0"/>
              <a:t>&lt;</a:t>
            </a:r>
            <a:r>
              <a:rPr lang="zh-CN" altLang="en-US" sz="2400" dirty="0" smtClean="0">
                <a:latin typeface="宋体" charset="-122"/>
              </a:rPr>
              <a:t>成员表</a:t>
            </a:r>
            <a:r>
              <a:rPr lang="en-US" altLang="zh-CN" sz="2400" dirty="0" smtClean="0"/>
              <a:t>&gt;</a:t>
            </a:r>
            <a:r>
              <a:rPr lang="en-US" altLang="zh-CN" sz="2400" dirty="0" smtClean="0">
                <a:solidFill>
                  <a:srgbClr val="FFC000"/>
                </a:solidFill>
              </a:rPr>
              <a:t>}</a:t>
            </a:r>
            <a:r>
              <a:rPr lang="en-US" altLang="zh-CN" sz="2400" dirty="0" smtClean="0"/>
              <a:t> &lt;</a:t>
            </a:r>
            <a:r>
              <a:rPr lang="zh-CN" altLang="en-US" sz="2400" dirty="0" smtClean="0"/>
              <a:t>结构类型</a:t>
            </a:r>
            <a:r>
              <a:rPr lang="zh-CN" altLang="en-US" sz="2400" dirty="0" smtClean="0">
                <a:latin typeface="宋体" charset="-122"/>
              </a:rPr>
              <a:t>变量名</a:t>
            </a:r>
            <a:r>
              <a:rPr lang="en-US" altLang="zh-CN" sz="2400" dirty="0" smtClean="0"/>
              <a:t>&gt;</a:t>
            </a:r>
            <a:r>
              <a:rPr lang="en-US" altLang="zh-CN" sz="2400" dirty="0" smtClean="0">
                <a:solidFill>
                  <a:srgbClr val="FFC000"/>
                </a:solidFill>
              </a:rPr>
              <a:t>;</a:t>
            </a:r>
          </a:p>
          <a:p>
            <a:pPr lvl="1" eaLnBrk="1" hangingPunct="1">
              <a:defRPr/>
            </a:pPr>
            <a:r>
              <a:rPr lang="en-US" altLang="zh-CN" sz="2400" dirty="0" err="1" smtClean="0">
                <a:solidFill>
                  <a:srgbClr val="FFC000"/>
                </a:solidFill>
              </a:rPr>
              <a:t>struct</a:t>
            </a:r>
            <a:r>
              <a:rPr lang="en-US" altLang="zh-CN" sz="2400" dirty="0" smtClean="0"/>
              <a:t> </a:t>
            </a:r>
            <a:r>
              <a:rPr lang="en-US" altLang="zh-CN" sz="2400" dirty="0" smtClean="0">
                <a:solidFill>
                  <a:srgbClr val="FFC000"/>
                </a:solidFill>
              </a:rPr>
              <a:t>{</a:t>
            </a:r>
            <a:r>
              <a:rPr lang="en-US" altLang="zh-CN" sz="2400" dirty="0" smtClean="0"/>
              <a:t>&lt;</a:t>
            </a:r>
            <a:r>
              <a:rPr lang="zh-CN" altLang="en-US" sz="2400" dirty="0" smtClean="0">
                <a:latin typeface="宋体" charset="-122"/>
              </a:rPr>
              <a:t>成员表</a:t>
            </a:r>
            <a:r>
              <a:rPr lang="en-US" altLang="zh-CN" sz="2400" dirty="0" smtClean="0"/>
              <a:t>&gt;</a:t>
            </a:r>
            <a:r>
              <a:rPr lang="en-US" altLang="zh-CN" sz="2400" dirty="0" smtClean="0">
                <a:solidFill>
                  <a:srgbClr val="FFC000"/>
                </a:solidFill>
              </a:rPr>
              <a:t>}</a:t>
            </a:r>
            <a:r>
              <a:rPr lang="en-US" altLang="zh-CN" sz="2400" dirty="0" smtClean="0"/>
              <a:t> &lt;</a:t>
            </a:r>
            <a:r>
              <a:rPr lang="zh-CN" altLang="en-US" sz="2400" dirty="0" smtClean="0"/>
              <a:t>结构类型</a:t>
            </a:r>
            <a:r>
              <a:rPr lang="zh-CN" altLang="en-US" sz="2400" dirty="0" smtClean="0">
                <a:latin typeface="宋体" charset="-122"/>
              </a:rPr>
              <a:t>变量名</a:t>
            </a:r>
            <a:r>
              <a:rPr lang="en-US" altLang="zh-CN" sz="2400" dirty="0" smtClean="0"/>
              <a:t>&gt;</a:t>
            </a:r>
            <a:r>
              <a:rPr lang="en-US" altLang="zh-CN" sz="2400" dirty="0" smtClean="0">
                <a:solidFill>
                  <a:srgbClr val="FFC000"/>
                </a:solidFill>
              </a:rPr>
              <a:t>;</a:t>
            </a:r>
          </a:p>
          <a:p>
            <a:pPr eaLnBrk="1" hangingPunct="1">
              <a:defRPr/>
            </a:pPr>
            <a:r>
              <a:rPr lang="zh-CN" altLang="en-US" sz="2800" dirty="0" smtClean="0"/>
              <a:t>上述第三、四种格式是把结构类型和变量同时定义。例如</a:t>
            </a:r>
            <a:r>
              <a:rPr lang="zh-CN" altLang="en-US" sz="2800" dirty="0" smtClean="0"/>
              <a:t>：</a:t>
            </a:r>
          </a:p>
          <a:p>
            <a:pPr lvl="1" eaLnBrk="1" hangingPunct="1">
              <a:defRPr/>
            </a:pPr>
            <a:r>
              <a:rPr lang="en-US" altLang="zh-CN" sz="2400" dirty="0" smtClean="0"/>
              <a:t>Student </a:t>
            </a:r>
            <a:r>
              <a:rPr lang="en-US" altLang="zh-CN" sz="2400" dirty="0" err="1" smtClean="0">
                <a:solidFill>
                  <a:srgbClr val="FFC000"/>
                </a:solidFill>
              </a:rPr>
              <a:t>st</a:t>
            </a:r>
            <a:r>
              <a:rPr lang="en-US" altLang="zh-CN" sz="2400" dirty="0" smtClean="0"/>
              <a:t>;</a:t>
            </a:r>
          </a:p>
          <a:p>
            <a:pPr lvl="1" eaLnBrk="1" hangingPunct="1">
              <a:defRPr/>
            </a:pPr>
            <a:r>
              <a:rPr lang="en-US" altLang="zh-CN" sz="2400" dirty="0" err="1" smtClean="0"/>
              <a:t>struct</a:t>
            </a:r>
            <a:r>
              <a:rPr lang="en-US" altLang="zh-CN" sz="2400" dirty="0" smtClean="0"/>
              <a:t> Student </a:t>
            </a:r>
            <a:r>
              <a:rPr lang="en-US" altLang="zh-CN" sz="2400" dirty="0" err="1" smtClean="0">
                <a:solidFill>
                  <a:srgbClr val="FFC000"/>
                </a:solidFill>
              </a:rPr>
              <a:t>st</a:t>
            </a:r>
            <a:r>
              <a:rPr lang="en-US" altLang="zh-CN" sz="2400" dirty="0" smtClean="0"/>
              <a:t>;</a:t>
            </a:r>
          </a:p>
          <a:p>
            <a:pPr lvl="1" eaLnBrk="1" hangingPunct="1">
              <a:defRPr/>
            </a:pPr>
            <a:r>
              <a:rPr lang="en-US" altLang="zh-CN" sz="2400" dirty="0" err="1" smtClean="0"/>
              <a:t>struct</a:t>
            </a:r>
            <a:r>
              <a:rPr lang="en-US" altLang="zh-CN" sz="2400" dirty="0" smtClean="0"/>
              <a:t> Student { ...... } </a:t>
            </a:r>
            <a:r>
              <a:rPr lang="en-US" altLang="zh-CN" sz="2400" dirty="0" err="1" smtClean="0">
                <a:solidFill>
                  <a:srgbClr val="FFC000"/>
                </a:solidFill>
              </a:rPr>
              <a:t>st</a:t>
            </a:r>
            <a:r>
              <a:rPr lang="en-US" altLang="zh-CN" sz="2400" dirty="0" smtClean="0"/>
              <a:t>;</a:t>
            </a:r>
          </a:p>
          <a:p>
            <a:pPr lvl="1" eaLnBrk="1" hangingPunct="1">
              <a:defRPr/>
            </a:pPr>
            <a:r>
              <a:rPr lang="en-US" altLang="zh-CN" sz="2400" dirty="0" err="1" smtClean="0"/>
              <a:t>struct</a:t>
            </a:r>
            <a:r>
              <a:rPr lang="en-US" altLang="zh-CN" sz="2400" dirty="0" smtClean="0"/>
              <a:t> { ...... } </a:t>
            </a:r>
            <a:r>
              <a:rPr lang="en-US" altLang="zh-CN" sz="2400" dirty="0" err="1" smtClean="0">
                <a:solidFill>
                  <a:srgbClr val="FFC000"/>
                </a:solidFill>
              </a:rPr>
              <a:t>st</a:t>
            </a:r>
            <a:r>
              <a:rPr lang="en-US" altLang="zh-CN" sz="2400" dirty="0" smtClean="0"/>
              <a:t>;</a:t>
            </a:r>
            <a:endParaRPr lang="zh-CN" altLang="en-US" sz="24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zh-CN" altLang="en-US" smtClean="0"/>
              <a:t>结构类型变量的初始化</a:t>
            </a:r>
          </a:p>
        </p:txBody>
      </p:sp>
      <p:sp>
        <p:nvSpPr>
          <p:cNvPr id="214019" name="Rectangle 3"/>
          <p:cNvSpPr>
            <a:spLocks noGrp="1" noChangeArrowheads="1"/>
          </p:cNvSpPr>
          <p:nvPr>
            <p:ph type="body" idx="1"/>
          </p:nvPr>
        </p:nvSpPr>
        <p:spPr>
          <a:xfrm>
            <a:off x="457200" y="1600200"/>
            <a:ext cx="8229600" cy="4924425"/>
          </a:xfrm>
        </p:spPr>
        <p:txBody>
          <a:bodyPr/>
          <a:lstStyle/>
          <a:p>
            <a:pPr eaLnBrk="1" hangingPunct="1">
              <a:defRPr/>
            </a:pPr>
            <a:r>
              <a:rPr lang="zh-CN" altLang="en-US" sz="2800" dirty="0" smtClean="0"/>
              <a:t>在定义结构类型的变量时，</a:t>
            </a:r>
            <a:r>
              <a:rPr lang="zh-CN" altLang="en-US" sz="2800" dirty="0"/>
              <a:t>可</a:t>
            </a:r>
            <a:r>
              <a:rPr lang="zh-CN" altLang="en-US" sz="2800" dirty="0" smtClean="0"/>
              <a:t>依次给出成员的初始化。例如：</a:t>
            </a:r>
          </a:p>
          <a:p>
            <a:pPr lvl="1" eaLnBrk="1" hangingPunct="1">
              <a:buFontTx/>
              <a:buNone/>
              <a:defRPr/>
            </a:pPr>
            <a:r>
              <a:rPr lang="en-US" altLang="zh-CN" sz="2400" dirty="0" smtClean="0"/>
              <a:t>Student </a:t>
            </a:r>
            <a:r>
              <a:rPr lang="en-US" altLang="zh-CN" sz="2400" dirty="0" err="1" smtClean="0"/>
              <a:t>some_student</a:t>
            </a:r>
            <a:r>
              <a:rPr lang="en-US" altLang="zh-CN" sz="2400" dirty="0" smtClean="0"/>
              <a:t>={2,"</a:t>
            </a:r>
            <a:r>
              <a:rPr lang="zh-CN" altLang="en-US" sz="2400" dirty="0" smtClean="0"/>
              <a:t>李四</a:t>
            </a:r>
            <a:r>
              <a:rPr lang="en-US" altLang="zh-CN" sz="2400" dirty="0" smtClean="0"/>
              <a:t>", FEMALE, </a:t>
            </a:r>
            <a:r>
              <a:rPr lang="en-US" altLang="zh-CN" sz="2400" dirty="0" smtClean="0">
                <a:solidFill>
                  <a:schemeClr val="folHlink"/>
                </a:solidFill>
              </a:rPr>
              <a:t>{1970,12,20}</a:t>
            </a:r>
            <a:r>
              <a:rPr lang="en-US" altLang="zh-CN" sz="2400" dirty="0" smtClean="0"/>
              <a:t>,"</a:t>
            </a:r>
            <a:r>
              <a:rPr lang="zh-CN" altLang="en-US" sz="2400" dirty="0" smtClean="0"/>
              <a:t>北京</a:t>
            </a:r>
            <a:r>
              <a:rPr lang="en-US" altLang="zh-CN" sz="2400" dirty="0" smtClean="0"/>
              <a:t>", MATHEMATICS};</a:t>
            </a:r>
          </a:p>
          <a:p>
            <a:pPr algn="just" eaLnBrk="1" hangingPunct="1">
              <a:defRPr/>
            </a:pPr>
            <a:r>
              <a:rPr lang="zh-CN" altLang="en-US" sz="2800" dirty="0" smtClean="0">
                <a:solidFill>
                  <a:srgbClr val="FFC000"/>
                </a:solidFill>
              </a:rPr>
              <a:t>注意</a:t>
            </a:r>
            <a:r>
              <a:rPr lang="zh-CN" altLang="en-US" sz="2800" dirty="0" smtClean="0"/>
              <a:t>：在定义一个结构类型时，不能对其成员进行初始化。例如：</a:t>
            </a:r>
          </a:p>
          <a:p>
            <a:pPr lvl="1" algn="just" eaLnBrk="1" hangingPunct="1">
              <a:buFontTx/>
              <a:buNone/>
              <a:defRPr/>
            </a:pPr>
            <a:r>
              <a:rPr lang="en-US" altLang="zh-CN" sz="2400" dirty="0" err="1" smtClean="0"/>
              <a:t>struct</a:t>
            </a:r>
            <a:r>
              <a:rPr lang="en-US" altLang="zh-CN" sz="2400" dirty="0" smtClean="0"/>
              <a:t> A</a:t>
            </a:r>
          </a:p>
          <a:p>
            <a:pPr lvl="1" algn="just" eaLnBrk="1" hangingPunct="1">
              <a:buFontTx/>
              <a:buNone/>
              <a:defRPr/>
            </a:pPr>
            <a:r>
              <a:rPr lang="en-US" altLang="zh-CN"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=1; //</a:t>
            </a:r>
            <a:r>
              <a:rPr lang="en-US" altLang="zh-CN" sz="2400" dirty="0" smtClean="0">
                <a:solidFill>
                  <a:schemeClr val="folHlink"/>
                </a:solidFill>
              </a:rPr>
              <a:t>Error</a:t>
            </a:r>
          </a:p>
          <a:p>
            <a:pPr lvl="1" algn="just" eaLnBrk="1" hangingPunct="1">
              <a:buFontTx/>
              <a:buNone/>
              <a:defRPr/>
            </a:pPr>
            <a:r>
              <a:rPr lang="en-US" altLang="zh-CN" sz="2400" dirty="0" smtClean="0"/>
              <a:t>   double d=1.2; //</a:t>
            </a:r>
            <a:r>
              <a:rPr lang="en-US" altLang="zh-CN" sz="2400" dirty="0" smtClean="0">
                <a:solidFill>
                  <a:schemeClr val="folHlink"/>
                </a:solidFill>
              </a:rPr>
              <a:t>Error</a:t>
            </a:r>
          </a:p>
          <a:p>
            <a:pPr lvl="1" algn="just" eaLnBrk="1" hangingPunct="1">
              <a:buFontTx/>
              <a:buNone/>
              <a:defRPr/>
            </a:pPr>
            <a:r>
              <a:rPr lang="en-US" altLang="zh-CN" sz="2400" dirty="0" smtClean="0"/>
              <a:t>};</a:t>
            </a:r>
          </a:p>
          <a:p>
            <a:pPr lvl="1" algn="just" eaLnBrk="1" hangingPunct="1">
              <a:defRPr/>
            </a:pPr>
            <a:r>
              <a:rPr lang="zh-CN" altLang="en-US" sz="2400" dirty="0" smtClean="0"/>
              <a:t>因为类型不是运行时刻的实体，一般没有内存空间！</a:t>
            </a:r>
            <a:endParaRPr lang="en-US" altLang="zh-CN" sz="2400"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27088" y="277813"/>
            <a:ext cx="7489825" cy="608012"/>
          </a:xfrm>
        </p:spPr>
        <p:txBody>
          <a:bodyPr/>
          <a:lstStyle/>
          <a:p>
            <a:pPr eaLnBrk="1" hangingPunct="1">
              <a:defRPr/>
            </a:pPr>
            <a:r>
              <a:rPr lang="zh-CN" altLang="en-US" dirty="0" smtClean="0"/>
              <a:t>结构类型的操作 </a:t>
            </a:r>
          </a:p>
        </p:txBody>
      </p:sp>
      <p:sp>
        <p:nvSpPr>
          <p:cNvPr id="23555" name="Rectangle 3"/>
          <p:cNvSpPr>
            <a:spLocks noGrp="1" noChangeArrowheads="1"/>
          </p:cNvSpPr>
          <p:nvPr>
            <p:ph type="body" idx="1"/>
          </p:nvPr>
        </p:nvSpPr>
        <p:spPr>
          <a:xfrm>
            <a:off x="304800" y="1196752"/>
            <a:ext cx="8458200" cy="5472608"/>
          </a:xfrm>
        </p:spPr>
        <p:txBody>
          <a:bodyPr>
            <a:normAutofit fontScale="92500" lnSpcReduction="10000"/>
          </a:bodyPr>
          <a:lstStyle/>
          <a:p>
            <a:pPr marL="360363" indent="-360363" algn="just" eaLnBrk="1" hangingPunct="1">
              <a:lnSpc>
                <a:spcPct val="110000"/>
              </a:lnSpc>
              <a:defRPr/>
            </a:pPr>
            <a:r>
              <a:rPr lang="zh-CN" altLang="en-US" dirty="0" smtClean="0"/>
              <a:t>访问</a:t>
            </a:r>
            <a:r>
              <a:rPr lang="zh-CN" altLang="en-US" dirty="0" smtClean="0"/>
              <a:t>结构的成员</a:t>
            </a:r>
            <a:endParaRPr lang="zh-CN" altLang="en-US" dirty="0" smtClean="0"/>
          </a:p>
          <a:p>
            <a:pPr marL="825500" lvl="1" algn="just" eaLnBrk="1" hangingPunct="1">
              <a:lnSpc>
                <a:spcPct val="110000"/>
              </a:lnSpc>
              <a:defRPr/>
            </a:pPr>
            <a:r>
              <a:rPr lang="zh-CN" altLang="en-US" dirty="0" smtClean="0"/>
              <a:t>结构成员的访问要通过结构变量名来“</a:t>
            </a:r>
            <a:r>
              <a:rPr lang="zh-CN" altLang="en-US" dirty="0" smtClean="0">
                <a:solidFill>
                  <a:srgbClr val="FFC000"/>
                </a:solidFill>
              </a:rPr>
              <a:t>受限</a:t>
            </a:r>
            <a:r>
              <a:rPr lang="zh-CN" altLang="en-US" dirty="0" smtClean="0"/>
              <a:t>”</a:t>
            </a:r>
            <a:r>
              <a:rPr lang="zh-CN" altLang="en-US" dirty="0" smtClean="0">
                <a:cs typeface="Courier New" pitchFamily="49" charset="0"/>
              </a:rPr>
              <a:t> </a:t>
            </a:r>
          </a:p>
          <a:p>
            <a:pPr marL="1233488" lvl="2" algn="just" eaLnBrk="1" hangingPunct="1">
              <a:lnSpc>
                <a:spcPct val="110000"/>
              </a:lnSpc>
              <a:defRPr/>
            </a:pPr>
            <a:r>
              <a:rPr lang="en-US" altLang="zh-CN" dirty="0" smtClean="0">
                <a:cs typeface="Courier New" pitchFamily="49" charset="0"/>
              </a:rPr>
              <a:t>&lt;</a:t>
            </a:r>
            <a:r>
              <a:rPr lang="zh-CN" altLang="en-US" dirty="0" smtClean="0"/>
              <a:t>结构类型变量</a:t>
            </a:r>
            <a:r>
              <a:rPr lang="en-US" altLang="zh-CN" dirty="0" smtClean="0">
                <a:cs typeface="Courier New" pitchFamily="49" charset="0"/>
              </a:rPr>
              <a:t>&gt;</a:t>
            </a:r>
            <a:r>
              <a:rPr lang="en-US" altLang="zh-CN" sz="3000" dirty="0" smtClean="0">
                <a:solidFill>
                  <a:schemeClr val="folHlink"/>
                </a:solidFill>
                <a:cs typeface="Courier New" pitchFamily="49" charset="0"/>
              </a:rPr>
              <a:t>.</a:t>
            </a:r>
            <a:r>
              <a:rPr lang="en-US" altLang="zh-CN" dirty="0" smtClean="0">
                <a:cs typeface="Courier New" pitchFamily="49" charset="0"/>
              </a:rPr>
              <a:t>&lt;</a:t>
            </a:r>
            <a:r>
              <a:rPr lang="zh-CN" altLang="en-US" dirty="0" smtClean="0"/>
              <a:t>结构成员名</a:t>
            </a:r>
            <a:r>
              <a:rPr lang="en-US" altLang="zh-CN" dirty="0" smtClean="0">
                <a:cs typeface="Courier New" pitchFamily="49" charset="0"/>
              </a:rPr>
              <a:t>&gt;</a:t>
            </a:r>
          </a:p>
          <a:p>
            <a:pPr marL="825500" lvl="1" algn="just" eaLnBrk="1" hangingPunct="1">
              <a:lnSpc>
                <a:spcPct val="110000"/>
              </a:lnSpc>
              <a:defRPr/>
            </a:pPr>
            <a:r>
              <a:rPr lang="zh-CN" altLang="en-US" dirty="0" smtClean="0">
                <a:cs typeface="Courier New" pitchFamily="49" charset="0"/>
              </a:rPr>
              <a:t>例如：</a:t>
            </a:r>
          </a:p>
          <a:p>
            <a:pPr marL="1233488" lvl="2" algn="just" eaLnBrk="1" hangingPunct="1">
              <a:lnSpc>
                <a:spcPct val="110000"/>
              </a:lnSpc>
              <a:defRPr/>
            </a:pPr>
            <a:r>
              <a:rPr lang="en-US" altLang="zh-CN" dirty="0" smtClean="0">
                <a:cs typeface="Courier New" pitchFamily="49" charset="0"/>
              </a:rPr>
              <a:t>Student </a:t>
            </a:r>
            <a:r>
              <a:rPr lang="en-US" altLang="zh-CN" dirty="0" smtClean="0">
                <a:cs typeface="Courier New" pitchFamily="49" charset="0"/>
              </a:rPr>
              <a:t>st1</a:t>
            </a:r>
            <a:r>
              <a:rPr lang="en-US" altLang="zh-CN" dirty="0" smtClean="0">
                <a:cs typeface="Courier New" pitchFamily="49" charset="0"/>
              </a:rPr>
              <a:t>,st2</a:t>
            </a:r>
            <a:r>
              <a:rPr lang="en-US" altLang="zh-CN" dirty="0" smtClean="0">
                <a:cs typeface="Courier New" pitchFamily="49" charset="0"/>
              </a:rPr>
              <a:t>;</a:t>
            </a:r>
            <a:endParaRPr lang="en-US" altLang="zh-CN" dirty="0" smtClean="0">
              <a:cs typeface="Courier New" pitchFamily="49" charset="0"/>
            </a:endParaRPr>
          </a:p>
          <a:p>
            <a:pPr marL="1233488" lvl="2" algn="just" eaLnBrk="1" hangingPunct="1">
              <a:lnSpc>
                <a:spcPct val="110000"/>
              </a:lnSpc>
              <a:defRPr/>
            </a:pPr>
            <a:r>
              <a:rPr lang="en-US" altLang="zh-CN" dirty="0" smtClean="0">
                <a:cs typeface="Courier New" pitchFamily="49" charset="0"/>
              </a:rPr>
              <a:t>st1.no</a:t>
            </a:r>
            <a:r>
              <a:rPr lang="zh-CN" altLang="en-US" dirty="0" smtClean="0">
                <a:cs typeface="Courier New" pitchFamily="49" charset="0"/>
              </a:rPr>
              <a:t>，</a:t>
            </a:r>
            <a:r>
              <a:rPr lang="en-US" altLang="zh-CN" dirty="0" smtClean="0">
                <a:cs typeface="Courier New" pitchFamily="49" charset="0"/>
              </a:rPr>
              <a:t>st1.name</a:t>
            </a:r>
            <a:r>
              <a:rPr lang="zh-CN" altLang="en-US" dirty="0" smtClean="0">
                <a:cs typeface="Courier New" pitchFamily="49" charset="0"/>
              </a:rPr>
              <a:t>，</a:t>
            </a:r>
            <a:r>
              <a:rPr lang="en-US" altLang="zh-CN" dirty="0" smtClean="0">
                <a:cs typeface="Courier New" pitchFamily="49" charset="0"/>
              </a:rPr>
              <a:t>....</a:t>
            </a:r>
            <a:r>
              <a:rPr lang="zh-CN" altLang="en-US" dirty="0" smtClean="0">
                <a:cs typeface="Courier New" pitchFamily="49" charset="0"/>
              </a:rPr>
              <a:t>，</a:t>
            </a:r>
            <a:r>
              <a:rPr lang="en-US" altLang="zh-CN" dirty="0">
                <a:cs typeface="Courier New" pitchFamily="49" charset="0"/>
              </a:rPr>
              <a:t> </a:t>
            </a:r>
            <a:r>
              <a:rPr lang="en-US" altLang="zh-CN" dirty="0" smtClean="0">
                <a:cs typeface="Courier New" pitchFamily="49" charset="0"/>
              </a:rPr>
              <a:t>st2.no</a:t>
            </a:r>
            <a:r>
              <a:rPr lang="zh-CN" altLang="en-US" dirty="0">
                <a:cs typeface="Courier New" pitchFamily="49" charset="0"/>
              </a:rPr>
              <a:t>，</a:t>
            </a:r>
            <a:r>
              <a:rPr lang="en-US" altLang="zh-CN" dirty="0" smtClean="0">
                <a:cs typeface="Courier New" pitchFamily="49" charset="0"/>
              </a:rPr>
              <a:t>st2.name</a:t>
            </a:r>
            <a:r>
              <a:rPr lang="zh-CN" altLang="en-US" dirty="0">
                <a:cs typeface="Courier New" pitchFamily="49" charset="0"/>
              </a:rPr>
              <a:t>，</a:t>
            </a:r>
            <a:r>
              <a:rPr lang="en-US" altLang="zh-CN" dirty="0">
                <a:cs typeface="Courier New" pitchFamily="49" charset="0"/>
              </a:rPr>
              <a:t>....</a:t>
            </a:r>
            <a:endParaRPr lang="en-US" altLang="zh-CN" dirty="0" smtClean="0">
              <a:cs typeface="Courier New" pitchFamily="49" charset="0"/>
            </a:endParaRPr>
          </a:p>
          <a:p>
            <a:pPr marL="825500" lvl="1" algn="just" eaLnBrk="1" hangingPunct="1">
              <a:lnSpc>
                <a:spcPct val="110000"/>
              </a:lnSpc>
              <a:defRPr/>
            </a:pPr>
            <a:r>
              <a:rPr lang="zh-CN" altLang="en-US" dirty="0" smtClean="0"/>
              <a:t>每个成员都可以看作是一个独立的变量，可以分别操作它们，例如：</a:t>
            </a:r>
          </a:p>
          <a:p>
            <a:pPr marL="1233488" lvl="2" algn="just" eaLnBrk="1" hangingPunct="1">
              <a:lnSpc>
                <a:spcPct val="110000"/>
              </a:lnSpc>
              <a:defRPr/>
            </a:pPr>
            <a:r>
              <a:rPr lang="en-US" altLang="zh-CN" dirty="0" smtClean="0"/>
              <a:t>st1.no </a:t>
            </a:r>
            <a:r>
              <a:rPr lang="en-US" altLang="zh-CN" dirty="0" smtClean="0"/>
              <a:t>= 1;</a:t>
            </a:r>
          </a:p>
          <a:p>
            <a:pPr marL="1233488" lvl="2" algn="just" eaLnBrk="1" hangingPunct="1">
              <a:lnSpc>
                <a:spcPct val="110000"/>
              </a:lnSpc>
              <a:defRPr/>
            </a:pPr>
            <a:r>
              <a:rPr lang="en-US" altLang="zh-CN" dirty="0" err="1" smtClean="0"/>
              <a:t>strcpy</a:t>
            </a:r>
            <a:r>
              <a:rPr lang="en-US" altLang="zh-CN" dirty="0" smtClean="0"/>
              <a:t>(st1.name</a:t>
            </a:r>
            <a:r>
              <a:rPr lang="en-US" altLang="zh-CN" dirty="0" smtClean="0"/>
              <a:t>,"</a:t>
            </a:r>
            <a:r>
              <a:rPr lang="zh-CN" altLang="en-US" dirty="0" smtClean="0"/>
              <a:t>张三</a:t>
            </a:r>
            <a:r>
              <a:rPr lang="en-US" altLang="zh-CN" dirty="0" smtClean="0"/>
              <a:t>");</a:t>
            </a:r>
          </a:p>
          <a:p>
            <a:pPr marL="1233488" lvl="2" algn="just" eaLnBrk="1" hangingPunct="1">
              <a:lnSpc>
                <a:spcPct val="110000"/>
              </a:lnSpc>
              <a:defRPr/>
            </a:pPr>
            <a:r>
              <a:rPr lang="en-US" altLang="zh-CN" dirty="0" smtClean="0"/>
              <a:t>st1.sex </a:t>
            </a:r>
            <a:r>
              <a:rPr lang="en-US" altLang="zh-CN" dirty="0" smtClean="0"/>
              <a:t>= MALE;</a:t>
            </a:r>
          </a:p>
          <a:p>
            <a:pPr marL="1233488" lvl="2" algn="just" eaLnBrk="1" hangingPunct="1">
              <a:lnSpc>
                <a:spcPct val="110000"/>
              </a:lnSpc>
              <a:defRPr/>
            </a:pPr>
            <a:r>
              <a:rPr lang="en-US" altLang="zh-CN" dirty="0" smtClean="0"/>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904656"/>
          </a:xfrm>
        </p:spPr>
        <p:txBody>
          <a:bodyPr>
            <a:normAutofit lnSpcReduction="10000"/>
          </a:bodyPr>
          <a:lstStyle/>
          <a:p>
            <a:pPr lvl="1" eaLnBrk="1" hangingPunct="1">
              <a:lnSpc>
                <a:spcPct val="110000"/>
              </a:lnSpc>
              <a:defRPr/>
            </a:pPr>
            <a:r>
              <a:rPr lang="zh-CN" altLang="en-US" sz="2600" dirty="0"/>
              <a:t>不同结构的成员名可以相同，并且，它们可以与其它非结构成员的实体名相同</a:t>
            </a:r>
            <a:r>
              <a:rPr lang="zh-CN" altLang="en-US" sz="2600" dirty="0" smtClean="0"/>
              <a:t>。</a:t>
            </a:r>
            <a:r>
              <a:rPr lang="zh-CN" altLang="en-US" sz="2600" dirty="0" smtClean="0"/>
              <a:t>例如：</a:t>
            </a:r>
            <a:endParaRPr lang="en-US" altLang="zh-CN" sz="2600" dirty="0" smtClean="0"/>
          </a:p>
          <a:p>
            <a:pPr marL="800100" lvl="2" indent="0" eaLnBrk="1" hangingPunct="1">
              <a:lnSpc>
                <a:spcPct val="90000"/>
              </a:lnSpc>
              <a:buNone/>
              <a:defRPr/>
            </a:pPr>
            <a:r>
              <a:rPr lang="en-US" altLang="zh-CN" sz="2000" dirty="0" err="1" smtClean="0"/>
              <a:t>struct</a:t>
            </a:r>
            <a:r>
              <a:rPr lang="en-US" altLang="zh-CN" sz="2000" dirty="0" smtClean="0"/>
              <a:t> A</a:t>
            </a:r>
          </a:p>
          <a:p>
            <a:pPr marL="800100" lvl="2" indent="0" eaLnBrk="1" hangingPunct="1">
              <a:lnSpc>
                <a:spcPct val="90000"/>
              </a:lnSpc>
              <a:buNone/>
              <a:defRPr/>
            </a:pPr>
            <a:r>
              <a:rPr lang="en-US" altLang="zh-CN" sz="2000" dirty="0" smtClean="0"/>
              <a:t>{ char </a:t>
            </a:r>
            <a:r>
              <a:rPr lang="en-US" altLang="zh-CN" sz="2000" dirty="0">
                <a:solidFill>
                  <a:srgbClr val="FFC000"/>
                </a:solidFill>
              </a:rPr>
              <a:t>name</a:t>
            </a:r>
            <a:r>
              <a:rPr lang="en-US" altLang="zh-CN" sz="2000" dirty="0"/>
              <a:t>[10];  //</a:t>
            </a:r>
            <a:r>
              <a:rPr lang="en-US" altLang="zh-CN" sz="2000" dirty="0" smtClean="0"/>
              <a:t>OK</a:t>
            </a:r>
          </a:p>
          <a:p>
            <a:pPr marL="800100" lvl="2" indent="0" eaLnBrk="1" hangingPunct="1">
              <a:lnSpc>
                <a:spcPct val="90000"/>
              </a:lnSpc>
              <a:buNone/>
              <a:defRPr/>
            </a:pPr>
            <a:r>
              <a:rPr lang="en-US" altLang="zh-CN" sz="2000" dirty="0"/>
              <a:t>	</a:t>
            </a:r>
            <a:r>
              <a:rPr lang="en-US" altLang="zh-CN" sz="2000" dirty="0" smtClean="0"/>
              <a:t> ......</a:t>
            </a:r>
            <a:endParaRPr lang="en-US" altLang="zh-CN" sz="2000" dirty="0"/>
          </a:p>
          <a:p>
            <a:pPr marL="800100" lvl="2" indent="0" eaLnBrk="1" hangingPunct="1">
              <a:lnSpc>
                <a:spcPct val="90000"/>
              </a:lnSpc>
              <a:buNone/>
              <a:defRPr/>
            </a:pPr>
            <a:r>
              <a:rPr lang="en-US" altLang="zh-CN" sz="2000" dirty="0"/>
              <a:t>};</a:t>
            </a:r>
          </a:p>
          <a:p>
            <a:pPr marL="800100" lvl="2" indent="0" eaLnBrk="1" hangingPunct="1">
              <a:lnSpc>
                <a:spcPct val="90000"/>
              </a:lnSpc>
              <a:buNone/>
              <a:defRPr/>
            </a:pPr>
            <a:r>
              <a:rPr lang="en-US" altLang="zh-CN" sz="2000" dirty="0" err="1"/>
              <a:t>struct</a:t>
            </a:r>
            <a:r>
              <a:rPr lang="en-US" altLang="zh-CN" sz="2000" dirty="0"/>
              <a:t> B</a:t>
            </a:r>
          </a:p>
          <a:p>
            <a:pPr marL="800100" lvl="2" indent="0" eaLnBrk="1" hangingPunct="1">
              <a:lnSpc>
                <a:spcPct val="90000"/>
              </a:lnSpc>
              <a:buNone/>
              <a:defRPr/>
            </a:pPr>
            <a:r>
              <a:rPr lang="en-US" altLang="zh-CN" sz="2000" dirty="0" smtClean="0"/>
              <a:t>{ char </a:t>
            </a:r>
            <a:r>
              <a:rPr lang="en-US" altLang="zh-CN" sz="2000" dirty="0">
                <a:solidFill>
                  <a:srgbClr val="FFC000"/>
                </a:solidFill>
              </a:rPr>
              <a:t>name</a:t>
            </a:r>
            <a:r>
              <a:rPr lang="en-US" altLang="zh-CN" sz="2000" dirty="0"/>
              <a:t>[5];  //</a:t>
            </a:r>
            <a:r>
              <a:rPr lang="en-US" altLang="zh-CN" sz="2000" dirty="0" smtClean="0"/>
              <a:t>OK</a:t>
            </a:r>
          </a:p>
          <a:p>
            <a:pPr marL="800100" lvl="2" indent="0" eaLnBrk="1" hangingPunct="1">
              <a:lnSpc>
                <a:spcPct val="90000"/>
              </a:lnSpc>
              <a:buNone/>
              <a:defRPr/>
            </a:pPr>
            <a:r>
              <a:rPr lang="en-US" altLang="zh-CN" sz="2000" dirty="0"/>
              <a:t>	</a:t>
            </a:r>
            <a:r>
              <a:rPr lang="en-US" altLang="zh-CN" sz="2000" dirty="0" smtClean="0"/>
              <a:t> ......</a:t>
            </a:r>
            <a:endParaRPr lang="en-US" altLang="zh-CN" sz="2000" dirty="0"/>
          </a:p>
          <a:p>
            <a:pPr marL="800100" lvl="2" indent="0" eaLnBrk="1" hangingPunct="1">
              <a:lnSpc>
                <a:spcPct val="90000"/>
              </a:lnSpc>
              <a:buNone/>
              <a:defRPr/>
            </a:pPr>
            <a:r>
              <a:rPr lang="en-US" altLang="zh-CN" sz="2000" dirty="0"/>
              <a:t>};</a:t>
            </a:r>
          </a:p>
          <a:p>
            <a:pPr marL="800100" lvl="2" indent="0" eaLnBrk="1" hangingPunct="1">
              <a:lnSpc>
                <a:spcPct val="90000"/>
              </a:lnSpc>
              <a:buNone/>
              <a:defRPr/>
            </a:pPr>
            <a:r>
              <a:rPr lang="en-US" altLang="zh-CN" sz="2000" dirty="0"/>
              <a:t>char </a:t>
            </a:r>
            <a:r>
              <a:rPr lang="en-US" altLang="zh-CN" sz="2000" dirty="0">
                <a:solidFill>
                  <a:srgbClr val="FFC000"/>
                </a:solidFill>
              </a:rPr>
              <a:t>name</a:t>
            </a:r>
            <a:r>
              <a:rPr lang="en-US" altLang="zh-CN" sz="2000" dirty="0"/>
              <a:t>[20];  //OK</a:t>
            </a:r>
          </a:p>
          <a:p>
            <a:pPr marL="800100" lvl="2" indent="0" eaLnBrk="1" hangingPunct="1">
              <a:lnSpc>
                <a:spcPct val="90000"/>
              </a:lnSpc>
              <a:buNone/>
              <a:defRPr/>
            </a:pPr>
            <a:r>
              <a:rPr lang="en-US" altLang="zh-CN" sz="2000" dirty="0" err="1"/>
              <a:t>int</a:t>
            </a:r>
            <a:r>
              <a:rPr lang="en-US" altLang="zh-CN" sz="2000" dirty="0"/>
              <a:t> main()</a:t>
            </a:r>
          </a:p>
          <a:p>
            <a:pPr marL="800100" lvl="2" indent="0" eaLnBrk="1" hangingPunct="1">
              <a:lnSpc>
                <a:spcPct val="90000"/>
              </a:lnSpc>
              <a:buNone/>
              <a:defRPr/>
            </a:pPr>
            <a:r>
              <a:rPr lang="en-US" altLang="zh-CN" sz="2000" dirty="0" smtClean="0"/>
              <a:t>{ A </a:t>
            </a:r>
            <a:r>
              <a:rPr lang="en-US" altLang="zh-CN" sz="2000" dirty="0" err="1"/>
              <a:t>a</a:t>
            </a:r>
            <a:r>
              <a:rPr lang="en-US" altLang="zh-CN" sz="2000" dirty="0"/>
              <a:t>;</a:t>
            </a:r>
          </a:p>
          <a:p>
            <a:pPr marL="800100" lvl="2" indent="0" eaLnBrk="1" hangingPunct="1">
              <a:lnSpc>
                <a:spcPct val="90000"/>
              </a:lnSpc>
              <a:buNone/>
              <a:defRPr/>
            </a:pPr>
            <a:r>
              <a:rPr lang="en-US" altLang="zh-CN" sz="2000" dirty="0"/>
              <a:t>	</a:t>
            </a:r>
            <a:r>
              <a:rPr lang="en-US" altLang="zh-CN" sz="2000" dirty="0" smtClean="0"/>
              <a:t> B </a:t>
            </a:r>
            <a:r>
              <a:rPr lang="en-US" altLang="zh-CN" sz="2000" dirty="0" err="1"/>
              <a:t>b</a:t>
            </a:r>
            <a:r>
              <a:rPr lang="en-US" altLang="zh-CN" sz="2000" dirty="0"/>
              <a:t>;</a:t>
            </a:r>
          </a:p>
          <a:p>
            <a:pPr marL="800100" lvl="2" indent="0" eaLnBrk="1" hangingPunct="1">
              <a:lnSpc>
                <a:spcPct val="90000"/>
              </a:lnSpc>
              <a:buNone/>
              <a:defRPr/>
            </a:pPr>
            <a:r>
              <a:rPr lang="en-US" altLang="zh-CN" sz="2000" dirty="0"/>
              <a:t>	</a:t>
            </a:r>
            <a:r>
              <a:rPr lang="en-US" altLang="zh-CN" sz="2000" dirty="0" smtClean="0"/>
              <a:t> ... </a:t>
            </a:r>
            <a:r>
              <a:rPr lang="en-US" altLang="zh-CN" sz="2000" dirty="0"/>
              <a:t>a.name ...  //</a:t>
            </a:r>
            <a:r>
              <a:rPr lang="zh-CN" altLang="en-US" sz="2000" dirty="0"/>
              <a:t>结构变量</a:t>
            </a:r>
            <a:r>
              <a:rPr lang="en-US" altLang="zh-CN" sz="2000" dirty="0"/>
              <a:t>a</a:t>
            </a:r>
            <a:r>
              <a:rPr lang="zh-CN" altLang="en-US" sz="2000" dirty="0"/>
              <a:t>的</a:t>
            </a:r>
            <a:r>
              <a:rPr lang="zh-CN" altLang="en-US" sz="2000" dirty="0" smtClean="0"/>
              <a:t>成员</a:t>
            </a:r>
            <a:r>
              <a:rPr lang="en-US" altLang="zh-CN" sz="2000" dirty="0" smtClean="0"/>
              <a:t>name</a:t>
            </a:r>
            <a:endParaRPr lang="zh-CN" altLang="en-US" sz="2000" dirty="0"/>
          </a:p>
          <a:p>
            <a:pPr marL="800100" lvl="2" indent="0" eaLnBrk="1" hangingPunct="1">
              <a:lnSpc>
                <a:spcPct val="90000"/>
              </a:lnSpc>
              <a:buNone/>
              <a:defRPr/>
            </a:pPr>
            <a:r>
              <a:rPr lang="zh-CN" altLang="en-US" sz="2000" dirty="0"/>
              <a:t>	</a:t>
            </a:r>
            <a:r>
              <a:rPr lang="zh-CN" altLang="en-US" sz="2000" dirty="0" smtClean="0"/>
              <a:t> </a:t>
            </a:r>
            <a:r>
              <a:rPr lang="en-US" altLang="zh-CN" sz="2000" dirty="0" smtClean="0"/>
              <a:t>... </a:t>
            </a:r>
            <a:r>
              <a:rPr lang="en-US" altLang="zh-CN" sz="2000" dirty="0"/>
              <a:t>b.name ...  //</a:t>
            </a:r>
            <a:r>
              <a:rPr lang="zh-CN" altLang="en-US" sz="2000" dirty="0"/>
              <a:t>结构变量</a:t>
            </a:r>
            <a:r>
              <a:rPr lang="en-US" altLang="zh-CN" sz="2000" dirty="0"/>
              <a:t>b</a:t>
            </a:r>
            <a:r>
              <a:rPr lang="zh-CN" altLang="en-US" sz="2000" dirty="0"/>
              <a:t>的</a:t>
            </a:r>
            <a:r>
              <a:rPr lang="zh-CN" altLang="en-US" sz="2000" dirty="0" smtClean="0"/>
              <a:t>成员</a:t>
            </a:r>
            <a:r>
              <a:rPr lang="en-US" altLang="zh-CN" sz="2000" dirty="0" smtClean="0"/>
              <a:t>name</a:t>
            </a:r>
            <a:endParaRPr lang="zh-CN" altLang="en-US" sz="2000" dirty="0"/>
          </a:p>
          <a:p>
            <a:pPr marL="800100" lvl="2" indent="0" eaLnBrk="1" hangingPunct="1">
              <a:lnSpc>
                <a:spcPct val="90000"/>
              </a:lnSpc>
              <a:buNone/>
              <a:defRPr/>
            </a:pPr>
            <a:r>
              <a:rPr lang="zh-CN" altLang="en-US" sz="2000" dirty="0"/>
              <a:t>	</a:t>
            </a:r>
            <a:r>
              <a:rPr lang="zh-CN" altLang="en-US" sz="2000" dirty="0" smtClean="0"/>
              <a:t> </a:t>
            </a:r>
            <a:r>
              <a:rPr lang="en-US" altLang="zh-CN" sz="2000" dirty="0" smtClean="0"/>
              <a:t>... </a:t>
            </a:r>
            <a:r>
              <a:rPr lang="en-US" altLang="zh-CN" sz="2000" dirty="0"/>
              <a:t>name ...   //</a:t>
            </a:r>
            <a:r>
              <a:rPr lang="zh-CN" altLang="en-US" sz="2000" dirty="0"/>
              <a:t>全局变量</a:t>
            </a:r>
            <a:r>
              <a:rPr lang="en-US" altLang="zh-CN" sz="2000" dirty="0" smtClean="0"/>
              <a:t>name</a:t>
            </a:r>
            <a:endParaRPr lang="zh-CN" altLang="en-US" sz="2000" dirty="0"/>
          </a:p>
          <a:p>
            <a:pPr marL="800100" lvl="2" indent="0" eaLnBrk="1" hangingPunct="1">
              <a:lnSpc>
                <a:spcPct val="90000"/>
              </a:lnSpc>
              <a:buNone/>
              <a:defRPr/>
            </a:pPr>
            <a:r>
              <a:rPr lang="en-US" altLang="zh-CN" sz="2000" dirty="0" smtClean="0"/>
              <a:t>}</a:t>
            </a:r>
            <a:endParaRPr lang="en-US" altLang="zh-CN" sz="2000" dirty="0"/>
          </a:p>
        </p:txBody>
      </p:sp>
    </p:spTree>
    <p:extLst>
      <p:ext uri="{BB962C8B-B14F-4D97-AF65-F5344CB8AC3E}">
        <p14:creationId xmlns:p14="http://schemas.microsoft.com/office/powerpoint/2010/main" val="242477534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type="body" idx="1"/>
          </p:nvPr>
        </p:nvSpPr>
        <p:spPr>
          <a:xfrm>
            <a:off x="457200" y="764704"/>
            <a:ext cx="8229600" cy="5904384"/>
          </a:xfrm>
        </p:spPr>
        <p:txBody>
          <a:bodyPr/>
          <a:lstStyle/>
          <a:p>
            <a:pPr algn="just" eaLnBrk="1" hangingPunct="1">
              <a:defRPr/>
            </a:pPr>
            <a:r>
              <a:rPr lang="zh-CN" altLang="en-US" dirty="0" smtClean="0"/>
              <a:t>结构赋值</a:t>
            </a:r>
          </a:p>
          <a:p>
            <a:pPr lvl="1" algn="just" eaLnBrk="1" hangingPunct="1">
              <a:defRPr/>
            </a:pPr>
            <a:r>
              <a:rPr lang="zh-CN" altLang="en-US" dirty="0" smtClean="0"/>
              <a:t>可以对相同结构类型的数据进行</a:t>
            </a:r>
            <a:r>
              <a:rPr lang="zh-CN" altLang="en-US" dirty="0" smtClean="0">
                <a:solidFill>
                  <a:schemeClr val="folHlink"/>
                </a:solidFill>
              </a:rPr>
              <a:t>整体赋值</a:t>
            </a:r>
            <a:r>
              <a:rPr lang="zh-CN" altLang="en-US" dirty="0" smtClean="0"/>
              <a:t>，例如：</a:t>
            </a:r>
          </a:p>
          <a:p>
            <a:pPr lvl="2" algn="just" eaLnBrk="1" hangingPunct="1">
              <a:defRPr/>
            </a:pPr>
            <a:r>
              <a:rPr lang="en-US" altLang="zh-CN" dirty="0" smtClean="0"/>
              <a:t>Student st1,st2;</a:t>
            </a:r>
          </a:p>
          <a:p>
            <a:pPr lvl="2" algn="just" eaLnBrk="1" hangingPunct="1">
              <a:defRPr/>
            </a:pPr>
            <a:r>
              <a:rPr lang="en-US" altLang="zh-CN" dirty="0" smtClean="0"/>
              <a:t>st1 = st2; //</a:t>
            </a:r>
            <a:r>
              <a:rPr lang="en-US" altLang="zh-CN" dirty="0" smtClean="0">
                <a:solidFill>
                  <a:schemeClr val="folHlink"/>
                </a:solidFill>
              </a:rPr>
              <a:t>OK</a:t>
            </a:r>
          </a:p>
          <a:p>
            <a:pPr lvl="1" algn="just" eaLnBrk="1" hangingPunct="1">
              <a:defRPr/>
            </a:pPr>
            <a:r>
              <a:rPr lang="zh-CN" altLang="en-US" dirty="0" smtClean="0"/>
              <a:t>不同的结构类型之间不能相互赋值，例如：</a:t>
            </a:r>
          </a:p>
          <a:p>
            <a:pPr lvl="2" algn="just" eaLnBrk="1" hangingPunct="1">
              <a:defRPr/>
            </a:pPr>
            <a:r>
              <a:rPr lang="en-US" altLang="zh-CN" dirty="0" smtClean="0"/>
              <a:t>Student </a:t>
            </a:r>
            <a:r>
              <a:rPr lang="en-US" altLang="zh-CN" dirty="0" err="1" smtClean="0"/>
              <a:t>st</a:t>
            </a:r>
            <a:r>
              <a:rPr lang="en-US" altLang="zh-CN" dirty="0" smtClean="0"/>
              <a:t>;</a:t>
            </a:r>
          </a:p>
          <a:p>
            <a:pPr lvl="2" algn="just" eaLnBrk="1" hangingPunct="1">
              <a:defRPr/>
            </a:pPr>
            <a:r>
              <a:rPr lang="en-US" altLang="zh-CN" dirty="0" smtClean="0"/>
              <a:t>Date today;</a:t>
            </a:r>
          </a:p>
          <a:p>
            <a:pPr lvl="2" algn="just" eaLnBrk="1" hangingPunct="1">
              <a:defRPr/>
            </a:pPr>
            <a:r>
              <a:rPr lang="en-US" altLang="zh-CN" dirty="0" err="1" smtClean="0"/>
              <a:t>st</a:t>
            </a:r>
            <a:r>
              <a:rPr lang="en-US" altLang="zh-CN" dirty="0" smtClean="0"/>
              <a:t> = today; //</a:t>
            </a:r>
            <a:r>
              <a:rPr lang="en-US" altLang="zh-CN" dirty="0" smtClean="0">
                <a:solidFill>
                  <a:schemeClr val="folHlink"/>
                </a:solidFill>
              </a:rPr>
              <a:t>Error</a:t>
            </a:r>
            <a:r>
              <a:rPr lang="en-US" altLang="zh-CN" dirty="0" smtClean="0"/>
              <a: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结构类型的存储 </a:t>
            </a:r>
          </a:p>
        </p:txBody>
      </p:sp>
      <p:sp>
        <p:nvSpPr>
          <p:cNvPr id="215043" name="Rectangle 3"/>
          <p:cNvSpPr>
            <a:spLocks noGrp="1" noChangeArrowheads="1"/>
          </p:cNvSpPr>
          <p:nvPr>
            <p:ph type="body" idx="1"/>
          </p:nvPr>
        </p:nvSpPr>
        <p:spPr>
          <a:xfrm>
            <a:off x="179388" y="1124745"/>
            <a:ext cx="8964612" cy="5544344"/>
          </a:xfrm>
        </p:spPr>
        <p:txBody>
          <a:bodyPr>
            <a:normAutofit fontScale="92500"/>
          </a:bodyPr>
          <a:lstStyle/>
          <a:p>
            <a:pPr eaLnBrk="1" hangingPunct="1">
              <a:lnSpc>
                <a:spcPct val="120000"/>
              </a:lnSpc>
              <a:defRPr/>
            </a:pPr>
            <a:r>
              <a:rPr lang="zh-CN" altLang="en-US" dirty="0" smtClean="0"/>
              <a:t>结构类型的变量在内存中占用一块连续的存储空间，其各个元素依它们在结构类型中的定义次序存储在这块内存空间中。例如</a:t>
            </a:r>
            <a:r>
              <a:rPr lang="zh-CN" altLang="en-GB" dirty="0" smtClean="0"/>
              <a:t>：</a:t>
            </a:r>
            <a:endParaRPr lang="zh-CN" altLang="en-US" dirty="0" smtClean="0"/>
          </a:p>
          <a:p>
            <a:pPr lvl="1" eaLnBrk="1" hangingPunct="1">
              <a:lnSpc>
                <a:spcPct val="120000"/>
              </a:lnSpc>
              <a:defRPr/>
            </a:pPr>
            <a:r>
              <a:rPr lang="en-US" altLang="zh-CN" dirty="0" smtClean="0"/>
              <a:t>Student </a:t>
            </a:r>
            <a:r>
              <a:rPr lang="en-US" altLang="zh-CN" dirty="0" err="1" smtClean="0"/>
              <a:t>st</a:t>
            </a:r>
            <a:r>
              <a:rPr lang="en-US" altLang="zh-CN" dirty="0" smtClean="0"/>
              <a:t>;</a:t>
            </a:r>
          </a:p>
          <a:p>
            <a:pPr lvl="1" eaLnBrk="1" hangingPunct="1">
              <a:lnSpc>
                <a:spcPct val="120000"/>
              </a:lnSpc>
              <a:defRPr/>
            </a:pPr>
            <a:r>
              <a:rPr lang="zh-CN" altLang="en-US" dirty="0" smtClean="0"/>
              <a:t>其内存空间安排如下：</a:t>
            </a:r>
          </a:p>
          <a:p>
            <a:pPr eaLnBrk="1" hangingPunct="1">
              <a:lnSpc>
                <a:spcPct val="120000"/>
              </a:lnSpc>
              <a:buFont typeface="Wingdings" pitchFamily="2" charset="2"/>
              <a:buNone/>
              <a:defRPr/>
            </a:pPr>
            <a:r>
              <a:rPr lang="en-US" altLang="zh-CN" sz="2000" dirty="0" smtClean="0"/>
              <a:t>st.no    st.name        </a:t>
            </a:r>
            <a:r>
              <a:rPr lang="en-US" altLang="zh-CN" sz="2000" dirty="0" err="1" smtClean="0"/>
              <a:t>st.sex</a:t>
            </a:r>
            <a:r>
              <a:rPr lang="en-US" altLang="zh-CN" sz="2000" dirty="0" smtClean="0"/>
              <a:t>  </a:t>
            </a:r>
            <a:r>
              <a:rPr lang="en-US" altLang="zh-CN" sz="2000" dirty="0" err="1" smtClean="0"/>
              <a:t>st.birth_date</a:t>
            </a:r>
            <a:r>
              <a:rPr lang="en-US" altLang="zh-CN" sz="2000" dirty="0" smtClean="0"/>
              <a:t> </a:t>
            </a:r>
            <a:r>
              <a:rPr lang="en-US" altLang="zh-CN" sz="2000" dirty="0" err="1" smtClean="0"/>
              <a:t>st.birth_place</a:t>
            </a:r>
            <a:r>
              <a:rPr lang="en-US" altLang="zh-CN" sz="2000" dirty="0" smtClean="0"/>
              <a:t>        </a:t>
            </a:r>
            <a:r>
              <a:rPr lang="en-US" altLang="zh-CN" sz="2000" dirty="0" err="1" smtClean="0"/>
              <a:t>st.major</a:t>
            </a:r>
            <a:endParaRPr lang="en-US" altLang="zh-CN" sz="2000" dirty="0" smtClean="0"/>
          </a:p>
          <a:p>
            <a:pPr eaLnBrk="1" hangingPunct="1">
              <a:lnSpc>
                <a:spcPct val="120000"/>
              </a:lnSpc>
              <a:buFont typeface="Wingdings" pitchFamily="2" charset="2"/>
              <a:buNone/>
              <a:defRPr/>
            </a:pPr>
            <a:endParaRPr lang="en-US" altLang="zh-CN" sz="2000" dirty="0" smtClean="0"/>
          </a:p>
          <a:p>
            <a:pPr eaLnBrk="1" hangingPunct="1">
              <a:lnSpc>
                <a:spcPct val="120000"/>
              </a:lnSpc>
              <a:buFont typeface="Wingdings" pitchFamily="2" charset="2"/>
              <a:buNone/>
              <a:defRPr/>
            </a:pPr>
            <a:endParaRPr lang="en-US" altLang="zh-CN" sz="2000" dirty="0" smtClean="0"/>
          </a:p>
          <a:p>
            <a:pPr>
              <a:lnSpc>
                <a:spcPct val="120000"/>
              </a:lnSpc>
              <a:defRPr/>
            </a:pPr>
            <a:r>
              <a:rPr lang="zh-CN" altLang="en-US" dirty="0" smtClean="0"/>
              <a:t>可用</a:t>
            </a:r>
            <a:r>
              <a:rPr lang="en-US" altLang="zh-CN" dirty="0" err="1" smtClean="0"/>
              <a:t>sizeof</a:t>
            </a:r>
            <a:r>
              <a:rPr lang="zh-CN" altLang="en-US" dirty="0" smtClean="0"/>
              <a:t>计算结构类型的大小。例如，</a:t>
            </a:r>
            <a:endParaRPr lang="zh-CN" altLang="en-US" sz="2800" dirty="0"/>
          </a:p>
          <a:p>
            <a:pPr lvl="1" eaLnBrk="1" hangingPunct="1">
              <a:lnSpc>
                <a:spcPct val="120000"/>
              </a:lnSpc>
              <a:defRPr/>
            </a:pPr>
            <a:r>
              <a:rPr lang="en-US" altLang="zh-CN" dirty="0" err="1"/>
              <a:t>cout</a:t>
            </a:r>
            <a:r>
              <a:rPr lang="en-US" altLang="zh-CN" dirty="0"/>
              <a:t> &lt;&lt; </a:t>
            </a:r>
            <a:r>
              <a:rPr lang="en-US" altLang="zh-CN" dirty="0" err="1" smtClean="0"/>
              <a:t>sizeof</a:t>
            </a:r>
            <a:r>
              <a:rPr lang="en-US" altLang="zh-CN" dirty="0" smtClean="0"/>
              <a:t>(</a:t>
            </a:r>
            <a:r>
              <a:rPr lang="en-US" altLang="zh-CN" dirty="0" err="1" smtClean="0"/>
              <a:t>st</a:t>
            </a:r>
            <a:r>
              <a:rPr lang="en-US" altLang="zh-CN" dirty="0" smtClean="0"/>
              <a:t>); </a:t>
            </a:r>
            <a:r>
              <a:rPr lang="en-US" altLang="zh-CN" dirty="0"/>
              <a:t>//</a:t>
            </a:r>
            <a:r>
              <a:rPr lang="zh-CN" altLang="en-US" dirty="0" smtClean="0"/>
              <a:t>输出结构</a:t>
            </a:r>
            <a:r>
              <a:rPr lang="en-US" altLang="zh-CN" dirty="0" err="1" smtClean="0"/>
              <a:t>st</a:t>
            </a:r>
            <a:r>
              <a:rPr lang="zh-CN" altLang="en-US" dirty="0" smtClean="0"/>
              <a:t>所</a:t>
            </a:r>
            <a:r>
              <a:rPr lang="zh-CN" altLang="en-US" dirty="0"/>
              <a:t>占的内存字节数</a:t>
            </a:r>
            <a:r>
              <a:rPr lang="zh-CN" altLang="en-US" dirty="0" smtClean="0"/>
              <a:t>。</a:t>
            </a:r>
            <a:endParaRPr lang="zh-CN" altLang="en-US" dirty="0"/>
          </a:p>
        </p:txBody>
      </p:sp>
      <p:grpSp>
        <p:nvGrpSpPr>
          <p:cNvPr id="63492" name="Group 11"/>
          <p:cNvGrpSpPr>
            <a:grpSpLocks/>
          </p:cNvGrpSpPr>
          <p:nvPr/>
        </p:nvGrpSpPr>
        <p:grpSpPr bwMode="auto">
          <a:xfrm>
            <a:off x="215900" y="4302993"/>
            <a:ext cx="8748713" cy="638175"/>
            <a:chOff x="360" y="2302"/>
            <a:chExt cx="2621" cy="131"/>
          </a:xfrm>
        </p:grpSpPr>
        <p:sp>
          <p:nvSpPr>
            <p:cNvPr id="63493" name="Rectangle 5"/>
            <p:cNvSpPr>
              <a:spLocks noChangeArrowheads="1"/>
            </p:cNvSpPr>
            <p:nvPr/>
          </p:nvSpPr>
          <p:spPr bwMode="auto">
            <a:xfrm>
              <a:off x="360" y="2308"/>
              <a:ext cx="2621" cy="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63494" name="Line 6"/>
            <p:cNvSpPr>
              <a:spLocks noChangeShapeType="1"/>
            </p:cNvSpPr>
            <p:nvPr/>
          </p:nvSpPr>
          <p:spPr bwMode="auto">
            <a:xfrm>
              <a:off x="648"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95" name="Line 7"/>
            <p:cNvSpPr>
              <a:spLocks noChangeShapeType="1"/>
            </p:cNvSpPr>
            <p:nvPr/>
          </p:nvSpPr>
          <p:spPr bwMode="auto">
            <a:xfrm>
              <a:off x="1152"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96" name="Line 8"/>
            <p:cNvSpPr>
              <a:spLocks noChangeShapeType="1"/>
            </p:cNvSpPr>
            <p:nvPr/>
          </p:nvSpPr>
          <p:spPr bwMode="auto">
            <a:xfrm>
              <a:off x="1427"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97" name="Line 9"/>
            <p:cNvSpPr>
              <a:spLocks noChangeShapeType="1"/>
            </p:cNvSpPr>
            <p:nvPr/>
          </p:nvSpPr>
          <p:spPr bwMode="auto">
            <a:xfrm>
              <a:off x="1923"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98" name="Line 10"/>
            <p:cNvSpPr>
              <a:spLocks noChangeShapeType="1"/>
            </p:cNvSpPr>
            <p:nvPr/>
          </p:nvSpPr>
          <p:spPr bwMode="auto">
            <a:xfrm>
              <a:off x="2621" y="2302"/>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480720"/>
          </a:xfrm>
        </p:spPr>
        <p:txBody>
          <a:bodyPr>
            <a:normAutofit fontScale="85000" lnSpcReduction="20000"/>
          </a:bodyPr>
          <a:lstStyle/>
          <a:p>
            <a:pPr>
              <a:lnSpc>
                <a:spcPct val="120000"/>
              </a:lnSpc>
            </a:pPr>
            <a:r>
              <a:rPr lang="zh-CN" altLang="en-US" dirty="0" smtClean="0"/>
              <a:t>在</a:t>
            </a:r>
            <a:r>
              <a:rPr lang="en-US" altLang="zh-CN" dirty="0" smtClean="0"/>
              <a:t>C++</a:t>
            </a:r>
            <a:r>
              <a:rPr lang="zh-CN" altLang="en-US" dirty="0" smtClean="0"/>
              <a:t>实现中，为了提高计算机指令对整个结构及某些成员的访问效率，在为结构类型的变量分配内存空间时，往往要对整个结构以及某些结构成员所占的空间按某种方式进行</a:t>
            </a:r>
            <a:r>
              <a:rPr lang="zh-CN" altLang="en-US" dirty="0" smtClean="0">
                <a:solidFill>
                  <a:srgbClr val="FFC000"/>
                </a:solidFill>
              </a:rPr>
              <a:t>地址对齐</a:t>
            </a:r>
            <a:r>
              <a:rPr lang="zh-CN" altLang="en-US" dirty="0" smtClean="0"/>
              <a:t>。例如，</a:t>
            </a:r>
          </a:p>
          <a:p>
            <a:pPr marL="457200" lvl="1" indent="0">
              <a:lnSpc>
                <a:spcPct val="120000"/>
              </a:lnSpc>
              <a:buNone/>
            </a:pPr>
            <a:r>
              <a:rPr lang="en-US" altLang="zh-CN" dirty="0" err="1" smtClean="0"/>
              <a:t>struct</a:t>
            </a:r>
            <a:r>
              <a:rPr lang="en-US" altLang="zh-CN" dirty="0" smtClean="0"/>
              <a:t> A//</a:t>
            </a:r>
            <a:r>
              <a:rPr lang="zh-CN" altLang="en-US" dirty="0" smtClean="0"/>
              <a:t>对齐到地址为</a:t>
            </a:r>
            <a:r>
              <a:rPr lang="en-US" altLang="zh-CN" dirty="0" smtClean="0"/>
              <a:t>4</a:t>
            </a:r>
            <a:r>
              <a:rPr lang="zh-CN" altLang="en-US" dirty="0" smtClean="0"/>
              <a:t>的倍数的边界上</a:t>
            </a:r>
          </a:p>
          <a:p>
            <a:pPr marL="457200" lvl="1" indent="0">
              <a:lnSpc>
                <a:spcPct val="120000"/>
              </a:lnSpc>
              <a:buNone/>
            </a:pPr>
            <a:r>
              <a:rPr lang="en-US" altLang="zh-CN" dirty="0" smtClean="0"/>
              <a:t>{	char ch1;</a:t>
            </a:r>
          </a:p>
          <a:p>
            <a:pPr marL="457200" lvl="1" indent="0">
              <a:lnSpc>
                <a:spcPct val="120000"/>
              </a:lnSpc>
              <a:buNone/>
            </a:pPr>
            <a:r>
              <a:rPr lang="en-US" altLang="zh-CN" dirty="0" smtClean="0"/>
              <a:t>	</a:t>
            </a:r>
            <a:r>
              <a:rPr lang="en-US" altLang="zh-CN" dirty="0" err="1" smtClean="0"/>
              <a:t>int</a:t>
            </a:r>
            <a:r>
              <a:rPr lang="en-US" altLang="zh-CN" dirty="0" smtClean="0"/>
              <a:t> i1; //</a:t>
            </a:r>
            <a:r>
              <a:rPr lang="zh-CN" altLang="en-US" dirty="0" smtClean="0"/>
              <a:t>对齐到地址为</a:t>
            </a:r>
            <a:r>
              <a:rPr lang="en-US" altLang="zh-CN" dirty="0" smtClean="0"/>
              <a:t>4</a:t>
            </a:r>
            <a:r>
              <a:rPr lang="zh-CN" altLang="en-US" dirty="0" smtClean="0"/>
              <a:t>的倍数的边界上</a:t>
            </a:r>
          </a:p>
          <a:p>
            <a:pPr marL="457200" lvl="1" indent="0">
              <a:lnSpc>
                <a:spcPct val="120000"/>
              </a:lnSpc>
              <a:buNone/>
            </a:pPr>
            <a:r>
              <a:rPr lang="zh-CN" altLang="en-US" dirty="0" smtClean="0"/>
              <a:t>	</a:t>
            </a:r>
            <a:r>
              <a:rPr lang="en-US" altLang="zh-CN" dirty="0" smtClean="0"/>
              <a:t>char ch2;</a:t>
            </a:r>
          </a:p>
          <a:p>
            <a:pPr marL="457200" lvl="1" indent="0">
              <a:lnSpc>
                <a:spcPct val="120000"/>
              </a:lnSpc>
              <a:buNone/>
            </a:pPr>
            <a:r>
              <a:rPr lang="en-US" altLang="zh-CN" dirty="0" smtClean="0"/>
              <a:t>	</a:t>
            </a:r>
            <a:r>
              <a:rPr lang="en-US" altLang="zh-CN" dirty="0" err="1" smtClean="0"/>
              <a:t>int</a:t>
            </a:r>
            <a:r>
              <a:rPr lang="en-US" altLang="zh-CN" dirty="0" smtClean="0"/>
              <a:t> i2; //</a:t>
            </a:r>
            <a:r>
              <a:rPr lang="zh-CN" altLang="en-US" dirty="0" smtClean="0"/>
              <a:t>对齐到地址为</a:t>
            </a:r>
            <a:r>
              <a:rPr lang="en-US" altLang="zh-CN" dirty="0" smtClean="0"/>
              <a:t>4</a:t>
            </a:r>
            <a:r>
              <a:rPr lang="zh-CN" altLang="en-US" dirty="0" smtClean="0"/>
              <a:t>的倍数的边界上</a:t>
            </a:r>
          </a:p>
          <a:p>
            <a:pPr marL="457200" lvl="1" indent="0">
              <a:lnSpc>
                <a:spcPct val="120000"/>
              </a:lnSpc>
              <a:buNone/>
            </a:pPr>
            <a:r>
              <a:rPr lang="en-US" altLang="zh-CN" dirty="0" smtClean="0"/>
              <a:t>}; </a:t>
            </a:r>
          </a:p>
          <a:p>
            <a:pPr>
              <a:lnSpc>
                <a:spcPct val="120000"/>
              </a:lnSpc>
            </a:pPr>
            <a:r>
              <a:rPr lang="zh-CN" altLang="en-US" dirty="0" smtClean="0"/>
              <a:t>结构成员的内存空间之间可能会存在“</a:t>
            </a:r>
            <a:r>
              <a:rPr lang="zh-CN" altLang="en-US" dirty="0" smtClean="0">
                <a:solidFill>
                  <a:srgbClr val="FFC000"/>
                </a:solidFill>
              </a:rPr>
              <a:t>空隙</a:t>
            </a:r>
            <a:r>
              <a:rPr lang="zh-CN" altLang="en-US" dirty="0" smtClean="0"/>
              <a:t>”，使得整个结构类型数据的内存空间会比各个成员内存空间之和要大。（假设</a:t>
            </a:r>
            <a:r>
              <a:rPr lang="en-US" altLang="zh-CN" dirty="0" err="1" smtClean="0"/>
              <a:t>int</a:t>
            </a:r>
            <a:r>
              <a:rPr lang="zh-CN" altLang="en-US" dirty="0" smtClean="0"/>
              <a:t>为</a:t>
            </a:r>
            <a:r>
              <a:rPr lang="en-US" altLang="zh-CN" dirty="0" smtClean="0"/>
              <a:t>4</a:t>
            </a:r>
            <a:r>
              <a:rPr lang="zh-CN" altLang="en-US" dirty="0" smtClean="0"/>
              <a:t>个字节，上述结构要占用</a:t>
            </a:r>
            <a:r>
              <a:rPr lang="en-US" altLang="zh-CN" dirty="0" smtClean="0"/>
              <a:t>16</a:t>
            </a:r>
            <a:r>
              <a:rPr lang="zh-CN" altLang="en-US" dirty="0" smtClean="0"/>
              <a:t>个字节）。</a:t>
            </a:r>
            <a:r>
              <a:rPr lang="zh-CN" altLang="en-US" dirty="0" smtClean="0">
                <a:solidFill>
                  <a:srgbClr val="FFC000"/>
                </a:solidFill>
              </a:rPr>
              <a:t>怎么处置这个问题！</a:t>
            </a:r>
            <a:endParaRPr lang="en-US" altLang="zh-CN" dirty="0" smtClean="0">
              <a:solidFill>
                <a:srgbClr val="FFC000"/>
              </a:solidFill>
            </a:endParaRPr>
          </a:p>
        </p:txBody>
      </p:sp>
    </p:spTree>
    <p:extLst>
      <p:ext uri="{BB962C8B-B14F-4D97-AF65-F5344CB8AC3E}">
        <p14:creationId xmlns:p14="http://schemas.microsoft.com/office/powerpoint/2010/main" val="19854659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向函数传递结构数据 </a:t>
            </a:r>
          </a:p>
        </p:txBody>
      </p:sp>
      <p:sp>
        <p:nvSpPr>
          <p:cNvPr id="212995" name="Rectangle 3"/>
          <p:cNvSpPr>
            <a:spLocks noGrp="1" noChangeArrowheads="1"/>
          </p:cNvSpPr>
          <p:nvPr>
            <p:ph type="body" idx="1"/>
          </p:nvPr>
        </p:nvSpPr>
        <p:spPr>
          <a:xfrm>
            <a:off x="457200" y="1268760"/>
            <a:ext cx="8229600" cy="5184576"/>
          </a:xfrm>
        </p:spPr>
        <p:txBody>
          <a:bodyPr>
            <a:normAutofit/>
          </a:bodyPr>
          <a:lstStyle/>
          <a:p>
            <a:pPr algn="just" eaLnBrk="1" hangingPunct="1">
              <a:defRPr/>
            </a:pPr>
            <a:r>
              <a:rPr lang="zh-CN" altLang="en-US" sz="2800" dirty="0" smtClean="0"/>
              <a:t>结构可作为参数传给函数，默认参数传递方式为</a:t>
            </a:r>
            <a:r>
              <a:rPr lang="zh-CN" altLang="en-US" sz="2800" dirty="0" smtClean="0">
                <a:solidFill>
                  <a:schemeClr val="folHlink"/>
                </a:solidFill>
              </a:rPr>
              <a:t>值传递</a:t>
            </a:r>
            <a:r>
              <a:rPr lang="zh-CN" altLang="en-US" sz="2800" dirty="0" smtClean="0"/>
              <a:t>，例如：</a:t>
            </a:r>
          </a:p>
          <a:p>
            <a:pPr lvl="1" algn="just" eaLnBrk="1" hangingPunct="1">
              <a:buFontTx/>
              <a:buNone/>
              <a:defRPr/>
            </a:pPr>
            <a:r>
              <a:rPr lang="en-US" altLang="zh-CN" sz="2400" dirty="0" smtClean="0"/>
              <a:t>void f(Student </a:t>
            </a:r>
            <a:r>
              <a:rPr lang="en-US" altLang="zh-CN" sz="2400" dirty="0" err="1" smtClean="0">
                <a:solidFill>
                  <a:srgbClr val="FFC000"/>
                </a:solidFill>
              </a:rPr>
              <a:t>st</a:t>
            </a:r>
            <a:r>
              <a:rPr lang="en-US" altLang="zh-CN" sz="2400" dirty="0" smtClean="0"/>
              <a:t>) { ... st.name ... }</a:t>
            </a:r>
          </a:p>
          <a:p>
            <a:pPr lvl="1" algn="just" eaLnBrk="1" hangingPunct="1">
              <a:buFontTx/>
              <a:buNone/>
              <a:defRPr/>
            </a:pPr>
            <a:r>
              <a:rPr lang="en-US" altLang="zh-CN" sz="2400" dirty="0" smtClean="0"/>
              <a:t>......</a:t>
            </a:r>
          </a:p>
          <a:p>
            <a:pPr lvl="1" algn="just" eaLnBrk="1" hangingPunct="1">
              <a:buFontTx/>
              <a:buNone/>
              <a:defRPr/>
            </a:pPr>
            <a:r>
              <a:rPr lang="en-US" altLang="zh-CN" sz="2400" dirty="0" smtClean="0"/>
              <a:t>Student st1;</a:t>
            </a:r>
          </a:p>
          <a:p>
            <a:pPr lvl="1" algn="just" eaLnBrk="1" hangingPunct="1">
              <a:buFontTx/>
              <a:buNone/>
              <a:defRPr/>
            </a:pPr>
            <a:r>
              <a:rPr lang="en-US" altLang="zh-CN" sz="2400" dirty="0" smtClean="0"/>
              <a:t>......</a:t>
            </a:r>
          </a:p>
          <a:p>
            <a:pPr lvl="1" algn="just" eaLnBrk="1" hangingPunct="1">
              <a:buFontTx/>
              <a:buNone/>
              <a:defRPr/>
            </a:pPr>
            <a:r>
              <a:rPr lang="en-US" altLang="zh-CN" sz="2400" dirty="0" smtClean="0">
                <a:solidFill>
                  <a:srgbClr val="FFC000"/>
                </a:solidFill>
              </a:rPr>
              <a:t>f(st1);</a:t>
            </a:r>
          </a:p>
          <a:p>
            <a:pPr algn="just" eaLnBrk="1" hangingPunct="1">
              <a:defRPr/>
            </a:pPr>
            <a:r>
              <a:rPr lang="zh-CN" altLang="en-US" sz="2800" dirty="0" smtClean="0"/>
              <a:t>结构可作为函数返回值返回给调用者，例如：</a:t>
            </a:r>
          </a:p>
          <a:p>
            <a:pPr lvl="1" algn="just" eaLnBrk="1" hangingPunct="1">
              <a:buFontTx/>
              <a:buNone/>
              <a:defRPr/>
            </a:pPr>
            <a:r>
              <a:rPr lang="en-US" altLang="zh-CN" sz="2400" dirty="0" smtClean="0">
                <a:solidFill>
                  <a:srgbClr val="FFC000"/>
                </a:solidFill>
              </a:rPr>
              <a:t>Student</a:t>
            </a:r>
            <a:r>
              <a:rPr lang="en-US" altLang="zh-CN" sz="2400" dirty="0" smtClean="0"/>
              <a:t> g() { Student </a:t>
            </a:r>
            <a:r>
              <a:rPr lang="en-US" altLang="zh-CN" sz="2400" dirty="0" err="1" smtClean="0"/>
              <a:t>st</a:t>
            </a:r>
            <a:r>
              <a:rPr lang="en-US" altLang="zh-CN" sz="2400" dirty="0" smtClean="0"/>
              <a:t>;  ......   return </a:t>
            </a:r>
            <a:r>
              <a:rPr lang="en-US" altLang="zh-CN" sz="2400" dirty="0" err="1" smtClean="0">
                <a:solidFill>
                  <a:srgbClr val="FFC000"/>
                </a:solidFill>
              </a:rPr>
              <a:t>st</a:t>
            </a:r>
            <a:r>
              <a:rPr lang="en-US" altLang="zh-CN" sz="2400" dirty="0" smtClean="0"/>
              <a:t>; }</a:t>
            </a:r>
          </a:p>
          <a:p>
            <a:pPr lvl="1" algn="just" eaLnBrk="1" hangingPunct="1">
              <a:buFontTx/>
              <a:buNone/>
              <a:defRPr/>
            </a:pPr>
            <a:r>
              <a:rPr lang="en-US" altLang="zh-CN" sz="2400" dirty="0" smtClean="0"/>
              <a:t>......</a:t>
            </a:r>
          </a:p>
          <a:p>
            <a:pPr lvl="1" algn="just" eaLnBrk="1" hangingPunct="1">
              <a:buFontTx/>
              <a:buNone/>
              <a:defRPr/>
            </a:pPr>
            <a:r>
              <a:rPr lang="en-US" altLang="zh-CN" sz="2400" dirty="0" smtClean="0"/>
              <a:t>Student st1=</a:t>
            </a:r>
            <a:r>
              <a:rPr lang="en-US" altLang="zh-CN" sz="2400" dirty="0" smtClean="0">
                <a:solidFill>
                  <a:srgbClr val="FFC000"/>
                </a:solidFill>
              </a:rPr>
              <a:t>g()</a:t>
            </a:r>
            <a:r>
              <a:rPr lang="en-US" altLang="zh-CN" sz="2400" dirty="0" smtClean="0"/>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结构与数组的结合</a:t>
            </a:r>
            <a:r>
              <a:rPr lang="en-US" altLang="zh-CN" dirty="0" smtClean="0"/>
              <a:t/>
            </a:r>
            <a:br>
              <a:rPr lang="en-US" altLang="zh-CN" dirty="0" smtClean="0"/>
            </a:br>
            <a:r>
              <a:rPr lang="en-US" altLang="zh-CN" sz="4000" dirty="0" smtClean="0"/>
              <a:t>--</a:t>
            </a:r>
            <a:r>
              <a:rPr lang="zh-CN" altLang="en-US" sz="4000" dirty="0" smtClean="0"/>
              <a:t>名表（</a:t>
            </a:r>
            <a:r>
              <a:rPr lang="en-US" altLang="zh-CN" sz="4000" dirty="0" smtClean="0"/>
              <a:t>Name-Table</a:t>
            </a:r>
            <a:r>
              <a:rPr lang="zh-CN" altLang="en-US" sz="4000" dirty="0" smtClean="0"/>
              <a:t>）</a:t>
            </a:r>
          </a:p>
        </p:txBody>
      </p:sp>
      <p:sp>
        <p:nvSpPr>
          <p:cNvPr id="156675" name="Rectangle 3"/>
          <p:cNvSpPr>
            <a:spLocks noGrp="1" noChangeArrowheads="1"/>
          </p:cNvSpPr>
          <p:nvPr>
            <p:ph type="body" idx="1"/>
          </p:nvPr>
        </p:nvSpPr>
        <p:spPr>
          <a:xfrm>
            <a:off x="457200" y="1556792"/>
            <a:ext cx="8229600" cy="5040560"/>
          </a:xfrm>
        </p:spPr>
        <p:txBody>
          <a:bodyPr>
            <a:normAutofit lnSpcReduction="10000"/>
          </a:bodyPr>
          <a:lstStyle/>
          <a:p>
            <a:pPr eaLnBrk="1" hangingPunct="1">
              <a:defRPr/>
            </a:pPr>
            <a:r>
              <a:rPr lang="zh-CN" altLang="en-US" sz="2800" dirty="0" smtClean="0"/>
              <a:t>名表是指一系列由“名字”及其相关信息所构成的表格，可以通过某个“名字” 获得相关的信息。这里的“名字”称为关键词。</a:t>
            </a:r>
            <a:endParaRPr lang="en-US" altLang="zh-CN" sz="2800" dirty="0" smtClean="0"/>
          </a:p>
          <a:p>
            <a:pPr eaLnBrk="1" hangingPunct="1">
              <a:defRPr/>
            </a:pPr>
            <a:r>
              <a:rPr lang="zh-CN" altLang="en-US" sz="2800" dirty="0" smtClean="0"/>
              <a:t>例如，下面是个名表：</a:t>
            </a:r>
            <a:endParaRPr lang="en-US" altLang="zh-CN" sz="2800" dirty="0" smtClean="0"/>
          </a:p>
          <a:p>
            <a:pPr eaLnBrk="1" hangingPunct="1">
              <a:defRPr/>
            </a:pPr>
            <a:endParaRPr lang="en-US" altLang="zh-CN" sz="2800" dirty="0"/>
          </a:p>
          <a:p>
            <a:pPr eaLnBrk="1" hangingPunct="1">
              <a:defRPr/>
            </a:pPr>
            <a:endParaRPr lang="en-US" altLang="zh-CN" sz="2800" dirty="0" smtClean="0"/>
          </a:p>
          <a:p>
            <a:pPr eaLnBrk="1" hangingPunct="1">
              <a:defRPr/>
            </a:pPr>
            <a:endParaRPr lang="en-US" altLang="zh-CN" sz="2800" dirty="0"/>
          </a:p>
          <a:p>
            <a:pPr eaLnBrk="1" hangingPunct="1">
              <a:defRPr/>
            </a:pPr>
            <a:endParaRPr lang="en-US" altLang="zh-CN" sz="2800" dirty="0" smtClean="0"/>
          </a:p>
          <a:p>
            <a:pPr eaLnBrk="1" hangingPunct="1">
              <a:defRPr/>
            </a:pPr>
            <a:r>
              <a:rPr lang="zh-CN" altLang="en-US" sz="2800" dirty="0" smtClean="0"/>
              <a:t>可以</a:t>
            </a:r>
            <a:r>
              <a:rPr lang="zh-CN" altLang="en-US" sz="2800" dirty="0" smtClean="0"/>
              <a:t>通过</a:t>
            </a:r>
            <a:r>
              <a:rPr lang="zh-CN" altLang="en-US" sz="2800" dirty="0"/>
              <a:t>关键词</a:t>
            </a:r>
            <a:r>
              <a:rPr lang="zh-CN" altLang="en-US" sz="2800" dirty="0" smtClean="0"/>
              <a:t>姓名</a:t>
            </a:r>
            <a:r>
              <a:rPr lang="zh-CN" altLang="en-US" sz="2800" dirty="0" smtClean="0"/>
              <a:t>“李四”或学号</a:t>
            </a:r>
            <a:r>
              <a:rPr lang="en-US" altLang="zh-CN" sz="2800" dirty="0" smtClean="0"/>
              <a:t>20160002</a:t>
            </a:r>
            <a:r>
              <a:rPr lang="zh-CN" altLang="en-US" sz="2800" dirty="0" smtClean="0"/>
              <a:t>查到与之相关的信息：</a:t>
            </a:r>
            <a:endParaRPr lang="en-US" altLang="zh-CN" sz="2800" dirty="0" smtClean="0"/>
          </a:p>
          <a:p>
            <a:pPr lvl="1" eaLnBrk="1" hangingPunct="1">
              <a:defRPr/>
            </a:pPr>
            <a:r>
              <a:rPr lang="zh-CN" altLang="en-US" sz="2400" dirty="0" smtClean="0"/>
              <a:t>李四，</a:t>
            </a:r>
            <a:r>
              <a:rPr lang="en-US" altLang="zh-CN" sz="2400" dirty="0" smtClean="0"/>
              <a:t>20160002</a:t>
            </a:r>
            <a:r>
              <a:rPr lang="zh-CN" altLang="en-US" sz="2400" dirty="0" smtClean="0"/>
              <a:t>，女，</a:t>
            </a:r>
            <a:r>
              <a:rPr lang="en-US" altLang="zh-CN" sz="2400" dirty="0" smtClean="0"/>
              <a:t>......</a:t>
            </a:r>
            <a:endParaRPr lang="en-US" altLang="zh-CN" sz="2400" dirty="0"/>
          </a:p>
          <a:p>
            <a:pPr eaLnBrk="1" hangingPunct="1">
              <a:defRPr/>
            </a:pPr>
            <a:endParaRPr lang="zh-CN" altLang="en-US" sz="2800" dirty="0" smtClean="0"/>
          </a:p>
        </p:txBody>
      </p:sp>
      <p:graphicFrame>
        <p:nvGraphicFramePr>
          <p:cNvPr id="2" name="表格 1"/>
          <p:cNvGraphicFramePr>
            <a:graphicFrameLocks noGrp="1"/>
          </p:cNvGraphicFramePr>
          <p:nvPr>
            <p:extLst>
              <p:ext uri="{D42A27DB-BD31-4B8C-83A1-F6EECF244321}">
                <p14:modId xmlns:p14="http://schemas.microsoft.com/office/powerpoint/2010/main" val="161886111"/>
              </p:ext>
            </p:extLst>
          </p:nvPr>
        </p:nvGraphicFramePr>
        <p:xfrm>
          <a:off x="1115616" y="3336776"/>
          <a:ext cx="6768752" cy="16764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504280">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1008112">
                  <a:extLst>
                    <a:ext uri="{9D8B030D-6E8A-4147-A177-3AD203B41FA5}">
                      <a16:colId xmlns:a16="http://schemas.microsoft.com/office/drawing/2014/main" val="20004"/>
                    </a:ext>
                  </a:extLst>
                </a:gridCol>
              </a:tblGrid>
              <a:tr h="302434">
                <a:tc>
                  <a:txBody>
                    <a:bodyPr/>
                    <a:lstStyle/>
                    <a:p>
                      <a:pPr algn="ctr"/>
                      <a:r>
                        <a:rPr lang="en-US" altLang="zh-CN" sz="1600" dirty="0" smtClean="0"/>
                        <a:t>name</a:t>
                      </a:r>
                      <a:endParaRPr lang="zh-CN" altLang="en-US" sz="1600" dirty="0"/>
                    </a:p>
                  </a:txBody>
                  <a:tcPr>
                    <a:solidFill>
                      <a:schemeClr val="bg2">
                        <a:lumMod val="60000"/>
                        <a:lumOff val="40000"/>
                      </a:schemeClr>
                    </a:solidFill>
                  </a:tcPr>
                </a:tc>
                <a:tc>
                  <a:txBody>
                    <a:bodyPr/>
                    <a:lstStyle/>
                    <a:p>
                      <a:pPr algn="ctr"/>
                      <a:r>
                        <a:rPr lang="en-US" altLang="zh-CN" sz="1600" dirty="0" smtClean="0"/>
                        <a:t>no</a:t>
                      </a:r>
                      <a:endParaRPr lang="zh-CN" altLang="en-US" sz="1600" dirty="0"/>
                    </a:p>
                  </a:txBody>
                  <a:tcPr>
                    <a:solidFill>
                      <a:schemeClr val="bg2">
                        <a:lumMod val="60000"/>
                        <a:lumOff val="40000"/>
                      </a:schemeClr>
                    </a:solidFill>
                  </a:tcPr>
                </a:tc>
                <a:tc>
                  <a:txBody>
                    <a:bodyPr/>
                    <a:lstStyle/>
                    <a:p>
                      <a:pPr algn="ctr"/>
                      <a:r>
                        <a:rPr lang="en-US" altLang="zh-CN" sz="1600" dirty="0" smtClean="0"/>
                        <a:t>sex</a:t>
                      </a:r>
                      <a:endParaRPr lang="zh-CN" altLang="en-US" sz="1600" dirty="0"/>
                    </a:p>
                  </a:txBody>
                  <a:tcPr>
                    <a:solidFill>
                      <a:schemeClr val="bg2">
                        <a:lumMod val="60000"/>
                        <a:lumOff val="40000"/>
                      </a:schemeClr>
                    </a:solidFill>
                  </a:tcPr>
                </a:tc>
                <a:tc>
                  <a:txBody>
                    <a:bodyPr/>
                    <a:lstStyle/>
                    <a:p>
                      <a:pPr algn="ctr"/>
                      <a:r>
                        <a:rPr lang="en-US" altLang="zh-CN" sz="1600" dirty="0" err="1" smtClean="0"/>
                        <a:t>birth_date</a:t>
                      </a:r>
                      <a:endParaRPr lang="zh-CN" altLang="en-US" sz="1600" dirty="0"/>
                    </a:p>
                  </a:txBody>
                  <a:tcPr>
                    <a:solidFill>
                      <a:schemeClr val="bg2">
                        <a:lumMod val="60000"/>
                        <a:lumOff val="40000"/>
                      </a:schemeClr>
                    </a:solidFill>
                  </a:tcPr>
                </a:tc>
                <a:tc>
                  <a:txBody>
                    <a:bodyPr/>
                    <a:lstStyle/>
                    <a:p>
                      <a:pPr algn="ctr"/>
                      <a:r>
                        <a:rPr lang="en-US" altLang="zh-CN" sz="1600" dirty="0" smtClean="0"/>
                        <a:t>......</a:t>
                      </a:r>
                      <a:endParaRPr lang="zh-CN" altLang="en-US" sz="1600" dirty="0"/>
                    </a:p>
                  </a:txBody>
                  <a:tcPr>
                    <a:solidFill>
                      <a:schemeClr val="bg2">
                        <a:lumMod val="60000"/>
                        <a:lumOff val="40000"/>
                      </a:schemeClr>
                    </a:solidFill>
                  </a:tcPr>
                </a:tc>
                <a:extLst>
                  <a:ext uri="{0D108BD9-81ED-4DB2-BD59-A6C34878D82A}">
                    <a16:rowId xmlns:a16="http://schemas.microsoft.com/office/drawing/2014/main" val="10000"/>
                  </a:ext>
                </a:extLst>
              </a:tr>
              <a:tr h="302434">
                <a:tc>
                  <a:txBody>
                    <a:bodyPr/>
                    <a:lstStyle/>
                    <a:p>
                      <a:pPr algn="ctr"/>
                      <a:r>
                        <a:rPr lang="zh-CN" altLang="en-US" sz="1600" dirty="0" smtClean="0"/>
                        <a:t>张三</a:t>
                      </a:r>
                      <a:endParaRPr lang="zh-CN" altLang="en-US" sz="1600" dirty="0"/>
                    </a:p>
                  </a:txBody>
                  <a:tcPr/>
                </a:tc>
                <a:tc>
                  <a:txBody>
                    <a:bodyPr/>
                    <a:lstStyle/>
                    <a:p>
                      <a:pPr algn="ctr"/>
                      <a:r>
                        <a:rPr lang="en-US" altLang="zh-CN" sz="1600" dirty="0" smtClean="0"/>
                        <a:t>20160001</a:t>
                      </a:r>
                      <a:endParaRPr lang="zh-CN" altLang="en-US" sz="1600" dirty="0"/>
                    </a:p>
                  </a:txBody>
                  <a:tcPr/>
                </a:tc>
                <a:tc>
                  <a:txBody>
                    <a:bodyPr/>
                    <a:lstStyle/>
                    <a:p>
                      <a:pPr algn="ctr"/>
                      <a:r>
                        <a:rPr lang="zh-CN" altLang="en-US" sz="1600" dirty="0" smtClean="0"/>
                        <a:t>男</a:t>
                      </a:r>
                      <a:endParaRPr lang="zh-CN" altLang="en-US" sz="1600" dirty="0"/>
                    </a:p>
                  </a:txBody>
                  <a:tcPr/>
                </a:tc>
                <a:tc>
                  <a:txBody>
                    <a:bodyPr/>
                    <a:lstStyle/>
                    <a:p>
                      <a:pPr algn="ctr"/>
                      <a:r>
                        <a:rPr lang="en-US" altLang="zh-CN" sz="1600" dirty="0" smtClean="0"/>
                        <a:t>...</a:t>
                      </a:r>
                      <a:endParaRPr lang="zh-CN" altLang="en-US" sz="1600" dirty="0"/>
                    </a:p>
                  </a:txBody>
                  <a:tcPr/>
                </a:tc>
                <a:tc>
                  <a:txBody>
                    <a:bodyPr/>
                    <a:lstStyle/>
                    <a:p>
                      <a:pPr algn="ctr"/>
                      <a:endParaRPr lang="zh-CN" altLang="en-US" sz="1600"/>
                    </a:p>
                  </a:txBody>
                  <a:tcPr/>
                </a:tc>
                <a:extLst>
                  <a:ext uri="{0D108BD9-81ED-4DB2-BD59-A6C34878D82A}">
                    <a16:rowId xmlns:a16="http://schemas.microsoft.com/office/drawing/2014/main" val="10001"/>
                  </a:ext>
                </a:extLst>
              </a:tr>
              <a:tr h="302434">
                <a:tc>
                  <a:txBody>
                    <a:bodyPr/>
                    <a:lstStyle/>
                    <a:p>
                      <a:pPr algn="ctr"/>
                      <a:r>
                        <a:rPr lang="zh-CN" altLang="en-US" sz="1600" dirty="0" smtClean="0"/>
                        <a:t>李四</a:t>
                      </a:r>
                      <a:endParaRPr lang="zh-CN" altLang="en-US" sz="1600" dirty="0"/>
                    </a:p>
                  </a:txBody>
                  <a:tcPr/>
                </a:tc>
                <a:tc>
                  <a:txBody>
                    <a:bodyPr/>
                    <a:lstStyle/>
                    <a:p>
                      <a:pPr algn="ctr"/>
                      <a:r>
                        <a:rPr lang="en-US" altLang="zh-CN" sz="1600" dirty="0" smtClean="0"/>
                        <a:t>20160002</a:t>
                      </a:r>
                      <a:endParaRPr lang="zh-CN" altLang="en-US" sz="1600" dirty="0"/>
                    </a:p>
                  </a:txBody>
                  <a:tcPr/>
                </a:tc>
                <a:tc>
                  <a:txBody>
                    <a:bodyPr/>
                    <a:lstStyle/>
                    <a:p>
                      <a:pPr algn="ctr"/>
                      <a:r>
                        <a:rPr lang="zh-CN" altLang="en-US" sz="1600" dirty="0" smtClean="0"/>
                        <a:t>女</a:t>
                      </a:r>
                      <a:endParaRPr lang="zh-CN" altLang="en-US" sz="1600" dirty="0"/>
                    </a:p>
                  </a:txBody>
                  <a:tcPr/>
                </a:tc>
                <a:tc>
                  <a:txBody>
                    <a:bodyPr/>
                    <a:lstStyle/>
                    <a:p>
                      <a:pPr algn="ctr"/>
                      <a:r>
                        <a:rPr lang="en-US" altLang="zh-CN" sz="1600" dirty="0" smtClean="0"/>
                        <a:t>...</a:t>
                      </a:r>
                      <a:endParaRPr lang="zh-CN" altLang="en-US" sz="1600" dirty="0"/>
                    </a:p>
                  </a:txBody>
                  <a:tcPr/>
                </a:tc>
                <a:tc>
                  <a:txBody>
                    <a:bodyPr/>
                    <a:lstStyle/>
                    <a:p>
                      <a:pPr algn="ctr"/>
                      <a:endParaRPr lang="zh-CN" altLang="en-US" sz="1600"/>
                    </a:p>
                  </a:txBody>
                  <a:tcPr/>
                </a:tc>
                <a:extLst>
                  <a:ext uri="{0D108BD9-81ED-4DB2-BD59-A6C34878D82A}">
                    <a16:rowId xmlns:a16="http://schemas.microsoft.com/office/drawing/2014/main" val="10002"/>
                  </a:ext>
                </a:extLst>
              </a:tr>
              <a:tr h="302434">
                <a:tc>
                  <a:txBody>
                    <a:bodyPr/>
                    <a:lstStyle/>
                    <a:p>
                      <a:pPr algn="ctr"/>
                      <a:r>
                        <a:rPr lang="zh-CN" altLang="en-US" sz="1600" dirty="0" smtClean="0"/>
                        <a:t>王五</a:t>
                      </a:r>
                      <a:endParaRPr lang="zh-CN" alt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20160003</a:t>
                      </a:r>
                      <a:endParaRPr lang="zh-CN" altLang="en-US" sz="1600" dirty="0" smtClean="0"/>
                    </a:p>
                  </a:txBody>
                  <a:tcPr/>
                </a:tc>
                <a:tc>
                  <a:txBody>
                    <a:bodyPr/>
                    <a:lstStyle/>
                    <a:p>
                      <a:pPr algn="ctr"/>
                      <a:r>
                        <a:rPr lang="zh-CN" altLang="en-US" sz="1600" dirty="0" smtClean="0"/>
                        <a:t>男</a:t>
                      </a:r>
                      <a:endParaRPr lang="zh-CN" altLang="en-US" sz="1600" dirty="0"/>
                    </a:p>
                  </a:txBody>
                  <a:tcPr/>
                </a:tc>
                <a:tc>
                  <a:txBody>
                    <a:bodyPr/>
                    <a:lstStyle/>
                    <a:p>
                      <a:pPr algn="ctr"/>
                      <a:r>
                        <a:rPr lang="en-US" altLang="zh-CN" sz="1600" dirty="0" smtClean="0"/>
                        <a:t>...</a:t>
                      </a:r>
                      <a:endParaRPr lang="zh-CN" altLang="en-US" sz="1600" dirty="0"/>
                    </a:p>
                  </a:txBody>
                  <a:tcPr/>
                </a:tc>
                <a:tc>
                  <a:txBody>
                    <a:bodyPr/>
                    <a:lstStyle/>
                    <a:p>
                      <a:pPr algn="ctr"/>
                      <a:endParaRPr lang="zh-CN" altLang="en-US" sz="1600"/>
                    </a:p>
                  </a:txBody>
                  <a:tcPr/>
                </a:tc>
                <a:extLst>
                  <a:ext uri="{0D108BD9-81ED-4DB2-BD59-A6C34878D82A}">
                    <a16:rowId xmlns:a16="http://schemas.microsoft.com/office/drawing/2014/main" val="10003"/>
                  </a:ext>
                </a:extLst>
              </a:tr>
              <a:tr h="302434">
                <a:tc>
                  <a:txBody>
                    <a:bodyPr/>
                    <a:lstStyle/>
                    <a:p>
                      <a:pPr algn="ctr"/>
                      <a:r>
                        <a:rPr lang="en-US" altLang="zh-CN" sz="1600" dirty="0" smtClean="0"/>
                        <a:t>  :</a:t>
                      </a:r>
                      <a:endParaRPr lang="zh-CN" altLang="en-US" sz="1600" dirty="0"/>
                    </a:p>
                  </a:txBody>
                  <a:tcPr/>
                </a:tc>
                <a:tc>
                  <a:txBody>
                    <a:bodyPr/>
                    <a:lstStyle/>
                    <a:p>
                      <a:pPr algn="ctr"/>
                      <a:endParaRPr lang="zh-CN" altLang="en-US" sz="1600" dirty="0"/>
                    </a:p>
                  </a:txBody>
                  <a:tcPr/>
                </a:tc>
                <a:tc>
                  <a:txBody>
                    <a:bodyPr/>
                    <a:lstStyle/>
                    <a:p>
                      <a:pPr algn="ctr"/>
                      <a:endParaRPr lang="zh-CN" altLang="en-US" sz="1600" dirty="0"/>
                    </a:p>
                  </a:txBody>
                  <a:tcPr/>
                </a:tc>
                <a:tc>
                  <a:txBody>
                    <a:bodyPr/>
                    <a:lstStyle/>
                    <a:p>
                      <a:pPr algn="ctr"/>
                      <a:endParaRPr lang="zh-CN" altLang="en-US" sz="1600" dirty="0"/>
                    </a:p>
                  </a:txBody>
                  <a:tcPr/>
                </a:tc>
                <a:tc>
                  <a:txBody>
                    <a:bodyPr/>
                    <a:lstStyle/>
                    <a:p>
                      <a:pPr algn="ctr"/>
                      <a:endParaRPr lang="zh-CN" altLang="en-US" sz="1600"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8" y="1600200"/>
            <a:ext cx="8579296" cy="4530725"/>
          </a:xfrm>
        </p:spPr>
        <p:txBody>
          <a:bodyPr/>
          <a:lstStyle/>
          <a:p>
            <a:pPr eaLnBrk="1" hangingPunct="1">
              <a:defRPr/>
            </a:pPr>
            <a:r>
              <a:rPr lang="zh-CN" altLang="en-US" sz="2800" dirty="0"/>
              <a:t>名表可以用一个一维数组来表示</a:t>
            </a:r>
            <a:r>
              <a:rPr lang="zh-CN" altLang="en-US" sz="2800" dirty="0" smtClean="0"/>
              <a:t>，数组的每个元素是表中的一行，其类型用</a:t>
            </a:r>
            <a:r>
              <a:rPr lang="zh-CN" altLang="en-US" sz="2800" dirty="0"/>
              <a:t>一个</a:t>
            </a:r>
            <a:r>
              <a:rPr lang="zh-CN" altLang="en-US" sz="2800" dirty="0">
                <a:solidFill>
                  <a:srgbClr val="FFC000"/>
                </a:solidFill>
              </a:rPr>
              <a:t>结构</a:t>
            </a:r>
            <a:r>
              <a:rPr lang="zh-CN" altLang="en-US" sz="2800" dirty="0"/>
              <a:t>来表示。</a:t>
            </a:r>
          </a:p>
          <a:p>
            <a:pPr lvl="1" eaLnBrk="1" hangingPunct="1">
              <a:buFontTx/>
              <a:buNone/>
              <a:defRPr/>
            </a:pPr>
            <a:r>
              <a:rPr lang="en-US" altLang="zh-CN" sz="2400" dirty="0" err="1"/>
              <a:t>const</a:t>
            </a:r>
            <a:r>
              <a:rPr lang="en-US" altLang="zh-CN" sz="2400" dirty="0"/>
              <a:t> </a:t>
            </a:r>
            <a:r>
              <a:rPr lang="en-US" altLang="zh-CN" sz="2400" dirty="0" err="1"/>
              <a:t>int</a:t>
            </a:r>
            <a:r>
              <a:rPr lang="en-US" altLang="zh-CN" sz="2400" dirty="0"/>
              <a:t> NAME_LEN=20;</a:t>
            </a:r>
          </a:p>
          <a:p>
            <a:pPr lvl="1" eaLnBrk="1" hangingPunct="1">
              <a:buFontTx/>
              <a:buNone/>
              <a:defRPr/>
            </a:pPr>
            <a:r>
              <a:rPr lang="en-US" altLang="zh-CN" sz="2400" dirty="0" err="1"/>
              <a:t>const</a:t>
            </a:r>
            <a:r>
              <a:rPr lang="en-US" altLang="zh-CN" sz="2400" dirty="0"/>
              <a:t> </a:t>
            </a:r>
            <a:r>
              <a:rPr lang="en-US" altLang="zh-CN" sz="2400" dirty="0" err="1"/>
              <a:t>int</a:t>
            </a:r>
            <a:r>
              <a:rPr lang="en-US" altLang="zh-CN" sz="2400" dirty="0"/>
              <a:t> TABLE_LEN=100;</a:t>
            </a:r>
          </a:p>
          <a:p>
            <a:pPr lvl="1" eaLnBrk="1" hangingPunct="1">
              <a:buFontTx/>
              <a:buNone/>
              <a:defRPr/>
            </a:pPr>
            <a:r>
              <a:rPr lang="en-US" altLang="zh-CN" sz="2400" dirty="0" err="1"/>
              <a:t>struct</a:t>
            </a:r>
            <a:r>
              <a:rPr lang="en-US" altLang="zh-CN" sz="2400" dirty="0"/>
              <a:t> </a:t>
            </a:r>
            <a:r>
              <a:rPr lang="en-US" altLang="zh-CN" sz="2400" dirty="0" err="1" smtClean="0"/>
              <a:t>TableItem</a:t>
            </a:r>
            <a:r>
              <a:rPr lang="en-US" altLang="zh-CN" sz="2400" dirty="0" smtClean="0"/>
              <a:t> //</a:t>
            </a:r>
            <a:r>
              <a:rPr lang="zh-CN" altLang="en-US" sz="2400" dirty="0" smtClean="0"/>
              <a:t>表中行</a:t>
            </a:r>
            <a:r>
              <a:rPr lang="zh-CN" altLang="en-US" sz="2400" dirty="0"/>
              <a:t>的数据类型</a:t>
            </a:r>
            <a:endParaRPr lang="en-US" altLang="zh-CN" sz="2400" dirty="0"/>
          </a:p>
          <a:p>
            <a:pPr lvl="1" eaLnBrk="1" hangingPunct="1">
              <a:buFontTx/>
              <a:buNone/>
              <a:defRPr/>
            </a:pPr>
            <a:r>
              <a:rPr lang="en-US" altLang="zh-CN" sz="2400" dirty="0"/>
              <a:t>{ char name[NAME_LEN</a:t>
            </a:r>
            <a:r>
              <a:rPr lang="en-US" altLang="zh-CN" sz="2400" dirty="0" smtClean="0"/>
              <a:t>];</a:t>
            </a:r>
          </a:p>
          <a:p>
            <a:pPr lvl="1" eaLnBrk="1" hangingPunct="1">
              <a:buFontTx/>
              <a:buNone/>
              <a:defRPr/>
            </a:pPr>
            <a:r>
              <a:rPr lang="en-US" altLang="zh-CN" sz="2400" dirty="0"/>
              <a:t> </a:t>
            </a:r>
            <a:r>
              <a:rPr lang="en-US" altLang="zh-CN" sz="2400" dirty="0" smtClean="0"/>
              <a:t>  </a:t>
            </a:r>
            <a:r>
              <a:rPr lang="en-US" altLang="zh-CN" sz="2400" dirty="0" err="1" smtClean="0"/>
              <a:t>int</a:t>
            </a:r>
            <a:r>
              <a:rPr lang="en-US" altLang="zh-CN" sz="2400" dirty="0" smtClean="0"/>
              <a:t> no;</a:t>
            </a:r>
            <a:endParaRPr lang="en-US" altLang="zh-CN" sz="2400" dirty="0"/>
          </a:p>
          <a:p>
            <a:pPr lvl="1" eaLnBrk="1" hangingPunct="1">
              <a:buFontTx/>
              <a:buNone/>
              <a:defRPr/>
            </a:pPr>
            <a:r>
              <a:rPr lang="en-US" altLang="zh-CN" sz="2400" dirty="0" smtClean="0"/>
              <a:t>   ...... //</a:t>
            </a:r>
            <a:r>
              <a:rPr lang="zh-CN" altLang="en-US" sz="2400" dirty="0" smtClean="0"/>
              <a:t>其它信息</a:t>
            </a:r>
          </a:p>
          <a:p>
            <a:pPr lvl="1" eaLnBrk="1" hangingPunct="1">
              <a:buFontTx/>
              <a:buNone/>
              <a:defRPr/>
            </a:pPr>
            <a:r>
              <a:rPr lang="en-US" altLang="zh-CN" sz="2400" dirty="0" smtClean="0"/>
              <a:t>};</a:t>
            </a:r>
            <a:r>
              <a:rPr lang="en-US" altLang="zh-CN" sz="2400" dirty="0"/>
              <a:t>	</a:t>
            </a:r>
          </a:p>
          <a:p>
            <a:pPr lvl="1" eaLnBrk="1" hangingPunct="1">
              <a:buFontTx/>
              <a:buNone/>
              <a:defRPr/>
            </a:pPr>
            <a:r>
              <a:rPr lang="en-US" altLang="zh-CN" sz="2400" dirty="0" err="1"/>
              <a:t>TableItem</a:t>
            </a:r>
            <a:r>
              <a:rPr lang="en-US" altLang="zh-CN" sz="2400" dirty="0"/>
              <a:t> </a:t>
            </a:r>
            <a:r>
              <a:rPr lang="en-US" altLang="zh-CN" sz="2400" dirty="0" err="1">
                <a:solidFill>
                  <a:schemeClr val="folHlink"/>
                </a:solidFill>
              </a:rPr>
              <a:t>name_table</a:t>
            </a:r>
            <a:r>
              <a:rPr lang="en-US" altLang="zh-CN" sz="2400" dirty="0"/>
              <a:t>[TABLE_LEN</a:t>
            </a:r>
            <a:r>
              <a:rPr lang="en-US" altLang="zh-CN" sz="2400" dirty="0" smtClean="0"/>
              <a:t>]; //</a:t>
            </a:r>
            <a:r>
              <a:rPr lang="zh-CN" altLang="en-US" sz="2400" dirty="0" smtClean="0"/>
              <a:t>整个</a:t>
            </a:r>
            <a:r>
              <a:rPr lang="zh-CN" altLang="en-US" sz="2400" dirty="0"/>
              <a:t>名</a:t>
            </a:r>
            <a:r>
              <a:rPr lang="zh-CN" altLang="en-US" sz="2400" dirty="0" smtClean="0"/>
              <a:t>表数据</a:t>
            </a:r>
            <a:endParaRPr lang="en-US" altLang="zh-CN" sz="2400" dirty="0"/>
          </a:p>
          <a:p>
            <a:endParaRPr lang="zh-CN" altLang="en-US" dirty="0"/>
          </a:p>
        </p:txBody>
      </p:sp>
    </p:spTree>
    <p:extLst>
      <p:ext uri="{BB962C8B-B14F-4D97-AF65-F5344CB8AC3E}">
        <p14:creationId xmlns:p14="http://schemas.microsoft.com/office/powerpoint/2010/main" val="3005238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54063" y="277813"/>
            <a:ext cx="7708900" cy="760412"/>
          </a:xfrm>
        </p:spPr>
        <p:txBody>
          <a:bodyPr/>
          <a:lstStyle/>
          <a:p>
            <a:pPr eaLnBrk="1" hangingPunct="1">
              <a:defRPr/>
            </a:pPr>
            <a:r>
              <a:rPr lang="zh-CN" altLang="en-GB" smtClean="0"/>
              <a:t>枚举类型的运算</a:t>
            </a:r>
            <a:endParaRPr lang="zh-CN" altLang="en-US" smtClean="0"/>
          </a:p>
        </p:txBody>
      </p:sp>
      <p:sp>
        <p:nvSpPr>
          <p:cNvPr id="10243" name="Rectangle 3"/>
          <p:cNvSpPr>
            <a:spLocks noGrp="1" noChangeArrowheads="1"/>
          </p:cNvSpPr>
          <p:nvPr>
            <p:ph type="body" idx="1"/>
          </p:nvPr>
        </p:nvSpPr>
        <p:spPr>
          <a:xfrm>
            <a:off x="0" y="1219200"/>
            <a:ext cx="9144000" cy="5522168"/>
          </a:xfrm>
        </p:spPr>
        <p:txBody>
          <a:bodyPr>
            <a:normAutofit fontScale="92500" lnSpcReduction="10000"/>
          </a:bodyPr>
          <a:lstStyle/>
          <a:p>
            <a:pPr eaLnBrk="1" hangingPunct="1">
              <a:lnSpc>
                <a:spcPct val="80000"/>
              </a:lnSpc>
              <a:defRPr/>
            </a:pPr>
            <a:r>
              <a:rPr lang="zh-CN" altLang="en-US" sz="2800" dirty="0" smtClean="0"/>
              <a:t>赋值</a:t>
            </a:r>
          </a:p>
          <a:p>
            <a:pPr lvl="1" eaLnBrk="1" hangingPunct="1">
              <a:defRPr/>
            </a:pPr>
            <a:r>
              <a:rPr lang="zh-CN" altLang="en-US" sz="2600" dirty="0" smtClean="0"/>
              <a:t>一个枚举类型的变量只能在相应枚举类型的值集中取值。例如：</a:t>
            </a:r>
          </a:p>
          <a:p>
            <a:pPr lvl="2" eaLnBrk="1" hangingPunct="1">
              <a:defRPr/>
            </a:pPr>
            <a:r>
              <a:rPr lang="en-US" altLang="zh-CN" sz="2000" dirty="0" smtClean="0"/>
              <a:t>Day </a:t>
            </a:r>
            <a:r>
              <a:rPr lang="en-US" altLang="zh-CN" sz="2000" dirty="0" err="1" smtClean="0"/>
              <a:t>day</a:t>
            </a:r>
            <a:r>
              <a:rPr lang="en-US" altLang="zh-CN" sz="2000" dirty="0" smtClean="0"/>
              <a:t>;</a:t>
            </a:r>
          </a:p>
          <a:p>
            <a:pPr lvl="2" eaLnBrk="1" hangingPunct="1">
              <a:defRPr/>
            </a:pPr>
            <a:r>
              <a:rPr lang="en-US" altLang="zh-CN" sz="2000" dirty="0" smtClean="0"/>
              <a:t>day = SUN; //OK</a:t>
            </a:r>
          </a:p>
          <a:p>
            <a:pPr lvl="2" eaLnBrk="1" hangingPunct="1">
              <a:defRPr/>
            </a:pPr>
            <a:r>
              <a:rPr lang="en-US" altLang="zh-CN" sz="2000" dirty="0" smtClean="0"/>
              <a:t>day = RED; //</a:t>
            </a:r>
            <a:r>
              <a:rPr lang="en-US" altLang="zh-CN" sz="2000" dirty="0" smtClean="0">
                <a:solidFill>
                  <a:srgbClr val="FFC000"/>
                </a:solidFill>
              </a:rPr>
              <a:t>Error</a:t>
            </a:r>
          </a:p>
          <a:p>
            <a:pPr lvl="1" eaLnBrk="1" hangingPunct="1">
              <a:defRPr/>
            </a:pPr>
            <a:r>
              <a:rPr lang="zh-CN" altLang="en-US" sz="2600" dirty="0" smtClean="0"/>
              <a:t>相同枚举类型之间可以进行赋值操作，例如： </a:t>
            </a:r>
          </a:p>
          <a:p>
            <a:pPr lvl="2" eaLnBrk="1" hangingPunct="1">
              <a:defRPr/>
            </a:pPr>
            <a:r>
              <a:rPr lang="en-US" altLang="zh-CN" sz="2000" dirty="0" smtClean="0"/>
              <a:t>Day d1,d2;</a:t>
            </a:r>
          </a:p>
          <a:p>
            <a:pPr lvl="2" eaLnBrk="1" hangingPunct="1">
              <a:defRPr/>
            </a:pPr>
            <a:r>
              <a:rPr lang="en-US" altLang="zh-CN" sz="2000" dirty="0" smtClean="0"/>
              <a:t>d2 = d1;</a:t>
            </a:r>
          </a:p>
          <a:p>
            <a:pPr lvl="1" eaLnBrk="1" hangingPunct="1">
              <a:defRPr/>
            </a:pPr>
            <a:r>
              <a:rPr lang="zh-CN" altLang="en-US" sz="2600" dirty="0" smtClean="0"/>
              <a:t>可以把一个枚举值赋值给一个整型变量，例如：</a:t>
            </a:r>
          </a:p>
          <a:p>
            <a:pPr lvl="2" eaLnBrk="1" hangingPunct="1">
              <a:defRPr/>
            </a:pPr>
            <a:r>
              <a:rPr lang="en-US" altLang="zh-CN" sz="2000" dirty="0" err="1" smtClean="0"/>
              <a:t>int</a:t>
            </a:r>
            <a:r>
              <a:rPr lang="en-US" altLang="zh-CN" sz="2000" dirty="0" smtClean="0"/>
              <a:t> </a:t>
            </a:r>
            <a:r>
              <a:rPr lang="en-US" altLang="zh-CN" sz="2000" dirty="0" err="1" smtClean="0"/>
              <a:t>i</a:t>
            </a:r>
            <a:r>
              <a:rPr lang="en-US" altLang="zh-CN" sz="2000" dirty="0" smtClean="0"/>
              <a:t>;</a:t>
            </a:r>
          </a:p>
          <a:p>
            <a:pPr lvl="2" eaLnBrk="1" hangingPunct="1">
              <a:defRPr/>
            </a:pPr>
            <a:r>
              <a:rPr lang="en-US" altLang="zh-CN" sz="2000" dirty="0" err="1" smtClean="0"/>
              <a:t>i</a:t>
            </a:r>
            <a:r>
              <a:rPr lang="en-US" altLang="zh-CN" sz="2000" dirty="0" smtClean="0"/>
              <a:t> = d1; //OK</a:t>
            </a:r>
            <a:r>
              <a:rPr lang="zh-CN" altLang="en-US" sz="2000" dirty="0" smtClean="0"/>
              <a:t>，将进行类型转换</a:t>
            </a:r>
            <a:endParaRPr lang="en-US" altLang="zh-CN" sz="2000" dirty="0" smtClean="0"/>
          </a:p>
          <a:p>
            <a:pPr lvl="1" eaLnBrk="1" hangingPunct="1">
              <a:defRPr/>
            </a:pPr>
            <a:r>
              <a:rPr lang="zh-CN" altLang="en-US" sz="2600" dirty="0" smtClean="0"/>
              <a:t>不能</a:t>
            </a:r>
            <a:r>
              <a:rPr lang="zh-CN" altLang="en-US" sz="2600" dirty="0"/>
              <a:t>把一个整型值赋值给枚举类型的</a:t>
            </a:r>
            <a:r>
              <a:rPr lang="zh-CN" altLang="en-US" sz="2600" dirty="0" smtClean="0"/>
              <a:t>变量，例如：</a:t>
            </a:r>
            <a:endParaRPr lang="en-US" altLang="zh-CN" sz="2600" dirty="0"/>
          </a:p>
          <a:p>
            <a:pPr lvl="2" eaLnBrk="1" hangingPunct="1">
              <a:defRPr/>
            </a:pPr>
            <a:r>
              <a:rPr lang="en-US" altLang="zh-CN" sz="2000" dirty="0" smtClean="0"/>
              <a:t>d1 = </a:t>
            </a:r>
            <a:r>
              <a:rPr lang="en-US" altLang="zh-CN" sz="2000" dirty="0" err="1" smtClean="0"/>
              <a:t>i</a:t>
            </a:r>
            <a:r>
              <a:rPr lang="en-US" altLang="zh-CN" sz="2000" dirty="0" smtClean="0"/>
              <a:t>; //</a:t>
            </a:r>
            <a:r>
              <a:rPr lang="en-US" altLang="zh-CN" sz="2000" dirty="0" smtClean="0">
                <a:solidFill>
                  <a:srgbClr val="FFC000"/>
                </a:solidFill>
              </a:rPr>
              <a:t>Error</a:t>
            </a:r>
          </a:p>
          <a:p>
            <a:pPr lvl="2" eaLnBrk="1" hangingPunct="1">
              <a:defRPr/>
            </a:pPr>
            <a:r>
              <a:rPr lang="en-US" altLang="zh-CN" sz="2000" dirty="0" smtClean="0"/>
              <a:t>d1 = (Day)</a:t>
            </a:r>
            <a:r>
              <a:rPr lang="en-US" altLang="zh-CN" sz="2000" dirty="0" err="1" smtClean="0"/>
              <a:t>i</a:t>
            </a:r>
            <a:r>
              <a:rPr lang="en-US" altLang="zh-CN" sz="2000" dirty="0" smtClean="0"/>
              <a:t>; //OK</a:t>
            </a:r>
            <a:r>
              <a:rPr lang="zh-CN" altLang="en-US" sz="2000" dirty="0" smtClean="0"/>
              <a:t>，</a:t>
            </a:r>
            <a:r>
              <a:rPr lang="zh-CN" altLang="en-US" sz="2000" dirty="0" smtClean="0">
                <a:solidFill>
                  <a:srgbClr val="FFC000"/>
                </a:solidFill>
              </a:rPr>
              <a:t>但不安全！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39825"/>
          </a:xfrm>
        </p:spPr>
        <p:txBody>
          <a:bodyPr/>
          <a:lstStyle/>
          <a:p>
            <a:r>
              <a:rPr lang="zh-CN" altLang="en-US" dirty="0" smtClean="0"/>
              <a:t>名表数据的输入</a:t>
            </a:r>
            <a:r>
              <a:rPr lang="en-US" altLang="zh-CN" dirty="0" smtClean="0"/>
              <a:t>/</a:t>
            </a:r>
            <a:r>
              <a:rPr lang="zh-CN" altLang="en-US" dirty="0" smtClean="0"/>
              <a:t>输出</a:t>
            </a:r>
            <a:endParaRPr lang="zh-CN" altLang="en-US" dirty="0"/>
          </a:p>
        </p:txBody>
      </p:sp>
      <p:sp>
        <p:nvSpPr>
          <p:cNvPr id="3" name="内容占位符 2"/>
          <p:cNvSpPr>
            <a:spLocks noGrp="1"/>
          </p:cNvSpPr>
          <p:nvPr>
            <p:ph idx="1"/>
          </p:nvPr>
        </p:nvSpPr>
        <p:spPr>
          <a:xfrm>
            <a:off x="457200" y="1340768"/>
            <a:ext cx="8229600" cy="5400600"/>
          </a:xfrm>
        </p:spPr>
        <p:txBody>
          <a:bodyPr>
            <a:normAutofit fontScale="62500" lnSpcReduction="20000"/>
          </a:bodyPr>
          <a:lstStyle/>
          <a:p>
            <a:pPr eaLnBrk="1" hangingPunct="1">
              <a:lnSpc>
                <a:spcPct val="120000"/>
              </a:lnSpc>
              <a:buNone/>
              <a:defRPr/>
            </a:pPr>
            <a:r>
              <a:rPr lang="en-US" altLang="zh-CN" dirty="0" err="1" smtClean="0"/>
              <a:t>int</a:t>
            </a:r>
            <a:r>
              <a:rPr lang="en-US" altLang="zh-CN" dirty="0" smtClean="0"/>
              <a:t> </a:t>
            </a:r>
            <a:r>
              <a:rPr lang="en-US" altLang="zh-CN" dirty="0"/>
              <a:t>n; //</a:t>
            </a:r>
            <a:r>
              <a:rPr lang="zh-CN" altLang="en-US" dirty="0"/>
              <a:t>名表元素的个数</a:t>
            </a:r>
            <a:r>
              <a:rPr lang="zh-CN" altLang="en-US" dirty="0" smtClean="0"/>
              <a:t>（行数）</a:t>
            </a:r>
            <a:endParaRPr lang="zh-CN" altLang="en-US" dirty="0"/>
          </a:p>
          <a:p>
            <a:pPr eaLnBrk="1" hangingPunct="1">
              <a:lnSpc>
                <a:spcPct val="120000"/>
              </a:lnSpc>
              <a:buNone/>
              <a:defRPr/>
            </a:pPr>
            <a:r>
              <a:rPr lang="en-US" altLang="zh-CN" dirty="0" err="1" smtClean="0"/>
              <a:t>cin</a:t>
            </a:r>
            <a:r>
              <a:rPr lang="en-US" altLang="zh-CN" dirty="0" smtClean="0"/>
              <a:t> </a:t>
            </a:r>
            <a:r>
              <a:rPr lang="en-US" altLang="zh-CN" dirty="0"/>
              <a:t>&gt;&gt; </a:t>
            </a:r>
            <a:r>
              <a:rPr lang="en-US" altLang="zh-CN" dirty="0" smtClean="0"/>
              <a:t>n;  if </a:t>
            </a:r>
            <a:r>
              <a:rPr lang="en-US" altLang="zh-CN" dirty="0"/>
              <a:t>(</a:t>
            </a:r>
            <a:r>
              <a:rPr lang="en-US" altLang="zh-CN" dirty="0" smtClean="0"/>
              <a:t>n&gt;TABLE_LEN) exit(-1);</a:t>
            </a:r>
          </a:p>
          <a:p>
            <a:pPr eaLnBrk="1" hangingPunct="1">
              <a:lnSpc>
                <a:spcPct val="120000"/>
              </a:lnSpc>
              <a:buNone/>
              <a:defRPr/>
            </a:pPr>
            <a:r>
              <a:rPr lang="en-US" altLang="zh-CN" dirty="0" smtClean="0"/>
              <a:t>for (</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&lt;n; </a:t>
            </a:r>
            <a:r>
              <a:rPr lang="en-US" altLang="zh-CN" dirty="0" err="1" smtClean="0"/>
              <a:t>i</a:t>
            </a:r>
            <a:r>
              <a:rPr lang="en-US" altLang="zh-CN" dirty="0" smtClean="0"/>
              <a:t>++) //</a:t>
            </a:r>
            <a:r>
              <a:rPr lang="zh-CN" altLang="en-US" dirty="0" smtClean="0"/>
              <a:t>依次输入名表中的每一行数据</a:t>
            </a:r>
            <a:endParaRPr lang="en-US" altLang="zh-CN" dirty="0" smtClean="0"/>
          </a:p>
          <a:p>
            <a:pPr eaLnBrk="1" hangingPunct="1">
              <a:lnSpc>
                <a:spcPct val="120000"/>
              </a:lnSpc>
              <a:buNone/>
              <a:defRPr/>
            </a:pPr>
            <a:r>
              <a:rPr lang="en-US" altLang="zh-CN" dirty="0" smtClean="0"/>
              <a:t>{ </a:t>
            </a:r>
            <a:r>
              <a:rPr lang="en-US" altLang="zh-CN" dirty="0" err="1" smtClean="0"/>
              <a:t>cin</a:t>
            </a:r>
            <a:r>
              <a:rPr lang="en-US" altLang="zh-CN" dirty="0" smtClean="0"/>
              <a:t> </a:t>
            </a:r>
            <a:r>
              <a:rPr lang="en-US" altLang="zh-CN" dirty="0"/>
              <a:t>&gt;&gt; </a:t>
            </a:r>
            <a:r>
              <a:rPr lang="en-US" altLang="zh-CN" dirty="0" err="1" smtClean="0"/>
              <a:t>name_table</a:t>
            </a:r>
            <a:r>
              <a:rPr lang="en-US" altLang="zh-CN" dirty="0" smtClean="0"/>
              <a:t>[</a:t>
            </a:r>
            <a:r>
              <a:rPr lang="en-US" altLang="zh-CN" dirty="0" err="1" smtClean="0"/>
              <a:t>i</a:t>
            </a:r>
            <a:r>
              <a:rPr lang="en-US" altLang="zh-CN" dirty="0" smtClean="0"/>
              <a:t>].name;</a:t>
            </a:r>
          </a:p>
          <a:p>
            <a:pPr eaLnBrk="1" hangingPunct="1">
              <a:lnSpc>
                <a:spcPct val="120000"/>
              </a:lnSpc>
              <a:buNone/>
              <a:defRPr/>
            </a:pPr>
            <a:r>
              <a:rPr lang="en-US" altLang="zh-CN" dirty="0"/>
              <a:t> </a:t>
            </a:r>
            <a:r>
              <a:rPr lang="en-US" altLang="zh-CN" dirty="0" smtClean="0"/>
              <a:t>  </a:t>
            </a:r>
            <a:r>
              <a:rPr lang="en-US" altLang="zh-CN" dirty="0" err="1" smtClean="0"/>
              <a:t>cin</a:t>
            </a:r>
            <a:r>
              <a:rPr lang="en-US" altLang="zh-CN" dirty="0" smtClean="0"/>
              <a:t> &gt;&gt; </a:t>
            </a:r>
            <a:r>
              <a:rPr lang="en-US" altLang="zh-CN" dirty="0" err="1"/>
              <a:t>name_table</a:t>
            </a:r>
            <a:r>
              <a:rPr lang="en-US" altLang="zh-CN" dirty="0"/>
              <a:t>[</a:t>
            </a:r>
            <a:r>
              <a:rPr lang="en-US" altLang="zh-CN" dirty="0" err="1"/>
              <a:t>i</a:t>
            </a:r>
            <a:r>
              <a:rPr lang="en-US" altLang="zh-CN" dirty="0" smtClean="0"/>
              <a:t>].no;</a:t>
            </a:r>
            <a:endParaRPr lang="zh-CN" altLang="en-US" dirty="0"/>
          </a:p>
          <a:p>
            <a:pPr eaLnBrk="1" hangingPunct="1">
              <a:lnSpc>
                <a:spcPct val="120000"/>
              </a:lnSpc>
              <a:buNone/>
              <a:defRPr/>
            </a:pPr>
            <a:r>
              <a:rPr lang="en-US" altLang="zh-CN" dirty="0" smtClean="0"/>
              <a:t>   ......  </a:t>
            </a:r>
          </a:p>
          <a:p>
            <a:pPr eaLnBrk="1" hangingPunct="1">
              <a:lnSpc>
                <a:spcPct val="120000"/>
              </a:lnSpc>
              <a:buNone/>
              <a:defRPr/>
            </a:pPr>
            <a:r>
              <a:rPr lang="en-US" altLang="zh-CN" dirty="0" smtClean="0"/>
              <a:t>}</a:t>
            </a:r>
          </a:p>
          <a:p>
            <a:pPr eaLnBrk="1" hangingPunct="1">
              <a:lnSpc>
                <a:spcPct val="120000"/>
              </a:lnSpc>
              <a:buNone/>
              <a:defRPr/>
            </a:pPr>
            <a:r>
              <a:rPr lang="en-US" altLang="zh-CN" dirty="0" smtClean="0"/>
              <a:t>......</a:t>
            </a:r>
          </a:p>
          <a:p>
            <a:pPr eaLnBrk="1" hangingPunct="1">
              <a:lnSpc>
                <a:spcPct val="120000"/>
              </a:lnSpc>
              <a:buNone/>
              <a:defRPr/>
            </a:pPr>
            <a:r>
              <a:rPr lang="en-US" altLang="zh-CN" dirty="0"/>
              <a:t>for (</a:t>
            </a:r>
            <a:r>
              <a:rPr lang="en-US" altLang="zh-CN" dirty="0" err="1"/>
              <a:t>int</a:t>
            </a:r>
            <a:r>
              <a:rPr lang="en-US" altLang="zh-CN" dirty="0"/>
              <a:t> </a:t>
            </a:r>
            <a:r>
              <a:rPr lang="en-US" altLang="zh-CN" dirty="0" err="1"/>
              <a:t>i</a:t>
            </a:r>
            <a:r>
              <a:rPr lang="en-US" altLang="zh-CN" dirty="0"/>
              <a:t>=0; </a:t>
            </a:r>
            <a:r>
              <a:rPr lang="en-US" altLang="zh-CN" dirty="0" err="1"/>
              <a:t>i</a:t>
            </a:r>
            <a:r>
              <a:rPr lang="en-US" altLang="zh-CN" dirty="0"/>
              <a:t>&lt;n; </a:t>
            </a:r>
            <a:r>
              <a:rPr lang="en-US" altLang="zh-CN" dirty="0" err="1"/>
              <a:t>i</a:t>
            </a:r>
            <a:r>
              <a:rPr lang="en-US" altLang="zh-CN" dirty="0" smtClean="0"/>
              <a:t>++) //</a:t>
            </a:r>
            <a:r>
              <a:rPr lang="zh-CN" altLang="en-US" dirty="0" smtClean="0"/>
              <a:t>按行输出名表数据</a:t>
            </a:r>
            <a:endParaRPr lang="en-US" altLang="zh-CN" dirty="0"/>
          </a:p>
          <a:p>
            <a:pPr eaLnBrk="1" hangingPunct="1">
              <a:lnSpc>
                <a:spcPct val="120000"/>
              </a:lnSpc>
              <a:buNone/>
              <a:defRPr/>
            </a:pPr>
            <a:r>
              <a:rPr lang="en-US" altLang="zh-CN" dirty="0"/>
              <a:t>{ </a:t>
            </a:r>
            <a:r>
              <a:rPr lang="en-US" altLang="zh-CN" dirty="0" err="1" smtClean="0"/>
              <a:t>cout</a:t>
            </a:r>
            <a:r>
              <a:rPr lang="en-US" altLang="zh-CN" dirty="0" smtClean="0"/>
              <a:t> &lt;&lt; </a:t>
            </a:r>
            <a:r>
              <a:rPr lang="en-US" altLang="zh-CN" dirty="0" err="1"/>
              <a:t>name_table</a:t>
            </a:r>
            <a:r>
              <a:rPr lang="en-US" altLang="zh-CN" dirty="0"/>
              <a:t>[</a:t>
            </a:r>
            <a:r>
              <a:rPr lang="en-US" altLang="zh-CN" dirty="0" err="1"/>
              <a:t>i</a:t>
            </a:r>
            <a:r>
              <a:rPr lang="en-US" altLang="zh-CN" dirty="0"/>
              <a:t>].name;</a:t>
            </a:r>
          </a:p>
          <a:p>
            <a:pPr eaLnBrk="1" hangingPunct="1">
              <a:lnSpc>
                <a:spcPct val="120000"/>
              </a:lnSpc>
              <a:buNone/>
              <a:defRPr/>
            </a:pPr>
            <a:r>
              <a:rPr lang="en-US" altLang="zh-CN" dirty="0"/>
              <a:t>   </a:t>
            </a:r>
            <a:r>
              <a:rPr lang="en-US" altLang="zh-CN" dirty="0" err="1" smtClean="0"/>
              <a:t>cout</a:t>
            </a:r>
            <a:r>
              <a:rPr lang="en-US" altLang="zh-CN" dirty="0" smtClean="0"/>
              <a:t> &lt;&lt; </a:t>
            </a:r>
            <a:r>
              <a:rPr lang="en-US" altLang="zh-CN" dirty="0" err="1"/>
              <a:t>name_table</a:t>
            </a:r>
            <a:r>
              <a:rPr lang="en-US" altLang="zh-CN" dirty="0"/>
              <a:t>[</a:t>
            </a:r>
            <a:r>
              <a:rPr lang="en-US" altLang="zh-CN" dirty="0" err="1"/>
              <a:t>i</a:t>
            </a:r>
            <a:r>
              <a:rPr lang="en-US" altLang="zh-CN" dirty="0"/>
              <a:t>].no;</a:t>
            </a:r>
            <a:endParaRPr lang="zh-CN" altLang="en-US" dirty="0"/>
          </a:p>
          <a:p>
            <a:pPr eaLnBrk="1" hangingPunct="1">
              <a:lnSpc>
                <a:spcPct val="120000"/>
              </a:lnSpc>
              <a:buNone/>
              <a:defRPr/>
            </a:pPr>
            <a:r>
              <a:rPr lang="en-US" altLang="zh-CN" dirty="0"/>
              <a:t>   ...... </a:t>
            </a:r>
            <a:endParaRPr lang="en-US" altLang="zh-CN" dirty="0" smtClean="0"/>
          </a:p>
          <a:p>
            <a:pPr eaLnBrk="1" hangingPunct="1">
              <a:lnSpc>
                <a:spcPct val="120000"/>
              </a:lnSpc>
              <a:buNone/>
              <a:defRPr/>
            </a:pPr>
            <a:r>
              <a:rPr lang="en-US" altLang="zh-CN" dirty="0"/>
              <a:t> </a:t>
            </a:r>
            <a:r>
              <a:rPr lang="en-US" altLang="zh-CN" dirty="0" smtClean="0"/>
              <a:t>  </a:t>
            </a:r>
            <a:r>
              <a:rPr lang="en-US" altLang="zh-CN" dirty="0" err="1" smtClean="0"/>
              <a:t>cout</a:t>
            </a:r>
            <a:r>
              <a:rPr lang="en-US" altLang="zh-CN" dirty="0" smtClean="0"/>
              <a:t> &lt;&lt; </a:t>
            </a:r>
            <a:r>
              <a:rPr lang="en-US" altLang="zh-CN" dirty="0" err="1" smtClean="0"/>
              <a:t>endl</a:t>
            </a:r>
            <a:r>
              <a:rPr lang="en-US" altLang="zh-CN" dirty="0" smtClean="0"/>
              <a:t>; </a:t>
            </a:r>
            <a:endParaRPr lang="en-US" altLang="zh-CN" dirty="0"/>
          </a:p>
          <a:p>
            <a:pPr eaLnBrk="1" hangingPunct="1">
              <a:lnSpc>
                <a:spcPct val="120000"/>
              </a:lnSpc>
              <a:buNone/>
              <a:defRPr/>
            </a:pPr>
            <a:r>
              <a:rPr lang="en-US" altLang="zh-CN" dirty="0" smtClean="0"/>
              <a:t>}</a:t>
            </a:r>
            <a:endParaRPr lang="zh-CN" altLang="en-US" dirty="0"/>
          </a:p>
        </p:txBody>
      </p:sp>
    </p:spTree>
    <p:extLst>
      <p:ext uri="{BB962C8B-B14F-4D97-AF65-F5344CB8AC3E}">
        <p14:creationId xmlns:p14="http://schemas.microsoft.com/office/powerpoint/2010/main" val="12911989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lang="zh-CN" altLang="en-US" smtClean="0"/>
              <a:t>名表的查找（检索）</a:t>
            </a:r>
          </a:p>
        </p:txBody>
      </p:sp>
      <p:sp>
        <p:nvSpPr>
          <p:cNvPr id="157699" name="Rectangle 3"/>
          <p:cNvSpPr>
            <a:spLocks noGrp="1" noChangeArrowheads="1"/>
          </p:cNvSpPr>
          <p:nvPr>
            <p:ph type="body" idx="1"/>
          </p:nvPr>
        </p:nvSpPr>
        <p:spPr>
          <a:xfrm>
            <a:off x="468313" y="1628775"/>
            <a:ext cx="8229600" cy="4530725"/>
          </a:xfrm>
        </p:spPr>
        <p:txBody>
          <a:bodyPr/>
          <a:lstStyle/>
          <a:p>
            <a:pPr eaLnBrk="1" hangingPunct="1">
              <a:defRPr/>
            </a:pPr>
            <a:r>
              <a:rPr lang="zh-CN" altLang="en-US" dirty="0" smtClean="0"/>
              <a:t>名表查找：根据某个关键词在名表中查找与该关键词相关的信息。</a:t>
            </a:r>
          </a:p>
          <a:p>
            <a:pPr lvl="1" eaLnBrk="1" hangingPunct="1">
              <a:defRPr/>
            </a:pPr>
            <a:r>
              <a:rPr lang="zh-CN" altLang="en-US" dirty="0" smtClean="0"/>
              <a:t>顺序查找</a:t>
            </a:r>
          </a:p>
          <a:p>
            <a:pPr lvl="1" eaLnBrk="1" hangingPunct="1">
              <a:defRPr/>
            </a:pPr>
            <a:r>
              <a:rPr lang="zh-CN" altLang="en-US" dirty="0" smtClean="0"/>
              <a:t>折半查找（二分法）</a:t>
            </a:r>
          </a:p>
          <a:p>
            <a:pPr eaLnBrk="1" hangingPunct="1">
              <a:buFont typeface="Wingdings" pitchFamily="2" charset="2"/>
              <a:buNone/>
              <a:defRPr/>
            </a:pPr>
            <a:endParaRPr lang="en-US" altLang="zh-CN"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57200" y="277813"/>
            <a:ext cx="8229600" cy="847725"/>
          </a:xfrm>
        </p:spPr>
        <p:txBody>
          <a:bodyPr/>
          <a:lstStyle/>
          <a:p>
            <a:pPr eaLnBrk="1" hangingPunct="1">
              <a:defRPr/>
            </a:pPr>
            <a:r>
              <a:rPr lang="zh-CN" altLang="en-US" smtClean="0"/>
              <a:t>名表查找（顺序）</a:t>
            </a:r>
          </a:p>
        </p:txBody>
      </p:sp>
      <p:sp>
        <p:nvSpPr>
          <p:cNvPr id="158723" name="Rectangle 3"/>
          <p:cNvSpPr>
            <a:spLocks noGrp="1" noChangeArrowheads="1"/>
          </p:cNvSpPr>
          <p:nvPr>
            <p:ph type="body" idx="1"/>
          </p:nvPr>
        </p:nvSpPr>
        <p:spPr>
          <a:xfrm>
            <a:off x="251520" y="1447800"/>
            <a:ext cx="8686800" cy="5149850"/>
          </a:xfrm>
        </p:spPr>
        <p:txBody>
          <a:bodyPr/>
          <a:lstStyle/>
          <a:p>
            <a:pPr eaLnBrk="1" hangingPunct="1">
              <a:lnSpc>
                <a:spcPct val="80000"/>
              </a:lnSpc>
              <a:defRPr/>
            </a:pPr>
            <a:r>
              <a:rPr lang="zh-CN" altLang="en-US" dirty="0" smtClean="0"/>
              <a:t>从表的第一行开始逐行比较</a:t>
            </a:r>
            <a:endParaRPr lang="en-US" altLang="zh-CN" dirty="0" smtClean="0"/>
          </a:p>
          <a:p>
            <a:pPr eaLnBrk="1" hangingPunct="1">
              <a:lnSpc>
                <a:spcPct val="80000"/>
              </a:lnSpc>
              <a:buFont typeface="Wingdings" pitchFamily="2" charset="2"/>
              <a:buNone/>
              <a:defRPr/>
            </a:pPr>
            <a:endParaRPr lang="en-US" altLang="zh-CN" sz="2400" dirty="0" smtClean="0"/>
          </a:p>
          <a:p>
            <a:pPr eaLnBrk="1" hangingPunct="1">
              <a:lnSpc>
                <a:spcPct val="80000"/>
              </a:lnSpc>
              <a:buFont typeface="Wingdings" pitchFamily="2" charset="2"/>
              <a:buNone/>
              <a:defRPr/>
            </a:pPr>
            <a:r>
              <a:rPr lang="en-US" altLang="zh-CN" sz="2400" dirty="0" err="1" smtClean="0"/>
              <a:t>int</a:t>
            </a:r>
            <a:r>
              <a:rPr lang="en-US" altLang="zh-CN" sz="2400" dirty="0" smtClean="0"/>
              <a:t> </a:t>
            </a:r>
            <a:r>
              <a:rPr lang="en-US" altLang="zh-CN" sz="2400" dirty="0" err="1" smtClean="0"/>
              <a:t>linear_search</a:t>
            </a:r>
            <a:r>
              <a:rPr lang="en-US" altLang="zh-CN" sz="2400" dirty="0" smtClean="0"/>
              <a:t>(char key[], //</a:t>
            </a:r>
            <a:r>
              <a:rPr lang="zh-CN" altLang="en-US" sz="2400" dirty="0" smtClean="0"/>
              <a:t>待搜索的关键词（姓名）</a:t>
            </a:r>
          </a:p>
          <a:p>
            <a:pPr eaLnBrk="1" hangingPunct="1">
              <a:lnSpc>
                <a:spcPct val="80000"/>
              </a:lnSpc>
              <a:buFont typeface="Wingdings" pitchFamily="2" charset="2"/>
              <a:buNone/>
              <a:defRPr/>
            </a:pPr>
            <a:r>
              <a:rPr lang="zh-CN" altLang="en-US" sz="2400" dirty="0" smtClean="0"/>
              <a:t>				</a:t>
            </a:r>
            <a:r>
              <a:rPr lang="en-US" altLang="zh-CN" sz="2400" dirty="0" err="1" smtClean="0"/>
              <a:t>TableItem</a:t>
            </a:r>
            <a:r>
              <a:rPr lang="en-US" altLang="zh-CN" sz="2400" dirty="0" smtClean="0"/>
              <a:t> t[], //</a:t>
            </a:r>
            <a:r>
              <a:rPr lang="zh-CN" altLang="en-US" sz="2400" dirty="0" smtClean="0"/>
              <a:t>名表</a:t>
            </a:r>
          </a:p>
          <a:p>
            <a:pPr eaLnBrk="1" hangingPunct="1">
              <a:lnSpc>
                <a:spcPct val="80000"/>
              </a:lnSpc>
              <a:buFont typeface="Wingdings" pitchFamily="2" charset="2"/>
              <a:buNone/>
              <a:defRPr/>
            </a:pPr>
            <a:r>
              <a:rPr lang="zh-CN" altLang="en-US" sz="2400" dirty="0" smtClean="0"/>
              <a:t>				</a:t>
            </a:r>
            <a:r>
              <a:rPr lang="en-US" altLang="zh-CN" sz="2400" dirty="0" err="1" smtClean="0"/>
              <a:t>int</a:t>
            </a:r>
            <a:r>
              <a:rPr lang="en-US" altLang="zh-CN" sz="2400" dirty="0" smtClean="0"/>
              <a:t> </a:t>
            </a:r>
            <a:r>
              <a:rPr lang="en-US" altLang="zh-CN" sz="2400" dirty="0" err="1" smtClean="0"/>
              <a:t>num_of_items</a:t>
            </a:r>
            <a:r>
              <a:rPr lang="en-US" altLang="zh-CN" sz="2400" dirty="0" smtClean="0"/>
              <a:t>) //</a:t>
            </a:r>
            <a:r>
              <a:rPr lang="zh-CN" altLang="en-US" sz="2400" dirty="0" smtClean="0"/>
              <a:t>表的长度</a:t>
            </a:r>
          </a:p>
          <a:p>
            <a:pPr eaLnBrk="1" hangingPunct="1">
              <a:lnSpc>
                <a:spcPct val="80000"/>
              </a:lnSpc>
              <a:buFont typeface="Wingdings" pitchFamily="2" charset="2"/>
              <a:buNone/>
              <a:defRPr/>
            </a:pPr>
            <a:r>
              <a:rPr lang="en-US" altLang="zh-CN" sz="2400" dirty="0" smtClean="0"/>
              <a:t>{	for (</a:t>
            </a:r>
            <a:r>
              <a:rPr lang="en-US" altLang="zh-CN" sz="2400" dirty="0" err="1" smtClean="0"/>
              <a:t>int</a:t>
            </a:r>
            <a:r>
              <a:rPr lang="en-US" altLang="zh-CN" sz="2400" dirty="0" smtClean="0"/>
              <a:t> index=0; index&lt;</a:t>
            </a:r>
            <a:r>
              <a:rPr lang="en-US" altLang="zh-CN" sz="2400" dirty="0" err="1" smtClean="0"/>
              <a:t>num_of_items</a:t>
            </a:r>
            <a:r>
              <a:rPr lang="en-US" altLang="zh-CN" sz="2400" dirty="0" smtClean="0"/>
              <a:t>; index++)</a:t>
            </a:r>
          </a:p>
          <a:p>
            <a:pPr eaLnBrk="1" hangingPunct="1">
              <a:lnSpc>
                <a:spcPct val="80000"/>
              </a:lnSpc>
              <a:buFont typeface="Wingdings" pitchFamily="2" charset="2"/>
              <a:buNone/>
              <a:defRPr/>
            </a:pPr>
            <a:r>
              <a:rPr lang="en-US" altLang="zh-CN" sz="2400" dirty="0" smtClean="0"/>
              <a:t>	   if (</a:t>
            </a:r>
            <a:r>
              <a:rPr lang="en-US" altLang="zh-CN" sz="2400" dirty="0" err="1" smtClean="0"/>
              <a:t>strcmp</a:t>
            </a:r>
            <a:r>
              <a:rPr lang="en-US" altLang="zh-CN" sz="2400" dirty="0" smtClean="0"/>
              <a:t>(</a:t>
            </a:r>
            <a:r>
              <a:rPr lang="en-US" altLang="zh-CN" sz="2400" dirty="0" err="1" smtClean="0"/>
              <a:t>key,t</a:t>
            </a:r>
            <a:r>
              <a:rPr lang="en-US" altLang="zh-CN" sz="2400" dirty="0" smtClean="0"/>
              <a:t>[index].name) == 0) return </a:t>
            </a:r>
            <a:r>
              <a:rPr lang="en-US" altLang="zh-CN" sz="2400" dirty="0"/>
              <a:t>index; </a:t>
            </a:r>
            <a:endParaRPr lang="en-US" altLang="zh-CN" sz="2400" dirty="0" smtClean="0"/>
          </a:p>
          <a:p>
            <a:pPr eaLnBrk="1" hangingPunct="1">
              <a:lnSpc>
                <a:spcPct val="80000"/>
              </a:lnSpc>
              <a:buFont typeface="Wingdings" pitchFamily="2" charset="2"/>
              <a:buNone/>
              <a:defRPr/>
            </a:pPr>
            <a:r>
              <a:rPr lang="en-US" altLang="zh-CN" sz="2400" dirty="0" smtClean="0"/>
              <a:t>	return -1;</a:t>
            </a:r>
          </a:p>
          <a:p>
            <a:pPr eaLnBrk="1" hangingPunct="1">
              <a:lnSpc>
                <a:spcPct val="8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type="body" idx="1"/>
          </p:nvPr>
        </p:nvSpPr>
        <p:spPr>
          <a:xfrm>
            <a:off x="457200" y="116632"/>
            <a:ext cx="8229600" cy="6741368"/>
          </a:xfrm>
        </p:spPr>
        <p:txBody>
          <a:bodyPr/>
          <a:lstStyle/>
          <a:p>
            <a:pPr eaLnBrk="1" hangingPunct="1">
              <a:buFont typeface="Wingdings" pitchFamily="2" charset="2"/>
              <a:buNone/>
              <a:defRPr/>
            </a:pPr>
            <a:r>
              <a:rPr lang="en-US" altLang="zh-CN" sz="2000" dirty="0" smtClean="0"/>
              <a:t>......</a:t>
            </a:r>
          </a:p>
          <a:p>
            <a:pPr eaLnBrk="1" hangingPunct="1">
              <a:buNone/>
              <a:defRPr/>
            </a:pPr>
            <a:r>
              <a:rPr lang="en-US" altLang="zh-CN" sz="2000" dirty="0" err="1"/>
              <a:t>TableItem</a:t>
            </a:r>
            <a:r>
              <a:rPr lang="en-US" altLang="zh-CN" sz="2000" dirty="0"/>
              <a:t> </a:t>
            </a:r>
            <a:r>
              <a:rPr lang="en-US" altLang="zh-CN" sz="2000" dirty="0" err="1"/>
              <a:t>name_table</a:t>
            </a:r>
            <a:r>
              <a:rPr lang="en-US" altLang="zh-CN" sz="2000" dirty="0"/>
              <a:t>[TABLE_LEN];</a:t>
            </a:r>
            <a:endParaRPr lang="en-US" altLang="zh-CN" sz="2000" dirty="0" smtClean="0"/>
          </a:p>
          <a:p>
            <a:pPr eaLnBrk="1" hangingPunct="1">
              <a:buFont typeface="Wingdings" pitchFamily="2" charset="2"/>
              <a:buNone/>
              <a:defRPr/>
            </a:pPr>
            <a:r>
              <a:rPr lang="en-US" altLang="zh-CN" sz="2000" dirty="0" err="1" smtClean="0"/>
              <a:t>int</a:t>
            </a:r>
            <a:r>
              <a:rPr lang="en-US" altLang="zh-CN" sz="2000" dirty="0" smtClean="0"/>
              <a:t> main()</a:t>
            </a:r>
          </a:p>
          <a:p>
            <a:pPr eaLnBrk="1" hangingPunct="1">
              <a:buFont typeface="Wingdings" pitchFamily="2" charset="2"/>
              <a:buNone/>
              <a:defRPr/>
            </a:pPr>
            <a:r>
              <a:rPr lang="en-US" altLang="zh-CN" sz="2000" dirty="0" smtClean="0"/>
              <a:t>{ </a:t>
            </a:r>
            <a:r>
              <a:rPr lang="en-US" altLang="zh-CN" sz="2000" dirty="0" err="1" smtClean="0"/>
              <a:t>int</a:t>
            </a:r>
            <a:r>
              <a:rPr lang="en-US" altLang="zh-CN" sz="2000" dirty="0" smtClean="0"/>
              <a:t> n; //</a:t>
            </a:r>
            <a:r>
              <a:rPr lang="zh-CN" altLang="en-US" sz="2000" dirty="0" smtClean="0"/>
              <a:t>名表元素的个数（长度）</a:t>
            </a:r>
          </a:p>
          <a:p>
            <a:pPr eaLnBrk="1" hangingPunct="1">
              <a:buNone/>
              <a:defRPr/>
            </a:pPr>
            <a:r>
              <a:rPr lang="zh-CN" altLang="en-US" sz="2000" dirty="0" smtClean="0"/>
              <a:t>	</a:t>
            </a:r>
            <a:r>
              <a:rPr lang="en-US" altLang="zh-CN" sz="2000" dirty="0" smtClean="0"/>
              <a:t>......  //</a:t>
            </a:r>
            <a:r>
              <a:rPr lang="zh-CN" altLang="en-US" sz="2000" dirty="0" smtClean="0"/>
              <a:t>名表</a:t>
            </a:r>
            <a:r>
              <a:rPr lang="en-US" altLang="zh-CN" sz="2000" dirty="0" err="1" smtClean="0"/>
              <a:t>name_table</a:t>
            </a:r>
            <a:r>
              <a:rPr lang="zh-CN" altLang="en-US" sz="2000" dirty="0" smtClean="0"/>
              <a:t>数据的获取，包括元素个数</a:t>
            </a:r>
            <a:r>
              <a:rPr lang="en-US" altLang="zh-CN" sz="2000" dirty="0" smtClean="0"/>
              <a:t>n</a:t>
            </a:r>
            <a:endParaRPr lang="zh-CN" altLang="en-US" sz="2000" dirty="0" smtClean="0"/>
          </a:p>
          <a:p>
            <a:pPr eaLnBrk="1" hangingPunct="1">
              <a:buFont typeface="Wingdings" pitchFamily="2" charset="2"/>
              <a:buNone/>
              <a:defRPr/>
            </a:pPr>
            <a:r>
              <a:rPr lang="zh-CN" altLang="en-US" sz="2000" dirty="0" smtClean="0"/>
              <a:t>	</a:t>
            </a:r>
            <a:r>
              <a:rPr lang="en-US" altLang="zh-CN" sz="2000" dirty="0" smtClean="0"/>
              <a:t>char name[NAME_LEN];  //</a:t>
            </a:r>
            <a:r>
              <a:rPr lang="zh-CN" altLang="en-US" sz="2000" dirty="0"/>
              <a:t>存储</a:t>
            </a:r>
            <a:r>
              <a:rPr lang="zh-CN" altLang="en-US" sz="2000" dirty="0" smtClean="0"/>
              <a:t>待查找的姓名</a:t>
            </a:r>
          </a:p>
          <a:p>
            <a:pPr eaLnBrk="1" hangingPunct="1">
              <a:buFont typeface="Wingdings" pitchFamily="2" charset="2"/>
              <a:buNone/>
              <a:defRPr/>
            </a:pPr>
            <a:r>
              <a:rPr lang="zh-CN" altLang="en-US" sz="2000" dirty="0" smtClean="0"/>
              <a:t>	</a:t>
            </a:r>
            <a:r>
              <a:rPr lang="en-US" altLang="zh-CN" sz="2000" dirty="0" err="1" smtClean="0"/>
              <a:t>cin</a:t>
            </a:r>
            <a:r>
              <a:rPr lang="en-US" altLang="zh-CN" sz="2000" dirty="0" smtClean="0"/>
              <a:t> &gt;&gt; name; //</a:t>
            </a:r>
            <a:r>
              <a:rPr lang="zh-CN" altLang="en-US" sz="2000" dirty="0" smtClean="0"/>
              <a:t>待查找的姓名获取</a:t>
            </a:r>
          </a:p>
          <a:p>
            <a:pPr eaLnBrk="1" hangingPunct="1">
              <a:buFont typeface="Wingdings" pitchFamily="2" charset="2"/>
              <a:buNone/>
              <a:defRPr/>
            </a:pPr>
            <a:r>
              <a:rPr lang="zh-CN" altLang="en-US" sz="2000" dirty="0" smtClean="0"/>
              <a:t>	</a:t>
            </a:r>
            <a:r>
              <a:rPr lang="en-US" altLang="zh-CN" sz="2000" dirty="0" err="1" smtClean="0"/>
              <a:t>int</a:t>
            </a:r>
            <a:r>
              <a:rPr lang="en-US" altLang="zh-CN" sz="2000" dirty="0" smtClean="0"/>
              <a:t> result = </a:t>
            </a:r>
            <a:r>
              <a:rPr lang="en-US" altLang="zh-CN" sz="2000" dirty="0" err="1" smtClean="0">
                <a:solidFill>
                  <a:srgbClr val="FFC000"/>
                </a:solidFill>
              </a:rPr>
              <a:t>linear_search</a:t>
            </a:r>
            <a:r>
              <a:rPr lang="en-US" altLang="zh-CN" sz="2000" dirty="0" smtClean="0"/>
              <a:t>(</a:t>
            </a:r>
            <a:r>
              <a:rPr lang="en-US" altLang="zh-CN" sz="2000" dirty="0" err="1" smtClean="0"/>
              <a:t>name,name_table,n</a:t>
            </a:r>
            <a:r>
              <a:rPr lang="en-US" altLang="zh-CN" sz="2000" dirty="0" smtClean="0"/>
              <a:t>);</a:t>
            </a:r>
          </a:p>
          <a:p>
            <a:pPr eaLnBrk="1" hangingPunct="1">
              <a:buFont typeface="Wingdings" pitchFamily="2" charset="2"/>
              <a:buNone/>
              <a:defRPr/>
            </a:pPr>
            <a:r>
              <a:rPr lang="en-US" altLang="zh-CN" sz="2000" dirty="0" smtClean="0"/>
              <a:t>	if (result ==  -1)</a:t>
            </a:r>
          </a:p>
          <a:p>
            <a:pPr eaLnBrk="1" hangingPunct="1">
              <a:buFont typeface="Wingdings" pitchFamily="2" charset="2"/>
              <a:buNone/>
              <a:defRPr/>
            </a:pPr>
            <a:r>
              <a:rPr lang="en-US" altLang="zh-CN" sz="2000" dirty="0" smtClean="0"/>
              <a:t>    { </a:t>
            </a:r>
            <a:r>
              <a:rPr lang="en-US" altLang="zh-CN" sz="2000" dirty="0" err="1" smtClean="0"/>
              <a:t>cout</a:t>
            </a:r>
            <a:r>
              <a:rPr lang="en-US" altLang="zh-CN" sz="2000" dirty="0" smtClean="0"/>
              <a:t> &lt;&lt; "Not found</a:t>
            </a:r>
            <a:r>
              <a:rPr lang="zh-CN" altLang="en-US" sz="2000" dirty="0" smtClean="0"/>
              <a:t>！</a:t>
            </a:r>
            <a:r>
              <a:rPr lang="en-US" altLang="zh-CN" sz="2000" dirty="0" smtClean="0"/>
              <a:t>\n";</a:t>
            </a:r>
          </a:p>
          <a:p>
            <a:pPr eaLnBrk="1" hangingPunct="1">
              <a:buFont typeface="Wingdings" pitchFamily="2" charset="2"/>
              <a:buNone/>
              <a:defRPr/>
            </a:pPr>
            <a:r>
              <a:rPr lang="en-US" altLang="zh-CN" sz="2000" dirty="0" smtClean="0"/>
              <a:t>      return -1;</a:t>
            </a:r>
          </a:p>
          <a:p>
            <a:pPr eaLnBrk="1" hangingPunct="1">
              <a:buFont typeface="Wingdings" pitchFamily="2" charset="2"/>
              <a:buNone/>
              <a:defRPr/>
            </a:pPr>
            <a:r>
              <a:rPr lang="en-US" altLang="zh-CN" sz="2000" dirty="0" smtClean="0"/>
              <a:t>    }</a:t>
            </a:r>
          </a:p>
          <a:p>
            <a:pPr eaLnBrk="1" hangingPunct="1">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en-US" altLang="zh-CN" sz="2000" dirty="0" err="1" smtClean="0"/>
              <a:t>name_table</a:t>
            </a:r>
            <a:r>
              <a:rPr lang="en-US" altLang="zh-CN" sz="2000" dirty="0" smtClean="0"/>
              <a:t>[result].name;</a:t>
            </a:r>
          </a:p>
          <a:p>
            <a:pPr eaLnBrk="1" hangingPunct="1">
              <a:buNone/>
              <a:defRPr/>
            </a:pPr>
            <a:r>
              <a:rPr lang="en-US" altLang="zh-CN" sz="2000" dirty="0"/>
              <a:t> </a:t>
            </a:r>
            <a:r>
              <a:rPr lang="en-US" altLang="zh-CN" sz="2000" dirty="0" smtClean="0"/>
              <a:t>   </a:t>
            </a:r>
            <a:r>
              <a:rPr lang="en-US" altLang="zh-CN" sz="2000" dirty="0" err="1" smtClean="0"/>
              <a:t>cout</a:t>
            </a:r>
            <a:r>
              <a:rPr lang="en-US" altLang="zh-CN" sz="2000" dirty="0" smtClean="0"/>
              <a:t> </a:t>
            </a:r>
            <a:r>
              <a:rPr lang="en-US" altLang="zh-CN" sz="2000" dirty="0"/>
              <a:t>&lt;&lt;  </a:t>
            </a:r>
            <a:r>
              <a:rPr lang="en-US" altLang="zh-CN" sz="2000" dirty="0" err="1"/>
              <a:t>name_table</a:t>
            </a:r>
            <a:r>
              <a:rPr lang="en-US" altLang="zh-CN" sz="2000" dirty="0"/>
              <a:t>[result</a:t>
            </a:r>
            <a:r>
              <a:rPr lang="en-US" altLang="zh-CN" sz="2000" dirty="0" smtClean="0"/>
              <a:t>].no;</a:t>
            </a:r>
          </a:p>
          <a:p>
            <a:pPr eaLnBrk="1" hangingPunct="1">
              <a:buNone/>
              <a:defRPr/>
            </a:pPr>
            <a:r>
              <a:rPr lang="en-US" altLang="zh-CN" sz="2000" dirty="0"/>
              <a:t> </a:t>
            </a:r>
            <a:r>
              <a:rPr lang="en-US" altLang="zh-CN" sz="2000" dirty="0" smtClean="0"/>
              <a:t>   ....... //</a:t>
            </a:r>
            <a:r>
              <a:rPr lang="zh-CN" altLang="en-US" sz="2000" dirty="0" smtClean="0"/>
              <a:t>输出其它信息</a:t>
            </a:r>
          </a:p>
          <a:p>
            <a:pPr eaLnBrk="1" hangingPunct="1">
              <a:buFont typeface="Wingdings" pitchFamily="2" charset="2"/>
              <a:buNone/>
              <a:defRPr/>
            </a:pPr>
            <a:r>
              <a:rPr lang="zh-CN" altLang="en-US" sz="2000" dirty="0" smtClean="0"/>
              <a:t>	</a:t>
            </a:r>
            <a:r>
              <a:rPr lang="en-US" altLang="zh-CN" sz="2000" dirty="0" smtClean="0"/>
              <a:t>return 0;</a:t>
            </a:r>
          </a:p>
          <a:p>
            <a:pPr eaLnBrk="1" hangingPunct="1">
              <a:buFont typeface="Wingdings" pitchFamily="2" charset="2"/>
              <a:buNone/>
              <a:defRPr/>
            </a:pPr>
            <a:r>
              <a:rPr lang="en-US" altLang="zh-CN" sz="2000" dirty="0" smtClean="0"/>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457200" y="115888"/>
            <a:ext cx="8229600" cy="1009650"/>
          </a:xfrm>
        </p:spPr>
        <p:txBody>
          <a:bodyPr/>
          <a:lstStyle/>
          <a:p>
            <a:pPr eaLnBrk="1" hangingPunct="1">
              <a:defRPr/>
            </a:pPr>
            <a:r>
              <a:rPr lang="zh-CN" altLang="en-US" sz="4000" smtClean="0"/>
              <a:t>名表查找（二分法）</a:t>
            </a:r>
          </a:p>
        </p:txBody>
      </p:sp>
      <p:sp>
        <p:nvSpPr>
          <p:cNvPr id="159747" name="Rectangle 3"/>
          <p:cNvSpPr>
            <a:spLocks noGrp="1" noChangeArrowheads="1"/>
          </p:cNvSpPr>
          <p:nvPr>
            <p:ph type="body" idx="1"/>
          </p:nvPr>
        </p:nvSpPr>
        <p:spPr>
          <a:xfrm>
            <a:off x="206375" y="1341438"/>
            <a:ext cx="8686800" cy="5229225"/>
          </a:xfrm>
        </p:spPr>
        <p:txBody>
          <a:bodyPr/>
          <a:lstStyle/>
          <a:p>
            <a:pPr eaLnBrk="1" hangingPunct="1">
              <a:defRPr/>
            </a:pPr>
            <a:r>
              <a:rPr lang="zh-CN" altLang="en-US" dirty="0" smtClean="0"/>
              <a:t>如果名表的元素已经按某个关键词（如姓名）排了序，则可以采用</a:t>
            </a:r>
            <a:r>
              <a:rPr lang="zh-CN" altLang="en-US" dirty="0" smtClean="0">
                <a:solidFill>
                  <a:schemeClr val="folHlink"/>
                </a:solidFill>
              </a:rPr>
              <a:t>二分法</a:t>
            </a:r>
            <a:r>
              <a:rPr lang="zh-CN" altLang="en-US" dirty="0" smtClean="0"/>
              <a:t>（</a:t>
            </a:r>
            <a:r>
              <a:rPr lang="zh-CN" altLang="en-US" dirty="0" smtClean="0">
                <a:solidFill>
                  <a:schemeClr val="folHlink"/>
                </a:solidFill>
              </a:rPr>
              <a:t>折半</a:t>
            </a:r>
            <a:r>
              <a:rPr lang="zh-CN" altLang="en-US" dirty="0" smtClean="0"/>
              <a:t>）查找：</a:t>
            </a:r>
          </a:p>
          <a:p>
            <a:pPr lvl="1" eaLnBrk="1" hangingPunct="1">
              <a:defRPr/>
            </a:pPr>
            <a:r>
              <a:rPr lang="zh-CN" altLang="en-US" dirty="0" smtClean="0"/>
              <a:t>用要查找的值与名表中间位置上的元素与进行比较</a:t>
            </a:r>
          </a:p>
          <a:p>
            <a:pPr lvl="2" eaLnBrk="1" hangingPunct="1">
              <a:defRPr/>
            </a:pPr>
            <a:r>
              <a:rPr lang="zh-CN" altLang="en-US" dirty="0" smtClean="0"/>
              <a:t>若相等，则找到，</a:t>
            </a:r>
          </a:p>
          <a:p>
            <a:pPr lvl="2" eaLnBrk="1" hangingPunct="1">
              <a:defRPr/>
            </a:pPr>
            <a:r>
              <a:rPr lang="zh-CN" altLang="en-US" dirty="0" smtClean="0"/>
              <a:t>若大于中间位置上的元素，则在名表的后半部分中继续进行查找；</a:t>
            </a:r>
          </a:p>
          <a:p>
            <a:pPr lvl="2" eaLnBrk="1" hangingPunct="1">
              <a:defRPr/>
            </a:pPr>
            <a:r>
              <a:rPr lang="zh-CN" altLang="en-US" dirty="0" smtClean="0"/>
              <a:t>若小于中间位置上的元素，则在名表的前半部分中继续进行查找。</a:t>
            </a:r>
          </a:p>
          <a:p>
            <a:pPr lvl="1" eaLnBrk="1" hangingPunct="1">
              <a:defRPr/>
            </a:pPr>
            <a:r>
              <a:rPr lang="zh-CN" altLang="en-US" dirty="0" smtClean="0"/>
              <a:t>在前半部分或后半部分中查找时，仍然采用折半查找，直到找到或表中元素比较完为止。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type="body" idx="1"/>
          </p:nvPr>
        </p:nvSpPr>
        <p:spPr>
          <a:xfrm>
            <a:off x="457200" y="188913"/>
            <a:ext cx="8229600" cy="6669087"/>
          </a:xfrm>
        </p:spPr>
        <p:txBody>
          <a:bodyPr/>
          <a:lstStyle/>
          <a:p>
            <a:pPr eaLnBrk="1" hangingPunct="1">
              <a:lnSpc>
                <a:spcPct val="90000"/>
              </a:lnSpc>
              <a:buFont typeface="Wingdings" pitchFamily="2" charset="2"/>
              <a:buNone/>
              <a:defRPr/>
            </a:pPr>
            <a:r>
              <a:rPr lang="en-US" altLang="zh-CN" sz="2400" dirty="0" err="1" smtClean="0"/>
              <a:t>int</a:t>
            </a:r>
            <a:r>
              <a:rPr lang="en-US" altLang="zh-CN" sz="2400" dirty="0" smtClean="0"/>
              <a:t> </a:t>
            </a:r>
            <a:r>
              <a:rPr lang="en-US" altLang="zh-CN" sz="2400" dirty="0" err="1" smtClean="0"/>
              <a:t>binary_search</a:t>
            </a:r>
            <a:r>
              <a:rPr lang="en-US" altLang="zh-CN" sz="2400" dirty="0" smtClean="0"/>
              <a:t>(char key[], </a:t>
            </a:r>
            <a:r>
              <a:rPr lang="en-US" altLang="zh-CN" sz="2400" dirty="0" err="1" smtClean="0"/>
              <a:t>TableItem</a:t>
            </a:r>
            <a:r>
              <a:rPr lang="en-US" altLang="zh-CN" sz="2400" dirty="0" smtClean="0"/>
              <a:t> t[], </a:t>
            </a:r>
            <a:r>
              <a:rPr lang="en-US" altLang="zh-CN" sz="2400" dirty="0" err="1" smtClean="0"/>
              <a:t>int</a:t>
            </a:r>
            <a:r>
              <a:rPr lang="en-US" altLang="zh-CN" sz="2400" dirty="0" smtClean="0"/>
              <a:t> </a:t>
            </a:r>
            <a:r>
              <a:rPr lang="en-US" altLang="zh-CN" sz="2400" dirty="0" err="1" smtClean="0"/>
              <a:t>num_of_items</a:t>
            </a:r>
            <a:r>
              <a:rPr lang="en-US" altLang="zh-CN" sz="2400" dirty="0" smtClean="0"/>
              <a:t>)</a:t>
            </a:r>
          </a:p>
          <a:p>
            <a:pPr eaLnBrk="1" hangingPunct="1">
              <a:lnSpc>
                <a:spcPct val="90000"/>
              </a:lnSpc>
              <a:buFont typeface="Wingdings" pitchFamily="2" charset="2"/>
              <a:buNone/>
              <a:defRPr/>
            </a:pPr>
            <a:r>
              <a:rPr lang="en-US" altLang="zh-CN" sz="2400" dirty="0" smtClean="0"/>
              <a:t>{	</a:t>
            </a:r>
            <a:r>
              <a:rPr lang="en-US" altLang="zh-CN" sz="2400" dirty="0" err="1" smtClean="0"/>
              <a:t>int</a:t>
            </a:r>
            <a:r>
              <a:rPr lang="en-US" altLang="zh-CN" sz="2400" dirty="0" smtClean="0"/>
              <a:t> </a:t>
            </a:r>
            <a:r>
              <a:rPr lang="en-US" altLang="zh-CN" sz="2400" dirty="0" err="1" smtClean="0"/>
              <a:t>middle,first,last</a:t>
            </a:r>
            <a:r>
              <a:rPr lang="en-US" altLang="zh-CN" sz="2400" dirty="0" smtClean="0"/>
              <a:t>;</a:t>
            </a:r>
          </a:p>
          <a:p>
            <a:pPr eaLnBrk="1" hangingPunct="1">
              <a:lnSpc>
                <a:spcPct val="90000"/>
              </a:lnSpc>
              <a:buFont typeface="Wingdings" pitchFamily="2" charset="2"/>
              <a:buNone/>
              <a:defRPr/>
            </a:pPr>
            <a:r>
              <a:rPr lang="en-US" altLang="zh-CN" sz="2400" dirty="0" smtClean="0"/>
              <a:t>	first = 0;	last = num_of_items-1;</a:t>
            </a:r>
          </a:p>
          <a:p>
            <a:pPr eaLnBrk="1" hangingPunct="1">
              <a:lnSpc>
                <a:spcPct val="90000"/>
              </a:lnSpc>
              <a:buFont typeface="Wingdings" pitchFamily="2" charset="2"/>
              <a:buNone/>
              <a:defRPr/>
            </a:pPr>
            <a:r>
              <a:rPr lang="en-US" altLang="zh-CN" sz="2400" dirty="0" smtClean="0"/>
              <a:t>	while (first &lt;= last)</a:t>
            </a:r>
          </a:p>
          <a:p>
            <a:pPr eaLnBrk="1" hangingPunct="1">
              <a:lnSpc>
                <a:spcPct val="90000"/>
              </a:lnSpc>
              <a:buNone/>
              <a:defRPr/>
            </a:pPr>
            <a:r>
              <a:rPr lang="en-US" altLang="zh-CN" sz="2400" dirty="0" smtClean="0"/>
              <a:t>	{	</a:t>
            </a:r>
            <a:r>
              <a:rPr lang="en-US" altLang="zh-CN" sz="2400" dirty="0"/>
              <a:t>middle </a:t>
            </a:r>
            <a:r>
              <a:rPr lang="en-US" altLang="zh-CN" sz="2400" dirty="0" smtClean="0"/>
              <a:t>= (</a:t>
            </a:r>
            <a:r>
              <a:rPr lang="en-US" altLang="zh-CN" sz="2400" dirty="0" err="1" smtClean="0"/>
              <a:t>first+last</a:t>
            </a:r>
            <a:r>
              <a:rPr lang="en-US" altLang="zh-CN" sz="2400" dirty="0" smtClean="0"/>
              <a:t>)/2;</a:t>
            </a:r>
          </a:p>
          <a:p>
            <a:pPr eaLnBrk="1" hangingPunct="1">
              <a:lnSpc>
                <a:spcPct val="90000"/>
              </a:lnSpc>
              <a:buNone/>
              <a:defRPr/>
            </a:pPr>
            <a:r>
              <a:rPr lang="en-US" altLang="zh-CN" sz="2400" dirty="0" smtClean="0"/>
              <a:t>		</a:t>
            </a:r>
            <a:r>
              <a:rPr lang="en-US" altLang="zh-CN" sz="2400" dirty="0" err="1" smtClean="0"/>
              <a:t>int</a:t>
            </a:r>
            <a:r>
              <a:rPr lang="en-US" altLang="zh-CN" sz="2400" dirty="0" smtClean="0"/>
              <a:t> </a:t>
            </a:r>
            <a:r>
              <a:rPr lang="en-US" altLang="zh-CN" sz="2400" dirty="0"/>
              <a:t>r=</a:t>
            </a:r>
            <a:r>
              <a:rPr lang="en-US" altLang="zh-CN" sz="2400" dirty="0" err="1"/>
              <a:t>strcmp</a:t>
            </a:r>
            <a:r>
              <a:rPr lang="en-US" altLang="zh-CN" sz="2400" dirty="0"/>
              <a:t>(</a:t>
            </a:r>
            <a:r>
              <a:rPr lang="en-US" altLang="zh-CN" sz="2400" dirty="0" err="1"/>
              <a:t>key,t</a:t>
            </a:r>
            <a:r>
              <a:rPr lang="en-US" altLang="zh-CN" sz="2400" dirty="0"/>
              <a:t>[middle].</a:t>
            </a:r>
            <a:r>
              <a:rPr lang="en-US" altLang="zh-CN" sz="2400" dirty="0" smtClean="0"/>
              <a:t>name);</a:t>
            </a:r>
          </a:p>
          <a:p>
            <a:pPr eaLnBrk="1" hangingPunct="1">
              <a:lnSpc>
                <a:spcPct val="90000"/>
              </a:lnSpc>
              <a:buNone/>
              <a:defRPr/>
            </a:pPr>
            <a:r>
              <a:rPr lang="en-US" altLang="zh-CN" sz="2400" dirty="0" smtClean="0"/>
              <a:t>		if (r == 0)  // key</a:t>
            </a:r>
            <a:r>
              <a:rPr lang="zh-CN" altLang="en-US" sz="2400" dirty="0" smtClean="0"/>
              <a:t>等于</a:t>
            </a:r>
            <a:r>
              <a:rPr lang="en-US" altLang="zh-CN" sz="2400" dirty="0"/>
              <a:t>t[middle].</a:t>
            </a:r>
            <a:r>
              <a:rPr lang="en-US" altLang="zh-CN" sz="2400" dirty="0" smtClean="0"/>
              <a:t>name</a:t>
            </a:r>
          </a:p>
          <a:p>
            <a:pPr eaLnBrk="1" hangingPunct="1">
              <a:lnSpc>
                <a:spcPct val="90000"/>
              </a:lnSpc>
              <a:buNone/>
              <a:defRPr/>
            </a:pPr>
            <a:r>
              <a:rPr lang="en-US" altLang="zh-CN" sz="2400" dirty="0" smtClean="0"/>
              <a:t>		   return </a:t>
            </a:r>
            <a:r>
              <a:rPr lang="en-US" altLang="zh-CN" sz="2400" dirty="0"/>
              <a:t>middle;</a:t>
            </a:r>
            <a:endParaRPr lang="en-US" altLang="zh-CN" sz="2400" dirty="0" smtClean="0"/>
          </a:p>
          <a:p>
            <a:pPr eaLnBrk="1" hangingPunct="1">
              <a:lnSpc>
                <a:spcPct val="90000"/>
              </a:lnSpc>
              <a:buNone/>
              <a:defRPr/>
            </a:pPr>
            <a:r>
              <a:rPr lang="en-US" altLang="zh-CN" sz="2400" dirty="0" smtClean="0"/>
              <a:t>		else if (r &gt; 0)  // key</a:t>
            </a:r>
            <a:r>
              <a:rPr lang="zh-CN" altLang="en-US" sz="2400" dirty="0" smtClean="0"/>
              <a:t>大于</a:t>
            </a:r>
            <a:r>
              <a:rPr lang="en-US" altLang="zh-CN" sz="2400" dirty="0"/>
              <a:t>t[middle].</a:t>
            </a:r>
            <a:r>
              <a:rPr lang="en-US" altLang="zh-CN" sz="2400" dirty="0" smtClean="0"/>
              <a:t>name</a:t>
            </a:r>
          </a:p>
          <a:p>
            <a:pPr eaLnBrk="1" hangingPunct="1">
              <a:lnSpc>
                <a:spcPct val="90000"/>
              </a:lnSpc>
              <a:buNone/>
              <a:defRPr/>
            </a:pPr>
            <a:r>
              <a:rPr lang="en-US" altLang="zh-CN" sz="2400" dirty="0" smtClean="0"/>
              <a:t>		   first = </a:t>
            </a:r>
            <a:r>
              <a:rPr lang="en-US" altLang="zh-CN" sz="2400" dirty="0"/>
              <a:t>middle+1</a:t>
            </a:r>
            <a:r>
              <a:rPr lang="en-US" altLang="zh-CN" sz="2400" dirty="0" smtClean="0"/>
              <a:t>;</a:t>
            </a:r>
          </a:p>
          <a:p>
            <a:pPr eaLnBrk="1" hangingPunct="1">
              <a:lnSpc>
                <a:spcPct val="90000"/>
              </a:lnSpc>
              <a:buNone/>
              <a:defRPr/>
            </a:pPr>
            <a:r>
              <a:rPr lang="en-US" altLang="zh-CN" sz="2400" dirty="0" smtClean="0"/>
              <a:t>		else  //key</a:t>
            </a:r>
            <a:r>
              <a:rPr lang="zh-CN" altLang="en-US" sz="2400" dirty="0" smtClean="0"/>
              <a:t>小于</a:t>
            </a:r>
            <a:r>
              <a:rPr lang="en-US" altLang="zh-CN" sz="2400" dirty="0"/>
              <a:t>t[middle].</a:t>
            </a:r>
            <a:r>
              <a:rPr lang="en-US" altLang="zh-CN" sz="2400" dirty="0" smtClean="0"/>
              <a:t>name</a:t>
            </a:r>
          </a:p>
          <a:p>
            <a:pPr eaLnBrk="1" hangingPunct="1">
              <a:lnSpc>
                <a:spcPct val="90000"/>
              </a:lnSpc>
              <a:buNone/>
              <a:defRPr/>
            </a:pPr>
            <a:r>
              <a:rPr lang="en-US" altLang="zh-CN" sz="2400" dirty="0" smtClean="0"/>
              <a:t>		   last = </a:t>
            </a:r>
            <a:r>
              <a:rPr lang="en-US" altLang="zh-CN" sz="2400" dirty="0"/>
              <a:t>middle-1</a:t>
            </a:r>
            <a:r>
              <a:rPr lang="en-US" altLang="zh-CN" sz="2400" dirty="0" smtClean="0"/>
              <a:t>;</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en-US" altLang="zh-CN" sz="2400" dirty="0" smtClean="0"/>
              <a:t>	return -1;</a:t>
            </a:r>
          </a:p>
          <a:p>
            <a:pPr eaLnBrk="1" hangingPunct="1">
              <a:lnSpc>
                <a:spcPct val="9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pPr eaLnBrk="1" hangingPunct="1">
              <a:defRPr/>
            </a:pPr>
            <a:r>
              <a:rPr lang="zh-CN" altLang="en-US" smtClean="0"/>
              <a:t>算法分析</a:t>
            </a:r>
          </a:p>
        </p:txBody>
      </p:sp>
      <p:sp>
        <p:nvSpPr>
          <p:cNvPr id="485379" name="Rectangle 3"/>
          <p:cNvSpPr>
            <a:spLocks noGrp="1" noChangeArrowheads="1"/>
          </p:cNvSpPr>
          <p:nvPr>
            <p:ph type="body" idx="1"/>
          </p:nvPr>
        </p:nvSpPr>
        <p:spPr/>
        <p:txBody>
          <a:bodyPr/>
          <a:lstStyle/>
          <a:p>
            <a:pPr eaLnBrk="1" hangingPunct="1">
              <a:defRPr/>
            </a:pPr>
            <a:r>
              <a:rPr lang="zh-CN" altLang="en-US" dirty="0" smtClean="0"/>
              <a:t>顺序查找</a:t>
            </a:r>
          </a:p>
          <a:p>
            <a:pPr lvl="1" eaLnBrk="1" hangingPunct="1">
              <a:defRPr/>
            </a:pPr>
            <a:r>
              <a:rPr lang="zh-CN" altLang="en-US" dirty="0" smtClean="0"/>
              <a:t>最好情况：比较</a:t>
            </a:r>
            <a:r>
              <a:rPr lang="en-US" altLang="zh-CN" dirty="0" smtClean="0"/>
              <a:t>1</a:t>
            </a:r>
            <a:r>
              <a:rPr lang="zh-CN" altLang="en-US" dirty="0" smtClean="0"/>
              <a:t>次</a:t>
            </a:r>
          </a:p>
          <a:p>
            <a:pPr lvl="1" eaLnBrk="1" hangingPunct="1">
              <a:defRPr/>
            </a:pPr>
            <a:r>
              <a:rPr lang="zh-CN" altLang="en-US" dirty="0" smtClean="0"/>
              <a:t>最坏情况：比较</a:t>
            </a:r>
            <a:r>
              <a:rPr lang="en-US" altLang="zh-CN" dirty="0" smtClean="0"/>
              <a:t>N</a:t>
            </a:r>
            <a:r>
              <a:rPr lang="zh-CN" altLang="en-US" dirty="0" smtClean="0"/>
              <a:t>次</a:t>
            </a:r>
          </a:p>
          <a:p>
            <a:pPr lvl="1" eaLnBrk="1" hangingPunct="1">
              <a:defRPr/>
            </a:pPr>
            <a:r>
              <a:rPr lang="zh-CN" altLang="en-US" dirty="0" smtClean="0"/>
              <a:t>平均情况：</a:t>
            </a:r>
            <a:r>
              <a:rPr lang="en-US" altLang="zh-CN" dirty="0" smtClean="0"/>
              <a:t>(1+2+...+N)/N = (N+1)/2 </a:t>
            </a:r>
            <a:r>
              <a:rPr lang="zh-CN" altLang="en-US" dirty="0" smtClean="0"/>
              <a:t>次</a:t>
            </a:r>
          </a:p>
          <a:p>
            <a:pPr eaLnBrk="1" hangingPunct="1">
              <a:defRPr/>
            </a:pPr>
            <a:r>
              <a:rPr lang="zh-CN" altLang="en-US" dirty="0" smtClean="0"/>
              <a:t>二分法查找</a:t>
            </a:r>
          </a:p>
          <a:p>
            <a:pPr lvl="1" eaLnBrk="1" hangingPunct="1">
              <a:defRPr/>
            </a:pPr>
            <a:r>
              <a:rPr lang="zh-CN" altLang="en-US" dirty="0" smtClean="0"/>
              <a:t>最好情况：比较</a:t>
            </a:r>
            <a:r>
              <a:rPr lang="en-US" altLang="zh-CN" dirty="0" smtClean="0"/>
              <a:t>1</a:t>
            </a:r>
            <a:r>
              <a:rPr lang="zh-CN" altLang="en-US" dirty="0" smtClean="0"/>
              <a:t>次</a:t>
            </a:r>
          </a:p>
          <a:p>
            <a:pPr lvl="1" eaLnBrk="1" hangingPunct="1">
              <a:defRPr/>
            </a:pPr>
            <a:r>
              <a:rPr lang="zh-CN" altLang="en-US" dirty="0" smtClean="0"/>
              <a:t>最坏情况：比较</a:t>
            </a:r>
            <a:r>
              <a:rPr lang="en-US" altLang="zh-CN" dirty="0" smtClean="0"/>
              <a:t>log</a:t>
            </a:r>
            <a:r>
              <a:rPr lang="en-US" altLang="zh-CN" baseline="-25000" dirty="0" smtClean="0"/>
              <a:t>2</a:t>
            </a:r>
            <a:r>
              <a:rPr lang="en-US" altLang="zh-CN" dirty="0" smtClean="0"/>
              <a:t>(N+1)</a:t>
            </a:r>
            <a:r>
              <a:rPr lang="zh-CN" altLang="en-US" dirty="0" smtClean="0"/>
              <a:t>次（</a:t>
            </a:r>
            <a:r>
              <a:rPr lang="zh-CN" altLang="en-US" dirty="0" smtClean="0">
                <a:solidFill>
                  <a:srgbClr val="FFC000"/>
                </a:solidFill>
              </a:rPr>
              <a:t>取上整</a:t>
            </a:r>
            <a:r>
              <a:rPr lang="zh-CN" altLang="en-US" dirty="0" smtClean="0"/>
              <a:t>）</a:t>
            </a:r>
          </a:p>
          <a:p>
            <a:pPr lvl="1" eaLnBrk="1" hangingPunct="1">
              <a:defRPr/>
            </a:pPr>
            <a:r>
              <a:rPr lang="zh-CN" altLang="en-US" dirty="0" smtClean="0"/>
              <a:t>平均情况：</a:t>
            </a:r>
            <a:r>
              <a:rPr lang="en-US" altLang="zh-CN" dirty="0" smtClean="0"/>
              <a:t>log</a:t>
            </a:r>
            <a:r>
              <a:rPr lang="en-US" altLang="zh-CN" baseline="-25000" dirty="0" smtClean="0"/>
              <a:t>2</a:t>
            </a:r>
            <a:r>
              <a:rPr lang="en-US" altLang="zh-CN" dirty="0" smtClean="0"/>
              <a:t>(N+1)-1</a:t>
            </a:r>
            <a:r>
              <a:rPr lang="zh-CN" altLang="en-US" dirty="0" smtClean="0"/>
              <a:t>次</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88900"/>
            <a:ext cx="7772400" cy="819150"/>
          </a:xfrm>
        </p:spPr>
        <p:txBody>
          <a:bodyPr/>
          <a:lstStyle/>
          <a:p>
            <a:pPr eaLnBrk="1" hangingPunct="1">
              <a:defRPr/>
            </a:pPr>
            <a:r>
              <a:rPr lang="zh-CN" altLang="en-US" dirty="0" smtClean="0"/>
              <a:t>联合（</a:t>
            </a:r>
            <a:r>
              <a:rPr lang="en-US" altLang="zh-CN" dirty="0" smtClean="0"/>
              <a:t>union</a:t>
            </a:r>
            <a:r>
              <a:rPr lang="zh-CN" altLang="en-US" dirty="0" smtClean="0"/>
              <a:t>）类型 </a:t>
            </a:r>
          </a:p>
        </p:txBody>
      </p:sp>
      <p:sp>
        <p:nvSpPr>
          <p:cNvPr id="25603" name="Rectangle 3"/>
          <p:cNvSpPr>
            <a:spLocks noGrp="1" noChangeArrowheads="1"/>
          </p:cNvSpPr>
          <p:nvPr>
            <p:ph type="body" idx="1"/>
          </p:nvPr>
        </p:nvSpPr>
        <p:spPr>
          <a:xfrm>
            <a:off x="250825" y="1363216"/>
            <a:ext cx="8642350" cy="5234136"/>
          </a:xfrm>
        </p:spPr>
        <p:txBody>
          <a:bodyPr>
            <a:normAutofit/>
          </a:bodyPr>
          <a:lstStyle/>
          <a:p>
            <a:pPr eaLnBrk="1" hangingPunct="1">
              <a:lnSpc>
                <a:spcPct val="90000"/>
              </a:lnSpc>
              <a:defRPr/>
            </a:pPr>
            <a:r>
              <a:rPr lang="zh-CN" altLang="en-US" sz="2800" dirty="0" smtClean="0"/>
              <a:t>如何表示一组图形数据？每个图形可以是：线段、矩形</a:t>
            </a:r>
            <a:r>
              <a:rPr lang="zh-CN" altLang="en-US" sz="2800" dirty="0"/>
              <a:t>、</a:t>
            </a:r>
            <a:r>
              <a:rPr lang="zh-CN" altLang="en-US" sz="2800" dirty="0" smtClean="0"/>
              <a:t>圆等：</a:t>
            </a:r>
            <a:endParaRPr lang="en-US" altLang="zh-CN" sz="2800" dirty="0" smtClean="0"/>
          </a:p>
          <a:p>
            <a:pPr lvl="1" eaLnBrk="1" hangingPunct="1">
              <a:lnSpc>
                <a:spcPct val="90000"/>
              </a:lnSpc>
              <a:buFontTx/>
              <a:buNone/>
              <a:defRPr/>
            </a:pPr>
            <a:r>
              <a:rPr lang="en-US" altLang="zh-CN" sz="2400" dirty="0" err="1"/>
              <a:t>struct</a:t>
            </a:r>
            <a:r>
              <a:rPr lang="en-US" altLang="zh-CN" sz="2400" dirty="0"/>
              <a:t> </a:t>
            </a:r>
            <a:r>
              <a:rPr lang="en-US" altLang="zh-CN" sz="2400" dirty="0" smtClean="0"/>
              <a:t>Line //</a:t>
            </a:r>
            <a:r>
              <a:rPr lang="zh-CN" altLang="en-US" sz="2400" dirty="0" smtClean="0"/>
              <a:t>线段</a:t>
            </a:r>
            <a:endParaRPr lang="en-US" altLang="zh-CN" sz="2400" dirty="0"/>
          </a:p>
          <a:p>
            <a:pPr lvl="1" eaLnBrk="1" hangingPunct="1">
              <a:lnSpc>
                <a:spcPct val="90000"/>
              </a:lnSpc>
              <a:buFontTx/>
              <a:buNone/>
              <a:defRPr/>
            </a:pPr>
            <a:r>
              <a:rPr lang="en-US" altLang="zh-CN" sz="2400" dirty="0"/>
              <a:t>{	double </a:t>
            </a:r>
            <a:r>
              <a:rPr lang="en-US" altLang="zh-CN" sz="2400" dirty="0" smtClean="0"/>
              <a:t>x1,y1,x2,y2</a:t>
            </a:r>
            <a:r>
              <a:rPr lang="en-US" altLang="zh-CN" sz="2400" dirty="0"/>
              <a:t>;</a:t>
            </a:r>
          </a:p>
          <a:p>
            <a:pPr lvl="1" eaLnBrk="1" hangingPunct="1">
              <a:lnSpc>
                <a:spcPct val="90000"/>
              </a:lnSpc>
              <a:buFontTx/>
              <a:buNone/>
              <a:defRPr/>
            </a:pPr>
            <a:r>
              <a:rPr lang="en-US" altLang="zh-CN" sz="2400" dirty="0"/>
              <a:t>};</a:t>
            </a:r>
          </a:p>
          <a:p>
            <a:pPr lvl="1" eaLnBrk="1" hangingPunct="1">
              <a:lnSpc>
                <a:spcPct val="90000"/>
              </a:lnSpc>
              <a:buFontTx/>
              <a:buNone/>
              <a:defRPr/>
            </a:pPr>
            <a:r>
              <a:rPr lang="en-US" altLang="zh-CN" sz="2400" dirty="0" err="1"/>
              <a:t>struct</a:t>
            </a:r>
            <a:r>
              <a:rPr lang="en-US" altLang="zh-CN" sz="2400" dirty="0"/>
              <a:t> </a:t>
            </a:r>
            <a:r>
              <a:rPr lang="en-US" altLang="zh-CN" sz="2400" dirty="0" smtClean="0"/>
              <a:t>Rectangle //</a:t>
            </a:r>
            <a:r>
              <a:rPr lang="zh-CN" altLang="en-US" sz="2400" dirty="0" smtClean="0"/>
              <a:t>矩形</a:t>
            </a:r>
            <a:endParaRPr lang="en-US" altLang="zh-CN" sz="2400" dirty="0"/>
          </a:p>
          <a:p>
            <a:pPr lvl="1" eaLnBrk="1" hangingPunct="1">
              <a:lnSpc>
                <a:spcPct val="90000"/>
              </a:lnSpc>
              <a:buFontTx/>
              <a:buNone/>
              <a:defRPr/>
            </a:pPr>
            <a:r>
              <a:rPr lang="en-US" altLang="zh-CN" sz="2400" dirty="0"/>
              <a:t>{	double </a:t>
            </a:r>
            <a:r>
              <a:rPr lang="en-US" altLang="zh-CN" sz="2400" dirty="0" err="1"/>
              <a:t>left,top,right,bottom</a:t>
            </a:r>
            <a:r>
              <a:rPr lang="en-US" altLang="zh-CN" sz="2400" dirty="0"/>
              <a:t>;</a:t>
            </a:r>
          </a:p>
          <a:p>
            <a:pPr lvl="1" eaLnBrk="1" hangingPunct="1">
              <a:lnSpc>
                <a:spcPct val="90000"/>
              </a:lnSpc>
              <a:buFontTx/>
              <a:buNone/>
              <a:defRPr/>
            </a:pPr>
            <a:r>
              <a:rPr lang="en-US" altLang="zh-CN" sz="2400" dirty="0"/>
              <a:t>};</a:t>
            </a:r>
          </a:p>
          <a:p>
            <a:pPr lvl="1" eaLnBrk="1" hangingPunct="1">
              <a:lnSpc>
                <a:spcPct val="90000"/>
              </a:lnSpc>
              <a:buFontTx/>
              <a:buNone/>
              <a:defRPr/>
            </a:pPr>
            <a:r>
              <a:rPr lang="en-US" altLang="zh-CN" sz="2400" dirty="0" err="1"/>
              <a:t>struct</a:t>
            </a:r>
            <a:r>
              <a:rPr lang="en-US" altLang="zh-CN" sz="2400" dirty="0"/>
              <a:t> </a:t>
            </a:r>
            <a:r>
              <a:rPr lang="en-US" altLang="zh-CN" sz="2400" dirty="0" smtClean="0"/>
              <a:t>Circle //</a:t>
            </a:r>
            <a:r>
              <a:rPr lang="zh-CN" altLang="en-US" sz="2400" dirty="0" smtClean="0"/>
              <a:t>圆</a:t>
            </a:r>
            <a:endParaRPr lang="en-US" altLang="zh-CN" sz="2400" dirty="0"/>
          </a:p>
          <a:p>
            <a:pPr lvl="1" eaLnBrk="1" hangingPunct="1">
              <a:lnSpc>
                <a:spcPct val="90000"/>
              </a:lnSpc>
              <a:buFontTx/>
              <a:buNone/>
              <a:defRPr/>
            </a:pPr>
            <a:r>
              <a:rPr lang="en-US" altLang="zh-CN" sz="2400" dirty="0"/>
              <a:t>{	double </a:t>
            </a:r>
            <a:r>
              <a:rPr lang="en-US" altLang="zh-CN" sz="2400" dirty="0" err="1" smtClean="0"/>
              <a:t>x,y,r</a:t>
            </a:r>
            <a:r>
              <a:rPr lang="en-US" altLang="zh-CN" sz="2400" dirty="0"/>
              <a:t>;</a:t>
            </a:r>
          </a:p>
          <a:p>
            <a:pPr lvl="1" eaLnBrk="1" hangingPunct="1">
              <a:lnSpc>
                <a:spcPct val="90000"/>
              </a:lnSpc>
              <a:buFontTx/>
              <a:buNone/>
              <a:defRPr/>
            </a:pPr>
            <a:r>
              <a:rPr lang="en-US" altLang="zh-CN" sz="2400" dirty="0"/>
              <a:t>}; </a:t>
            </a:r>
          </a:p>
          <a:p>
            <a:pPr marL="457200" lvl="1" indent="0" eaLnBrk="1" hangingPunct="1">
              <a:lnSpc>
                <a:spcPct val="90000"/>
              </a:lnSpc>
              <a:buFontTx/>
              <a:buNone/>
              <a:defRPr/>
            </a:pPr>
            <a:r>
              <a:rPr lang="zh-CN" altLang="en-US" sz="2400" dirty="0" smtClean="0">
                <a:solidFill>
                  <a:srgbClr val="FFC000"/>
                </a:solidFill>
              </a:rPr>
              <a:t>？</a:t>
            </a:r>
            <a:r>
              <a:rPr lang="en-US" altLang="zh-CN" sz="2400" dirty="0" smtClean="0"/>
              <a:t>figures[100]; //</a:t>
            </a:r>
            <a:r>
              <a:rPr lang="en-US" altLang="zh-CN" sz="2400" dirty="0"/>
              <a:t>100</a:t>
            </a:r>
            <a:r>
              <a:rPr lang="zh-CN" altLang="en-US" sz="2400" dirty="0"/>
              <a:t>个图形，</a:t>
            </a:r>
            <a:r>
              <a:rPr lang="zh-CN" altLang="en-US" sz="2400" dirty="0" smtClean="0">
                <a:solidFill>
                  <a:srgbClr val="FFC000"/>
                </a:solidFill>
              </a:rPr>
              <a:t>元素类型</a:t>
            </a:r>
            <a:r>
              <a:rPr lang="zh-CN" altLang="en-US" sz="2400" dirty="0" smtClean="0"/>
              <a:t>怎么定义？</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904656"/>
          </a:xfrm>
        </p:spPr>
        <p:txBody>
          <a:bodyPr>
            <a:normAutofit fontScale="92500" lnSpcReduction="10000"/>
          </a:bodyPr>
          <a:lstStyle/>
          <a:p>
            <a:pPr eaLnBrk="1" hangingPunct="1">
              <a:lnSpc>
                <a:spcPct val="120000"/>
              </a:lnSpc>
              <a:defRPr/>
            </a:pPr>
            <a:r>
              <a:rPr lang="zh-CN" altLang="en-US" dirty="0">
                <a:solidFill>
                  <a:srgbClr val="FFC000"/>
                </a:solidFill>
              </a:rPr>
              <a:t>联合</a:t>
            </a:r>
            <a:r>
              <a:rPr lang="zh-CN" altLang="en-US" dirty="0" smtClean="0">
                <a:solidFill>
                  <a:srgbClr val="FFC000"/>
                </a:solidFill>
              </a:rPr>
              <a:t>类型</a:t>
            </a:r>
            <a:endParaRPr lang="en-US" altLang="zh-CN" dirty="0" smtClean="0"/>
          </a:p>
          <a:p>
            <a:pPr lvl="1" eaLnBrk="1" hangingPunct="1">
              <a:lnSpc>
                <a:spcPct val="120000"/>
              </a:lnSpc>
              <a:defRPr/>
            </a:pPr>
            <a:r>
              <a:rPr lang="zh-CN" altLang="en-US" dirty="0" smtClean="0"/>
              <a:t>用</a:t>
            </a:r>
            <a:r>
              <a:rPr lang="zh-CN" altLang="en-US" dirty="0">
                <a:solidFill>
                  <a:srgbClr val="FFC000"/>
                </a:solidFill>
              </a:rPr>
              <a:t>一个类型</a:t>
            </a:r>
            <a:r>
              <a:rPr lang="zh-CN" altLang="en-US" dirty="0"/>
              <a:t>表示</a:t>
            </a:r>
            <a:r>
              <a:rPr lang="zh-CN" altLang="en-US" dirty="0">
                <a:solidFill>
                  <a:srgbClr val="FFC000"/>
                </a:solidFill>
              </a:rPr>
              <a:t>多种类型</a:t>
            </a:r>
            <a:r>
              <a:rPr lang="zh-CN" altLang="en-US" dirty="0"/>
              <a:t>的数据</a:t>
            </a:r>
            <a:r>
              <a:rPr lang="zh-CN" altLang="en-US" dirty="0" smtClean="0"/>
              <a:t>。</a:t>
            </a:r>
            <a:endParaRPr lang="en-US" altLang="zh-CN" dirty="0" smtClean="0"/>
          </a:p>
          <a:p>
            <a:pPr lvl="1" eaLnBrk="1" hangingPunct="1">
              <a:lnSpc>
                <a:spcPct val="120000"/>
              </a:lnSpc>
              <a:defRPr/>
            </a:pPr>
            <a:r>
              <a:rPr lang="zh-CN" altLang="en-US" dirty="0" smtClean="0"/>
              <a:t>例如</a:t>
            </a:r>
            <a:r>
              <a:rPr lang="zh-CN" altLang="en-US" dirty="0"/>
              <a:t>，下面的联合类型</a:t>
            </a:r>
            <a:r>
              <a:rPr lang="en-US" altLang="zh-CN" dirty="0"/>
              <a:t>A</a:t>
            </a:r>
            <a:r>
              <a:rPr lang="zh-CN" altLang="en-US" dirty="0" smtClean="0"/>
              <a:t>，既可以表示</a:t>
            </a:r>
            <a:r>
              <a:rPr lang="en-US" altLang="zh-CN" dirty="0" err="1" smtClean="0"/>
              <a:t>int</a:t>
            </a:r>
            <a:r>
              <a:rPr lang="zh-CN" altLang="en-US" dirty="0" smtClean="0"/>
              <a:t>类型的数据，也可以表示</a:t>
            </a:r>
            <a:r>
              <a:rPr lang="en-US" altLang="zh-CN" dirty="0" smtClean="0"/>
              <a:t>char</a:t>
            </a:r>
            <a:r>
              <a:rPr lang="zh-CN" altLang="en-US" dirty="0"/>
              <a:t>或</a:t>
            </a:r>
            <a:r>
              <a:rPr lang="en-US" altLang="zh-CN" dirty="0"/>
              <a:t>double</a:t>
            </a:r>
            <a:r>
              <a:rPr lang="zh-CN" altLang="en-US" dirty="0"/>
              <a:t>类型的数据：</a:t>
            </a:r>
          </a:p>
          <a:p>
            <a:pPr lvl="2" eaLnBrk="1" hangingPunct="1">
              <a:buNone/>
              <a:defRPr/>
            </a:pPr>
            <a:r>
              <a:rPr lang="en-US" altLang="zh-CN" sz="2500" dirty="0">
                <a:solidFill>
                  <a:srgbClr val="FFC000"/>
                </a:solidFill>
              </a:rPr>
              <a:t>union</a:t>
            </a:r>
            <a:r>
              <a:rPr lang="en-US" altLang="zh-CN" sz="2500" dirty="0"/>
              <a:t> A</a:t>
            </a:r>
          </a:p>
          <a:p>
            <a:pPr lvl="2" eaLnBrk="1" hangingPunct="1">
              <a:buNone/>
              <a:defRPr/>
            </a:pPr>
            <a:r>
              <a:rPr lang="en-US" altLang="zh-CN" sz="2500" dirty="0"/>
              <a:t>{ </a:t>
            </a:r>
            <a:r>
              <a:rPr lang="en-US" altLang="zh-CN" sz="2500" dirty="0" err="1"/>
              <a:t>int</a:t>
            </a:r>
            <a:r>
              <a:rPr lang="en-US" altLang="zh-CN" sz="2500" dirty="0"/>
              <a:t> </a:t>
            </a:r>
            <a:r>
              <a:rPr lang="en-US" altLang="zh-CN" sz="2500" dirty="0" err="1"/>
              <a:t>i</a:t>
            </a:r>
            <a:r>
              <a:rPr lang="en-US" altLang="zh-CN" sz="2500" dirty="0"/>
              <a:t>;</a:t>
            </a:r>
          </a:p>
          <a:p>
            <a:pPr lvl="2" eaLnBrk="1" hangingPunct="1">
              <a:buNone/>
              <a:defRPr/>
            </a:pPr>
            <a:r>
              <a:rPr lang="en-US" altLang="zh-CN" sz="2500" dirty="0"/>
              <a:t>   char c;</a:t>
            </a:r>
          </a:p>
          <a:p>
            <a:pPr lvl="2" eaLnBrk="1" hangingPunct="1">
              <a:buNone/>
              <a:defRPr/>
            </a:pPr>
            <a:r>
              <a:rPr lang="en-US" altLang="zh-CN" sz="2500" dirty="0"/>
              <a:t>   double d;</a:t>
            </a:r>
          </a:p>
          <a:p>
            <a:pPr lvl="2" eaLnBrk="1" hangingPunct="1">
              <a:buNone/>
              <a:defRPr/>
            </a:pPr>
            <a:r>
              <a:rPr lang="en-US" altLang="zh-CN" sz="2500" dirty="0" smtClean="0"/>
              <a:t>};</a:t>
            </a:r>
          </a:p>
          <a:p>
            <a:pPr eaLnBrk="1" hangingPunct="1">
              <a:defRPr/>
            </a:pPr>
            <a:r>
              <a:rPr lang="zh-CN" altLang="en-US" sz="3300" dirty="0"/>
              <a:t>语法</a:t>
            </a:r>
            <a:r>
              <a:rPr lang="zh-CN" altLang="en-US" sz="3300" dirty="0" smtClean="0"/>
              <a:t>上，联合类型与结构类型类型类似，只是用</a:t>
            </a:r>
            <a:r>
              <a:rPr lang="en-US" altLang="zh-CN" sz="3300" dirty="0" smtClean="0"/>
              <a:t>union</a:t>
            </a:r>
            <a:r>
              <a:rPr lang="zh-CN" altLang="en-US" sz="3300" dirty="0" smtClean="0"/>
              <a:t>替换了</a:t>
            </a:r>
            <a:r>
              <a:rPr lang="en-US" altLang="zh-CN" sz="3300" dirty="0" err="1" smtClean="0"/>
              <a:t>struct</a:t>
            </a:r>
            <a:r>
              <a:rPr lang="zh-CN" altLang="en-US" sz="3300" dirty="0" smtClean="0"/>
              <a:t>。</a:t>
            </a:r>
            <a:endParaRPr lang="en-US" altLang="zh-CN" sz="3300" dirty="0" smtClean="0"/>
          </a:p>
          <a:p>
            <a:pPr eaLnBrk="1" hangingPunct="1">
              <a:defRPr/>
            </a:pPr>
            <a:r>
              <a:rPr lang="zh-CN" altLang="en-US" sz="3300" dirty="0" smtClean="0"/>
              <a:t>语义上，联合类型的成员是互斥的，不能同时使用！</a:t>
            </a:r>
            <a:endParaRPr lang="en-US" altLang="zh-CN" sz="3300" dirty="0"/>
          </a:p>
          <a:p>
            <a:pPr eaLnBrk="1" hangingPunct="1">
              <a:lnSpc>
                <a:spcPct val="80000"/>
              </a:lnSpc>
              <a:defRPr/>
            </a:pPr>
            <a:endParaRPr lang="en-US" altLang="zh-CN" dirty="0"/>
          </a:p>
          <a:p>
            <a:endParaRPr lang="zh-CN" altLang="en-US" dirty="0"/>
          </a:p>
        </p:txBody>
      </p:sp>
    </p:spTree>
    <p:extLst>
      <p:ext uri="{BB962C8B-B14F-4D97-AF65-F5344CB8AC3E}">
        <p14:creationId xmlns:p14="http://schemas.microsoft.com/office/powerpoint/2010/main" val="327949756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95027"/>
            <a:ext cx="8229600" cy="6374333"/>
          </a:xfrm>
        </p:spPr>
        <p:txBody>
          <a:bodyPr>
            <a:normAutofit fontScale="85000" lnSpcReduction="20000"/>
          </a:bodyPr>
          <a:lstStyle/>
          <a:p>
            <a:pPr eaLnBrk="1" hangingPunct="1">
              <a:lnSpc>
                <a:spcPct val="120000"/>
              </a:lnSpc>
              <a:defRPr/>
            </a:pPr>
            <a:r>
              <a:rPr lang="zh-CN" altLang="en-US" dirty="0"/>
              <a:t>对于一个联合类型的变量</a:t>
            </a:r>
            <a:r>
              <a:rPr lang="zh-CN" altLang="en-US" dirty="0" smtClean="0"/>
              <a:t>，</a:t>
            </a:r>
            <a:endParaRPr lang="en-US" altLang="zh-CN" dirty="0" smtClean="0"/>
          </a:p>
          <a:p>
            <a:pPr lvl="1" eaLnBrk="1" hangingPunct="1">
              <a:lnSpc>
                <a:spcPct val="120000"/>
              </a:lnSpc>
              <a:defRPr/>
            </a:pPr>
            <a:r>
              <a:rPr lang="zh-CN" altLang="en-US" dirty="0" smtClean="0"/>
              <a:t>要给它赋上某类型的值，需要通过相应的成员来实现。</a:t>
            </a:r>
            <a:endParaRPr lang="en-US" altLang="zh-CN" dirty="0" smtClean="0"/>
          </a:p>
          <a:p>
            <a:pPr lvl="1" eaLnBrk="1" hangingPunct="1">
              <a:lnSpc>
                <a:spcPct val="120000"/>
              </a:lnSpc>
              <a:defRPr/>
            </a:pPr>
            <a:r>
              <a:rPr lang="zh-CN" altLang="en-US" dirty="0" smtClean="0"/>
              <a:t>在</a:t>
            </a:r>
            <a:r>
              <a:rPr lang="zh-CN" altLang="en-US" dirty="0"/>
              <a:t>程序</a:t>
            </a:r>
            <a:r>
              <a:rPr lang="zh-CN" altLang="en-US" dirty="0" smtClean="0"/>
              <a:t>中应</a:t>
            </a:r>
            <a:r>
              <a:rPr lang="zh-CN" altLang="en-US" dirty="0" smtClean="0">
                <a:solidFill>
                  <a:srgbClr val="FFC000"/>
                </a:solidFill>
              </a:rPr>
              <a:t>分</a:t>
            </a:r>
            <a:r>
              <a:rPr lang="zh-CN" altLang="en-US" dirty="0">
                <a:solidFill>
                  <a:srgbClr val="FFC000"/>
                </a:solidFill>
              </a:rPr>
              <a:t>阶段</a:t>
            </a:r>
            <a:r>
              <a:rPr lang="zh-CN" altLang="en-US" dirty="0"/>
              <a:t>地把它作为不同的类型来使</a:t>
            </a:r>
            <a:r>
              <a:rPr lang="zh-CN" altLang="en-US" dirty="0" smtClean="0"/>
              <a:t>用。</a:t>
            </a:r>
            <a:endParaRPr lang="en-US" altLang="zh-CN" dirty="0" smtClean="0"/>
          </a:p>
          <a:p>
            <a:pPr eaLnBrk="1" hangingPunct="1">
              <a:lnSpc>
                <a:spcPct val="120000"/>
              </a:lnSpc>
              <a:defRPr/>
            </a:pPr>
            <a:r>
              <a:rPr lang="zh-CN" altLang="en-US" dirty="0" smtClean="0"/>
              <a:t>例如：</a:t>
            </a:r>
            <a:endParaRPr lang="zh-CN" altLang="en-US" dirty="0"/>
          </a:p>
          <a:p>
            <a:pPr lvl="1" eaLnBrk="1" hangingPunct="1">
              <a:buFontTx/>
              <a:buNone/>
              <a:defRPr/>
            </a:pPr>
            <a:r>
              <a:rPr lang="en-US" altLang="zh-CN" dirty="0"/>
              <a:t>union A</a:t>
            </a:r>
          </a:p>
          <a:p>
            <a:pPr lvl="1" eaLnBrk="1" hangingPunct="1">
              <a:buFontTx/>
              <a:buNone/>
              <a:defRPr/>
            </a:pPr>
            <a:r>
              <a:rPr lang="en-US" altLang="zh-CN" dirty="0"/>
              <a:t>{ </a:t>
            </a:r>
            <a:r>
              <a:rPr lang="en-US" altLang="zh-CN" dirty="0" err="1"/>
              <a:t>int</a:t>
            </a:r>
            <a:r>
              <a:rPr lang="en-US" altLang="zh-CN" dirty="0"/>
              <a:t> </a:t>
            </a:r>
            <a:r>
              <a:rPr lang="en-US" altLang="zh-CN" dirty="0" err="1"/>
              <a:t>i</a:t>
            </a:r>
            <a:r>
              <a:rPr lang="en-US" altLang="zh-CN" dirty="0"/>
              <a:t>;</a:t>
            </a:r>
          </a:p>
          <a:p>
            <a:pPr lvl="1" eaLnBrk="1" hangingPunct="1">
              <a:buFontTx/>
              <a:buNone/>
              <a:defRPr/>
            </a:pPr>
            <a:r>
              <a:rPr lang="en-US" altLang="zh-CN" dirty="0"/>
              <a:t>   char c;</a:t>
            </a:r>
          </a:p>
          <a:p>
            <a:pPr lvl="1" eaLnBrk="1" hangingPunct="1">
              <a:buFontTx/>
              <a:buNone/>
              <a:defRPr/>
            </a:pPr>
            <a:r>
              <a:rPr lang="en-US" altLang="zh-CN" dirty="0"/>
              <a:t>   double d;</a:t>
            </a:r>
          </a:p>
          <a:p>
            <a:pPr lvl="1" eaLnBrk="1" hangingPunct="1">
              <a:buFontTx/>
              <a:buNone/>
              <a:defRPr/>
            </a:pPr>
            <a:r>
              <a:rPr lang="en-US" altLang="zh-CN" dirty="0"/>
              <a:t>};</a:t>
            </a:r>
          </a:p>
          <a:p>
            <a:pPr lvl="1" eaLnBrk="1" hangingPunct="1">
              <a:buFontTx/>
              <a:buNone/>
              <a:defRPr/>
            </a:pPr>
            <a:r>
              <a:rPr lang="en-US" altLang="zh-CN" dirty="0" smtClean="0"/>
              <a:t>A </a:t>
            </a:r>
            <a:r>
              <a:rPr lang="en-US" altLang="zh-CN" dirty="0" err="1" smtClean="0"/>
              <a:t>a</a:t>
            </a:r>
            <a:r>
              <a:rPr lang="en-US" altLang="zh-CN" dirty="0" smtClean="0"/>
              <a:t>;</a:t>
            </a:r>
          </a:p>
          <a:p>
            <a:pPr lvl="1" eaLnBrk="1" hangingPunct="1">
              <a:buFontTx/>
              <a:buNone/>
              <a:defRPr/>
            </a:pPr>
            <a:r>
              <a:rPr lang="en-US" altLang="zh-CN" dirty="0" err="1" smtClean="0"/>
              <a:t>a.i</a:t>
            </a:r>
            <a:r>
              <a:rPr lang="en-US" altLang="zh-CN" dirty="0" smtClean="0"/>
              <a:t> </a:t>
            </a:r>
            <a:r>
              <a:rPr lang="en-US" altLang="zh-CN" dirty="0"/>
              <a:t>= 1;  //</a:t>
            </a:r>
            <a:r>
              <a:rPr lang="zh-CN" altLang="en-US" dirty="0"/>
              <a:t>给变量</a:t>
            </a:r>
            <a:r>
              <a:rPr lang="en-US" altLang="zh-CN" dirty="0"/>
              <a:t>a</a:t>
            </a:r>
            <a:r>
              <a:rPr lang="zh-CN" altLang="en-US" dirty="0"/>
              <a:t>赋一个</a:t>
            </a:r>
            <a:r>
              <a:rPr lang="en-US" altLang="zh-CN" dirty="0" err="1"/>
              <a:t>int</a:t>
            </a:r>
            <a:r>
              <a:rPr lang="zh-CN" altLang="en-US" dirty="0"/>
              <a:t>型的值</a:t>
            </a:r>
          </a:p>
          <a:p>
            <a:pPr lvl="1" eaLnBrk="1" hangingPunct="1">
              <a:buFontTx/>
              <a:buNone/>
              <a:defRPr/>
            </a:pPr>
            <a:r>
              <a:rPr lang="en-US" altLang="zh-CN" dirty="0"/>
              <a:t>... </a:t>
            </a:r>
            <a:r>
              <a:rPr lang="en-US" altLang="zh-CN" dirty="0" err="1"/>
              <a:t>a.i</a:t>
            </a:r>
            <a:r>
              <a:rPr lang="en-US" altLang="zh-CN" dirty="0"/>
              <a:t> ...  //</a:t>
            </a:r>
            <a:r>
              <a:rPr lang="zh-CN" altLang="en-US" dirty="0"/>
              <a:t>把</a:t>
            </a:r>
            <a:r>
              <a:rPr lang="en-US" altLang="zh-CN" dirty="0"/>
              <a:t>a</a:t>
            </a:r>
            <a:r>
              <a:rPr lang="zh-CN" altLang="en-US" dirty="0"/>
              <a:t>当作</a:t>
            </a:r>
            <a:r>
              <a:rPr lang="en-US" altLang="zh-CN" dirty="0" err="1"/>
              <a:t>int</a:t>
            </a:r>
            <a:r>
              <a:rPr lang="zh-CN" altLang="en-US" dirty="0"/>
              <a:t>型来用</a:t>
            </a:r>
          </a:p>
          <a:p>
            <a:pPr lvl="1" eaLnBrk="1" hangingPunct="1">
              <a:buFontTx/>
              <a:buNone/>
              <a:defRPr/>
            </a:pPr>
            <a:r>
              <a:rPr lang="en-US" altLang="zh-CN" dirty="0" err="1"/>
              <a:t>a.c</a:t>
            </a:r>
            <a:r>
              <a:rPr lang="en-US" altLang="zh-CN" dirty="0"/>
              <a:t> = 'A';  //</a:t>
            </a:r>
            <a:r>
              <a:rPr lang="zh-CN" altLang="en-US" dirty="0"/>
              <a:t>给变量</a:t>
            </a:r>
            <a:r>
              <a:rPr lang="en-US" altLang="zh-CN" dirty="0"/>
              <a:t>a</a:t>
            </a:r>
            <a:r>
              <a:rPr lang="zh-CN" altLang="en-US" dirty="0"/>
              <a:t>赋一个</a:t>
            </a:r>
            <a:r>
              <a:rPr lang="en-US" altLang="zh-CN" dirty="0"/>
              <a:t>char</a:t>
            </a:r>
            <a:r>
              <a:rPr lang="zh-CN" altLang="en-US" dirty="0"/>
              <a:t>型的值</a:t>
            </a:r>
          </a:p>
          <a:p>
            <a:pPr lvl="1" eaLnBrk="1" hangingPunct="1">
              <a:buFontTx/>
              <a:buNone/>
              <a:defRPr/>
            </a:pPr>
            <a:r>
              <a:rPr lang="en-US" altLang="zh-CN" dirty="0"/>
              <a:t>... </a:t>
            </a:r>
            <a:r>
              <a:rPr lang="en-US" altLang="zh-CN" dirty="0" err="1"/>
              <a:t>a.c</a:t>
            </a:r>
            <a:r>
              <a:rPr lang="en-US" altLang="zh-CN" dirty="0"/>
              <a:t> ...  //</a:t>
            </a:r>
            <a:r>
              <a:rPr lang="zh-CN" altLang="en-US" dirty="0"/>
              <a:t>把</a:t>
            </a:r>
            <a:r>
              <a:rPr lang="en-US" altLang="zh-CN" dirty="0"/>
              <a:t>a</a:t>
            </a:r>
            <a:r>
              <a:rPr lang="zh-CN" altLang="en-US" dirty="0"/>
              <a:t>当作</a:t>
            </a:r>
            <a:r>
              <a:rPr lang="en-US" altLang="zh-CN" dirty="0"/>
              <a:t>char</a:t>
            </a:r>
            <a:r>
              <a:rPr lang="zh-CN" altLang="en-US" dirty="0"/>
              <a:t>型来用。</a:t>
            </a:r>
          </a:p>
          <a:p>
            <a:pPr lvl="1" eaLnBrk="1" hangingPunct="1">
              <a:buFontTx/>
              <a:buNone/>
              <a:defRPr/>
            </a:pPr>
            <a:r>
              <a:rPr lang="en-US" altLang="zh-CN" dirty="0" err="1"/>
              <a:t>a.d</a:t>
            </a:r>
            <a:r>
              <a:rPr lang="en-US" altLang="zh-CN" dirty="0"/>
              <a:t> = 2.0;  //</a:t>
            </a:r>
            <a:r>
              <a:rPr lang="zh-CN" altLang="en-US" dirty="0"/>
              <a:t>给变量</a:t>
            </a:r>
            <a:r>
              <a:rPr lang="en-US" altLang="zh-CN" dirty="0"/>
              <a:t>a</a:t>
            </a:r>
            <a:r>
              <a:rPr lang="zh-CN" altLang="en-US" dirty="0"/>
              <a:t>赋一个</a:t>
            </a:r>
            <a:r>
              <a:rPr lang="en-US" altLang="zh-CN" dirty="0"/>
              <a:t>double</a:t>
            </a:r>
            <a:r>
              <a:rPr lang="zh-CN" altLang="en-US" dirty="0"/>
              <a:t>型的值</a:t>
            </a:r>
          </a:p>
          <a:p>
            <a:pPr lvl="1" eaLnBrk="1" hangingPunct="1">
              <a:buFontTx/>
              <a:buNone/>
              <a:defRPr/>
            </a:pPr>
            <a:r>
              <a:rPr lang="en-US" altLang="zh-CN" dirty="0"/>
              <a:t>... </a:t>
            </a:r>
            <a:r>
              <a:rPr lang="en-US" altLang="zh-CN" dirty="0" err="1"/>
              <a:t>a.d</a:t>
            </a:r>
            <a:r>
              <a:rPr lang="en-US" altLang="zh-CN" dirty="0"/>
              <a:t> ...  //</a:t>
            </a:r>
            <a:r>
              <a:rPr lang="zh-CN" altLang="en-US" dirty="0"/>
              <a:t>把</a:t>
            </a:r>
            <a:r>
              <a:rPr lang="en-US" altLang="zh-CN" dirty="0"/>
              <a:t>a</a:t>
            </a:r>
            <a:r>
              <a:rPr lang="zh-CN" altLang="en-US" dirty="0"/>
              <a:t>当作</a:t>
            </a:r>
            <a:r>
              <a:rPr lang="en-US" altLang="zh-CN" dirty="0"/>
              <a:t>double</a:t>
            </a:r>
            <a:r>
              <a:rPr lang="zh-CN" altLang="en-US" dirty="0"/>
              <a:t>型来用</a:t>
            </a:r>
            <a:r>
              <a:rPr lang="zh-CN" altLang="en-US" dirty="0" smtClean="0"/>
              <a:t>。</a:t>
            </a:r>
            <a:endParaRPr lang="en-US" altLang="zh-CN" dirty="0"/>
          </a:p>
        </p:txBody>
      </p:sp>
    </p:spTree>
    <p:extLst>
      <p:ext uri="{BB962C8B-B14F-4D97-AF65-F5344CB8AC3E}">
        <p14:creationId xmlns:p14="http://schemas.microsoft.com/office/powerpoint/2010/main" val="2853905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179388" y="404813"/>
            <a:ext cx="8893175" cy="6048523"/>
          </a:xfrm>
        </p:spPr>
        <p:txBody>
          <a:bodyPr/>
          <a:lstStyle/>
          <a:p>
            <a:pPr eaLnBrk="1" hangingPunct="1">
              <a:lnSpc>
                <a:spcPct val="80000"/>
              </a:lnSpc>
              <a:defRPr/>
            </a:pPr>
            <a:r>
              <a:rPr lang="zh-CN" altLang="en-US" sz="2800" dirty="0" smtClean="0"/>
              <a:t>比较</a:t>
            </a:r>
          </a:p>
          <a:p>
            <a:pPr lvl="1" eaLnBrk="1" hangingPunct="1">
              <a:lnSpc>
                <a:spcPct val="80000"/>
              </a:lnSpc>
              <a:defRPr/>
            </a:pPr>
            <a:r>
              <a:rPr lang="zh-CN" altLang="en-US" sz="2400" dirty="0" smtClean="0"/>
              <a:t>枚举值之间的比较为枚举值所对应的整数之间的比较。例：</a:t>
            </a:r>
          </a:p>
          <a:p>
            <a:pPr lvl="2" eaLnBrk="1" hangingPunct="1">
              <a:lnSpc>
                <a:spcPct val="80000"/>
              </a:lnSpc>
              <a:buFontTx/>
              <a:buNone/>
              <a:defRPr/>
            </a:pPr>
            <a:r>
              <a:rPr lang="en-US" altLang="zh-CN" sz="2000" dirty="0" smtClean="0"/>
              <a:t>MON </a:t>
            </a:r>
            <a:r>
              <a:rPr lang="en-US" altLang="zh-CN" sz="2000" dirty="0"/>
              <a:t>&lt; TUE</a:t>
            </a:r>
            <a:r>
              <a:rPr lang="zh-CN" altLang="en-US" sz="2000" dirty="0"/>
              <a:t>（结果为</a:t>
            </a:r>
            <a:r>
              <a:rPr lang="en-US" altLang="zh-CN" sz="2000" dirty="0"/>
              <a:t>true</a:t>
            </a:r>
            <a:r>
              <a:rPr lang="zh-CN" altLang="en-US" sz="2000" dirty="0"/>
              <a:t>）</a:t>
            </a:r>
          </a:p>
          <a:p>
            <a:pPr eaLnBrk="1" hangingPunct="1">
              <a:lnSpc>
                <a:spcPct val="80000"/>
              </a:lnSpc>
              <a:defRPr/>
            </a:pPr>
            <a:r>
              <a:rPr lang="zh-CN" altLang="en-US" sz="2800" dirty="0" smtClean="0"/>
              <a:t>算术运算</a:t>
            </a:r>
          </a:p>
          <a:p>
            <a:pPr lvl="1" eaLnBrk="1" hangingPunct="1">
              <a:lnSpc>
                <a:spcPct val="80000"/>
              </a:lnSpc>
              <a:defRPr/>
            </a:pPr>
            <a:r>
              <a:rPr lang="zh-CN" altLang="en-US" sz="2400" dirty="0" smtClean="0"/>
              <a:t>运算时，枚举值将转换成对应的整型值。</a:t>
            </a:r>
          </a:p>
          <a:p>
            <a:pPr lvl="1" eaLnBrk="1" hangingPunct="1">
              <a:lnSpc>
                <a:spcPct val="80000"/>
              </a:lnSpc>
              <a:defRPr/>
            </a:pPr>
            <a:r>
              <a:rPr lang="zh-CN" altLang="en-US" sz="2400" dirty="0" smtClean="0"/>
              <a:t>对枚举类型进行算术运算的结果类型为算术类型。例如：</a:t>
            </a:r>
          </a:p>
          <a:p>
            <a:pPr lvl="2" eaLnBrk="1" hangingPunct="1">
              <a:lnSpc>
                <a:spcPct val="80000"/>
              </a:lnSpc>
              <a:buFontTx/>
              <a:buNone/>
              <a:defRPr/>
            </a:pPr>
            <a:r>
              <a:rPr lang="en-US" altLang="zh-CN" sz="2000" dirty="0" smtClean="0"/>
              <a:t>Day d; </a:t>
            </a:r>
            <a:r>
              <a:rPr lang="en-US" altLang="zh-CN" sz="2000" dirty="0" err="1" smtClean="0"/>
              <a:t>int</a:t>
            </a:r>
            <a:r>
              <a:rPr lang="en-US" altLang="zh-CN" sz="2000" dirty="0" smtClean="0"/>
              <a:t> </a:t>
            </a:r>
            <a:r>
              <a:rPr lang="en-US" altLang="zh-CN" sz="2000" dirty="0" err="1" smtClean="0"/>
              <a:t>i</a:t>
            </a:r>
            <a:r>
              <a:rPr lang="en-US" altLang="zh-CN" sz="2000" dirty="0" smtClean="0"/>
              <a:t>;</a:t>
            </a:r>
          </a:p>
          <a:p>
            <a:pPr lvl="2" eaLnBrk="1" hangingPunct="1">
              <a:lnSpc>
                <a:spcPct val="80000"/>
              </a:lnSpc>
              <a:buFontTx/>
              <a:buNone/>
              <a:defRPr/>
            </a:pPr>
            <a:r>
              <a:rPr lang="en-US" altLang="zh-CN" sz="2000" dirty="0" smtClean="0"/>
              <a:t>......</a:t>
            </a:r>
          </a:p>
          <a:p>
            <a:pPr lvl="2" eaLnBrk="1" hangingPunct="1">
              <a:lnSpc>
                <a:spcPct val="80000"/>
              </a:lnSpc>
              <a:buFontTx/>
              <a:buNone/>
              <a:defRPr/>
            </a:pPr>
            <a:r>
              <a:rPr lang="en-US" altLang="zh-CN" sz="2000" dirty="0" err="1" smtClean="0"/>
              <a:t>i</a:t>
            </a:r>
            <a:r>
              <a:rPr lang="en-US" altLang="zh-CN" sz="2000" dirty="0" smtClean="0"/>
              <a:t> = d+1; //OK</a:t>
            </a:r>
          </a:p>
          <a:p>
            <a:pPr lvl="2" eaLnBrk="1" hangingPunct="1">
              <a:lnSpc>
                <a:spcPct val="80000"/>
              </a:lnSpc>
              <a:buFontTx/>
              <a:buNone/>
              <a:defRPr/>
            </a:pPr>
            <a:r>
              <a:rPr lang="en-US" altLang="zh-CN" sz="2000" dirty="0" smtClean="0"/>
              <a:t>d = d+1;  //</a:t>
            </a:r>
            <a:r>
              <a:rPr lang="en-US" altLang="zh-CN" sz="2000" dirty="0" smtClean="0">
                <a:solidFill>
                  <a:schemeClr val="folHlink"/>
                </a:solidFill>
              </a:rPr>
              <a:t>Error</a:t>
            </a:r>
            <a:r>
              <a:rPr lang="zh-CN" altLang="en-US" sz="2000" dirty="0" smtClean="0"/>
              <a:t>，因为</a:t>
            </a:r>
            <a:r>
              <a:rPr lang="en-US" altLang="zh-CN" sz="2000" dirty="0" smtClean="0"/>
              <a:t>d+1</a:t>
            </a:r>
            <a:r>
              <a:rPr lang="zh-CN" altLang="en-US" sz="2000" dirty="0" smtClean="0"/>
              <a:t>的结果为</a:t>
            </a:r>
            <a:r>
              <a:rPr lang="en-US" altLang="zh-CN" sz="2000" dirty="0" err="1" smtClean="0"/>
              <a:t>int</a:t>
            </a:r>
            <a:r>
              <a:rPr lang="zh-CN" altLang="en-US" sz="2000" dirty="0" smtClean="0"/>
              <a:t>类型。</a:t>
            </a:r>
          </a:p>
          <a:p>
            <a:pPr lvl="2" eaLnBrk="1" hangingPunct="1">
              <a:lnSpc>
                <a:spcPct val="80000"/>
              </a:lnSpc>
              <a:buFontTx/>
              <a:buNone/>
              <a:defRPr/>
            </a:pPr>
            <a:r>
              <a:rPr lang="en-US" altLang="zh-CN" sz="2000" dirty="0" smtClean="0"/>
              <a:t>d = (Day)(d+1)  //OK</a:t>
            </a:r>
          </a:p>
          <a:p>
            <a:pPr eaLnBrk="1" hangingPunct="1">
              <a:defRPr/>
            </a:pPr>
            <a:r>
              <a:rPr lang="zh-CN" altLang="en-US" sz="2800" dirty="0" smtClean="0"/>
              <a:t>不能对枚举类型的值直接进行输入</a:t>
            </a:r>
            <a:r>
              <a:rPr lang="zh-CN" altLang="en-US" sz="2800" dirty="0" smtClean="0">
                <a:latin typeface="Courier New" pitchFamily="49" charset="0"/>
              </a:rPr>
              <a:t>，但可以直接进行输出</a:t>
            </a:r>
            <a:r>
              <a:rPr lang="zh-CN" altLang="en-US" sz="2800" dirty="0" smtClean="0"/>
              <a:t>。例如：</a:t>
            </a:r>
          </a:p>
          <a:p>
            <a:pPr lvl="2" eaLnBrk="1" hangingPunct="1">
              <a:lnSpc>
                <a:spcPct val="80000"/>
              </a:lnSpc>
              <a:buFontTx/>
              <a:buNone/>
              <a:defRPr/>
            </a:pPr>
            <a:r>
              <a:rPr lang="en-US" altLang="zh-CN" sz="2000" dirty="0" smtClean="0"/>
              <a:t>Day d;</a:t>
            </a:r>
          </a:p>
          <a:p>
            <a:pPr lvl="2" eaLnBrk="1" hangingPunct="1">
              <a:lnSpc>
                <a:spcPct val="80000"/>
              </a:lnSpc>
              <a:buFontTx/>
              <a:buNone/>
              <a:defRPr/>
            </a:pPr>
            <a:r>
              <a:rPr lang="en-US" altLang="zh-CN" sz="2000" dirty="0" err="1" smtClean="0"/>
              <a:t>cin</a:t>
            </a:r>
            <a:r>
              <a:rPr lang="en-US" altLang="zh-CN" sz="2000" dirty="0" smtClean="0"/>
              <a:t> &gt;&gt; d;  //</a:t>
            </a:r>
            <a:r>
              <a:rPr lang="en-US" altLang="zh-CN" sz="2000" dirty="0" smtClean="0">
                <a:solidFill>
                  <a:srgbClr val="FFC000"/>
                </a:solidFill>
              </a:rPr>
              <a:t>Error</a:t>
            </a:r>
          </a:p>
          <a:p>
            <a:pPr lvl="2" eaLnBrk="1" hangingPunct="1">
              <a:lnSpc>
                <a:spcPct val="80000"/>
              </a:lnSpc>
              <a:buFontTx/>
              <a:buNone/>
              <a:defRPr/>
            </a:pPr>
            <a:r>
              <a:rPr lang="en-US" altLang="zh-CN" sz="2000" dirty="0" err="1" smtClean="0"/>
              <a:t>cout</a:t>
            </a:r>
            <a:r>
              <a:rPr lang="en-US" altLang="zh-CN" sz="2000" dirty="0" smtClean="0"/>
              <a:t> &lt;&lt; d;  //OK</a:t>
            </a:r>
            <a:r>
              <a:rPr lang="zh-CN" altLang="en-US" sz="2000" dirty="0" smtClean="0"/>
              <a:t>，将把</a:t>
            </a:r>
            <a:r>
              <a:rPr lang="en-US" altLang="zh-CN" sz="2000" dirty="0" smtClean="0"/>
              <a:t>d</a:t>
            </a:r>
            <a:r>
              <a:rPr lang="zh-CN" altLang="en-US" sz="2000" dirty="0" smtClean="0"/>
              <a:t>转换成</a:t>
            </a:r>
            <a:r>
              <a:rPr lang="en-US" altLang="zh-CN" sz="2000" dirty="0" err="1" smtClean="0"/>
              <a:t>int</a:t>
            </a:r>
            <a:endParaRPr lang="en-US" altLang="zh-CN" sz="2000"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body" idx="1"/>
          </p:nvPr>
        </p:nvSpPr>
        <p:spPr>
          <a:xfrm>
            <a:off x="457200" y="188640"/>
            <a:ext cx="8229600" cy="6552727"/>
          </a:xfrm>
        </p:spPr>
        <p:txBody>
          <a:bodyPr>
            <a:normAutofit fontScale="85000" lnSpcReduction="20000"/>
          </a:bodyPr>
          <a:lstStyle/>
          <a:p>
            <a:pPr eaLnBrk="1" hangingPunct="1">
              <a:lnSpc>
                <a:spcPct val="120000"/>
              </a:lnSpc>
              <a:defRPr/>
            </a:pPr>
            <a:r>
              <a:rPr lang="zh-CN" altLang="en-US" dirty="0"/>
              <a:t>当给一个联合类型的变量赋了一个某种类型的值之后，如果以另外一种类型来使用这个值，将得不到原来的值。例如：</a:t>
            </a:r>
          </a:p>
          <a:p>
            <a:pPr marL="457200" lvl="1" indent="0" eaLnBrk="1" hangingPunct="1">
              <a:lnSpc>
                <a:spcPct val="120000"/>
              </a:lnSpc>
              <a:buFontTx/>
              <a:buNone/>
              <a:defRPr/>
            </a:pPr>
            <a:r>
              <a:rPr lang="en-US" altLang="zh-CN" dirty="0" err="1"/>
              <a:t>a.i</a:t>
            </a:r>
            <a:r>
              <a:rPr lang="en-US" altLang="zh-CN" dirty="0"/>
              <a:t> = 12;</a:t>
            </a:r>
          </a:p>
          <a:p>
            <a:pPr marL="457200" lvl="1" indent="0" eaLnBrk="1" hangingPunct="1">
              <a:lnSpc>
                <a:spcPct val="120000"/>
              </a:lnSpc>
              <a:buFontTx/>
              <a:buNone/>
              <a:defRPr/>
            </a:pPr>
            <a:r>
              <a:rPr lang="en-US" altLang="zh-CN" dirty="0" err="1"/>
              <a:t>cout</a:t>
            </a:r>
            <a:r>
              <a:rPr lang="en-US" altLang="zh-CN" dirty="0"/>
              <a:t> &lt;&lt; </a:t>
            </a:r>
            <a:r>
              <a:rPr lang="en-US" altLang="zh-CN" dirty="0" err="1"/>
              <a:t>a.d</a:t>
            </a:r>
            <a:r>
              <a:rPr lang="en-US" altLang="zh-CN" dirty="0"/>
              <a:t>;  //</a:t>
            </a:r>
            <a:r>
              <a:rPr lang="zh-CN" altLang="en-US" dirty="0"/>
              <a:t>输出什么呢？</a:t>
            </a:r>
          </a:p>
          <a:p>
            <a:pPr lvl="0" eaLnBrk="1" hangingPunct="1">
              <a:lnSpc>
                <a:spcPct val="120000"/>
              </a:lnSpc>
              <a:buClr>
                <a:srgbClr val="FFFFCC"/>
              </a:buClr>
              <a:defRPr/>
            </a:pPr>
            <a:r>
              <a:rPr lang="zh-CN" altLang="en-US" sz="3100" dirty="0" smtClean="0">
                <a:solidFill>
                  <a:srgbClr val="FFFFFF"/>
                </a:solidFill>
              </a:rPr>
              <a:t>联合</a:t>
            </a:r>
            <a:r>
              <a:rPr lang="zh-CN" altLang="en-US" sz="3100" dirty="0">
                <a:solidFill>
                  <a:srgbClr val="FFFFFF"/>
                </a:solidFill>
              </a:rPr>
              <a:t>类型的所有成员占有同一块内存空间，该内存空间的大小为其最大成员所需要的内存空间的大小</a:t>
            </a:r>
            <a:r>
              <a:rPr lang="zh-CN" altLang="en-US" sz="3100" dirty="0" smtClean="0">
                <a:solidFill>
                  <a:srgbClr val="FFFFFF"/>
                </a:solidFill>
              </a:rPr>
              <a:t>。例如：</a:t>
            </a:r>
            <a:endParaRPr lang="zh-CN" altLang="en-US" sz="3100" dirty="0">
              <a:solidFill>
                <a:srgbClr val="FFFFFF"/>
              </a:solidFill>
            </a:endParaRPr>
          </a:p>
          <a:p>
            <a:pPr marL="457200" lvl="1" indent="0" eaLnBrk="1" hangingPunct="1">
              <a:lnSpc>
                <a:spcPct val="120000"/>
              </a:lnSpc>
              <a:buClr>
                <a:srgbClr val="FFFFFF"/>
              </a:buClr>
              <a:buNone/>
              <a:defRPr/>
            </a:pPr>
            <a:r>
              <a:rPr lang="en-US" altLang="zh-CN" sz="2600" dirty="0">
                <a:solidFill>
                  <a:srgbClr val="FFFFFF"/>
                </a:solidFill>
              </a:rPr>
              <a:t>union A</a:t>
            </a:r>
          </a:p>
          <a:p>
            <a:pPr marL="457200" lvl="1" indent="0" eaLnBrk="1" hangingPunct="1">
              <a:lnSpc>
                <a:spcPct val="120000"/>
              </a:lnSpc>
              <a:buClr>
                <a:srgbClr val="FFFFFF"/>
              </a:buClr>
              <a:buNone/>
              <a:defRPr/>
            </a:pPr>
            <a:r>
              <a:rPr lang="en-US" altLang="zh-CN" sz="2600" dirty="0">
                <a:solidFill>
                  <a:srgbClr val="FFFFFF"/>
                </a:solidFill>
              </a:rPr>
              <a:t>{ </a:t>
            </a:r>
            <a:r>
              <a:rPr lang="en-US" altLang="zh-CN" sz="2600" dirty="0" err="1">
                <a:solidFill>
                  <a:srgbClr val="FFFFFF"/>
                </a:solidFill>
              </a:rPr>
              <a:t>int</a:t>
            </a:r>
            <a:r>
              <a:rPr lang="en-US" altLang="zh-CN" sz="2600" dirty="0">
                <a:solidFill>
                  <a:srgbClr val="FFFFFF"/>
                </a:solidFill>
              </a:rPr>
              <a:t> </a:t>
            </a:r>
            <a:r>
              <a:rPr lang="en-US" altLang="zh-CN" sz="2600" dirty="0" err="1">
                <a:solidFill>
                  <a:srgbClr val="FFFFFF"/>
                </a:solidFill>
              </a:rPr>
              <a:t>i</a:t>
            </a:r>
            <a:r>
              <a:rPr lang="en-US" altLang="zh-CN" sz="2600" dirty="0">
                <a:solidFill>
                  <a:srgbClr val="FFFFFF"/>
                </a:solidFill>
              </a:rPr>
              <a:t>;</a:t>
            </a:r>
          </a:p>
          <a:p>
            <a:pPr marL="457200" lvl="1" indent="0" eaLnBrk="1" hangingPunct="1">
              <a:lnSpc>
                <a:spcPct val="120000"/>
              </a:lnSpc>
              <a:buClr>
                <a:srgbClr val="FFFFFF"/>
              </a:buClr>
              <a:buNone/>
              <a:defRPr/>
            </a:pPr>
            <a:r>
              <a:rPr lang="en-US" altLang="zh-CN" sz="2600" dirty="0">
                <a:solidFill>
                  <a:srgbClr val="FFFFFF"/>
                </a:solidFill>
              </a:rPr>
              <a:t>   char c;</a:t>
            </a:r>
          </a:p>
          <a:p>
            <a:pPr marL="457200" lvl="1" indent="0" eaLnBrk="1" hangingPunct="1">
              <a:lnSpc>
                <a:spcPct val="120000"/>
              </a:lnSpc>
              <a:buClr>
                <a:srgbClr val="FFFFFF"/>
              </a:buClr>
              <a:buNone/>
              <a:defRPr/>
            </a:pPr>
            <a:r>
              <a:rPr lang="en-US" altLang="zh-CN" sz="2600" dirty="0">
                <a:solidFill>
                  <a:srgbClr val="FFFFFF"/>
                </a:solidFill>
              </a:rPr>
              <a:t>   double d;</a:t>
            </a:r>
          </a:p>
          <a:p>
            <a:pPr marL="457200" lvl="1" indent="0" eaLnBrk="1" hangingPunct="1">
              <a:lnSpc>
                <a:spcPct val="120000"/>
              </a:lnSpc>
              <a:buClr>
                <a:srgbClr val="FFFFFF"/>
              </a:buClr>
              <a:buNone/>
              <a:defRPr/>
            </a:pPr>
            <a:r>
              <a:rPr lang="en-US" altLang="zh-CN" sz="2600" dirty="0">
                <a:solidFill>
                  <a:srgbClr val="FFFFFF"/>
                </a:solidFill>
              </a:rPr>
              <a:t>};</a:t>
            </a:r>
          </a:p>
          <a:p>
            <a:pPr marL="457200" lvl="1" indent="0" eaLnBrk="1" hangingPunct="1">
              <a:lnSpc>
                <a:spcPct val="120000"/>
              </a:lnSpc>
              <a:buClr>
                <a:srgbClr val="FFFFFF"/>
              </a:buClr>
              <a:buNone/>
              <a:defRPr/>
            </a:pPr>
            <a:r>
              <a:rPr lang="en-US" altLang="zh-CN" sz="2600" dirty="0">
                <a:solidFill>
                  <a:srgbClr val="FFFFFF"/>
                </a:solidFill>
              </a:rPr>
              <a:t>A </a:t>
            </a:r>
            <a:r>
              <a:rPr lang="en-US" altLang="zh-CN" sz="2600" dirty="0" err="1">
                <a:solidFill>
                  <a:srgbClr val="FFFFFF"/>
                </a:solidFill>
              </a:rPr>
              <a:t>a</a:t>
            </a:r>
            <a:r>
              <a:rPr lang="en-US" altLang="zh-CN" sz="2600" dirty="0">
                <a:solidFill>
                  <a:srgbClr val="FFFFFF"/>
                </a:solidFill>
              </a:rPr>
              <a:t>;</a:t>
            </a:r>
          </a:p>
          <a:p>
            <a:pPr marL="457200" lvl="1" indent="0" eaLnBrk="1" hangingPunct="1">
              <a:lnSpc>
                <a:spcPct val="120000"/>
              </a:lnSpc>
              <a:buClr>
                <a:srgbClr val="FFFFFF"/>
              </a:buClr>
              <a:buNone/>
              <a:defRPr/>
            </a:pPr>
            <a:r>
              <a:rPr lang="en-US" altLang="zh-CN" sz="2600" dirty="0" err="1" smtClean="0">
                <a:solidFill>
                  <a:srgbClr val="FFFFFF"/>
                </a:solidFill>
              </a:rPr>
              <a:t>cout</a:t>
            </a:r>
            <a:r>
              <a:rPr lang="en-US" altLang="zh-CN" sz="2600" dirty="0" smtClean="0">
                <a:solidFill>
                  <a:srgbClr val="FFFFFF"/>
                </a:solidFill>
              </a:rPr>
              <a:t> &lt;&lt; </a:t>
            </a:r>
            <a:r>
              <a:rPr lang="en-US" altLang="zh-CN" sz="2600" dirty="0" err="1" smtClean="0">
                <a:solidFill>
                  <a:srgbClr val="FFFFFF"/>
                </a:solidFill>
              </a:rPr>
              <a:t>sizeof</a:t>
            </a:r>
            <a:r>
              <a:rPr lang="en-US" altLang="zh-CN" sz="2600" dirty="0" smtClean="0">
                <a:solidFill>
                  <a:srgbClr val="FFFFFF"/>
                </a:solidFill>
              </a:rPr>
              <a:t>(a); //</a:t>
            </a:r>
            <a:r>
              <a:rPr lang="zh-CN" altLang="en-US" sz="2600" dirty="0" smtClean="0">
                <a:solidFill>
                  <a:srgbClr val="FFFFFF"/>
                </a:solidFill>
              </a:rPr>
              <a:t>输出：</a:t>
            </a:r>
            <a:r>
              <a:rPr lang="en-US" altLang="zh-CN" sz="2600" dirty="0" smtClean="0">
                <a:solidFill>
                  <a:srgbClr val="FFFFFF"/>
                </a:solidFill>
              </a:rPr>
              <a:t>8</a:t>
            </a:r>
            <a:r>
              <a:rPr lang="zh-CN" altLang="en-US" sz="2600" dirty="0" smtClean="0">
                <a:solidFill>
                  <a:srgbClr val="FFFFFF"/>
                </a:solidFill>
              </a:rPr>
              <a:t>（假设</a:t>
            </a:r>
            <a:r>
              <a:rPr lang="en-US" altLang="zh-CN" sz="2600" dirty="0" smtClean="0">
                <a:solidFill>
                  <a:srgbClr val="FFFFFF"/>
                </a:solidFill>
              </a:rPr>
              <a:t>double</a:t>
            </a:r>
            <a:r>
              <a:rPr lang="zh-CN" altLang="en-US" sz="2600" dirty="0" smtClean="0">
                <a:solidFill>
                  <a:srgbClr val="FFFFFF"/>
                </a:solidFill>
              </a:rPr>
              <a:t>占</a:t>
            </a:r>
            <a:r>
              <a:rPr lang="en-US" altLang="zh-CN" sz="2600" dirty="0" smtClean="0">
                <a:solidFill>
                  <a:srgbClr val="FFFFFF"/>
                </a:solidFill>
              </a:rPr>
              <a:t>8</a:t>
            </a:r>
            <a:r>
              <a:rPr lang="zh-CN" altLang="en-US" sz="2600" dirty="0" smtClean="0">
                <a:solidFill>
                  <a:srgbClr val="FFFFFF"/>
                </a:solidFill>
              </a:rPr>
              <a:t>个字节）</a:t>
            </a:r>
            <a:endParaRPr lang="en-US" altLang="zh-CN" sz="2600" dirty="0" smtClean="0">
              <a:solidFill>
                <a:srgbClr val="FFFFFF"/>
              </a:solidFill>
            </a:endParaRPr>
          </a:p>
          <a:p>
            <a:pPr eaLnBrk="1" hangingPunct="1">
              <a:defRPr/>
            </a:pPr>
            <a:endParaRPr lang="zh-CN" altLang="en-US"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50825" y="115888"/>
            <a:ext cx="8713788" cy="1225550"/>
          </a:xfrm>
        </p:spPr>
        <p:txBody>
          <a:bodyPr/>
          <a:lstStyle/>
          <a:p>
            <a:pPr marL="725488" indent="-725488" algn="l" eaLnBrk="1" hangingPunct="1">
              <a:defRPr/>
            </a:pPr>
            <a:r>
              <a:rPr lang="zh-CN" altLang="en-US" sz="3000" dirty="0" smtClean="0"/>
              <a:t>例：从键盘输入一组图形数据，然后输出相应的图形。其中的图形可以是：线段、矩形和圆。</a:t>
            </a:r>
          </a:p>
        </p:txBody>
      </p:sp>
      <p:sp>
        <p:nvSpPr>
          <p:cNvPr id="84995" name="Rectangle 3"/>
          <p:cNvSpPr>
            <a:spLocks noGrp="1" noChangeArrowheads="1"/>
          </p:cNvSpPr>
          <p:nvPr>
            <p:ph type="body" idx="1"/>
          </p:nvPr>
        </p:nvSpPr>
        <p:spPr>
          <a:xfrm>
            <a:off x="457200" y="2205038"/>
            <a:ext cx="8229600" cy="3095625"/>
          </a:xfrm>
        </p:spPr>
        <p:txBody>
          <a:bodyPr/>
          <a:lstStyle/>
          <a:p>
            <a:pPr eaLnBrk="1" hangingPunct="1">
              <a:defRPr/>
            </a:pPr>
            <a:r>
              <a:rPr lang="zh-CN" altLang="en-US" dirty="0" smtClean="0"/>
              <a:t>一组图形数据可用一个一维数组表示：</a:t>
            </a:r>
          </a:p>
          <a:p>
            <a:pPr lvl="1" eaLnBrk="1" hangingPunct="1">
              <a:buFontTx/>
              <a:buNone/>
              <a:defRPr/>
            </a:pPr>
            <a:r>
              <a:rPr lang="en-US" altLang="zh-CN" dirty="0" err="1" smtClean="0"/>
              <a:t>const</a:t>
            </a:r>
            <a:r>
              <a:rPr lang="en-US" altLang="zh-CN" dirty="0" smtClean="0"/>
              <a:t> </a:t>
            </a:r>
            <a:r>
              <a:rPr lang="en-US" altLang="zh-CN" dirty="0" err="1" smtClean="0"/>
              <a:t>int</a:t>
            </a:r>
            <a:r>
              <a:rPr lang="en-US" altLang="zh-CN" dirty="0" smtClean="0"/>
              <a:t> MAX_NUM_OF_FIGURES=100;</a:t>
            </a:r>
          </a:p>
          <a:p>
            <a:pPr lvl="1" eaLnBrk="1" hangingPunct="1">
              <a:buFontTx/>
              <a:buNone/>
              <a:defRPr/>
            </a:pPr>
            <a:r>
              <a:rPr lang="en-US" altLang="zh-CN" dirty="0" smtClean="0">
                <a:solidFill>
                  <a:srgbClr val="FFC000"/>
                </a:solidFill>
              </a:rPr>
              <a:t>Figure</a:t>
            </a:r>
            <a:r>
              <a:rPr lang="en-US" altLang="zh-CN" dirty="0" smtClean="0"/>
              <a:t> figures[MAX_NUM_OF_FIGURES];</a:t>
            </a:r>
          </a:p>
          <a:p>
            <a:pPr eaLnBrk="1" hangingPunct="1">
              <a:defRPr/>
            </a:pPr>
            <a:endParaRPr lang="en-US" altLang="zh-CN" dirty="0" smtClean="0"/>
          </a:p>
          <a:p>
            <a:pPr eaLnBrk="1" hangingPunct="1">
              <a:defRPr/>
            </a:pPr>
            <a:r>
              <a:rPr lang="zh-CN" altLang="en-US" dirty="0" smtClean="0"/>
              <a:t>数组元素的类型</a:t>
            </a:r>
            <a:r>
              <a:rPr lang="en-US" altLang="zh-CN" dirty="0" smtClean="0"/>
              <a:t>Figure</a:t>
            </a:r>
            <a:r>
              <a:rPr lang="zh-CN" altLang="en-US" dirty="0" smtClean="0"/>
              <a:t>是什么？</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35496" y="1124744"/>
            <a:ext cx="8229600" cy="5661546"/>
          </a:xfrm>
        </p:spPr>
        <p:txBody>
          <a:bodyPr>
            <a:normAutofit fontScale="92500" lnSpcReduction="20000"/>
          </a:bodyPr>
          <a:lstStyle/>
          <a:p>
            <a:pPr lvl="1" eaLnBrk="1" hangingPunct="1">
              <a:lnSpc>
                <a:spcPct val="110000"/>
              </a:lnSpc>
              <a:buFontTx/>
              <a:buNone/>
              <a:defRPr/>
            </a:pPr>
            <a:r>
              <a:rPr lang="en-US" altLang="zh-CN" sz="2400" dirty="0" err="1" smtClean="0"/>
              <a:t>struct</a:t>
            </a:r>
            <a:r>
              <a:rPr lang="en-US" altLang="zh-CN" sz="2400" dirty="0" smtClean="0"/>
              <a:t> Line</a:t>
            </a:r>
          </a:p>
          <a:p>
            <a:pPr lvl="1" eaLnBrk="1" hangingPunct="1">
              <a:lnSpc>
                <a:spcPct val="110000"/>
              </a:lnSpc>
              <a:buFontTx/>
              <a:buNone/>
              <a:defRPr/>
            </a:pPr>
            <a:r>
              <a:rPr lang="en-US" altLang="zh-CN" sz="2400" dirty="0" smtClean="0"/>
              <a:t>{	double x1,y1,x2,y2;</a:t>
            </a:r>
          </a:p>
          <a:p>
            <a:pPr lvl="1" eaLnBrk="1" hangingPunct="1">
              <a:lnSpc>
                <a:spcPct val="110000"/>
              </a:lnSpc>
              <a:buFontTx/>
              <a:buNone/>
              <a:defRPr/>
            </a:pPr>
            <a:r>
              <a:rPr lang="en-US" altLang="zh-CN" sz="2400" dirty="0" smtClean="0"/>
              <a:t>};</a:t>
            </a:r>
          </a:p>
          <a:p>
            <a:pPr lvl="1" eaLnBrk="1" hangingPunct="1">
              <a:lnSpc>
                <a:spcPct val="110000"/>
              </a:lnSpc>
              <a:buFontTx/>
              <a:buNone/>
              <a:defRPr/>
            </a:pPr>
            <a:r>
              <a:rPr lang="en-US" altLang="zh-CN" sz="2400" dirty="0" err="1" smtClean="0"/>
              <a:t>struct</a:t>
            </a:r>
            <a:r>
              <a:rPr lang="en-US" altLang="zh-CN" sz="2400" dirty="0" smtClean="0"/>
              <a:t> Rectangle</a:t>
            </a:r>
          </a:p>
          <a:p>
            <a:pPr lvl="1" eaLnBrk="1" hangingPunct="1">
              <a:lnSpc>
                <a:spcPct val="110000"/>
              </a:lnSpc>
              <a:buFontTx/>
              <a:buNone/>
              <a:defRPr/>
            </a:pPr>
            <a:r>
              <a:rPr lang="en-US" altLang="zh-CN" sz="2400" dirty="0" smtClean="0"/>
              <a:t>{	double </a:t>
            </a:r>
            <a:r>
              <a:rPr lang="en-US" altLang="zh-CN" sz="2400" dirty="0" err="1" smtClean="0"/>
              <a:t>left,top,right,bottom</a:t>
            </a:r>
            <a:r>
              <a:rPr lang="en-US" altLang="zh-CN" sz="2400" dirty="0" smtClean="0"/>
              <a:t>;</a:t>
            </a:r>
          </a:p>
          <a:p>
            <a:pPr lvl="1" eaLnBrk="1" hangingPunct="1">
              <a:lnSpc>
                <a:spcPct val="110000"/>
              </a:lnSpc>
              <a:buFontTx/>
              <a:buNone/>
              <a:defRPr/>
            </a:pPr>
            <a:r>
              <a:rPr lang="en-US" altLang="zh-CN" sz="2400" dirty="0" smtClean="0"/>
              <a:t>};</a:t>
            </a:r>
          </a:p>
          <a:p>
            <a:pPr lvl="1" eaLnBrk="1" hangingPunct="1">
              <a:lnSpc>
                <a:spcPct val="110000"/>
              </a:lnSpc>
              <a:buFontTx/>
              <a:buNone/>
              <a:defRPr/>
            </a:pPr>
            <a:r>
              <a:rPr lang="en-US" altLang="zh-CN" sz="2400" dirty="0" err="1" smtClean="0"/>
              <a:t>struct</a:t>
            </a:r>
            <a:r>
              <a:rPr lang="en-US" altLang="zh-CN" sz="2400" dirty="0" smtClean="0"/>
              <a:t> Circle</a:t>
            </a:r>
          </a:p>
          <a:p>
            <a:pPr lvl="1" eaLnBrk="1" hangingPunct="1">
              <a:lnSpc>
                <a:spcPct val="110000"/>
              </a:lnSpc>
              <a:buFontTx/>
              <a:buNone/>
              <a:defRPr/>
            </a:pPr>
            <a:r>
              <a:rPr lang="en-US" altLang="zh-CN" sz="2400" dirty="0" smtClean="0"/>
              <a:t>{	double </a:t>
            </a:r>
            <a:r>
              <a:rPr lang="en-US" altLang="zh-CN" sz="2400" dirty="0" err="1" smtClean="0"/>
              <a:t>x,y,r</a:t>
            </a:r>
            <a:r>
              <a:rPr lang="en-US" altLang="zh-CN" sz="2400" dirty="0" smtClean="0"/>
              <a:t>;</a:t>
            </a:r>
          </a:p>
          <a:p>
            <a:pPr lvl="1" eaLnBrk="1" hangingPunct="1">
              <a:lnSpc>
                <a:spcPct val="110000"/>
              </a:lnSpc>
              <a:buFontTx/>
              <a:buNone/>
              <a:defRPr/>
            </a:pPr>
            <a:r>
              <a:rPr lang="en-US" altLang="zh-CN" sz="2400" dirty="0" smtClean="0"/>
              <a:t>}; </a:t>
            </a:r>
          </a:p>
          <a:p>
            <a:pPr lvl="1" eaLnBrk="1" hangingPunct="1">
              <a:lnSpc>
                <a:spcPct val="110000"/>
              </a:lnSpc>
              <a:buFontTx/>
              <a:buNone/>
              <a:defRPr/>
            </a:pPr>
            <a:r>
              <a:rPr lang="en-US" altLang="zh-CN" sz="2400" dirty="0" smtClean="0">
                <a:solidFill>
                  <a:srgbClr val="FFC000"/>
                </a:solidFill>
              </a:rPr>
              <a:t>union</a:t>
            </a:r>
            <a:r>
              <a:rPr lang="en-US" altLang="zh-CN" sz="2400" dirty="0" smtClean="0"/>
              <a:t> </a:t>
            </a:r>
            <a:r>
              <a:rPr lang="en-US" altLang="zh-CN" sz="2400" dirty="0" smtClean="0">
                <a:solidFill>
                  <a:srgbClr val="FFC000"/>
                </a:solidFill>
              </a:rPr>
              <a:t>Figure</a:t>
            </a:r>
          </a:p>
          <a:p>
            <a:pPr lvl="1" eaLnBrk="1" hangingPunct="1">
              <a:lnSpc>
                <a:spcPct val="110000"/>
              </a:lnSpc>
              <a:buFontTx/>
              <a:buNone/>
              <a:defRPr/>
            </a:pPr>
            <a:r>
              <a:rPr lang="en-US" altLang="zh-CN" sz="2400" dirty="0" smtClean="0"/>
              <a:t>{	Line </a:t>
            </a:r>
            <a:r>
              <a:rPr lang="en-US" altLang="zh-CN" sz="2400" dirty="0" err="1" smtClean="0"/>
              <a:t>line</a:t>
            </a:r>
            <a:r>
              <a:rPr lang="en-US" altLang="zh-CN" sz="2400" dirty="0" smtClean="0"/>
              <a:t>;</a:t>
            </a:r>
          </a:p>
          <a:p>
            <a:pPr lvl="1" eaLnBrk="1" hangingPunct="1">
              <a:lnSpc>
                <a:spcPct val="110000"/>
              </a:lnSpc>
              <a:buFontTx/>
              <a:buNone/>
              <a:defRPr/>
            </a:pPr>
            <a:r>
              <a:rPr lang="en-US" altLang="zh-CN" sz="2400" dirty="0" smtClean="0"/>
              <a:t>	Rectangle </a:t>
            </a:r>
            <a:r>
              <a:rPr lang="en-US" altLang="zh-CN" sz="2400" dirty="0" err="1" smtClean="0"/>
              <a:t>rect</a:t>
            </a:r>
            <a:r>
              <a:rPr lang="en-US" altLang="zh-CN" sz="2400" dirty="0" smtClean="0"/>
              <a:t>;</a:t>
            </a:r>
          </a:p>
          <a:p>
            <a:pPr lvl="1" eaLnBrk="1" hangingPunct="1">
              <a:lnSpc>
                <a:spcPct val="110000"/>
              </a:lnSpc>
              <a:buFontTx/>
              <a:buNone/>
              <a:defRPr/>
            </a:pPr>
            <a:r>
              <a:rPr lang="en-US" altLang="zh-CN" sz="2400" dirty="0" smtClean="0"/>
              <a:t>	Circle </a:t>
            </a:r>
            <a:r>
              <a:rPr lang="en-US" altLang="zh-CN" sz="2400" dirty="0" err="1" smtClean="0"/>
              <a:t>circle</a:t>
            </a:r>
            <a:r>
              <a:rPr lang="en-US" altLang="zh-CN" sz="2400" dirty="0" smtClean="0"/>
              <a:t>; </a:t>
            </a:r>
          </a:p>
          <a:p>
            <a:pPr lvl="1" eaLnBrk="1" hangingPunct="1">
              <a:lnSpc>
                <a:spcPct val="110000"/>
              </a:lnSpc>
              <a:buFontTx/>
              <a:buNone/>
              <a:defRPr/>
            </a:pPr>
            <a:r>
              <a:rPr lang="en-US" altLang="zh-CN" sz="2400" dirty="0" smtClean="0"/>
              <a:t>};</a:t>
            </a:r>
          </a:p>
          <a:p>
            <a:pPr lvl="1" eaLnBrk="1" hangingPunct="1">
              <a:lnSpc>
                <a:spcPct val="110000"/>
              </a:lnSpc>
              <a:buNone/>
              <a:defRPr/>
            </a:pPr>
            <a:r>
              <a:rPr lang="en-US" altLang="zh-CN" sz="2400" dirty="0" smtClean="0">
                <a:solidFill>
                  <a:srgbClr val="FFC000"/>
                </a:solidFill>
              </a:rPr>
              <a:t>Figure</a:t>
            </a:r>
            <a:r>
              <a:rPr lang="en-US" altLang="zh-CN" sz="2400" dirty="0" smtClean="0"/>
              <a:t> figures[MAX_NUM_OF_FIGURES</a:t>
            </a:r>
            <a:r>
              <a:rPr lang="en-US" altLang="zh-CN" sz="2400" dirty="0"/>
              <a:t>];</a:t>
            </a:r>
          </a:p>
          <a:p>
            <a:pPr lvl="1" eaLnBrk="1" hangingPunct="1">
              <a:lnSpc>
                <a:spcPct val="110000"/>
              </a:lnSpc>
              <a:buFontTx/>
              <a:buNone/>
              <a:defRPr/>
            </a:pPr>
            <a:endParaRPr lang="en-US" altLang="zh-CN" sz="2400" dirty="0" smtClean="0"/>
          </a:p>
        </p:txBody>
      </p:sp>
      <p:sp>
        <p:nvSpPr>
          <p:cNvPr id="4" name="Rectangle 2"/>
          <p:cNvSpPr>
            <a:spLocks noGrp="1" noChangeArrowheads="1"/>
          </p:cNvSpPr>
          <p:nvPr>
            <p:ph type="title"/>
          </p:nvPr>
        </p:nvSpPr>
        <p:spPr>
          <a:xfrm>
            <a:off x="250825" y="115888"/>
            <a:ext cx="8713788" cy="792832"/>
          </a:xfrm>
        </p:spPr>
        <p:txBody>
          <a:bodyPr/>
          <a:lstStyle/>
          <a:p>
            <a:pPr marL="725488" indent="-725488" algn="l" eaLnBrk="1" hangingPunct="1">
              <a:defRPr/>
            </a:pPr>
            <a:r>
              <a:rPr lang="zh-CN" altLang="en-US" sz="3600" dirty="0" smtClean="0"/>
              <a:t>解决方案一（不可行）</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6048672"/>
          </a:xfrm>
        </p:spPr>
        <p:txBody>
          <a:bodyPr>
            <a:normAutofit fontScale="85000" lnSpcReduction="20000"/>
          </a:bodyPr>
          <a:lstStyle/>
          <a:p>
            <a:pPr eaLnBrk="1" hangingPunct="1">
              <a:lnSpc>
                <a:spcPct val="110000"/>
              </a:lnSpc>
              <a:defRPr/>
            </a:pPr>
            <a:r>
              <a:rPr lang="zh-CN" altLang="en-US" sz="2800" dirty="0" smtClean="0"/>
              <a:t>在一</a:t>
            </a:r>
            <a:r>
              <a:rPr lang="zh-CN" altLang="en-US" sz="2800" dirty="0"/>
              <a:t>个数组元素</a:t>
            </a:r>
            <a:r>
              <a:rPr lang="en-US" altLang="zh-CN" sz="2800" dirty="0"/>
              <a:t>figures[</a:t>
            </a:r>
            <a:r>
              <a:rPr lang="en-US" altLang="zh-CN" sz="2800" dirty="0" err="1"/>
              <a:t>i</a:t>
            </a:r>
            <a:r>
              <a:rPr lang="en-US" altLang="zh-CN" sz="2800" dirty="0" smtClean="0"/>
              <a:t>]</a:t>
            </a:r>
            <a:r>
              <a:rPr lang="zh-CN" altLang="en-US" sz="2800" dirty="0" smtClean="0"/>
              <a:t>中存储一个图形时，可以通过</a:t>
            </a:r>
            <a:r>
              <a:rPr lang="en-US" altLang="zh-CN" sz="2800" dirty="0"/>
              <a:t>figures[</a:t>
            </a:r>
            <a:r>
              <a:rPr lang="en-US" altLang="zh-CN" sz="2800" dirty="0" err="1"/>
              <a:t>i</a:t>
            </a:r>
            <a:r>
              <a:rPr lang="en-US" altLang="zh-CN" sz="2800" dirty="0" smtClean="0"/>
              <a:t>].line</a:t>
            </a:r>
            <a:r>
              <a:rPr lang="zh-CN" altLang="en-US" sz="2800" dirty="0" smtClean="0"/>
              <a:t>、</a:t>
            </a:r>
            <a:r>
              <a:rPr lang="en-US" altLang="zh-CN" sz="2800" dirty="0"/>
              <a:t> figures[</a:t>
            </a:r>
            <a:r>
              <a:rPr lang="en-US" altLang="zh-CN" sz="2800" dirty="0" err="1"/>
              <a:t>i</a:t>
            </a:r>
            <a:r>
              <a:rPr lang="en-US" altLang="zh-CN" sz="2800" dirty="0" smtClean="0"/>
              <a:t>].</a:t>
            </a:r>
            <a:r>
              <a:rPr lang="en-US" altLang="zh-CN" sz="2800" dirty="0" err="1" smtClean="0"/>
              <a:t>rect</a:t>
            </a:r>
            <a:r>
              <a:rPr lang="zh-CN" altLang="en-US" sz="2800" dirty="0" smtClean="0"/>
              <a:t>或</a:t>
            </a:r>
            <a:r>
              <a:rPr lang="en-US" altLang="zh-CN" sz="2800" dirty="0"/>
              <a:t>figures[</a:t>
            </a:r>
            <a:r>
              <a:rPr lang="en-US" altLang="zh-CN" sz="2800" dirty="0" err="1"/>
              <a:t>i</a:t>
            </a:r>
            <a:r>
              <a:rPr lang="en-US" altLang="zh-CN" sz="2800" dirty="0" smtClean="0"/>
              <a:t>].circle</a:t>
            </a:r>
            <a:r>
              <a:rPr lang="zh-CN" altLang="en-US" sz="2800" dirty="0" smtClean="0"/>
              <a:t>来进行。</a:t>
            </a:r>
            <a:endParaRPr lang="en-US" altLang="zh-CN" sz="2800" dirty="0" smtClean="0"/>
          </a:p>
          <a:p>
            <a:pPr eaLnBrk="1" hangingPunct="1">
              <a:lnSpc>
                <a:spcPct val="110000"/>
              </a:lnSpc>
              <a:defRPr/>
            </a:pPr>
            <a:r>
              <a:rPr lang="zh-CN" altLang="en-US" sz="2800" dirty="0"/>
              <a:t>例如，</a:t>
            </a:r>
            <a:r>
              <a:rPr lang="zh-CN" altLang="en-US" sz="2800" dirty="0" smtClean="0"/>
              <a:t>在数组</a:t>
            </a:r>
            <a:r>
              <a:rPr lang="zh-CN" altLang="en-US" sz="2800" dirty="0"/>
              <a:t>元素</a:t>
            </a:r>
            <a:r>
              <a:rPr lang="en-US" altLang="zh-CN" sz="2800" dirty="0"/>
              <a:t>figures[0]</a:t>
            </a:r>
            <a:r>
              <a:rPr lang="zh-CN" altLang="en-US" sz="2800" dirty="0"/>
              <a:t>中存储一个线段：</a:t>
            </a:r>
          </a:p>
          <a:p>
            <a:pPr lvl="1" eaLnBrk="1" hangingPunct="1">
              <a:lnSpc>
                <a:spcPct val="110000"/>
              </a:lnSpc>
              <a:buFontTx/>
              <a:buNone/>
              <a:defRPr/>
            </a:pPr>
            <a:r>
              <a:rPr lang="en-US" altLang="zh-CN" sz="2400" dirty="0"/>
              <a:t>	</a:t>
            </a:r>
            <a:r>
              <a:rPr lang="en-US" altLang="zh-CN" sz="2400" dirty="0" smtClean="0"/>
              <a:t>figures[0].</a:t>
            </a:r>
            <a:r>
              <a:rPr lang="en-US" altLang="zh-CN" sz="2400" dirty="0"/>
              <a:t>line.x1 = 10;</a:t>
            </a:r>
          </a:p>
          <a:p>
            <a:pPr lvl="1" eaLnBrk="1" hangingPunct="1">
              <a:lnSpc>
                <a:spcPct val="110000"/>
              </a:lnSpc>
              <a:buFontTx/>
              <a:buNone/>
              <a:defRPr/>
            </a:pPr>
            <a:r>
              <a:rPr lang="en-US" altLang="zh-CN" sz="2400" dirty="0"/>
              <a:t>	</a:t>
            </a:r>
            <a:r>
              <a:rPr lang="en-US" altLang="zh-CN" sz="2400" dirty="0" smtClean="0"/>
              <a:t>figures[0].</a:t>
            </a:r>
            <a:r>
              <a:rPr lang="en-US" altLang="zh-CN" sz="2400" dirty="0"/>
              <a:t>line.y1 = 20;</a:t>
            </a:r>
          </a:p>
          <a:p>
            <a:pPr lvl="1" eaLnBrk="1" hangingPunct="1">
              <a:lnSpc>
                <a:spcPct val="110000"/>
              </a:lnSpc>
              <a:buFontTx/>
              <a:buNone/>
              <a:defRPr/>
            </a:pPr>
            <a:r>
              <a:rPr lang="en-US" altLang="zh-CN" sz="2400" dirty="0"/>
              <a:t>	</a:t>
            </a:r>
            <a:r>
              <a:rPr lang="en-US" altLang="zh-CN" sz="2400" dirty="0" smtClean="0"/>
              <a:t>figures[0].</a:t>
            </a:r>
            <a:r>
              <a:rPr lang="en-US" altLang="zh-CN" sz="2400" dirty="0"/>
              <a:t>line.x2 = 100;</a:t>
            </a:r>
          </a:p>
          <a:p>
            <a:pPr lvl="1" eaLnBrk="1" hangingPunct="1">
              <a:lnSpc>
                <a:spcPct val="110000"/>
              </a:lnSpc>
              <a:buFontTx/>
              <a:buNone/>
              <a:defRPr/>
            </a:pPr>
            <a:r>
              <a:rPr lang="en-US" altLang="zh-CN" sz="2400" dirty="0"/>
              <a:t>	</a:t>
            </a:r>
            <a:r>
              <a:rPr lang="en-US" altLang="zh-CN" sz="2400" dirty="0" smtClean="0"/>
              <a:t>figures[0].</a:t>
            </a:r>
            <a:r>
              <a:rPr lang="en-US" altLang="zh-CN" sz="2400" dirty="0"/>
              <a:t>line.y2 = 200;</a:t>
            </a:r>
          </a:p>
          <a:p>
            <a:pPr eaLnBrk="1" hangingPunct="1">
              <a:lnSpc>
                <a:spcPct val="110000"/>
              </a:lnSpc>
              <a:defRPr/>
            </a:pPr>
            <a:r>
              <a:rPr lang="zh-CN" altLang="en-US" sz="2800" dirty="0"/>
              <a:t>再</a:t>
            </a:r>
            <a:r>
              <a:rPr lang="zh-CN" altLang="en-US" sz="2800" dirty="0" smtClean="0"/>
              <a:t>例如</a:t>
            </a:r>
            <a:r>
              <a:rPr lang="zh-CN" altLang="en-US" sz="2800" dirty="0"/>
              <a:t>，</a:t>
            </a:r>
            <a:r>
              <a:rPr lang="zh-CN" altLang="en-US" sz="2800" dirty="0" smtClean="0"/>
              <a:t>在数组</a:t>
            </a:r>
            <a:r>
              <a:rPr lang="zh-CN" altLang="en-US" sz="2800" dirty="0"/>
              <a:t>元素</a:t>
            </a:r>
            <a:r>
              <a:rPr lang="en-US" altLang="zh-CN" sz="2800" dirty="0" smtClean="0"/>
              <a:t>figures[1]</a:t>
            </a:r>
            <a:r>
              <a:rPr lang="zh-CN" altLang="en-US" sz="2800" dirty="0"/>
              <a:t>中存储一</a:t>
            </a:r>
            <a:r>
              <a:rPr lang="zh-CN" altLang="en-US" sz="2800" dirty="0" smtClean="0"/>
              <a:t>个</a:t>
            </a:r>
            <a:r>
              <a:rPr lang="zh-CN" altLang="en-US" sz="2800" dirty="0"/>
              <a:t>矩形</a:t>
            </a:r>
            <a:r>
              <a:rPr lang="zh-CN" altLang="en-US" sz="2800" dirty="0" smtClean="0"/>
              <a:t>：</a:t>
            </a:r>
            <a:endParaRPr lang="zh-CN" altLang="en-US" sz="2800" dirty="0"/>
          </a:p>
          <a:p>
            <a:pPr lvl="1" eaLnBrk="1" hangingPunct="1">
              <a:lnSpc>
                <a:spcPct val="110000"/>
              </a:lnSpc>
              <a:buFontTx/>
              <a:buNone/>
              <a:defRPr/>
            </a:pPr>
            <a:r>
              <a:rPr lang="en-US" altLang="zh-CN" sz="2400" dirty="0"/>
              <a:t>	</a:t>
            </a:r>
            <a:r>
              <a:rPr lang="en-US" altLang="zh-CN" sz="2400" dirty="0" smtClean="0"/>
              <a:t>figures[1].</a:t>
            </a:r>
            <a:r>
              <a:rPr lang="en-US" altLang="zh-CN" sz="2400" dirty="0" err="1" smtClean="0"/>
              <a:t>rect.left</a:t>
            </a:r>
            <a:r>
              <a:rPr lang="en-US" altLang="zh-CN" sz="2400" dirty="0" smtClean="0"/>
              <a:t> </a:t>
            </a:r>
            <a:r>
              <a:rPr lang="en-US" altLang="zh-CN" sz="2400" dirty="0"/>
              <a:t>= </a:t>
            </a:r>
            <a:r>
              <a:rPr lang="en-US" altLang="zh-CN" sz="2400" dirty="0" smtClean="0"/>
              <a:t>100;</a:t>
            </a:r>
            <a:endParaRPr lang="en-US" altLang="zh-CN" sz="2400" dirty="0"/>
          </a:p>
          <a:p>
            <a:pPr lvl="1" eaLnBrk="1" hangingPunct="1">
              <a:lnSpc>
                <a:spcPct val="110000"/>
              </a:lnSpc>
              <a:buFontTx/>
              <a:buNone/>
              <a:defRPr/>
            </a:pPr>
            <a:r>
              <a:rPr lang="en-US" altLang="zh-CN" sz="2400" dirty="0"/>
              <a:t>	</a:t>
            </a:r>
            <a:r>
              <a:rPr lang="en-US" altLang="zh-CN" sz="2400" dirty="0" smtClean="0"/>
              <a:t>figures[1].</a:t>
            </a:r>
            <a:r>
              <a:rPr lang="en-US" altLang="zh-CN" sz="2400" dirty="0" err="1" smtClean="0"/>
              <a:t>rect.top</a:t>
            </a:r>
            <a:r>
              <a:rPr lang="en-US" altLang="zh-CN" sz="2400" dirty="0" smtClean="0"/>
              <a:t> </a:t>
            </a:r>
            <a:r>
              <a:rPr lang="en-US" altLang="zh-CN" sz="2400" dirty="0"/>
              <a:t>= </a:t>
            </a:r>
            <a:r>
              <a:rPr lang="en-US" altLang="zh-CN" sz="2400" dirty="0" smtClean="0"/>
              <a:t>200;</a:t>
            </a:r>
            <a:endParaRPr lang="en-US" altLang="zh-CN" sz="2400" dirty="0"/>
          </a:p>
          <a:p>
            <a:pPr lvl="1" eaLnBrk="1" hangingPunct="1">
              <a:lnSpc>
                <a:spcPct val="110000"/>
              </a:lnSpc>
              <a:buFontTx/>
              <a:buNone/>
              <a:defRPr/>
            </a:pPr>
            <a:r>
              <a:rPr lang="en-US" altLang="zh-CN" sz="2400" dirty="0"/>
              <a:t>	</a:t>
            </a:r>
            <a:r>
              <a:rPr lang="en-US" altLang="zh-CN" sz="2400" dirty="0" smtClean="0"/>
              <a:t>figures[1].</a:t>
            </a:r>
            <a:r>
              <a:rPr lang="en-US" altLang="zh-CN" sz="2400" dirty="0" err="1" smtClean="0"/>
              <a:t>rect.right</a:t>
            </a:r>
            <a:r>
              <a:rPr lang="en-US" altLang="zh-CN" sz="2400" dirty="0" smtClean="0"/>
              <a:t> </a:t>
            </a:r>
            <a:r>
              <a:rPr lang="en-US" altLang="zh-CN" sz="2400" dirty="0"/>
              <a:t>= </a:t>
            </a:r>
            <a:r>
              <a:rPr lang="en-US" altLang="zh-CN" sz="2400" dirty="0" smtClean="0"/>
              <a:t>300</a:t>
            </a:r>
            <a:r>
              <a:rPr lang="en-US" altLang="zh-CN" sz="2400" dirty="0"/>
              <a:t>;</a:t>
            </a:r>
          </a:p>
          <a:p>
            <a:pPr lvl="1" eaLnBrk="1" hangingPunct="1">
              <a:lnSpc>
                <a:spcPct val="110000"/>
              </a:lnSpc>
              <a:buFontTx/>
              <a:buNone/>
              <a:defRPr/>
            </a:pPr>
            <a:r>
              <a:rPr lang="en-US" altLang="zh-CN" sz="2400" dirty="0"/>
              <a:t>	</a:t>
            </a:r>
            <a:r>
              <a:rPr lang="en-US" altLang="zh-CN" sz="2400" dirty="0" smtClean="0"/>
              <a:t>figures[1].</a:t>
            </a:r>
            <a:r>
              <a:rPr lang="en-US" altLang="zh-CN" sz="2400" dirty="0" err="1" smtClean="0"/>
              <a:t>rect.bottom</a:t>
            </a:r>
            <a:r>
              <a:rPr lang="en-US" altLang="zh-CN" sz="2400" dirty="0" smtClean="0"/>
              <a:t> </a:t>
            </a:r>
            <a:r>
              <a:rPr lang="en-US" altLang="zh-CN" sz="2400" dirty="0"/>
              <a:t>= </a:t>
            </a:r>
            <a:r>
              <a:rPr lang="en-US" altLang="zh-CN" sz="2400" dirty="0" smtClean="0"/>
              <a:t>400;</a:t>
            </a:r>
          </a:p>
          <a:p>
            <a:pPr eaLnBrk="1" hangingPunct="1">
              <a:lnSpc>
                <a:spcPct val="110000"/>
              </a:lnSpc>
              <a:defRPr/>
            </a:pPr>
            <a:r>
              <a:rPr lang="en-US" altLang="zh-CN" dirty="0" smtClean="0"/>
              <a:t>......</a:t>
            </a:r>
            <a:endParaRPr lang="en-US" altLang="zh-CN" dirty="0"/>
          </a:p>
          <a:p>
            <a:pPr>
              <a:lnSpc>
                <a:spcPct val="110000"/>
              </a:lnSpc>
            </a:pPr>
            <a:r>
              <a:rPr lang="zh-CN" altLang="en-US" sz="2800" dirty="0" smtClean="0">
                <a:solidFill>
                  <a:srgbClr val="FFC000"/>
                </a:solidFill>
              </a:rPr>
              <a:t>问题</a:t>
            </a:r>
            <a:r>
              <a:rPr lang="zh-CN" altLang="en-US" sz="2800" dirty="0">
                <a:solidFill>
                  <a:srgbClr val="FFC000"/>
                </a:solidFill>
              </a:rPr>
              <a:t>是</a:t>
            </a:r>
            <a:r>
              <a:rPr lang="zh-CN" altLang="en-US" sz="2800" dirty="0" smtClean="0"/>
              <a:t>：今后取</a:t>
            </a:r>
            <a:r>
              <a:rPr lang="en-US" altLang="zh-CN" sz="2800" dirty="0" smtClean="0"/>
              <a:t>figures[</a:t>
            </a:r>
            <a:r>
              <a:rPr lang="en-US" altLang="zh-CN" sz="2800" dirty="0" err="1" smtClean="0"/>
              <a:t>i</a:t>
            </a:r>
            <a:r>
              <a:rPr lang="en-US" altLang="zh-CN" sz="2800" dirty="0" smtClean="0"/>
              <a:t>]</a:t>
            </a:r>
            <a:r>
              <a:rPr lang="zh-CN" altLang="en-US" sz="2800" dirty="0" smtClean="0"/>
              <a:t>的值时，不知道它存储的是</a:t>
            </a:r>
            <a:r>
              <a:rPr lang="zh-CN" altLang="en-US" sz="2800" dirty="0"/>
              <a:t>什么图形！</a:t>
            </a:r>
          </a:p>
        </p:txBody>
      </p:sp>
    </p:spTree>
    <p:extLst>
      <p:ext uri="{BB962C8B-B14F-4D97-AF65-F5344CB8AC3E}">
        <p14:creationId xmlns:p14="http://schemas.microsoft.com/office/powerpoint/2010/main" val="116428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 calcmode="lin" valueType="num">
                                      <p:cBhvr additive="base">
                                        <p:cTn id="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type="body" idx="1"/>
          </p:nvPr>
        </p:nvSpPr>
        <p:spPr>
          <a:xfrm>
            <a:off x="457200" y="1196752"/>
            <a:ext cx="8229600" cy="5400600"/>
          </a:xfrm>
        </p:spPr>
        <p:txBody>
          <a:bodyPr>
            <a:normAutofit fontScale="70000" lnSpcReduction="20000"/>
          </a:bodyPr>
          <a:lstStyle/>
          <a:p>
            <a:pPr eaLnBrk="1" hangingPunct="1">
              <a:lnSpc>
                <a:spcPct val="120000"/>
              </a:lnSpc>
              <a:defRPr/>
            </a:pPr>
            <a:r>
              <a:rPr lang="zh-CN" altLang="en-US" sz="3400" dirty="0" smtClean="0"/>
              <a:t>联合类型</a:t>
            </a:r>
            <a:r>
              <a:rPr lang="en-US" altLang="zh-CN" sz="3400" dirty="0" smtClean="0"/>
              <a:t>Figure</a:t>
            </a:r>
            <a:r>
              <a:rPr lang="zh-CN" altLang="en-US" sz="3400" dirty="0" smtClean="0"/>
              <a:t>的基础上再加一个结构，</a:t>
            </a:r>
            <a:r>
              <a:rPr lang="zh-CN" altLang="en-US" sz="3600" dirty="0" smtClean="0"/>
              <a:t>把图形种类信息</a:t>
            </a:r>
            <a:r>
              <a:rPr lang="zh-CN" altLang="en-US" sz="3600" dirty="0"/>
              <a:t>包含进来</a:t>
            </a:r>
            <a:r>
              <a:rPr lang="zh-CN" altLang="en-US" sz="3400" dirty="0" smtClean="0"/>
              <a:t>：</a:t>
            </a:r>
            <a:endParaRPr lang="en-US" altLang="zh-CN" sz="3400" dirty="0" smtClean="0"/>
          </a:p>
          <a:p>
            <a:pPr marL="0" indent="0" eaLnBrk="1" hangingPunct="1">
              <a:lnSpc>
                <a:spcPct val="120000"/>
              </a:lnSpc>
              <a:buNone/>
              <a:defRPr/>
            </a:pPr>
            <a:r>
              <a:rPr lang="en-US" altLang="zh-CN" dirty="0" smtClean="0"/>
              <a:t>union Figure</a:t>
            </a:r>
            <a:endParaRPr lang="en-US" altLang="zh-CN" dirty="0"/>
          </a:p>
          <a:p>
            <a:pPr marL="0" indent="0" eaLnBrk="1" hangingPunct="1">
              <a:lnSpc>
                <a:spcPct val="120000"/>
              </a:lnSpc>
              <a:buNone/>
              <a:defRPr/>
            </a:pPr>
            <a:r>
              <a:rPr lang="en-US" altLang="zh-CN" dirty="0"/>
              <a:t>{	Line </a:t>
            </a:r>
            <a:r>
              <a:rPr lang="en-US" altLang="zh-CN" dirty="0" err="1"/>
              <a:t>line</a:t>
            </a:r>
            <a:r>
              <a:rPr lang="en-US" altLang="zh-CN" dirty="0"/>
              <a:t>;</a:t>
            </a:r>
          </a:p>
          <a:p>
            <a:pPr marL="0" indent="0" eaLnBrk="1" hangingPunct="1">
              <a:lnSpc>
                <a:spcPct val="120000"/>
              </a:lnSpc>
              <a:buNone/>
              <a:defRPr/>
            </a:pPr>
            <a:r>
              <a:rPr lang="en-US" altLang="zh-CN" dirty="0"/>
              <a:t>	Rectangle </a:t>
            </a:r>
            <a:r>
              <a:rPr lang="en-US" altLang="zh-CN" dirty="0" err="1"/>
              <a:t>rect</a:t>
            </a:r>
            <a:r>
              <a:rPr lang="en-US" altLang="zh-CN" dirty="0"/>
              <a:t>;</a:t>
            </a:r>
          </a:p>
          <a:p>
            <a:pPr marL="0" indent="0" eaLnBrk="1" hangingPunct="1">
              <a:lnSpc>
                <a:spcPct val="120000"/>
              </a:lnSpc>
              <a:buNone/>
              <a:defRPr/>
            </a:pPr>
            <a:r>
              <a:rPr lang="en-US" altLang="zh-CN" dirty="0"/>
              <a:t>	Circle </a:t>
            </a:r>
            <a:r>
              <a:rPr lang="en-US" altLang="zh-CN" dirty="0" err="1"/>
              <a:t>circle</a:t>
            </a:r>
            <a:r>
              <a:rPr lang="en-US" altLang="zh-CN" dirty="0"/>
              <a:t>; </a:t>
            </a:r>
          </a:p>
          <a:p>
            <a:pPr marL="0" indent="0" eaLnBrk="1" hangingPunct="1">
              <a:lnSpc>
                <a:spcPct val="120000"/>
              </a:lnSpc>
              <a:buNone/>
              <a:defRPr/>
            </a:pPr>
            <a:r>
              <a:rPr lang="en-US" altLang="zh-CN" dirty="0"/>
              <a:t>};</a:t>
            </a:r>
          </a:p>
          <a:p>
            <a:pPr marL="0" indent="0" eaLnBrk="1" hangingPunct="1">
              <a:lnSpc>
                <a:spcPct val="120000"/>
              </a:lnSpc>
              <a:buNone/>
              <a:defRPr/>
            </a:pPr>
            <a:r>
              <a:rPr lang="en-US" altLang="zh-CN" dirty="0" err="1"/>
              <a:t>enum</a:t>
            </a:r>
            <a:r>
              <a:rPr lang="en-US" altLang="zh-CN" dirty="0"/>
              <a:t> </a:t>
            </a:r>
            <a:r>
              <a:rPr lang="en-US" altLang="zh-CN" dirty="0" err="1"/>
              <a:t>FigureShape</a:t>
            </a:r>
            <a:r>
              <a:rPr lang="en-US" altLang="zh-CN" dirty="0"/>
              <a:t> { LINE, RECTANGLE, CIRCLE };</a:t>
            </a:r>
          </a:p>
          <a:p>
            <a:pPr marL="0" indent="0" eaLnBrk="1" hangingPunct="1">
              <a:lnSpc>
                <a:spcPct val="120000"/>
              </a:lnSpc>
              <a:buNone/>
              <a:defRPr/>
            </a:pPr>
            <a:r>
              <a:rPr lang="en-US" altLang="zh-CN" dirty="0" err="1" smtClean="0">
                <a:solidFill>
                  <a:srgbClr val="FFC000"/>
                </a:solidFill>
              </a:rPr>
              <a:t>struct</a:t>
            </a:r>
            <a:r>
              <a:rPr lang="en-US" altLang="zh-CN" dirty="0" smtClean="0">
                <a:solidFill>
                  <a:srgbClr val="FFC000"/>
                </a:solidFill>
              </a:rPr>
              <a:t> </a:t>
            </a:r>
            <a:r>
              <a:rPr lang="en-US" altLang="zh-CN" dirty="0" err="1" smtClean="0">
                <a:solidFill>
                  <a:srgbClr val="FFC000"/>
                </a:solidFill>
              </a:rPr>
              <a:t>TaggedFigure</a:t>
            </a:r>
            <a:r>
              <a:rPr lang="en-US" altLang="zh-CN" dirty="0" smtClean="0">
                <a:solidFill>
                  <a:srgbClr val="FFC000"/>
                </a:solidFill>
              </a:rPr>
              <a:t> </a:t>
            </a:r>
            <a:r>
              <a:rPr lang="en-US" altLang="zh-CN" dirty="0" smtClean="0"/>
              <a:t>//</a:t>
            </a:r>
            <a:r>
              <a:rPr lang="zh-CN" altLang="en-US" dirty="0" smtClean="0"/>
              <a:t>用一个结构把</a:t>
            </a:r>
            <a:r>
              <a:rPr lang="en-US" altLang="zh-CN" dirty="0" smtClean="0"/>
              <a:t>shape</a:t>
            </a:r>
            <a:r>
              <a:rPr lang="zh-CN" altLang="en-US" dirty="0" smtClean="0"/>
              <a:t>信息包含进来</a:t>
            </a:r>
            <a:endParaRPr lang="en-US" altLang="zh-CN" dirty="0" smtClean="0"/>
          </a:p>
          <a:p>
            <a:pPr marL="0" indent="0" eaLnBrk="1" hangingPunct="1">
              <a:lnSpc>
                <a:spcPct val="120000"/>
              </a:lnSpc>
              <a:buNone/>
              <a:defRPr/>
            </a:pPr>
            <a:r>
              <a:rPr lang="en-US" altLang="zh-CN" dirty="0" smtClean="0"/>
              <a:t>{	</a:t>
            </a:r>
            <a:r>
              <a:rPr lang="en-US" altLang="zh-CN" dirty="0" err="1" smtClean="0"/>
              <a:t>FigureShape</a:t>
            </a:r>
            <a:r>
              <a:rPr lang="en-US" altLang="zh-CN" dirty="0" smtClean="0"/>
              <a:t> </a:t>
            </a:r>
            <a:r>
              <a:rPr lang="en-US" altLang="zh-CN" dirty="0" smtClean="0">
                <a:solidFill>
                  <a:srgbClr val="FFC000"/>
                </a:solidFill>
              </a:rPr>
              <a:t>shape</a:t>
            </a:r>
            <a:r>
              <a:rPr lang="en-US" altLang="zh-CN" dirty="0" smtClean="0"/>
              <a:t>;</a:t>
            </a:r>
          </a:p>
          <a:p>
            <a:pPr marL="0" indent="0" eaLnBrk="1" hangingPunct="1">
              <a:lnSpc>
                <a:spcPct val="120000"/>
              </a:lnSpc>
              <a:buNone/>
              <a:defRPr/>
            </a:pPr>
            <a:r>
              <a:rPr lang="en-US" altLang="zh-CN" dirty="0" smtClean="0"/>
              <a:t>	Figure </a:t>
            </a:r>
            <a:r>
              <a:rPr lang="en-US" altLang="zh-CN" dirty="0" err="1" smtClean="0"/>
              <a:t>figure</a:t>
            </a:r>
            <a:r>
              <a:rPr lang="en-US" altLang="zh-CN" dirty="0" smtClean="0"/>
              <a:t>; </a:t>
            </a:r>
          </a:p>
          <a:p>
            <a:pPr marL="0" indent="0" eaLnBrk="1" hangingPunct="1">
              <a:lnSpc>
                <a:spcPct val="120000"/>
              </a:lnSpc>
              <a:buNone/>
              <a:defRPr/>
            </a:pPr>
            <a:r>
              <a:rPr lang="en-US" altLang="zh-CN" dirty="0" smtClean="0"/>
              <a:t>};</a:t>
            </a:r>
          </a:p>
          <a:p>
            <a:pPr marL="0" indent="0" eaLnBrk="1" hangingPunct="1">
              <a:lnSpc>
                <a:spcPct val="120000"/>
              </a:lnSpc>
              <a:buNone/>
              <a:defRPr/>
            </a:pPr>
            <a:r>
              <a:rPr lang="en-US" altLang="zh-CN" dirty="0" err="1" smtClean="0">
                <a:solidFill>
                  <a:srgbClr val="FFC000"/>
                </a:solidFill>
              </a:rPr>
              <a:t>TaggedFigure</a:t>
            </a:r>
            <a:r>
              <a:rPr lang="en-US" altLang="zh-CN" dirty="0" smtClean="0"/>
              <a:t> figures[MAX_NUM_OF_FIGURES];</a:t>
            </a:r>
          </a:p>
        </p:txBody>
      </p:sp>
      <p:sp>
        <p:nvSpPr>
          <p:cNvPr id="3" name="Rectangle 2"/>
          <p:cNvSpPr>
            <a:spLocks noGrp="1" noChangeArrowheads="1"/>
          </p:cNvSpPr>
          <p:nvPr>
            <p:ph type="title"/>
          </p:nvPr>
        </p:nvSpPr>
        <p:spPr>
          <a:xfrm>
            <a:off x="250825" y="115888"/>
            <a:ext cx="8713788" cy="792832"/>
          </a:xfrm>
        </p:spPr>
        <p:txBody>
          <a:bodyPr/>
          <a:lstStyle/>
          <a:p>
            <a:pPr marL="725488" indent="-725488" algn="l" eaLnBrk="1" hangingPunct="1">
              <a:defRPr/>
            </a:pPr>
            <a:r>
              <a:rPr lang="zh-CN" altLang="en-US" sz="3600" dirty="0" smtClean="0"/>
              <a:t>解决方案二（可行）</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480720"/>
          </a:xfrm>
        </p:spPr>
        <p:txBody>
          <a:bodyPr>
            <a:normAutofit fontScale="85000" lnSpcReduction="20000"/>
          </a:bodyPr>
          <a:lstStyle/>
          <a:p>
            <a:pPr eaLnBrk="1" hangingPunct="1">
              <a:lnSpc>
                <a:spcPct val="110000"/>
              </a:lnSpc>
              <a:defRPr/>
            </a:pPr>
            <a:r>
              <a:rPr lang="zh-CN" altLang="en-US" sz="2800" dirty="0" smtClean="0"/>
              <a:t>在一</a:t>
            </a:r>
            <a:r>
              <a:rPr lang="zh-CN" altLang="en-US" sz="2800" dirty="0"/>
              <a:t>个数组元素</a:t>
            </a:r>
            <a:r>
              <a:rPr lang="en-US" altLang="zh-CN" sz="2800" dirty="0"/>
              <a:t>figures[</a:t>
            </a:r>
            <a:r>
              <a:rPr lang="en-US" altLang="zh-CN" sz="2800" dirty="0" err="1"/>
              <a:t>i</a:t>
            </a:r>
            <a:r>
              <a:rPr lang="en-US" altLang="zh-CN" sz="2800" dirty="0" smtClean="0"/>
              <a:t>]</a:t>
            </a:r>
            <a:r>
              <a:rPr lang="zh-CN" altLang="en-US" sz="2800" dirty="0" smtClean="0"/>
              <a:t>中存储一个图形时，先存储一个图形种类信息，然后再存储图形信息。</a:t>
            </a:r>
            <a:endParaRPr lang="en-US" altLang="zh-CN" sz="2800" dirty="0" smtClean="0"/>
          </a:p>
          <a:p>
            <a:pPr eaLnBrk="1" hangingPunct="1">
              <a:lnSpc>
                <a:spcPct val="110000"/>
              </a:lnSpc>
              <a:defRPr/>
            </a:pPr>
            <a:r>
              <a:rPr lang="zh-CN" altLang="en-US" sz="2800" dirty="0"/>
              <a:t>例如，</a:t>
            </a:r>
            <a:r>
              <a:rPr lang="zh-CN" altLang="en-US" sz="2800" dirty="0" smtClean="0"/>
              <a:t>在数组</a:t>
            </a:r>
            <a:r>
              <a:rPr lang="zh-CN" altLang="en-US" sz="2800" dirty="0"/>
              <a:t>元素</a:t>
            </a:r>
            <a:r>
              <a:rPr lang="en-US" altLang="zh-CN" sz="2800" dirty="0"/>
              <a:t>figures[0]</a:t>
            </a:r>
            <a:r>
              <a:rPr lang="zh-CN" altLang="en-US" sz="2800" dirty="0"/>
              <a:t>中存储一个线段：</a:t>
            </a:r>
          </a:p>
          <a:p>
            <a:pPr lvl="1" eaLnBrk="1" hangingPunct="1">
              <a:lnSpc>
                <a:spcPct val="110000"/>
              </a:lnSpc>
              <a:buFontTx/>
              <a:buNone/>
              <a:defRPr/>
            </a:pPr>
            <a:r>
              <a:rPr lang="en-US" altLang="zh-CN" sz="2400" dirty="0" smtClean="0"/>
              <a:t>	figures[0].shape = LINE;</a:t>
            </a:r>
          </a:p>
          <a:p>
            <a:pPr lvl="1" eaLnBrk="1" hangingPunct="1">
              <a:lnSpc>
                <a:spcPct val="110000"/>
              </a:lnSpc>
              <a:buFontTx/>
              <a:buNone/>
              <a:defRPr/>
            </a:pPr>
            <a:r>
              <a:rPr lang="en-US" altLang="zh-CN" sz="2400" dirty="0"/>
              <a:t>	</a:t>
            </a:r>
            <a:r>
              <a:rPr lang="en-US" altLang="zh-CN" sz="2400" dirty="0" smtClean="0"/>
              <a:t>figures[0].figure.line.x1 </a:t>
            </a:r>
            <a:r>
              <a:rPr lang="en-US" altLang="zh-CN" sz="2400" dirty="0"/>
              <a:t>= 10;</a:t>
            </a:r>
          </a:p>
          <a:p>
            <a:pPr lvl="1" eaLnBrk="1" hangingPunct="1">
              <a:lnSpc>
                <a:spcPct val="110000"/>
              </a:lnSpc>
              <a:buFontTx/>
              <a:buNone/>
              <a:defRPr/>
            </a:pPr>
            <a:r>
              <a:rPr lang="en-US" altLang="zh-CN" sz="2400" dirty="0"/>
              <a:t>	</a:t>
            </a:r>
            <a:r>
              <a:rPr lang="en-US" altLang="zh-CN" sz="2400" dirty="0" smtClean="0"/>
              <a:t>figures[0].figure.line.y1 </a:t>
            </a:r>
            <a:r>
              <a:rPr lang="en-US" altLang="zh-CN" sz="2400" dirty="0"/>
              <a:t>= 20;</a:t>
            </a:r>
          </a:p>
          <a:p>
            <a:pPr lvl="1" eaLnBrk="1" hangingPunct="1">
              <a:lnSpc>
                <a:spcPct val="110000"/>
              </a:lnSpc>
              <a:buFontTx/>
              <a:buNone/>
              <a:defRPr/>
            </a:pPr>
            <a:r>
              <a:rPr lang="en-US" altLang="zh-CN" sz="2400" dirty="0"/>
              <a:t>	</a:t>
            </a:r>
            <a:r>
              <a:rPr lang="en-US" altLang="zh-CN" sz="2400" dirty="0" smtClean="0"/>
              <a:t>figures[0].figure.line.x2 </a:t>
            </a:r>
            <a:r>
              <a:rPr lang="en-US" altLang="zh-CN" sz="2400" dirty="0"/>
              <a:t>= 100;</a:t>
            </a:r>
          </a:p>
          <a:p>
            <a:pPr lvl="1" eaLnBrk="1" hangingPunct="1">
              <a:lnSpc>
                <a:spcPct val="110000"/>
              </a:lnSpc>
              <a:buFontTx/>
              <a:buNone/>
              <a:defRPr/>
            </a:pPr>
            <a:r>
              <a:rPr lang="en-US" altLang="zh-CN" sz="2400" dirty="0"/>
              <a:t>	</a:t>
            </a:r>
            <a:r>
              <a:rPr lang="en-US" altLang="zh-CN" sz="2400" dirty="0" smtClean="0"/>
              <a:t>figures[0].figure.line.y2 </a:t>
            </a:r>
            <a:r>
              <a:rPr lang="en-US" altLang="zh-CN" sz="2400" dirty="0"/>
              <a:t>= 200;</a:t>
            </a:r>
          </a:p>
          <a:p>
            <a:pPr eaLnBrk="1" hangingPunct="1">
              <a:lnSpc>
                <a:spcPct val="110000"/>
              </a:lnSpc>
              <a:defRPr/>
            </a:pPr>
            <a:r>
              <a:rPr lang="zh-CN" altLang="en-US" sz="2800" dirty="0"/>
              <a:t>再</a:t>
            </a:r>
            <a:r>
              <a:rPr lang="zh-CN" altLang="en-US" sz="2800" dirty="0" smtClean="0"/>
              <a:t>例如</a:t>
            </a:r>
            <a:r>
              <a:rPr lang="zh-CN" altLang="en-US" sz="2800" dirty="0"/>
              <a:t>，</a:t>
            </a:r>
            <a:r>
              <a:rPr lang="zh-CN" altLang="en-US" sz="2800" dirty="0" smtClean="0"/>
              <a:t>在数组</a:t>
            </a:r>
            <a:r>
              <a:rPr lang="zh-CN" altLang="en-US" sz="2800" dirty="0"/>
              <a:t>元素</a:t>
            </a:r>
            <a:r>
              <a:rPr lang="en-US" altLang="zh-CN" sz="2800" dirty="0" smtClean="0"/>
              <a:t>figures[1]</a:t>
            </a:r>
            <a:r>
              <a:rPr lang="zh-CN" altLang="en-US" sz="2800" dirty="0"/>
              <a:t>中存储一</a:t>
            </a:r>
            <a:r>
              <a:rPr lang="zh-CN" altLang="en-US" sz="2800" dirty="0" smtClean="0"/>
              <a:t>个</a:t>
            </a:r>
            <a:r>
              <a:rPr lang="zh-CN" altLang="en-US" sz="2800" dirty="0"/>
              <a:t>矩形</a:t>
            </a:r>
            <a:r>
              <a:rPr lang="zh-CN" altLang="en-US" sz="2800" dirty="0" smtClean="0"/>
              <a:t>：</a:t>
            </a:r>
            <a:endParaRPr lang="zh-CN" altLang="en-US" sz="2800" dirty="0"/>
          </a:p>
          <a:p>
            <a:pPr lvl="1" eaLnBrk="1" hangingPunct="1">
              <a:lnSpc>
                <a:spcPct val="110000"/>
              </a:lnSpc>
              <a:buNone/>
              <a:defRPr/>
            </a:pPr>
            <a:r>
              <a:rPr lang="en-US" altLang="zh-CN" sz="2400" dirty="0"/>
              <a:t>	</a:t>
            </a:r>
            <a:r>
              <a:rPr lang="en-US" altLang="zh-CN" sz="2400" dirty="0" smtClean="0"/>
              <a:t>figures[1].</a:t>
            </a:r>
            <a:r>
              <a:rPr lang="en-US" altLang="zh-CN" sz="2400" dirty="0"/>
              <a:t>shape = RECTANGLE;</a:t>
            </a:r>
          </a:p>
          <a:p>
            <a:pPr lvl="1" eaLnBrk="1" hangingPunct="1">
              <a:lnSpc>
                <a:spcPct val="110000"/>
              </a:lnSpc>
              <a:buFontTx/>
              <a:buNone/>
              <a:defRPr/>
            </a:pPr>
            <a:r>
              <a:rPr lang="en-US" altLang="zh-CN" sz="2400" dirty="0"/>
              <a:t>	</a:t>
            </a:r>
            <a:r>
              <a:rPr lang="en-US" altLang="zh-CN" sz="2400" dirty="0" smtClean="0"/>
              <a:t>figures[1].</a:t>
            </a:r>
            <a:r>
              <a:rPr lang="en-US" altLang="zh-CN" sz="2400" dirty="0" err="1" smtClean="0"/>
              <a:t>figure.rect.left</a:t>
            </a:r>
            <a:r>
              <a:rPr lang="en-US" altLang="zh-CN" sz="2400" dirty="0" smtClean="0"/>
              <a:t> </a:t>
            </a:r>
            <a:r>
              <a:rPr lang="en-US" altLang="zh-CN" sz="2400" dirty="0"/>
              <a:t>= </a:t>
            </a:r>
            <a:r>
              <a:rPr lang="en-US" altLang="zh-CN" sz="2400" dirty="0" smtClean="0"/>
              <a:t>100;</a:t>
            </a:r>
            <a:endParaRPr lang="en-US" altLang="zh-CN" sz="2400" dirty="0"/>
          </a:p>
          <a:p>
            <a:pPr lvl="1" eaLnBrk="1" hangingPunct="1">
              <a:lnSpc>
                <a:spcPct val="110000"/>
              </a:lnSpc>
              <a:buFontTx/>
              <a:buNone/>
              <a:defRPr/>
            </a:pPr>
            <a:r>
              <a:rPr lang="en-US" altLang="zh-CN" sz="2400" dirty="0"/>
              <a:t>	</a:t>
            </a:r>
            <a:r>
              <a:rPr lang="en-US" altLang="zh-CN" sz="2400" dirty="0" smtClean="0"/>
              <a:t>figures[1].</a:t>
            </a:r>
            <a:r>
              <a:rPr lang="en-US" altLang="zh-CN" sz="2400" dirty="0" err="1" smtClean="0"/>
              <a:t>figure.rect.top</a:t>
            </a:r>
            <a:r>
              <a:rPr lang="en-US" altLang="zh-CN" sz="2400" dirty="0" smtClean="0"/>
              <a:t> </a:t>
            </a:r>
            <a:r>
              <a:rPr lang="en-US" altLang="zh-CN" sz="2400" dirty="0"/>
              <a:t>= </a:t>
            </a:r>
            <a:r>
              <a:rPr lang="en-US" altLang="zh-CN" sz="2400" dirty="0" smtClean="0"/>
              <a:t>200;</a:t>
            </a:r>
            <a:endParaRPr lang="en-US" altLang="zh-CN" sz="2400" dirty="0"/>
          </a:p>
          <a:p>
            <a:pPr lvl="1" eaLnBrk="1" hangingPunct="1">
              <a:lnSpc>
                <a:spcPct val="110000"/>
              </a:lnSpc>
              <a:buFontTx/>
              <a:buNone/>
              <a:defRPr/>
            </a:pPr>
            <a:r>
              <a:rPr lang="en-US" altLang="zh-CN" sz="2400" dirty="0"/>
              <a:t>	</a:t>
            </a:r>
            <a:r>
              <a:rPr lang="en-US" altLang="zh-CN" sz="2400" dirty="0" smtClean="0"/>
              <a:t>figures[1].</a:t>
            </a:r>
            <a:r>
              <a:rPr lang="en-US" altLang="zh-CN" sz="2400" dirty="0" err="1" smtClean="0"/>
              <a:t>figure.rect.right</a:t>
            </a:r>
            <a:r>
              <a:rPr lang="en-US" altLang="zh-CN" sz="2400" dirty="0" smtClean="0"/>
              <a:t> </a:t>
            </a:r>
            <a:r>
              <a:rPr lang="en-US" altLang="zh-CN" sz="2400" dirty="0"/>
              <a:t>= </a:t>
            </a:r>
            <a:r>
              <a:rPr lang="en-US" altLang="zh-CN" sz="2400" dirty="0" smtClean="0"/>
              <a:t>300</a:t>
            </a:r>
            <a:r>
              <a:rPr lang="en-US" altLang="zh-CN" sz="2400" dirty="0"/>
              <a:t>;</a:t>
            </a:r>
          </a:p>
          <a:p>
            <a:pPr lvl="1" eaLnBrk="1" hangingPunct="1">
              <a:lnSpc>
                <a:spcPct val="110000"/>
              </a:lnSpc>
              <a:buFontTx/>
              <a:buNone/>
              <a:defRPr/>
            </a:pPr>
            <a:r>
              <a:rPr lang="en-US" altLang="zh-CN" sz="2400" dirty="0"/>
              <a:t>	</a:t>
            </a:r>
            <a:r>
              <a:rPr lang="en-US" altLang="zh-CN" sz="2400" dirty="0" smtClean="0"/>
              <a:t>figures[1].</a:t>
            </a:r>
            <a:r>
              <a:rPr lang="en-US" altLang="zh-CN" sz="2400" dirty="0" err="1" smtClean="0"/>
              <a:t>figure.rect.bottom</a:t>
            </a:r>
            <a:r>
              <a:rPr lang="en-US" altLang="zh-CN" sz="2400" dirty="0" smtClean="0"/>
              <a:t> </a:t>
            </a:r>
            <a:r>
              <a:rPr lang="en-US" altLang="zh-CN" sz="2400" dirty="0"/>
              <a:t>= </a:t>
            </a:r>
            <a:r>
              <a:rPr lang="en-US" altLang="zh-CN" sz="2400" dirty="0" smtClean="0"/>
              <a:t>400;</a:t>
            </a:r>
          </a:p>
          <a:p>
            <a:pPr eaLnBrk="1" hangingPunct="1">
              <a:lnSpc>
                <a:spcPct val="110000"/>
              </a:lnSpc>
              <a:defRPr/>
            </a:pPr>
            <a:r>
              <a:rPr lang="en-US" altLang="zh-CN" dirty="0" smtClean="0"/>
              <a:t>......</a:t>
            </a:r>
            <a:endParaRPr lang="en-US" altLang="zh-CN" dirty="0"/>
          </a:p>
          <a:p>
            <a:pPr>
              <a:lnSpc>
                <a:spcPct val="110000"/>
              </a:lnSpc>
            </a:pPr>
            <a:r>
              <a:rPr lang="zh-CN" altLang="en-US" sz="2800" dirty="0" smtClean="0"/>
              <a:t>今后取</a:t>
            </a:r>
            <a:r>
              <a:rPr lang="en-US" altLang="zh-CN" sz="2800" dirty="0" smtClean="0"/>
              <a:t>figures[</a:t>
            </a:r>
            <a:r>
              <a:rPr lang="en-US" altLang="zh-CN" sz="2800" dirty="0" err="1" smtClean="0"/>
              <a:t>i</a:t>
            </a:r>
            <a:r>
              <a:rPr lang="en-US" altLang="zh-CN" sz="2800" dirty="0" smtClean="0"/>
              <a:t>]</a:t>
            </a:r>
            <a:r>
              <a:rPr lang="zh-CN" altLang="en-US" sz="2800" dirty="0" smtClean="0"/>
              <a:t>的值时，先</a:t>
            </a:r>
            <a:r>
              <a:rPr lang="zh-CN" altLang="en-US" sz="2800" dirty="0"/>
              <a:t>通过</a:t>
            </a:r>
            <a:r>
              <a:rPr lang="en-US" altLang="zh-CN" sz="2800" dirty="0" smtClean="0"/>
              <a:t>figures[</a:t>
            </a:r>
            <a:r>
              <a:rPr lang="en-US" altLang="zh-CN" sz="2800" dirty="0" err="1" smtClean="0"/>
              <a:t>i</a:t>
            </a:r>
            <a:r>
              <a:rPr lang="en-US" altLang="zh-CN" sz="2800" dirty="0" smtClean="0"/>
              <a:t>].shape</a:t>
            </a:r>
            <a:r>
              <a:rPr lang="zh-CN" altLang="en-US" sz="2800" dirty="0" smtClean="0"/>
              <a:t>知道它存储的是</a:t>
            </a:r>
            <a:r>
              <a:rPr lang="zh-CN" altLang="en-US" sz="2800" dirty="0"/>
              <a:t>什么</a:t>
            </a:r>
            <a:r>
              <a:rPr lang="zh-CN" altLang="en-US" sz="2800" dirty="0" smtClean="0"/>
              <a:t>图形，然后再通过</a:t>
            </a:r>
            <a:r>
              <a:rPr lang="en-US" altLang="zh-CN" sz="2800" dirty="0"/>
              <a:t>figures[</a:t>
            </a:r>
            <a:r>
              <a:rPr lang="en-US" altLang="zh-CN" sz="2800" dirty="0" err="1"/>
              <a:t>i</a:t>
            </a:r>
            <a:r>
              <a:rPr lang="en-US" altLang="zh-CN" sz="2800" dirty="0" smtClean="0"/>
              <a:t>].figure</a:t>
            </a:r>
            <a:r>
              <a:rPr lang="zh-CN" altLang="en-US" sz="2800" dirty="0" smtClean="0"/>
              <a:t>取出响应的图形信息。</a:t>
            </a:r>
            <a:endParaRPr lang="zh-CN" altLang="en-US" sz="2800" dirty="0"/>
          </a:p>
        </p:txBody>
      </p:sp>
    </p:spTree>
    <p:extLst>
      <p:ext uri="{BB962C8B-B14F-4D97-AF65-F5344CB8AC3E}">
        <p14:creationId xmlns:p14="http://schemas.microsoft.com/office/powerpoint/2010/main" val="315644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 calcmode="lin" valueType="num">
                                      <p:cBhvr additive="base">
                                        <p:cTn id="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0" y="260350"/>
            <a:ext cx="9144000" cy="6597650"/>
          </a:xfrm>
        </p:spPr>
        <p:txBody>
          <a:bodyPr/>
          <a:lstStyle/>
          <a:p>
            <a:pPr defTabSz="630238" eaLnBrk="1" hangingPunct="1">
              <a:lnSpc>
                <a:spcPct val="80000"/>
              </a:lnSpc>
              <a:tabLst>
                <a:tab pos="630238" algn="l"/>
                <a:tab pos="993775" algn="l"/>
              </a:tabLst>
              <a:defRPr/>
            </a:pPr>
            <a:r>
              <a:rPr lang="zh-CN" altLang="en-US" sz="2800" dirty="0" smtClean="0"/>
              <a:t>图形数据的输入：</a:t>
            </a:r>
          </a:p>
          <a:p>
            <a:pPr defTabSz="630238" eaLnBrk="1" hangingPunct="1">
              <a:lnSpc>
                <a:spcPct val="80000"/>
              </a:lnSpc>
              <a:buFont typeface="Wingdings" pitchFamily="2" charset="2"/>
              <a:buNone/>
              <a:tabLst>
                <a:tab pos="630238" algn="l"/>
                <a:tab pos="993775" algn="l"/>
              </a:tabLst>
              <a:defRPr/>
            </a:pPr>
            <a:r>
              <a:rPr lang="zh-CN" altLang="en-US" sz="2200" dirty="0" smtClean="0"/>
              <a:t>	</a:t>
            </a:r>
            <a:r>
              <a:rPr lang="en-US" altLang="zh-CN" sz="2200" dirty="0" err="1" smtClean="0"/>
              <a:t>int</a:t>
            </a:r>
            <a:r>
              <a:rPr lang="en-US" altLang="zh-CN" sz="2200" dirty="0" smtClean="0"/>
              <a:t> count;</a:t>
            </a:r>
          </a:p>
          <a:p>
            <a:pPr defTabSz="630238" eaLnBrk="1" hangingPunct="1">
              <a:lnSpc>
                <a:spcPct val="80000"/>
              </a:lnSpc>
              <a:buFont typeface="Wingdings" pitchFamily="2" charset="2"/>
              <a:buNone/>
              <a:tabLst>
                <a:tab pos="630238" algn="l"/>
                <a:tab pos="993775" algn="l"/>
              </a:tabLst>
              <a:defRPr/>
            </a:pPr>
            <a:r>
              <a:rPr lang="en-US" altLang="zh-CN" sz="2200" dirty="0" smtClean="0"/>
              <a:t>	for (count=0</a:t>
            </a:r>
            <a:r>
              <a:rPr lang="en-US" altLang="zh-CN" sz="2200" smtClean="0"/>
              <a:t>; count&lt;MAX_NUM_OF_FIGURES</a:t>
            </a:r>
            <a:r>
              <a:rPr lang="en-US" altLang="zh-CN" sz="2200" dirty="0" smtClean="0"/>
              <a:t>; count++)</a:t>
            </a:r>
          </a:p>
          <a:p>
            <a:pPr defTabSz="630238" eaLnBrk="1" hangingPunct="1">
              <a:lnSpc>
                <a:spcPct val="80000"/>
              </a:lnSpc>
              <a:buFont typeface="Wingdings" pitchFamily="2" charset="2"/>
              <a:buNone/>
              <a:tabLst>
                <a:tab pos="630238" algn="l"/>
                <a:tab pos="993775" algn="l"/>
              </a:tabLst>
              <a:defRPr/>
            </a:pPr>
            <a:r>
              <a:rPr lang="en-US" altLang="zh-CN" sz="2200" dirty="0" smtClean="0"/>
              <a:t>	{	</a:t>
            </a:r>
            <a:r>
              <a:rPr lang="en-US" altLang="zh-CN" sz="2200" dirty="0" err="1" smtClean="0"/>
              <a:t>int</a:t>
            </a:r>
            <a:r>
              <a:rPr lang="en-US" altLang="zh-CN" sz="2200" dirty="0" smtClean="0"/>
              <a:t> shape;</a:t>
            </a:r>
          </a:p>
          <a:p>
            <a:pPr defTabSz="630238" eaLnBrk="1" hangingPunct="1">
              <a:lnSpc>
                <a:spcPct val="80000"/>
              </a:lnSpc>
              <a:buFont typeface="Wingdings" pitchFamily="2" charset="2"/>
              <a:buNone/>
              <a:tabLst>
                <a:tab pos="630238" algn="l"/>
                <a:tab pos="993775" algn="l"/>
              </a:tabLst>
              <a:defRPr/>
            </a:pPr>
            <a:r>
              <a:rPr lang="en-US" altLang="zh-CN" sz="2200" dirty="0" smtClean="0"/>
              <a:t>		do</a:t>
            </a:r>
          </a:p>
          <a:p>
            <a:pPr defTabSz="630238" eaLnBrk="1" hangingPunct="1">
              <a:lnSpc>
                <a:spcPct val="80000"/>
              </a:lnSpc>
              <a:buFont typeface="Wingdings" pitchFamily="2" charset="2"/>
              <a:buNone/>
              <a:tabLst>
                <a:tab pos="630238" algn="l"/>
                <a:tab pos="993775" algn="l"/>
              </a:tabLst>
              <a:defRPr/>
            </a:pPr>
            <a:r>
              <a:rPr lang="en-US" altLang="zh-CN" sz="2200" dirty="0" smtClean="0"/>
              <a:t>		{	</a:t>
            </a:r>
            <a:r>
              <a:rPr lang="en-US" altLang="zh-CN" sz="2200" dirty="0" err="1" smtClean="0"/>
              <a:t>cout</a:t>
            </a:r>
            <a:r>
              <a:rPr lang="en-US" altLang="zh-CN" sz="2200" dirty="0" smtClean="0"/>
              <a:t> &lt;&lt; "</a:t>
            </a:r>
            <a:r>
              <a:rPr lang="zh-CN" altLang="en-US" sz="2200" dirty="0" smtClean="0"/>
              <a:t>请输入图形的种类</a:t>
            </a:r>
            <a:r>
              <a:rPr lang="en-US" altLang="zh-CN" sz="2200" dirty="0" smtClean="0"/>
              <a:t>(0:</a:t>
            </a:r>
            <a:r>
              <a:rPr lang="zh-CN" altLang="en-US" sz="2200" dirty="0" smtClean="0"/>
              <a:t>线段</a:t>
            </a:r>
            <a:r>
              <a:rPr lang="en-US" altLang="zh-CN" sz="2200" dirty="0" smtClean="0"/>
              <a:t>,1:</a:t>
            </a:r>
            <a:r>
              <a:rPr lang="zh-CN" altLang="en-US" sz="2200" dirty="0" smtClean="0"/>
              <a:t>矩形</a:t>
            </a:r>
            <a:r>
              <a:rPr lang="en-US" altLang="zh-CN" sz="2200" dirty="0" smtClean="0"/>
              <a:t>,2:</a:t>
            </a:r>
            <a:r>
              <a:rPr lang="zh-CN" altLang="en-US" sz="2200" dirty="0" smtClean="0"/>
              <a:t>圆</a:t>
            </a:r>
            <a:r>
              <a:rPr lang="en-US" altLang="zh-CN" sz="2200" dirty="0" smtClean="0"/>
              <a:t>,-1:</a:t>
            </a:r>
            <a:r>
              <a:rPr lang="zh-CN" altLang="en-US" sz="2200" dirty="0" smtClean="0"/>
              <a:t>结束</a:t>
            </a:r>
            <a:r>
              <a:rPr lang="en-US" altLang="zh-CN" sz="2200" dirty="0" smtClean="0"/>
              <a:t>):";</a:t>
            </a:r>
          </a:p>
          <a:p>
            <a:pPr defTabSz="630238" eaLnBrk="1" hangingPunct="1">
              <a:lnSpc>
                <a:spcPct val="80000"/>
              </a:lnSpc>
              <a:buFont typeface="Wingdings" pitchFamily="2" charset="2"/>
              <a:buNone/>
              <a:tabLst>
                <a:tab pos="630238" algn="l"/>
                <a:tab pos="993775" algn="l"/>
              </a:tabLst>
              <a:defRPr/>
            </a:pPr>
            <a:r>
              <a:rPr lang="en-US" altLang="zh-CN" sz="2200" dirty="0" smtClean="0"/>
              <a:t>			</a:t>
            </a:r>
            <a:r>
              <a:rPr lang="en-US" altLang="zh-CN" sz="2200" dirty="0" err="1" smtClean="0"/>
              <a:t>cin</a:t>
            </a:r>
            <a:r>
              <a:rPr lang="en-US" altLang="zh-CN" sz="2200" dirty="0" smtClean="0"/>
              <a:t> &gt;&gt; shape;</a:t>
            </a:r>
          </a:p>
          <a:p>
            <a:pPr defTabSz="630238" eaLnBrk="1" hangingPunct="1">
              <a:lnSpc>
                <a:spcPct val="80000"/>
              </a:lnSpc>
              <a:buFont typeface="Wingdings" pitchFamily="2" charset="2"/>
              <a:buNone/>
              <a:tabLst>
                <a:tab pos="630238" algn="l"/>
                <a:tab pos="993775" algn="l"/>
              </a:tabLst>
              <a:defRPr/>
            </a:pPr>
            <a:r>
              <a:rPr lang="en-US" altLang="zh-CN" sz="2200" dirty="0" smtClean="0"/>
              <a:t>		} while (shape &lt; -1 || shape &gt; 2);</a:t>
            </a:r>
          </a:p>
          <a:p>
            <a:pPr defTabSz="630238" eaLnBrk="1" hangingPunct="1">
              <a:lnSpc>
                <a:spcPct val="80000"/>
              </a:lnSpc>
              <a:buFont typeface="Wingdings" pitchFamily="2" charset="2"/>
              <a:buNone/>
              <a:tabLst>
                <a:tab pos="630238" algn="l"/>
                <a:tab pos="993775" algn="l"/>
              </a:tabLst>
              <a:defRPr/>
            </a:pPr>
            <a:r>
              <a:rPr lang="en-US" altLang="zh-CN" sz="2200" dirty="0" smtClean="0"/>
              <a:t>		if (shape == -1) break;</a:t>
            </a:r>
          </a:p>
          <a:p>
            <a:pPr defTabSz="630238" eaLnBrk="1" hangingPunct="1">
              <a:lnSpc>
                <a:spcPct val="80000"/>
              </a:lnSpc>
              <a:buFont typeface="Wingdings" pitchFamily="2" charset="2"/>
              <a:buNone/>
              <a:tabLst>
                <a:tab pos="630238" algn="l"/>
                <a:tab pos="993775" algn="l"/>
              </a:tabLst>
              <a:defRPr/>
            </a:pPr>
            <a:r>
              <a:rPr lang="en-US" altLang="zh-CN" sz="2200" dirty="0" smtClean="0"/>
              <a:t>		switch (shape)</a:t>
            </a:r>
          </a:p>
          <a:p>
            <a:pPr defTabSz="630238" eaLnBrk="1" hangingPunct="1">
              <a:lnSpc>
                <a:spcPct val="80000"/>
              </a:lnSpc>
              <a:buFont typeface="Wingdings" pitchFamily="2" charset="2"/>
              <a:buNone/>
              <a:tabLst>
                <a:tab pos="630238" algn="l"/>
                <a:tab pos="993775" algn="l"/>
              </a:tabLst>
              <a:defRPr/>
            </a:pPr>
            <a:r>
              <a:rPr lang="en-US" altLang="zh-CN" sz="2200" dirty="0" smtClean="0"/>
              <a:t>		{ 	case 0: //</a:t>
            </a:r>
            <a:r>
              <a:rPr lang="zh-CN" altLang="en-US" sz="2200" dirty="0" smtClean="0"/>
              <a:t>线</a:t>
            </a:r>
          </a:p>
          <a:p>
            <a:pPr defTabSz="630238" eaLnBrk="1" hangingPunct="1">
              <a:lnSpc>
                <a:spcPct val="80000"/>
              </a:lnSpc>
              <a:buFont typeface="Wingdings" pitchFamily="2" charset="2"/>
              <a:buNone/>
              <a:tabLst>
                <a:tab pos="630238" algn="l"/>
                <a:tab pos="993775" algn="l"/>
              </a:tabLst>
              <a:defRPr/>
            </a:pPr>
            <a:r>
              <a:rPr lang="zh-CN" altLang="en-US" sz="2200" dirty="0" smtClean="0"/>
              <a:t>				  </a:t>
            </a:r>
            <a:r>
              <a:rPr lang="en-US" altLang="zh-CN" sz="2200" dirty="0" smtClean="0"/>
              <a:t>figures[count].shape = LINE;</a:t>
            </a:r>
          </a:p>
          <a:p>
            <a:pPr defTabSz="630238" eaLnBrk="1" hangingPunct="1">
              <a:lnSpc>
                <a:spcPct val="80000"/>
              </a:lnSpc>
              <a:buFont typeface="Wingdings" pitchFamily="2" charset="2"/>
              <a:buNone/>
              <a:tabLst>
                <a:tab pos="630238" algn="l"/>
                <a:tab pos="993775" algn="l"/>
              </a:tabLst>
              <a:defRPr/>
            </a:pPr>
            <a:r>
              <a:rPr lang="en-US" altLang="zh-CN" sz="2200" dirty="0" smtClean="0"/>
              <a:t>				  </a:t>
            </a:r>
            <a:r>
              <a:rPr lang="en-US" altLang="zh-CN" sz="2200" dirty="0" err="1" smtClean="0"/>
              <a:t>cout</a:t>
            </a:r>
            <a:r>
              <a:rPr lang="en-US" altLang="zh-CN" sz="2200" dirty="0" smtClean="0"/>
              <a:t> &lt;&lt; "</a:t>
            </a:r>
            <a:r>
              <a:rPr lang="zh-CN" altLang="en-US" sz="2200" dirty="0" smtClean="0"/>
              <a:t>请输入线段的起点和终点</a:t>
            </a:r>
            <a:r>
              <a:rPr lang="zh-CN" altLang="en-US" sz="2200" smtClean="0"/>
              <a:t>坐标 </a:t>
            </a:r>
            <a:r>
              <a:rPr lang="en-US" altLang="zh-CN" sz="2200" smtClean="0"/>
              <a:t>(x1,y1,x2,y2</a:t>
            </a:r>
            <a:r>
              <a:rPr lang="en-US" altLang="zh-CN" sz="2200" dirty="0" smtClean="0"/>
              <a:t>) :";</a:t>
            </a:r>
          </a:p>
          <a:p>
            <a:pPr defTabSz="630238" eaLnBrk="1" hangingPunct="1">
              <a:lnSpc>
                <a:spcPct val="80000"/>
              </a:lnSpc>
              <a:buNone/>
              <a:tabLst>
                <a:tab pos="630238" algn="l"/>
                <a:tab pos="993775" algn="l"/>
              </a:tabLst>
              <a:defRPr/>
            </a:pPr>
            <a:r>
              <a:rPr lang="en-US" altLang="zh-CN" sz="2200" dirty="0" smtClean="0"/>
              <a:t>				  </a:t>
            </a:r>
            <a:r>
              <a:rPr lang="en-US" altLang="zh-CN" sz="2200" dirty="0" err="1" smtClean="0"/>
              <a:t>cin</a:t>
            </a:r>
            <a:r>
              <a:rPr lang="en-US" altLang="zh-CN" sz="2200" dirty="0" smtClean="0"/>
              <a:t> &gt;&gt; figures[count</a:t>
            </a:r>
            <a:r>
              <a:rPr lang="en-US" altLang="zh-CN" sz="2200" smtClean="0"/>
              <a:t>].</a:t>
            </a:r>
            <a:r>
              <a:rPr lang="en-US" altLang="zh-CN" sz="2000" smtClean="0"/>
              <a:t>figure.</a:t>
            </a:r>
            <a:r>
              <a:rPr lang="en-US" altLang="zh-CN" sz="2200" smtClean="0"/>
              <a:t>line.x1 </a:t>
            </a:r>
            <a:endParaRPr lang="en-US" altLang="zh-CN" sz="2200" dirty="0" smtClean="0"/>
          </a:p>
          <a:p>
            <a:pPr defTabSz="630238" eaLnBrk="1" hangingPunct="1">
              <a:lnSpc>
                <a:spcPct val="80000"/>
              </a:lnSpc>
              <a:buNone/>
              <a:tabLst>
                <a:tab pos="630238" algn="l"/>
                <a:tab pos="993775" algn="l"/>
              </a:tabLst>
              <a:defRPr/>
            </a:pPr>
            <a:r>
              <a:rPr lang="en-US" altLang="zh-CN" sz="2200" dirty="0" smtClean="0"/>
              <a:t>					&gt;&gt; figures[count].</a:t>
            </a:r>
            <a:r>
              <a:rPr lang="en-US" altLang="zh-CN" sz="2000" dirty="0" smtClean="0"/>
              <a:t>figure.</a:t>
            </a:r>
            <a:r>
              <a:rPr lang="en-US" altLang="zh-CN" sz="2200" dirty="0" smtClean="0"/>
              <a:t>line.y1 </a:t>
            </a:r>
          </a:p>
          <a:p>
            <a:pPr defTabSz="630238" eaLnBrk="1" hangingPunct="1">
              <a:lnSpc>
                <a:spcPct val="80000"/>
              </a:lnSpc>
              <a:buNone/>
              <a:tabLst>
                <a:tab pos="630238" algn="l"/>
                <a:tab pos="993775" algn="l"/>
              </a:tabLst>
              <a:defRPr/>
            </a:pPr>
            <a:r>
              <a:rPr lang="en-US" altLang="zh-CN" sz="2200" dirty="0" smtClean="0"/>
              <a:t>					&gt;&gt; figures[count</a:t>
            </a:r>
            <a:r>
              <a:rPr lang="en-US" altLang="zh-CN" sz="2200" smtClean="0"/>
              <a:t>].</a:t>
            </a:r>
            <a:r>
              <a:rPr lang="en-US" altLang="zh-CN" sz="2000" smtClean="0"/>
              <a:t>figure.</a:t>
            </a:r>
            <a:r>
              <a:rPr lang="en-US" altLang="zh-CN" sz="2200" smtClean="0"/>
              <a:t>line.x2 </a:t>
            </a:r>
            <a:endParaRPr lang="en-US" altLang="zh-CN" sz="2200" dirty="0" smtClean="0"/>
          </a:p>
          <a:p>
            <a:pPr defTabSz="630238" eaLnBrk="1" hangingPunct="1">
              <a:lnSpc>
                <a:spcPct val="80000"/>
              </a:lnSpc>
              <a:buNone/>
              <a:tabLst>
                <a:tab pos="630238" algn="l"/>
                <a:tab pos="993775" algn="l"/>
              </a:tabLst>
              <a:defRPr/>
            </a:pPr>
            <a:r>
              <a:rPr lang="en-US" altLang="zh-CN" sz="2200" dirty="0" smtClean="0"/>
              <a:t>					&gt;&gt; figures[count].</a:t>
            </a:r>
            <a:r>
              <a:rPr lang="en-US" altLang="zh-CN" sz="2000" dirty="0" smtClean="0"/>
              <a:t>figure.</a:t>
            </a:r>
            <a:r>
              <a:rPr lang="en-US" altLang="zh-CN" sz="2200" dirty="0" smtClean="0"/>
              <a:t>line.y2;</a:t>
            </a:r>
          </a:p>
          <a:p>
            <a:pPr defTabSz="630238" eaLnBrk="1" hangingPunct="1">
              <a:lnSpc>
                <a:spcPct val="80000"/>
              </a:lnSpc>
              <a:buFont typeface="Wingdings" pitchFamily="2" charset="2"/>
              <a:buNone/>
              <a:tabLst>
                <a:tab pos="630238" algn="l"/>
                <a:tab pos="993775" algn="l"/>
              </a:tabLst>
              <a:defRPr/>
            </a:pPr>
            <a:r>
              <a:rPr lang="en-US" altLang="zh-CN" sz="2200" dirty="0" smtClean="0"/>
              <a:t>  	 			  break;</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0" y="439316"/>
            <a:ext cx="9144000" cy="5942012"/>
          </a:xfrm>
        </p:spPr>
        <p:txBody>
          <a:bodyPr/>
          <a:lstStyle/>
          <a:p>
            <a:pPr defTabSz="188913" eaLnBrk="1" hangingPunct="1">
              <a:lnSpc>
                <a:spcPct val="80000"/>
              </a:lnSpc>
              <a:buFont typeface="Wingdings" pitchFamily="2" charset="2"/>
              <a:buNone/>
              <a:tabLst>
                <a:tab pos="630238" algn="l"/>
                <a:tab pos="1071563" algn="l"/>
              </a:tabLst>
              <a:defRPr/>
            </a:pPr>
            <a:r>
              <a:rPr lang="en-US" altLang="zh-CN" sz="2200" dirty="0" smtClean="0"/>
              <a:t> 		  case 1: //</a:t>
            </a:r>
            <a:r>
              <a:rPr lang="zh-CN" altLang="en-US" sz="2200" dirty="0" smtClean="0"/>
              <a:t>矩形</a:t>
            </a:r>
          </a:p>
          <a:p>
            <a:pPr defTabSz="188913" eaLnBrk="1" hangingPunct="1">
              <a:lnSpc>
                <a:spcPct val="80000"/>
              </a:lnSpc>
              <a:buFont typeface="Wingdings" pitchFamily="2" charset="2"/>
              <a:buNone/>
              <a:tabLst>
                <a:tab pos="630238" algn="l"/>
                <a:tab pos="1071563" algn="l"/>
              </a:tabLst>
              <a:defRPr/>
            </a:pPr>
            <a:r>
              <a:rPr lang="zh-CN" altLang="en-US" sz="2200" dirty="0" smtClean="0"/>
              <a:t>				</a:t>
            </a:r>
            <a:r>
              <a:rPr lang="en-US" altLang="zh-CN" sz="2200" dirty="0" smtClean="0"/>
              <a:t>figures[count].shape = RECTANGLE;</a:t>
            </a:r>
          </a:p>
          <a:p>
            <a:pPr defTabSz="188913" eaLnBrk="1" hangingPunct="1">
              <a:lnSpc>
                <a:spcPct val="80000"/>
              </a:lnSpc>
              <a:buFont typeface="Wingdings" pitchFamily="2" charset="2"/>
              <a:buNone/>
              <a:tabLst>
                <a:tab pos="630238" algn="l"/>
                <a:tab pos="1071563" algn="l"/>
              </a:tabLst>
              <a:defRPr/>
            </a:pPr>
            <a:r>
              <a:rPr lang="en-US" altLang="zh-CN" sz="2200" dirty="0" smtClean="0"/>
              <a:t>				</a:t>
            </a:r>
            <a:r>
              <a:rPr lang="en-US" altLang="zh-CN" sz="2200" dirty="0" err="1" smtClean="0"/>
              <a:t>cout</a:t>
            </a:r>
            <a:r>
              <a:rPr lang="en-US" altLang="zh-CN" sz="2200" dirty="0" smtClean="0"/>
              <a:t> &lt;&lt; "</a:t>
            </a:r>
            <a:r>
              <a:rPr lang="zh-CN" altLang="en-US" sz="2200" dirty="0" smtClean="0"/>
              <a:t>请输入矩形的左上角和右下角坐标</a:t>
            </a:r>
            <a:r>
              <a:rPr lang="en-US" altLang="zh-CN" sz="2200" dirty="0" smtClean="0"/>
              <a:t>(x1,y1,x2,y2):";</a:t>
            </a:r>
          </a:p>
          <a:p>
            <a:pPr defTabSz="188913" eaLnBrk="1" hangingPunct="1">
              <a:lnSpc>
                <a:spcPct val="80000"/>
              </a:lnSpc>
              <a:buNone/>
              <a:tabLst>
                <a:tab pos="630238" algn="l"/>
                <a:tab pos="1071563" algn="l"/>
              </a:tabLst>
              <a:defRPr/>
            </a:pPr>
            <a:r>
              <a:rPr lang="en-US" altLang="zh-CN" sz="2200" dirty="0" smtClean="0"/>
              <a:t>				</a:t>
            </a:r>
            <a:r>
              <a:rPr lang="en-US" altLang="zh-CN" sz="2200" dirty="0" err="1" smtClean="0"/>
              <a:t>cin</a:t>
            </a:r>
            <a:r>
              <a:rPr lang="en-US" altLang="zh-CN" sz="2200" dirty="0" smtClean="0"/>
              <a:t> &gt;&gt; figures[count].</a:t>
            </a:r>
            <a:r>
              <a:rPr lang="en-US" altLang="zh-CN" sz="2000" dirty="0"/>
              <a:t> </a:t>
            </a:r>
            <a:r>
              <a:rPr lang="en-US" altLang="zh-CN" sz="2000" dirty="0" err="1"/>
              <a:t>figure.</a:t>
            </a:r>
            <a:r>
              <a:rPr lang="en-US" altLang="zh-CN" sz="2200" dirty="0" err="1" smtClean="0"/>
              <a:t>rect.left</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a:t>
            </a:r>
            <a:r>
              <a:rPr lang="en-US" altLang="zh-CN" sz="2200" dirty="0"/>
              <a:t> </a:t>
            </a:r>
            <a:r>
              <a:rPr lang="en-US" altLang="zh-CN" sz="2200" dirty="0" smtClean="0"/>
              <a:t>    &gt;&gt; figures[count].</a:t>
            </a:r>
            <a:r>
              <a:rPr lang="en-US" altLang="zh-CN" sz="2000" dirty="0"/>
              <a:t> </a:t>
            </a:r>
            <a:r>
              <a:rPr lang="en-US" altLang="zh-CN" sz="2000" dirty="0" err="1"/>
              <a:t>figure.</a:t>
            </a:r>
            <a:r>
              <a:rPr lang="en-US" altLang="zh-CN" sz="2200" dirty="0" err="1" smtClean="0"/>
              <a:t>rect.top</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&gt;&gt; figures[count].</a:t>
            </a:r>
            <a:r>
              <a:rPr lang="en-US" altLang="zh-CN" sz="2000" dirty="0"/>
              <a:t> </a:t>
            </a:r>
            <a:r>
              <a:rPr lang="en-US" altLang="zh-CN" sz="2000" dirty="0" err="1"/>
              <a:t>figure.</a:t>
            </a:r>
            <a:r>
              <a:rPr lang="en-US" altLang="zh-CN" sz="2200" dirty="0" err="1" smtClean="0"/>
              <a:t>rect.right</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&gt;&gt; figures[count].</a:t>
            </a:r>
            <a:r>
              <a:rPr lang="en-US" altLang="zh-CN" sz="2000" dirty="0"/>
              <a:t> </a:t>
            </a:r>
            <a:r>
              <a:rPr lang="en-US" altLang="zh-CN" sz="2000" dirty="0" err="1"/>
              <a:t>figure.</a:t>
            </a:r>
            <a:r>
              <a:rPr lang="en-US" altLang="zh-CN" sz="2200" dirty="0" err="1" smtClean="0"/>
              <a:t>rect.bottom</a:t>
            </a:r>
            <a:r>
              <a:rPr lang="en-US" altLang="zh-CN" sz="2200" dirty="0" smtClean="0"/>
              <a:t>;</a:t>
            </a:r>
          </a:p>
          <a:p>
            <a:pPr defTabSz="188913" eaLnBrk="1" hangingPunct="1">
              <a:lnSpc>
                <a:spcPct val="80000"/>
              </a:lnSpc>
              <a:buFont typeface="Wingdings" pitchFamily="2" charset="2"/>
              <a:buNone/>
              <a:tabLst>
                <a:tab pos="630238" algn="l"/>
                <a:tab pos="1071563" algn="l"/>
              </a:tabLst>
              <a:defRPr/>
            </a:pPr>
            <a:r>
              <a:rPr lang="en-US" altLang="zh-CN" sz="2200" dirty="0" smtClean="0"/>
              <a:t>				break;</a:t>
            </a:r>
          </a:p>
          <a:p>
            <a:pPr defTabSz="188913" eaLnBrk="1" hangingPunct="1">
              <a:lnSpc>
                <a:spcPct val="80000"/>
              </a:lnSpc>
              <a:buFont typeface="Wingdings" pitchFamily="2" charset="2"/>
              <a:buNone/>
              <a:tabLst>
                <a:tab pos="630238" algn="l"/>
                <a:tab pos="1071563" algn="l"/>
              </a:tabLst>
              <a:defRPr/>
            </a:pPr>
            <a:r>
              <a:rPr lang="en-US" altLang="zh-CN" sz="2200" dirty="0" smtClean="0"/>
              <a:t> 		  case 2: //</a:t>
            </a:r>
            <a:r>
              <a:rPr lang="zh-CN" altLang="en-US" sz="2200" dirty="0" smtClean="0"/>
              <a:t>圆形</a:t>
            </a:r>
          </a:p>
          <a:p>
            <a:pPr defTabSz="188913" eaLnBrk="1" hangingPunct="1">
              <a:lnSpc>
                <a:spcPct val="80000"/>
              </a:lnSpc>
              <a:buFont typeface="Wingdings" pitchFamily="2" charset="2"/>
              <a:buNone/>
              <a:tabLst>
                <a:tab pos="630238" algn="l"/>
                <a:tab pos="1071563" algn="l"/>
              </a:tabLst>
              <a:defRPr/>
            </a:pPr>
            <a:r>
              <a:rPr lang="zh-CN" altLang="en-US" sz="2200" dirty="0" smtClean="0"/>
              <a:t>				</a:t>
            </a:r>
            <a:r>
              <a:rPr lang="en-US" altLang="zh-CN" sz="2200" dirty="0" smtClean="0"/>
              <a:t>figures[count].shape = CIRCLE;</a:t>
            </a:r>
          </a:p>
          <a:p>
            <a:pPr defTabSz="188913" eaLnBrk="1" hangingPunct="1">
              <a:lnSpc>
                <a:spcPct val="80000"/>
              </a:lnSpc>
              <a:buFont typeface="Wingdings" pitchFamily="2" charset="2"/>
              <a:buNone/>
              <a:tabLst>
                <a:tab pos="630238" algn="l"/>
                <a:tab pos="1071563" algn="l"/>
              </a:tabLst>
              <a:defRPr/>
            </a:pPr>
            <a:r>
              <a:rPr lang="en-US" altLang="zh-CN" sz="2200" dirty="0" smtClean="0"/>
              <a:t>				</a:t>
            </a:r>
            <a:r>
              <a:rPr lang="en-US" altLang="zh-CN" sz="2200" dirty="0" err="1" smtClean="0"/>
              <a:t>cout</a:t>
            </a:r>
            <a:r>
              <a:rPr lang="en-US" altLang="zh-CN" sz="2200" dirty="0" smtClean="0"/>
              <a:t> &lt;&lt; "</a:t>
            </a:r>
            <a:r>
              <a:rPr lang="zh-CN" altLang="en-US" sz="2200" dirty="0" smtClean="0"/>
              <a:t>请输入圆的圆心坐标和半径 </a:t>
            </a:r>
            <a:r>
              <a:rPr lang="en-US" altLang="zh-CN" sz="2200" dirty="0" smtClean="0"/>
              <a:t>(</a:t>
            </a:r>
            <a:r>
              <a:rPr lang="en-US" altLang="zh-CN" sz="2200" dirty="0" err="1" smtClean="0"/>
              <a:t>x,y,r</a:t>
            </a:r>
            <a:r>
              <a:rPr lang="en-US" altLang="zh-CN" sz="2200" dirty="0" smtClean="0"/>
              <a:t>) </a:t>
            </a:r>
            <a:r>
              <a:rPr lang="zh-CN" altLang="en-US" sz="2200" dirty="0" smtClean="0"/>
              <a:t>：</a:t>
            </a:r>
            <a:r>
              <a:rPr lang="en-US" altLang="zh-CN" sz="2200" dirty="0" smtClean="0"/>
              <a:t>";</a:t>
            </a:r>
          </a:p>
          <a:p>
            <a:pPr defTabSz="188913" eaLnBrk="1" hangingPunct="1">
              <a:lnSpc>
                <a:spcPct val="80000"/>
              </a:lnSpc>
              <a:buNone/>
              <a:tabLst>
                <a:tab pos="630238" algn="l"/>
                <a:tab pos="1071563" algn="l"/>
              </a:tabLst>
              <a:defRPr/>
            </a:pPr>
            <a:r>
              <a:rPr lang="en-US" altLang="zh-CN" sz="2200" dirty="0" smtClean="0"/>
              <a:t>				</a:t>
            </a:r>
            <a:r>
              <a:rPr lang="en-US" altLang="zh-CN" sz="2200" dirty="0" err="1" smtClean="0"/>
              <a:t>cin</a:t>
            </a:r>
            <a:r>
              <a:rPr lang="en-US" altLang="zh-CN" sz="2200" dirty="0" smtClean="0"/>
              <a:t> &gt;&gt; figures[count].</a:t>
            </a:r>
            <a:r>
              <a:rPr lang="en-US" altLang="zh-CN" sz="2000" dirty="0"/>
              <a:t> </a:t>
            </a:r>
            <a:r>
              <a:rPr lang="en-US" altLang="zh-CN" sz="2000" dirty="0" err="1" smtClean="0"/>
              <a:t>figure.</a:t>
            </a:r>
            <a:r>
              <a:rPr lang="en-US" altLang="zh-CN" sz="2200" dirty="0" err="1" smtClean="0"/>
              <a:t>circle.x</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&gt;&gt; figures[count].</a:t>
            </a:r>
            <a:r>
              <a:rPr lang="en-US" altLang="zh-CN" sz="2000" dirty="0"/>
              <a:t> </a:t>
            </a:r>
            <a:r>
              <a:rPr lang="en-US" altLang="zh-CN" sz="2000" dirty="0" err="1"/>
              <a:t>figure.</a:t>
            </a:r>
            <a:r>
              <a:rPr lang="en-US" altLang="zh-CN" sz="2200" dirty="0" err="1" smtClean="0"/>
              <a:t>circle.y</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&gt;&gt; figures[count].</a:t>
            </a:r>
            <a:r>
              <a:rPr lang="en-US" altLang="zh-CN" sz="2000" dirty="0"/>
              <a:t> </a:t>
            </a:r>
            <a:r>
              <a:rPr lang="en-US" altLang="zh-CN" sz="2000" dirty="0" err="1"/>
              <a:t>figure.</a:t>
            </a:r>
            <a:r>
              <a:rPr lang="en-US" altLang="zh-CN" sz="2200" dirty="0" err="1" smtClean="0"/>
              <a:t>circle.r</a:t>
            </a:r>
            <a:r>
              <a:rPr lang="en-US" altLang="zh-CN" sz="2200" dirty="0" smtClean="0"/>
              <a:t>;</a:t>
            </a:r>
          </a:p>
          <a:p>
            <a:pPr defTabSz="188913" eaLnBrk="1" hangingPunct="1">
              <a:lnSpc>
                <a:spcPct val="80000"/>
              </a:lnSpc>
              <a:buFont typeface="Wingdings" pitchFamily="2" charset="2"/>
              <a:buNone/>
              <a:tabLst>
                <a:tab pos="630238" algn="l"/>
                <a:tab pos="1071563" algn="l"/>
              </a:tabLst>
              <a:defRPr/>
            </a:pPr>
            <a:r>
              <a:rPr lang="en-US" altLang="zh-CN" sz="2200" dirty="0" smtClean="0"/>
              <a:t>  	 		break;</a:t>
            </a:r>
          </a:p>
          <a:p>
            <a:pPr defTabSz="188913" eaLnBrk="1" hangingPunct="1">
              <a:lnSpc>
                <a:spcPct val="80000"/>
              </a:lnSpc>
              <a:buFont typeface="Wingdings" pitchFamily="2" charset="2"/>
              <a:buNone/>
              <a:tabLst>
                <a:tab pos="630238" algn="l"/>
                <a:tab pos="1071563" algn="l"/>
              </a:tabLst>
              <a:defRPr/>
            </a:pPr>
            <a:r>
              <a:rPr lang="en-US" altLang="zh-CN" sz="2200" dirty="0" smtClean="0"/>
              <a:t>	 	} //end of switch</a:t>
            </a:r>
          </a:p>
          <a:p>
            <a:pPr defTabSz="188913" eaLnBrk="1" hangingPunct="1">
              <a:lnSpc>
                <a:spcPct val="80000"/>
              </a:lnSpc>
              <a:buFont typeface="Wingdings" pitchFamily="2" charset="2"/>
              <a:buNone/>
              <a:tabLst>
                <a:tab pos="630238" algn="l"/>
                <a:tab pos="1071563" algn="l"/>
              </a:tabLst>
              <a:defRPr/>
            </a:pPr>
            <a:r>
              <a:rPr lang="en-US" altLang="zh-CN" sz="2200" dirty="0" smtClean="0"/>
              <a:t>	} //end of for</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457200" y="332929"/>
            <a:ext cx="8229600" cy="6336431"/>
          </a:xfrm>
        </p:spPr>
        <p:txBody>
          <a:bodyPr>
            <a:normAutofit fontScale="92500" lnSpcReduction="10000"/>
          </a:bodyPr>
          <a:lstStyle/>
          <a:p>
            <a:pPr defTabSz="196850" eaLnBrk="1" hangingPunct="1">
              <a:lnSpc>
                <a:spcPct val="90000"/>
              </a:lnSpc>
              <a:defRPr/>
            </a:pPr>
            <a:r>
              <a:rPr lang="zh-CN" altLang="en-US" sz="2800" dirty="0" smtClean="0"/>
              <a:t>图形的输出：</a:t>
            </a:r>
            <a:endParaRPr lang="en-US" altLang="zh-CN" sz="2800" dirty="0" smtClean="0"/>
          </a:p>
          <a:p>
            <a:pPr marL="400050" lvl="1" indent="0" defTabSz="196850" eaLnBrk="1" hangingPunct="1">
              <a:lnSpc>
                <a:spcPct val="90000"/>
              </a:lnSpc>
              <a:buNone/>
              <a:defRPr/>
            </a:pPr>
            <a:r>
              <a:rPr lang="en-US" altLang="zh-CN" sz="2400" dirty="0" smtClean="0"/>
              <a:t>void </a:t>
            </a:r>
            <a:r>
              <a:rPr lang="en-US" altLang="zh-CN" sz="2400" dirty="0" err="1" smtClean="0"/>
              <a:t>draw_line</a:t>
            </a:r>
            <a:r>
              <a:rPr lang="en-US" altLang="zh-CN" sz="2400" dirty="0" smtClean="0"/>
              <a:t>(Line line);</a:t>
            </a:r>
          </a:p>
          <a:p>
            <a:pPr marL="400050" lvl="1" indent="0" defTabSz="196850" eaLnBrk="1" hangingPunct="1">
              <a:lnSpc>
                <a:spcPct val="90000"/>
              </a:lnSpc>
              <a:buNone/>
              <a:defRPr/>
            </a:pPr>
            <a:r>
              <a:rPr lang="en-US" altLang="zh-CN" sz="2400" dirty="0" err="1" smtClean="0"/>
              <a:t>draw_rectangle</a:t>
            </a:r>
            <a:r>
              <a:rPr lang="en-US" altLang="zh-CN" sz="2400" dirty="0" smtClean="0"/>
              <a:t>(Rectangle </a:t>
            </a:r>
            <a:r>
              <a:rPr lang="en-US" altLang="zh-CN" sz="2400" dirty="0" err="1" smtClean="0"/>
              <a:t>rect</a:t>
            </a:r>
            <a:r>
              <a:rPr lang="en-US" altLang="zh-CN" sz="2400" dirty="0" smtClean="0"/>
              <a:t>);</a:t>
            </a:r>
          </a:p>
          <a:p>
            <a:pPr marL="400050" lvl="1" indent="0" defTabSz="196850" eaLnBrk="1" hangingPunct="1">
              <a:lnSpc>
                <a:spcPct val="90000"/>
              </a:lnSpc>
              <a:buNone/>
              <a:defRPr/>
            </a:pPr>
            <a:r>
              <a:rPr lang="en-US" altLang="zh-CN" sz="2400" dirty="0" err="1" smtClean="0"/>
              <a:t>draw_circle</a:t>
            </a:r>
            <a:r>
              <a:rPr lang="en-US" altLang="zh-CN" sz="2400" dirty="0" smtClean="0"/>
              <a:t>(Circle circle);</a:t>
            </a:r>
          </a:p>
          <a:p>
            <a:pPr marL="400050" lvl="1" indent="0" defTabSz="196850" eaLnBrk="1" hangingPunct="1">
              <a:lnSpc>
                <a:spcPct val="90000"/>
              </a:lnSpc>
              <a:buNone/>
              <a:defRPr/>
            </a:pPr>
            <a:r>
              <a:rPr lang="en-US" altLang="zh-CN" sz="2400" dirty="0" smtClean="0"/>
              <a:t>......</a:t>
            </a:r>
            <a:endParaRPr lang="zh-CN" altLang="en-US" sz="2400" dirty="0" smtClean="0"/>
          </a:p>
          <a:p>
            <a:pPr defTabSz="196850" eaLnBrk="1" hangingPunct="1">
              <a:lnSpc>
                <a:spcPct val="90000"/>
              </a:lnSpc>
              <a:buFont typeface="Wingdings" pitchFamily="2" charset="2"/>
              <a:buNone/>
              <a:defRPr/>
            </a:pPr>
            <a:r>
              <a:rPr lang="zh-CN" altLang="en-US" sz="2400" dirty="0" smtClean="0"/>
              <a:t>	</a:t>
            </a:r>
            <a:r>
              <a:rPr lang="en-US" altLang="zh-CN" sz="2400" dirty="0" smtClean="0"/>
              <a:t>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&lt;count; </a:t>
            </a:r>
            <a:r>
              <a:rPr lang="en-US" altLang="zh-CN" sz="2400" dirty="0" err="1" smtClean="0"/>
              <a:t>i</a:t>
            </a:r>
            <a:r>
              <a:rPr lang="en-US" altLang="zh-CN" sz="2400" dirty="0" smtClean="0"/>
              <a:t>++)</a:t>
            </a:r>
          </a:p>
          <a:p>
            <a:pPr defTabSz="196850" eaLnBrk="1" hangingPunct="1">
              <a:lnSpc>
                <a:spcPct val="90000"/>
              </a:lnSpc>
              <a:buFont typeface="Wingdings" pitchFamily="2" charset="2"/>
              <a:buNone/>
              <a:defRPr/>
            </a:pPr>
            <a:r>
              <a:rPr lang="en-US" altLang="zh-CN" sz="2400" dirty="0" smtClean="0"/>
              <a:t>	{	switch (figures[</a:t>
            </a:r>
            <a:r>
              <a:rPr lang="en-US" altLang="zh-CN" sz="2400" dirty="0" err="1" smtClean="0"/>
              <a:t>i</a:t>
            </a:r>
            <a:r>
              <a:rPr lang="en-US" altLang="zh-CN" sz="2400" dirty="0" smtClean="0"/>
              <a:t>].shape)</a:t>
            </a:r>
          </a:p>
          <a:p>
            <a:pPr defTabSz="196850" eaLnBrk="1" hangingPunct="1">
              <a:lnSpc>
                <a:spcPct val="90000"/>
              </a:lnSpc>
              <a:buFont typeface="Wingdings" pitchFamily="2" charset="2"/>
              <a:buNone/>
              <a:defRPr/>
            </a:pPr>
            <a:r>
              <a:rPr lang="en-US" altLang="zh-CN" sz="2400" dirty="0" smtClean="0"/>
              <a:t>			{ case LINE:</a:t>
            </a:r>
          </a:p>
          <a:p>
            <a:pPr defTabSz="196850" eaLnBrk="1" hangingPunct="1">
              <a:lnSpc>
                <a:spcPct val="90000"/>
              </a:lnSpc>
              <a:buNone/>
              <a:defRPr/>
            </a:pPr>
            <a:r>
              <a:rPr lang="en-US" altLang="zh-CN" sz="2400" dirty="0" smtClean="0"/>
              <a:t>						</a:t>
            </a:r>
            <a:r>
              <a:rPr lang="en-US" altLang="zh-CN" sz="2400" dirty="0" err="1" smtClean="0"/>
              <a:t>draw_line</a:t>
            </a:r>
            <a:r>
              <a:rPr lang="en-US" altLang="zh-CN" sz="2400" dirty="0" smtClean="0"/>
              <a:t>(figures[</a:t>
            </a:r>
            <a:r>
              <a:rPr lang="en-US" altLang="zh-CN" sz="2400" dirty="0" err="1" smtClean="0"/>
              <a:t>i</a:t>
            </a:r>
            <a:r>
              <a:rPr lang="en-US" altLang="zh-CN" sz="2400" dirty="0" smtClean="0"/>
              <a:t>].</a:t>
            </a:r>
            <a:r>
              <a:rPr lang="en-US" altLang="zh-CN" sz="2400" dirty="0" err="1" smtClean="0"/>
              <a:t>figure.line</a:t>
            </a:r>
            <a:r>
              <a:rPr lang="en-US" altLang="zh-CN" sz="2400" dirty="0" smtClean="0"/>
              <a:t>);</a:t>
            </a:r>
          </a:p>
          <a:p>
            <a:pPr defTabSz="196850" eaLnBrk="1" hangingPunct="1">
              <a:lnSpc>
                <a:spcPct val="90000"/>
              </a:lnSpc>
              <a:buFont typeface="Wingdings" pitchFamily="2" charset="2"/>
              <a:buNone/>
              <a:defRPr/>
            </a:pPr>
            <a:r>
              <a:rPr lang="en-US" altLang="zh-CN" sz="2400" dirty="0" smtClean="0"/>
              <a:t>						break;</a:t>
            </a:r>
          </a:p>
          <a:p>
            <a:pPr defTabSz="196850" eaLnBrk="1" hangingPunct="1">
              <a:lnSpc>
                <a:spcPct val="90000"/>
              </a:lnSpc>
              <a:buFont typeface="Wingdings" pitchFamily="2" charset="2"/>
              <a:buNone/>
              <a:defRPr/>
            </a:pPr>
            <a:r>
              <a:rPr lang="en-US" altLang="zh-CN" sz="2400" dirty="0" smtClean="0"/>
              <a:t>				case RECTANGLE:</a:t>
            </a:r>
          </a:p>
          <a:p>
            <a:pPr defTabSz="196850" eaLnBrk="1" hangingPunct="1">
              <a:lnSpc>
                <a:spcPct val="90000"/>
              </a:lnSpc>
              <a:buNone/>
              <a:defRPr/>
            </a:pPr>
            <a:r>
              <a:rPr lang="en-US" altLang="zh-CN" sz="2400" dirty="0" smtClean="0"/>
              <a:t> 						</a:t>
            </a:r>
            <a:r>
              <a:rPr lang="en-US" altLang="zh-CN" sz="2400" dirty="0" err="1" smtClean="0"/>
              <a:t>draw_rectangle</a:t>
            </a:r>
            <a:r>
              <a:rPr lang="en-US" altLang="zh-CN" sz="2400" dirty="0" smtClean="0"/>
              <a:t>(figures[</a:t>
            </a:r>
            <a:r>
              <a:rPr lang="en-US" altLang="zh-CN" sz="2400" dirty="0" err="1" smtClean="0"/>
              <a:t>i</a:t>
            </a:r>
            <a:r>
              <a:rPr lang="en-US" altLang="zh-CN" sz="2400" dirty="0" smtClean="0"/>
              <a:t>].</a:t>
            </a:r>
            <a:r>
              <a:rPr lang="en-US" altLang="zh-CN" sz="2400" dirty="0" err="1" smtClean="0"/>
              <a:t>figure.rect</a:t>
            </a:r>
            <a:r>
              <a:rPr lang="en-US" altLang="zh-CN" sz="2400" dirty="0" smtClean="0"/>
              <a:t>);</a:t>
            </a:r>
          </a:p>
          <a:p>
            <a:pPr defTabSz="196850" eaLnBrk="1" hangingPunct="1">
              <a:lnSpc>
                <a:spcPct val="90000"/>
              </a:lnSpc>
              <a:buFont typeface="Wingdings" pitchFamily="2" charset="2"/>
              <a:buNone/>
              <a:defRPr/>
            </a:pPr>
            <a:r>
              <a:rPr lang="en-US" altLang="zh-CN" sz="2400" dirty="0" smtClean="0"/>
              <a:t>						break;</a:t>
            </a:r>
          </a:p>
          <a:p>
            <a:pPr defTabSz="196850" eaLnBrk="1" hangingPunct="1">
              <a:lnSpc>
                <a:spcPct val="90000"/>
              </a:lnSpc>
              <a:buFont typeface="Wingdings" pitchFamily="2" charset="2"/>
              <a:buNone/>
              <a:defRPr/>
            </a:pPr>
            <a:r>
              <a:rPr lang="en-US" altLang="zh-CN" sz="2400" dirty="0" smtClean="0"/>
              <a:t>				case CIRCLE:</a:t>
            </a:r>
          </a:p>
          <a:p>
            <a:pPr defTabSz="196850" eaLnBrk="1" hangingPunct="1">
              <a:lnSpc>
                <a:spcPct val="90000"/>
              </a:lnSpc>
              <a:buNone/>
              <a:defRPr/>
            </a:pPr>
            <a:r>
              <a:rPr lang="en-US" altLang="zh-CN" sz="2400" dirty="0" smtClean="0"/>
              <a:t> 						</a:t>
            </a:r>
            <a:r>
              <a:rPr lang="en-US" altLang="zh-CN" sz="2400" dirty="0" err="1" smtClean="0"/>
              <a:t>draw_circle</a:t>
            </a:r>
            <a:r>
              <a:rPr lang="en-US" altLang="zh-CN" sz="2400" dirty="0" smtClean="0"/>
              <a:t>(figures[</a:t>
            </a:r>
            <a:r>
              <a:rPr lang="en-US" altLang="zh-CN" sz="2400" dirty="0" err="1" smtClean="0"/>
              <a:t>i</a:t>
            </a:r>
            <a:r>
              <a:rPr lang="en-US" altLang="zh-CN" sz="2400" dirty="0" smtClean="0"/>
              <a:t>].</a:t>
            </a:r>
            <a:r>
              <a:rPr lang="en-US" altLang="zh-CN" sz="2400" dirty="0" err="1" smtClean="0"/>
              <a:t>figure.circle</a:t>
            </a:r>
            <a:r>
              <a:rPr lang="en-US" altLang="zh-CN" sz="2400" dirty="0" smtClean="0"/>
              <a:t>);</a:t>
            </a:r>
          </a:p>
          <a:p>
            <a:pPr defTabSz="196850" eaLnBrk="1" hangingPunct="1">
              <a:lnSpc>
                <a:spcPct val="90000"/>
              </a:lnSpc>
              <a:buFont typeface="Wingdings" pitchFamily="2" charset="2"/>
              <a:buNone/>
              <a:defRPr/>
            </a:pPr>
            <a:r>
              <a:rPr lang="en-US" altLang="zh-CN" sz="2400" dirty="0" smtClean="0"/>
              <a:t> 						break;</a:t>
            </a:r>
          </a:p>
          <a:p>
            <a:pPr defTabSz="196850" eaLnBrk="1" hangingPunct="1">
              <a:lnSpc>
                <a:spcPct val="90000"/>
              </a:lnSpc>
              <a:buFont typeface="Wingdings" pitchFamily="2" charset="2"/>
              <a:buNone/>
              <a:defRPr/>
            </a:pPr>
            <a:r>
              <a:rPr lang="en-US" altLang="zh-CN" sz="2400" dirty="0" smtClean="0"/>
              <a:t> 			}</a:t>
            </a:r>
          </a:p>
          <a:p>
            <a:pPr defTabSz="196850" eaLnBrk="1" hangingPunct="1">
              <a:lnSpc>
                <a:spcPct val="90000"/>
              </a:lnSpc>
              <a:buFont typeface="Wingdings" pitchFamily="2" charset="2"/>
              <a:buNone/>
              <a:defRPr/>
            </a:pPr>
            <a:r>
              <a:rPr lang="en-US" altLang="zh-CN" sz="2400" dirty="0" smtClean="0"/>
              <a:t>	}</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a:xfrm>
            <a:off x="250825" y="908720"/>
            <a:ext cx="8642350" cy="5401469"/>
          </a:xfrm>
        </p:spPr>
        <p:txBody>
          <a:bodyPr>
            <a:normAutofit/>
          </a:bodyPr>
          <a:lstStyle/>
          <a:p>
            <a:pPr eaLnBrk="1" hangingPunct="1">
              <a:lnSpc>
                <a:spcPct val="90000"/>
              </a:lnSpc>
              <a:defRPr/>
            </a:pPr>
            <a:r>
              <a:rPr lang="zh-CN" altLang="en-US" sz="2800" dirty="0" smtClean="0"/>
              <a:t>除了用一种类型来表示多种类型的数据外，也可利用联合类型来实现多种数据共享内存空间。例如：</a:t>
            </a:r>
          </a:p>
          <a:p>
            <a:pPr lvl="1" eaLnBrk="1" hangingPunct="1">
              <a:lnSpc>
                <a:spcPct val="80000"/>
              </a:lnSpc>
              <a:buFontTx/>
              <a:buNone/>
              <a:defRPr/>
            </a:pPr>
            <a:r>
              <a:rPr lang="en-US" altLang="zh-CN" sz="2400" dirty="0" smtClean="0"/>
              <a:t>union AB</a:t>
            </a:r>
          </a:p>
          <a:p>
            <a:pPr lvl="1" eaLnBrk="1" hangingPunct="1">
              <a:lnSpc>
                <a:spcPct val="80000"/>
              </a:lnSpc>
              <a:buFontTx/>
              <a:buNone/>
              <a:defRPr/>
            </a:pPr>
            <a:r>
              <a:rPr lang="en-US" altLang="zh-CN" sz="2400" dirty="0" smtClean="0"/>
              <a:t>{ </a:t>
            </a:r>
            <a:r>
              <a:rPr lang="en-US" altLang="zh-CN" sz="2400" dirty="0" err="1" smtClean="0"/>
              <a:t>int</a:t>
            </a:r>
            <a:r>
              <a:rPr lang="en-US" altLang="zh-CN" sz="2400" dirty="0" smtClean="0"/>
              <a:t> a[100];</a:t>
            </a:r>
          </a:p>
          <a:p>
            <a:pPr lvl="1" eaLnBrk="1" hangingPunct="1">
              <a:lnSpc>
                <a:spcPct val="80000"/>
              </a:lnSpc>
              <a:buFontTx/>
              <a:buNone/>
              <a:defRPr/>
            </a:pPr>
            <a:r>
              <a:rPr lang="en-US" altLang="zh-CN" sz="2400" dirty="0" smtClean="0"/>
              <a:t>   double b[100];</a:t>
            </a:r>
          </a:p>
          <a:p>
            <a:pPr lvl="1" eaLnBrk="1" hangingPunct="1">
              <a:lnSpc>
                <a:spcPct val="80000"/>
              </a:lnSpc>
              <a:buFontTx/>
              <a:buNone/>
              <a:defRPr/>
            </a:pPr>
            <a:r>
              <a:rPr lang="en-US" altLang="zh-CN" sz="2400" dirty="0" smtClean="0"/>
              <a:t>};</a:t>
            </a:r>
          </a:p>
          <a:p>
            <a:pPr lvl="1" eaLnBrk="1" hangingPunct="1">
              <a:lnSpc>
                <a:spcPct val="80000"/>
              </a:lnSpc>
              <a:buFontTx/>
              <a:buNone/>
              <a:defRPr/>
            </a:pPr>
            <a:r>
              <a:rPr lang="en-US" altLang="zh-CN" sz="2400" dirty="0" smtClean="0"/>
              <a:t>AB buffer;</a:t>
            </a:r>
          </a:p>
          <a:p>
            <a:pPr lvl="1" eaLnBrk="1" hangingPunct="1">
              <a:lnSpc>
                <a:spcPct val="80000"/>
              </a:lnSpc>
              <a:buFontTx/>
              <a:buNone/>
              <a:defRPr/>
            </a:pPr>
            <a:r>
              <a:rPr lang="en-US" altLang="zh-CN" sz="2400" dirty="0" smtClean="0"/>
              <a:t>... </a:t>
            </a:r>
            <a:r>
              <a:rPr lang="en-US" altLang="zh-CN" sz="2400" dirty="0" err="1" smtClean="0"/>
              <a:t>buffer.a</a:t>
            </a:r>
            <a:r>
              <a:rPr lang="en-US" altLang="zh-CN" sz="2400" dirty="0" smtClean="0"/>
              <a:t> ... //</a:t>
            </a:r>
            <a:r>
              <a:rPr lang="zh-CN" altLang="en-US" sz="2400" dirty="0" smtClean="0"/>
              <a:t>使用数组</a:t>
            </a:r>
            <a:r>
              <a:rPr lang="en-US" altLang="zh-CN" sz="2400" dirty="0" smtClean="0"/>
              <a:t>a</a:t>
            </a:r>
          </a:p>
          <a:p>
            <a:pPr lvl="1" eaLnBrk="1" hangingPunct="1">
              <a:lnSpc>
                <a:spcPct val="80000"/>
              </a:lnSpc>
              <a:buFontTx/>
              <a:buNone/>
              <a:defRPr/>
            </a:pPr>
            <a:r>
              <a:rPr lang="en-US" altLang="zh-CN" sz="2400" dirty="0" smtClean="0"/>
              <a:t>......</a:t>
            </a:r>
          </a:p>
          <a:p>
            <a:pPr lvl="1" eaLnBrk="1" hangingPunct="1">
              <a:lnSpc>
                <a:spcPct val="80000"/>
              </a:lnSpc>
              <a:buFontTx/>
              <a:buNone/>
              <a:defRPr/>
            </a:pPr>
            <a:r>
              <a:rPr lang="en-US" altLang="zh-CN" sz="2400" dirty="0" smtClean="0"/>
              <a:t>... </a:t>
            </a:r>
            <a:r>
              <a:rPr lang="en-US" altLang="zh-CN" sz="2400" dirty="0" err="1" smtClean="0"/>
              <a:t>buffer.b</a:t>
            </a:r>
            <a:r>
              <a:rPr lang="en-US" altLang="zh-CN" sz="2400" dirty="0" smtClean="0"/>
              <a:t> ... //</a:t>
            </a:r>
            <a:r>
              <a:rPr lang="zh-CN" altLang="en-US" sz="2400" dirty="0" smtClean="0"/>
              <a:t>使用数组</a:t>
            </a:r>
            <a:r>
              <a:rPr lang="en-US" altLang="zh-CN" sz="2400" dirty="0" smtClean="0"/>
              <a:t>b</a:t>
            </a:r>
          </a:p>
          <a:p>
            <a:pPr lvl="1" eaLnBrk="1" hangingPunct="1">
              <a:lnSpc>
                <a:spcPct val="80000"/>
              </a:lnSpc>
              <a:buFontTx/>
              <a:buNone/>
              <a:defRPr/>
            </a:pPr>
            <a:r>
              <a:rPr lang="en-US" altLang="zh-CN" sz="2400" dirty="0" smtClean="0"/>
              <a:t>......</a:t>
            </a:r>
          </a:p>
          <a:p>
            <a:pPr lvl="1" eaLnBrk="1" hangingPunct="1">
              <a:lnSpc>
                <a:spcPct val="80000"/>
              </a:lnSpc>
              <a:buFontTx/>
              <a:buNone/>
              <a:defRPr/>
            </a:pPr>
            <a:r>
              <a:rPr lang="en-US" altLang="zh-CN" sz="2400" dirty="0" smtClean="0"/>
              <a:t>//</a:t>
            </a:r>
            <a:r>
              <a:rPr lang="zh-CN" altLang="en-US" sz="2400" dirty="0" smtClean="0"/>
              <a:t>上述数组</a:t>
            </a:r>
            <a:r>
              <a:rPr lang="en-US" altLang="zh-CN" sz="2400" dirty="0" smtClean="0"/>
              <a:t>a</a:t>
            </a:r>
            <a:r>
              <a:rPr lang="zh-CN" altLang="en-US" sz="2400" dirty="0" smtClean="0"/>
              <a:t>和</a:t>
            </a:r>
            <a:r>
              <a:rPr lang="en-US" altLang="zh-CN" sz="2400" dirty="0" smtClean="0"/>
              <a:t>b</a:t>
            </a:r>
            <a:r>
              <a:rPr lang="zh-CN" altLang="en-US" sz="2400" dirty="0" smtClean="0"/>
              <a:t>不会同时使用！</a:t>
            </a:r>
            <a:endParaRPr lang="en-US" altLang="zh-CN"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itchFamily="34"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itchFamily="34" charset="0"/>
            <a:ea typeface="宋体" charset="-122"/>
          </a:defRPr>
        </a:defPPr>
      </a:lstStyle>
    </a:lnDef>
    <a:txDef>
      <a:spPr>
        <a:noFill/>
      </a:spPr>
      <a:bodyPr wrap="square" rtlCol="0">
        <a:spAutoFit/>
      </a:bodyPr>
      <a:lstStyle>
        <a:defPPr marL="342900" indent="-342900" algn="just">
          <a:buFont typeface="Arial" panose="020B0604020202020204" pitchFamily="34" charset="0"/>
          <a:buChar char="•"/>
          <a:defRPr dirty="0">
            <a:solidFill>
              <a:srgbClr val="FFC000"/>
            </a:solidFill>
            <a:effectLst>
              <a:outerShdw blurRad="38100" dist="38100" dir="2700000" algn="tl">
                <a:srgbClr val="000000">
                  <a:alpha val="43137"/>
                </a:srgbClr>
              </a:outerShdw>
            </a:effectLst>
          </a:defRPr>
        </a:defPPr>
      </a:lstStyle>
    </a:tx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33744</TotalTime>
  <Words>9901</Words>
  <Application>Microsoft Office PowerPoint</Application>
  <PresentationFormat>全屏显示(4:3)</PresentationFormat>
  <Paragraphs>1098</Paragraphs>
  <Slides>99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99</vt:i4>
      </vt:variant>
    </vt:vector>
  </HeadingPairs>
  <TitlesOfParts>
    <vt:vector size="107" baseType="lpstr">
      <vt:lpstr>宋体</vt:lpstr>
      <vt:lpstr>Arial</vt:lpstr>
      <vt:lpstr>Calibri</vt:lpstr>
      <vt:lpstr>Courier New</vt:lpstr>
      <vt:lpstr>Times New Roman</vt:lpstr>
      <vt:lpstr>Verdana</vt:lpstr>
      <vt:lpstr>Wingdings</vt:lpstr>
      <vt:lpstr>Globe</vt:lpstr>
      <vt:lpstr>六、复合数据的描述 −−构造数据类型</vt:lpstr>
      <vt:lpstr>主要内容</vt:lpstr>
      <vt:lpstr>构造数据类型</vt:lpstr>
      <vt:lpstr>枚举类型</vt:lpstr>
      <vt:lpstr>枚举类型的定义</vt:lpstr>
      <vt:lpstr>PowerPoint 演示文稿</vt:lpstr>
      <vt:lpstr>枚举类型变量的定义</vt:lpstr>
      <vt:lpstr>枚举类型的运算</vt:lpstr>
      <vt:lpstr>PowerPoint 演示文稿</vt:lpstr>
      <vt:lpstr>枚举类型输入/输出举例</vt:lpstr>
      <vt:lpstr>PowerPoint 演示文稿</vt:lpstr>
      <vt:lpstr>PowerPoint 演示文稿</vt:lpstr>
      <vt:lpstr>数组类型</vt:lpstr>
      <vt:lpstr>一维数组 </vt:lpstr>
      <vt:lpstr>一维数组类型定义</vt:lpstr>
      <vt:lpstr>一维数组类型变量定义</vt:lpstr>
      <vt:lpstr>一维数组变量的初始化</vt:lpstr>
      <vt:lpstr>一维数组的操作</vt:lpstr>
      <vt:lpstr>PowerPoint 演示文稿</vt:lpstr>
      <vt:lpstr>例：用一维数组实现求第n个费波那契(Fibonacci)数 </vt:lpstr>
      <vt:lpstr>例：从键盘输入n个数，然后按数值从小到大输出它们</vt:lpstr>
      <vt:lpstr>PowerPoint 演示文稿</vt:lpstr>
      <vt:lpstr>PowerPoint 演示文稿</vt:lpstr>
      <vt:lpstr>例：求解约瑟夫（Josephus）问题</vt:lpstr>
      <vt:lpstr>PowerPoint 演示文稿</vt:lpstr>
      <vt:lpstr>PowerPoint 演示文稿</vt:lpstr>
      <vt:lpstr>PowerPoint 演示文稿</vt:lpstr>
      <vt:lpstr>PowerPoint 演示文稿</vt:lpstr>
      <vt:lpstr>一维数组的存储分配</vt:lpstr>
      <vt:lpstr>PowerPoint 演示文稿</vt:lpstr>
      <vt:lpstr>向函数传递一维数组 </vt:lpstr>
      <vt:lpstr>PowerPoint 演示文稿</vt:lpstr>
      <vt:lpstr>数组参数默然按地址传递</vt:lpstr>
      <vt:lpstr>例：用选择排序法编写一个排序函数</vt:lpstr>
      <vt:lpstr>PowerPoint 演示文稿</vt:lpstr>
      <vt:lpstr>PowerPoint 演示文稿</vt:lpstr>
      <vt:lpstr>字符串的一种实现－－一维字符数组</vt:lpstr>
      <vt:lpstr>字符数组的初始化</vt:lpstr>
      <vt:lpstr>字符串的操作</vt:lpstr>
      <vt:lpstr>例：从键盘输入一个字符串，把其中的大写字母转成小写字母，然后输出这个字符串</vt:lpstr>
      <vt:lpstr>字符串作为函数参数</vt:lpstr>
      <vt:lpstr>例：编写一个函数把一个由数字构成的字符串转换成一个整型数 </vt:lpstr>
      <vt:lpstr>PowerPoint 演示文稿</vt:lpstr>
      <vt:lpstr>例：编写一个函数，在一个字符串（主串）中查找子串，如果找到，返回子串在主串中的位置，否则返回-1。</vt:lpstr>
      <vt:lpstr>PowerPoint 演示文稿</vt:lpstr>
      <vt:lpstr>标准库中的字符串处理函数（头文件cstring或string.h ） </vt:lpstr>
      <vt:lpstr>PowerPoint 演示文稿</vt:lpstr>
      <vt:lpstr>PowerPoint 演示文稿</vt:lpstr>
      <vt:lpstr>实数的精确表示</vt:lpstr>
      <vt:lpstr>十进制数的另一种二进制表示－－BCD码</vt:lpstr>
      <vt:lpstr>PowerPoint 演示文稿</vt:lpstr>
      <vt:lpstr>二维数组 </vt:lpstr>
      <vt:lpstr>二维数组类型定义</vt:lpstr>
      <vt:lpstr>二维数组类型变量的定义</vt:lpstr>
      <vt:lpstr>PowerPoint 演示文稿</vt:lpstr>
      <vt:lpstr>二维数组的初始化 </vt:lpstr>
      <vt:lpstr>二维数组的操作</vt:lpstr>
      <vt:lpstr>PowerPoint 演示文稿</vt:lpstr>
      <vt:lpstr>例：从键盘输入一个N×N的矩阵，把它转置后输出 </vt:lpstr>
      <vt:lpstr>例：从键盘输入一个N×N的矩阵，把它转置后输出 </vt:lpstr>
      <vt:lpstr>PowerPoint 演示文稿</vt:lpstr>
      <vt:lpstr>二维数组的存贮</vt:lpstr>
      <vt:lpstr>PowerPoint 演示文稿</vt:lpstr>
      <vt:lpstr>PowerPoint 演示文稿</vt:lpstr>
      <vt:lpstr>向函数传递二维数组 </vt:lpstr>
      <vt:lpstr>PowerPoint 演示文稿</vt:lpstr>
      <vt:lpstr>二维数组降为一维数组处理 </vt:lpstr>
      <vt:lpstr>结构类型 </vt:lpstr>
      <vt:lpstr>结构类型的定义</vt:lpstr>
      <vt:lpstr>结构类型变量的定义</vt:lpstr>
      <vt:lpstr>结构类型变量的初始化</vt:lpstr>
      <vt:lpstr>结构类型的操作 </vt:lpstr>
      <vt:lpstr>PowerPoint 演示文稿</vt:lpstr>
      <vt:lpstr>PowerPoint 演示文稿</vt:lpstr>
      <vt:lpstr>结构类型的存储 </vt:lpstr>
      <vt:lpstr>PowerPoint 演示文稿</vt:lpstr>
      <vt:lpstr>向函数传递结构数据 </vt:lpstr>
      <vt:lpstr>结构与数组的结合 --名表（Name-Table）</vt:lpstr>
      <vt:lpstr>PowerPoint 演示文稿</vt:lpstr>
      <vt:lpstr>名表数据的输入/输出</vt:lpstr>
      <vt:lpstr>名表的查找（检索）</vt:lpstr>
      <vt:lpstr>名表查找（顺序）</vt:lpstr>
      <vt:lpstr>PowerPoint 演示文稿</vt:lpstr>
      <vt:lpstr>名表查找（二分法）</vt:lpstr>
      <vt:lpstr>PowerPoint 演示文稿</vt:lpstr>
      <vt:lpstr>算法分析</vt:lpstr>
      <vt:lpstr>联合（union）类型 </vt:lpstr>
      <vt:lpstr>PowerPoint 演示文稿</vt:lpstr>
      <vt:lpstr>PowerPoint 演示文稿</vt:lpstr>
      <vt:lpstr>PowerPoint 演示文稿</vt:lpstr>
      <vt:lpstr>例：从键盘输入一组图形数据，然后输出相应的图形。其中的图形可以是：线段、矩形和圆。</vt:lpstr>
      <vt:lpstr>解决方案一（不可行）</vt:lpstr>
      <vt:lpstr>PowerPoint 演示文稿</vt:lpstr>
      <vt:lpstr>解决方案二（可行）</vt:lpstr>
      <vt:lpstr>PowerPoint 演示文稿</vt:lpstr>
      <vt:lpstr>PowerPoint 演示文稿</vt:lpstr>
      <vt:lpstr>PowerPoint 演示文稿</vt:lpstr>
      <vt:lpstr>PowerPoint 演示文稿</vt:lpstr>
      <vt:lpstr>PowerPoint 演示文稿</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构造数据类型</dc:title>
  <dc:creator>Chen Jiajun</dc:creator>
  <cp:lastModifiedBy>Chen Jiajun</cp:lastModifiedBy>
  <cp:revision>736</cp:revision>
  <dcterms:created xsi:type="dcterms:W3CDTF">2004-12-03T07:36:08Z</dcterms:created>
  <dcterms:modified xsi:type="dcterms:W3CDTF">2021-10-26T11:18:42Z</dcterms:modified>
</cp:coreProperties>
</file>