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460" r:id="rId3"/>
    <p:sldId id="461" r:id="rId4"/>
    <p:sldId id="462" r:id="rId5"/>
    <p:sldId id="465" r:id="rId6"/>
    <p:sldId id="509" r:id="rId7"/>
    <p:sldId id="510" r:id="rId8"/>
    <p:sldId id="511" r:id="rId9"/>
    <p:sldId id="517" r:id="rId10"/>
    <p:sldId id="518" r:id="rId11"/>
    <p:sldId id="519" r:id="rId12"/>
    <p:sldId id="520" r:id="rId13"/>
    <p:sldId id="521" r:id="rId14"/>
    <p:sldId id="522" r:id="rId15"/>
    <p:sldId id="505" r:id="rId16"/>
    <p:sldId id="507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64" r:id="rId28"/>
    <p:sldId id="523" r:id="rId29"/>
    <p:sldId id="524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500" r:id="rId54"/>
    <p:sldId id="501" r:id="rId55"/>
    <p:sldId id="506" r:id="rId56"/>
    <p:sldId id="502" r:id="rId57"/>
    <p:sldId id="525" r:id="rId58"/>
    <p:sldId id="526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005CB8"/>
    <a:srgbClr val="004B96"/>
    <a:srgbClr val="FF3300"/>
    <a:srgbClr val="FFFF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7" autoAdjust="0"/>
    <p:restoredTop sz="99158" autoAdjust="0"/>
  </p:normalViewPr>
  <p:slideViewPr>
    <p:cSldViewPr>
      <p:cViewPr varScale="1">
        <p:scale>
          <a:sx n="71" d="100"/>
          <a:sy n="71" d="100"/>
        </p:scale>
        <p:origin x="55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99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0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7BEB-F0C9-4766-B32A-E9638B621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5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D57A-0C57-4E96-84CC-3174D668E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0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F159B-97B7-4590-814F-2D2B88807F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1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4593-8184-4149-9F7F-4CDF12C0C3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3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FF555-DB8D-4AA9-9ACF-EEE4CF767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B2DEA-4098-49DD-BE55-CCF26D1A5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2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CD07F-023B-4B30-A37A-B68E229CA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9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63685-CB3D-4E9D-9983-4DDA28D7B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E64D9-F3F8-4992-8979-1EA55AFBD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92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F21E5-E852-45D6-9F81-A62A225F7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8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A0C5F-29C2-42FA-B2AA-1E841408D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90000">
              <a:srgbClr val="002C58"/>
            </a:gs>
            <a:gs pos="0">
              <a:schemeClr val="bg1">
                <a:lumMod val="75000"/>
              </a:schemeClr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3993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994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95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3996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6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97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97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7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7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7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3FD53C60-DC8E-4BFF-9E81-871D644EF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997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6425"/>
            <a:ext cx="7772400" cy="1349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八、递归函数</a:t>
            </a:r>
            <a:endParaRPr lang="zh-CN" altLang="en-US" sz="4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99FF33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17728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x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n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0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635896" y="3645024"/>
            <a:ext cx="3069983" cy="3111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if 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&gt;0) f(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13285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452320" y="2212554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7452320" y="177281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779912" y="5301208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6876255" y="2155156"/>
            <a:ext cx="1029" cy="17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6660232" y="2132856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H="1">
            <a:off x="5796135" y="3933056"/>
            <a:ext cx="108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99FF33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17728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x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n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0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635896" y="3645024"/>
            <a:ext cx="3069983" cy="3111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if 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&gt;0) f(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13285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452320" y="2212554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7452320" y="177281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779912" y="5805264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6876255" y="2155156"/>
            <a:ext cx="1029" cy="17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6660232" y="2132856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796135" y="3933056"/>
            <a:ext cx="108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f(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2708920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 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708920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35730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 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/>
              <a:t>f(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708920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 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           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f(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n)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x;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/>
              <a:t>x,n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(n&gt;0) </a:t>
            </a:r>
            <a:r>
              <a:rPr lang="en-US" altLang="zh-CN" sz="2600" b="0" kern="0" dirty="0" smtClean="0"/>
              <a:t>f(n-1);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/>
              <a:t>x,n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f(2);</a:t>
            </a:r>
          </a:p>
        </p:txBody>
      </p:sp>
    </p:spTree>
    <p:extLst>
      <p:ext uri="{BB962C8B-B14F-4D97-AF65-F5344CB8AC3E}">
        <p14:creationId xmlns:p14="http://schemas.microsoft.com/office/powerpoint/2010/main" val="13425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递归函数与“分而治之” 设计方法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1025"/>
            <a:ext cx="8363272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分而治之</a:t>
            </a:r>
            <a:r>
              <a:rPr lang="zh-CN" altLang="en-US" dirty="0"/>
              <a:t>（</a:t>
            </a:r>
            <a:r>
              <a:rPr lang="en-US" altLang="zh-CN" dirty="0"/>
              <a:t>Divide and Conquer</a:t>
            </a:r>
            <a:r>
              <a:rPr lang="zh-CN" altLang="en-US" dirty="0" smtClean="0"/>
              <a:t>）设计方法：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把一个问题分解成若干个子问题，而</a:t>
            </a:r>
            <a:r>
              <a:rPr lang="zh-CN" altLang="en-US" dirty="0" smtClean="0">
                <a:solidFill>
                  <a:schemeClr val="folHlink"/>
                </a:solidFill>
              </a:rPr>
              <a:t>每个子问题的性质与原问题相同</a:t>
            </a:r>
            <a:r>
              <a:rPr lang="zh-CN" altLang="en-US" dirty="0" smtClean="0"/>
              <a:t>，只是在规模上比原问题要小。每个子问题的求解过程可以采用与原问题相同的方式来进行。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例如，把国家的管理分成省、市、区、</a:t>
            </a:r>
            <a:r>
              <a:rPr lang="en-US" altLang="zh-CN" dirty="0" smtClean="0"/>
              <a:t>......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递归函数为上述设计方法提供了一种自然、简洁的实现机制。 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31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zh-CN" altLang="en-US" sz="3600" dirty="0" smtClean="0"/>
              <a:t>例：用递归函数实现求第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个费波那契数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446449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问题分解：</a:t>
            </a:r>
            <a:endParaRPr lang="en-US" altLang="zh-CN" dirty="0" smtClean="0"/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fib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1</a:t>
            </a: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fib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= 1</a:t>
            </a: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err="1" smtClean="0"/>
              <a:t>fib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fib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+fib</a:t>
            </a:r>
            <a:r>
              <a:rPr lang="en-US" altLang="zh-CN" baseline="-25000" dirty="0" smtClean="0"/>
              <a:t>n-2</a:t>
            </a:r>
            <a:endParaRPr lang="en-US" altLang="zh-CN" baseline="-250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递归函数实现：</a:t>
            </a:r>
            <a:endParaRPr lang="en-US" altLang="zh-CN" dirty="0" smtClean="0"/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fib(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{ if </a:t>
            </a:r>
            <a:r>
              <a:rPr lang="en-US" altLang="zh-CN" dirty="0"/>
              <a:t>(n == 1 || n == 2</a:t>
            </a:r>
            <a:r>
              <a:rPr lang="en-US" altLang="zh-CN" dirty="0" smtClean="0"/>
              <a:t>)</a:t>
            </a:r>
            <a:endParaRPr lang="zh-CN" altLang="en-US" dirty="0">
              <a:solidFill>
                <a:schemeClr val="folHlink"/>
              </a:solidFill>
            </a:endParaRP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zh-CN" altLang="en-US" dirty="0"/>
              <a:t>	 </a:t>
            </a:r>
            <a:r>
              <a:rPr lang="en-US" altLang="zh-CN" dirty="0" smtClean="0"/>
              <a:t>return </a:t>
            </a:r>
            <a:r>
              <a:rPr lang="en-US" altLang="zh-CN" dirty="0"/>
              <a:t>1;</a:t>
            </a: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else</a:t>
            </a:r>
            <a:endParaRPr lang="zh-CN" altLang="en-US" dirty="0">
              <a:solidFill>
                <a:schemeClr val="folHlink"/>
              </a:solidFill>
            </a:endParaRP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zh-CN" altLang="en-US" dirty="0"/>
              <a:t>	</a:t>
            </a:r>
            <a:r>
              <a:rPr lang="zh-CN" altLang="en-US" dirty="0" smtClean="0"/>
              <a:t> </a:t>
            </a:r>
            <a:r>
              <a:rPr lang="en-US" altLang="zh-CN" dirty="0"/>
              <a:t>return </a:t>
            </a:r>
            <a:r>
              <a:rPr lang="en-US" altLang="zh-CN" dirty="0" smtClean="0"/>
              <a:t>fib(n-1)+fib(n-2); </a:t>
            </a:r>
            <a:endParaRPr lang="en-US" altLang="zh-CN" dirty="0">
              <a:solidFill>
                <a:srgbClr val="FFC000"/>
              </a:solidFill>
            </a:endParaRP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293260"/>
            <a:ext cx="3969356" cy="40872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迭代法实现：</a:t>
            </a:r>
            <a:endParaRPr lang="en-US" altLang="zh-CN" sz="22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fib(</a:t>
            </a:r>
            <a:r>
              <a:rPr lang="en-US" altLang="zh-CN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</a:p>
          <a:p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fib_1=1,fib_2=1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endParaRPr lang="zh-CN" altLang="en-US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=3; </a:t>
            </a:r>
            <a:r>
              <a:rPr lang="en-US" altLang="zh-CN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&lt;=n; </a:t>
            </a:r>
            <a:r>
              <a:rPr lang="en-US" altLang="zh-CN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 </a:t>
            </a:r>
            <a:r>
              <a:rPr lang="en-US" altLang="zh-CN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temp=fib_1+fib_2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en-US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fib_1 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fib_2; </a:t>
            </a:r>
            <a:endParaRPr lang="zh-CN" altLang="en-US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fib_2 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temp; </a:t>
            </a:r>
            <a:endParaRPr lang="zh-CN" altLang="en-US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fib_2;</a:t>
            </a:r>
          </a:p>
          <a:p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4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fib(3)+fib(2);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9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fib(2)+fib(1);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1717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1718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0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2741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42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4500563" y="4724400"/>
            <a:ext cx="3554412" cy="2027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n=2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fib(n-1)+fib(n-2);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 flipH="1">
            <a:off x="4716463" y="4221163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6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848"/>
            <a:ext cx="8229600" cy="453680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什么是递归函数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分而治之设计方法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递归与循环的选择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尾递归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498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fib(2)+fib(1);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fib(4);</a:t>
            </a:r>
          </a:p>
        </p:txBody>
      </p:sp>
      <p:sp>
        <p:nvSpPr>
          <p:cNvPr id="373765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66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14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162" cy="203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fib(2)+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4789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0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4500563" y="4724400"/>
            <a:ext cx="3554412" cy="2027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fib(n-1)+fib(n-2);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 flipH="1">
            <a:off x="4716463" y="4149725"/>
            <a:ext cx="2592387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05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162" cy="203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  <a:r>
              <a:rPr kumimoji="0" lang="en-US" altLang="zh-CN" sz="1800" b="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fib(2)+fib(1);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5813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14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5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fib(3)+fib(2);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6836" name="Line 4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8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162" cy="203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fib(3)+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7860" name="Line 4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4500563" y="2554288"/>
            <a:ext cx="3554412" cy="2027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n=2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fib(n-1)+fib(n-2);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7862" name="Line 6"/>
          <p:cNvSpPr>
            <a:spLocks noChangeShapeType="1"/>
          </p:cNvSpPr>
          <p:nvPr/>
        </p:nvSpPr>
        <p:spPr bwMode="auto">
          <a:xfrm flipH="1">
            <a:off x="4716463" y="1916113"/>
            <a:ext cx="259238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5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162" cy="203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fib(3)+fib(2);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8884" name="Line 4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2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554412" cy="2027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 fib(int n)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</a:t>
            </a:r>
            <a:endParaRPr kumimoji="0" lang="en-US" altLang="zh-CN" sz="1800" u="sng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fib(n-1)+fib(n-2);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fib(4);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166813" y="411163"/>
            <a:ext cx="4556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u="sng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12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递归条件和结束条件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507413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在定义递归函数时，一定要对两种情况给出描述：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递归条件</a:t>
            </a:r>
            <a:r>
              <a:rPr lang="zh-CN" altLang="en-US" dirty="0" smtClean="0"/>
              <a:t>。指出</a:t>
            </a:r>
            <a:r>
              <a:rPr lang="zh-CN" altLang="en-US" dirty="0" smtClean="0"/>
              <a:t>何时需要递归</a:t>
            </a:r>
            <a:r>
              <a:rPr lang="zh-CN" altLang="en-US" dirty="0" smtClean="0"/>
              <a:t>调用，它描述了问题求解的一般情况，包括：分解和综合过程。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结束条件</a:t>
            </a:r>
            <a:r>
              <a:rPr lang="zh-CN" altLang="en-US" dirty="0" smtClean="0"/>
              <a:t>。指出何时不需递归调用，它描述了问题求解的特殊情况或基本情况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{	if (n == 1 || n == 2) </a:t>
            </a:r>
            <a:r>
              <a:rPr lang="en-US" altLang="zh-CN" dirty="0" smtClean="0">
                <a:solidFill>
                  <a:schemeClr val="folHlink"/>
                </a:solidFill>
              </a:rPr>
              <a:t>//</a:t>
            </a:r>
            <a:r>
              <a:rPr lang="zh-CN" altLang="en-US" dirty="0" smtClean="0">
                <a:solidFill>
                  <a:schemeClr val="folHlink"/>
                </a:solidFill>
              </a:rPr>
              <a:t>结束条件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   </a:t>
            </a:r>
            <a:r>
              <a:rPr lang="en-US" altLang="zh-CN" dirty="0" smtClean="0"/>
              <a:t>return 1;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else </a:t>
            </a:r>
            <a:r>
              <a:rPr lang="en-US" altLang="zh-CN" dirty="0" smtClean="0">
                <a:solidFill>
                  <a:schemeClr val="folHlink"/>
                </a:solidFill>
              </a:rPr>
              <a:t>//</a:t>
            </a:r>
            <a:r>
              <a:rPr lang="zh-CN" altLang="en-US" dirty="0" smtClean="0">
                <a:solidFill>
                  <a:schemeClr val="folHlink"/>
                </a:solidFill>
              </a:rPr>
              <a:t>递归条件：</a:t>
            </a:r>
            <a:r>
              <a:rPr lang="en-US" altLang="zh-CN" dirty="0" smtClean="0">
                <a:solidFill>
                  <a:schemeClr val="folHlink"/>
                </a:solidFill>
              </a:rPr>
              <a:t>n&gt;2</a:t>
            </a:r>
            <a:endParaRPr lang="zh-CN" altLang="en-US" dirty="0" smtClean="0">
              <a:solidFill>
                <a:schemeClr val="folHlink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   </a:t>
            </a:r>
            <a:r>
              <a:rPr lang="en-US" altLang="zh-CN" dirty="0" smtClean="0"/>
              <a:t>return fib(n-2)+fib(n-1); </a:t>
            </a:r>
            <a:r>
              <a:rPr lang="en-US" altLang="zh-CN" dirty="0" smtClean="0">
                <a:solidFill>
                  <a:srgbClr val="FFC000"/>
                </a:solidFill>
              </a:rPr>
              <a:t>//</a:t>
            </a:r>
            <a:r>
              <a:rPr lang="zh-CN" altLang="en-US" dirty="0" smtClean="0">
                <a:solidFill>
                  <a:srgbClr val="FFC000"/>
                </a:solidFill>
              </a:rPr>
              <a:t>分解与综合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7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求</a:t>
            </a:r>
            <a:r>
              <a:rPr lang="en-US" altLang="zh-CN" dirty="0" smtClean="0"/>
              <a:t>n!</a:t>
            </a:r>
            <a:r>
              <a:rPr lang="zh-CN" altLang="en-US" dirty="0" smtClean="0"/>
              <a:t>的递归函数：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factorial(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marL="457200" lvl="1" indent="0">
              <a:buNone/>
            </a:pPr>
            <a:r>
              <a:rPr lang="en-US" altLang="zh-CN" dirty="0" smtClean="0"/>
              <a:t>{ if (n == 1)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return 1;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else</a:t>
            </a:r>
          </a:p>
          <a:p>
            <a:pPr marL="457200" lvl="1" indent="0">
              <a:buNone/>
            </a:pPr>
            <a:r>
              <a:rPr lang="en-US" altLang="zh-CN" dirty="0"/>
              <a:t>     return </a:t>
            </a:r>
            <a:r>
              <a:rPr lang="en-US" altLang="zh-CN" dirty="0" smtClean="0"/>
              <a:t>n*factorial(n-1);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n!</a:t>
            </a:r>
            <a:r>
              <a:rPr lang="zh-CN" altLang="en-US" dirty="0" smtClean="0"/>
              <a:t>的迭代法：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factorial(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f=1;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for 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&lt;=n;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f *=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f;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47260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smtClean="0"/>
              <a:t>折半查找的递归函数</a:t>
            </a:r>
            <a:endParaRPr lang="en-US" altLang="zh-CN" sz="3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b_s</a:t>
            </a:r>
            <a:r>
              <a:rPr lang="en-US" altLang="zh-CN" dirty="0" smtClean="0"/>
              <a:t>(char </a:t>
            </a:r>
            <a:r>
              <a:rPr lang="en-US" altLang="zh-CN" dirty="0"/>
              <a:t>key[], </a:t>
            </a:r>
            <a:r>
              <a:rPr lang="en-US" altLang="zh-CN" dirty="0" err="1"/>
              <a:t>TableItem</a:t>
            </a:r>
            <a:r>
              <a:rPr lang="en-US" altLang="zh-CN" dirty="0"/>
              <a:t> t[],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first,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last)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{ if (first &gt; last) return -1;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middle=</a:t>
            </a:r>
            <a:r>
              <a:rPr lang="en-US" altLang="zh-CN" dirty="0"/>
              <a:t>(</a:t>
            </a:r>
            <a:r>
              <a:rPr lang="en-US" altLang="zh-CN" dirty="0" err="1"/>
              <a:t>first+last</a:t>
            </a:r>
            <a:r>
              <a:rPr lang="en-US" altLang="zh-CN" dirty="0"/>
              <a:t>)/</a:t>
            </a:r>
            <a:r>
              <a:rPr lang="en-US" altLang="zh-CN" dirty="0" smtClean="0"/>
              <a:t>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r=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key,t</a:t>
            </a:r>
            <a:r>
              <a:rPr lang="en-US" altLang="zh-CN" dirty="0" smtClean="0"/>
              <a:t>[middle].</a:t>
            </a:r>
            <a:r>
              <a:rPr lang="en-US" altLang="zh-CN" dirty="0"/>
              <a:t>name);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if </a:t>
            </a:r>
            <a:r>
              <a:rPr lang="en-US" altLang="zh-CN" dirty="0"/>
              <a:t>(r == 0)  // key</a:t>
            </a:r>
            <a:r>
              <a:rPr lang="zh-CN" altLang="en-US" dirty="0"/>
              <a:t>等于</a:t>
            </a:r>
            <a:r>
              <a:rPr lang="en-US" altLang="zh-CN" dirty="0"/>
              <a:t>t[middle].name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return </a:t>
            </a:r>
            <a:r>
              <a:rPr lang="en-US" altLang="zh-CN" dirty="0"/>
              <a:t>middle;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else </a:t>
            </a:r>
            <a:r>
              <a:rPr lang="en-US" altLang="zh-CN" dirty="0"/>
              <a:t>if (r &gt; 0)  // key</a:t>
            </a:r>
            <a:r>
              <a:rPr lang="zh-CN" altLang="en-US" dirty="0"/>
              <a:t>大于</a:t>
            </a:r>
            <a:r>
              <a:rPr lang="en-US" altLang="zh-CN" dirty="0"/>
              <a:t>t[middle].name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b_s</a:t>
            </a:r>
            <a:r>
              <a:rPr lang="en-US" altLang="zh-CN" dirty="0" smtClean="0"/>
              <a:t>(key,t,middle+1,last);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else  </a:t>
            </a:r>
            <a:r>
              <a:rPr lang="en-US" altLang="zh-CN" dirty="0"/>
              <a:t>//key</a:t>
            </a:r>
            <a:r>
              <a:rPr lang="zh-CN" altLang="en-US" dirty="0"/>
              <a:t>小于</a:t>
            </a:r>
            <a:r>
              <a:rPr lang="en-US" altLang="zh-CN" dirty="0"/>
              <a:t>t[middle].name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b_s</a:t>
            </a:r>
            <a:r>
              <a:rPr lang="en-US" altLang="zh-CN" dirty="0" smtClean="0"/>
              <a:t>(key,t,first,middle-1);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6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725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什么是递归函数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4744"/>
            <a:ext cx="8062912" cy="561662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函数的调用是可以嵌套</a:t>
            </a:r>
            <a:r>
              <a:rPr lang="zh-CN" altLang="en-US" sz="2800" dirty="0" smtClean="0"/>
              <a:t>的：</a:t>
            </a:r>
            <a:endParaRPr lang="en-US" altLang="zh-CN" sz="28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函数执行结束前还可以调用其它函数。 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/>
              <a:t>函数执行</a:t>
            </a:r>
            <a:r>
              <a:rPr lang="zh-CN" altLang="en-US" sz="2400" dirty="0" smtClean="0"/>
              <a:t>结束后将逐级返回。</a:t>
            </a:r>
            <a:endParaRPr lang="zh-CN" altLang="en-US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void h()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{ 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void g()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{ 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h();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void f()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{ 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g();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.......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pic>
        <p:nvPicPr>
          <p:cNvPr id="64516" name="Picture 5" descr="qiant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690813"/>
            <a:ext cx="388937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1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例：解</a:t>
            </a:r>
            <a:r>
              <a:rPr lang="zh-CN" altLang="en-GB" dirty="0" smtClean="0"/>
              <a:t>汉诺塔问题</a:t>
            </a:r>
            <a:endParaRPr lang="zh-CN" altLang="en-US" dirty="0" smtClean="0"/>
          </a:p>
        </p:txBody>
      </p:sp>
      <p:sp>
        <p:nvSpPr>
          <p:cNvPr id="335876" name="Line 4"/>
          <p:cNvSpPr>
            <a:spLocks noChangeShapeType="1"/>
          </p:cNvSpPr>
          <p:nvPr/>
        </p:nvSpPr>
        <p:spPr bwMode="auto">
          <a:xfrm>
            <a:off x="1403350" y="5516563"/>
            <a:ext cx="11525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1" name="Line 9"/>
          <p:cNvSpPr>
            <a:spLocks noChangeShapeType="1"/>
          </p:cNvSpPr>
          <p:nvPr/>
        </p:nvSpPr>
        <p:spPr bwMode="auto">
          <a:xfrm flipV="1">
            <a:off x="1258888" y="5805488"/>
            <a:ext cx="14414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2" name="Line 10"/>
          <p:cNvSpPr>
            <a:spLocks noChangeShapeType="1"/>
          </p:cNvSpPr>
          <p:nvPr/>
        </p:nvSpPr>
        <p:spPr bwMode="auto">
          <a:xfrm>
            <a:off x="1042988" y="6092825"/>
            <a:ext cx="1887537" cy="0"/>
          </a:xfrm>
          <a:prstGeom prst="line">
            <a:avLst/>
          </a:prstGeom>
          <a:noFill/>
          <a:ln w="57150">
            <a:solidFill>
              <a:srgbClr val="99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 flipV="1">
            <a:off x="1973263" y="4302125"/>
            <a:ext cx="0" cy="181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5" name="Line 13"/>
          <p:cNvSpPr>
            <a:spLocks noChangeShapeType="1"/>
          </p:cNvSpPr>
          <p:nvPr/>
        </p:nvSpPr>
        <p:spPr bwMode="auto">
          <a:xfrm flipV="1">
            <a:off x="4210050" y="4344988"/>
            <a:ext cx="0" cy="182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6" name="Line 14"/>
          <p:cNvSpPr>
            <a:spLocks noChangeShapeType="1"/>
          </p:cNvSpPr>
          <p:nvPr/>
        </p:nvSpPr>
        <p:spPr bwMode="auto">
          <a:xfrm flipV="1">
            <a:off x="6516688" y="4292600"/>
            <a:ext cx="0" cy="1820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7" name="Text Box 15"/>
          <p:cNvSpPr txBox="1">
            <a:spLocks noChangeArrowheads="1"/>
          </p:cNvSpPr>
          <p:nvPr/>
        </p:nvSpPr>
        <p:spPr bwMode="auto">
          <a:xfrm>
            <a:off x="376238" y="1571625"/>
            <a:ext cx="844391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Char char="•"/>
              <a:defRPr/>
            </a:pPr>
            <a:r>
              <a:rPr lang="zh-CN" altLang="en-GB" dirty="0">
                <a:solidFill>
                  <a:schemeClr val="tx1"/>
                </a:solidFill>
              </a:rPr>
              <a:t> </a:t>
            </a:r>
            <a:r>
              <a:rPr lang="zh-CN" alt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汉诺塔问题</a:t>
            </a:r>
            <a:r>
              <a:rPr lang="zh-CN" alt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三个柱子，柱子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上有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个大小不同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zh-CN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带孔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圆盘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，大盘在下，小盘在上。现要把柱子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上的所有圆盘移到柱子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上，移动时可借助柱子</a:t>
            </a:r>
            <a:r>
              <a:rPr lang="en-GB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要求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每次只能移动一个圆盘，且大盘不能放在小盘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上。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编写一个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++</a:t>
            </a:r>
            <a:r>
              <a:rPr lang="zh-CN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程序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给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出移动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步骤</a:t>
            </a:r>
            <a:r>
              <a:rPr lang="zh-CN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n=3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时，移动步骤为：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1:A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B, 2:A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C, 1:B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C, 3:A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B, 1:C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A, 2:C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B, 1:A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80906" name="Text Box 16"/>
          <p:cNvSpPr txBox="1">
            <a:spLocks noChangeArrowheads="1"/>
          </p:cNvSpPr>
          <p:nvPr/>
        </p:nvSpPr>
        <p:spPr bwMode="auto">
          <a:xfrm>
            <a:off x="1743075" y="6324600"/>
            <a:ext cx="486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A                          B                          C</a:t>
            </a:r>
          </a:p>
        </p:txBody>
      </p:sp>
      <p:sp>
        <p:nvSpPr>
          <p:cNvPr id="335893" name="Text Box 21"/>
          <p:cNvSpPr txBox="1">
            <a:spLocks noChangeArrowheads="1"/>
          </p:cNvSpPr>
          <p:nvPr/>
        </p:nvSpPr>
        <p:spPr bwMode="auto">
          <a:xfrm>
            <a:off x="808038" y="52292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0" lang="zh-CN" altLang="zh-CN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2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231 C 0.04341 -0.02497 0.08872 -0.0474 0.12934 -0.03283 C 0.16997 -0.01827 0.20625 0.03329 0.24254 0.08508 " pathEditMode="relative" ptsTypes="aaA">
                                      <p:cBhvr>
                                        <p:cTn id="6" dur="2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162 C 0.15209 -0.04601 0.30764 -0.09364 0.39011 -0.08786 C 0.4724 -0.08208 0.48212 -0.02289 0.4915 0.03653 " pathEditMode="relative" ptsTypes="aaA">
                                      <p:cBhvr>
                                        <p:cTn id="10" dur="2000" fill="hold"/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54 0.08508 C 0.28698 0.0393 0.3316 -0.00648 0.37361 -0.01364 C 0.41563 -0.02081 0.47483 0.03214 0.49497 0.0413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-52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74 C 0.0526 -0.04855 0.10625 -0.08971 0.1467 -0.08832 C 0.18715 -0.08693 0.22604 -0.01364 0.24184 0.00116 " pathEditMode="relative" ptsTypes="aaA">
                                      <p:cBhvr>
                                        <p:cTn id="18" dur="2000" fill="hold"/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96 0.04139 C 0.3434 -0.01064 0.19253 -0.06104 0.11059 -0.05711 C 0.02864 -0.05133 0.02135 0.05364 0.00364 0.0763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66" y="-33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132 0.03653 C 0.44809 -0.0148 0.40503 -0.06613 0.36354 -0.07261 C 0.32205 -0.07908 0.2625 -0.01434 0.24219 -0.00278 " pathEditMode="relative" ptsTypes="aaA">
                                      <p:cBhvr>
                                        <p:cTn id="26" dur="2000" fill="hold"/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7629 C 0.05382 0.0245 0.104 -0.02729 0.14462 -0.04163 C 0.18525 -0.05596 0.23073 -0.01434 0.24792 -0.00902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解</a:t>
            </a:r>
            <a:r>
              <a:rPr lang="zh-CN" altLang="en-GB" dirty="0"/>
              <a:t>汉诺塔</a:t>
            </a:r>
            <a:r>
              <a:rPr lang="zh-CN" altLang="en-GB" dirty="0" smtClean="0"/>
              <a:t>问题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算法</a:t>
            </a:r>
            <a:endParaRPr lang="zh-CN" altLang="zh-CN" dirty="0" smtClean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680" y="1268760"/>
            <a:ext cx="8686800" cy="5400600"/>
          </a:xfrm>
        </p:spPr>
        <p:txBody>
          <a:bodyPr>
            <a:normAutofit/>
          </a:bodyPr>
          <a:lstStyle/>
          <a:p>
            <a:pPr marL="442913" indent="-442913" eaLnBrk="1" hangingPunct="1">
              <a:defRPr/>
            </a:pPr>
            <a:r>
              <a:rPr lang="zh-CN" altLang="en-US" sz="2800" dirty="0" smtClean="0"/>
              <a:t>把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个圆盘从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移到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（可以利用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）：</a:t>
            </a:r>
            <a:endParaRPr lang="en-US" altLang="zh-CN" sz="2800" dirty="0" smtClean="0"/>
          </a:p>
          <a:p>
            <a:pPr marL="842963" lvl="1" indent="-442913" eaLnBrk="1" hangingPunct="1">
              <a:defRPr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n=1</a:t>
            </a:r>
            <a:r>
              <a:rPr lang="zh-CN" altLang="en-US" sz="2400" dirty="0" smtClean="0"/>
              <a:t>时，只要把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个圆盘从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移至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就可以了（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A</a:t>
            </a:r>
            <a:r>
              <a:rPr lang="en-GB" altLang="zh-CN" sz="2400" dirty="0" smtClean="0">
                <a:sym typeface="Wingdings" pitchFamily="2" charset="2"/>
              </a:rPr>
              <a:t>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）</a:t>
            </a:r>
            <a:endParaRPr lang="zh-CN" altLang="en-US" sz="2400" dirty="0" smtClean="0"/>
          </a:p>
          <a:p>
            <a:pPr marL="842963" lvl="1" indent="-442913" eaLnBrk="1" hangingPunct="1">
              <a:defRPr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大于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时，可以把该问题分解成下面的三个子问题：</a:t>
            </a:r>
          </a:p>
          <a:p>
            <a:pPr marL="1252538" lvl="1" indent="-358775" eaLnBrk="1" hangingPunct="1">
              <a:buFontTx/>
              <a:buAutoNum type="arabicPeriod"/>
              <a:defRPr/>
            </a:pPr>
            <a:r>
              <a:rPr lang="zh-CN" altLang="en-US" sz="2400" dirty="0" smtClean="0"/>
              <a:t>把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上面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个圆盘从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移到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。</a:t>
            </a:r>
          </a:p>
          <a:p>
            <a:pPr marL="1252538" lvl="1" indent="-358775" eaLnBrk="1" hangingPunct="1">
              <a:buFontTx/>
              <a:buAutoNum type="arabicPeriod"/>
              <a:defRPr/>
            </a:pPr>
            <a:r>
              <a:rPr lang="zh-CN" altLang="en-US" sz="2400" dirty="0" smtClean="0"/>
              <a:t>把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的第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个圆盘从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移到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。（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A</a:t>
            </a:r>
            <a:r>
              <a:rPr lang="en-GB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B</a:t>
            </a:r>
            <a:r>
              <a:rPr lang="zh-CN" altLang="en-US" sz="2400" dirty="0"/>
              <a:t>）</a:t>
            </a:r>
            <a:endParaRPr lang="zh-CN" altLang="en-US" sz="2400" dirty="0" smtClean="0"/>
          </a:p>
          <a:p>
            <a:pPr marL="1252538" lvl="1" indent="-358775" eaLnBrk="1" hangingPunct="1">
              <a:buFontTx/>
              <a:buAutoNum type="arabicPeriod"/>
              <a:defRPr/>
            </a:pPr>
            <a:r>
              <a:rPr lang="zh-CN" altLang="en-US" sz="2400" dirty="0" smtClean="0"/>
              <a:t>把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个圆盘从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移到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。</a:t>
            </a:r>
          </a:p>
          <a:p>
            <a:pPr marL="442913" indent="-442913" eaLnBrk="1" hangingPunct="1">
              <a:defRPr/>
            </a:pPr>
            <a:r>
              <a:rPr lang="zh-CN" altLang="en-US" sz="2800" dirty="0"/>
              <a:t>子问题</a:t>
            </a:r>
            <a:r>
              <a:rPr lang="en-US" altLang="zh-CN" sz="2800" dirty="0"/>
              <a:t>2</a:t>
            </a:r>
            <a:r>
              <a:rPr lang="zh-CN" altLang="en-US" sz="2800" dirty="0"/>
              <a:t>是移动一个盘子的简单</a:t>
            </a:r>
            <a:r>
              <a:rPr lang="zh-CN" altLang="en-US" sz="2800" dirty="0" smtClean="0"/>
              <a:t>问题；子问题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与原问题相同，只是圆盘的</a:t>
            </a:r>
            <a:r>
              <a:rPr lang="zh-CN" altLang="en-US" sz="2800" dirty="0"/>
              <a:t>个数少了一个以及移动的位置</a:t>
            </a:r>
            <a:r>
              <a:rPr lang="zh-CN" altLang="en-US" sz="2800" dirty="0" smtClean="0"/>
              <a:t>不同，</a:t>
            </a:r>
            <a:r>
              <a:rPr lang="zh-CN" altLang="en-US" sz="2800" dirty="0"/>
              <a:t>可以采用同样的策略</a:t>
            </a:r>
            <a:r>
              <a:rPr lang="zh-CN" altLang="en-US" sz="2800" dirty="0" smtClean="0"/>
              <a:t>解决。</a:t>
            </a:r>
          </a:p>
        </p:txBody>
      </p:sp>
    </p:spTree>
    <p:extLst>
      <p:ext uri="{BB962C8B-B14F-4D97-AF65-F5344CB8AC3E}">
        <p14:creationId xmlns:p14="http://schemas.microsoft.com/office/powerpoint/2010/main" val="26313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760"/>
            <a:ext cx="8964612" cy="54726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using namespace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hanoi</a:t>
            </a:r>
            <a:r>
              <a:rPr lang="en-US" altLang="zh-CN" sz="2000" dirty="0" smtClean="0"/>
              <a:t>(char </a:t>
            </a:r>
            <a:r>
              <a:rPr lang="en-US" altLang="zh-CN" sz="2000" dirty="0" err="1" smtClean="0"/>
              <a:t>x,char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y,char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z,int</a:t>
            </a:r>
            <a:r>
              <a:rPr lang="en-US" altLang="zh-CN" sz="2000" dirty="0" smtClean="0"/>
              <a:t> n) //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个圆盘从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表示的</a:t>
            </a:r>
            <a:r>
              <a:rPr lang="zh-CN" altLang="en-US" sz="2000" dirty="0"/>
              <a:t>柱子</a:t>
            </a:r>
            <a:endParaRPr lang="zh-CN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		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         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移至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所表示的柱子，可以利用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{	if (n == 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"1: " &lt;&lt; x &lt;&lt; "→" &lt;&lt; y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		 //</a:t>
            </a:r>
            <a:r>
              <a:rPr lang="zh-CN" altLang="en-US" sz="2000" dirty="0" smtClean="0"/>
              <a:t>把第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个盘子从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表示的柱子移至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所表示的柱子。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{ </a:t>
            </a:r>
            <a:r>
              <a:rPr lang="en-US" altLang="zh-CN" sz="2000" dirty="0" err="1" smtClean="0"/>
              <a:t>hanoi</a:t>
            </a:r>
            <a:r>
              <a:rPr lang="en-US" altLang="zh-CN" sz="2000" dirty="0" smtClean="0"/>
              <a:t>(x,z,y,n-1);  //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个圆盘从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表示的柱子移至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所表示的柱子。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n &lt;&lt; ": " &lt;&lt; x &lt;&lt; "→" &lt;&lt; y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		  //</a:t>
            </a:r>
            <a:r>
              <a:rPr lang="zh-CN" altLang="en-US" sz="2000" dirty="0" smtClean="0"/>
              <a:t>把第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个圆盘从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表示的柱子移至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所表示的柱子。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   </a:t>
            </a:r>
            <a:r>
              <a:rPr lang="en-US" altLang="zh-CN" sz="2000" dirty="0" err="1" smtClean="0"/>
              <a:t>hanoi</a:t>
            </a:r>
            <a:r>
              <a:rPr lang="en-US" altLang="zh-CN" sz="2000" dirty="0" smtClean="0"/>
              <a:t>(z,y,x,n-1);  //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个圆盘从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表示的柱子移至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所表示的柱子。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 smtClean="0"/>
              <a:t>{  </a:t>
            </a:r>
            <a:r>
              <a:rPr lang="en-US" altLang="zh-CN" sz="2000" dirty="0" err="1" smtClean="0"/>
              <a:t>hanoi</a:t>
            </a:r>
            <a:r>
              <a:rPr lang="en-US" altLang="zh-CN" sz="2000" dirty="0"/>
              <a:t>('A','B','C',3);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解</a:t>
            </a:r>
            <a:r>
              <a:rPr lang="zh-CN" altLang="en-GB" dirty="0"/>
              <a:t>汉诺塔</a:t>
            </a:r>
            <a:r>
              <a:rPr lang="zh-CN" altLang="en-GB" dirty="0" smtClean="0"/>
              <a:t>问题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程序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20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('A','B','C',3);</a:t>
            </a:r>
          </a:p>
        </p:txBody>
      </p:sp>
      <p:sp>
        <p:nvSpPr>
          <p:cNvPr id="381956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65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2980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52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4008" name="Line 8"/>
          <p:cNvSpPr>
            <a:spLocks noChangeShapeType="1"/>
          </p:cNvSpPr>
          <p:nvPr/>
        </p:nvSpPr>
        <p:spPr bwMode="auto">
          <a:xfrm flipH="1">
            <a:off x="4140200" y="3644900"/>
            <a:ext cx="8636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4006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04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3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3635375" y="458152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US" altLang="zh-CN" sz="1600" b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('A','C','B',0);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&lt;&lt;1&lt;&lt;":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('C','B','A',0);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5033" name="Rectangle 9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231775" y="1058863"/>
            <a:ext cx="17700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032" name="Line 8"/>
          <p:cNvSpPr>
            <a:spLocks noChangeShapeType="1"/>
          </p:cNvSpPr>
          <p:nvPr/>
        </p:nvSpPr>
        <p:spPr bwMode="auto">
          <a:xfrm flipH="1">
            <a:off x="4140200" y="3644900"/>
            <a:ext cx="8636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028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6055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31775" y="1058863"/>
            <a:ext cx="17700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6054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52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7079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7080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7748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7076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0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7748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//B,C,A,1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8106" name="Line 10"/>
          <p:cNvSpPr>
            <a:spLocks noChangeShapeType="1"/>
          </p:cNvSpPr>
          <p:nvPr/>
        </p:nvSpPr>
        <p:spPr bwMode="auto">
          <a:xfrm flipH="1">
            <a:off x="4140200" y="4149725"/>
            <a:ext cx="8636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2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0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1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14463"/>
            <a:ext cx="3240088" cy="5327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直接递归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void</a:t>
            </a:r>
            <a:r>
              <a:rPr lang="en-US" altLang="zh-CN" sz="2400" dirty="0" smtClean="0">
                <a:solidFill>
                  <a:srgbClr val="FFC000"/>
                </a:solidFill>
              </a:rPr>
              <a:t> f</a:t>
            </a:r>
            <a:r>
              <a:rPr lang="en-US" altLang="zh-CN" sz="2400" dirty="0" smtClean="0"/>
              <a:t>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{ .......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   ... </a:t>
            </a:r>
            <a:r>
              <a:rPr lang="en-US" altLang="zh-CN" sz="2400" dirty="0" smtClean="0">
                <a:solidFill>
                  <a:srgbClr val="FFC000"/>
                </a:solidFill>
              </a:rPr>
              <a:t>f</a:t>
            </a:r>
            <a:r>
              <a:rPr lang="en-US" altLang="zh-CN" sz="2400" dirty="0" smtClean="0"/>
              <a:t>()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   .......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4643438" y="1341438"/>
            <a:ext cx="4249737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间接递归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extern void g();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.......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 </a:t>
            </a:r>
            <a:r>
              <a:rPr lang="en-US" altLang="zh-CN" b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 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.......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b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......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 </a:t>
            </a:r>
            <a:r>
              <a:rPr lang="en-US" altLang="zh-CN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 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323850" y="192088"/>
            <a:ext cx="8516938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22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如果一个函数在其函数体中直接或间接地调用了自己，则该函数称为</a:t>
            </a:r>
            <a:r>
              <a:rPr lang="zh-CN" altLang="en-US" sz="3200" b="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递归函数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。</a:t>
            </a:r>
            <a:endParaRPr kumimoji="0" lang="zh-CN" altLang="en-US" sz="3200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28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7764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//B,C,A,1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'B' &lt;&lt;"→"&lt;&lt; 'C' &lt;&lt;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('B','A','C',0);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&lt;&lt;1&lt;&lt;": "&lt;&lt; 'B'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('A','C','B',0);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30" name="Line 10"/>
          <p:cNvSpPr>
            <a:spLocks noChangeShapeType="1"/>
          </p:cNvSpPr>
          <p:nvPr/>
        </p:nvSpPr>
        <p:spPr bwMode="auto">
          <a:xfrm flipH="1">
            <a:off x="4140200" y="4149725"/>
            <a:ext cx="8636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24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92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7764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0150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48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1172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37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2196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('C','B', 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3224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3220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57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('C','B', 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</p:txBody>
      </p:sp>
      <p:sp>
        <p:nvSpPr>
          <p:cNvPr id="394247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//C,A,B,1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4250" name="Line 10"/>
          <p:cNvSpPr>
            <a:spLocks noChangeShapeType="1"/>
          </p:cNvSpPr>
          <p:nvPr/>
        </p:nvSpPr>
        <p:spPr bwMode="auto">
          <a:xfrm flipH="1">
            <a:off x="4211638" y="3644900"/>
            <a:ext cx="719137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4248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5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('C','B', 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hanoi(x,z,y,n-1);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hanoi(z,y,x,n-1);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//C,A,B,1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'A'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('C','B','A',0);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&lt;&lt;1&lt;&lt;": "&lt;&lt; 'C' &lt;&lt;"→"&lt;&lt; 'A'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('B','A','C',0);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5272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4" name="Line 10"/>
          <p:cNvSpPr>
            <a:spLocks noChangeShapeType="1"/>
          </p:cNvSpPr>
          <p:nvPr/>
        </p:nvSpPr>
        <p:spPr bwMode="auto">
          <a:xfrm flipH="1">
            <a:off x="4211638" y="3644900"/>
            <a:ext cx="719137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68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6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('C','B', 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hanoi(x,z,y,n-1);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hanoi(z,y,x,n-1);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6292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4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cout&lt;&lt;n&lt;&lt;": "&lt;&lt; x &lt;&lt;"→"&lt;&lt; y &lt;&lt; endl;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hanoi(z,y,x,n-1);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7316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20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hanoi(z,y,x,n-1);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3635375" y="460216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8344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8346" name="Line 10"/>
          <p:cNvSpPr>
            <a:spLocks noChangeShapeType="1"/>
          </p:cNvSpPr>
          <p:nvPr/>
        </p:nvSpPr>
        <p:spPr bwMode="auto">
          <a:xfrm flipH="1">
            <a:off x="4140200" y="422116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8340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52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递归函数的执行过程</a:t>
            </a:r>
            <a:endParaRPr lang="zh-CN" altLang="en-US" sz="4000" smtClean="0">
              <a:latin typeface="宋体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412" y="1439416"/>
            <a:ext cx="8353052" cy="479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 smtClean="0"/>
              <a:t>可以把一个递归函数看成多个同名的函数，然后按函数的嵌套调用来理解递归调用过程。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 smtClean="0">
                <a:solidFill>
                  <a:srgbClr val="FFC000"/>
                </a:solidFill>
              </a:rPr>
              <a:t>注意：</a:t>
            </a:r>
            <a:r>
              <a:rPr lang="zh-CN" altLang="en-US" b="0" dirty="0" smtClean="0"/>
              <a:t>对</a:t>
            </a:r>
            <a:r>
              <a:rPr lang="zh-CN" altLang="en-US" b="0" dirty="0"/>
              <a:t>递归函数的每一</a:t>
            </a:r>
            <a:r>
              <a:rPr lang="zh-CN" altLang="en-US" b="0" dirty="0" smtClean="0"/>
              <a:t>次递归调用</a:t>
            </a:r>
            <a:r>
              <a:rPr lang="zh-CN" altLang="en-US" b="0" dirty="0"/>
              <a:t>都将产生一</a:t>
            </a:r>
            <a:r>
              <a:rPr lang="zh-CN" altLang="en-US" b="0" dirty="0" smtClean="0"/>
              <a:t>组新的</a:t>
            </a:r>
            <a:r>
              <a:rPr lang="zh-CN" altLang="en-US" b="0" dirty="0"/>
              <a:t>局部变量（包括形参），虽然它们的名字相同，但它们是不同的变量，它们拥有不同的内存空间</a:t>
            </a:r>
            <a:r>
              <a:rPr lang="zh-CN" altLang="en-US" b="0" dirty="0" smtClean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3925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hanoi(z,y,x,n-1);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3635375" y="460216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('A','C','B',0);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&lt;&lt;1&lt;&lt;":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('C','B','A',0);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9368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70" name="Line 10"/>
          <p:cNvSpPr>
            <a:spLocks noChangeShapeType="1"/>
          </p:cNvSpPr>
          <p:nvPr/>
        </p:nvSpPr>
        <p:spPr bwMode="auto">
          <a:xfrm flipH="1">
            <a:off x="4140200" y="422116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9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hanoi(z,y,x,n-1);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88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3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1412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4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hanoi(z,y,x,n-1);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1776413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</p:spTree>
    <p:extLst>
      <p:ext uri="{BB962C8B-B14F-4D97-AF65-F5344CB8AC3E}">
        <p14:creationId xmlns:p14="http://schemas.microsoft.com/office/powerpoint/2010/main" val="18334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递归与循环的选择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82824"/>
            <a:ext cx="8610600" cy="53865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循环为实现重复操作提供了一种途径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递归函数则是实现</a:t>
            </a:r>
            <a:r>
              <a:rPr lang="zh-CN" altLang="en-US" sz="2800" dirty="0"/>
              <a:t>重复操作的另一个</a:t>
            </a:r>
            <a:r>
              <a:rPr lang="zh-CN" altLang="en-US" sz="2800" dirty="0" smtClean="0"/>
              <a:t>途径。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对于一些递归定义的问题，用递归函数来解决会显得比较自然和简洁，而用循环来解决这样的问题，有时会很复杂，不易设计和理解。 </a:t>
            </a:r>
          </a:p>
          <a:p>
            <a:pPr eaLnBrk="1" hangingPunct="1">
              <a:defRPr/>
            </a:pPr>
            <a:r>
              <a:rPr lang="zh-CN" altLang="en-US" sz="2800" dirty="0" smtClean="0"/>
              <a:t>在实现</a:t>
            </a:r>
            <a:r>
              <a:rPr lang="zh-CN" altLang="en-US" sz="2800" dirty="0"/>
              <a:t>对</a:t>
            </a:r>
            <a:r>
              <a:rPr lang="zh-CN" altLang="en-US" sz="2800" dirty="0" smtClean="0"/>
              <a:t>数据的操作上，循环与递归有一点不同：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循环是在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同一组变量</a:t>
            </a:r>
            <a:r>
              <a:rPr lang="zh-CN" altLang="en-US" sz="2400" dirty="0" smtClean="0"/>
              <a:t>上进行重复操作（循环常常又称为</a:t>
            </a:r>
            <a:r>
              <a:rPr lang="zh-CN" altLang="en-US" sz="2400" dirty="0" smtClean="0">
                <a:solidFill>
                  <a:schemeClr val="folHlink"/>
                </a:solidFill>
              </a:rPr>
              <a:t>迭代</a:t>
            </a:r>
            <a:r>
              <a:rPr lang="zh-CN" altLang="en-US" sz="2400" dirty="0" smtClean="0"/>
              <a:t>）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递归则是在</a:t>
            </a:r>
            <a:r>
              <a:rPr lang="zh-CN" altLang="en-US" sz="2400" dirty="0" smtClean="0">
                <a:solidFill>
                  <a:schemeClr val="folHlink"/>
                </a:solidFill>
              </a:rPr>
              <a:t>不同的变量组</a:t>
            </a:r>
            <a:r>
              <a:rPr lang="zh-CN" altLang="en-US" sz="2400" dirty="0" smtClean="0"/>
              <a:t>（属于递归函数的不同实例）上进行重复操作。</a:t>
            </a:r>
          </a:p>
        </p:txBody>
      </p:sp>
    </p:spTree>
    <p:extLst>
      <p:ext uri="{BB962C8B-B14F-4D97-AF65-F5344CB8AC3E}">
        <p14:creationId xmlns:p14="http://schemas.microsoft.com/office/powerpoint/2010/main" val="12881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zh-CN" altLang="en-US" dirty="0"/>
              <a:t>递归表达的重复操作是通过函数调用来实现的，而函数调用是需要开销</a:t>
            </a:r>
            <a:r>
              <a:rPr lang="zh-CN" altLang="en-US" dirty="0" smtClean="0"/>
              <a:t>的。</a:t>
            </a:r>
            <a:endParaRPr lang="zh-CN" altLang="en-US" dirty="0"/>
          </a:p>
          <a:p>
            <a:r>
              <a:rPr lang="zh-CN" altLang="en-US" dirty="0"/>
              <a:t>栈空间的大小也会限制递归的深度。 </a:t>
            </a:r>
          </a:p>
          <a:p>
            <a:r>
              <a:rPr lang="zh-CN" altLang="en-US" dirty="0"/>
              <a:t>递归算法有时会出现重复计算。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3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537"/>
            <a:ext cx="8229600" cy="547283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{	if (n == 1 || n == 2)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		 return 1;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	else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		 return fib(n-2)+fib(n-1);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}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计算</a:t>
            </a:r>
            <a:r>
              <a:rPr lang="en-US" altLang="zh-CN" sz="2800" dirty="0" smtClean="0"/>
              <a:t>fib(n)</a:t>
            </a:r>
            <a:r>
              <a:rPr lang="zh-CN" altLang="en-US" sz="2800" dirty="0" smtClean="0"/>
              <a:t>时要计算</a:t>
            </a:r>
            <a:r>
              <a:rPr lang="en-US" altLang="zh-CN" sz="2800" dirty="0" smtClean="0"/>
              <a:t>fib(n-1)</a:t>
            </a:r>
            <a:r>
              <a:rPr lang="zh-CN" altLang="en-US" sz="2800" dirty="0" smtClean="0"/>
              <a:t>和</a:t>
            </a:r>
            <a:r>
              <a:rPr lang="en-US" altLang="zh-CN" sz="2800" dirty="0" smtClean="0">
                <a:solidFill>
                  <a:schemeClr val="folHlink"/>
                </a:solidFill>
              </a:rPr>
              <a:t>fib(n-2)</a:t>
            </a:r>
            <a:r>
              <a:rPr lang="zh-CN" altLang="en-US" sz="2800" dirty="0" smtClean="0"/>
              <a:t>，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计算</a:t>
            </a:r>
            <a:r>
              <a:rPr lang="en-US" altLang="zh-CN" sz="2800" dirty="0" smtClean="0"/>
              <a:t>fib(n-1)</a:t>
            </a:r>
            <a:r>
              <a:rPr lang="zh-CN" altLang="en-US" sz="2800" dirty="0" smtClean="0"/>
              <a:t>时要计算</a:t>
            </a:r>
            <a:r>
              <a:rPr lang="en-US" altLang="zh-CN" sz="2800" dirty="0" smtClean="0">
                <a:solidFill>
                  <a:schemeClr val="folHlink"/>
                </a:solidFill>
              </a:rPr>
              <a:t>fib(n-2)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fib(n-3)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可用</a:t>
            </a:r>
            <a:r>
              <a:rPr lang="zh-CN" altLang="en-US" sz="2800" dirty="0" smtClean="0">
                <a:latin typeface="Arial"/>
              </a:rPr>
              <a:t>“</a:t>
            </a:r>
            <a:r>
              <a:rPr lang="zh-CN" altLang="en-US" sz="2800" dirty="0" smtClean="0"/>
              <a:t>动态规划</a:t>
            </a:r>
            <a:r>
              <a:rPr lang="zh-CN" altLang="en-US" sz="2800" dirty="0" smtClean="0">
                <a:latin typeface="Arial"/>
              </a:rPr>
              <a:t>”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Dynamic Programming</a:t>
            </a:r>
            <a:r>
              <a:rPr lang="zh-CN" altLang="en-US" sz="2800" dirty="0" smtClean="0"/>
              <a:t>）技术来解决：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把计算过的内容保存下来，以后需要时不再计算，直接用保存的结果。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解决递归的重复计算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22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139"/>
            <a:ext cx="8363272" cy="5438229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有些递归函数可以改写成“</a:t>
            </a:r>
            <a:r>
              <a:rPr lang="zh-CN" altLang="en-US" dirty="0" smtClean="0">
                <a:solidFill>
                  <a:srgbClr val="FFC000"/>
                </a:solidFill>
              </a:rPr>
              <a:t>尾递归</a:t>
            </a:r>
            <a:r>
              <a:rPr lang="zh-CN" altLang="en-US" dirty="0" smtClean="0"/>
              <a:t>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递归</a:t>
            </a:r>
            <a:r>
              <a:rPr lang="zh-CN" altLang="en-US" dirty="0"/>
              <a:t>调用是递归函数的最后一步操作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例如，计算第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个费波那契数递归函数的尾递归写法：</a:t>
            </a:r>
            <a:endParaRPr lang="en-US" altLang="zh-CN" dirty="0" smtClean="0"/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 err="1" smtClean="0">
                <a:solidFill>
                  <a:srgbClr val="FFFFFF"/>
                </a:solidFill>
              </a:rPr>
              <a:t>int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fib</a:t>
            </a:r>
            <a:r>
              <a:rPr lang="en-US" altLang="zh-CN" dirty="0">
                <a:solidFill>
                  <a:srgbClr val="FFFFFF"/>
                </a:solidFill>
              </a:rPr>
              <a:t>(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n,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a,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b</a:t>
            </a:r>
            <a:r>
              <a:rPr lang="en-US" altLang="zh-CN" dirty="0" smtClean="0">
                <a:solidFill>
                  <a:srgbClr val="FFFFFF"/>
                </a:solidFill>
              </a:rPr>
              <a:t>) //a</a:t>
            </a:r>
            <a:r>
              <a:rPr lang="zh-CN" altLang="en-US" dirty="0" smtClean="0">
                <a:solidFill>
                  <a:srgbClr val="FFFFFF"/>
                </a:solidFill>
              </a:rPr>
              <a:t>和</a:t>
            </a:r>
            <a:r>
              <a:rPr lang="en-US" altLang="zh-CN" dirty="0" smtClean="0">
                <a:solidFill>
                  <a:srgbClr val="FFFFFF"/>
                </a:solidFill>
              </a:rPr>
              <a:t>b</a:t>
            </a:r>
            <a:r>
              <a:rPr lang="zh-CN" altLang="en-US" dirty="0" smtClean="0">
                <a:solidFill>
                  <a:srgbClr val="FFFFFF"/>
                </a:solidFill>
              </a:rPr>
              <a:t>第一和第二个数</a:t>
            </a:r>
            <a:endParaRPr lang="en-US" altLang="zh-CN" dirty="0">
              <a:solidFill>
                <a:srgbClr val="FFFFFF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rgbClr val="FFFFFF"/>
                </a:solidFill>
              </a:rPr>
              <a:t>{	if (n == 1)  return a;</a:t>
            </a:r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rgbClr val="FFFFFF"/>
                </a:solidFill>
              </a:rPr>
              <a:t>	else  return </a:t>
            </a:r>
            <a:r>
              <a:rPr lang="en-US" altLang="zh-CN" dirty="0">
                <a:solidFill>
                  <a:srgbClr val="FFC000"/>
                </a:solidFill>
              </a:rPr>
              <a:t>fib</a:t>
            </a:r>
            <a:r>
              <a:rPr lang="en-US" altLang="zh-CN" dirty="0">
                <a:solidFill>
                  <a:srgbClr val="FFFFFF"/>
                </a:solidFill>
              </a:rPr>
              <a:t>(n-1,b,a+b); </a:t>
            </a:r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rgbClr val="FFFFFF"/>
                </a:solidFill>
              </a:rPr>
              <a:t>}</a:t>
            </a:r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fib(10,1,1)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 smtClean="0">
                <a:solidFill>
                  <a:srgbClr val="FFFFFF"/>
                </a:solidFill>
              </a:rPr>
              <a:t>;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/>
              <a:t>便于编译程序优化：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由于递归调用是本次调用的最后一步操作，因此，递归调用时</a:t>
            </a:r>
            <a:r>
              <a:rPr lang="zh-CN" altLang="en-US" dirty="0" smtClean="0"/>
              <a:t>可</a:t>
            </a:r>
            <a:r>
              <a:rPr lang="zh-CN" altLang="en-US" dirty="0" smtClean="0">
                <a:solidFill>
                  <a:srgbClr val="FFC000"/>
                </a:solidFill>
              </a:rPr>
              <a:t>复用</a:t>
            </a:r>
            <a:r>
              <a:rPr lang="zh-CN" altLang="en-US" dirty="0"/>
              <a:t>本次调用的栈空间。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可以自动转成迭代。</a:t>
            </a:r>
          </a:p>
          <a:p>
            <a:pPr lvl="1" eaLnBrk="1" hangingPunct="1">
              <a:buClr>
                <a:srgbClr val="FFFFFF"/>
              </a:buClr>
              <a:defRPr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解决递归的调用深度限制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04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2534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sz="3400" dirty="0" smtClean="0"/>
              <a:t>可把尾递归自动转成迭代。例如：</a:t>
            </a:r>
            <a:endParaRPr lang="en-US" altLang="zh-CN" sz="340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T 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/>
              <a:t>(T1 x1, T2 x2, ...)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{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... return 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/>
              <a:t>(m1,m2,...);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... return 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/>
              <a:t>(n1,n2,...);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r>
              <a:rPr lang="zh-CN" altLang="en-US" sz="3400" dirty="0" smtClean="0"/>
              <a:t>自动改</a:t>
            </a:r>
            <a:r>
              <a:rPr lang="zh-CN" altLang="en-US" sz="3400" dirty="0"/>
              <a:t>成：</a:t>
            </a:r>
            <a:endParaRPr lang="en-US" altLang="zh-CN" sz="3400" dirty="0"/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T f(T1 x1, T2 x2, ...)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{  while (true)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{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... { T1 t1=m1; T2 t2=m2; ...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       x1 = t1; x2 = t2; ... continue;}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... { T1 t1=n1; T2 t2=n2; ...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       x1 = t1; x2 = t2; ... continue;}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2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3"/>
            <a:ext cx="3106688" cy="39893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f(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n)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x;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/>
              <a:t>x,n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(n&gt;0) f(n-1);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... </a:t>
            </a:r>
            <a:r>
              <a:rPr lang="en-US" altLang="zh-CN" sz="2600" dirty="0" err="1" smtClean="0"/>
              <a:t>x,n</a:t>
            </a:r>
            <a:r>
              <a:rPr lang="en-US" altLang="zh-CN" sz="2600" dirty="0" smtClean="0"/>
              <a:t> 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......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f(2);</a:t>
            </a:r>
            <a:endParaRPr lang="en-US" altLang="zh-CN" sz="26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477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464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477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4248150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endParaRPr lang="zh-CN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0406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026" y="476672"/>
            <a:ext cx="3105845" cy="39893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C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C0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C000"/>
                </a:solidFill>
              </a:rPr>
              <a:t>x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C000"/>
                </a:solidFill>
              </a:rPr>
              <a:t>n</a:t>
            </a:r>
            <a:r>
              <a:rPr lang="en-US" altLang="zh-CN" sz="2600" dirty="0"/>
              <a:t>&gt;0) f(</a:t>
            </a:r>
            <a:r>
              <a:rPr lang="en-US" altLang="zh-CN" sz="2600" dirty="0">
                <a:solidFill>
                  <a:srgbClr val="FFC000"/>
                </a:solidFill>
              </a:rPr>
              <a:t>n</a:t>
            </a:r>
            <a:r>
              <a:rPr lang="en-US" altLang="zh-CN" sz="2600" dirty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... 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dirty="0" smtClean="0"/>
              <a:t> 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......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>
                <a:solidFill>
                  <a:srgbClr val="FFC000"/>
                </a:solidFill>
              </a:rPr>
              <a:t>f</a:t>
            </a:r>
            <a:r>
              <a:rPr lang="en-US" altLang="zh-CN" sz="2600" dirty="0" smtClean="0"/>
              <a:t>(2);</a:t>
            </a:r>
            <a:endParaRPr lang="en-US" altLang="zh-CN" sz="26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2196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9183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2196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2196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9182" y="3601616"/>
            <a:ext cx="287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2196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96379" y="177281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f(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2665512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707532" y="177281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275856" y="2204864"/>
            <a:ext cx="2169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99FF33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17728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x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n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0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635896" y="3645024"/>
            <a:ext cx="3069983" cy="3111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if 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&gt;0) f(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132856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452320" y="2212554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7452320" y="177281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779912" y="4941168"/>
            <a:ext cx="288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6876255" y="2155156"/>
            <a:ext cx="1029" cy="17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6660232" y="2132856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796135" y="3933056"/>
            <a:ext cx="108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19405</TotalTime>
  <Words>8775</Words>
  <Application>Microsoft Office PowerPoint</Application>
  <PresentationFormat>全屏显示(4:3)</PresentationFormat>
  <Paragraphs>1201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宋体</vt:lpstr>
      <vt:lpstr>Arial</vt:lpstr>
      <vt:lpstr>Times New Roman</vt:lpstr>
      <vt:lpstr>Verdana</vt:lpstr>
      <vt:lpstr>Wingdings</vt:lpstr>
      <vt:lpstr>Globe</vt:lpstr>
      <vt:lpstr>八、递归函数</vt:lpstr>
      <vt:lpstr>主要内容</vt:lpstr>
      <vt:lpstr>什么是递归函数</vt:lpstr>
      <vt:lpstr>PowerPoint 演示文稿</vt:lpstr>
      <vt:lpstr>递归函数的执行过程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递归函数与“分而治之” 设计方法</vt:lpstr>
      <vt:lpstr>例：用递归函数实现求第n个费波那契数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递归条件和结束条件</vt:lpstr>
      <vt:lpstr>PowerPoint 演示文稿</vt:lpstr>
      <vt:lpstr>PowerPoint 演示文稿</vt:lpstr>
      <vt:lpstr>例：解汉诺塔问题</vt:lpstr>
      <vt:lpstr>&lt;解汉诺塔问题&gt;算法</vt:lpstr>
      <vt:lpstr>&lt;解汉诺塔问题&gt;程序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递归与循环的选择 </vt:lpstr>
      <vt:lpstr>递归的缺点</vt:lpstr>
      <vt:lpstr>解决递归的重复计算</vt:lpstr>
      <vt:lpstr>解决递归的调用深度限制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过程抽象——函数</dc:title>
  <dc:creator>Chen Jiajun</dc:creator>
  <cp:lastModifiedBy>Chen Jiajun</cp:lastModifiedBy>
  <cp:revision>449</cp:revision>
  <dcterms:created xsi:type="dcterms:W3CDTF">2004-12-03T07:35:09Z</dcterms:created>
  <dcterms:modified xsi:type="dcterms:W3CDTF">2021-11-16T09:49:40Z</dcterms:modified>
</cp:coreProperties>
</file>