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7" r:id="rId2"/>
    <p:sldId id="258" r:id="rId3"/>
    <p:sldId id="429" r:id="rId4"/>
    <p:sldId id="430" r:id="rId5"/>
    <p:sldId id="431" r:id="rId6"/>
    <p:sldId id="432" r:id="rId7"/>
    <p:sldId id="522" r:id="rId8"/>
    <p:sldId id="433" r:id="rId9"/>
    <p:sldId id="435" r:id="rId10"/>
    <p:sldId id="436" r:id="rId11"/>
    <p:sldId id="437" r:id="rId12"/>
    <p:sldId id="438" r:id="rId13"/>
    <p:sldId id="554" r:id="rId14"/>
    <p:sldId id="439" r:id="rId15"/>
    <p:sldId id="440" r:id="rId16"/>
    <p:sldId id="441" r:id="rId17"/>
    <p:sldId id="442" r:id="rId18"/>
    <p:sldId id="538" r:id="rId19"/>
    <p:sldId id="443" r:id="rId20"/>
    <p:sldId id="444" r:id="rId21"/>
    <p:sldId id="445" r:id="rId2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6C"/>
    <a:srgbClr val="004182"/>
    <a:srgbClr val="00458A"/>
    <a:srgbClr val="006BD6"/>
    <a:srgbClr val="0097E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89" autoAdjust="0"/>
    <p:restoredTop sz="94631" autoAdjust="0"/>
  </p:normalViewPr>
  <p:slideViewPr>
    <p:cSldViewPr>
      <p:cViewPr varScale="1">
        <p:scale>
          <a:sx n="88" d="100"/>
          <a:sy n="88" d="100"/>
        </p:scale>
        <p:origin x="72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43 w 717"/>
                <a:gd name="T1" fmla="*/ 845 h 845"/>
                <a:gd name="T2" fmla="*/ 743 w 717"/>
                <a:gd name="T3" fmla="*/ 821 h 845"/>
                <a:gd name="T4" fmla="*/ 600 w 717"/>
                <a:gd name="T5" fmla="*/ 605 h 845"/>
                <a:gd name="T6" fmla="*/ 419 w 717"/>
                <a:gd name="T7" fmla="*/ 396 h 845"/>
                <a:gd name="T8" fmla="*/ 234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22 w 717"/>
                <a:gd name="T15" fmla="*/ 198 h 845"/>
                <a:gd name="T16" fmla="*/ 413 w 717"/>
                <a:gd name="T17" fmla="*/ 408 h 845"/>
                <a:gd name="T18" fmla="*/ 594 w 717"/>
                <a:gd name="T19" fmla="*/ 623 h 845"/>
                <a:gd name="T20" fmla="*/ 743 w 717"/>
                <a:gd name="T21" fmla="*/ 845 h 845"/>
                <a:gd name="T22" fmla="*/ 743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20 w 407"/>
                <a:gd name="T1" fmla="*/ 414 h 414"/>
                <a:gd name="T2" fmla="*/ 420 w 407"/>
                <a:gd name="T3" fmla="*/ 396 h 414"/>
                <a:gd name="T4" fmla="*/ 235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29 w 407"/>
                <a:gd name="T13" fmla="*/ 204 h 414"/>
                <a:gd name="T14" fmla="*/ 420 w 407"/>
                <a:gd name="T15" fmla="*/ 414 h 414"/>
                <a:gd name="T16" fmla="*/ 420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12 w 586"/>
                <a:gd name="T1" fmla="*/ 0 h 599"/>
                <a:gd name="T2" fmla="*/ 594 w 586"/>
                <a:gd name="T3" fmla="*/ 0 h 599"/>
                <a:gd name="T4" fmla="*/ 420 w 586"/>
                <a:gd name="T5" fmla="*/ 132 h 599"/>
                <a:gd name="T6" fmla="*/ 270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70 w 586"/>
                <a:gd name="T17" fmla="*/ 282 h 599"/>
                <a:gd name="T18" fmla="*/ 426 w 586"/>
                <a:gd name="T19" fmla="*/ 138 h 599"/>
                <a:gd name="T20" fmla="*/ 612 w 586"/>
                <a:gd name="T21" fmla="*/ 0 h 599"/>
                <a:gd name="T22" fmla="*/ 612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82 w 269"/>
                <a:gd name="T1" fmla="*/ 0 h 252"/>
                <a:gd name="T2" fmla="*/ 264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82 w 269"/>
                <a:gd name="T15" fmla="*/ 0 h 252"/>
                <a:gd name="T16" fmla="*/ 282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63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2264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EEBD7-5845-4E60-BBD7-262F4E67B7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03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BCC80-A883-4A0B-A67B-6333767FF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24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3C882-1FCC-4668-B769-60641EA0D4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603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93BE5-25B9-4E46-9719-636B716C80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24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34684-A919-433B-A097-0069872919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53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90531-C77A-4AE2-A46F-8B2820797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22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E0DBF-F0DD-433B-8161-8B7DF6F90F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11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50FA3-EEFA-48A7-B1C9-DBFA2C89C0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212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3E317-59D3-4924-B226-9D29B6387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13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4C726-A5EE-41BD-8271-8AFA102B9F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4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4DF25-4EAA-488A-8FC8-F8EB48AC41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841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bg1">
                <a:lumMod val="75000"/>
              </a:schemeClr>
            </a:gs>
            <a:gs pos="80000">
              <a:schemeClr val="bg1">
                <a:gamma/>
                <a:shade val="39216"/>
                <a:invGamma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51203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04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05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51207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08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09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0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1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2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3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4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5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6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7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8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19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1220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21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22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43 w 717"/>
                <a:gd name="T1" fmla="*/ 845 h 845"/>
                <a:gd name="T2" fmla="*/ 743 w 717"/>
                <a:gd name="T3" fmla="*/ 821 h 845"/>
                <a:gd name="T4" fmla="*/ 600 w 717"/>
                <a:gd name="T5" fmla="*/ 605 h 845"/>
                <a:gd name="T6" fmla="*/ 419 w 717"/>
                <a:gd name="T7" fmla="*/ 396 h 845"/>
                <a:gd name="T8" fmla="*/ 234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22 w 717"/>
                <a:gd name="T15" fmla="*/ 198 h 845"/>
                <a:gd name="T16" fmla="*/ 413 w 717"/>
                <a:gd name="T17" fmla="*/ 408 h 845"/>
                <a:gd name="T18" fmla="*/ 594 w 717"/>
                <a:gd name="T19" fmla="*/ 623 h 845"/>
                <a:gd name="T20" fmla="*/ 743 w 717"/>
                <a:gd name="T21" fmla="*/ 845 h 845"/>
                <a:gd name="T22" fmla="*/ 743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20 w 407"/>
                <a:gd name="T1" fmla="*/ 414 h 414"/>
                <a:gd name="T2" fmla="*/ 420 w 407"/>
                <a:gd name="T3" fmla="*/ 396 h 414"/>
                <a:gd name="T4" fmla="*/ 235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29 w 407"/>
                <a:gd name="T13" fmla="*/ 204 h 414"/>
                <a:gd name="T14" fmla="*/ 420 w 407"/>
                <a:gd name="T15" fmla="*/ 414 h 414"/>
                <a:gd name="T16" fmla="*/ 420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5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12 w 586"/>
                <a:gd name="T1" fmla="*/ 0 h 599"/>
                <a:gd name="T2" fmla="*/ 594 w 586"/>
                <a:gd name="T3" fmla="*/ 0 h 599"/>
                <a:gd name="T4" fmla="*/ 420 w 586"/>
                <a:gd name="T5" fmla="*/ 132 h 599"/>
                <a:gd name="T6" fmla="*/ 270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70 w 586"/>
                <a:gd name="T17" fmla="*/ 282 h 599"/>
                <a:gd name="T18" fmla="*/ 426 w 586"/>
                <a:gd name="T19" fmla="*/ 138 h 599"/>
                <a:gd name="T20" fmla="*/ 612 w 586"/>
                <a:gd name="T21" fmla="*/ 0 h 599"/>
                <a:gd name="T22" fmla="*/ 612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82 w 269"/>
                <a:gd name="T1" fmla="*/ 0 h 252"/>
                <a:gd name="T2" fmla="*/ 264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82 w 269"/>
                <a:gd name="T15" fmla="*/ 0 h 252"/>
                <a:gd name="T16" fmla="*/ 282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3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4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defRPr>
            </a:lvl1pPr>
          </a:lstStyle>
          <a:p>
            <a:pPr>
              <a:defRPr/>
            </a:pPr>
            <a:fld id="{FB8E69C5-826F-42B2-8B89-667026A6A0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4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23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74838"/>
            <a:ext cx="7772400" cy="13509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smtClean="0"/>
              <a:t>九、指针</a:t>
            </a:r>
            <a:r>
              <a:rPr lang="zh-CN" altLang="en-US" sz="4800" dirty="0" smtClean="0"/>
              <a:t>及其基本操作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间接访问操作</a:t>
            </a:r>
            <a:r>
              <a:rPr lang="en-US" altLang="zh-CN" sz="4000" smtClean="0">
                <a:cs typeface="Times New Roman" pitchFamily="18" charset="0"/>
              </a:rPr>
              <a:t>(*</a:t>
            </a:r>
            <a:r>
              <a:rPr lang="zh-CN" altLang="en-US" sz="4000" smtClean="0"/>
              <a:t>和</a:t>
            </a:r>
            <a:r>
              <a:rPr lang="en-US" altLang="zh-CN" sz="4000" smtClean="0">
                <a:cs typeface="Times New Roman" pitchFamily="18" charset="0"/>
              </a:rPr>
              <a:t>-&gt;)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zh-CN" altLang="en-US" dirty="0" smtClean="0"/>
              <a:t>可以通过操作符</a:t>
            </a:r>
            <a:r>
              <a:rPr lang="zh-CN" altLang="en-US" dirty="0" smtClean="0">
                <a:latin typeface="Arial" charset="0"/>
              </a:rPr>
              <a:t>“</a:t>
            </a:r>
            <a:r>
              <a:rPr lang="zh-CN" altLang="en-US" dirty="0" smtClean="0">
                <a:solidFill>
                  <a:schemeClr val="folHlink"/>
                </a:solidFill>
              </a:rPr>
              <a:t>*</a:t>
            </a:r>
            <a:r>
              <a:rPr lang="zh-CN" altLang="en-US" dirty="0" smtClean="0">
                <a:latin typeface="Arial" charset="0"/>
              </a:rPr>
              <a:t>”</a:t>
            </a:r>
            <a:r>
              <a:rPr lang="zh-CN" altLang="en-US" dirty="0" smtClean="0"/>
              <a:t>来访问一个指针变量指向的变量，其格式为：</a:t>
            </a:r>
            <a:endParaRPr lang="en-US" altLang="zh-CN" dirty="0" smtClean="0"/>
          </a:p>
          <a:p>
            <a:pPr marL="457200" lvl="1" indent="0" algn="just" eaLnBrk="1" hangingPunct="1"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i="1" dirty="0" smtClean="0"/>
              <a:t> </a:t>
            </a:r>
            <a:r>
              <a:rPr lang="en-US" altLang="zh-CN" i="1" dirty="0" smtClean="0">
                <a:solidFill>
                  <a:srgbClr val="FFC000"/>
                </a:solidFill>
              </a:rPr>
              <a:t>*</a:t>
            </a:r>
            <a:r>
              <a:rPr lang="en-US" altLang="zh-CN" i="1" dirty="0" smtClean="0"/>
              <a:t>&lt;</a:t>
            </a:r>
            <a:r>
              <a:rPr lang="zh-CN" altLang="en-US" i="1" dirty="0" smtClean="0"/>
              <a:t>指针变量</a:t>
            </a:r>
            <a:r>
              <a:rPr lang="en-US" altLang="zh-CN" i="1" dirty="0" smtClean="0"/>
              <a:t>&gt; </a:t>
            </a:r>
          </a:p>
          <a:p>
            <a:pPr algn="just" eaLnBrk="1" hangingPunct="1">
              <a:defRPr/>
            </a:pPr>
            <a:r>
              <a:rPr lang="zh-CN" altLang="en-US" dirty="0" smtClean="0"/>
              <a:t>例如：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x;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*p;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/>
              <a:t>p = &amp;x;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/>
              <a:t>x = 1;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smtClean="0">
                <a:solidFill>
                  <a:schemeClr val="folHlink"/>
                </a:solidFill>
              </a:rPr>
              <a:t>*</a:t>
            </a:r>
            <a:r>
              <a:rPr lang="en-US" altLang="zh-CN" dirty="0" smtClean="0"/>
              <a:t>p = 2; //</a:t>
            </a:r>
            <a:r>
              <a:rPr lang="zh-CN" altLang="en-US" dirty="0" smtClean="0"/>
              <a:t>等价于：</a:t>
            </a:r>
            <a:r>
              <a:rPr lang="en-US" altLang="zh-CN" dirty="0" smtClean="0"/>
              <a:t>x = 2;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03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指针间接访问操作的例子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5875" y="1196975"/>
            <a:ext cx="6227763" cy="5661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执行操作：</a:t>
            </a:r>
            <a:r>
              <a:rPr lang="zh-CN" altLang="en-US" sz="2400" dirty="0" smtClean="0">
                <a:latin typeface="Arial"/>
              </a:rPr>
              <a:t>“</a:t>
            </a:r>
            <a:r>
              <a:rPr lang="en-US" altLang="zh-CN" sz="2400" dirty="0" smtClean="0"/>
              <a:t>x = 1; </a:t>
            </a:r>
            <a:r>
              <a:rPr lang="zh-CN" altLang="en-US" sz="2400" dirty="0" smtClean="0"/>
              <a:t>”前，（假设</a:t>
            </a:r>
            <a:r>
              <a:rPr lang="en-US" altLang="zh-CN" sz="2400" dirty="0" smtClean="0"/>
              <a:t>120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124</a:t>
            </a:r>
            <a:r>
              <a:rPr lang="zh-CN" altLang="en-US" sz="2400" dirty="0" smtClean="0"/>
              <a:t>分别代表变量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的内存地址）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dirty="0" smtClean="0"/>
              <a:t>			</a:t>
            </a:r>
            <a:r>
              <a:rPr lang="en-US" altLang="zh-CN" sz="2400" b="1" dirty="0" smtClean="0"/>
              <a:t>x              		  p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/>
              <a:t>     120:	</a:t>
            </a:r>
            <a:r>
              <a:rPr lang="zh-CN" altLang="en-US" sz="2400" b="1" dirty="0" smtClean="0">
                <a:solidFill>
                  <a:schemeClr val="folHlink"/>
                </a:solidFill>
              </a:rPr>
              <a:t>？</a:t>
            </a:r>
            <a:r>
              <a:rPr lang="zh-CN" altLang="en-US" sz="2400" b="1" dirty="0" smtClean="0"/>
              <a:t>		</a:t>
            </a:r>
            <a:r>
              <a:rPr lang="en-US" altLang="zh-CN" sz="2400" b="1" dirty="0" smtClean="0"/>
              <a:t>124:    </a:t>
            </a:r>
            <a:r>
              <a:rPr lang="zh-CN" altLang="en-US" sz="2400" b="1" dirty="0" smtClean="0">
                <a:solidFill>
                  <a:schemeClr val="folHlink"/>
                </a:solidFill>
              </a:rPr>
              <a:t>？</a:t>
            </a:r>
            <a:endParaRPr lang="zh-CN" altLang="en-US" sz="2400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sz="2400" dirty="0" smtClean="0"/>
              <a:t>执行操作：</a:t>
            </a:r>
            <a:r>
              <a:rPr lang="zh-CN" altLang="en-US" sz="2400" dirty="0" smtClean="0">
                <a:latin typeface="Arial"/>
              </a:rPr>
              <a:t>“</a:t>
            </a:r>
            <a:r>
              <a:rPr lang="en-US" altLang="zh-CN" sz="2400" dirty="0" smtClean="0"/>
              <a:t>x = 1;</a:t>
            </a:r>
            <a:r>
              <a:rPr lang="zh-CN" altLang="en-US" sz="2400" dirty="0"/>
              <a:t> ”后</a:t>
            </a:r>
            <a:r>
              <a:rPr lang="zh-CN" altLang="en-US" sz="2400" dirty="0" smtClean="0"/>
              <a:t>：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dirty="0" smtClean="0"/>
              <a:t>			</a:t>
            </a:r>
            <a:r>
              <a:rPr lang="en-US" altLang="zh-CN" sz="2400" b="1" dirty="0" smtClean="0"/>
              <a:t>x              		  p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/>
              <a:t>     120:	</a:t>
            </a:r>
            <a:r>
              <a:rPr lang="en-US" altLang="zh-CN" sz="2400" b="1" dirty="0" smtClean="0">
                <a:solidFill>
                  <a:schemeClr val="folHlink"/>
                </a:solidFill>
              </a:rPr>
              <a:t>1</a:t>
            </a:r>
            <a:r>
              <a:rPr lang="en-US" altLang="zh-CN" sz="2400" b="1" dirty="0" smtClean="0"/>
              <a:t>		124:    </a:t>
            </a:r>
            <a:r>
              <a:rPr lang="zh-CN" altLang="en-US" sz="2400" b="1" dirty="0" smtClean="0">
                <a:solidFill>
                  <a:schemeClr val="folHlink"/>
                </a:solidFill>
              </a:rPr>
              <a:t>？</a:t>
            </a:r>
            <a:endParaRPr lang="zh-CN" altLang="en-US" sz="2400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2400" dirty="0" smtClean="0"/>
              <a:t>执行操作：</a:t>
            </a:r>
            <a:r>
              <a:rPr lang="zh-CN" altLang="en-US" sz="2400" dirty="0" smtClean="0">
                <a:latin typeface="Arial"/>
              </a:rPr>
              <a:t>“</a:t>
            </a:r>
            <a:r>
              <a:rPr lang="en-US" altLang="zh-CN" sz="2400" dirty="0" smtClean="0"/>
              <a:t>p = &amp;x</a:t>
            </a:r>
            <a:r>
              <a:rPr lang="zh-CN" altLang="en-US" sz="2400" dirty="0" smtClean="0"/>
              <a:t>；</a:t>
            </a:r>
            <a:r>
              <a:rPr lang="zh-CN" altLang="en-US" sz="2400" dirty="0" smtClean="0">
                <a:latin typeface="Arial"/>
              </a:rPr>
              <a:t>”</a:t>
            </a:r>
            <a:r>
              <a:rPr lang="zh-CN" altLang="en-US" sz="2400" dirty="0" smtClean="0"/>
              <a:t>后：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dirty="0" smtClean="0"/>
              <a:t>			</a:t>
            </a:r>
            <a:r>
              <a:rPr lang="en-US" altLang="zh-CN" sz="2400" b="1" dirty="0" smtClean="0"/>
              <a:t>x              		  p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/>
              <a:t>     120:	</a:t>
            </a:r>
            <a:r>
              <a:rPr lang="en-US" altLang="zh-CN" sz="2400" b="1" dirty="0" smtClean="0">
                <a:solidFill>
                  <a:schemeClr val="folHlink"/>
                </a:solidFill>
              </a:rPr>
              <a:t>1</a:t>
            </a:r>
            <a:r>
              <a:rPr lang="en-US" altLang="zh-CN" sz="2400" b="1" dirty="0" smtClean="0"/>
              <a:t>		124:   </a:t>
            </a:r>
            <a:r>
              <a:rPr lang="en-US" altLang="zh-CN" sz="2400" b="1" dirty="0" smtClean="0">
                <a:solidFill>
                  <a:schemeClr val="folHlink"/>
                </a:solidFill>
              </a:rPr>
              <a:t>120</a:t>
            </a:r>
            <a:endParaRPr lang="en-US" altLang="zh-CN" sz="2400" dirty="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2400" dirty="0" smtClean="0"/>
              <a:t>执行操作：</a:t>
            </a:r>
            <a:r>
              <a:rPr lang="zh-CN" altLang="en-US" sz="2400" dirty="0" smtClean="0">
                <a:latin typeface="Arial"/>
              </a:rPr>
              <a:t>“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p = 2;</a:t>
            </a:r>
            <a:r>
              <a:rPr lang="zh-CN" altLang="en-US" sz="2400" dirty="0"/>
              <a:t> ”后</a:t>
            </a:r>
            <a:r>
              <a:rPr lang="zh-CN" altLang="en-US" sz="2400" dirty="0" smtClean="0"/>
              <a:t>，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dirty="0" smtClean="0"/>
              <a:t>			</a:t>
            </a:r>
            <a:r>
              <a:rPr lang="en-US" altLang="zh-CN" sz="2400" b="1" dirty="0" smtClean="0"/>
              <a:t>x             		  p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/>
              <a:t>     120:	</a:t>
            </a:r>
            <a:r>
              <a:rPr lang="en-US" altLang="zh-CN" sz="2400" b="1" dirty="0" smtClean="0">
                <a:solidFill>
                  <a:schemeClr val="folHlink"/>
                </a:solidFill>
              </a:rPr>
              <a:t>2</a:t>
            </a:r>
            <a:r>
              <a:rPr lang="en-US" altLang="zh-CN" sz="2400" b="1" dirty="0" smtClean="0"/>
              <a:t>		124:   </a:t>
            </a:r>
            <a:r>
              <a:rPr lang="en-US" altLang="zh-CN" sz="2400" b="1" dirty="0" smtClean="0">
                <a:solidFill>
                  <a:schemeClr val="folHlink"/>
                </a:solidFill>
              </a:rPr>
              <a:t>120</a:t>
            </a:r>
          </a:p>
        </p:txBody>
      </p:sp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303213" y="1284288"/>
            <a:ext cx="1965325" cy="319563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defRPr/>
            </a:pPr>
            <a:r>
              <a:rPr lang="en-US" altLang="zh-CN" b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 *p;</a:t>
            </a:r>
          </a:p>
          <a:p>
            <a:pPr lvl="1" algn="l">
              <a:defRPr/>
            </a:pPr>
            <a:r>
              <a:rPr lang="en-US" altLang="zh-CN" b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 x;</a:t>
            </a:r>
          </a:p>
          <a:p>
            <a:pPr lvl="1" algn="l">
              <a:defRPr/>
            </a:pPr>
            <a:r>
              <a:rPr lang="en-US" altLang="zh-CN" b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x = 1;</a:t>
            </a:r>
          </a:p>
          <a:p>
            <a:pPr lvl="1" algn="l">
              <a:defRPr/>
            </a:pPr>
            <a:r>
              <a:rPr lang="en-US" altLang="zh-CN" b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 = &amp;x;</a:t>
            </a:r>
          </a:p>
          <a:p>
            <a:pPr lvl="1" algn="l">
              <a:defRPr/>
            </a:pPr>
            <a:r>
              <a:rPr lang="en-US" altLang="zh-CN" b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*p = 2;</a:t>
            </a:r>
          </a:p>
          <a:p>
            <a:pPr algn="l">
              <a:defRPr/>
            </a:pPr>
            <a:endParaRPr lang="en-US" altLang="zh-CN" b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2929"/>
            <a:ext cx="8229600" cy="619241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对于一个指向</a:t>
            </a:r>
            <a:r>
              <a:rPr lang="zh-CN" altLang="en-US" sz="2800" dirty="0" smtClean="0">
                <a:solidFill>
                  <a:srgbClr val="FFC000"/>
                </a:solidFill>
              </a:rPr>
              <a:t>结构类型</a:t>
            </a:r>
            <a:r>
              <a:rPr lang="zh-CN" altLang="en-US" sz="2800" dirty="0" smtClean="0"/>
              <a:t>数据</a:t>
            </a:r>
            <a:r>
              <a:rPr lang="zh-CN" altLang="en-US" sz="2800" dirty="0"/>
              <a:t>的指针</a:t>
            </a:r>
            <a:r>
              <a:rPr lang="zh-CN" altLang="en-US" sz="2800" dirty="0" smtClean="0"/>
              <a:t>变量，通过它来访问结构数据的</a:t>
            </a:r>
            <a:r>
              <a:rPr lang="zh-CN" altLang="en-US" sz="2800" dirty="0" smtClean="0">
                <a:solidFill>
                  <a:srgbClr val="FFC000"/>
                </a:solidFill>
              </a:rPr>
              <a:t>成员</a:t>
            </a:r>
            <a:r>
              <a:rPr lang="zh-CN" altLang="en-US" sz="2800" dirty="0" smtClean="0"/>
              <a:t>时，可以写成：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2400" dirty="0" smtClean="0">
                <a:solidFill>
                  <a:srgbClr val="FFC000"/>
                </a:solidFill>
              </a:rPr>
              <a:t>(*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指针变量</a:t>
            </a:r>
            <a:r>
              <a:rPr lang="en-US" altLang="zh-CN" sz="2400" dirty="0" smtClean="0"/>
              <a:t>&gt;</a:t>
            </a:r>
            <a:r>
              <a:rPr lang="en-US" altLang="zh-CN" sz="2400" dirty="0" smtClean="0">
                <a:solidFill>
                  <a:srgbClr val="FFC000"/>
                </a:solidFill>
              </a:rPr>
              <a:t>).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结构成员</a:t>
            </a:r>
            <a:r>
              <a:rPr lang="en-US" altLang="zh-CN" sz="2400" dirty="0" smtClean="0"/>
              <a:t>&gt;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dirty="0" smtClean="0"/>
              <a:t>或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 smtClean="0"/>
              <a:t>      &lt;</a:t>
            </a:r>
            <a:r>
              <a:rPr lang="zh-CN" altLang="en-US" sz="2400" dirty="0" smtClean="0"/>
              <a:t>指针变量</a:t>
            </a:r>
            <a:r>
              <a:rPr lang="en-US" altLang="zh-CN" sz="2400" dirty="0" smtClean="0"/>
              <a:t>&gt;</a:t>
            </a:r>
            <a:r>
              <a:rPr lang="en-US" altLang="zh-CN" sz="2400" dirty="0" smtClean="0">
                <a:solidFill>
                  <a:schemeClr val="folHlink"/>
                </a:solidFill>
              </a:rPr>
              <a:t>-&gt;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结构成员</a:t>
            </a:r>
            <a:r>
              <a:rPr lang="en-US" altLang="zh-CN" sz="2400" dirty="0" smtClean="0"/>
              <a:t>&gt;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例如：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err="1" smtClean="0"/>
              <a:t>struct</a:t>
            </a:r>
            <a:r>
              <a:rPr lang="en-US" altLang="zh-CN" sz="2200" dirty="0" smtClean="0"/>
              <a:t> A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{ 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	double d;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	char </a:t>
            </a:r>
            <a:r>
              <a:rPr lang="en-US" altLang="zh-CN" sz="2200" dirty="0" err="1" smtClean="0"/>
              <a:t>ch</a:t>
            </a:r>
            <a:r>
              <a:rPr lang="en-US" altLang="zh-CN" sz="2200" dirty="0" smtClean="0"/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}</a:t>
            </a:r>
            <a:r>
              <a:rPr lang="zh-CN" altLang="en-GB" sz="2200" dirty="0" smtClean="0"/>
              <a:t>；</a:t>
            </a:r>
            <a:endParaRPr lang="zh-CN" altLang="en-US" sz="22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A </a:t>
            </a:r>
            <a:r>
              <a:rPr lang="en-US" altLang="zh-CN" sz="2200" dirty="0" err="1" smtClean="0"/>
              <a:t>a</a:t>
            </a:r>
            <a:r>
              <a:rPr lang="en-US" altLang="zh-CN" sz="2200" dirty="0" smtClean="0"/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A *p=&amp;a;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smtClean="0"/>
              <a:t>......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dirty="0" err="1" smtClean="0"/>
              <a:t>cout</a:t>
            </a:r>
            <a:r>
              <a:rPr lang="en-US" altLang="zh-CN" sz="2200" dirty="0" smtClean="0"/>
              <a:t> &lt;&lt; </a:t>
            </a:r>
            <a:r>
              <a:rPr lang="en-US" altLang="zh-CN" sz="2200" dirty="0" smtClean="0">
                <a:solidFill>
                  <a:schemeClr val="folHlink"/>
                </a:solidFill>
              </a:rPr>
              <a:t>(*p).</a:t>
            </a:r>
            <a:r>
              <a:rPr lang="en-US" altLang="zh-CN" sz="2200" dirty="0" err="1" smtClean="0">
                <a:solidFill>
                  <a:schemeClr val="folHlink"/>
                </a:solidFill>
              </a:rPr>
              <a:t>i</a:t>
            </a:r>
            <a:r>
              <a:rPr lang="en-US" altLang="zh-CN" sz="2200" dirty="0" smtClean="0"/>
              <a:t> &lt;&lt; </a:t>
            </a:r>
            <a:r>
              <a:rPr lang="en-US" altLang="zh-CN" sz="2200" dirty="0" smtClean="0">
                <a:solidFill>
                  <a:schemeClr val="folHlink"/>
                </a:solidFill>
              </a:rPr>
              <a:t>p-&gt;d</a:t>
            </a:r>
            <a:r>
              <a:rPr lang="en-US" altLang="zh-CN" sz="2200" dirty="0" smtClean="0"/>
              <a:t> &lt;&lt; </a:t>
            </a:r>
            <a:r>
              <a:rPr lang="en-US" altLang="zh-CN" sz="2200" dirty="0" err="1" smtClean="0"/>
              <a:t>endl</a:t>
            </a:r>
            <a:r>
              <a:rPr lang="en-US" altLang="zh-CN" sz="2200" dirty="0" smtClean="0"/>
              <a:t>; //</a:t>
            </a:r>
            <a:r>
              <a:rPr lang="zh-CN" altLang="en-US" sz="2200" dirty="0" smtClean="0"/>
              <a:t>输出</a:t>
            </a:r>
            <a:r>
              <a:rPr lang="en-US" altLang="zh-CN" sz="2200" dirty="0" err="1" smtClean="0"/>
              <a:t>a.i</a:t>
            </a:r>
            <a:r>
              <a:rPr lang="zh-CN" altLang="en-US" sz="2200" dirty="0" smtClean="0"/>
              <a:t>和</a:t>
            </a:r>
            <a:r>
              <a:rPr lang="en-US" altLang="zh-CN" sz="2200" dirty="0" err="1" smtClean="0"/>
              <a:t>a.d</a:t>
            </a:r>
            <a:endParaRPr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buClr>
                <a:schemeClr val="hlink"/>
              </a:buClr>
              <a:buSzPct val="60000"/>
              <a:buFont typeface="Wingdings" pitchFamily="2" charset="2"/>
              <a:buChar char="n"/>
            </a:pPr>
            <a:r>
              <a:rPr lang="zh-CN" altLang="en-US" dirty="0" smtClean="0"/>
              <a:t>对于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void *</a:t>
            </a:r>
            <a:r>
              <a:rPr lang="zh-CN" altLang="en-US" dirty="0" smtClean="0"/>
              <a:t>类型的</a:t>
            </a:r>
            <a:r>
              <a:rPr lang="zh-CN" altLang="en-US" dirty="0"/>
              <a:t>指针变量，在访问它所指向的数据时，需要对它进行显示类型转换，把它转换成指向某个具体类型的</a:t>
            </a:r>
            <a:r>
              <a:rPr lang="zh-CN" altLang="en-US" dirty="0" smtClean="0"/>
              <a:t>指针。例如：</a:t>
            </a:r>
            <a:endParaRPr lang="en-US" altLang="zh-CN" dirty="0" smtClean="0"/>
          </a:p>
          <a:p>
            <a:pPr marL="742950" lvl="2" indent="-342900" eaLnBrk="1" hangingPunct="1">
              <a:buClr>
                <a:schemeClr val="hlink"/>
              </a:buClr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x;</a:t>
            </a:r>
          </a:p>
          <a:p>
            <a:pPr marL="742950" lvl="2" indent="-342900" eaLnBrk="1" hangingPunct="1">
              <a:buClr>
                <a:schemeClr val="hlink"/>
              </a:buClr>
            </a:pPr>
            <a:r>
              <a:rPr lang="en-US" altLang="zh-CN" dirty="0" smtClean="0"/>
              <a:t>void *p=&amp;x;</a:t>
            </a:r>
          </a:p>
          <a:p>
            <a:pPr marL="742950" lvl="2" indent="-342900" eaLnBrk="1" hangingPunct="1">
              <a:buClr>
                <a:schemeClr val="hlink"/>
              </a:buClr>
            </a:pPr>
            <a:r>
              <a:rPr lang="en-US" altLang="zh-CN" dirty="0" smtClean="0"/>
              <a:t>......</a:t>
            </a:r>
          </a:p>
          <a:p>
            <a:pPr marL="742950" lvl="2" indent="-342900" eaLnBrk="1" hangingPunct="1">
              <a:buClr>
                <a:schemeClr val="hlink"/>
              </a:buClr>
            </a:pPr>
            <a:r>
              <a:rPr lang="en-US" altLang="zh-CN" dirty="0" smtClean="0"/>
              <a:t>*p = </a:t>
            </a:r>
            <a:r>
              <a:rPr lang="en-US" altLang="zh-CN" dirty="0" smtClean="0"/>
              <a:t>10</a:t>
            </a:r>
            <a:r>
              <a:rPr lang="en-US" altLang="zh-CN" dirty="0" smtClean="0"/>
              <a:t>; //</a:t>
            </a:r>
            <a:r>
              <a:rPr lang="en-US" altLang="zh-CN" dirty="0" smtClean="0">
                <a:solidFill>
                  <a:srgbClr val="FFC000"/>
                </a:solidFill>
              </a:rPr>
              <a:t>Error</a:t>
            </a:r>
          </a:p>
          <a:p>
            <a:pPr marL="742950" lvl="2" indent="-342900" eaLnBrk="1" hangingPunct="1">
              <a:buClr>
                <a:schemeClr val="hlink"/>
              </a:buClr>
            </a:pPr>
            <a:r>
              <a:rPr lang="en-US" altLang="zh-CN" dirty="0" smtClean="0"/>
              <a:t>*(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*)p = </a:t>
            </a:r>
            <a:r>
              <a:rPr lang="en-US" altLang="zh-CN" dirty="0" smtClean="0"/>
              <a:t>10</a:t>
            </a:r>
            <a:r>
              <a:rPr lang="en-US" altLang="zh-CN" dirty="0" smtClean="0"/>
              <a:t>; //OK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57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cs typeface="Times New Roman" pitchFamily="18" charset="0"/>
              </a:rPr>
              <a:t>请注意下面的问题：</a:t>
            </a:r>
          </a:p>
          <a:p>
            <a:pPr lvl="1" eaLnBrk="1" hangingPunct="1"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*p;</a:t>
            </a:r>
          </a:p>
          <a:p>
            <a:pPr lvl="1" eaLnBrk="1" hangingPunct="1">
              <a:defRPr/>
            </a:pPr>
            <a:r>
              <a:rPr lang="en-US" altLang="zh-CN" dirty="0" smtClean="0"/>
              <a:t>*p = 1; //</a:t>
            </a:r>
            <a:r>
              <a:rPr lang="en-US" altLang="zh-CN" dirty="0" smtClean="0">
                <a:solidFill>
                  <a:schemeClr val="folHlink"/>
                </a:solidFill>
              </a:rPr>
              <a:t>1</a:t>
            </a:r>
            <a:r>
              <a:rPr lang="zh-CN" altLang="en-US" dirty="0" smtClean="0">
                <a:solidFill>
                  <a:schemeClr val="folHlink"/>
                </a:solidFill>
              </a:rPr>
              <a:t>赋值到哪里去了？</a:t>
            </a:r>
          </a:p>
          <a:p>
            <a:pPr eaLnBrk="1" hangingPunct="1"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" y="1341438"/>
            <a:ext cx="8893175" cy="5516562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sz="2800" dirty="0" smtClean="0"/>
              <a:t>一个指针加上或减去一个整型值</a:t>
            </a:r>
          </a:p>
          <a:p>
            <a:pPr lvl="1" algn="just" eaLnBrk="1" hangingPunct="1">
              <a:defRPr/>
            </a:pPr>
            <a:r>
              <a:rPr lang="zh-CN" altLang="en-US" sz="2400" dirty="0" smtClean="0"/>
              <a:t>实际加（或减）的值由该指针所指向的数据类型来定。例如：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x;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*p;</a:t>
            </a:r>
          </a:p>
          <a:p>
            <a:pPr lvl="2" eaLnBrk="1" hangingPunct="1">
              <a:buNone/>
              <a:defRPr/>
            </a:pPr>
            <a:r>
              <a:rPr lang="en-US" altLang="zh-CN" sz="2000" dirty="0" smtClean="0"/>
              <a:t>p = &amp;x + </a:t>
            </a:r>
            <a:r>
              <a:rPr lang="en-US" altLang="zh-CN" sz="2000" dirty="0" smtClean="0">
                <a:solidFill>
                  <a:schemeClr val="folHlink"/>
                </a:solidFill>
              </a:rPr>
              <a:t>2</a:t>
            </a:r>
            <a:r>
              <a:rPr lang="en-US" altLang="zh-CN" sz="2000" dirty="0" smtClean="0"/>
              <a:t>;  //p</a:t>
            </a:r>
            <a:r>
              <a:rPr lang="zh-CN" altLang="en-US" sz="2000" dirty="0" smtClean="0"/>
              <a:t>的值为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的地址加上</a:t>
            </a:r>
            <a:r>
              <a:rPr lang="en-US" altLang="zh-CN" sz="2000" dirty="0" err="1" smtClean="0">
                <a:solidFill>
                  <a:schemeClr val="folHlink"/>
                </a:solidFill>
              </a:rPr>
              <a:t>sizeof</a:t>
            </a:r>
            <a:r>
              <a:rPr lang="en-US" altLang="zh-CN" sz="2000" dirty="0" smtClean="0">
                <a:solidFill>
                  <a:schemeClr val="folHlink"/>
                </a:solidFill>
              </a:rPr>
              <a:t>(</a:t>
            </a:r>
            <a:r>
              <a:rPr lang="en-US" altLang="zh-CN" sz="2000" dirty="0" err="1" smtClean="0">
                <a:solidFill>
                  <a:schemeClr val="folHlink"/>
                </a:solidFill>
              </a:rPr>
              <a:t>int</a:t>
            </a:r>
            <a:r>
              <a:rPr lang="en-US" altLang="zh-CN" sz="2000" dirty="0" smtClean="0">
                <a:solidFill>
                  <a:schemeClr val="folHlink"/>
                </a:solidFill>
              </a:rPr>
              <a:t>)*2</a:t>
            </a:r>
            <a:r>
              <a:rPr lang="zh-CN" altLang="en-US" sz="2000" dirty="0" smtClean="0"/>
              <a:t>后得到的地址</a:t>
            </a:r>
            <a:endParaRPr lang="en-US" altLang="zh-CN" sz="2000" dirty="0" smtClean="0">
              <a:solidFill>
                <a:schemeClr val="folHlink"/>
              </a:solidFill>
            </a:endParaRPr>
          </a:p>
          <a:p>
            <a:pPr lvl="1" algn="just" eaLnBrk="1" hangingPunct="1">
              <a:defRPr/>
            </a:pPr>
            <a:r>
              <a:rPr lang="zh-CN" altLang="en-US" sz="2400" dirty="0" smtClean="0"/>
              <a:t>该操作通常用于以指针方式来访问数组元素。例如：</a:t>
            </a:r>
          </a:p>
          <a:p>
            <a:pPr lvl="2" algn="just" eaLnBrk="1" hangingPunct="1">
              <a:buFont typeface="Wingdings" pitchFamily="2" charset="2"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a[10];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*p;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2000" dirty="0" smtClean="0"/>
              <a:t>p = &amp;a[0]; //p</a:t>
            </a:r>
            <a:r>
              <a:rPr lang="zh-CN" altLang="en-US" sz="2000" dirty="0" smtClean="0"/>
              <a:t>指向数组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的第一个元素</a:t>
            </a:r>
            <a:endParaRPr lang="en-US" altLang="zh-CN" sz="2000" dirty="0" smtClean="0"/>
          </a:p>
          <a:p>
            <a:pPr marL="457200" lvl="1" indent="0" eaLnBrk="1" hangingPunct="1">
              <a:buNone/>
              <a:defRPr/>
            </a:pPr>
            <a:r>
              <a:rPr lang="zh-CN" altLang="en-US" sz="2400" dirty="0" smtClean="0"/>
              <a:t>这时，访问数组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的元素可采用下面的形式：</a:t>
            </a:r>
          </a:p>
          <a:p>
            <a:pPr lvl="2" eaLnBrk="1" hangingPunct="1">
              <a:defRPr/>
            </a:pPr>
            <a:r>
              <a:rPr lang="en-US" altLang="zh-CN" sz="2000" dirty="0" smtClean="0"/>
              <a:t>*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、*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FFC000"/>
                </a:solidFill>
              </a:rPr>
              <a:t>p+1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...</a:t>
            </a:r>
            <a:r>
              <a:rPr lang="zh-CN" altLang="en-US" sz="2000" dirty="0" smtClean="0"/>
              <a:t>、*</a:t>
            </a:r>
            <a:r>
              <a:rPr lang="en-US" altLang="zh-CN" sz="2000" dirty="0" smtClean="0"/>
              <a:t>(</a:t>
            </a:r>
            <a:r>
              <a:rPr lang="en-US" altLang="zh-CN" sz="2000" dirty="0" smtClean="0">
                <a:solidFill>
                  <a:srgbClr val="FFC000"/>
                </a:solidFill>
              </a:rPr>
              <a:t>p+9</a:t>
            </a:r>
            <a:r>
              <a:rPr lang="en-US" altLang="zh-CN" sz="2000" dirty="0" smtClean="0"/>
              <a:t>)</a:t>
            </a:r>
          </a:p>
          <a:p>
            <a:pPr lvl="2" eaLnBrk="1" hangingPunct="1">
              <a:defRPr/>
            </a:pPr>
            <a:r>
              <a:rPr lang="en-US" altLang="zh-CN" sz="2000" dirty="0" smtClean="0">
                <a:solidFill>
                  <a:srgbClr val="FFC000"/>
                </a:solidFill>
              </a:rPr>
              <a:t>p[0]</a:t>
            </a:r>
            <a:r>
              <a:rPr lang="zh-CN" altLang="en-US" sz="2000" dirty="0" smtClean="0">
                <a:solidFill>
                  <a:srgbClr val="FFC000"/>
                </a:solidFill>
              </a:rPr>
              <a:t>、</a:t>
            </a:r>
            <a:r>
              <a:rPr lang="en-US" altLang="zh-CN" sz="2000" dirty="0" smtClean="0">
                <a:solidFill>
                  <a:srgbClr val="FFC000"/>
                </a:solidFill>
              </a:rPr>
              <a:t>p[1]</a:t>
            </a:r>
            <a:r>
              <a:rPr lang="zh-CN" altLang="en-US" sz="2000" dirty="0" smtClean="0">
                <a:solidFill>
                  <a:srgbClr val="FFC000"/>
                </a:solidFill>
              </a:rPr>
              <a:t>、</a:t>
            </a:r>
            <a:r>
              <a:rPr lang="en-US" altLang="zh-CN" sz="2000" dirty="0" smtClean="0">
                <a:solidFill>
                  <a:srgbClr val="FFC000"/>
                </a:solidFill>
              </a:rPr>
              <a:t>...</a:t>
            </a:r>
            <a:r>
              <a:rPr lang="zh-CN" altLang="en-US" sz="2000" dirty="0" smtClean="0">
                <a:solidFill>
                  <a:srgbClr val="FFC000"/>
                </a:solidFill>
              </a:rPr>
              <a:t>、</a:t>
            </a:r>
            <a:r>
              <a:rPr lang="en-US" altLang="zh-CN" sz="2000" dirty="0" smtClean="0">
                <a:solidFill>
                  <a:srgbClr val="FFC000"/>
                </a:solidFill>
              </a:rPr>
              <a:t>p[9] </a:t>
            </a:r>
            <a:r>
              <a:rPr lang="en-US" altLang="zh-CN" sz="2000" dirty="0" smtClean="0"/>
              <a:t>  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指针的运算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688"/>
            <a:ext cx="8229600" cy="604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a[10];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sum=0;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......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for  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&lt;10;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  sum += a[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/>
              <a:t>或者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*p=&amp;a[0];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for  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&lt;10;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sum += *(</a:t>
            </a:r>
            <a:r>
              <a:rPr lang="en-US" altLang="zh-CN" sz="2400" dirty="0" err="1" smtClean="0"/>
              <a:t>p+i</a:t>
            </a:r>
            <a:r>
              <a:rPr lang="en-US" altLang="zh-CN" sz="2400" dirty="0" smtClean="0"/>
              <a:t>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/>
              <a:t>或者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*p=&amp;a[0];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for  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&lt;10;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  sum += p[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2738" y="764704"/>
            <a:ext cx="8507412" cy="5759921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sz="2800" dirty="0" smtClean="0"/>
              <a:t>两个同类型的指针相减</a:t>
            </a:r>
          </a:p>
          <a:p>
            <a:pPr lvl="1" algn="just" eaLnBrk="1" hangingPunct="1">
              <a:defRPr/>
            </a:pPr>
            <a:r>
              <a:rPr lang="zh-CN" altLang="en-US" sz="2400" dirty="0" smtClean="0"/>
              <a:t>实际</a:t>
            </a:r>
            <a:r>
              <a:rPr lang="zh-CN" altLang="en-US" sz="2400" dirty="0"/>
              <a:t>结果由指针所指向的类型来定。</a:t>
            </a:r>
            <a:r>
              <a:rPr lang="zh-CN" altLang="en-US" sz="2400" dirty="0" smtClean="0"/>
              <a:t>例如：</a:t>
            </a:r>
            <a:endParaRPr lang="en-US" altLang="zh-CN" sz="2400" dirty="0" smtClean="0"/>
          </a:p>
          <a:p>
            <a:pPr lvl="2" eaLnBrk="1" hangingPunct="1">
              <a:buNone/>
              <a:defRPr/>
            </a:pPr>
            <a:r>
              <a:rPr lang="en-US" altLang="zh-CN" dirty="0" err="1">
                <a:solidFill>
                  <a:srgbClr val="FFC000"/>
                </a:solidFill>
              </a:rPr>
              <a:t>int</a:t>
            </a:r>
            <a:r>
              <a:rPr lang="en-US" altLang="zh-CN" dirty="0"/>
              <a:t> *</a:t>
            </a:r>
            <a:r>
              <a:rPr lang="en-US" altLang="zh-CN" dirty="0" smtClean="0"/>
              <a:t>p,*q;</a:t>
            </a:r>
          </a:p>
          <a:p>
            <a:pPr lvl="2" eaLnBrk="1" hangingPunct="1">
              <a:buNone/>
              <a:defRPr/>
            </a:pPr>
            <a:r>
              <a:rPr lang="en-US" altLang="zh-CN" dirty="0" smtClean="0"/>
              <a:t>......  </a:t>
            </a:r>
            <a:endParaRPr lang="en-US" altLang="zh-CN" dirty="0"/>
          </a:p>
          <a:p>
            <a:pPr lvl="2" eaLnBrk="1" hangingPunct="1">
              <a:buNone/>
              <a:defRPr/>
            </a:pPr>
            <a:r>
              <a:rPr lang="en-US" altLang="zh-CN" dirty="0" smtClean="0"/>
              <a:t>... q-p ... //</a:t>
            </a:r>
            <a:r>
              <a:rPr lang="zh-CN" altLang="en-US" dirty="0" smtClean="0"/>
              <a:t>结果为：</a:t>
            </a:r>
            <a:r>
              <a:rPr lang="en-US" altLang="zh-CN" dirty="0" smtClean="0"/>
              <a:t>(q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-p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)/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C000"/>
                </a:solidFill>
              </a:rPr>
              <a:t>int</a:t>
            </a:r>
            <a:r>
              <a:rPr lang="en-US" altLang="zh-CN" dirty="0" smtClean="0"/>
              <a:t>)</a:t>
            </a:r>
          </a:p>
          <a:p>
            <a:pPr lvl="1" algn="just" eaLnBrk="1" hangingPunct="1">
              <a:defRPr/>
            </a:pPr>
            <a:r>
              <a:rPr lang="zh-CN" altLang="en-US" sz="2400" dirty="0"/>
              <a:t>只有跟数组结合使用才有实际意义。</a:t>
            </a:r>
            <a:r>
              <a:rPr lang="zh-CN" altLang="en-US" sz="2400" dirty="0" smtClean="0"/>
              <a:t>例如：</a:t>
            </a:r>
            <a:endParaRPr lang="zh-CN" altLang="en-US" sz="2400" dirty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a[10];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*p = &amp;a[0]; 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*q = &amp;a[3];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 &lt;&lt; </a:t>
            </a:r>
            <a:r>
              <a:rPr lang="en-US" altLang="zh-CN" dirty="0" smtClean="0">
                <a:solidFill>
                  <a:schemeClr val="folHlink"/>
                </a:solidFill>
              </a:rPr>
              <a:t>q-p</a:t>
            </a:r>
            <a:r>
              <a:rPr lang="en-US" altLang="zh-CN" dirty="0" smtClean="0"/>
              <a:t>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输出</a:t>
            </a:r>
            <a:r>
              <a:rPr lang="en-US" altLang="zh-CN" dirty="0" smtClean="0">
                <a:solidFill>
                  <a:schemeClr val="folHlink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>
            <a:normAutofit lnSpcReduction="10000"/>
          </a:bodyPr>
          <a:lstStyle/>
          <a:p>
            <a:pPr algn="just" eaLnBrk="1" hangingPunct="1">
              <a:defRPr/>
            </a:pPr>
            <a:r>
              <a:rPr lang="zh-CN" altLang="en-US" sz="2800" dirty="0"/>
              <a:t>两个同类型的指针比较 </a:t>
            </a:r>
          </a:p>
          <a:p>
            <a:pPr lvl="1" eaLnBrk="1" hangingPunct="1">
              <a:defRPr/>
            </a:pPr>
            <a:r>
              <a:rPr lang="zh-CN" altLang="en-US" dirty="0"/>
              <a:t>比较它们所对应的内存地址的大小。例如：</a:t>
            </a:r>
          </a:p>
          <a:p>
            <a:pPr lvl="2" eaLnBrk="1" hangingPunct="1"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*</a:t>
            </a:r>
            <a:r>
              <a:rPr lang="en-US" altLang="zh-CN" dirty="0"/>
              <a:t>p,*q;</a:t>
            </a:r>
          </a:p>
          <a:p>
            <a:pPr lvl="2" eaLnBrk="1" hangingPunct="1">
              <a:buNone/>
              <a:defRPr/>
            </a:pPr>
            <a:r>
              <a:rPr lang="en-US" altLang="zh-CN" dirty="0" smtClean="0"/>
              <a:t>......</a:t>
            </a:r>
          </a:p>
          <a:p>
            <a:pPr lvl="2" eaLnBrk="1" hangingPunct="1">
              <a:buNone/>
              <a:defRPr/>
            </a:pPr>
            <a:r>
              <a:rPr lang="en-US" altLang="zh-CN" dirty="0" smtClean="0"/>
              <a:t>if (p &lt; q) ...... //</a:t>
            </a:r>
            <a:r>
              <a:rPr lang="zh-CN" altLang="en-US" dirty="0" smtClean="0"/>
              <a:t>比较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中存储的地址的大小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/>
              <a:t>只有跟数组结合使用才有实际意义。例如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914400" lvl="2" indent="0" eaLnBrk="1" hangingPunct="1"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a[10],</a:t>
            </a:r>
            <a:r>
              <a:rPr lang="en-US" altLang="zh-CN" dirty="0" smtClean="0"/>
              <a:t>sum;</a:t>
            </a:r>
          </a:p>
          <a:p>
            <a:pPr marL="914400" lvl="2" indent="0" eaLnBrk="1" hangingPunct="1">
              <a:buNone/>
              <a:defRPr/>
            </a:pPr>
            <a:r>
              <a:rPr lang="en-US" altLang="zh-CN" dirty="0" smtClean="0"/>
              <a:t>......</a:t>
            </a:r>
            <a:endParaRPr lang="en-US" altLang="zh-CN" dirty="0"/>
          </a:p>
          <a:p>
            <a:pPr lvl="2" eaLnBrk="1" hangingPunct="1">
              <a:buNone/>
              <a:defRPr/>
            </a:pPr>
            <a:r>
              <a:rPr lang="en-US" altLang="zh-CN" dirty="0"/>
              <a:t>for (p=&amp;a[0],q=&amp;a[9],sum=0; </a:t>
            </a:r>
            <a:r>
              <a:rPr lang="en-US" altLang="zh-CN" dirty="0">
                <a:solidFill>
                  <a:schemeClr val="folHlink"/>
                </a:solidFill>
              </a:rPr>
              <a:t>p&lt;=q</a:t>
            </a:r>
            <a:r>
              <a:rPr lang="en-US" altLang="zh-CN" dirty="0"/>
              <a:t>; p++)</a:t>
            </a:r>
          </a:p>
          <a:p>
            <a:pPr lvl="2" eaLnBrk="1" hangingPunct="1">
              <a:buNone/>
              <a:defRPr/>
            </a:pPr>
            <a:r>
              <a:rPr lang="en-US" altLang="zh-CN" dirty="0"/>
              <a:t>	sum += *p</a:t>
            </a:r>
            <a:r>
              <a:rPr lang="en-US" altLang="zh-CN" dirty="0" smtClean="0"/>
              <a:t>;</a:t>
            </a:r>
          </a:p>
          <a:p>
            <a:pPr lvl="2" eaLnBrk="1" hangingPunct="1"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为什么不按下面的做法？</a:t>
            </a:r>
            <a:endParaRPr lang="en-US" altLang="zh-CN" dirty="0">
              <a:solidFill>
                <a:srgbClr val="FFC000"/>
              </a:solidFill>
            </a:endParaRPr>
          </a:p>
          <a:p>
            <a:pPr lvl="2" eaLnBrk="1" hangingPunct="1">
              <a:buNone/>
              <a:defRPr/>
            </a:pPr>
            <a:r>
              <a:rPr lang="en-US" altLang="zh-CN" dirty="0"/>
              <a:t>for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=0,sum=0</a:t>
            </a:r>
            <a:r>
              <a:rPr lang="en-US" altLang="zh-CN" dirty="0"/>
              <a:t>; </a:t>
            </a:r>
            <a:r>
              <a:rPr lang="en-US" altLang="zh-CN" dirty="0" err="1" smtClean="0">
                <a:solidFill>
                  <a:schemeClr val="folHlink"/>
                </a:solidFill>
              </a:rPr>
              <a:t>i</a:t>
            </a:r>
            <a:r>
              <a:rPr lang="en-US" altLang="zh-CN" dirty="0" smtClean="0">
                <a:solidFill>
                  <a:schemeClr val="folHlink"/>
                </a:solidFill>
              </a:rPr>
              <a:t>&lt;10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</a:t>
            </a:r>
            <a:endParaRPr lang="en-US" altLang="zh-CN" dirty="0"/>
          </a:p>
          <a:p>
            <a:pPr lvl="2" eaLnBrk="1" hangingPunct="1">
              <a:buNone/>
              <a:defRPr/>
            </a:pPr>
            <a:r>
              <a:rPr lang="en-US" altLang="zh-CN" dirty="0"/>
              <a:t>	sum += 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  <a:endParaRPr lang="en-US" altLang="zh-CN" dirty="0"/>
          </a:p>
          <a:p>
            <a:pPr lvl="2"/>
            <a:r>
              <a:rPr lang="zh-CN" altLang="en-US" dirty="0" smtClean="0">
                <a:solidFill>
                  <a:srgbClr val="FFC000"/>
                </a:solidFill>
              </a:rPr>
              <a:t>从执行效率上考虑！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28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785225" cy="4968875"/>
          </a:xfrm>
        </p:spPr>
        <p:txBody>
          <a:bodyPr/>
          <a:lstStyle/>
          <a:p>
            <a:pPr lvl="1" eaLnBrk="1" hangingPunct="1">
              <a:buFontTx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x=1;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*p=&amp;x;</a:t>
            </a:r>
          </a:p>
          <a:p>
            <a:pPr lvl="1" eaLnBrk="1" hangingPunct="1">
              <a:buNone/>
              <a:defRPr/>
            </a:pPr>
            <a:r>
              <a:rPr lang="en-US" altLang="zh-CN" sz="2400" dirty="0" err="1"/>
              <a:t>cout</a:t>
            </a:r>
            <a:r>
              <a:rPr lang="en-US" altLang="zh-CN" sz="2400" dirty="0"/>
              <a:t> &lt;&lt; *p; //</a:t>
            </a:r>
            <a:r>
              <a:rPr lang="zh-CN" altLang="en-US" sz="2400" dirty="0"/>
              <a:t>输出</a:t>
            </a:r>
            <a:r>
              <a:rPr lang="en-US" altLang="zh-CN" sz="2400" dirty="0"/>
              <a:t>p</a:t>
            </a:r>
            <a:r>
              <a:rPr lang="zh-CN" altLang="en-US" sz="2400" dirty="0"/>
              <a:t>指向的值（</a:t>
            </a:r>
            <a:r>
              <a:rPr lang="en-US" altLang="zh-CN" sz="2400" dirty="0"/>
              <a:t>x</a:t>
            </a:r>
            <a:r>
              <a:rPr lang="zh-CN" altLang="en-US" sz="2400" dirty="0"/>
              <a:t>的值）</a:t>
            </a:r>
            <a:endParaRPr lang="en-US" altLang="zh-CN" sz="2400" dirty="0"/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p; //</a:t>
            </a:r>
            <a:r>
              <a:rPr lang="zh-CN" altLang="en-US" sz="2400" dirty="0" smtClean="0"/>
              <a:t>输出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的值</a:t>
            </a:r>
            <a:r>
              <a:rPr lang="en-US" altLang="zh-CN" sz="2400" dirty="0" smtClean="0"/>
              <a:t>(x</a:t>
            </a:r>
            <a:r>
              <a:rPr lang="zh-CN" altLang="en-US" sz="2400" dirty="0" smtClean="0"/>
              <a:t>的地址</a:t>
            </a:r>
            <a:r>
              <a:rPr lang="en-US" altLang="zh-CN" sz="2400" dirty="0" smtClean="0"/>
              <a:t>)</a:t>
            </a:r>
          </a:p>
          <a:p>
            <a:pPr eaLnBrk="1" hangingPunct="1">
              <a:defRPr/>
            </a:pPr>
            <a:r>
              <a:rPr lang="zh-CN" altLang="en-US" sz="2400" dirty="0" smtClean="0"/>
              <a:t>特殊情况：</a:t>
            </a:r>
          </a:p>
          <a:p>
            <a:pPr lvl="1" eaLnBrk="1" hangingPunct="1">
              <a:lnSpc>
                <a:spcPct val="130000"/>
              </a:lnSpc>
              <a:buFontTx/>
              <a:buNone/>
              <a:defRPr/>
            </a:pPr>
            <a:r>
              <a:rPr lang="en-US" altLang="zh-CN" sz="2400" dirty="0" smtClean="0"/>
              <a:t>char </a:t>
            </a:r>
            <a:r>
              <a:rPr lang="en-US" altLang="zh-CN" sz="2400" dirty="0" err="1" smtClean="0"/>
              <a:t>str</a:t>
            </a:r>
            <a:r>
              <a:rPr lang="en-US" altLang="zh-CN" sz="2400" dirty="0" smtClean="0"/>
              <a:t>[]="ABCD";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 smtClean="0"/>
              <a:t>char *p=&amp;</a:t>
            </a:r>
            <a:r>
              <a:rPr lang="en-US" altLang="zh-CN" sz="2400" dirty="0" err="1" smtClean="0"/>
              <a:t>str</a:t>
            </a:r>
            <a:r>
              <a:rPr lang="en-US" altLang="zh-CN" sz="2400" dirty="0" smtClean="0"/>
              <a:t>[0]; 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*p; //</a:t>
            </a:r>
            <a:r>
              <a:rPr lang="zh-CN" altLang="en-US" sz="2400" dirty="0" smtClean="0"/>
              <a:t>输出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指向的字符：</a:t>
            </a:r>
            <a:r>
              <a:rPr lang="en-US" altLang="zh-CN" sz="2400" dirty="0" smtClean="0"/>
              <a:t>A</a:t>
            </a:r>
          </a:p>
          <a:p>
            <a:pPr lvl="1" eaLnBrk="1" hangingPunct="1">
              <a:buNone/>
              <a:defRPr/>
            </a:pPr>
            <a:r>
              <a:rPr lang="en-US" altLang="zh-CN" sz="2400" dirty="0" err="1"/>
              <a:t>cout</a:t>
            </a:r>
            <a:r>
              <a:rPr lang="en-US" altLang="zh-CN" sz="2400" dirty="0"/>
              <a:t> &lt;&lt; </a:t>
            </a:r>
            <a:r>
              <a:rPr lang="en-US" altLang="zh-CN" sz="2400" dirty="0" smtClean="0"/>
              <a:t>p;  </a:t>
            </a:r>
            <a:r>
              <a:rPr lang="en-US" altLang="zh-CN" sz="2400" dirty="0"/>
              <a:t>//</a:t>
            </a:r>
            <a:r>
              <a:rPr lang="zh-CN" altLang="en-US" sz="2400" dirty="0" smtClean="0">
                <a:solidFill>
                  <a:schemeClr val="folHlink"/>
                </a:solidFill>
              </a:rPr>
              <a:t>输出</a:t>
            </a:r>
            <a:r>
              <a:rPr lang="en-US" altLang="zh-CN" sz="2400" dirty="0" smtClean="0">
                <a:solidFill>
                  <a:schemeClr val="folHlink"/>
                </a:solidFill>
              </a:rPr>
              <a:t>p</a:t>
            </a:r>
            <a:r>
              <a:rPr lang="zh-CN" altLang="en-US" sz="2400" dirty="0" smtClean="0">
                <a:solidFill>
                  <a:schemeClr val="folHlink"/>
                </a:solidFill>
              </a:rPr>
              <a:t>指向</a:t>
            </a:r>
            <a:r>
              <a:rPr lang="zh-CN" altLang="en-US" sz="2400" dirty="0">
                <a:solidFill>
                  <a:schemeClr val="folHlink"/>
                </a:solidFill>
              </a:rPr>
              <a:t>的字符串：</a:t>
            </a:r>
            <a:r>
              <a:rPr lang="en-US" altLang="zh-CN" sz="2400" dirty="0">
                <a:solidFill>
                  <a:schemeClr val="folHlink"/>
                </a:solidFill>
              </a:rPr>
              <a:t>ABCD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&lt;&lt; (void *)p  </a:t>
            </a:r>
            <a:r>
              <a:rPr lang="en-US" altLang="zh-CN" sz="2400" dirty="0"/>
              <a:t>//</a:t>
            </a:r>
            <a:r>
              <a:rPr lang="zh-CN" altLang="en-US" sz="2400" dirty="0"/>
              <a:t>输出</a:t>
            </a:r>
            <a:r>
              <a:rPr lang="en-US" altLang="zh-CN" sz="2400" dirty="0"/>
              <a:t>p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值</a:t>
            </a:r>
            <a:r>
              <a:rPr lang="zh-CN" altLang="en-US" sz="2400" dirty="0"/>
              <a:t>：</a:t>
            </a:r>
            <a:r>
              <a:rPr lang="en-US" altLang="zh-CN" sz="2400" dirty="0" smtClean="0"/>
              <a:t>"</a:t>
            </a:r>
            <a:r>
              <a:rPr lang="en-US" altLang="zh-CN" sz="2400" dirty="0"/>
              <a:t>ABCD"</a:t>
            </a:r>
            <a:r>
              <a:rPr lang="zh-CN" altLang="en-US" sz="2400" dirty="0"/>
              <a:t>的内存首地址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mtClean="0"/>
              <a:t>指针的输出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主要内容</a:t>
            </a:r>
            <a:endParaRPr lang="zh-CN" alt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指针类型概述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指针类型的定义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指针的基本操作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下面指针的用法好吗？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eaLnBrk="1" hangingPunct="1">
              <a:buNone/>
              <a:defRPr/>
            </a:pPr>
            <a:r>
              <a:rPr lang="fr-FR" altLang="zh-CN" dirty="0" smtClean="0"/>
              <a:t>int x=1,y;</a:t>
            </a:r>
          </a:p>
          <a:p>
            <a:pPr marL="457200" lvl="1" indent="0" eaLnBrk="1" hangingPunct="1">
              <a:buNone/>
              <a:defRPr/>
            </a:pPr>
            <a:r>
              <a:rPr lang="fr-FR" altLang="zh-CN" dirty="0" smtClean="0"/>
              <a:t>int *p=&amp;</a:t>
            </a:r>
            <a:r>
              <a:rPr lang="en-US" altLang="zh-CN" dirty="0" smtClean="0"/>
              <a:t>y</a:t>
            </a:r>
            <a:r>
              <a:rPr lang="fr-FR" altLang="zh-CN" dirty="0" smtClean="0"/>
              <a:t>;</a:t>
            </a:r>
            <a:endParaRPr lang="en-US" altLang="zh-CN" dirty="0" smtClean="0"/>
          </a:p>
          <a:p>
            <a:pPr marL="457200" lvl="1" indent="0" eaLnBrk="1" hangingPunct="1">
              <a:buNone/>
              <a:defRPr/>
            </a:pPr>
            <a:r>
              <a:rPr lang="en-US" altLang="zh-CN" dirty="0" smtClean="0"/>
              <a:t>*p = 2;</a:t>
            </a:r>
          </a:p>
          <a:p>
            <a:pPr marL="457200" lvl="1" indent="0" eaLnBrk="1" hangingPunct="1">
              <a:buNone/>
              <a:defRPr/>
            </a:pPr>
            <a:r>
              <a:rPr lang="en-US" altLang="zh-CN" dirty="0" smtClean="0"/>
              <a:t>y = *p+3*x; </a:t>
            </a:r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不好！程序的可读性很差！</a:t>
            </a:r>
            <a:endParaRPr lang="en-US" altLang="zh-CN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指针的主要用途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指针主要用于：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smtClean="0"/>
              <a:t>用作函数的参数</a:t>
            </a:r>
            <a:r>
              <a:rPr lang="zh-CN" altLang="en-US" dirty="0" smtClean="0"/>
              <a:t>类型，提高参数传递效率（向函数传递数据的地址）</a:t>
            </a:r>
          </a:p>
          <a:p>
            <a:pPr lvl="1" eaLnBrk="1" hangingPunct="1">
              <a:defRPr/>
            </a:pPr>
            <a:r>
              <a:rPr lang="zh-CN" altLang="en-US" dirty="0" smtClean="0"/>
              <a:t>访问动态变量（表示元素个数可变的复合数据）</a:t>
            </a:r>
          </a:p>
          <a:p>
            <a:pPr lvl="1" eaLnBrk="1" hangingPunct="1">
              <a:defRPr/>
            </a:pPr>
            <a:r>
              <a:rPr lang="zh-CN" altLang="en-US" dirty="0" smtClean="0"/>
              <a:t>高效访问数组元素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指针类型概述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686800" cy="49244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/>
              <a:t>需求：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如何把数据的地址传给一个函数，以提高参数传递的效率？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如何表示元素个数可变的复合数据？ </a:t>
            </a:r>
          </a:p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folHlink"/>
                </a:solidFill>
              </a:rPr>
              <a:t>指针</a:t>
            </a:r>
            <a:r>
              <a:rPr lang="zh-CN" altLang="en-US" sz="2800" dirty="0">
                <a:solidFill>
                  <a:srgbClr val="FFC000"/>
                </a:solidFill>
              </a:rPr>
              <a:t>类型</a:t>
            </a:r>
            <a:r>
              <a:rPr lang="zh-CN" altLang="en-US" sz="2800" dirty="0" smtClean="0"/>
              <a:t>为解决上述问题提供了支持。</a:t>
            </a:r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rgbClr val="FFC000"/>
                </a:solidFill>
              </a:rPr>
              <a:t>指针</a:t>
            </a:r>
            <a:r>
              <a:rPr lang="zh-CN" altLang="en-US" sz="2400" dirty="0"/>
              <a:t>是内存地址的</a:t>
            </a:r>
            <a:r>
              <a:rPr lang="zh-CN" altLang="en-US" sz="2400" dirty="0" smtClean="0"/>
              <a:t>抽象，</a:t>
            </a:r>
            <a:r>
              <a:rPr lang="zh-CN" altLang="en-US" sz="2400" dirty="0"/>
              <a:t>一个指针代表了一个内存地址。 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 smtClean="0">
                <a:solidFill>
                  <a:srgbClr val="FFC000"/>
                </a:solidFill>
              </a:rPr>
              <a:t>指针类型</a:t>
            </a:r>
            <a:r>
              <a:rPr lang="zh-CN" altLang="en-US" sz="2400" dirty="0" smtClean="0"/>
              <a:t>是一种用户自定义的简单类型，它的值集是由一些内存地址（指针）构成。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指针类型的定义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5257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指针类型的定义格式为：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err="1" smtClean="0">
                <a:solidFill>
                  <a:srgbClr val="FFC000"/>
                </a:solidFill>
              </a:rPr>
              <a:t>typedef</a:t>
            </a:r>
            <a:r>
              <a:rPr lang="en-US" altLang="zh-CN" dirty="0" smtClean="0"/>
              <a:t> &lt;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&gt; </a:t>
            </a:r>
            <a:r>
              <a:rPr lang="en-US" altLang="zh-CN" dirty="0" smtClean="0">
                <a:solidFill>
                  <a:srgbClr val="FFC000"/>
                </a:solidFill>
              </a:rPr>
              <a:t>*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指针类型名</a:t>
            </a:r>
            <a:r>
              <a:rPr lang="en-US" altLang="zh-CN" dirty="0" smtClean="0"/>
              <a:t>&gt;</a:t>
            </a:r>
            <a:r>
              <a:rPr lang="en-US" altLang="zh-CN" dirty="0" smtClean="0">
                <a:solidFill>
                  <a:srgbClr val="FFC000"/>
                </a:solidFill>
              </a:rPr>
              <a:t>;</a:t>
            </a:r>
          </a:p>
          <a:p>
            <a:pPr lvl="1" eaLnBrk="1" hangingPunct="1">
              <a:defRPr/>
            </a:pPr>
            <a:r>
              <a:rPr lang="zh-CN" altLang="en-US" dirty="0" smtClean="0"/>
              <a:t>其中，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指针类型名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表示一个指针类型，其值集为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所规定的数据的</a:t>
            </a:r>
            <a:r>
              <a:rPr lang="zh-CN" altLang="en-US" dirty="0"/>
              <a:t>内存</a:t>
            </a:r>
            <a:r>
              <a:rPr lang="zh-CN" altLang="en-US" dirty="0" smtClean="0"/>
              <a:t>地址。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例如，下面</a:t>
            </a:r>
            <a:r>
              <a:rPr lang="zh-CN" altLang="en-US" dirty="0"/>
              <a:t>定义了一个指针类型</a:t>
            </a:r>
            <a:r>
              <a:rPr lang="en-US" altLang="zh-CN" dirty="0"/>
              <a:t>Pointer</a:t>
            </a:r>
            <a:r>
              <a:rPr lang="zh-CN" altLang="en-US" dirty="0"/>
              <a:t>，其值集为所有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型数据的地址</a:t>
            </a:r>
            <a:r>
              <a:rPr lang="zh-CN" altLang="en-US" dirty="0"/>
              <a:t>：</a:t>
            </a:r>
            <a:endParaRPr lang="zh-CN" altLang="en-US" dirty="0" smtClean="0"/>
          </a:p>
          <a:p>
            <a:pPr lvl="1" eaLnBrk="1" hangingPunct="1">
              <a:buFontTx/>
              <a:buNone/>
              <a:defRPr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*Pointer;</a:t>
            </a:r>
          </a:p>
          <a:p>
            <a:pPr lvl="1" eaLnBrk="1" hangingPunct="1"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指针类型变量的定义</a:t>
            </a:r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1520" y="1268412"/>
            <a:ext cx="8435280" cy="540094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指针类型变量（简称：指针变量）的定义格式：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&lt;</a:t>
            </a:r>
            <a:r>
              <a:rPr lang="zh-CN" altLang="en-US" sz="2400" dirty="0" smtClean="0"/>
              <a:t>指针类型名</a:t>
            </a:r>
            <a:r>
              <a:rPr lang="en-US" altLang="zh-CN" sz="2400" dirty="0" smtClean="0"/>
              <a:t>&gt; &lt;</a:t>
            </a:r>
            <a:r>
              <a:rPr lang="zh-CN" altLang="en-US" sz="2400" dirty="0" smtClean="0"/>
              <a:t>指针变量名</a:t>
            </a:r>
            <a:r>
              <a:rPr lang="en-US" altLang="zh-CN" sz="2400" dirty="0" smtClean="0"/>
              <a:t>&gt;</a:t>
            </a:r>
            <a:r>
              <a:rPr lang="en-US" altLang="zh-CN" sz="2400" dirty="0" smtClean="0">
                <a:solidFill>
                  <a:srgbClr val="FFC000"/>
                </a:solidFill>
              </a:rPr>
              <a:t>;</a:t>
            </a:r>
            <a:endParaRPr lang="zh-CN" altLang="en-US" sz="2400" dirty="0" smtClean="0">
              <a:solidFill>
                <a:srgbClr val="FFC00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dirty="0" smtClean="0"/>
              <a:t>或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&lt;</a:t>
            </a:r>
            <a:r>
              <a:rPr lang="zh-CN" altLang="en-US" sz="2400" dirty="0" smtClean="0"/>
              <a:t>类型</a:t>
            </a:r>
            <a:r>
              <a:rPr lang="en-US" altLang="zh-CN" sz="2400" dirty="0" smtClean="0"/>
              <a:t>&gt; </a:t>
            </a:r>
            <a:r>
              <a:rPr lang="en-US" altLang="zh-CN" sz="2400" dirty="0" smtClean="0">
                <a:solidFill>
                  <a:srgbClr val="FFC000"/>
                </a:solidFill>
              </a:rPr>
              <a:t>*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指针变量名</a:t>
            </a:r>
            <a:r>
              <a:rPr lang="en-US" altLang="zh-CN" sz="2400" dirty="0" smtClean="0"/>
              <a:t>&gt;</a:t>
            </a:r>
            <a:r>
              <a:rPr lang="en-US" altLang="zh-CN" sz="2400" dirty="0" smtClean="0">
                <a:solidFill>
                  <a:srgbClr val="FFC000"/>
                </a:solidFill>
              </a:rPr>
              <a:t>; </a:t>
            </a:r>
            <a:r>
              <a:rPr lang="en-US" altLang="zh-CN" sz="2400" dirty="0" smtClean="0"/>
              <a:t>//</a:t>
            </a:r>
            <a:r>
              <a:rPr lang="zh-CN" altLang="en-US" sz="2400" dirty="0" smtClean="0">
                <a:solidFill>
                  <a:srgbClr val="FFC000"/>
                </a:solidFill>
              </a:rPr>
              <a:t>指针类型与变量定义合一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/>
              <a:t>例如，下面定义了一个指针类型变量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：</a:t>
            </a:r>
            <a:endParaRPr lang="zh-CN" altLang="en-US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err="1" smtClean="0"/>
              <a:t>typedef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*Pointer;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Pointer </a:t>
            </a:r>
            <a:r>
              <a:rPr lang="en-US" altLang="zh-CN" sz="2400" dirty="0" smtClean="0">
                <a:solidFill>
                  <a:srgbClr val="FFC000"/>
                </a:solidFill>
              </a:rPr>
              <a:t>p</a:t>
            </a:r>
            <a:r>
              <a:rPr lang="en-US" altLang="zh-CN" sz="2400" dirty="0" smtClean="0"/>
              <a:t>; //p</a:t>
            </a:r>
            <a:r>
              <a:rPr lang="zh-CN" altLang="en-US" sz="2400" dirty="0" smtClean="0"/>
              <a:t>为一个指向整数类型数据的</a:t>
            </a:r>
            <a:r>
              <a:rPr lang="zh-CN" altLang="en-US" sz="2400" dirty="0" smtClean="0">
                <a:solidFill>
                  <a:srgbClr val="FFC000"/>
                </a:solidFill>
              </a:rPr>
              <a:t>指针变量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dirty="0" smtClean="0"/>
              <a:t>或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*</a:t>
            </a:r>
            <a:r>
              <a:rPr lang="en-US" altLang="zh-CN" sz="2400" dirty="0" smtClean="0">
                <a:solidFill>
                  <a:srgbClr val="FFC000"/>
                </a:solidFill>
              </a:rPr>
              <a:t>p</a:t>
            </a:r>
            <a:r>
              <a:rPr lang="en-US" altLang="zh-CN" sz="2400" dirty="0" smtClean="0"/>
              <a:t>; //p</a:t>
            </a:r>
            <a:r>
              <a:rPr lang="zh-CN" altLang="en-US" sz="2400" dirty="0" smtClean="0"/>
              <a:t>为一个指向整数类型数据的</a:t>
            </a:r>
            <a:r>
              <a:rPr lang="zh-CN" altLang="en-US" sz="2400" dirty="0" smtClean="0">
                <a:solidFill>
                  <a:srgbClr val="FFC000"/>
                </a:solidFill>
              </a:rPr>
              <a:t>指针变量</a:t>
            </a:r>
            <a:endParaRPr lang="en-US" altLang="zh-CN" sz="2400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525643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 smtClean="0"/>
              <a:t>在一个定义中定义多个指针变量：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*p,*q;  //p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均为指针变量 </a:t>
            </a:r>
          </a:p>
          <a:p>
            <a:pPr lvl="1" eaLnBrk="1" hangingPunct="1"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p,q</a:t>
            </a:r>
            <a:r>
              <a:rPr lang="en-US" altLang="zh-CN" dirty="0" smtClean="0"/>
              <a:t>;  //p</a:t>
            </a:r>
            <a:r>
              <a:rPr lang="zh-CN" altLang="en-US" dirty="0" smtClean="0"/>
              <a:t>为指针变量，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型变量</a:t>
            </a:r>
          </a:p>
          <a:p>
            <a:pPr lvl="1" eaLnBrk="1" hangingPunct="1"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p,q</a:t>
            </a:r>
            <a:r>
              <a:rPr lang="en-US" altLang="zh-CN" dirty="0" smtClean="0"/>
              <a:t>;  //p</a:t>
            </a:r>
            <a:r>
              <a:rPr lang="zh-CN" altLang="en-US" dirty="0" smtClean="0"/>
              <a:t>为指针变量，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型变量</a:t>
            </a:r>
          </a:p>
          <a:p>
            <a:pPr lvl="1" eaLnBrk="1" hangingPunct="1">
              <a:defRPr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Pointer; </a:t>
            </a:r>
          </a:p>
          <a:p>
            <a:pPr lvl="1" eaLnBrk="1" hangingPunct="1">
              <a:defRPr/>
            </a:pPr>
            <a:r>
              <a:rPr lang="en-US" altLang="zh-CN" dirty="0" smtClean="0"/>
              <a:t>Pointer </a:t>
            </a:r>
            <a:r>
              <a:rPr lang="en-US" altLang="zh-CN" dirty="0" err="1" smtClean="0"/>
              <a:t>p,q</a:t>
            </a:r>
            <a:r>
              <a:rPr lang="en-US" altLang="zh-CN" dirty="0" smtClean="0"/>
              <a:t>;  //p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均为指针类型的变量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1"/>
            <a:ext cx="8229600" cy="4546205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folHlink"/>
                </a:solidFill>
              </a:rPr>
              <a:t>注意</a:t>
            </a:r>
            <a:r>
              <a:rPr lang="zh-CN" altLang="en-US" dirty="0"/>
              <a:t>：指针变量拥有自己的内存空间，在该空间中存储的是另一个变量的内存地址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获取一个变量</a:t>
            </a:r>
            <a:r>
              <a:rPr lang="zh-CN" altLang="en-US" dirty="0"/>
              <a:t>的地址：</a:t>
            </a:r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altLang="zh-CN" dirty="0">
                <a:solidFill>
                  <a:schemeClr val="folHlink"/>
                </a:solidFill>
              </a:rPr>
              <a:t>&amp;</a:t>
            </a:r>
            <a:r>
              <a:rPr lang="en-US" altLang="zh-CN" dirty="0"/>
              <a:t>&lt;</a:t>
            </a:r>
            <a:r>
              <a:rPr lang="zh-CN" altLang="en-US" dirty="0"/>
              <a:t>变量名</a:t>
            </a:r>
            <a:r>
              <a:rPr lang="en-US" altLang="zh-CN" dirty="0" smtClean="0"/>
              <a:t>&gt;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例如：</a:t>
            </a:r>
            <a:endParaRPr lang="zh-CN" altLang="en-US" dirty="0"/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x=1;</a:t>
            </a:r>
          </a:p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*p=&amp;</a:t>
            </a:r>
            <a:r>
              <a:rPr lang="en-US" altLang="zh-CN" dirty="0"/>
              <a:t>x</a:t>
            </a:r>
            <a:r>
              <a:rPr lang="en-US" altLang="zh-CN" dirty="0" smtClean="0"/>
              <a:t>; //p</a:t>
            </a:r>
            <a:r>
              <a:rPr lang="zh-CN" altLang="en-US" dirty="0" smtClean="0"/>
              <a:t>是个指针变量，它的值是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的地址</a:t>
            </a:r>
            <a:endParaRPr lang="en-US" altLang="zh-CN" dirty="0" smtClean="0"/>
          </a:p>
        </p:txBody>
      </p:sp>
      <p:sp>
        <p:nvSpPr>
          <p:cNvPr id="88068" name="Rectangle 2"/>
          <p:cNvSpPr>
            <a:spLocks noChangeArrowheads="1"/>
          </p:cNvSpPr>
          <p:nvPr/>
        </p:nvSpPr>
        <p:spPr bwMode="auto">
          <a:xfrm>
            <a:off x="1301750" y="5822975"/>
            <a:ext cx="792163" cy="3603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2886075" y="5770587"/>
            <a:ext cx="1368425" cy="466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>
            <a:off x="1662113" y="5967437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900113" y="5292750"/>
            <a:ext cx="1554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p</a:t>
            </a:r>
            <a:endParaRPr lang="zh-CN" altLang="en-US" sz="2400"/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2670175" y="5292750"/>
            <a:ext cx="193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x</a:t>
            </a:r>
            <a:endParaRPr lang="zh-CN" altLang="en-US" sz="2400"/>
          </a:p>
        </p:txBody>
      </p:sp>
      <p:sp>
        <p:nvSpPr>
          <p:cNvPr id="88073" name="Rectangle 5"/>
          <p:cNvSpPr>
            <a:spLocks noChangeArrowheads="1"/>
          </p:cNvSpPr>
          <p:nvPr/>
        </p:nvSpPr>
        <p:spPr bwMode="auto">
          <a:xfrm>
            <a:off x="6959600" y="5770587"/>
            <a:ext cx="1368425" cy="466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88074" name="Line 6"/>
          <p:cNvSpPr>
            <a:spLocks noChangeShapeType="1"/>
          </p:cNvSpPr>
          <p:nvPr/>
        </p:nvSpPr>
        <p:spPr bwMode="auto">
          <a:xfrm>
            <a:off x="5735638" y="5967437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8075" name="Text Box 7"/>
          <p:cNvSpPr txBox="1">
            <a:spLocks noChangeArrowheads="1"/>
          </p:cNvSpPr>
          <p:nvPr/>
        </p:nvSpPr>
        <p:spPr bwMode="auto">
          <a:xfrm>
            <a:off x="4787900" y="5726137"/>
            <a:ext cx="1554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p</a:t>
            </a:r>
            <a:endParaRPr lang="zh-CN" altLang="en-US" sz="2400"/>
          </a:p>
        </p:txBody>
      </p:sp>
      <p:sp>
        <p:nvSpPr>
          <p:cNvPr id="88076" name="Text Box 8"/>
          <p:cNvSpPr txBox="1">
            <a:spLocks noChangeArrowheads="1"/>
          </p:cNvSpPr>
          <p:nvPr/>
        </p:nvSpPr>
        <p:spPr bwMode="auto">
          <a:xfrm>
            <a:off x="6743700" y="5292750"/>
            <a:ext cx="193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x</a:t>
            </a:r>
            <a:endParaRPr lang="zh-CN" altLang="en-US" sz="2400"/>
          </a:p>
        </p:txBody>
      </p:sp>
      <p:sp>
        <p:nvSpPr>
          <p:cNvPr id="88077" name="TextBox 13"/>
          <p:cNvSpPr txBox="1">
            <a:spLocks noChangeArrowheads="1"/>
          </p:cNvSpPr>
          <p:nvPr/>
        </p:nvSpPr>
        <p:spPr bwMode="auto">
          <a:xfrm>
            <a:off x="4446588" y="5751537"/>
            <a:ext cx="493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指针类型的基本操作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赋值</a:t>
            </a:r>
          </a:p>
          <a:p>
            <a:pPr eaLnBrk="1" hangingPunct="1">
              <a:defRPr/>
            </a:pPr>
            <a:r>
              <a:rPr lang="zh-CN" altLang="en-US" dirty="0" smtClean="0"/>
              <a:t>间接访问</a:t>
            </a:r>
          </a:p>
          <a:p>
            <a:pPr eaLnBrk="1" hangingPunct="1">
              <a:defRPr/>
            </a:pPr>
            <a:r>
              <a:rPr lang="zh-CN" altLang="en-US" dirty="0" smtClean="0"/>
              <a:t>指针运算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196752"/>
            <a:ext cx="8305800" cy="5589811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x,*p,*p1;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double y,*q;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p = &amp;x;  //OK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x</a:t>
            </a:r>
            <a:r>
              <a:rPr lang="zh-CN" altLang="en-US" dirty="0" smtClean="0"/>
              <a:t>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q = &amp;y;  //OK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y</a:t>
            </a:r>
            <a:r>
              <a:rPr lang="zh-CN" altLang="en-US" dirty="0" smtClean="0"/>
              <a:t>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p = &amp;y;  //</a:t>
            </a:r>
            <a:r>
              <a:rPr lang="en-US" altLang="zh-CN" dirty="0" smtClean="0">
                <a:solidFill>
                  <a:srgbClr val="FFC000"/>
                </a:solidFill>
              </a:rPr>
              <a:t>Error</a:t>
            </a:r>
            <a:r>
              <a:rPr lang="zh-CN" altLang="en-US" dirty="0" smtClean="0"/>
              <a:t>，类型不一致。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q = &amp;x;  //</a:t>
            </a:r>
            <a:r>
              <a:rPr lang="en-US" altLang="zh-CN" dirty="0" smtClean="0">
                <a:solidFill>
                  <a:srgbClr val="FFC000"/>
                </a:solidFill>
              </a:rPr>
              <a:t>Error</a:t>
            </a:r>
            <a:r>
              <a:rPr lang="zh-CN" altLang="en-US" dirty="0" smtClean="0"/>
              <a:t>，类型不一致。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p1 = p;  //OK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p1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p</a:t>
            </a:r>
            <a:r>
              <a:rPr lang="zh-CN" altLang="en-US" dirty="0" smtClean="0"/>
              <a:t>所指向的变量。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p1 = q;  //</a:t>
            </a:r>
            <a:r>
              <a:rPr lang="en-US" altLang="zh-CN" dirty="0" smtClean="0">
                <a:solidFill>
                  <a:srgbClr val="FFC000"/>
                </a:solidFill>
              </a:rPr>
              <a:t>Error</a:t>
            </a:r>
            <a:r>
              <a:rPr lang="zh-CN" altLang="en-US" dirty="0" smtClean="0"/>
              <a:t>，类型不一致。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p = 0;   //OK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p</a:t>
            </a:r>
            <a:r>
              <a:rPr lang="zh-CN" altLang="en-US" dirty="0" smtClean="0"/>
              <a:t>不指向任何变量。或者，写成：</a:t>
            </a:r>
            <a:r>
              <a:rPr lang="en-US" altLang="zh-CN" dirty="0" smtClean="0"/>
              <a:t>p = NULL; </a:t>
            </a:r>
            <a:endParaRPr lang="zh-CN" altLang="en-US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p = 120;  //</a:t>
            </a:r>
            <a:r>
              <a:rPr lang="en-US" altLang="zh-CN" dirty="0" smtClean="0">
                <a:solidFill>
                  <a:srgbClr val="FFC000"/>
                </a:solidFill>
              </a:rPr>
              <a:t>Error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120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p =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*)120;  //OK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C000"/>
                </a:solidFill>
              </a:rPr>
              <a:t>不建议使用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void </a:t>
            </a:r>
            <a:r>
              <a:rPr lang="en-US" altLang="zh-CN" dirty="0"/>
              <a:t>*</a:t>
            </a:r>
            <a:r>
              <a:rPr lang="en-US" altLang="zh-CN" dirty="0" err="1"/>
              <a:t>any_pointer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通用指针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 err="1"/>
              <a:t>any_pointer</a:t>
            </a:r>
            <a:r>
              <a:rPr lang="en-US" altLang="zh-CN" dirty="0"/>
              <a:t> = &amp;x;  //OK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 err="1"/>
              <a:t>any_pointer</a:t>
            </a:r>
            <a:r>
              <a:rPr lang="en-US" altLang="zh-CN" dirty="0"/>
              <a:t> = &amp;y;  //OK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endParaRPr lang="zh-CN" altLang="en-US" sz="2800" dirty="0" smtClean="0"/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800" smtClean="0"/>
              <a:t>指针赋值操作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">
  <a:themeElements>
    <a:clrScheme name="Globe 9">
      <a:dk1>
        <a:srgbClr val="003B76"/>
      </a:dk1>
      <a:lt1>
        <a:srgbClr val="FFFFFF"/>
      </a:lt1>
      <a:dk2>
        <a:srgbClr val="0066CC"/>
      </a:dk2>
      <a:lt2>
        <a:srgbClr val="FFFF00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marL="342900" indent="-342900" algn="just">
          <a:buFont typeface="Arial" panose="020B0604020202020204" pitchFamily="34" charset="0"/>
          <a:buChar char="•"/>
          <a:defRPr dirty="0">
            <a:solidFill>
              <a:srgbClr val="FFC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9">
        <a:dk1>
          <a:srgbClr val="003B76"/>
        </a:dk1>
        <a:lt1>
          <a:srgbClr val="FFFFFF"/>
        </a:lt1>
        <a:dk2>
          <a:srgbClr val="0066CC"/>
        </a:dk2>
        <a:lt2>
          <a:srgbClr val="FFFF00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32550</TotalTime>
  <Words>1542</Words>
  <Application>Microsoft Office PowerPoint</Application>
  <PresentationFormat>全屏显示(4:3)</PresentationFormat>
  <Paragraphs>189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Arial</vt:lpstr>
      <vt:lpstr>Times New Roman</vt:lpstr>
      <vt:lpstr>Verdana</vt:lpstr>
      <vt:lpstr>Wingdings</vt:lpstr>
      <vt:lpstr>Globe</vt:lpstr>
      <vt:lpstr>九、指针及其基本操作</vt:lpstr>
      <vt:lpstr>主要内容</vt:lpstr>
      <vt:lpstr>指针类型概述</vt:lpstr>
      <vt:lpstr>指针类型的定义</vt:lpstr>
      <vt:lpstr>指针类型变量的定义</vt:lpstr>
      <vt:lpstr>PowerPoint 演示文稿</vt:lpstr>
      <vt:lpstr>PowerPoint 演示文稿</vt:lpstr>
      <vt:lpstr>指针类型的基本操作</vt:lpstr>
      <vt:lpstr>指针赋值操作</vt:lpstr>
      <vt:lpstr>间接访问操作(*和-&gt;)</vt:lpstr>
      <vt:lpstr>指针间接访问操作的例子</vt:lpstr>
      <vt:lpstr>PowerPoint 演示文稿</vt:lpstr>
      <vt:lpstr>PowerPoint 演示文稿</vt:lpstr>
      <vt:lpstr>PowerPoint 演示文稿</vt:lpstr>
      <vt:lpstr>指针的运算</vt:lpstr>
      <vt:lpstr>PowerPoint 演示文稿</vt:lpstr>
      <vt:lpstr>PowerPoint 演示文稿</vt:lpstr>
      <vt:lpstr>PowerPoint 演示文稿</vt:lpstr>
      <vt:lpstr>指针的输出</vt:lpstr>
      <vt:lpstr>下面指针的用法好吗？</vt:lpstr>
      <vt:lpstr>指针的主要用途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构造数据类型</dc:title>
  <dc:creator>Chen Jiajun</dc:creator>
  <cp:lastModifiedBy>Chen Jiajun</cp:lastModifiedBy>
  <cp:revision>714</cp:revision>
  <dcterms:created xsi:type="dcterms:W3CDTF">2004-12-03T07:36:08Z</dcterms:created>
  <dcterms:modified xsi:type="dcterms:W3CDTF">2021-11-22T06:13:47Z</dcterms:modified>
</cp:coreProperties>
</file>