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2"/>
    <p:sldId id="258" r:id="rId3"/>
    <p:sldId id="491" r:id="rId4"/>
    <p:sldId id="564" r:id="rId5"/>
    <p:sldId id="492" r:id="rId6"/>
    <p:sldId id="494" r:id="rId7"/>
    <p:sldId id="501" r:id="rId8"/>
    <p:sldId id="502" r:id="rId9"/>
    <p:sldId id="562" r:id="rId10"/>
    <p:sldId id="563" r:id="rId11"/>
    <p:sldId id="500" r:id="rId12"/>
    <p:sldId id="550" r:id="rId13"/>
    <p:sldId id="544" r:id="rId14"/>
    <p:sldId id="487" r:id="rId15"/>
    <p:sldId id="488" r:id="rId16"/>
    <p:sldId id="489" r:id="rId17"/>
    <p:sldId id="490" r:id="rId18"/>
    <p:sldId id="546" r:id="rId19"/>
    <p:sldId id="547" r:id="rId20"/>
    <p:sldId id="551" r:id="rId21"/>
    <p:sldId id="548" r:id="rId22"/>
    <p:sldId id="556" r:id="rId23"/>
    <p:sldId id="557" r:id="rId24"/>
    <p:sldId id="558" r:id="rId25"/>
    <p:sldId id="559" r:id="rId26"/>
    <p:sldId id="560" r:id="rId27"/>
    <p:sldId id="561" r:id="rId28"/>
    <p:sldId id="504" r:id="rId29"/>
    <p:sldId id="505" r:id="rId30"/>
    <p:sldId id="506" r:id="rId31"/>
    <p:sldId id="535" r:id="rId32"/>
    <p:sldId id="507" r:id="rId33"/>
    <p:sldId id="512" r:id="rId34"/>
    <p:sldId id="513" r:id="rId35"/>
    <p:sldId id="510" r:id="rId36"/>
    <p:sldId id="511" r:id="rId37"/>
    <p:sldId id="540" r:id="rId38"/>
    <p:sldId id="541" r:id="rId3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2"/>
    <a:srgbClr val="00366C"/>
    <a:srgbClr val="00458A"/>
    <a:srgbClr val="006BD6"/>
    <a:srgbClr val="0097E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31" autoAdjust="0"/>
  </p:normalViewPr>
  <p:slideViewPr>
    <p:cSldViewPr>
      <p:cViewPr varScale="1">
        <p:scale>
          <a:sx n="88" d="100"/>
          <a:sy n="88" d="100"/>
        </p:scale>
        <p:origin x="72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6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EEBD7-5845-4E60-BBD7-262F4E67B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03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CC80-A883-4A0B-A67B-6333767FF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2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C882-1FCC-4668-B769-60641EA0D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93BE5-25B9-4E46-9719-636B716C8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2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4684-A919-433B-A097-006987291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5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0531-C77A-4AE2-A46F-8B2820797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2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E0DBF-F0DD-433B-8161-8B7DF6F90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0FA3-EEFA-48A7-B1C9-DBFA2C89C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1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3E317-59D3-4924-B226-9D29B6387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3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4C726-A5EE-41BD-8271-8AFA102B9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4DF25-4EAA-488A-8FC8-F8EB48AC4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4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75000"/>
              </a:schemeClr>
            </a:gs>
            <a:gs pos="8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5120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5120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122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3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FB8E69C5-826F-42B2-8B89-667026A6A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3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0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 smtClean="0"/>
              <a:t>指针的深入话题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8507288" cy="61926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当把一个指针数组传给函数时，函数的参数类型实际上是一个多级指针。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例如，对于下面的函数：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f(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smtClean="0"/>
              <a:t>p[], </a:t>
            </a:r>
            <a:r>
              <a:rPr lang="en-US" altLang="zh-CN" dirty="0" err="1"/>
              <a:t>int</a:t>
            </a:r>
            <a:r>
              <a:rPr lang="en-US" altLang="zh-CN" dirty="0"/>
              <a:t> n);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{ </a:t>
            </a:r>
            <a:r>
              <a:rPr lang="en-US" altLang="zh-CN" dirty="0" smtClean="0"/>
              <a:t>	......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... 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... </a:t>
            </a:r>
            <a:r>
              <a:rPr lang="en-US" altLang="zh-CN" dirty="0"/>
              <a:t>//</a:t>
            </a:r>
            <a:r>
              <a:rPr lang="zh-CN" altLang="en-US" dirty="0"/>
              <a:t>访问第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zh-CN" altLang="en-US" dirty="0" smtClean="0"/>
              <a:t>元素（指针）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... *p[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... </a:t>
            </a:r>
            <a:r>
              <a:rPr lang="en-US" altLang="zh-CN" dirty="0"/>
              <a:t>//</a:t>
            </a:r>
            <a:r>
              <a:rPr lang="zh-CN" altLang="en-US" dirty="0"/>
              <a:t>访问第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zh-CN" altLang="en-US" dirty="0" smtClean="0"/>
              <a:t>元素（指针）所</a:t>
            </a:r>
            <a:r>
              <a:rPr lang="zh-CN" altLang="en-US" dirty="0"/>
              <a:t>指向的</a:t>
            </a:r>
            <a:r>
              <a:rPr lang="zh-CN" altLang="en-US" dirty="0" smtClean="0"/>
              <a:t>数据（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......</a:t>
            </a:r>
            <a:endParaRPr lang="zh-CN" alt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它的参数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实际是个多级指针：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void f(</a:t>
            </a:r>
            <a:r>
              <a:rPr lang="en-US" altLang="zh-CN" dirty="0" err="1"/>
              <a:t>int</a:t>
            </a:r>
            <a:r>
              <a:rPr lang="en-US" altLang="zh-CN" dirty="0"/>
              <a:t> **</a:t>
            </a:r>
            <a:r>
              <a:rPr lang="en-US" altLang="zh-CN" dirty="0" smtClean="0"/>
              <a:t>p, </a:t>
            </a:r>
            <a:r>
              <a:rPr lang="en-US" altLang="zh-CN" dirty="0" err="1"/>
              <a:t>int</a:t>
            </a:r>
            <a:r>
              <a:rPr lang="en-US" altLang="zh-CN" dirty="0"/>
              <a:t> n);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{ </a:t>
            </a:r>
            <a:r>
              <a:rPr lang="en-US" altLang="zh-CN" dirty="0" smtClean="0"/>
              <a:t>	......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	... 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 </a:t>
            </a:r>
            <a:r>
              <a:rPr lang="en-US" altLang="zh-CN" dirty="0"/>
              <a:t>... //</a:t>
            </a:r>
            <a:r>
              <a:rPr lang="zh-CN" altLang="en-US" dirty="0"/>
              <a:t>访问第</a:t>
            </a:r>
            <a:r>
              <a:rPr lang="en-US" altLang="zh-CN" dirty="0" err="1"/>
              <a:t>i</a:t>
            </a:r>
            <a:r>
              <a:rPr lang="zh-CN" altLang="en-US" dirty="0"/>
              <a:t>个元素（指针）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... **(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 ... //</a:t>
            </a:r>
            <a:r>
              <a:rPr lang="zh-CN" altLang="en-US" dirty="0"/>
              <a:t>访问第</a:t>
            </a:r>
            <a:r>
              <a:rPr lang="en-US" altLang="zh-CN" dirty="0" err="1"/>
              <a:t>i</a:t>
            </a:r>
            <a:r>
              <a:rPr lang="zh-CN" altLang="en-US" dirty="0"/>
              <a:t>个元素（指针）所指向的数据（</a:t>
            </a:r>
            <a:r>
              <a:rPr lang="en-US" altLang="zh-CN" dirty="0" err="1"/>
              <a:t>int</a:t>
            </a:r>
            <a:r>
              <a:rPr lang="zh-CN" altLang="en-US" dirty="0"/>
              <a:t>）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......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974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</a:t>
            </a:r>
            <a:r>
              <a:rPr lang="en-US" altLang="zh-CN" smtClean="0"/>
              <a:t>main</a:t>
            </a:r>
            <a:r>
              <a:rPr lang="zh-CN" altLang="en-US" smtClean="0"/>
              <a:t>的参数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可以给函数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定义参数，其定义格式为：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</a:t>
            </a:r>
            <a:r>
              <a:rPr lang="en-US" altLang="zh-CN" sz="2400" dirty="0" smtClean="0"/>
              <a:t>, char *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[]);</a:t>
            </a:r>
          </a:p>
          <a:p>
            <a:pPr lvl="1" eaLnBrk="1" hangingPunct="1">
              <a:defRPr/>
            </a:pPr>
            <a:r>
              <a:rPr lang="en-US" altLang="zh-CN" sz="2400" dirty="0" err="1" smtClean="0"/>
              <a:t>argv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一个一维指针数组，其每个元素为一个指向字符串的指针</a:t>
            </a:r>
            <a:r>
              <a:rPr lang="zh-CN" altLang="en-US" sz="2400" dirty="0" smtClean="0"/>
              <a:t>。</a:t>
            </a:r>
            <a:r>
              <a:rPr lang="en-US" altLang="zh-CN" sz="2400" dirty="0" err="1" smtClean="0"/>
              <a:t>argv</a:t>
            </a:r>
            <a:r>
              <a:rPr lang="zh-CN" altLang="en-US" sz="2400" dirty="0" smtClean="0"/>
              <a:t>的类型也可写成：</a:t>
            </a:r>
            <a:r>
              <a:rPr lang="en-US" altLang="zh-CN" sz="2400" dirty="0"/>
              <a:t>char 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*</a:t>
            </a:r>
            <a:r>
              <a:rPr lang="en-US" altLang="zh-CN" sz="2400" dirty="0" err="1" smtClean="0"/>
              <a:t>argv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en-US" altLang="zh-CN" sz="2400" dirty="0" err="1" smtClean="0"/>
              <a:t>argc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argv</a:t>
            </a:r>
            <a:r>
              <a:rPr lang="zh-CN" altLang="en-US" sz="2400" dirty="0" smtClean="0"/>
              <a:t>中元素</a:t>
            </a:r>
            <a:r>
              <a:rPr lang="zh-CN" altLang="en-US" sz="2400" dirty="0"/>
              <a:t>的个数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例如，以命令行</a:t>
            </a:r>
            <a:r>
              <a:rPr lang="zh-CN" altLang="en-US" sz="2800" dirty="0" smtClean="0">
                <a:latin typeface="Arial"/>
              </a:rPr>
              <a:t>“</a:t>
            </a:r>
            <a:r>
              <a:rPr lang="en-US" altLang="zh-CN" sz="2800" dirty="0" smtClean="0"/>
              <a:t>copy file1 file2</a:t>
            </a:r>
            <a:r>
              <a:rPr lang="zh-CN" altLang="en-US" sz="2800" dirty="0" smtClean="0"/>
              <a:t>”执行程序</a:t>
            </a:r>
            <a:r>
              <a:rPr lang="en-US" altLang="zh-CN" sz="2800" dirty="0" smtClean="0"/>
              <a:t>copy</a:t>
            </a:r>
            <a:r>
              <a:rPr lang="zh-CN" altLang="en-US" sz="2800" dirty="0" smtClean="0"/>
              <a:t>时，</a:t>
            </a:r>
            <a:r>
              <a:rPr lang="en-US" altLang="zh-CN" sz="2800" dirty="0" smtClean="0"/>
              <a:t>copy</a:t>
            </a:r>
            <a:r>
              <a:rPr lang="zh-CN" altLang="en-US" sz="2800" dirty="0" smtClean="0"/>
              <a:t>的函数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将得到参数：</a:t>
            </a:r>
          </a:p>
          <a:p>
            <a:pPr lvl="1" eaLnBrk="1" hangingPunct="1">
              <a:defRPr/>
            </a:pPr>
            <a:r>
              <a:rPr lang="en-US" altLang="zh-CN" sz="2400" dirty="0" err="1" smtClean="0"/>
              <a:t>argc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</a:t>
            </a:r>
          </a:p>
          <a:p>
            <a:pPr lvl="1" eaLnBrk="1" hangingPunct="1">
              <a:defRPr/>
            </a:pP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[0]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"...\copy.exe"</a:t>
            </a:r>
          </a:p>
          <a:p>
            <a:pPr lvl="1" eaLnBrk="1" hangingPunct="1">
              <a:defRPr/>
            </a:pP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[1]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"file1"</a:t>
            </a:r>
          </a:p>
          <a:p>
            <a:pPr lvl="1" eaLnBrk="1" hangingPunct="1">
              <a:defRPr/>
            </a:pP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[2]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"file2"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对于</a:t>
            </a:r>
            <a:r>
              <a:rPr lang="zh-CN" altLang="en-US" sz="2800" dirty="0"/>
              <a:t>一个动态的</a:t>
            </a:r>
            <a:r>
              <a:rPr lang="en-US" altLang="zh-CN" sz="2800" dirty="0"/>
              <a:t>n</a:t>
            </a:r>
            <a:r>
              <a:rPr lang="zh-CN" altLang="en-US" sz="2800" dirty="0"/>
              <a:t>维数组，除了第一维的大小外，其它维的大小必须是</a:t>
            </a:r>
            <a:r>
              <a:rPr lang="zh-CN" altLang="en-US" sz="2800" dirty="0">
                <a:solidFill>
                  <a:srgbClr val="FFC000"/>
                </a:solidFill>
              </a:rPr>
              <a:t>常量</a:t>
            </a:r>
            <a:r>
              <a:rPr lang="zh-CN" altLang="en-US" sz="2800" dirty="0"/>
              <a:t>或</a:t>
            </a:r>
            <a:r>
              <a:rPr lang="zh-CN" altLang="en-US" sz="2800" dirty="0">
                <a:solidFill>
                  <a:srgbClr val="FFC000"/>
                </a:solidFill>
              </a:rPr>
              <a:t>常量表达式</a:t>
            </a:r>
            <a:r>
              <a:rPr lang="zh-CN" altLang="en-US" sz="2800" dirty="0" smtClean="0"/>
              <a:t>。例如：</a:t>
            </a:r>
            <a:endParaRPr lang="en-US" altLang="zh-CN" sz="2800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(*q)[20]; //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指向</a:t>
            </a:r>
            <a:r>
              <a:rPr lang="zh-CN" altLang="en-US" sz="2400" dirty="0"/>
              <a:t>由</a:t>
            </a:r>
            <a:r>
              <a:rPr lang="en-US" altLang="zh-CN" sz="2400" dirty="0"/>
              <a:t>20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型元素所构成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一维数组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zh-CN" altLang="en-US" sz="2400" dirty="0" smtClean="0"/>
              <a:t>                 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等价于：</a:t>
            </a: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A[20];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*q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m;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/>
              <a:t>......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2400" dirty="0"/>
              <a:t>q = new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[m][</a:t>
            </a:r>
            <a:r>
              <a:rPr lang="en-US" altLang="zh-CN" sz="2400" dirty="0">
                <a:solidFill>
                  <a:srgbClr val="FFC000"/>
                </a:solidFill>
              </a:rPr>
              <a:t>20</a:t>
            </a:r>
            <a:r>
              <a:rPr lang="en-US" altLang="zh-CN" sz="2400" dirty="0"/>
              <a:t>]; //</a:t>
            </a:r>
            <a:r>
              <a:rPr lang="zh-CN" altLang="en-US" sz="2400" dirty="0"/>
              <a:t>创建一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行</a:t>
            </a:r>
            <a:r>
              <a:rPr lang="zh-CN" altLang="en-US" sz="2400" dirty="0"/>
              <a:t>、</a:t>
            </a:r>
            <a:r>
              <a:rPr lang="en-US" altLang="zh-CN" sz="2400" dirty="0"/>
              <a:t>20</a:t>
            </a:r>
            <a:r>
              <a:rPr lang="zh-CN" altLang="en-US" sz="2400" dirty="0"/>
              <a:t>列的二维动态数组</a:t>
            </a:r>
            <a:endParaRPr lang="en-US" altLang="zh-CN" sz="2400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 smtClean="0"/>
              <a:t>      //</a:t>
            </a:r>
            <a:r>
              <a:rPr lang="zh-CN" altLang="en-US" sz="2400" dirty="0" smtClean="0"/>
              <a:t>返回</a:t>
            </a:r>
            <a:r>
              <a:rPr lang="zh-CN" altLang="en-US" sz="2400" dirty="0"/>
              <a:t>第一行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首</a:t>
            </a:r>
            <a:r>
              <a:rPr lang="zh-CN" altLang="en-US" sz="2400" dirty="0" smtClean="0"/>
              <a:t>地址。 等价</a:t>
            </a:r>
            <a:r>
              <a:rPr lang="zh-CN" altLang="en-US" sz="2400" dirty="0"/>
              <a:t>于：</a:t>
            </a:r>
            <a:r>
              <a:rPr lang="en-US" altLang="zh-CN" sz="2400" dirty="0"/>
              <a:t>q = new </a:t>
            </a:r>
            <a:r>
              <a:rPr lang="en-US" altLang="zh-CN" sz="2400" dirty="0" smtClean="0"/>
              <a:t>A[m];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 smtClean="0"/>
              <a:t>... </a:t>
            </a:r>
            <a:r>
              <a:rPr lang="en-US" altLang="zh-CN" sz="2400" dirty="0" smtClean="0">
                <a:solidFill>
                  <a:srgbClr val="FFC000"/>
                </a:solidFill>
              </a:rPr>
              <a:t>q[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</a:t>
            </a:r>
            <a:r>
              <a:rPr lang="en-US" altLang="zh-CN" sz="2400" dirty="0" smtClean="0">
                <a:solidFill>
                  <a:srgbClr val="FFC000"/>
                </a:solidFill>
              </a:rPr>
              <a:t>][j]</a:t>
            </a:r>
            <a:r>
              <a:rPr lang="en-US" altLang="zh-CN" sz="2400" dirty="0" smtClean="0"/>
              <a:t> ... //</a:t>
            </a:r>
            <a:r>
              <a:rPr lang="zh-CN" altLang="en-US" sz="2400" dirty="0" smtClean="0"/>
              <a:t>访问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指向的二维数组的第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行、第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列的元素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如何</a:t>
            </a:r>
            <a:r>
              <a:rPr lang="zh-CN" altLang="en-US" sz="2800" dirty="0"/>
              <a:t>创建一个</a:t>
            </a:r>
            <a:r>
              <a:rPr lang="en-US" altLang="zh-CN" sz="2800" dirty="0"/>
              <a:t>m</a:t>
            </a:r>
            <a:r>
              <a:rPr lang="zh-CN" altLang="en-US" sz="2800" dirty="0"/>
              <a:t>行、</a:t>
            </a:r>
            <a:r>
              <a:rPr lang="en-US" altLang="zh-CN" sz="2800" dirty="0"/>
              <a:t>n</a:t>
            </a:r>
            <a:r>
              <a:rPr lang="zh-CN" altLang="en-US" sz="2800" dirty="0"/>
              <a:t>列的</a:t>
            </a:r>
            <a:r>
              <a:rPr lang="zh-CN" altLang="en-US" sz="2800" dirty="0" smtClean="0"/>
              <a:t>动态二维数</a:t>
            </a:r>
            <a:r>
              <a:rPr lang="zh-CN" altLang="en-US" sz="2800" dirty="0"/>
              <a:t>组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一种解决方案是用</a:t>
            </a:r>
            <a:r>
              <a:rPr lang="zh-CN" altLang="en-US" sz="2800" dirty="0"/>
              <a:t>一维数组</a:t>
            </a:r>
            <a:r>
              <a:rPr lang="zh-CN" altLang="en-US" sz="2800" dirty="0" smtClean="0"/>
              <a:t>实现：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*p=new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FFC000"/>
                </a:solidFill>
              </a:rPr>
              <a:t>m*n</a:t>
            </a:r>
            <a:r>
              <a:rPr lang="en-US" altLang="zh-CN" sz="2400" dirty="0"/>
              <a:t>];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访问第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行、第</a:t>
            </a:r>
            <a:r>
              <a:rPr lang="en-US" altLang="zh-CN" sz="2400" dirty="0"/>
              <a:t>j</a:t>
            </a:r>
            <a:r>
              <a:rPr lang="zh-CN" altLang="en-US" sz="2400" dirty="0"/>
              <a:t>列元素：</a:t>
            </a:r>
            <a:r>
              <a:rPr lang="zh-CN" altLang="en-US" sz="2400" dirty="0">
                <a:solidFill>
                  <a:srgbClr val="FFC000"/>
                </a:solidFill>
              </a:rPr>
              <a:t>*</a:t>
            </a:r>
            <a:r>
              <a:rPr lang="en-US" altLang="zh-CN" sz="2400" dirty="0">
                <a:solidFill>
                  <a:srgbClr val="FFC000"/>
                </a:solidFill>
              </a:rPr>
              <a:t>(</a:t>
            </a:r>
            <a:r>
              <a:rPr lang="en-US" altLang="zh-CN" sz="2400" dirty="0" err="1">
                <a:solidFill>
                  <a:srgbClr val="FFC000"/>
                </a:solidFill>
              </a:rPr>
              <a:t>p+i</a:t>
            </a:r>
            <a:r>
              <a:rPr lang="en-US" altLang="zh-CN" sz="2400" dirty="0">
                <a:solidFill>
                  <a:srgbClr val="FFC000"/>
                </a:solidFill>
              </a:rPr>
              <a:t>*</a:t>
            </a:r>
            <a:r>
              <a:rPr lang="en-US" altLang="zh-CN" sz="2400" dirty="0" err="1">
                <a:solidFill>
                  <a:srgbClr val="FFC000"/>
                </a:solidFill>
              </a:rPr>
              <a:t>n+j</a:t>
            </a:r>
            <a:r>
              <a:rPr lang="en-US" altLang="zh-CN" sz="2400" dirty="0" smtClean="0">
                <a:solidFill>
                  <a:srgbClr val="FFC000"/>
                </a:solidFill>
              </a:rPr>
              <a:t>)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不能写成</a:t>
            </a:r>
            <a:r>
              <a:rPr lang="en-US" altLang="zh-CN" sz="2400" dirty="0" smtClean="0">
                <a:solidFill>
                  <a:srgbClr val="FFC000"/>
                </a:solidFill>
              </a:rPr>
              <a:t>p[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</a:t>
            </a:r>
            <a:r>
              <a:rPr lang="en-US" altLang="zh-CN" sz="2400" dirty="0" smtClean="0">
                <a:solidFill>
                  <a:srgbClr val="FFC000"/>
                </a:solidFill>
              </a:rPr>
              <a:t>][j]!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多级指针实现动态的二维数组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351411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另一种解决方案是用动态的</a:t>
            </a:r>
            <a:r>
              <a:rPr lang="zh-CN" altLang="en-US" dirty="0" smtClean="0">
                <a:solidFill>
                  <a:srgbClr val="FFC000"/>
                </a:solidFill>
              </a:rPr>
              <a:t>指针数组</a:t>
            </a:r>
            <a:r>
              <a:rPr lang="zh-CN" altLang="en-US" dirty="0" smtClean="0"/>
              <a:t>实现，指针数组的每个元素再指向一个动态数组。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m,n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......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**p=new </a:t>
            </a:r>
            <a:r>
              <a:rPr lang="en-US" altLang="zh-CN" dirty="0" err="1"/>
              <a:t>int</a:t>
            </a:r>
            <a:r>
              <a:rPr lang="en-US" altLang="zh-CN" dirty="0"/>
              <a:t> *[m];</a:t>
            </a:r>
          </a:p>
          <a:p>
            <a:pPr marL="457200" lvl="1" indent="0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&lt;m;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457200" lvl="1" indent="0">
              <a:buNone/>
            </a:pPr>
            <a:r>
              <a:rPr lang="en-US" altLang="zh-CN" dirty="0"/>
              <a:t>   p[</a:t>
            </a:r>
            <a:r>
              <a:rPr lang="en-US" altLang="zh-CN" dirty="0" err="1"/>
              <a:t>i</a:t>
            </a:r>
            <a:r>
              <a:rPr lang="en-US" altLang="zh-CN" dirty="0"/>
              <a:t>] = new </a:t>
            </a:r>
            <a:r>
              <a:rPr lang="en-US" altLang="zh-CN" dirty="0" err="1"/>
              <a:t>int</a:t>
            </a:r>
            <a:r>
              <a:rPr lang="en-US" altLang="zh-CN" dirty="0"/>
              <a:t>[n</a:t>
            </a:r>
            <a:r>
              <a:rPr lang="en-US" altLang="zh-CN" dirty="0" smtClean="0"/>
              <a:t>];</a:t>
            </a:r>
          </a:p>
          <a:p>
            <a:pPr marL="457200" lvl="1" indent="0">
              <a:buNone/>
            </a:pPr>
            <a:r>
              <a:rPr lang="en-US" altLang="zh-CN" dirty="0" smtClean="0"/>
              <a:t>......</a:t>
            </a:r>
          </a:p>
          <a:p>
            <a:pPr marL="457200" lvl="1" indent="0">
              <a:buNone/>
            </a:pPr>
            <a:r>
              <a:rPr lang="en-US" altLang="zh-CN" dirty="0" smtClean="0"/>
              <a:t>... p[</a:t>
            </a:r>
            <a:r>
              <a:rPr lang="en-US" altLang="zh-CN" dirty="0" err="1" smtClean="0"/>
              <a:t>i</a:t>
            </a:r>
            <a:r>
              <a:rPr lang="en-US" altLang="zh-CN" dirty="0"/>
              <a:t>][j</a:t>
            </a:r>
            <a:r>
              <a:rPr lang="en-US" altLang="zh-CN" dirty="0" smtClean="0"/>
              <a:t>] ... //</a:t>
            </a:r>
            <a:r>
              <a:rPr lang="zh-CN" altLang="en-US" dirty="0" smtClean="0"/>
              <a:t>访问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行、第</a:t>
            </a:r>
            <a:r>
              <a:rPr lang="en-US" altLang="zh-CN" dirty="0"/>
              <a:t>j</a:t>
            </a:r>
            <a:r>
              <a:rPr lang="zh-CN" altLang="en-US" dirty="0"/>
              <a:t>列的元素</a:t>
            </a:r>
          </a:p>
          <a:p>
            <a:pPr marL="457200" lvl="1" indent="0">
              <a:buNone/>
            </a:pPr>
            <a:endParaRPr lang="en-US" altLang="zh-CN" dirty="0"/>
          </a:p>
          <a:p>
            <a:pPr eaLnBrk="1" hangingPunct="1">
              <a:lnSpc>
                <a:spcPct val="110000"/>
              </a:lnSpc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5508104" y="3789040"/>
            <a:ext cx="3456384" cy="2912006"/>
            <a:chOff x="4780656" y="3068960"/>
            <a:chExt cx="4399856" cy="3632086"/>
          </a:xfrm>
        </p:grpSpPr>
        <p:sp>
          <p:nvSpPr>
            <p:cNvPr id="5" name="TextBox 65"/>
            <p:cNvSpPr txBox="1"/>
            <p:nvPr/>
          </p:nvSpPr>
          <p:spPr>
            <a:xfrm>
              <a:off x="7410780" y="5517232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altLang="zh-CN" sz="1800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i,j</a:t>
              </a:r>
              <a:r>
                <a:rPr lang="en-US" altLang="zh-CN" sz="1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7020272" y="5589240"/>
              <a:ext cx="36004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780656" y="3068960"/>
              <a:ext cx="4399856" cy="3632086"/>
              <a:chOff x="4780656" y="3068960"/>
              <a:chExt cx="4399856" cy="363208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780656" y="3068960"/>
                <a:ext cx="4183832" cy="3528392"/>
                <a:chOff x="4780656" y="3068960"/>
                <a:chExt cx="4183832" cy="3528392"/>
              </a:xfrm>
            </p:grpSpPr>
            <p:sp>
              <p:nvSpPr>
                <p:cNvPr id="11" name="TextBox 59"/>
                <p:cNvSpPr txBox="1"/>
                <p:nvPr/>
              </p:nvSpPr>
              <p:spPr>
                <a:xfrm>
                  <a:off x="6924738" y="3068960"/>
                  <a:ext cx="4555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</a:t>
                  </a:r>
                  <a:endParaRPr lang="zh-CN" altLang="en-US" sz="2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 bwMode="auto">
                <a:xfrm>
                  <a:off x="5292080" y="3717032"/>
                  <a:ext cx="3672408" cy="50405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charset="-122"/>
                  </a:endParaRPr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 bwMode="auto">
                <a:xfrm>
                  <a:off x="5724128" y="3717032"/>
                  <a:ext cx="0" cy="50405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" name="直接连接符 13"/>
                <p:cNvCxnSpPr/>
                <p:nvPr/>
              </p:nvCxnSpPr>
              <p:spPr bwMode="auto">
                <a:xfrm>
                  <a:off x="6156176" y="3717032"/>
                  <a:ext cx="0" cy="50405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直接连接符 14"/>
                <p:cNvCxnSpPr/>
                <p:nvPr/>
              </p:nvCxnSpPr>
              <p:spPr bwMode="auto">
                <a:xfrm>
                  <a:off x="6948264" y="3717032"/>
                  <a:ext cx="0" cy="50405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直接连接符 15"/>
                <p:cNvCxnSpPr/>
                <p:nvPr/>
              </p:nvCxnSpPr>
              <p:spPr bwMode="auto">
                <a:xfrm>
                  <a:off x="8532440" y="3717032"/>
                  <a:ext cx="0" cy="50405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7" name="矩形 16"/>
                <p:cNvSpPr/>
                <p:nvPr/>
              </p:nvSpPr>
              <p:spPr bwMode="auto">
                <a:xfrm>
                  <a:off x="5364088" y="4653136"/>
                  <a:ext cx="360040" cy="194421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charset="-122"/>
                  </a:endParaRP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 bwMode="auto">
                <a:xfrm>
                  <a:off x="5364088" y="4941168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接连接符 18"/>
                <p:cNvCxnSpPr/>
                <p:nvPr/>
              </p:nvCxnSpPr>
              <p:spPr bwMode="auto">
                <a:xfrm>
                  <a:off x="5364088" y="522920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直接连接符 19"/>
                <p:cNvCxnSpPr/>
                <p:nvPr/>
              </p:nvCxnSpPr>
              <p:spPr bwMode="auto">
                <a:xfrm>
                  <a:off x="5364088" y="630932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1" name="矩形 20"/>
                <p:cNvSpPr/>
                <p:nvPr/>
              </p:nvSpPr>
              <p:spPr bwMode="auto">
                <a:xfrm>
                  <a:off x="5796136" y="4653136"/>
                  <a:ext cx="360040" cy="194421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charset="-122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 bwMode="auto">
                <a:xfrm>
                  <a:off x="5796136" y="4941168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直接连接符 22"/>
                <p:cNvCxnSpPr/>
                <p:nvPr/>
              </p:nvCxnSpPr>
              <p:spPr bwMode="auto">
                <a:xfrm>
                  <a:off x="5796136" y="522920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直接连接符 23"/>
                <p:cNvCxnSpPr/>
                <p:nvPr/>
              </p:nvCxnSpPr>
              <p:spPr bwMode="auto">
                <a:xfrm>
                  <a:off x="5796136" y="630932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" name="矩形 24"/>
                <p:cNvSpPr/>
                <p:nvPr/>
              </p:nvSpPr>
              <p:spPr bwMode="auto">
                <a:xfrm>
                  <a:off x="7020272" y="4653136"/>
                  <a:ext cx="360040" cy="194421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charset="-122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 bwMode="auto">
                <a:xfrm>
                  <a:off x="7020272" y="4941168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26"/>
                <p:cNvCxnSpPr/>
                <p:nvPr/>
              </p:nvCxnSpPr>
              <p:spPr bwMode="auto">
                <a:xfrm>
                  <a:off x="7020272" y="522920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27"/>
                <p:cNvCxnSpPr/>
                <p:nvPr/>
              </p:nvCxnSpPr>
              <p:spPr bwMode="auto">
                <a:xfrm>
                  <a:off x="7020272" y="558924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直接连接符 28"/>
                <p:cNvCxnSpPr/>
                <p:nvPr/>
              </p:nvCxnSpPr>
              <p:spPr bwMode="auto">
                <a:xfrm>
                  <a:off x="7020272" y="630932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" name="矩形 29"/>
                <p:cNvSpPr/>
                <p:nvPr/>
              </p:nvSpPr>
              <p:spPr bwMode="auto">
                <a:xfrm>
                  <a:off x="8604448" y="4653136"/>
                  <a:ext cx="360040" cy="194421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charset="-122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 bwMode="auto">
                <a:xfrm>
                  <a:off x="8604448" y="4941168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直接连接符 31"/>
                <p:cNvCxnSpPr/>
                <p:nvPr/>
              </p:nvCxnSpPr>
              <p:spPr bwMode="auto">
                <a:xfrm>
                  <a:off x="8604448" y="522920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接连接符 32"/>
                <p:cNvCxnSpPr/>
                <p:nvPr/>
              </p:nvCxnSpPr>
              <p:spPr bwMode="auto">
                <a:xfrm>
                  <a:off x="8604448" y="630932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直接箭头连接符 33"/>
                <p:cNvCxnSpPr>
                  <a:endCxn id="17" idx="0"/>
                </p:cNvCxnSpPr>
                <p:nvPr/>
              </p:nvCxnSpPr>
              <p:spPr bwMode="auto">
                <a:xfrm>
                  <a:off x="5544108" y="4077072"/>
                  <a:ext cx="0" cy="576064"/>
                </a:xfrm>
                <a:prstGeom prst="straightConnector1">
                  <a:avLst/>
                </a:prstGeom>
                <a:noFill/>
                <a:ln>
                  <a:noFill/>
                  <a:tailEnd type="arrow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接箭头连接符 34"/>
                <p:cNvCxnSpPr>
                  <a:stCxn id="17" idx="0"/>
                </p:cNvCxnSpPr>
                <p:nvPr/>
              </p:nvCxnSpPr>
              <p:spPr bwMode="auto">
                <a:xfrm flipV="1">
                  <a:off x="5544108" y="4005064"/>
                  <a:ext cx="0" cy="64807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接箭头连接符 35"/>
                <p:cNvCxnSpPr/>
                <p:nvPr/>
              </p:nvCxnSpPr>
              <p:spPr bwMode="auto">
                <a:xfrm flipV="1">
                  <a:off x="5940152" y="4005064"/>
                  <a:ext cx="0" cy="64807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接箭头连接符 36"/>
                <p:cNvCxnSpPr/>
                <p:nvPr/>
              </p:nvCxnSpPr>
              <p:spPr bwMode="auto">
                <a:xfrm flipV="1">
                  <a:off x="7164288" y="4005064"/>
                  <a:ext cx="0" cy="64807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接箭头连接符 37"/>
                <p:cNvCxnSpPr/>
                <p:nvPr/>
              </p:nvCxnSpPr>
              <p:spPr bwMode="auto">
                <a:xfrm flipV="1">
                  <a:off x="8748464" y="4005064"/>
                  <a:ext cx="0" cy="64807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9" name="TextBox 60"/>
                <p:cNvSpPr txBox="1"/>
                <p:nvPr/>
              </p:nvSpPr>
              <p:spPr>
                <a:xfrm>
                  <a:off x="4780656" y="5301208"/>
                  <a:ext cx="3674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  <a:endParaRPr lang="zh-CN" altLang="en-US" sz="2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40" name="直接连接符 39"/>
                <p:cNvCxnSpPr/>
                <p:nvPr/>
              </p:nvCxnSpPr>
              <p:spPr bwMode="auto">
                <a:xfrm>
                  <a:off x="7020272" y="5877272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接连接符 40"/>
                <p:cNvCxnSpPr/>
                <p:nvPr/>
              </p:nvCxnSpPr>
              <p:spPr bwMode="auto">
                <a:xfrm>
                  <a:off x="7380312" y="3717032"/>
                  <a:ext cx="0" cy="50405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9" name="弧形 8"/>
              <p:cNvSpPr/>
              <p:nvPr/>
            </p:nvSpPr>
            <p:spPr bwMode="auto">
              <a:xfrm>
                <a:off x="5220072" y="3501008"/>
                <a:ext cx="3960440" cy="468052"/>
              </a:xfrm>
              <a:prstGeom prst="arc">
                <a:avLst>
                  <a:gd name="adj1" fmla="val 10929440"/>
                  <a:gd name="adj2" fmla="val 21400263"/>
                </a:avLst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charset="-122"/>
                </a:endParaRPr>
              </a:p>
            </p:txBody>
          </p:sp>
          <p:sp>
            <p:nvSpPr>
              <p:cNvPr id="10" name="弧形 9"/>
              <p:cNvSpPr/>
              <p:nvPr/>
            </p:nvSpPr>
            <p:spPr bwMode="auto">
              <a:xfrm>
                <a:off x="5148064" y="4653136"/>
                <a:ext cx="288032" cy="2047910"/>
              </a:xfrm>
              <a:prstGeom prst="arc">
                <a:avLst>
                  <a:gd name="adj1" fmla="val 5404077"/>
                  <a:gd name="adj2" fmla="val 16178124"/>
                </a:avLst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charset="-122"/>
                </a:endParaRPr>
              </a:p>
            </p:txBody>
          </p:sp>
        </p:grpSp>
      </p:grpSp>
      <p:sp>
        <p:nvSpPr>
          <p:cNvPr id="42" name="TextBox 59"/>
          <p:cNvSpPr txBox="1"/>
          <p:nvPr/>
        </p:nvSpPr>
        <p:spPr>
          <a:xfrm>
            <a:off x="4938499" y="4260342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zh-CN" alt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H="1">
            <a:off x="5283466" y="4509120"/>
            <a:ext cx="56982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19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Verdana" pitchFamily="34" charset="0"/>
              </a:rPr>
              <a:t>函数指针 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1208"/>
            <a:ext cx="8496300" cy="5234136"/>
          </a:xfrm>
        </p:spPr>
        <p:txBody>
          <a:bodyPr>
            <a:normAutofit fontScale="92500" lnSpcReduction="10000"/>
          </a:bodyPr>
          <a:lstStyle/>
          <a:p>
            <a:pPr marL="361950" indent="-361950" algn="just"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cs typeface="Times New Roman" pitchFamily="18" charset="0"/>
              </a:rPr>
              <a:t>C++</a:t>
            </a:r>
            <a:r>
              <a:rPr lang="zh-CN" altLang="en-US" sz="2800" dirty="0" smtClean="0"/>
              <a:t>中可以定义一个指针变量，使其指向一个函数。例如：</a:t>
            </a:r>
          </a:p>
          <a:p>
            <a:pPr marL="541338" lvl="1" indent="0" algn="just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double (*</a:t>
            </a:r>
            <a:r>
              <a:rPr lang="en-US" altLang="zh-CN" sz="2400" dirty="0">
                <a:solidFill>
                  <a:schemeClr val="folHlink"/>
                </a:solidFill>
              </a:rPr>
              <a:t>FP</a:t>
            </a:r>
            <a:r>
              <a:rPr lang="en-US" altLang="zh-CN" sz="2400" dirty="0"/>
              <a:t>)(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); </a:t>
            </a:r>
          </a:p>
          <a:p>
            <a:pPr marL="541338" lvl="1" indent="0" algn="just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FP 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; //</a:t>
            </a:r>
            <a:r>
              <a:rPr lang="en-US" altLang="zh-CN" sz="2400" dirty="0" err="1"/>
              <a:t>fp</a:t>
            </a:r>
            <a:r>
              <a:rPr lang="zh-CN" altLang="en-US" sz="2400" dirty="0"/>
              <a:t>是一个指向函数的指针变量</a:t>
            </a:r>
            <a:endParaRPr lang="en-US" altLang="zh-CN" sz="2400" dirty="0"/>
          </a:p>
          <a:p>
            <a:pPr marL="827088" lvl="1" algn="just" eaLnBrk="1" hangingPunct="1">
              <a:lnSpc>
                <a:spcPct val="110000"/>
              </a:lnSpc>
              <a:defRPr/>
            </a:pPr>
            <a:r>
              <a:rPr lang="zh-CN" altLang="en-US" sz="2400" dirty="0"/>
              <a:t>或者</a:t>
            </a:r>
          </a:p>
          <a:p>
            <a:pPr marL="541338" lvl="1" indent="0" algn="just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double (*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fp</a:t>
            </a:r>
            <a:r>
              <a:rPr lang="en-US" altLang="zh-CN" sz="2400" dirty="0" smtClean="0"/>
              <a:t>)(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); //</a:t>
            </a:r>
            <a:r>
              <a:rPr lang="en-US" altLang="zh-CN" sz="2400" dirty="0" err="1" smtClean="0"/>
              <a:t>fp</a:t>
            </a:r>
            <a:r>
              <a:rPr lang="zh-CN" altLang="en-US" sz="2400" dirty="0" smtClean="0"/>
              <a:t>是一个指向函数的指针变量</a:t>
            </a:r>
          </a:p>
          <a:p>
            <a:pPr marL="361950" indent="-361950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对于一个函数，可以用取地址操作符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来获得它的内存地址，或直接用函数名来表示。例如：</a:t>
            </a:r>
          </a:p>
          <a:p>
            <a:pPr marL="827088"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double f(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x) { ...... }</a:t>
            </a:r>
          </a:p>
          <a:p>
            <a:pPr marL="827088" lvl="1" eaLnBrk="1" hangingPunct="1">
              <a:lnSpc>
                <a:spcPct val="110000"/>
              </a:lnSpc>
              <a:defRPr/>
            </a:pPr>
            <a:r>
              <a:rPr lang="en-US" altLang="zh-CN" sz="2400" dirty="0" err="1" smtClean="0"/>
              <a:t>fp</a:t>
            </a:r>
            <a:r>
              <a:rPr lang="en-US" altLang="zh-CN" sz="2400" dirty="0" smtClean="0"/>
              <a:t> = &amp;f; //</a:t>
            </a:r>
            <a:r>
              <a:rPr lang="zh-CN" altLang="en-US" sz="2400" dirty="0" smtClean="0"/>
              <a:t>或者，</a:t>
            </a:r>
            <a:r>
              <a:rPr lang="en-US" altLang="zh-CN" sz="2400" dirty="0" err="1" smtClean="0"/>
              <a:t>fp</a:t>
            </a:r>
            <a:r>
              <a:rPr lang="en-US" altLang="zh-CN" sz="2400" dirty="0" smtClean="0"/>
              <a:t> = f; </a:t>
            </a:r>
          </a:p>
          <a:p>
            <a:pPr marL="361950" indent="-361950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通过函数指针调用它指向的函数可采用下面的形式：</a:t>
            </a:r>
          </a:p>
          <a:p>
            <a:pPr marL="827088"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(*</a:t>
            </a:r>
            <a:r>
              <a:rPr lang="en-US" altLang="zh-CN" sz="2400" dirty="0" err="1" smtClean="0"/>
              <a:t>fp</a:t>
            </a:r>
            <a:r>
              <a:rPr lang="en-US" altLang="zh-CN" sz="2400" dirty="0" smtClean="0"/>
              <a:t>)(10); //</a:t>
            </a:r>
            <a:r>
              <a:rPr lang="zh-CN" altLang="en-US" sz="2400" dirty="0" smtClean="0"/>
              <a:t>或者，</a:t>
            </a:r>
            <a:r>
              <a:rPr lang="en-US" altLang="zh-CN" sz="2400" dirty="0" err="1" smtClean="0"/>
              <a:t>fp</a:t>
            </a:r>
            <a:r>
              <a:rPr lang="en-US" altLang="zh-CN" sz="2400" dirty="0" smtClean="0"/>
              <a:t>(10);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229600" cy="919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例：编写一个程序，根据输入的要求执行在一个函数表中定义的某个函数。</a:t>
            </a:r>
            <a:r>
              <a:rPr lang="zh-CN" altLang="en-US" sz="4000" dirty="0" smtClean="0"/>
              <a:t> 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#include 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#include &lt;</a:t>
            </a:r>
            <a:r>
              <a:rPr lang="en-US" altLang="zh-CN" sz="1900" dirty="0" err="1" smtClean="0"/>
              <a:t>cmath</a:t>
            </a:r>
            <a:r>
              <a:rPr lang="en-US" altLang="zh-CN" sz="19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using namespace </a:t>
            </a:r>
            <a:r>
              <a:rPr lang="en-US" altLang="zh-CN" sz="1900" dirty="0" err="1" smtClean="0"/>
              <a:t>std</a:t>
            </a:r>
            <a:r>
              <a:rPr lang="en-US" altLang="zh-CN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err="1" smtClean="0"/>
              <a:t>const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MAX_LEN=8;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err="1" smtClean="0"/>
              <a:t>typedef</a:t>
            </a:r>
            <a:r>
              <a:rPr lang="en-US" altLang="zh-CN" sz="1900" dirty="0" smtClean="0"/>
              <a:t> double (*FP)(double);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FP </a:t>
            </a:r>
            <a:r>
              <a:rPr lang="en-US" altLang="zh-CN" sz="1900" dirty="0" err="1" smtClean="0">
                <a:solidFill>
                  <a:srgbClr val="FFC000"/>
                </a:solidFill>
              </a:rPr>
              <a:t>func_list</a:t>
            </a:r>
            <a:r>
              <a:rPr lang="en-US" altLang="zh-CN" sz="1900" dirty="0" smtClean="0">
                <a:solidFill>
                  <a:srgbClr val="FFC000"/>
                </a:solidFill>
              </a:rPr>
              <a:t>[MAX_LEN]</a:t>
            </a:r>
            <a:r>
              <a:rPr lang="en-US" altLang="zh-CN" sz="1900" dirty="0" smtClean="0"/>
              <a:t>={sin,cos,tan,asin,acos,atan,log,log10};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{	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index;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double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do  //</a:t>
            </a:r>
            <a:r>
              <a:rPr lang="zh-CN" altLang="en-US" sz="1900" dirty="0" smtClean="0"/>
              <a:t>循环以获得正确的输入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1900" dirty="0" smtClean="0"/>
              <a:t>	</a:t>
            </a:r>
            <a:r>
              <a:rPr lang="en-US" altLang="zh-CN" sz="1900" dirty="0" smtClean="0"/>
              <a:t>{	</a:t>
            </a: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 &lt;&lt; "</a:t>
            </a:r>
            <a:r>
              <a:rPr lang="zh-CN" altLang="en-US" sz="1900" dirty="0" smtClean="0"/>
              <a:t>请输入要计算的函数</a:t>
            </a:r>
            <a:r>
              <a:rPr lang="en-US" altLang="zh-CN" sz="1900" dirty="0" smtClean="0"/>
              <a:t>(0:sin 1:cos 2:tan 3:asin\n"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	       &lt;&lt; "4:acos 5: </a:t>
            </a:r>
            <a:r>
              <a:rPr lang="en-US" altLang="zh-CN" sz="1900" dirty="0" err="1" smtClean="0"/>
              <a:t>atan</a:t>
            </a:r>
            <a:r>
              <a:rPr lang="en-US" altLang="zh-CN" sz="1900" dirty="0" smtClean="0"/>
              <a:t> 6:log 7:log10):";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	</a:t>
            </a:r>
            <a:r>
              <a:rPr lang="en-US" altLang="zh-CN" sz="1900" dirty="0" err="1" smtClean="0"/>
              <a:t>cin</a:t>
            </a:r>
            <a:r>
              <a:rPr lang="en-US" altLang="zh-CN" sz="1900" dirty="0" smtClean="0"/>
              <a:t> &gt;&gt; index;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} while (index &lt; 0 || index &gt; 7);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</a:t>
            </a: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 &lt;&lt; "</a:t>
            </a:r>
            <a:r>
              <a:rPr lang="zh-CN" altLang="en-US" sz="1900" dirty="0" smtClean="0"/>
              <a:t>请输入参数：</a:t>
            </a:r>
            <a:r>
              <a:rPr lang="en-US" altLang="zh-CN" sz="1900" dirty="0" smtClean="0"/>
              <a:t>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</a:t>
            </a:r>
            <a:r>
              <a:rPr lang="en-US" altLang="zh-CN" sz="1900" dirty="0" err="1" smtClean="0"/>
              <a:t>cin</a:t>
            </a:r>
            <a:r>
              <a:rPr lang="en-US" altLang="zh-CN" sz="1900" dirty="0" smtClean="0"/>
              <a:t> &gt;&gt;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</a:t>
            </a: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 &lt;&lt; "</a:t>
            </a:r>
            <a:r>
              <a:rPr lang="zh-CN" altLang="en-US" sz="1900" dirty="0" smtClean="0"/>
              <a:t>结果为：</a:t>
            </a:r>
            <a:r>
              <a:rPr lang="en-US" altLang="zh-CN" sz="1900" dirty="0" smtClean="0"/>
              <a:t>" &lt;&lt; </a:t>
            </a:r>
            <a:r>
              <a:rPr lang="en-US" altLang="zh-CN" sz="1900" dirty="0" smtClean="0">
                <a:solidFill>
                  <a:srgbClr val="FFC000"/>
                </a:solidFill>
              </a:rPr>
              <a:t>(*</a:t>
            </a:r>
            <a:r>
              <a:rPr lang="en-US" altLang="zh-CN" sz="1900" dirty="0" err="1" smtClean="0">
                <a:solidFill>
                  <a:srgbClr val="FFC000"/>
                </a:solidFill>
              </a:rPr>
              <a:t>func_list</a:t>
            </a:r>
            <a:r>
              <a:rPr lang="en-US" altLang="zh-CN" sz="1900" dirty="0" smtClean="0">
                <a:solidFill>
                  <a:srgbClr val="FFC000"/>
                </a:solidFill>
              </a:rPr>
              <a:t>[index])(x)</a:t>
            </a:r>
            <a:r>
              <a:rPr lang="en-US" altLang="zh-CN" sz="1900" dirty="0" smtClean="0"/>
              <a:t> &lt;&lt; 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39777" y="2852936"/>
            <a:ext cx="4664445" cy="369332"/>
          </a:xfrm>
          <a:prstGeom prst="rect">
            <a:avLst/>
          </a:prstGeom>
          <a:solidFill>
            <a:srgbClr val="00418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(*</a:t>
            </a:r>
            <a:r>
              <a:rPr lang="en-US" altLang="zh-CN" sz="18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func_list</a:t>
            </a:r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[MAX_LEN])(double</a:t>
            </a:r>
            <a:r>
              <a:rPr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1800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7995" y="6156012"/>
            <a:ext cx="2504205" cy="369332"/>
          </a:xfrm>
          <a:prstGeom prst="rect">
            <a:avLst/>
          </a:prstGeom>
          <a:solidFill>
            <a:srgbClr val="00418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func_list</a:t>
            </a:r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[index</a:t>
            </a:r>
            <a:r>
              <a:rPr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](</a:t>
            </a:r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x)</a:t>
            </a:r>
            <a:endParaRPr lang="zh-CN" altLang="en-US" sz="1800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向函数传递函数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07413" cy="55895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函数的形参定义为一个函数指针类型，调用时的实参为一个函数的地址。例如：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(*</a:t>
            </a:r>
            <a:r>
              <a:rPr lang="en-US" altLang="zh-CN" sz="2000" dirty="0" err="1" smtClean="0">
                <a:solidFill>
                  <a:srgbClr val="FFC000"/>
                </a:solidFill>
              </a:rPr>
              <a:t>fp</a:t>
            </a:r>
            <a:r>
              <a:rPr lang="en-US" altLang="zh-CN" sz="2000" dirty="0" smtClean="0"/>
              <a:t>)(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x)) //</a:t>
            </a:r>
            <a:r>
              <a:rPr lang="zh-CN" altLang="en-US" sz="2000" dirty="0" smtClean="0"/>
              <a:t>参数为一个函数指针类型。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	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	...(*</a:t>
            </a:r>
            <a:r>
              <a:rPr lang="en-US" altLang="zh-CN" sz="2000" dirty="0" err="1" smtClean="0"/>
              <a:t>fp</a:t>
            </a:r>
            <a:r>
              <a:rPr lang="en-US" altLang="zh-CN" sz="2000" dirty="0" smtClean="0"/>
              <a:t>)(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)... //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fp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调用形参</a:t>
            </a:r>
            <a:r>
              <a:rPr lang="en-US" altLang="zh-CN" sz="2000" dirty="0" err="1" smtClean="0"/>
              <a:t>fp</a:t>
            </a:r>
            <a:r>
              <a:rPr lang="zh-CN" altLang="en-US" sz="2000" dirty="0" smtClean="0"/>
              <a:t>所指向的函数。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}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f(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g(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{	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...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&amp;f</a:t>
            </a:r>
            <a:r>
              <a:rPr lang="en-US" altLang="zh-CN" sz="2000" dirty="0" smtClean="0"/>
              <a:t>)... //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f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调用函数</a:t>
            </a:r>
            <a:r>
              <a:rPr lang="en-US" altLang="zh-CN" sz="2000" dirty="0" err="1" smtClean="0"/>
              <a:t>func</a:t>
            </a:r>
            <a:r>
              <a:rPr lang="zh-CN" altLang="en-US" sz="2000" dirty="0" smtClean="0"/>
              <a:t>，把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作为参数传给它。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...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&amp;g</a:t>
            </a:r>
            <a:r>
              <a:rPr lang="en-US" altLang="zh-CN" sz="2000" dirty="0" smtClean="0"/>
              <a:t>)... //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g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调用函数</a:t>
            </a:r>
            <a:r>
              <a:rPr lang="en-US" altLang="zh-CN" sz="2000" dirty="0" err="1" smtClean="0"/>
              <a:t>func</a:t>
            </a:r>
            <a:r>
              <a:rPr lang="zh-CN" altLang="en-US" sz="2000" dirty="0" smtClean="0"/>
              <a:t>，把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作为参数传给它。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.......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497887" cy="6337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再例如，下面的函数</a:t>
            </a:r>
            <a:r>
              <a:rPr lang="en-US" altLang="zh-CN" dirty="0" smtClean="0"/>
              <a:t>integrate</a:t>
            </a:r>
            <a:r>
              <a:rPr lang="zh-CN" altLang="en-GB" dirty="0" smtClean="0"/>
              <a:t>计算任意一个一元可积函数在一个区间上的定积分：</a:t>
            </a:r>
            <a:endParaRPr lang="zh-CN" alt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double integrate(double (*</a:t>
            </a:r>
            <a:r>
              <a:rPr lang="en-US" altLang="zh-CN" dirty="0" smtClean="0">
                <a:solidFill>
                  <a:srgbClr val="FFC000"/>
                </a:solidFill>
              </a:rPr>
              <a:t>f</a:t>
            </a:r>
            <a:r>
              <a:rPr lang="en-US" altLang="zh-CN" dirty="0" smtClean="0"/>
              <a:t>)(double), 					double a, double b)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{	</a:t>
            </a:r>
            <a:r>
              <a:rPr lang="en-US" altLang="zh-CN" dirty="0" smtClean="0"/>
              <a:t>... </a:t>
            </a:r>
            <a:r>
              <a:rPr lang="en-US" altLang="zh-CN" dirty="0" smtClean="0">
                <a:solidFill>
                  <a:srgbClr val="FFC000"/>
                </a:solidFill>
              </a:rPr>
              <a:t>f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en-US" altLang="zh-CN" dirty="0" smtClean="0"/>
              <a:t> </a:t>
            </a:r>
            <a:r>
              <a:rPr lang="en-US" altLang="zh-CN" dirty="0" smtClean="0"/>
              <a:t>...</a:t>
            </a:r>
            <a:endParaRPr lang="en-US" altLang="zh-CN" dirty="0" smtClean="0"/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}</a:t>
            </a:r>
          </a:p>
          <a:p>
            <a:pPr eaLnBrk="1" hangingPunct="1">
              <a:defRPr/>
            </a:pPr>
            <a:r>
              <a:rPr lang="zh-CN" altLang="en-US" dirty="0" smtClean="0"/>
              <a:t>下面的函数调用分别用于计算一元函数</a:t>
            </a:r>
            <a:r>
              <a:rPr lang="en-US" altLang="zh-CN" dirty="0" err="1" smtClean="0"/>
              <a:t>my_func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cos</a:t>
            </a:r>
            <a:r>
              <a:rPr lang="zh-CN" altLang="en-US" dirty="0" smtClean="0"/>
              <a:t>在区间</a:t>
            </a:r>
            <a:r>
              <a:rPr lang="en-US" altLang="zh-CN" dirty="0" smtClean="0"/>
              <a:t>[1,10]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[1,2]</a:t>
            </a:r>
            <a:r>
              <a:rPr lang="zh-CN" altLang="en-US" dirty="0" smtClean="0"/>
              <a:t>上的定积分：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integrate(</a:t>
            </a:r>
            <a:r>
              <a:rPr lang="en-US" altLang="zh-CN" dirty="0" smtClean="0">
                <a:solidFill>
                  <a:srgbClr val="FFC000"/>
                </a:solidFill>
              </a:rPr>
              <a:t>my_func</a:t>
            </a:r>
            <a:r>
              <a:rPr lang="en-US" altLang="zh-CN" dirty="0" smtClean="0"/>
              <a:t>,1,10);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integrate(</a:t>
            </a:r>
            <a:r>
              <a:rPr lang="en-US" altLang="zh-CN" dirty="0" smtClean="0">
                <a:solidFill>
                  <a:srgbClr val="FFC000"/>
                </a:solidFill>
              </a:rPr>
              <a:t>sin</a:t>
            </a:r>
            <a:r>
              <a:rPr lang="en-US" altLang="zh-CN" dirty="0" smtClean="0"/>
              <a:t>,0,1);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integrate(</a:t>
            </a:r>
            <a:r>
              <a:rPr lang="en-US" altLang="zh-CN" dirty="0" smtClean="0">
                <a:solidFill>
                  <a:srgbClr val="FFC000"/>
                </a:solidFill>
              </a:rPr>
              <a:t>cos</a:t>
            </a:r>
            <a:r>
              <a:rPr lang="en-US" altLang="zh-CN" dirty="0" smtClean="0"/>
              <a:t>,1,2);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zh-CN" altLang="en-US" sz="4000" dirty="0" smtClean="0"/>
              <a:t>回调函数（</a:t>
            </a:r>
            <a:r>
              <a:rPr lang="en-US" altLang="zh-CN" sz="4000" dirty="0" smtClean="0"/>
              <a:t>Callback Functions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16680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一个函数在执行的过程中，有时需要函数的调用者配合做些事，这可以</a:t>
            </a:r>
            <a:r>
              <a:rPr lang="zh-CN" altLang="en-US" sz="2400" dirty="0"/>
              <a:t>由</a:t>
            </a:r>
            <a:r>
              <a:rPr lang="zh-CN" altLang="en-US" sz="2400" dirty="0" smtClean="0"/>
              <a:t>调用者提供的一个函数来实现，该函数称为</a:t>
            </a:r>
            <a:r>
              <a:rPr lang="zh-CN" altLang="en-US" sz="2400" dirty="0" smtClean="0">
                <a:solidFill>
                  <a:srgbClr val="FFC000"/>
                </a:solidFill>
              </a:rPr>
              <a:t>回调函数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回</a:t>
            </a:r>
            <a:r>
              <a:rPr lang="zh-CN" altLang="en-US" sz="2400" dirty="0"/>
              <a:t>调函数通常是作为参数（函数指针）传给被调用者。例如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2512" y="2996952"/>
            <a:ext cx="2835392" cy="36317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main(...)</a:t>
            </a:r>
          </a:p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......</a:t>
            </a: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g(...,</a:t>
            </a:r>
            <a:r>
              <a:rPr lang="en-US" altLang="zh-CN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);//</a:t>
            </a:r>
            <a:r>
              <a:rPr lang="zh-CN" alt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调用者</a:t>
            </a:r>
            <a:endParaRPr lang="en-US" altLang="zh-CN" sz="2000" b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......</a:t>
            </a:r>
          </a:p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altLang="zh-CN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(...) //</a:t>
            </a:r>
            <a:r>
              <a:rPr lang="zh-CN" alt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回调函数</a:t>
            </a:r>
            <a:endParaRPr lang="en-US" altLang="zh-CN" sz="2000" b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......</a:t>
            </a: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321" y="2996952"/>
            <a:ext cx="4697183" cy="224676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g(...,void (*</a:t>
            </a:r>
            <a:r>
              <a:rPr lang="en-US" altLang="zh-CN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)(...)) //</a:t>
            </a:r>
            <a:r>
              <a:rPr lang="zh-CN" alt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被调用者</a:t>
            </a:r>
            <a:endParaRPr lang="en-US" altLang="zh-CN" sz="2000" b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......</a:t>
            </a: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(...); //</a:t>
            </a:r>
            <a:r>
              <a:rPr lang="zh-CN" alt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请求调用者协助</a:t>
            </a:r>
            <a:endParaRPr lang="en-US" altLang="zh-CN" sz="2000" b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......</a:t>
            </a: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2195736" y="3212976"/>
            <a:ext cx="2215585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H="1">
            <a:off x="1691680" y="4149080"/>
            <a:ext cx="3024336" cy="1224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01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例：编写一个能根据不同要求进行排序的函数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658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Student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no;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name[20];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......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void sort(Student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{ ......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 (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].no &gt;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[j].no) //</a:t>
            </a:r>
            <a:r>
              <a:rPr lang="zh-CN" altLang="en-US" dirty="0" smtClean="0"/>
              <a:t>比较数组元素大小，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 ...... //</a:t>
            </a:r>
            <a:r>
              <a:rPr lang="zh-CN" altLang="en-US" dirty="0" smtClean="0"/>
              <a:t>交换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[j]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......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sz="4400" dirty="0" smtClean="0"/>
              <a:t>上述排序函数只能按</a:t>
            </a:r>
            <a:r>
              <a:rPr lang="en-US" altLang="zh-CN" sz="4400" dirty="0" smtClean="0"/>
              <a:t>no</a:t>
            </a:r>
            <a:r>
              <a:rPr lang="zh-CN" altLang="en-US" sz="4400" dirty="0" smtClean="0"/>
              <a:t>大小排序，要按</a:t>
            </a:r>
            <a:r>
              <a:rPr lang="en-US" altLang="zh-CN" sz="4400" dirty="0" smtClean="0"/>
              <a:t>name</a:t>
            </a:r>
            <a:r>
              <a:rPr lang="zh-CN" altLang="en-US" sz="4400" dirty="0" smtClean="0"/>
              <a:t>排序还要再写一个函数。</a:t>
            </a:r>
            <a:endParaRPr lang="en-US" altLang="zh-CN" sz="4400" dirty="0" smtClean="0"/>
          </a:p>
          <a:p>
            <a:pPr>
              <a:lnSpc>
                <a:spcPct val="120000"/>
              </a:lnSpc>
            </a:pPr>
            <a:r>
              <a:rPr lang="zh-CN" altLang="en-US" sz="4400" dirty="0" smtClean="0"/>
              <a:t>如何只写一个函数就能按各种要求进行排序？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36117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用指针提高数组元素的访问效率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多级指针及指针数组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函数指针与</a:t>
            </a:r>
            <a:r>
              <a:rPr lang="el-GR" altLang="zh-CN" dirty="0" smtClean="0"/>
              <a:t>λ</a:t>
            </a:r>
            <a:r>
              <a:rPr lang="zh-CN" altLang="en-US" dirty="0" smtClean="0"/>
              <a:t>表达式</a:t>
            </a:r>
          </a:p>
          <a:p>
            <a:pPr eaLnBrk="1" hangingPunct="1">
              <a:defRPr/>
            </a:pPr>
            <a:r>
              <a:rPr lang="zh-CN" altLang="en-US" dirty="0" smtClean="0"/>
              <a:t>引用类型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805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/>
              <a:t>增加一个函数指针参数，由调用者给定</a:t>
            </a:r>
            <a:r>
              <a:rPr lang="zh-CN" altLang="en-US" sz="4000" dirty="0"/>
              <a:t>一个</a:t>
            </a:r>
            <a:r>
              <a:rPr lang="zh-CN" altLang="en-US" sz="4000" dirty="0" smtClean="0"/>
              <a:t>比较函数来指出两个元素的次序，该函数返回</a:t>
            </a:r>
            <a:r>
              <a:rPr lang="en-US" altLang="zh-CN" sz="4000" dirty="0" smtClean="0"/>
              <a:t>true</a:t>
            </a:r>
            <a:r>
              <a:rPr lang="zh-CN" altLang="en-US" sz="4000" dirty="0" smtClean="0"/>
              <a:t>为需要的序：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sort(Student </a:t>
            </a:r>
            <a:r>
              <a:rPr lang="en-US" altLang="zh-CN" dirty="0" err="1"/>
              <a:t>st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bool </a:t>
            </a:r>
            <a:r>
              <a:rPr lang="en-US" altLang="zh-CN" dirty="0" smtClean="0"/>
              <a:t>(*</a:t>
            </a:r>
            <a:r>
              <a:rPr lang="en-US" altLang="zh-CN" dirty="0" smtClean="0">
                <a:solidFill>
                  <a:srgbClr val="FFC000"/>
                </a:solidFill>
              </a:rPr>
              <a:t>comp</a:t>
            </a:r>
            <a:r>
              <a:rPr lang="en-US" altLang="zh-CN" dirty="0" smtClean="0"/>
              <a:t>)(</a:t>
            </a:r>
            <a:r>
              <a:rPr lang="en-US" altLang="zh-CN" dirty="0"/>
              <a:t>Student *st1,Student *st2))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{ ......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if </a:t>
            </a:r>
            <a:r>
              <a:rPr lang="en-US" altLang="zh-CN" dirty="0" smtClean="0"/>
              <a:t>(!</a:t>
            </a:r>
            <a:r>
              <a:rPr lang="en-US" altLang="zh-CN" dirty="0" smtClean="0">
                <a:solidFill>
                  <a:srgbClr val="FFC000"/>
                </a:solidFill>
              </a:rPr>
              <a:t>comp</a:t>
            </a:r>
            <a:r>
              <a:rPr lang="en-US" altLang="zh-CN" dirty="0" smtClean="0"/>
              <a:t>(&amp;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],&amp;</a:t>
            </a:r>
            <a:r>
              <a:rPr lang="en-US" altLang="zh-CN" dirty="0" err="1"/>
              <a:t>st</a:t>
            </a:r>
            <a:r>
              <a:rPr lang="en-US" altLang="zh-CN" dirty="0"/>
              <a:t>[j]) //</a:t>
            </a:r>
            <a:r>
              <a:rPr lang="zh-CN" altLang="en-US" dirty="0"/>
              <a:t>比较数组元素大小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{ ...... //</a:t>
            </a:r>
            <a:r>
              <a:rPr lang="zh-CN" altLang="en-US" dirty="0"/>
              <a:t>交换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与</a:t>
            </a:r>
            <a:r>
              <a:rPr lang="en-US" altLang="zh-CN" dirty="0" err="1"/>
              <a:t>st</a:t>
            </a:r>
            <a:r>
              <a:rPr lang="en-US" altLang="zh-CN" dirty="0"/>
              <a:t>[j]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......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7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bool </a:t>
            </a:r>
            <a:r>
              <a:rPr lang="en-US" altLang="zh-CN" dirty="0" err="1" smtClean="0"/>
              <a:t>less_than_by_no</a:t>
            </a:r>
            <a:r>
              <a:rPr lang="en-US" altLang="zh-CN" dirty="0" smtClean="0"/>
              <a:t>(Student </a:t>
            </a:r>
            <a:r>
              <a:rPr lang="en-US" altLang="zh-CN" dirty="0"/>
              <a:t>*st1,Student *</a:t>
            </a:r>
            <a:r>
              <a:rPr lang="en-US" altLang="zh-CN" dirty="0" smtClean="0"/>
              <a:t>st2)</a:t>
            </a:r>
          </a:p>
          <a:p>
            <a:pPr marL="0" indent="0">
              <a:buNone/>
            </a:pPr>
            <a:r>
              <a:rPr lang="en-US" altLang="zh-CN" dirty="0" smtClean="0"/>
              <a:t>{ return (st1-&gt;no &lt; st2-&gt;no);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bool </a:t>
            </a:r>
            <a:r>
              <a:rPr lang="en-US" altLang="zh-CN" dirty="0" err="1" smtClean="0"/>
              <a:t>less_than_by_name</a:t>
            </a:r>
            <a:r>
              <a:rPr lang="en-US" altLang="zh-CN" dirty="0" smtClean="0"/>
              <a:t>(Student </a:t>
            </a:r>
            <a:r>
              <a:rPr lang="en-US" altLang="zh-CN" dirty="0"/>
              <a:t>*st1,Student *st2)</a:t>
            </a:r>
          </a:p>
          <a:p>
            <a:pPr marL="0" indent="0">
              <a:buNone/>
            </a:pPr>
            <a:r>
              <a:rPr lang="en-US" altLang="zh-CN" dirty="0"/>
              <a:t>{ return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(st1-&gt;name,st2-&gt;name)&lt;0);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......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Student </a:t>
            </a:r>
            <a:r>
              <a:rPr lang="en-US" altLang="zh-CN" dirty="0" err="1"/>
              <a:t>st</a:t>
            </a:r>
            <a:r>
              <a:rPr lang="en-US" altLang="zh-CN" dirty="0"/>
              <a:t>[100];</a:t>
            </a:r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pPr marL="0" indent="0">
              <a:buNone/>
            </a:pPr>
            <a:r>
              <a:rPr lang="en-US" altLang="zh-CN" dirty="0" smtClean="0"/>
              <a:t>sort(st,100, </a:t>
            </a:r>
            <a:r>
              <a:rPr lang="en-US" altLang="zh-CN" dirty="0" err="1" smtClean="0"/>
              <a:t>less_than_by_no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按学号</a:t>
            </a:r>
            <a:r>
              <a:rPr lang="zh-CN" altLang="en-US" dirty="0"/>
              <a:t>由小到大</a:t>
            </a:r>
            <a:r>
              <a:rPr lang="zh-CN" altLang="en-US" dirty="0" smtClean="0"/>
              <a:t>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pPr marL="0" indent="0">
              <a:buNone/>
            </a:pPr>
            <a:r>
              <a:rPr lang="en-US" altLang="zh-CN" dirty="0" smtClean="0"/>
              <a:t>sort(st,100, </a:t>
            </a:r>
            <a:r>
              <a:rPr lang="en-US" altLang="zh-CN" dirty="0" err="1" smtClean="0"/>
              <a:t>less_than_by_name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按</a:t>
            </a:r>
            <a:r>
              <a:rPr lang="zh-CN" altLang="en-US" dirty="0"/>
              <a:t>姓名由小到大排序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......</a:t>
            </a:r>
          </a:p>
          <a:p>
            <a:pPr marL="0" indent="0">
              <a:buNone/>
            </a:pPr>
            <a:endParaRPr lang="en-US" altLang="zh-CN" sz="4000" dirty="0"/>
          </a:p>
          <a:p>
            <a:r>
              <a:rPr lang="zh-CN" altLang="en-US" sz="4000" dirty="0" smtClean="0">
                <a:solidFill>
                  <a:srgbClr val="FFC000"/>
                </a:solidFill>
              </a:rPr>
              <a:t>由大到小排序呢？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3600" dirty="0" smtClean="0">
                <a:solidFill>
                  <a:srgbClr val="FFC000"/>
                </a:solidFill>
              </a:rPr>
              <a:t>再定义两个比较函数！</a:t>
            </a:r>
            <a:endParaRPr lang="en-US" altLang="zh-CN" sz="3600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18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匿名函数</a:t>
            </a:r>
            <a:r>
              <a:rPr lang="en-US" altLang="zh-CN" dirty="0"/>
              <a:t>--</a:t>
            </a:r>
            <a:r>
              <a:rPr lang="en-US" altLang="zh-CN" dirty="0" smtClean="0"/>
              <a:t>λ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435975" cy="50403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/>
              <a:t>对于一些临时用一下的简单函数，如果也要先给出这个函数的定义并为之取个名字，然后再通过这个函数的名字来使用它们，在有些场合下会给程序编写带来不便。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新国际标准（</a:t>
            </a:r>
            <a:r>
              <a:rPr lang="en-US" altLang="zh-CN" dirty="0" smtClean="0"/>
              <a:t>C++11</a:t>
            </a:r>
            <a:r>
              <a:rPr lang="zh-CN" altLang="en-US" dirty="0" smtClean="0"/>
              <a:t>）为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提供了一种</a:t>
            </a:r>
            <a:r>
              <a:rPr lang="zh-CN" altLang="en-US" dirty="0" smtClean="0">
                <a:solidFill>
                  <a:srgbClr val="FFC000"/>
                </a:solidFill>
              </a:rPr>
              <a:t>匿名函数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――</a:t>
            </a:r>
            <a:r>
              <a:rPr lang="en-US" altLang="zh-CN" dirty="0" smtClean="0">
                <a:solidFill>
                  <a:srgbClr val="FFC000"/>
                </a:solidFill>
              </a:rPr>
              <a:t>λ</a:t>
            </a:r>
            <a:r>
              <a:rPr lang="zh-CN" altLang="en-US" dirty="0" smtClean="0">
                <a:solidFill>
                  <a:srgbClr val="FFC000"/>
                </a:solidFill>
              </a:rPr>
              <a:t>表达式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lambda expression</a:t>
            </a:r>
            <a:r>
              <a:rPr lang="zh-CN" altLang="en-US" dirty="0" smtClean="0"/>
              <a:t>），利用它可以实现把函数的定义和使用合而为一。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例如，</a:t>
            </a:r>
            <a:r>
              <a:rPr lang="zh-CN" altLang="en-US" dirty="0"/>
              <a:t>求函数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/>
              <a:t>在区间</a:t>
            </a:r>
            <a:r>
              <a:rPr lang="en-US" altLang="zh-CN" dirty="0"/>
              <a:t>[0,1]</a:t>
            </a:r>
            <a:r>
              <a:rPr lang="zh-CN" altLang="en-US" dirty="0"/>
              <a:t>的</a:t>
            </a:r>
            <a:r>
              <a:rPr lang="zh-CN" altLang="en-US" dirty="0" smtClean="0"/>
              <a:t>定积分：</a:t>
            </a:r>
            <a:endParaRPr lang="en-US" altLang="zh-CN" dirty="0" smtClean="0"/>
          </a:p>
          <a:p>
            <a:pPr marL="0" lvl="1" indent="0">
              <a:lnSpc>
                <a:spcPct val="120000"/>
              </a:lnSpc>
              <a:buFontTx/>
              <a:buNone/>
              <a:defRPr/>
            </a:pPr>
            <a:r>
              <a:rPr lang="en-US" altLang="zh-CN" dirty="0"/>
              <a:t>integrate(</a:t>
            </a:r>
            <a:r>
              <a:rPr lang="en-US" altLang="zh-CN" dirty="0">
                <a:solidFill>
                  <a:srgbClr val="FFC000"/>
                </a:solidFill>
              </a:rPr>
              <a:t>[](double x)-&gt;double { </a:t>
            </a:r>
            <a:r>
              <a:rPr lang="en-US" altLang="zh-CN" dirty="0" smtClean="0">
                <a:solidFill>
                  <a:srgbClr val="FFC000"/>
                </a:solidFill>
              </a:rPr>
              <a:t>return </a:t>
            </a:r>
            <a:r>
              <a:rPr lang="en-US" altLang="zh-CN" dirty="0">
                <a:solidFill>
                  <a:srgbClr val="FFC000"/>
                </a:solidFill>
              </a:rPr>
              <a:t>x*x; </a:t>
            </a:r>
            <a:r>
              <a:rPr lang="en-US" altLang="zh-CN" dirty="0" smtClean="0">
                <a:solidFill>
                  <a:srgbClr val="FFC000"/>
                </a:solidFill>
              </a:rPr>
              <a:t>}</a:t>
            </a:r>
            <a:r>
              <a:rPr lang="en-US" altLang="zh-CN" dirty="0" smtClean="0"/>
              <a:t>,0,1);</a:t>
            </a:r>
          </a:p>
          <a:p>
            <a:pPr marL="893763" lvl="1" indent="-457200">
              <a:lnSpc>
                <a:spcPct val="120000"/>
              </a:lnSpc>
              <a:defRPr/>
            </a:pPr>
            <a:r>
              <a:rPr lang="zh-CN" altLang="en-US" dirty="0" smtClean="0"/>
              <a:t>上面黄颜色部分就是一个</a:t>
            </a:r>
            <a:r>
              <a:rPr lang="en-US" altLang="zh-CN" dirty="0"/>
              <a:t>λ</a:t>
            </a:r>
            <a:r>
              <a:rPr lang="zh-CN" altLang="en-US" dirty="0"/>
              <a:t>表达式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λ</a:t>
            </a:r>
            <a:r>
              <a:rPr lang="zh-CN" altLang="en-US" dirty="0" smtClean="0"/>
              <a:t>表达式的定义格式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847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λ</a:t>
            </a:r>
            <a:r>
              <a:rPr lang="zh-CN" altLang="en-US" dirty="0" smtClean="0"/>
              <a:t>表达式的常用格式为：</a:t>
            </a:r>
          </a:p>
          <a:p>
            <a:pPr marL="457200" lvl="1" indent="0" eaLnBrk="1" hangingPunct="1">
              <a:lnSpc>
                <a:spcPct val="220000"/>
              </a:lnSpc>
              <a:buFontTx/>
              <a:buNone/>
              <a:defRPr/>
            </a:pPr>
            <a:r>
              <a:rPr lang="en-US" altLang="zh-CN" sz="2600" dirty="0" smtClean="0">
                <a:solidFill>
                  <a:srgbClr val="FFC000"/>
                </a:solidFill>
              </a:rPr>
              <a:t>[</a:t>
            </a:r>
            <a:r>
              <a:rPr lang="en-US" altLang="zh-CN" sz="2600" dirty="0" smtClean="0"/>
              <a:t>&lt;</a:t>
            </a:r>
            <a:r>
              <a:rPr lang="zh-CN" altLang="en-US" sz="2600" dirty="0" smtClean="0"/>
              <a:t>环境变量使用说明</a:t>
            </a:r>
            <a:r>
              <a:rPr lang="en-US" altLang="zh-CN" sz="2600" dirty="0" smtClean="0"/>
              <a:t>&gt;</a:t>
            </a:r>
            <a:r>
              <a:rPr lang="en-US" altLang="zh-CN" sz="2600" dirty="0" smtClean="0">
                <a:solidFill>
                  <a:srgbClr val="FFC000"/>
                </a:solidFill>
              </a:rPr>
              <a:t>]</a:t>
            </a:r>
            <a:r>
              <a:rPr lang="en-US" altLang="zh-CN" sz="2600" dirty="0" smtClean="0"/>
              <a:t>&lt;</a:t>
            </a:r>
            <a:r>
              <a:rPr lang="zh-CN" altLang="en-US" sz="2600" dirty="0" smtClean="0"/>
              <a:t>形式参数</a:t>
            </a:r>
            <a:r>
              <a:rPr lang="en-US" altLang="zh-CN" sz="2600" dirty="0" smtClean="0"/>
              <a:t>&gt;&lt;</a:t>
            </a:r>
            <a:r>
              <a:rPr lang="zh-CN" altLang="en-US" sz="2600" dirty="0" smtClean="0"/>
              <a:t>返回值类型指定</a:t>
            </a:r>
            <a:r>
              <a:rPr lang="en-US" altLang="zh-CN" sz="2600" dirty="0" smtClean="0"/>
              <a:t>&gt;&lt;</a:t>
            </a:r>
            <a:r>
              <a:rPr lang="zh-CN" altLang="en-US" sz="2600" dirty="0" smtClean="0"/>
              <a:t>函数体</a:t>
            </a:r>
            <a:r>
              <a:rPr lang="en-US" altLang="zh-CN" sz="2600" dirty="0" smtClean="0"/>
              <a:t>&gt;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C000"/>
                </a:solidFill>
              </a:rPr>
              <a:t>&lt;</a:t>
            </a:r>
            <a:r>
              <a:rPr lang="zh-CN" altLang="en-US" dirty="0">
                <a:solidFill>
                  <a:srgbClr val="FFC000"/>
                </a:solidFill>
              </a:rPr>
              <a:t>形式参数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  <a:r>
              <a:rPr lang="zh-CN" altLang="en-US" dirty="0"/>
              <a:t>：指出函数的参数及类型，其格式为：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/>
              <a:t>&lt;</a:t>
            </a:r>
            <a:r>
              <a:rPr lang="zh-CN" altLang="en-US" dirty="0"/>
              <a:t>形式参数表</a:t>
            </a:r>
            <a:r>
              <a:rPr lang="en-US" altLang="zh-CN" dirty="0"/>
              <a:t>&gt;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如果函数没有参数，则这项可以省略。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C000"/>
                </a:solidFill>
              </a:rPr>
              <a:t>&lt;</a:t>
            </a:r>
            <a:r>
              <a:rPr lang="zh-CN" altLang="en-US" dirty="0">
                <a:solidFill>
                  <a:srgbClr val="FFC000"/>
                </a:solidFill>
              </a:rPr>
              <a:t>返回值类型指定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  <a:r>
              <a:rPr lang="zh-CN" altLang="en-US" dirty="0"/>
              <a:t>：指出函数的返回值类型，其格式为：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C000"/>
                </a:solidFill>
              </a:rPr>
              <a:t>-&gt;</a:t>
            </a:r>
            <a:r>
              <a:rPr lang="en-US" altLang="zh-CN" dirty="0"/>
              <a:t> &lt;</a:t>
            </a:r>
            <a:r>
              <a:rPr lang="zh-CN" altLang="en-US" dirty="0"/>
              <a:t>返回值类型</a:t>
            </a:r>
            <a:r>
              <a:rPr lang="en-US" altLang="zh-CN" dirty="0"/>
              <a:t>&gt;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它可以省略，这时根据函数体中</a:t>
            </a:r>
            <a:r>
              <a:rPr lang="en-US" altLang="zh-CN" dirty="0"/>
              <a:t>return</a:t>
            </a:r>
            <a:r>
              <a:rPr lang="zh-CN" altLang="en-US" dirty="0"/>
              <a:t>返回的值隐式确定返回值类型。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C000"/>
                </a:solidFill>
              </a:rPr>
              <a:t>&lt;</a:t>
            </a:r>
            <a:r>
              <a:rPr lang="zh-CN" altLang="en-US" dirty="0">
                <a:solidFill>
                  <a:srgbClr val="FFC000"/>
                </a:solidFill>
              </a:rPr>
              <a:t>函数体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  <a:r>
              <a:rPr lang="zh-CN" altLang="en-US" dirty="0"/>
              <a:t>为一个复合语句。</a:t>
            </a:r>
          </a:p>
        </p:txBody>
      </p:sp>
    </p:spTree>
    <p:extLst>
      <p:ext uri="{BB962C8B-B14F-4D97-AF65-F5344CB8AC3E}">
        <p14:creationId xmlns:p14="http://schemas.microsoft.com/office/powerpoint/2010/main" val="21592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1847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&lt;</a:t>
            </a:r>
            <a:r>
              <a:rPr lang="zh-CN" altLang="en-US" dirty="0" smtClean="0">
                <a:solidFill>
                  <a:srgbClr val="FFC000"/>
                </a:solidFill>
              </a:rPr>
              <a:t>环境变量使用说明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zh-CN" altLang="en-US" dirty="0" smtClean="0"/>
              <a:t>：指出函数体中对外层作用域中的自动变量的使用限制：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空：不能使用外层作用域中的自动变量。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&amp;</a:t>
            </a:r>
            <a:r>
              <a:rPr lang="zh-CN" altLang="en-US" dirty="0" smtClean="0"/>
              <a:t>：按引用方式使用外层作用域中的自动变量（可以改变这些变量的值）。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=</a:t>
            </a:r>
            <a:r>
              <a:rPr lang="zh-CN" altLang="en-US" dirty="0" smtClean="0"/>
              <a:t>：按值方式使用使用外层作用域中的自动变量（不能改变这些变量的值）。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=</a:t>
            </a:r>
            <a:r>
              <a:rPr lang="zh-CN" altLang="en-US" dirty="0"/>
              <a:t>可以</a:t>
            </a:r>
            <a:r>
              <a:rPr lang="zh-CN" altLang="en-US" dirty="0" smtClean="0"/>
              <a:t>用</a:t>
            </a:r>
            <a:r>
              <a:rPr lang="zh-CN" altLang="en-US" dirty="0"/>
              <a:t>来</a:t>
            </a:r>
            <a:r>
              <a:rPr lang="zh-CN" altLang="en-US" dirty="0" smtClean="0"/>
              <a:t>统一指定对外层作用域中自动变量的使用方式，也可以用来单独指定可使用的外层自动变量（变量名前可以加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，默认为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8984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88913"/>
            <a:ext cx="8496300" cy="6553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 smtClean="0"/>
              <a:t>下面是一些合法的</a:t>
            </a:r>
            <a:r>
              <a:rPr lang="el-GR" altLang="zh-CN" dirty="0" smtClean="0"/>
              <a:t>λ</a:t>
            </a:r>
            <a:r>
              <a:rPr lang="zh-CN" altLang="en-US" dirty="0" smtClean="0"/>
              <a:t>表达式：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k,m,n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   ......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   ...[](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return x</a:t>
            </a:r>
            <a:r>
              <a:rPr lang="zh-CN" altLang="en-US" dirty="0" smtClean="0"/>
              <a:t>*</a:t>
            </a:r>
            <a:r>
              <a:rPr lang="en-US" altLang="zh-CN" dirty="0" smtClean="0"/>
              <a:t>x; }... //</a:t>
            </a:r>
            <a:r>
              <a:rPr lang="zh-CN" altLang="en-US" dirty="0" smtClean="0"/>
              <a:t>不能使用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   ...[&amp;](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k++; m++; n++; 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return </a:t>
            </a:r>
            <a:r>
              <a:rPr lang="en-US" altLang="zh-CN" dirty="0" err="1" smtClean="0"/>
              <a:t>x+k+m+n</a:t>
            </a:r>
            <a:r>
              <a:rPr lang="en-US" altLang="zh-CN" dirty="0" smtClean="0"/>
              <a:t>; }... //k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可以被修改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...[=](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return </a:t>
            </a:r>
            <a:r>
              <a:rPr lang="en-US" altLang="zh-CN" dirty="0" err="1" smtClean="0"/>
              <a:t>x+k+m+n</a:t>
            </a:r>
            <a:r>
              <a:rPr lang="en-US" altLang="zh-CN" dirty="0" smtClean="0"/>
              <a:t>; }...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					//k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不能被修改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...[&amp;,n](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k++; m++; 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return </a:t>
            </a:r>
            <a:r>
              <a:rPr lang="en-US" altLang="zh-CN" dirty="0" err="1" smtClean="0"/>
              <a:t>x+k+m+n</a:t>
            </a:r>
            <a:r>
              <a:rPr lang="en-US" altLang="zh-CN" dirty="0" smtClean="0"/>
              <a:t>; }... //n</a:t>
            </a:r>
            <a:r>
              <a:rPr lang="zh-CN" altLang="en-US" dirty="0" smtClean="0"/>
              <a:t>不能被修改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...[=,&amp;n](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n++; return </a:t>
            </a:r>
            <a:r>
              <a:rPr lang="en-US" altLang="zh-CN" dirty="0" err="1" smtClean="0"/>
              <a:t>x+k+m+n</a:t>
            </a:r>
            <a:r>
              <a:rPr lang="en-US" altLang="zh-CN" dirty="0" smtClean="0"/>
              <a:t>; }... 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//n</a:t>
            </a:r>
            <a:r>
              <a:rPr lang="zh-CN" altLang="en-US" dirty="0" smtClean="0"/>
              <a:t>可以被修改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...[&amp;</a:t>
            </a:r>
            <a:r>
              <a:rPr lang="en-US" altLang="zh-CN" dirty="0" err="1" smtClean="0"/>
              <a:t>k,m</a:t>
            </a:r>
            <a:r>
              <a:rPr lang="en-US" altLang="zh-CN" dirty="0" smtClean="0"/>
              <a:t>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k++; return </a:t>
            </a:r>
            <a:r>
              <a:rPr lang="en-US" altLang="zh-CN" dirty="0" err="1" smtClean="0"/>
              <a:t>x+k+m</a:t>
            </a:r>
            <a:r>
              <a:rPr lang="en-US" altLang="zh-CN" dirty="0" smtClean="0"/>
              <a:t>; }...   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//</a:t>
            </a:r>
            <a:r>
              <a:rPr lang="zh-CN" altLang="en-US" dirty="0" smtClean="0"/>
              <a:t>只能使用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可以被修改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...[=] </a:t>
            </a:r>
            <a:r>
              <a:rPr lang="en-US" altLang="zh-CN" dirty="0"/>
              <a:t>{ return </a:t>
            </a:r>
            <a:r>
              <a:rPr lang="en-US" altLang="zh-CN" dirty="0" err="1"/>
              <a:t>k+m+n</a:t>
            </a:r>
            <a:r>
              <a:rPr lang="en-US" altLang="zh-CN" dirty="0"/>
              <a:t>; </a:t>
            </a:r>
            <a:r>
              <a:rPr lang="en-US" altLang="zh-CN" dirty="0" smtClean="0"/>
              <a:t>}... //</a:t>
            </a:r>
            <a:r>
              <a:rPr lang="zh-CN" altLang="en-US" dirty="0"/>
              <a:t>没有参数，返回值类型为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2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435975" cy="47894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不使用环境变量的</a:t>
            </a:r>
            <a:r>
              <a:rPr lang="en-US" altLang="zh-CN" dirty="0"/>
              <a:t>λ</a:t>
            </a:r>
            <a:r>
              <a:rPr lang="zh-CN" altLang="en-US" dirty="0"/>
              <a:t>表达式可隐式转换成函数指针。</a:t>
            </a:r>
          </a:p>
          <a:p>
            <a:pPr>
              <a:defRPr/>
            </a:pPr>
            <a:r>
              <a:rPr lang="en-US" altLang="zh-CN" dirty="0" smtClean="0"/>
              <a:t>λ</a:t>
            </a:r>
            <a:r>
              <a:rPr lang="zh-CN" altLang="en-US" dirty="0" smtClean="0"/>
              <a:t>表达式的用途：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直接调用它。</a:t>
            </a: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r>
              <a:rPr lang="en-US" altLang="zh-CN" dirty="0">
                <a:solidFill>
                  <a:srgbClr val="FFC000"/>
                </a:solidFill>
              </a:rPr>
              <a:t>[](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x)-&gt;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{ return x</a:t>
            </a:r>
            <a:r>
              <a:rPr lang="zh-CN" altLang="en-US" dirty="0">
                <a:solidFill>
                  <a:srgbClr val="FFC000"/>
                </a:solidFill>
              </a:rPr>
              <a:t>*</a:t>
            </a:r>
            <a:r>
              <a:rPr lang="en-US" altLang="zh-CN" dirty="0">
                <a:solidFill>
                  <a:srgbClr val="FFC000"/>
                </a:solidFill>
              </a:rPr>
              <a:t>x; </a:t>
            </a:r>
            <a:r>
              <a:rPr lang="en-US" altLang="zh-CN" dirty="0" smtClean="0">
                <a:solidFill>
                  <a:srgbClr val="FFC000"/>
                </a:solidFill>
              </a:rPr>
              <a:t>}</a:t>
            </a:r>
            <a:r>
              <a:rPr lang="en-US" altLang="zh-CN" dirty="0" smtClean="0"/>
              <a:t>(10)</a:t>
            </a:r>
          </a:p>
          <a:p>
            <a:pPr lvl="1">
              <a:defRPr/>
            </a:pPr>
            <a:r>
              <a:rPr lang="zh-CN" altLang="en-US" dirty="0" smtClean="0"/>
              <a:t>把</a:t>
            </a:r>
            <a:r>
              <a:rPr lang="zh-CN" altLang="en-US" dirty="0"/>
              <a:t>它</a:t>
            </a:r>
            <a:r>
              <a:rPr lang="zh-CN" altLang="en-US" dirty="0" smtClean="0"/>
              <a:t>作为</a:t>
            </a:r>
            <a:r>
              <a:rPr lang="zh-CN" altLang="en-US" dirty="0"/>
              <a:t>参数传给另一个</a:t>
            </a:r>
            <a:r>
              <a:rPr lang="zh-CN" altLang="en-US" dirty="0" smtClean="0"/>
              <a:t>函数。例如：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r>
              <a:rPr lang="en-US" altLang="zh-CN" dirty="0"/>
              <a:t>f(</a:t>
            </a:r>
            <a:r>
              <a:rPr lang="en-US" altLang="zh-CN" dirty="0">
                <a:solidFill>
                  <a:srgbClr val="FFC000"/>
                </a:solidFill>
              </a:rPr>
              <a:t>[](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x)-&gt;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{ return x</a:t>
            </a:r>
            <a:r>
              <a:rPr lang="zh-CN" altLang="en-US" dirty="0">
                <a:solidFill>
                  <a:srgbClr val="FFC000"/>
                </a:solidFill>
              </a:rPr>
              <a:t>*</a:t>
            </a:r>
            <a:r>
              <a:rPr lang="en-US" altLang="zh-CN" dirty="0">
                <a:solidFill>
                  <a:srgbClr val="FFC000"/>
                </a:solidFill>
              </a:rPr>
              <a:t>x; </a:t>
            </a:r>
            <a:r>
              <a:rPr lang="en-US" altLang="zh-CN" dirty="0" smtClean="0">
                <a:solidFill>
                  <a:srgbClr val="FFC000"/>
                </a:solidFill>
              </a:rPr>
              <a:t>}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dirty="0"/>
              <a:t>λ</a:t>
            </a:r>
            <a:r>
              <a:rPr lang="zh-CN" altLang="en-US" dirty="0"/>
              <a:t>表达式</a:t>
            </a:r>
            <a:r>
              <a:rPr lang="zh-CN" altLang="en-US" dirty="0" smtClean="0"/>
              <a:t>的</a:t>
            </a:r>
            <a:r>
              <a:rPr lang="zh-CN" altLang="en-US" dirty="0"/>
              <a:t>主要</a:t>
            </a:r>
            <a:r>
              <a:rPr lang="zh-CN" altLang="en-US" dirty="0" smtClean="0"/>
              <a:t>用途是上面的第二个！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void sort(Student </a:t>
            </a:r>
            <a:r>
              <a:rPr lang="en-US" altLang="zh-CN" dirty="0" err="1"/>
              <a:t>st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bool (*</a:t>
            </a:r>
            <a:r>
              <a:rPr lang="en-US" altLang="zh-CN" dirty="0">
                <a:solidFill>
                  <a:srgbClr val="FFC000"/>
                </a:solidFill>
              </a:rPr>
              <a:t>comp</a:t>
            </a:r>
            <a:r>
              <a:rPr lang="en-US" altLang="zh-CN" dirty="0"/>
              <a:t>)(Student *st1,Student *st2</a:t>
            </a:r>
            <a:r>
              <a:rPr lang="en-US" altLang="zh-CN" dirty="0" smtClean="0"/>
              <a:t>))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Student </a:t>
            </a:r>
            <a:r>
              <a:rPr lang="en-US" altLang="zh-CN" dirty="0" err="1"/>
              <a:t>st</a:t>
            </a:r>
            <a:r>
              <a:rPr lang="en-US" altLang="zh-CN" dirty="0"/>
              <a:t>[100];</a:t>
            </a:r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按学号由小到大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sort(st,100,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[](</a:t>
            </a:r>
            <a:r>
              <a:rPr lang="en-US" altLang="zh-CN" dirty="0">
                <a:solidFill>
                  <a:srgbClr val="FFC000"/>
                </a:solidFill>
              </a:rPr>
              <a:t>Student *st1,Student *st2</a:t>
            </a:r>
            <a:r>
              <a:rPr lang="en-US" altLang="zh-CN" dirty="0" smtClean="0">
                <a:solidFill>
                  <a:srgbClr val="FFC000"/>
                </a:solidFill>
              </a:rPr>
              <a:t>)-&gt;bool </a:t>
            </a:r>
            <a:r>
              <a:rPr lang="en-US" altLang="zh-CN" dirty="0">
                <a:solidFill>
                  <a:srgbClr val="FFC000"/>
                </a:solidFill>
              </a:rPr>
              <a:t>{ return (st1-&gt;no &lt; st2-&gt;no)</a:t>
            </a:r>
            <a:r>
              <a:rPr lang="en-US" altLang="zh-CN" dirty="0" smtClean="0">
                <a:solidFill>
                  <a:srgbClr val="FFC000"/>
                </a:solidFill>
              </a:rPr>
              <a:t>; </a:t>
            </a:r>
            <a:r>
              <a:rPr lang="en-US" altLang="zh-CN" dirty="0">
                <a:solidFill>
                  <a:srgbClr val="FFC000"/>
                </a:solidFill>
              </a:rPr>
              <a:t>}</a:t>
            </a:r>
            <a:r>
              <a:rPr lang="en-US" altLang="zh-CN" dirty="0" smtClean="0"/>
              <a:t>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按姓名由小到大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sort(st,100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C000"/>
                </a:solidFill>
              </a:rPr>
              <a:t>[]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Student *st1,Student *st2</a:t>
            </a:r>
            <a:r>
              <a:rPr lang="en-US" altLang="zh-CN" dirty="0" smtClean="0">
                <a:solidFill>
                  <a:srgbClr val="FFC000"/>
                </a:solidFill>
              </a:rPr>
              <a:t>)-&gt;bool { </a:t>
            </a:r>
            <a:r>
              <a:rPr lang="en-US" altLang="zh-CN" dirty="0">
                <a:solidFill>
                  <a:srgbClr val="FFC000"/>
                </a:solidFill>
              </a:rPr>
              <a:t>return (</a:t>
            </a:r>
            <a:r>
              <a:rPr lang="en-US" altLang="zh-CN" dirty="0" err="1">
                <a:solidFill>
                  <a:srgbClr val="FFC000"/>
                </a:solidFill>
              </a:rPr>
              <a:t>strcmp</a:t>
            </a:r>
            <a:r>
              <a:rPr lang="en-US" altLang="zh-CN" dirty="0">
                <a:solidFill>
                  <a:srgbClr val="FFC000"/>
                </a:solidFill>
              </a:rPr>
              <a:t>(st1-&gt;name,st2-&gt;name)&lt;0</a:t>
            </a:r>
            <a:r>
              <a:rPr lang="en-US" altLang="zh-CN" dirty="0" smtClean="0">
                <a:solidFill>
                  <a:srgbClr val="FFC000"/>
                </a:solidFill>
              </a:rPr>
              <a:t>);}</a:t>
            </a:r>
            <a:r>
              <a:rPr lang="en-US" altLang="zh-CN" dirty="0" smtClean="0"/>
              <a:t>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......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/>
              <a:t>按学号</a:t>
            </a:r>
            <a:r>
              <a:rPr lang="zh-CN" altLang="en-US" dirty="0" smtClean="0"/>
              <a:t>由</a:t>
            </a:r>
            <a:r>
              <a:rPr lang="zh-CN" altLang="en-US" dirty="0"/>
              <a:t>大</a:t>
            </a:r>
            <a:r>
              <a:rPr lang="zh-CN" altLang="en-US" dirty="0" smtClean="0"/>
              <a:t>到小排序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sort(st,100, </a:t>
            </a:r>
            <a:r>
              <a:rPr lang="en-US" altLang="zh-CN" dirty="0">
                <a:solidFill>
                  <a:srgbClr val="FFC000"/>
                </a:solidFill>
              </a:rPr>
              <a:t>[](Student *st1,Student *st2)-&gt;bool { return (st1-&gt;no </a:t>
            </a:r>
            <a:r>
              <a:rPr lang="en-US" altLang="zh-CN" dirty="0" smtClean="0">
                <a:solidFill>
                  <a:srgbClr val="FFC000"/>
                </a:solidFill>
              </a:rPr>
              <a:t>&gt; </a:t>
            </a:r>
            <a:r>
              <a:rPr lang="en-US" altLang="zh-CN" dirty="0">
                <a:solidFill>
                  <a:srgbClr val="FFC000"/>
                </a:solidFill>
              </a:rPr>
              <a:t>st2-&gt;no); }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按姓名</a:t>
            </a:r>
            <a:r>
              <a:rPr lang="zh-CN" altLang="en-US" dirty="0" smtClean="0"/>
              <a:t>由大到小排序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sort(st,100, </a:t>
            </a:r>
            <a:r>
              <a:rPr lang="en-US" altLang="zh-CN" dirty="0">
                <a:solidFill>
                  <a:srgbClr val="FFC000"/>
                </a:solidFill>
              </a:rPr>
              <a:t>[](Student *st1,Student *st2)-&gt;bool { return (</a:t>
            </a:r>
            <a:r>
              <a:rPr lang="en-US" altLang="zh-CN" dirty="0" err="1">
                <a:solidFill>
                  <a:srgbClr val="FFC000"/>
                </a:solidFill>
              </a:rPr>
              <a:t>strcmp</a:t>
            </a:r>
            <a:r>
              <a:rPr lang="en-US" altLang="zh-CN" dirty="0">
                <a:solidFill>
                  <a:srgbClr val="FFC000"/>
                </a:solidFill>
              </a:rPr>
              <a:t>(st1-&gt;name,st2-&gt;</a:t>
            </a:r>
            <a:r>
              <a:rPr lang="en-US" altLang="zh-CN" dirty="0" smtClean="0">
                <a:solidFill>
                  <a:srgbClr val="FFC000"/>
                </a:solidFill>
              </a:rPr>
              <a:t>name)&gt;0</a:t>
            </a:r>
            <a:r>
              <a:rPr lang="en-US" altLang="zh-CN" dirty="0">
                <a:solidFill>
                  <a:srgbClr val="FFC000"/>
                </a:solidFill>
              </a:rPr>
              <a:t>);}</a:t>
            </a:r>
            <a:r>
              <a:rPr lang="en-US" altLang="zh-CN" dirty="0"/>
              <a:t>);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9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引用类型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784"/>
            <a:ext cx="8824912" cy="5112568"/>
          </a:xfrm>
        </p:spPr>
        <p:txBody>
          <a:bodyPr>
            <a:normAutofit/>
          </a:bodyPr>
          <a:lstStyle/>
          <a:p>
            <a:pPr marL="441325" indent="-441325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引用类型用于给一个变量取一个</a:t>
            </a:r>
            <a:r>
              <a:rPr lang="zh-CN" altLang="en-US" sz="2800" dirty="0" smtClean="0">
                <a:solidFill>
                  <a:srgbClr val="FFC000"/>
                </a:solidFill>
              </a:rPr>
              <a:t>别名</a:t>
            </a:r>
            <a:r>
              <a:rPr lang="zh-CN" altLang="en-US" sz="2800" dirty="0" smtClean="0"/>
              <a:t>。例如：</a:t>
            </a:r>
          </a:p>
          <a:p>
            <a:pPr marL="1268413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x=0;</a:t>
            </a:r>
          </a:p>
          <a:p>
            <a:pPr marL="1268413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&amp;</a:t>
            </a:r>
            <a:r>
              <a:rPr lang="en-US" altLang="zh-CN" sz="2400" dirty="0" smtClean="0"/>
              <a:t>y=x; //</a:t>
            </a:r>
            <a:r>
              <a:rPr lang="en-US" altLang="zh-CN" sz="2400" dirty="0" smtClean="0">
                <a:solidFill>
                  <a:schemeClr val="folHlink"/>
                </a:solidFill>
              </a:rPr>
              <a:t>y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引用类型</a:t>
            </a:r>
            <a:r>
              <a:rPr lang="zh-CN" altLang="en-US" sz="2400" dirty="0" smtClean="0"/>
              <a:t>的变量，可以看成是</a:t>
            </a:r>
            <a:r>
              <a:rPr lang="en-US" altLang="zh-CN" sz="2400" dirty="0" smtClean="0">
                <a:solidFill>
                  <a:schemeClr val="folHlink"/>
                </a:solidFill>
              </a:rPr>
              <a:t>x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别名</a:t>
            </a:r>
          </a:p>
          <a:p>
            <a:pPr marL="1268413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x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结果为：</a:t>
            </a:r>
            <a:r>
              <a:rPr lang="en-US" altLang="zh-CN" sz="2400" dirty="0" smtClean="0"/>
              <a:t>0</a:t>
            </a:r>
          </a:p>
          <a:p>
            <a:pPr marL="1268413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/>
              <a:t>y = 1;</a:t>
            </a:r>
          </a:p>
          <a:p>
            <a:pPr marL="1268413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x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结果为：</a:t>
            </a:r>
            <a:r>
              <a:rPr lang="en-US" altLang="zh-CN" sz="2400" dirty="0" smtClean="0"/>
              <a:t>1</a:t>
            </a:r>
          </a:p>
          <a:p>
            <a:pPr marL="441325" indent="-441325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在语法上，</a:t>
            </a:r>
            <a:endParaRPr lang="en-US" altLang="zh-CN" sz="2800" dirty="0" smtClean="0"/>
          </a:p>
          <a:p>
            <a:pPr marL="841375" lvl="1" indent="-441325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对引用类型变量的访问形式与非引用类型相同</a:t>
            </a:r>
            <a:r>
              <a:rPr lang="zh-CN" altLang="en-US" sz="2400" dirty="0"/>
              <a:t>。</a:t>
            </a:r>
            <a:endParaRPr lang="zh-CN" altLang="en-US" sz="2400" dirty="0" smtClean="0"/>
          </a:p>
          <a:p>
            <a:pPr marL="441325" indent="-441325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在语义上，</a:t>
            </a:r>
            <a:endParaRPr lang="en-US" altLang="zh-CN" sz="2800" dirty="0" smtClean="0"/>
          </a:p>
          <a:p>
            <a:pPr marL="841375" lvl="1" indent="-441325" eaLnBrk="1" hangingPunct="1">
              <a:defRPr/>
            </a:pPr>
            <a:r>
              <a:rPr lang="zh-CN" altLang="en-US" sz="2400" dirty="0" smtClean="0"/>
              <a:t>对引用类型变量的访问实际访问的是另一个变量（被引用的变量）。</a:t>
            </a:r>
            <a:endParaRPr lang="en-US" altLang="zh-CN" sz="2400" dirty="0" smtClean="0"/>
          </a:p>
          <a:p>
            <a:pPr marL="841375" lvl="1" indent="-441325" eaLnBrk="1" hangingPunct="1">
              <a:defRPr/>
            </a:pPr>
            <a:r>
              <a:rPr lang="zh-CN" altLang="en-US" sz="2400" dirty="0" smtClean="0"/>
              <a:t>效果与通过指针间接访问另一个变量相同。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69325" cy="59769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对引用类型需要注意下面几点：</a:t>
            </a:r>
            <a:endParaRPr lang="zh-CN" altLang="en-US" dirty="0" smtClean="0">
              <a:latin typeface="宋体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定义引用类型变量时，应在变量名加上符号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cs typeface="Times New Roman" pitchFamily="18" charset="0"/>
              </a:rPr>
              <a:t>&amp;</a:t>
            </a:r>
            <a:r>
              <a:rPr lang="en-US" altLang="zh-CN" dirty="0" smtClean="0">
                <a:latin typeface="Arial"/>
              </a:rPr>
              <a:t>”</a:t>
            </a:r>
            <a:r>
              <a:rPr lang="zh-CN" altLang="en-US" dirty="0" smtClean="0"/>
              <a:t>，以区别于普通变量。</a:t>
            </a: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cs typeface="Times New Roman" pitchFamily="18" charset="0"/>
              </a:rPr>
              <a:t>int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folHlink"/>
                </a:solidFill>
                <a:cs typeface="Times New Roman" pitchFamily="18" charset="0"/>
              </a:rPr>
              <a:t>&amp;</a:t>
            </a:r>
            <a:r>
              <a:rPr lang="en-US" altLang="zh-CN" dirty="0" smtClean="0">
                <a:cs typeface="Times New Roman" pitchFamily="18" charset="0"/>
              </a:rPr>
              <a:t>y=x;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定义引用变量时必须要有初始化，并且引用变量和被引用变量应具有相同的类型。</a:t>
            </a: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cs typeface="Times New Roman" pitchFamily="18" charset="0"/>
              </a:rPr>
              <a:t>int</a:t>
            </a:r>
            <a:r>
              <a:rPr lang="en-US" altLang="zh-CN" dirty="0" smtClean="0">
                <a:cs typeface="Times New Roman" pitchFamily="18" charset="0"/>
              </a:rPr>
              <a:t> x;</a:t>
            </a: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cs typeface="Times New Roman" pitchFamily="18" charset="0"/>
              </a:rPr>
              <a:t>int</a:t>
            </a:r>
            <a:r>
              <a:rPr lang="en-US" altLang="zh-CN" dirty="0" smtClean="0">
                <a:cs typeface="Times New Roman" pitchFamily="18" charset="0"/>
              </a:rPr>
              <a:t> &amp;y</a:t>
            </a:r>
            <a:r>
              <a:rPr lang="en-US" altLang="zh-CN" dirty="0" smtClean="0">
                <a:solidFill>
                  <a:schemeClr val="folHlink"/>
                </a:solidFill>
                <a:cs typeface="Times New Roman" pitchFamily="18" charset="0"/>
              </a:rPr>
              <a:t>=x</a:t>
            </a:r>
            <a:r>
              <a:rPr lang="en-US" altLang="zh-CN" dirty="0" smtClean="0">
                <a:cs typeface="Times New Roman" pitchFamily="18" charset="0"/>
              </a:rPr>
              <a:t>;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引用类型的变量定义之后，它不能再引用其它变量。</a:t>
            </a: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x1,x2;</a:t>
            </a: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&amp;y=x1;</a:t>
            </a: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......</a:t>
            </a: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y = </a:t>
            </a:r>
            <a:r>
              <a:rPr lang="en-US" altLang="zh-CN" dirty="0" smtClean="0">
                <a:solidFill>
                  <a:schemeClr val="folHlink"/>
                </a:solidFill>
              </a:rPr>
              <a:t>&amp;x2</a:t>
            </a:r>
            <a:r>
              <a:rPr lang="en-US" altLang="zh-CN" dirty="0" smtClean="0"/>
              <a:t>;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用指针提高数组元素的访问效率 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34400" cy="566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使用指针来访问数组元素能提高效率。例如：</a:t>
            </a:r>
          </a:p>
          <a:p>
            <a:pPr lvl="1" eaLnBrk="1" hangingPunct="1">
              <a:defRPr/>
            </a:pPr>
            <a:r>
              <a:rPr lang="zh-CN" altLang="en-US" dirty="0" smtClean="0"/>
              <a:t>用下标访问数组元素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N=100;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a[N];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&lt;N; 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++</a:t>
            </a:r>
            <a:r>
              <a:rPr lang="en-US" altLang="zh-CN" dirty="0" smtClean="0"/>
              <a:t>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smtClean="0">
                <a:latin typeface="Arial"/>
              </a:rPr>
              <a:t>…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en-US" altLang="zh-CN" dirty="0" smtClean="0">
                <a:latin typeface="Arial"/>
              </a:rPr>
              <a:t>…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这里需要计算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的地址：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		       </a:t>
            </a:r>
            <a:r>
              <a:rPr lang="en-US" altLang="zh-CN" dirty="0" smtClean="0"/>
              <a:t>// a</a:t>
            </a:r>
            <a:r>
              <a:rPr lang="zh-CN" altLang="en-US" dirty="0" smtClean="0"/>
              <a:t>的首地址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} //</a:t>
            </a:r>
            <a:r>
              <a:rPr lang="en-US" altLang="zh-CN" dirty="0" smtClean="0">
                <a:solidFill>
                  <a:schemeClr val="folHlink"/>
                </a:solidFill>
              </a:rPr>
              <a:t>N</a:t>
            </a:r>
            <a:r>
              <a:rPr lang="zh-CN" altLang="en-US" dirty="0" smtClean="0">
                <a:solidFill>
                  <a:schemeClr val="folHlink"/>
                </a:solidFill>
              </a:rPr>
              <a:t>次乘法</a:t>
            </a:r>
            <a:r>
              <a:rPr lang="zh-CN" altLang="en-US" dirty="0" smtClean="0"/>
              <a:t>＋</a:t>
            </a:r>
            <a:r>
              <a:rPr lang="en-US" altLang="zh-CN" dirty="0" smtClean="0">
                <a:solidFill>
                  <a:schemeClr val="folHlink"/>
                </a:solidFill>
              </a:rPr>
              <a:t>2N</a:t>
            </a:r>
            <a:r>
              <a:rPr lang="zh-CN" altLang="en-US" dirty="0" smtClean="0">
                <a:solidFill>
                  <a:schemeClr val="folHlink"/>
                </a:solidFill>
              </a:rPr>
              <a:t>次加法</a:t>
            </a:r>
          </a:p>
          <a:p>
            <a:pPr lvl="1" eaLnBrk="1" hangingPunct="1">
              <a:defRPr/>
            </a:pPr>
            <a:r>
              <a:rPr lang="zh-CN" altLang="en-US" dirty="0" smtClean="0"/>
              <a:t>用指针访问数组元素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*p=&amp;a[0],*q=&amp;a[N-1]; p&lt;=q; p</a:t>
            </a:r>
            <a:r>
              <a:rPr lang="en-US" altLang="zh-CN" dirty="0" smtClean="0">
                <a:solidFill>
                  <a:srgbClr val="FFC000"/>
                </a:solidFill>
              </a:rPr>
              <a:t>++</a:t>
            </a:r>
            <a:r>
              <a:rPr lang="en-US" altLang="zh-CN" dirty="0" smtClean="0"/>
              <a:t>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{	 ... *p ...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} //</a:t>
            </a:r>
            <a:r>
              <a:rPr lang="en-US" altLang="zh-CN" dirty="0" smtClean="0">
                <a:solidFill>
                  <a:schemeClr val="folHlink"/>
                </a:solidFill>
              </a:rPr>
              <a:t>N</a:t>
            </a:r>
            <a:r>
              <a:rPr lang="zh-CN" altLang="en-US" dirty="0" smtClean="0">
                <a:solidFill>
                  <a:schemeClr val="folHlink"/>
                </a:solidFill>
              </a:rPr>
              <a:t>次加法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引用类型作为函数的参数类型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12776"/>
            <a:ext cx="8507413" cy="5184576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4000" dirty="0" smtClean="0"/>
              <a:t>引用类型能实现指针类型参数的功能。例如：</a:t>
            </a: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A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......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void f(A </a:t>
            </a:r>
            <a:r>
              <a:rPr lang="en-US" altLang="zh-CN" sz="2400" dirty="0" smtClean="0">
                <a:solidFill>
                  <a:srgbClr val="FFC000"/>
                </a:solidFill>
              </a:rPr>
              <a:t>&amp;x</a:t>
            </a:r>
            <a:r>
              <a:rPr lang="en-US" altLang="zh-CN" sz="2400" dirty="0" smtClean="0"/>
              <a:t>) //x</a:t>
            </a:r>
            <a:r>
              <a:rPr lang="zh-CN" altLang="en-US" sz="2400" dirty="0" smtClean="0"/>
              <a:t>引用相应的实参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 ......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… </a:t>
            </a:r>
            <a:r>
              <a:rPr lang="en-US" altLang="zh-CN" sz="2400" dirty="0" err="1" smtClean="0"/>
              <a:t>x.i</a:t>
            </a:r>
            <a:r>
              <a:rPr lang="en-US" altLang="zh-CN" sz="2400" dirty="0" smtClean="0"/>
              <a:t> … //</a:t>
            </a:r>
            <a:r>
              <a:rPr lang="zh-CN" altLang="en-US" sz="2400" dirty="0" smtClean="0"/>
              <a:t>访问实参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......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 A 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......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f(</a:t>
            </a:r>
            <a:r>
              <a:rPr lang="en-US" altLang="zh-CN" sz="2400" dirty="0" smtClean="0">
                <a:solidFill>
                  <a:srgbClr val="FFC000"/>
                </a:solidFill>
              </a:rPr>
              <a:t>a</a:t>
            </a:r>
            <a:r>
              <a:rPr lang="en-US" altLang="zh-CN" sz="2400" dirty="0" smtClean="0"/>
              <a:t>); //</a:t>
            </a:r>
            <a:r>
              <a:rPr lang="zh-CN" altLang="en-US" sz="2400" dirty="0" smtClean="0"/>
              <a:t>引用传递，提高参数传递效率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......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再</a:t>
            </a:r>
            <a:r>
              <a:rPr lang="zh-CN" altLang="en-GB" dirty="0" smtClean="0"/>
              <a:t>例如</a:t>
            </a:r>
            <a:r>
              <a:rPr lang="zh-CN" altLang="en-GB" dirty="0"/>
              <a:t>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/>
              <a:t>#include &lt;</a:t>
            </a:r>
            <a:r>
              <a:rPr lang="en-GB" altLang="zh-CN" sz="2000" dirty="0" err="1"/>
              <a:t>iostream</a:t>
            </a:r>
            <a:r>
              <a:rPr lang="en-GB" altLang="zh-CN" sz="2000" dirty="0"/>
              <a:t>&gt;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void swap(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C000"/>
                </a:solidFill>
              </a:rPr>
              <a:t>&amp;x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C000"/>
                </a:solidFill>
              </a:rPr>
              <a:t>&amp;y</a:t>
            </a:r>
            <a:r>
              <a:rPr lang="en-US" altLang="zh-CN" sz="2000" dirty="0"/>
              <a:t>) //</a:t>
            </a:r>
            <a:r>
              <a:rPr lang="zh-CN" altLang="en-US" sz="2000" dirty="0"/>
              <a:t>交换两个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型变量的值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{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t = x;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x = y;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y = 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{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a=0,b=1;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 &lt;&lt; ',' &lt;&lt; b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//</a:t>
            </a:r>
            <a:r>
              <a:rPr lang="zh-CN" altLang="en-US" sz="2000" dirty="0"/>
              <a:t>结果为：</a:t>
            </a:r>
            <a:r>
              <a:rPr lang="en-US" altLang="zh-CN" sz="2000" dirty="0"/>
              <a:t>0,1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swap(</a:t>
            </a:r>
            <a:r>
              <a:rPr lang="en-US" altLang="zh-CN" sz="2000" dirty="0" err="1">
                <a:solidFill>
                  <a:srgbClr val="FFC000"/>
                </a:solidFill>
              </a:rPr>
              <a:t>a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solidFill>
                  <a:srgbClr val="FFC000"/>
                </a:solidFill>
              </a:rPr>
              <a:t>b</a:t>
            </a:r>
            <a:r>
              <a:rPr lang="en-US" altLang="zh-CN" sz="2000" dirty="0"/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 &lt;&lt; ',' &lt;&lt; b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//</a:t>
            </a:r>
            <a:r>
              <a:rPr lang="zh-CN" altLang="en-US" sz="2000" dirty="0"/>
              <a:t>结果为：</a:t>
            </a:r>
            <a:r>
              <a:rPr lang="en-US" altLang="zh-CN" sz="2000" dirty="0"/>
              <a:t>1,0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return 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0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463" y="549275"/>
            <a:ext cx="8964612" cy="5581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#include &lt;</a:t>
            </a:r>
            <a:r>
              <a:rPr lang="en-GB" altLang="zh-CN" sz="2000" dirty="0" err="1" smtClean="0"/>
              <a:t>iostream</a:t>
            </a:r>
            <a:r>
              <a:rPr lang="en-GB" altLang="zh-CN" sz="2000" dirty="0" smtClean="0"/>
              <a:t>&gt;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using namespace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;</a:t>
            </a:r>
            <a:endParaRPr lang="fr-FR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void swap(</a:t>
            </a:r>
            <a:r>
              <a:rPr lang="fr-FR" altLang="zh-CN" sz="2000" dirty="0" smtClean="0">
                <a:solidFill>
                  <a:srgbClr val="FFC000"/>
                </a:solidFill>
              </a:rPr>
              <a:t>int *</a:t>
            </a:r>
            <a:r>
              <a:rPr lang="fr-FR" altLang="zh-CN" sz="2000" dirty="0" smtClean="0"/>
              <a:t>&amp;x, </a:t>
            </a:r>
            <a:r>
              <a:rPr lang="fr-FR" altLang="zh-CN" sz="2000" dirty="0" smtClean="0">
                <a:solidFill>
                  <a:srgbClr val="FFC000"/>
                </a:solidFill>
              </a:rPr>
              <a:t>int *</a:t>
            </a:r>
            <a:r>
              <a:rPr lang="fr-FR" altLang="zh-CN" sz="2000" dirty="0" smtClean="0"/>
              <a:t>&amp;y) //</a:t>
            </a:r>
            <a:r>
              <a:rPr lang="zh-CN" altLang="fr-FR" sz="2000" dirty="0" smtClean="0"/>
              <a:t>交换两个</a:t>
            </a:r>
            <a:r>
              <a:rPr lang="fr-FR" altLang="zh-CN" sz="2000" dirty="0" smtClean="0"/>
              <a:t>int *</a:t>
            </a:r>
            <a:r>
              <a:rPr lang="zh-CN" altLang="fr-FR" sz="2000" dirty="0" smtClean="0"/>
              <a:t>型指针变量的值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{ int *t;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t =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x =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y = 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{	int a=0,b=1;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int *p=&amp;a,*q=&amp;b;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cout &lt;&lt; *p &lt;&lt; ',' &lt;&lt; *q &lt;&lt; endl;  //p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a</a:t>
            </a:r>
            <a:r>
              <a:rPr lang="zh-CN" altLang="fr-FR" sz="2000" dirty="0" smtClean="0"/>
              <a:t>，</a:t>
            </a:r>
            <a:r>
              <a:rPr lang="fr-FR" altLang="zh-CN" sz="2000" dirty="0" smtClean="0"/>
              <a:t>q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b</a:t>
            </a:r>
            <a:r>
              <a:rPr lang="zh-CN" altLang="fr-FR" sz="2000" dirty="0" smtClean="0"/>
              <a:t>；输出：</a:t>
            </a:r>
            <a:r>
              <a:rPr lang="fr-FR" altLang="zh-CN" sz="2000" dirty="0" smtClean="0"/>
              <a:t>0,1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swap(p,q);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cout &lt;&lt; *p &lt;&lt; ',' &lt;&lt; *q &lt;&lt; endl;  //p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b</a:t>
            </a:r>
            <a:r>
              <a:rPr lang="zh-CN" altLang="fr-FR" sz="2000" dirty="0" smtClean="0"/>
              <a:t>，</a:t>
            </a:r>
            <a:r>
              <a:rPr lang="fr-FR" altLang="zh-CN" sz="2000" dirty="0" smtClean="0"/>
              <a:t>q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a</a:t>
            </a:r>
            <a:r>
              <a:rPr lang="zh-CN" altLang="fr-FR" sz="2000" dirty="0" smtClean="0"/>
              <a:t>；输出：</a:t>
            </a:r>
            <a:r>
              <a:rPr lang="fr-FR" altLang="zh-CN" sz="2000" dirty="0" smtClean="0"/>
              <a:t>1,0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return 0;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481018"/>
          </a:xfrm>
        </p:spPr>
        <p:txBody>
          <a:bodyPr>
            <a:normAutofit lnSpcReduction="10000"/>
          </a:bodyPr>
          <a:lstStyle/>
          <a:p>
            <a:pPr marL="381000" indent="-381000"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引用类型的形参一直引用的是实参</a:t>
            </a:r>
            <a:endParaRPr lang="en-US" altLang="zh-CN" sz="2400" dirty="0" smtClean="0"/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void f(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*p)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{ ......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m;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p = &amp;m; //OK</a:t>
            </a:r>
            <a:endParaRPr lang="zh-CN" altLang="en-US" sz="2000" dirty="0" smtClean="0"/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... *p ... //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可以访问实参以外的数据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void g(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&amp;x)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m;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......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x = &amp;m; //</a:t>
            </a:r>
            <a:r>
              <a:rPr lang="en-US" altLang="zh-CN" sz="2000" dirty="0" smtClean="0">
                <a:solidFill>
                  <a:srgbClr val="FFC000"/>
                </a:solidFill>
              </a:rPr>
              <a:t>Error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… x … //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只能访问实参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a;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f(&amp;a);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g(a);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指针类型的常量也可以实现引用类型形参的效果：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>
                <a:solidFill>
                  <a:schemeClr val="folHlink"/>
                </a:solidFill>
              </a:rPr>
              <a:t>const</a:t>
            </a:r>
            <a:r>
              <a:rPr lang="en-US" altLang="zh-CN" dirty="0" smtClean="0"/>
              <a:t> p)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{ ......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p = &amp;m;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 *p ... 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</a:t>
            </a:r>
            <a:r>
              <a:rPr lang="zh-CN" altLang="en-US" dirty="0" smtClean="0"/>
              <a:t>只能访问实参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常量的引用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402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通过把形参定义成对常量的引用，可以防止在函数中通过引用类型的形参改变实参的值。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strcut</a:t>
            </a:r>
            <a:r>
              <a:rPr lang="en-US" altLang="zh-CN" sz="2000" dirty="0" smtClean="0"/>
              <a:t>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void f(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const</a:t>
            </a:r>
            <a:r>
              <a:rPr lang="en-US" altLang="zh-CN" sz="2000" dirty="0" smtClean="0"/>
              <a:t> A &amp;x)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{ 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x.i</a:t>
            </a:r>
            <a:r>
              <a:rPr lang="en-US" altLang="zh-CN" sz="2000" dirty="0" smtClean="0">
                <a:solidFill>
                  <a:schemeClr val="folHlink"/>
                </a:solidFill>
              </a:rPr>
              <a:t> = 1</a:t>
            </a:r>
            <a:r>
              <a:rPr lang="en-US" altLang="zh-CN" sz="2000" dirty="0" smtClean="0"/>
              <a:t>; //Error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{ A </a:t>
            </a:r>
            <a:r>
              <a:rPr lang="en-US" altLang="zh-CN" sz="2000" dirty="0" err="1" smtClean="0"/>
              <a:t>a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f(a);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引用类型与指针类型的区别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424936" cy="5661248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引用</a:t>
            </a:r>
            <a:r>
              <a:rPr lang="zh-CN" altLang="en-US" dirty="0"/>
              <a:t>类型和指针类型都可以实现通过一个</a:t>
            </a:r>
            <a:r>
              <a:rPr lang="zh-CN" altLang="en-US" dirty="0" smtClean="0"/>
              <a:t>变量来访问</a:t>
            </a:r>
            <a:r>
              <a:rPr lang="zh-CN" altLang="en-US" dirty="0"/>
              <a:t>另一个</a:t>
            </a:r>
            <a:r>
              <a:rPr lang="zh-CN" altLang="en-US" dirty="0" smtClean="0"/>
              <a:t>变量，但它们是有区别的。</a:t>
            </a:r>
            <a:endParaRPr lang="en-US" altLang="zh-CN" dirty="0" smtClean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在语法上，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引用是采用直接访问形式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指针则需要采用间接访问形式</a:t>
            </a:r>
            <a:endParaRPr lang="zh-CN" altLang="en-US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在作为函数参数类型时，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引用类型参数的实参是一个变量的名字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指针类型参数的实参是一个变量的地址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在定义时初始化以后，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引用类型变量不能再引用其它变量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指针类型变量可以指向其它的变量</a:t>
            </a:r>
            <a:endParaRPr lang="en-US" altLang="zh-CN" dirty="0" smtClean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能够用引用实现的指针功能，尽量用引用！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引用类型的实现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445125"/>
          </a:xfrm>
        </p:spPr>
        <p:txBody>
          <a:bodyPr>
            <a:normAutofit fontScale="77500" lnSpcReduction="20000"/>
          </a:bodyPr>
          <a:lstStyle/>
          <a:p>
            <a:pPr marL="355600" indent="-355600">
              <a:lnSpc>
                <a:spcPct val="120000"/>
              </a:lnSpc>
              <a:defRPr/>
            </a:pPr>
            <a:r>
              <a:rPr lang="zh-CN" altLang="en-US" dirty="0"/>
              <a:t>引用类型一般作为指针类型来实现（有时又把引用类型称作隐蔽的指针，</a:t>
            </a:r>
            <a:r>
              <a:rPr lang="en-US" altLang="zh-CN" dirty="0">
                <a:solidFill>
                  <a:srgbClr val="FFC000"/>
                </a:solidFill>
              </a:rPr>
              <a:t>hidden pointer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55600" indent="-355600">
              <a:lnSpc>
                <a:spcPct val="120000"/>
              </a:lnSpc>
              <a:defRPr/>
            </a:pPr>
            <a:r>
              <a:rPr lang="zh-CN" altLang="en-US" dirty="0" smtClean="0"/>
              <a:t>下面是引用类型</a:t>
            </a:r>
            <a:endParaRPr lang="zh-CN" altLang="en-US" dirty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&amp;m</a:t>
            </a:r>
            <a:r>
              <a:rPr lang="en-US" altLang="zh-CN" dirty="0" smtClean="0"/>
              <a:t>) //m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C000"/>
                </a:solidFill>
              </a:rPr>
              <a:t>引用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m &lt;&lt; ','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的值（实参的值）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&lt;&lt; &amp;m;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的地址（实参的地址）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}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......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x=0,y=0;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f(x);   // f</a:t>
            </a:r>
            <a:r>
              <a:rPr lang="zh-CN" altLang="en-US" dirty="0"/>
              <a:t>中的输出是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的值和地址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f(y);   // f</a:t>
            </a:r>
            <a:r>
              <a:rPr lang="zh-CN" altLang="en-US" dirty="0"/>
              <a:t>中的输出是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zh-CN" altLang="en-US" dirty="0"/>
              <a:t>的值和地址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&amp;z</a:t>
            </a:r>
            <a:r>
              <a:rPr lang="en-US" altLang="zh-CN" dirty="0" smtClean="0"/>
              <a:t>=x;   //z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C000"/>
                </a:solidFill>
              </a:rPr>
              <a:t>引用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z = 1; 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x </a:t>
            </a:r>
            <a:r>
              <a:rPr lang="en-US" altLang="zh-CN" dirty="0"/>
              <a:t>&lt;&lt; ',' </a:t>
            </a:r>
            <a:r>
              <a:rPr lang="en-US" altLang="zh-CN" dirty="0" smtClean="0"/>
              <a:t>&lt;&lt; z; // 1,1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&amp;x &lt;&lt; &amp;z; //</a:t>
            </a:r>
            <a:r>
              <a:rPr lang="zh-CN" altLang="en-US" dirty="0" smtClean="0">
                <a:solidFill>
                  <a:srgbClr val="FFC000"/>
                </a:solidFill>
              </a:rPr>
              <a:t>结果一样！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引用类型的实现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445125"/>
          </a:xfrm>
        </p:spPr>
        <p:txBody>
          <a:bodyPr>
            <a:normAutofit fontScale="77500" lnSpcReduction="20000"/>
          </a:bodyPr>
          <a:lstStyle/>
          <a:p>
            <a:pPr marL="355600" indent="-355600">
              <a:lnSpc>
                <a:spcPct val="120000"/>
              </a:lnSpc>
              <a:defRPr/>
            </a:pPr>
            <a:r>
              <a:rPr lang="zh-CN" altLang="en-US" dirty="0"/>
              <a:t>引用类型一般作为指针类型来实现（有时又把引用类型称作隐蔽的指针，</a:t>
            </a:r>
            <a:r>
              <a:rPr lang="en-US" altLang="zh-CN" dirty="0">
                <a:solidFill>
                  <a:srgbClr val="FFC000"/>
                </a:solidFill>
              </a:rPr>
              <a:t>hidden pointer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55600" indent="-355600">
              <a:lnSpc>
                <a:spcPct val="120000"/>
              </a:lnSpc>
              <a:defRPr/>
            </a:pPr>
            <a:r>
              <a:rPr lang="zh-CN" altLang="en-US" dirty="0" smtClean="0"/>
              <a:t>下面是等价的指针类型实现</a:t>
            </a:r>
            <a:endParaRPr lang="zh-CN" altLang="en-US" dirty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C000"/>
                </a:solidFill>
              </a:rPr>
              <a:t>*</a:t>
            </a:r>
            <a:r>
              <a:rPr lang="en-US" altLang="zh-CN" dirty="0" smtClean="0">
                <a:solidFill>
                  <a:srgbClr val="FFC000"/>
                </a:solidFill>
              </a:rPr>
              <a:t>m</a:t>
            </a:r>
            <a:r>
              <a:rPr lang="en-US" altLang="zh-CN" dirty="0" smtClean="0"/>
              <a:t>) //m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C000"/>
                </a:solidFill>
              </a:rPr>
              <a:t>指针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/>
              <a:t>m &lt;&lt; ','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m</a:t>
            </a:r>
            <a:r>
              <a:rPr lang="zh-CN" altLang="en-US" dirty="0" smtClean="0">
                <a:solidFill>
                  <a:srgbClr val="FFC000"/>
                </a:solidFill>
              </a:rPr>
              <a:t>指向</a:t>
            </a:r>
            <a:r>
              <a:rPr lang="zh-CN" altLang="en-US" dirty="0" smtClean="0"/>
              <a:t>的值</a:t>
            </a:r>
            <a:r>
              <a:rPr lang="zh-CN" altLang="en-US" dirty="0"/>
              <a:t>（实参的值）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&lt;&lt; m;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值</a:t>
            </a:r>
            <a:r>
              <a:rPr lang="zh-CN" altLang="en-US" dirty="0" smtClean="0"/>
              <a:t>（实参的地址）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}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......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x=0,y=0;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f(</a:t>
            </a:r>
            <a:r>
              <a:rPr lang="en-US" altLang="zh-CN" dirty="0">
                <a:solidFill>
                  <a:srgbClr val="FFC000"/>
                </a:solidFill>
              </a:rPr>
              <a:t>&amp;</a:t>
            </a:r>
            <a:r>
              <a:rPr lang="en-US" altLang="zh-CN" dirty="0"/>
              <a:t>x); // f</a:t>
            </a:r>
            <a:r>
              <a:rPr lang="zh-CN" altLang="en-US" dirty="0"/>
              <a:t>中的输出是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的值和地址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f(</a:t>
            </a:r>
            <a:r>
              <a:rPr lang="en-US" altLang="zh-CN" dirty="0">
                <a:solidFill>
                  <a:srgbClr val="FFC000"/>
                </a:solidFill>
              </a:rPr>
              <a:t>&amp;</a:t>
            </a:r>
            <a:r>
              <a:rPr lang="en-US" altLang="zh-CN" dirty="0"/>
              <a:t>y); // f</a:t>
            </a:r>
            <a:r>
              <a:rPr lang="zh-CN" altLang="en-US" dirty="0"/>
              <a:t>中的输出是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zh-CN" altLang="en-US" dirty="0"/>
              <a:t>的值和地址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*z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C000"/>
                </a:solidFill>
              </a:rPr>
              <a:t>&amp;</a:t>
            </a:r>
            <a:r>
              <a:rPr lang="en-US" altLang="zh-CN" dirty="0" smtClean="0"/>
              <a:t>x; //z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FFC000"/>
                </a:solidFill>
              </a:rPr>
              <a:t>指针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/>
              <a:t>z = 1; 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x </a:t>
            </a:r>
            <a:r>
              <a:rPr lang="en-US" altLang="zh-CN" dirty="0"/>
              <a:t>&lt;&lt; ',' </a:t>
            </a:r>
            <a:r>
              <a:rPr lang="en-US" altLang="zh-CN" dirty="0" smtClean="0"/>
              <a:t>&lt;&lt; 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/>
              <a:t>z; // 1,1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&amp;x &lt;&lt; </a:t>
            </a:r>
            <a:r>
              <a:rPr lang="en-US" altLang="zh-CN" dirty="0" smtClean="0">
                <a:solidFill>
                  <a:srgbClr val="FFC000"/>
                </a:solidFill>
              </a:rPr>
              <a:t>z</a:t>
            </a:r>
            <a:r>
              <a:rPr lang="en-US" altLang="zh-CN" dirty="0" smtClean="0"/>
              <a:t>;   //</a:t>
            </a:r>
            <a:r>
              <a:rPr lang="zh-CN" altLang="en-US" dirty="0" smtClean="0">
                <a:solidFill>
                  <a:srgbClr val="FFC000"/>
                </a:solidFill>
              </a:rPr>
              <a:t>结果一样！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8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例：把字符串逆序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void reverse(char *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 char </a:t>
            </a:r>
            <a:r>
              <a:rPr lang="en-US" altLang="zh-CN" dirty="0"/>
              <a:t>*p1=</a:t>
            </a:r>
            <a:r>
              <a:rPr lang="en-US" altLang="zh-CN" dirty="0" err="1"/>
              <a:t>str</a:t>
            </a:r>
            <a:r>
              <a:rPr lang="en-US" altLang="zh-CN" dirty="0"/>
              <a:t>, //</a:t>
            </a:r>
            <a:r>
              <a:rPr lang="zh-CN" altLang="en-US" dirty="0"/>
              <a:t>指向字符串的头</a:t>
            </a:r>
          </a:p>
          <a:p>
            <a:pPr marL="0" indent="0">
              <a:buNone/>
            </a:pPr>
            <a:r>
              <a:rPr lang="zh-CN" altLang="en-US" dirty="0" smtClean="0"/>
              <a:t>          *</a:t>
            </a:r>
            <a:r>
              <a:rPr lang="en-US" altLang="zh-CN" dirty="0" smtClean="0"/>
              <a:t>p2=</a:t>
            </a:r>
            <a:r>
              <a:rPr lang="en-US" altLang="zh-CN" dirty="0" err="1" smtClean="0"/>
              <a:t>str+strlen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)-1; //</a:t>
            </a:r>
            <a:r>
              <a:rPr lang="zh-CN" altLang="en-US" dirty="0"/>
              <a:t>指向字符串的尾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for </a:t>
            </a:r>
            <a:r>
              <a:rPr lang="en-US" altLang="zh-CN" dirty="0"/>
              <a:t>( ; p1 &lt; p2; p1++,p2--) //p1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分别从字符串的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//</a:t>
            </a:r>
            <a:r>
              <a:rPr lang="zh-CN" altLang="en-US" dirty="0" smtClean="0"/>
              <a:t>和</a:t>
            </a:r>
            <a:r>
              <a:rPr lang="zh-CN" altLang="en-US" dirty="0"/>
              <a:t>尾往中间位置移动</a:t>
            </a:r>
          </a:p>
          <a:p>
            <a:pPr marL="0" indent="0">
              <a:buNone/>
            </a:pPr>
            <a:r>
              <a:rPr lang="en-US" altLang="zh-CN" dirty="0" smtClean="0"/>
              <a:t>   { //</a:t>
            </a:r>
            <a:r>
              <a:rPr lang="zh-CN" altLang="en-US" dirty="0"/>
              <a:t>交换*</a:t>
            </a:r>
            <a:r>
              <a:rPr lang="en-US" altLang="zh-CN" dirty="0"/>
              <a:t>p1</a:t>
            </a:r>
            <a:r>
              <a:rPr lang="zh-CN" altLang="en-US" dirty="0"/>
              <a:t>和*</a:t>
            </a:r>
            <a:r>
              <a:rPr lang="en-US" altLang="zh-CN" dirty="0"/>
              <a:t>p2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 smtClean="0"/>
              <a:t>     char </a:t>
            </a:r>
            <a:r>
              <a:rPr lang="en-US" altLang="zh-CN" dirty="0"/>
              <a:t>temp=*p1;</a:t>
            </a:r>
          </a:p>
          <a:p>
            <a:pPr marL="0" indent="0">
              <a:buNone/>
            </a:pPr>
            <a:r>
              <a:rPr lang="en-US" altLang="zh-CN" dirty="0" smtClean="0"/>
              <a:t>     *</a:t>
            </a:r>
            <a:r>
              <a:rPr lang="en-US" altLang="zh-CN" dirty="0"/>
              <a:t>p1 = *p2;</a:t>
            </a:r>
          </a:p>
          <a:p>
            <a:pPr marL="0" indent="0">
              <a:buNone/>
            </a:pPr>
            <a:r>
              <a:rPr lang="en-US" altLang="zh-CN" dirty="0" smtClean="0"/>
              <a:t>     *</a:t>
            </a:r>
            <a:r>
              <a:rPr lang="en-US" altLang="zh-CN" dirty="0"/>
              <a:t>p2 = temp;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6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获取数组的首地址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35975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一维数组的首地址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a[10]; //</a:t>
            </a:r>
            <a:r>
              <a:rPr lang="zh-CN" altLang="en-US" sz="2400" dirty="0" smtClean="0"/>
              <a:t>等价于： </a:t>
            </a: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A[10]; A 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;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通过数组</a:t>
            </a:r>
            <a:r>
              <a:rPr lang="zh-CN" altLang="en-US" sz="2400" dirty="0" smtClean="0">
                <a:solidFill>
                  <a:schemeClr val="folHlink"/>
                </a:solidFill>
              </a:rPr>
              <a:t>首元素</a:t>
            </a:r>
            <a:r>
              <a:rPr lang="zh-CN" altLang="en-US" sz="2400" dirty="0" smtClean="0"/>
              <a:t>来获得。例如：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p =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&amp;a[0]</a:t>
            </a:r>
            <a:r>
              <a:rPr lang="en-US" altLang="zh-CN" sz="2000" dirty="0" smtClean="0"/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或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p =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a</a:t>
            </a:r>
            <a:r>
              <a:rPr lang="en-US" altLang="zh-CN" sz="2000" dirty="0" smtClean="0"/>
              <a:t>; //</a:t>
            </a:r>
            <a:r>
              <a:rPr lang="zh-CN" altLang="en-US" sz="2000" dirty="0" smtClean="0"/>
              <a:t>把一维数组</a:t>
            </a:r>
            <a:r>
              <a:rPr lang="en-US" altLang="zh-CN" sz="2000" dirty="0" smtClean="0"/>
              <a:t>a</a:t>
            </a:r>
            <a:r>
              <a:rPr lang="zh-CN" altLang="en-US" sz="2000" dirty="0" smtClean="0">
                <a:solidFill>
                  <a:srgbClr val="FFC000"/>
                </a:solidFill>
              </a:rPr>
              <a:t>隐式</a:t>
            </a:r>
            <a:r>
              <a:rPr lang="zh-CN" altLang="en-US" sz="2000" dirty="0" smtClean="0"/>
              <a:t>类型转换成第一个元素的地址：</a:t>
            </a:r>
            <a:r>
              <a:rPr lang="en-US" altLang="zh-CN" sz="2000" dirty="0" smtClean="0"/>
              <a:t>&amp;a[0]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p++; //</a:t>
            </a:r>
            <a:r>
              <a:rPr lang="zh-CN" altLang="en-US" sz="2000" dirty="0" smtClean="0"/>
              <a:t>加：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sizeof</a:t>
            </a:r>
            <a:r>
              <a:rPr lang="en-US" altLang="zh-CN" sz="2000" dirty="0" smtClean="0">
                <a:solidFill>
                  <a:schemeClr val="folHlink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int</a:t>
            </a:r>
            <a:r>
              <a:rPr lang="en-US" altLang="zh-CN" sz="2000" dirty="0" smtClean="0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chemeClr val="folHlink"/>
                </a:solidFill>
              </a:rPr>
              <a:t>整个数组</a:t>
            </a:r>
            <a:r>
              <a:rPr lang="zh-CN" altLang="en-US" sz="2400" dirty="0" smtClean="0"/>
              <a:t>获得。例如：</a:t>
            </a:r>
          </a:p>
          <a:p>
            <a:pPr lvl="2" eaLnBrk="1" hangingPunct="1">
              <a:defRPr/>
            </a:pPr>
            <a:r>
              <a:rPr lang="en-US" altLang="zh-CN" sz="2000" dirty="0"/>
              <a:t>A *q</a:t>
            </a:r>
            <a:r>
              <a:rPr lang="en-US" altLang="zh-CN" sz="2000" dirty="0" smtClean="0"/>
              <a:t>; //</a:t>
            </a:r>
            <a:r>
              <a:rPr lang="zh-CN" altLang="en-US" sz="2000" dirty="0" smtClean="0"/>
              <a:t>或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(*q)[10];</a:t>
            </a:r>
            <a:endParaRPr lang="en-US" altLang="zh-CN" sz="2000" dirty="0" smtClean="0"/>
          </a:p>
          <a:p>
            <a:pPr lvl="2" eaLnBrk="1" hangingPunct="1">
              <a:defRPr/>
            </a:pPr>
            <a:r>
              <a:rPr lang="en-US" altLang="zh-CN" sz="2000" dirty="0" smtClean="0"/>
              <a:t>q =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&amp;a</a:t>
            </a:r>
            <a:r>
              <a:rPr lang="en-US" altLang="zh-CN" sz="2000" dirty="0" smtClean="0"/>
              <a:t>; //</a:t>
            </a:r>
            <a:r>
              <a:rPr lang="zh-CN" altLang="en-US" sz="2000" dirty="0" smtClean="0"/>
              <a:t>整个数组的地址，它与</a:t>
            </a:r>
            <a:r>
              <a:rPr lang="en-US" altLang="zh-CN" sz="2000" dirty="0" smtClean="0"/>
              <a:t>&amp;a[0]</a:t>
            </a:r>
            <a:r>
              <a:rPr lang="zh-CN" altLang="en-US" sz="2000" dirty="0" smtClean="0"/>
              <a:t>值相同，但</a:t>
            </a:r>
            <a:r>
              <a:rPr lang="zh-CN" altLang="en-US" sz="2000" dirty="0" smtClean="0">
                <a:solidFill>
                  <a:schemeClr val="folHlink"/>
                </a:solidFill>
              </a:rPr>
              <a:t>类型</a:t>
            </a:r>
            <a:r>
              <a:rPr lang="zh-CN" altLang="en-US" sz="2000" dirty="0" smtClean="0"/>
              <a:t>不同</a:t>
            </a:r>
          </a:p>
          <a:p>
            <a:pPr lvl="2" eaLnBrk="1" hangingPunct="1">
              <a:defRPr/>
            </a:pPr>
            <a:r>
              <a:rPr lang="en-US" altLang="zh-CN" sz="2000" dirty="0" smtClean="0"/>
              <a:t>q++; //</a:t>
            </a:r>
            <a:r>
              <a:rPr lang="zh-CN" altLang="en-US" sz="2000" dirty="0" smtClean="0"/>
              <a:t>加：</a:t>
            </a:r>
            <a:r>
              <a:rPr lang="en-US" altLang="zh-CN" sz="2000" dirty="0" smtClean="0">
                <a:solidFill>
                  <a:schemeClr val="folHlink"/>
                </a:solidFill>
              </a:rPr>
              <a:t>10×sizeof(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int</a:t>
            </a:r>
            <a:r>
              <a:rPr lang="en-US" altLang="zh-CN" sz="2000" dirty="0" smtClean="0">
                <a:solidFill>
                  <a:schemeClr val="folHlink"/>
                </a:solidFill>
              </a:rPr>
              <a:t>)</a:t>
            </a:r>
          </a:p>
          <a:p>
            <a:pPr lvl="2" eaLnBrk="1" hangingPunct="1">
              <a:defRPr/>
            </a:pPr>
            <a:r>
              <a:rPr lang="zh-CN" altLang="en-US" sz="2000" dirty="0" smtClean="0"/>
              <a:t>用于</a:t>
            </a:r>
            <a:r>
              <a:rPr lang="zh-CN" altLang="en-US" sz="2000" dirty="0" smtClean="0">
                <a:solidFill>
                  <a:srgbClr val="FFC000"/>
                </a:solidFill>
              </a:rPr>
              <a:t>按行</a:t>
            </a:r>
            <a:r>
              <a:rPr lang="zh-CN" altLang="en-US" sz="2000" dirty="0" smtClean="0"/>
              <a:t>来访问</a:t>
            </a:r>
            <a:r>
              <a:rPr lang="zh-CN" altLang="en-US" sz="2000" dirty="0" smtClean="0">
                <a:solidFill>
                  <a:srgbClr val="FFC000"/>
                </a:solidFill>
              </a:rPr>
              <a:t>二维</a:t>
            </a:r>
            <a:r>
              <a:rPr lang="zh-CN" altLang="en-US" sz="2000" dirty="0" smtClean="0"/>
              <a:t>数组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2656"/>
            <a:ext cx="8229600" cy="652534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二维数组的首地址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b[5][10]; //</a:t>
            </a:r>
            <a:r>
              <a:rPr lang="zh-CN" altLang="en-US" sz="2400" dirty="0" smtClean="0"/>
              <a:t>等价于：</a:t>
            </a: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A[10]; </a:t>
            </a:r>
            <a:r>
              <a:rPr lang="en-US" altLang="zh-CN" sz="2400" dirty="0" smtClean="0">
                <a:solidFill>
                  <a:srgbClr val="FFC000"/>
                </a:solidFill>
              </a:rPr>
              <a:t>A b[5];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/>
              <a:t>			       //</a:t>
            </a:r>
            <a:r>
              <a:rPr lang="zh-CN" altLang="en-US" sz="2400" dirty="0" smtClean="0"/>
              <a:t>或 </a:t>
            </a: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B[5][10]; </a:t>
            </a:r>
            <a:r>
              <a:rPr lang="en-US" altLang="zh-CN" sz="2400" dirty="0" smtClean="0">
                <a:solidFill>
                  <a:srgbClr val="FFC000"/>
                </a:solidFill>
              </a:rPr>
              <a:t>B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b</a:t>
            </a:r>
            <a:r>
              <a:rPr lang="en-US" altLang="zh-CN" sz="2400" dirty="0" smtClean="0">
                <a:solidFill>
                  <a:srgbClr val="FFC000"/>
                </a:solidFill>
              </a:rPr>
              <a:t>;</a:t>
            </a:r>
            <a:r>
              <a:rPr lang="en-US" altLang="zh-CN" sz="2400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第一行、第一列元素</a:t>
            </a:r>
            <a:r>
              <a:rPr lang="zh-CN" altLang="en-US" sz="2400" dirty="0" smtClean="0"/>
              <a:t>来获得。例如：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p = &amp;b[0][0]; //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p = b[0]; (</a:t>
            </a:r>
            <a:r>
              <a:rPr lang="zh-CN" altLang="en-US" sz="2000" dirty="0" smtClean="0"/>
              <a:t>自动转换成</a:t>
            </a:r>
            <a:r>
              <a:rPr lang="en-US" altLang="zh-CN" sz="2000" dirty="0" smtClean="0"/>
              <a:t>&amp;b[0][0])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p++; //</a:t>
            </a:r>
            <a:r>
              <a:rPr lang="zh-CN" altLang="en-US" sz="2000" dirty="0" smtClean="0"/>
              <a:t>加： 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第一行的一维数组</a:t>
            </a:r>
            <a:r>
              <a:rPr lang="zh-CN" altLang="en-US" sz="2400" dirty="0" smtClean="0"/>
              <a:t>获得。例如：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/>
              <a:t>A *q</a:t>
            </a:r>
            <a:r>
              <a:rPr lang="en-US" altLang="zh-CN" sz="2000" dirty="0" smtClean="0"/>
              <a:t>; //</a:t>
            </a:r>
            <a:r>
              <a:rPr lang="zh-CN" altLang="en-US" sz="2000" dirty="0" smtClean="0"/>
              <a:t>或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(*q)[10];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q = &amp;b[0]; //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q = b; (</a:t>
            </a:r>
            <a:r>
              <a:rPr lang="zh-CN" altLang="en-US" sz="2000" dirty="0" smtClean="0"/>
              <a:t>自动转换成</a:t>
            </a:r>
            <a:r>
              <a:rPr lang="en-US" altLang="zh-CN" sz="2000" dirty="0" smtClean="0"/>
              <a:t>&amp;b[0])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q++; //</a:t>
            </a:r>
            <a:r>
              <a:rPr lang="zh-CN" altLang="en-US" sz="2000" dirty="0" smtClean="0"/>
              <a:t>加：</a:t>
            </a:r>
            <a:r>
              <a:rPr lang="en-US" altLang="zh-CN" sz="2000" dirty="0" smtClean="0"/>
              <a:t>10×sizeof(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q</a:t>
            </a:r>
            <a:r>
              <a:rPr lang="zh-CN" altLang="en-US" sz="2000" dirty="0" smtClean="0"/>
              <a:t>指向下一行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chemeClr val="folHlink"/>
                </a:solidFill>
              </a:rPr>
              <a:t>整个数组</a:t>
            </a:r>
            <a:r>
              <a:rPr lang="zh-CN" altLang="en-US" sz="2400" dirty="0" smtClean="0"/>
              <a:t>获得。例如：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/>
              <a:t>B *r</a:t>
            </a:r>
            <a:r>
              <a:rPr lang="en-US" altLang="zh-CN" sz="2000" dirty="0" smtClean="0"/>
              <a:t>; //</a:t>
            </a:r>
            <a:r>
              <a:rPr lang="zh-CN" altLang="en-US" sz="2000" dirty="0" smtClean="0"/>
              <a:t>或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(*r)[5][10];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r = &amp;b;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r++; //</a:t>
            </a:r>
            <a:r>
              <a:rPr lang="zh-CN" altLang="en-US" sz="2000" dirty="0" smtClean="0"/>
              <a:t>加：</a:t>
            </a:r>
            <a:r>
              <a:rPr lang="en-US" altLang="zh-CN" sz="2000" dirty="0" smtClean="0"/>
              <a:t>5×10×sizeof(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dirty="0"/>
              <a:t>在三维数组中</a:t>
            </a:r>
            <a:r>
              <a:rPr lang="zh-CN" altLang="en-US" sz="2000" dirty="0" smtClean="0"/>
              <a:t>使用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多级指针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010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如果一个指针变量所指向的数据又为指针类型，则称它为</a:t>
            </a:r>
            <a:r>
              <a:rPr lang="zh-CN" altLang="en-US" dirty="0" smtClean="0">
                <a:solidFill>
                  <a:schemeClr val="folHlink"/>
                </a:solidFill>
              </a:rPr>
              <a:t>多级指针</a:t>
            </a:r>
            <a:r>
              <a:rPr lang="zh-CN" altLang="en-US" dirty="0" smtClean="0"/>
              <a:t>。例如：</a:t>
            </a:r>
            <a:endParaRPr lang="zh-CN" altLang="fr-FR" dirty="0" smtClean="0"/>
          </a:p>
          <a:p>
            <a:pPr lvl="1" eaLnBrk="1" hangingPunct="1">
              <a:buFontTx/>
              <a:buNone/>
              <a:defRPr/>
            </a:pPr>
            <a:r>
              <a:rPr lang="fr-FR" altLang="zh-CN" dirty="0" smtClean="0"/>
              <a:t>int x=0;</a:t>
            </a:r>
          </a:p>
          <a:p>
            <a:pPr lvl="1" eaLnBrk="1" hangingPunct="1">
              <a:buFontTx/>
              <a:buNone/>
              <a:defRPr/>
            </a:pPr>
            <a:r>
              <a:rPr lang="fr-FR" altLang="zh-CN" dirty="0" smtClean="0"/>
              <a:t>int *p=&amp;x;</a:t>
            </a:r>
          </a:p>
          <a:p>
            <a:pPr lvl="1" eaLnBrk="1" hangingPunct="1">
              <a:buFontTx/>
              <a:buNone/>
              <a:defRPr/>
            </a:pPr>
            <a:r>
              <a:rPr lang="fr-FR" altLang="zh-CN" dirty="0" smtClean="0"/>
              <a:t>int **</a:t>
            </a:r>
            <a:r>
              <a:rPr lang="fr-FR" altLang="zh-CN" dirty="0" smtClean="0">
                <a:solidFill>
                  <a:srgbClr val="FFC000"/>
                </a:solidFill>
              </a:rPr>
              <a:t>q</a:t>
            </a:r>
            <a:r>
              <a:rPr lang="fr-FR" altLang="zh-CN" dirty="0" smtClean="0"/>
              <a:t>=&amp;p; //q</a:t>
            </a:r>
            <a:r>
              <a:rPr lang="zh-CN" altLang="fr-FR" dirty="0" smtClean="0"/>
              <a:t>是个多级指针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访问变量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**q</a:t>
            </a:r>
          </a:p>
          <a:p>
            <a:pPr lvl="1" eaLnBrk="1" hangingPunct="1">
              <a:defRPr/>
            </a:pPr>
            <a:r>
              <a:rPr lang="zh-CN" altLang="en-US" dirty="0" smtClean="0"/>
              <a:t>访问变量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、*</a:t>
            </a:r>
            <a:r>
              <a:rPr lang="en-US" altLang="zh-CN" dirty="0" smtClean="0"/>
              <a:t>q</a:t>
            </a:r>
            <a:endParaRPr lang="zh-CN" altLang="en-US" dirty="0" smtClean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619250" y="5949950"/>
            <a:ext cx="936625" cy="503238"/>
          </a:xfrm>
          <a:prstGeom prst="rect">
            <a:avLst/>
          </a:prstGeom>
          <a:noFill/>
          <a:ln w="1905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3130550" y="5949950"/>
            <a:ext cx="936625" cy="5032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4643438" y="5949950"/>
            <a:ext cx="936625" cy="5032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2195513" y="62372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3706813" y="62372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4905375" y="53736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3382963" y="5373688"/>
            <a:ext cx="39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1835150" y="5373688"/>
            <a:ext cx="39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交换两个指针变量值的函数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686800" cy="518504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#include &lt;</a:t>
            </a:r>
            <a:r>
              <a:rPr lang="en-GB" altLang="zh-CN" sz="2000" dirty="0" err="1" smtClean="0"/>
              <a:t>iostream</a:t>
            </a:r>
            <a:r>
              <a:rPr lang="en-GB" altLang="zh-CN" sz="2000" dirty="0" smtClean="0"/>
              <a:t>&gt;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using namespace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;</a:t>
            </a:r>
            <a:endParaRPr lang="fr-FR" altLang="zh-CN" sz="20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void swap(int **x, int **y)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{ int *t;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t = *x;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*x = *y;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*y = 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int main()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{	int a=0,b=1;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int *p=&amp;a,*q=&amp;b;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cout &lt;&lt; *p &lt;&lt; ',' &lt;&lt; *q &lt;&lt; endl;  //p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a</a:t>
            </a:r>
            <a:r>
              <a:rPr lang="zh-CN" altLang="fr-FR" sz="2000" dirty="0" smtClean="0"/>
              <a:t>，</a:t>
            </a:r>
            <a:r>
              <a:rPr lang="fr-FR" altLang="zh-CN" sz="2000" dirty="0" smtClean="0"/>
              <a:t>q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b</a:t>
            </a:r>
            <a:r>
              <a:rPr lang="zh-CN" altLang="fr-FR" sz="2000" dirty="0" smtClean="0"/>
              <a:t>。输出：</a:t>
            </a:r>
            <a:r>
              <a:rPr lang="fr-FR" altLang="zh-CN" sz="2000" dirty="0" smtClean="0"/>
              <a:t>0,1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swap(&amp;p,&amp;q);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cout &lt;&lt; *p &lt;&lt; ',' &lt;&lt; *q &lt;&lt; endl;  //p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b</a:t>
            </a:r>
            <a:r>
              <a:rPr lang="zh-CN" altLang="fr-FR" sz="2000" dirty="0" smtClean="0"/>
              <a:t>，</a:t>
            </a:r>
            <a:r>
              <a:rPr lang="fr-FR" altLang="zh-CN" sz="2000" dirty="0" smtClean="0"/>
              <a:t>q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a</a:t>
            </a:r>
            <a:r>
              <a:rPr lang="zh-CN" altLang="fr-FR" sz="2000" dirty="0" smtClean="0"/>
              <a:t>。输出：</a:t>
            </a:r>
            <a:r>
              <a:rPr lang="fr-FR" altLang="zh-CN" sz="2000" dirty="0" smtClean="0"/>
              <a:t>1,0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return 0;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507288" cy="31969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C000"/>
                </a:solidFill>
              </a:rPr>
              <a:t>指针数组</a:t>
            </a:r>
            <a:r>
              <a:rPr lang="zh-CN" altLang="en-US" dirty="0"/>
              <a:t>是指一个数组的每个元素都是一个指针。例如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*Pointer;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Pointer </a:t>
            </a:r>
            <a:r>
              <a:rPr lang="en-US" altLang="zh-CN" dirty="0">
                <a:solidFill>
                  <a:srgbClr val="FFC000"/>
                </a:solidFill>
              </a:rPr>
              <a:t>p</a:t>
            </a:r>
            <a:r>
              <a:rPr lang="en-US" altLang="zh-CN" dirty="0"/>
              <a:t>[10]; //p</a:t>
            </a:r>
            <a:r>
              <a:rPr lang="zh-CN" altLang="en-US" dirty="0"/>
              <a:t>是一个指针数组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  //</a:t>
            </a:r>
            <a:r>
              <a:rPr lang="zh-CN" altLang="en-US" dirty="0" smtClean="0"/>
              <a:t>它</a:t>
            </a:r>
            <a:r>
              <a:rPr lang="zh-CN" altLang="en-US" dirty="0"/>
              <a:t>的每个</a:t>
            </a:r>
            <a:r>
              <a:rPr lang="zh-CN" altLang="en-US" dirty="0" smtClean="0"/>
              <a:t>元素</a:t>
            </a:r>
            <a:r>
              <a:rPr lang="zh-CN" altLang="en-US" dirty="0"/>
              <a:t>（</a:t>
            </a:r>
            <a:r>
              <a:rPr lang="en-US" altLang="zh-CN" dirty="0"/>
              <a:t>p[0]~p[9]</a:t>
            </a:r>
            <a:r>
              <a:rPr lang="zh-CN" altLang="en-US" dirty="0"/>
              <a:t>）</a:t>
            </a:r>
            <a:r>
              <a:rPr lang="zh-CN" altLang="en-US" dirty="0" smtClean="0"/>
              <a:t>都是一个指针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或者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>
                <a:solidFill>
                  <a:srgbClr val="FFC000"/>
                </a:solidFill>
              </a:rPr>
              <a:t>p</a:t>
            </a:r>
            <a:r>
              <a:rPr lang="en-US" altLang="zh-CN" dirty="0"/>
              <a:t>[10]; //p</a:t>
            </a:r>
            <a:r>
              <a:rPr lang="zh-CN" altLang="en-US" dirty="0"/>
              <a:t>是一个指针数组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	   //</a:t>
            </a:r>
            <a:r>
              <a:rPr lang="zh-CN" altLang="en-US" dirty="0"/>
              <a:t>它的每个元素（</a:t>
            </a:r>
            <a:r>
              <a:rPr lang="en-US" altLang="zh-CN" dirty="0" smtClean="0"/>
              <a:t>p[0]~p[9]</a:t>
            </a:r>
            <a:r>
              <a:rPr lang="zh-CN" altLang="en-US" dirty="0" smtClean="0"/>
              <a:t>）都是</a:t>
            </a:r>
            <a:r>
              <a:rPr lang="zh-CN" altLang="en-US" dirty="0"/>
              <a:t>一</a:t>
            </a:r>
            <a:r>
              <a:rPr lang="zh-CN" altLang="en-US" dirty="0" smtClean="0"/>
              <a:t>个指针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2479163" y="5270771"/>
            <a:ext cx="2884925" cy="404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2818566" y="5270771"/>
            <a:ext cx="0" cy="4041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>
            <a:off x="3157969" y="5270771"/>
            <a:ext cx="0" cy="4041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3780208" y="5270771"/>
            <a:ext cx="0" cy="4041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5024685" y="5270771"/>
            <a:ext cx="0" cy="4041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2677148" y="5501700"/>
            <a:ext cx="0" cy="519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2988268" y="5501700"/>
            <a:ext cx="0" cy="519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3949909" y="5501700"/>
            <a:ext cx="0" cy="519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5194387" y="5501700"/>
            <a:ext cx="0" cy="519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4119611" y="5270771"/>
            <a:ext cx="0" cy="4041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Box 59"/>
          <p:cNvSpPr txBox="1"/>
          <p:nvPr/>
        </p:nvSpPr>
        <p:spPr>
          <a:xfrm>
            <a:off x="1904545" y="5268454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4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marL="342900" indent="-342900" algn="just">
          <a:buFont typeface="Arial" panose="020B0604020202020204" pitchFamily="34" charset="0"/>
          <a:buChar char="•"/>
          <a:defRPr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33017</TotalTime>
  <Words>4086</Words>
  <Application>Microsoft Office PowerPoint</Application>
  <PresentationFormat>全屏显示(4:3)</PresentationFormat>
  <Paragraphs>477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Arial</vt:lpstr>
      <vt:lpstr>Times New Roman</vt:lpstr>
      <vt:lpstr>Verdana</vt:lpstr>
      <vt:lpstr>Wingdings</vt:lpstr>
      <vt:lpstr>Globe</vt:lpstr>
      <vt:lpstr>指针的深入话题</vt:lpstr>
      <vt:lpstr>主要内容</vt:lpstr>
      <vt:lpstr>用指针提高数组元素的访问效率 </vt:lpstr>
      <vt:lpstr>例：把字符串逆序</vt:lpstr>
      <vt:lpstr>获取数组的首地址</vt:lpstr>
      <vt:lpstr>PowerPoint 演示文稿</vt:lpstr>
      <vt:lpstr>多级指针</vt:lpstr>
      <vt:lpstr>交换两个指针变量值的函数</vt:lpstr>
      <vt:lpstr>指针数组</vt:lpstr>
      <vt:lpstr>PowerPoint 演示文稿</vt:lpstr>
      <vt:lpstr>函数main的参数</vt:lpstr>
      <vt:lpstr>多级指针实现动态的二维数组</vt:lpstr>
      <vt:lpstr>PowerPoint 演示文稿</vt:lpstr>
      <vt:lpstr>函数指针 </vt:lpstr>
      <vt:lpstr>例：编写一个程序，根据输入的要求执行在一个函数表中定义的某个函数。 </vt:lpstr>
      <vt:lpstr>向函数传递函数</vt:lpstr>
      <vt:lpstr>PowerPoint 演示文稿</vt:lpstr>
      <vt:lpstr>回调函数（Callback Functions）</vt:lpstr>
      <vt:lpstr>例：编写一个能根据不同要求进行排序的函数</vt:lpstr>
      <vt:lpstr>PowerPoint 演示文稿</vt:lpstr>
      <vt:lpstr>PowerPoint 演示文稿</vt:lpstr>
      <vt:lpstr>匿名函数--λ表达式</vt:lpstr>
      <vt:lpstr>λ表达式的定义格式</vt:lpstr>
      <vt:lpstr>PowerPoint 演示文稿</vt:lpstr>
      <vt:lpstr>PowerPoint 演示文稿</vt:lpstr>
      <vt:lpstr>PowerPoint 演示文稿</vt:lpstr>
      <vt:lpstr>PowerPoint 演示文稿</vt:lpstr>
      <vt:lpstr>引用类型</vt:lpstr>
      <vt:lpstr>PowerPoint 演示文稿</vt:lpstr>
      <vt:lpstr>引用类型作为函数的参数类型</vt:lpstr>
      <vt:lpstr>PowerPoint 演示文稿</vt:lpstr>
      <vt:lpstr>PowerPoint 演示文稿</vt:lpstr>
      <vt:lpstr>PowerPoint 演示文稿</vt:lpstr>
      <vt:lpstr>PowerPoint 演示文稿</vt:lpstr>
      <vt:lpstr>常量的引用</vt:lpstr>
      <vt:lpstr>引用类型与指针类型的区别</vt:lpstr>
      <vt:lpstr>引用类型的实现</vt:lpstr>
      <vt:lpstr>引用类型的实现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构造数据类型</dc:title>
  <dc:creator>Chen Jiajun</dc:creator>
  <cp:lastModifiedBy>Chen Jiajun</cp:lastModifiedBy>
  <cp:revision>735</cp:revision>
  <dcterms:created xsi:type="dcterms:W3CDTF">2004-12-03T07:36:08Z</dcterms:created>
  <dcterms:modified xsi:type="dcterms:W3CDTF">2021-12-06T05:36:43Z</dcterms:modified>
</cp:coreProperties>
</file>