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1" r:id="rId2"/>
  </p:sldMasterIdLst>
  <p:notesMasterIdLst>
    <p:notesMasterId r:id="rId31"/>
  </p:notesMasterIdLst>
  <p:sldIdLst>
    <p:sldId id="256" r:id="rId3"/>
    <p:sldId id="457" r:id="rId4"/>
    <p:sldId id="458" r:id="rId5"/>
    <p:sldId id="416" r:id="rId6"/>
    <p:sldId id="417" r:id="rId7"/>
    <p:sldId id="440" r:id="rId8"/>
    <p:sldId id="418" r:id="rId9"/>
    <p:sldId id="419" r:id="rId10"/>
    <p:sldId id="420" r:id="rId11"/>
    <p:sldId id="42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15" r:id="rId29"/>
    <p:sldId id="401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61A"/>
    <a:srgbClr val="FF0000"/>
    <a:srgbClr val="F6C700"/>
    <a:srgbClr val="FB8C83"/>
    <a:srgbClr val="663300"/>
    <a:srgbClr val="368463"/>
    <a:srgbClr val="2F86B1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5" autoAdjust="0"/>
    <p:restoredTop sz="97053" autoAdjust="0"/>
  </p:normalViewPr>
  <p:slideViewPr>
    <p:cSldViewPr>
      <p:cViewPr varScale="1">
        <p:scale>
          <a:sx n="68" d="100"/>
          <a:sy n="68" d="100"/>
        </p:scale>
        <p:origin x="12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6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A441D-139C-43BB-A47D-27955DA7CD4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28822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9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68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3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3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9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7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63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47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0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05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43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76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6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1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7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4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4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91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1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oleObject" Target="../embeddings/oleObject11.bin"/><Relationship Id="rId3" Type="http://schemas.openxmlformats.org/officeDocument/2006/relationships/image" Target="../media/image103.png"/><Relationship Id="rId21" Type="http://schemas.openxmlformats.org/officeDocument/2006/relationships/image" Target="../media/image100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0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3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2.png"/><Relationship Id="rId28" Type="http://schemas.openxmlformats.org/officeDocument/2006/relationships/oleObject" Target="../embeddings/oleObject12.bin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1.png"/><Relationship Id="rId27" Type="http://schemas.openxmlformats.org/officeDocument/2006/relationships/image" Target="../media/image10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38.png"/><Relationship Id="rId3" Type="http://schemas.openxmlformats.org/officeDocument/2006/relationships/image" Target="../media/image128.png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32.png"/><Relationship Id="rId12" Type="http://schemas.openxmlformats.org/officeDocument/2006/relationships/image" Target="../media/image125.wmf"/><Relationship Id="rId17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13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1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30.png"/><Relationship Id="rId15" Type="http://schemas.openxmlformats.org/officeDocument/2006/relationships/image" Target="../media/image136.png"/><Relationship Id="rId23" Type="http://schemas.openxmlformats.org/officeDocument/2006/relationships/image" Target="../media/image127.wmf"/><Relationship Id="rId10" Type="http://schemas.openxmlformats.org/officeDocument/2006/relationships/image" Target="../media/image135.png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26.wmf"/><Relationship Id="rId22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2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17" Type="http://schemas.openxmlformats.org/officeDocument/2006/relationships/image" Target="../media/image200.pn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5" Type="http://schemas.openxmlformats.org/officeDocument/2006/relationships/image" Target="../media/image19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png"/><Relationship Id="rId15" Type="http://schemas.openxmlformats.org/officeDocument/2006/relationships/image" Target="../media/image200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" Type="http://schemas.openxmlformats.org/officeDocument/2006/relationships/image" Target="../media/image214.png"/><Relationship Id="rId16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10" Type="http://schemas.openxmlformats.org/officeDocument/2006/relationships/image" Target="../media/image222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17" Type="http://schemas.openxmlformats.org/officeDocument/2006/relationships/image" Target="../media/image2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19" Type="http://schemas.openxmlformats.org/officeDocument/2006/relationships/image" Target="../media/image231.wmf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17" Type="http://schemas.openxmlformats.org/officeDocument/2006/relationships/image" Target="../media/image26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9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10" Type="http://schemas.openxmlformats.org/officeDocument/2006/relationships/image" Target="../media/image253.png"/><Relationship Id="rId19" Type="http://schemas.openxmlformats.org/officeDocument/2006/relationships/image" Target="../media/image245.wmf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5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18" Type="http://schemas.openxmlformats.org/officeDocument/2006/relationships/image" Target="../media/image290.png"/><Relationship Id="rId3" Type="http://schemas.openxmlformats.org/officeDocument/2006/relationships/image" Target="../media/image275.png"/><Relationship Id="rId21" Type="http://schemas.openxmlformats.org/officeDocument/2006/relationships/image" Target="../media/image293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17" Type="http://schemas.openxmlformats.org/officeDocument/2006/relationships/image" Target="../media/image28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88.png"/><Relationship Id="rId20" Type="http://schemas.openxmlformats.org/officeDocument/2006/relationships/image" Target="../media/image292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5" Type="http://schemas.openxmlformats.org/officeDocument/2006/relationships/image" Target="../media/image277.png"/><Relationship Id="rId15" Type="http://schemas.openxmlformats.org/officeDocument/2006/relationships/image" Target="../media/image287.png"/><Relationship Id="rId23" Type="http://schemas.openxmlformats.org/officeDocument/2006/relationships/image" Target="../media/image274.wmf"/><Relationship Id="rId10" Type="http://schemas.openxmlformats.org/officeDocument/2006/relationships/image" Target="../media/image282.png"/><Relationship Id="rId19" Type="http://schemas.openxmlformats.org/officeDocument/2006/relationships/image" Target="../media/image291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14" Type="http://schemas.openxmlformats.org/officeDocument/2006/relationships/image" Target="../media/image286.png"/><Relationship Id="rId22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05.png"/><Relationship Id="rId18" Type="http://schemas.openxmlformats.org/officeDocument/2006/relationships/image" Target="../media/image310.png"/><Relationship Id="rId3" Type="http://schemas.openxmlformats.org/officeDocument/2006/relationships/image" Target="../media/image295.png"/><Relationship Id="rId21" Type="http://schemas.openxmlformats.org/officeDocument/2006/relationships/image" Target="../media/image313.png"/><Relationship Id="rId7" Type="http://schemas.openxmlformats.org/officeDocument/2006/relationships/image" Target="../media/image299.png"/><Relationship Id="rId12" Type="http://schemas.openxmlformats.org/officeDocument/2006/relationships/image" Target="../media/image304.png"/><Relationship Id="rId17" Type="http://schemas.openxmlformats.org/officeDocument/2006/relationships/image" Target="../media/image30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08.png"/><Relationship Id="rId20" Type="http://schemas.openxmlformats.org/officeDocument/2006/relationships/image" Target="../media/image312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24" Type="http://schemas.openxmlformats.org/officeDocument/2006/relationships/image" Target="../media/image294.wmf"/><Relationship Id="rId5" Type="http://schemas.openxmlformats.org/officeDocument/2006/relationships/image" Target="../media/image297.png"/><Relationship Id="rId15" Type="http://schemas.openxmlformats.org/officeDocument/2006/relationships/image" Target="../media/image307.png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302.png"/><Relationship Id="rId19" Type="http://schemas.openxmlformats.org/officeDocument/2006/relationships/image" Target="../media/image311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Relationship Id="rId14" Type="http://schemas.openxmlformats.org/officeDocument/2006/relationships/image" Target="../media/image306.png"/><Relationship Id="rId22" Type="http://schemas.openxmlformats.org/officeDocument/2006/relationships/image" Target="../media/image3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6.wmf"/><Relationship Id="rId3" Type="http://schemas.openxmlformats.org/officeDocument/2006/relationships/image" Target="../media/image318.png"/><Relationship Id="rId21" Type="http://schemas.openxmlformats.org/officeDocument/2006/relationships/oleObject" Target="../embeddings/oleObject28.bin"/><Relationship Id="rId7" Type="http://schemas.openxmlformats.org/officeDocument/2006/relationships/image" Target="../media/image322.png"/><Relationship Id="rId12" Type="http://schemas.openxmlformats.org/officeDocument/2006/relationships/image" Target="../media/image326.png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8.png"/><Relationship Id="rId20" Type="http://schemas.openxmlformats.org/officeDocument/2006/relationships/image" Target="../media/image330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1.png"/><Relationship Id="rId11" Type="http://schemas.openxmlformats.org/officeDocument/2006/relationships/image" Target="../media/image325.png"/><Relationship Id="rId24" Type="http://schemas.openxmlformats.org/officeDocument/2006/relationships/image" Target="../media/image332.png"/><Relationship Id="rId5" Type="http://schemas.openxmlformats.org/officeDocument/2006/relationships/image" Target="../media/image320.png"/><Relationship Id="rId15" Type="http://schemas.openxmlformats.org/officeDocument/2006/relationships/image" Target="../media/image327.png"/><Relationship Id="rId23" Type="http://schemas.openxmlformats.org/officeDocument/2006/relationships/image" Target="../media/image331.png"/><Relationship Id="rId10" Type="http://schemas.openxmlformats.org/officeDocument/2006/relationships/image" Target="../media/image313.png"/><Relationship Id="rId19" Type="http://schemas.openxmlformats.org/officeDocument/2006/relationships/image" Target="../media/image329.png"/><Relationship Id="rId4" Type="http://schemas.openxmlformats.org/officeDocument/2006/relationships/image" Target="../media/image319.png"/><Relationship Id="rId9" Type="http://schemas.openxmlformats.org/officeDocument/2006/relationships/image" Target="../media/image324.png"/><Relationship Id="rId14" Type="http://schemas.openxmlformats.org/officeDocument/2006/relationships/image" Target="../media/image315.wmf"/><Relationship Id="rId22" Type="http://schemas.openxmlformats.org/officeDocument/2006/relationships/image" Target="../media/image31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13" Type="http://schemas.openxmlformats.org/officeDocument/2006/relationships/image" Target="../media/image344.png"/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12" Type="http://schemas.openxmlformats.org/officeDocument/2006/relationships/image" Target="../media/image343.png"/><Relationship Id="rId17" Type="http://schemas.openxmlformats.org/officeDocument/2006/relationships/image" Target="../media/image33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7.png"/><Relationship Id="rId11" Type="http://schemas.openxmlformats.org/officeDocument/2006/relationships/image" Target="../media/image342.png"/><Relationship Id="rId5" Type="http://schemas.openxmlformats.org/officeDocument/2006/relationships/image" Target="../media/image336.png"/><Relationship Id="rId15" Type="http://schemas.openxmlformats.org/officeDocument/2006/relationships/image" Target="../media/image346.png"/><Relationship Id="rId10" Type="http://schemas.openxmlformats.org/officeDocument/2006/relationships/image" Target="../media/image341.png"/><Relationship Id="rId4" Type="http://schemas.openxmlformats.org/officeDocument/2006/relationships/image" Target="../media/image335.png"/><Relationship Id="rId9" Type="http://schemas.openxmlformats.org/officeDocument/2006/relationships/image" Target="../media/image340.png"/><Relationship Id="rId14" Type="http://schemas.openxmlformats.org/officeDocument/2006/relationships/image" Target="../media/image3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.wmf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oleObject" Target="../embeddings/oleObject1.bin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oleObject" Target="../embeddings/oleObject2.bin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24.wmf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oleObject" Target="../embeddings/oleObject6.bin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58.png"/><Relationship Id="rId10" Type="http://schemas.openxmlformats.org/officeDocument/2006/relationships/image" Target="../media/image54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2.wmf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63.wm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  <a:pPr/>
              <a:t>2019/12/23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792913" cy="1066800"/>
          </a:xfrm>
        </p:spPr>
        <p:txBody>
          <a:bodyPr/>
          <a:lstStyle/>
          <a:p>
            <a:pPr algn="l"/>
            <a:r>
              <a:rPr lang="zh-CN" altLang="en-US" sz="4600" dirty="0">
                <a:latin typeface="Comic Sans MS" panose="030F0702030302020204" pitchFamily="66" charset="0"/>
              </a:rPr>
              <a:t>第</a:t>
            </a:r>
            <a:r>
              <a:rPr lang="en-US" altLang="zh-CN" sz="4600" dirty="0">
                <a:latin typeface="Comic Sans MS" panose="030F0702030302020204" pitchFamily="66" charset="0"/>
              </a:rPr>
              <a:t>4</a:t>
            </a:r>
            <a:r>
              <a:rPr lang="zh-CN" altLang="en-US" sz="4600" dirty="0">
                <a:latin typeface="Comic Sans MS" panose="030F0702030302020204" pitchFamily="66" charset="0"/>
              </a:rPr>
              <a:t>讲</a:t>
            </a:r>
            <a:br>
              <a:rPr lang="en-US" altLang="zh-CN" sz="4600" dirty="0">
                <a:latin typeface="Comic Sans MS" panose="030F0702030302020204" pitchFamily="66" charset="0"/>
              </a:rPr>
            </a:br>
            <a:r>
              <a:rPr lang="zh-CN" altLang="en-US" sz="4600" dirty="0">
                <a:latin typeface="Comic Sans MS" panose="030F0702030302020204" pitchFamily="66" charset="0"/>
              </a:rPr>
              <a:t>一阶逻辑的自然推理系统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6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06" y="2247900"/>
            <a:ext cx="2209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68" y="2141393"/>
            <a:ext cx="250507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31" y="1808018"/>
            <a:ext cx="1962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60430"/>
            <a:ext cx="6381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12768"/>
            <a:ext cx="27908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66" y="1331768"/>
            <a:ext cx="2609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1612755"/>
            <a:ext cx="4381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" y="2819400"/>
            <a:ext cx="390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45" y="5391150"/>
            <a:ext cx="4391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20" y="5238750"/>
            <a:ext cx="46196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54" y="4901400"/>
            <a:ext cx="3914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5138737"/>
            <a:ext cx="58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9" y="4791075"/>
            <a:ext cx="410527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84" y="4443600"/>
            <a:ext cx="3676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70" y="4669848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08" y="4337338"/>
            <a:ext cx="547687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54" y="3998768"/>
            <a:ext cx="5219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95725"/>
            <a:ext cx="8229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76200" y="3524249"/>
            <a:ext cx="4162425" cy="333376"/>
            <a:chOff x="76200" y="3524249"/>
            <a:chExt cx="4162425" cy="333376"/>
          </a:xfrm>
        </p:grpSpPr>
        <p:pic>
          <p:nvPicPr>
            <p:cNvPr id="6169" name="Picture 2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524250"/>
              <a:ext cx="16859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0" name="Picture 26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25" y="3576637"/>
              <a:ext cx="2667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75" y="3524249"/>
              <a:ext cx="21907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4394058" y="3508230"/>
            <a:ext cx="4105275" cy="330344"/>
            <a:chOff x="4394058" y="3508230"/>
            <a:chExt cx="4105275" cy="330344"/>
          </a:xfrm>
        </p:grpSpPr>
        <p:pic>
          <p:nvPicPr>
            <p:cNvPr id="6172" name="Picture 28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8" y="3524249"/>
              <a:ext cx="23050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3" name="Picture 29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108" y="3571874"/>
              <a:ext cx="25717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4" name="Picture 30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6283" y="3508230"/>
              <a:ext cx="15430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75" name="Picture 3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09999"/>
            <a:ext cx="523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521437" y="931658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Axiom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95475" y="3124200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Axiom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8650" y="3124200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Axiom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6177" name="Picture 3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45" y="42182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791200"/>
            <a:ext cx="257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527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0175"/>
            <a:ext cx="2143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61" y="4000500"/>
            <a:ext cx="4543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848100"/>
            <a:ext cx="477202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25" y="3533775"/>
            <a:ext cx="4438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37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90900"/>
            <a:ext cx="833437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3086100"/>
            <a:ext cx="322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057525"/>
            <a:ext cx="3190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700"/>
            <a:ext cx="44577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5" y="2552700"/>
            <a:ext cx="421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790825"/>
            <a:ext cx="438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62" y="2922443"/>
            <a:ext cx="33242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619375"/>
            <a:ext cx="2905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514600"/>
            <a:ext cx="37147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144857"/>
            <a:ext cx="371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405062"/>
            <a:ext cx="419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831089"/>
            <a:ext cx="400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235" y="3248025"/>
            <a:ext cx="4095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705192" y="2190690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Axiom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8862" y="1744747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Axiom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572000"/>
            <a:ext cx="257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2667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00" y="5471246"/>
            <a:ext cx="314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787400"/>
            <a:ext cx="738759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66262"/>
            <a:ext cx="6974205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152400" y="762000"/>
            <a:ext cx="106680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90010"/>
              </p:ext>
            </p:extLst>
          </p:nvPr>
        </p:nvGraphicFramePr>
        <p:xfrm>
          <a:off x="374650" y="784225"/>
          <a:ext cx="6873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Formula" r:id="rId26" imgW="345600" imgH="174240" progId="Equation.Ribbit">
                  <p:embed/>
                </p:oleObj>
              </mc:Choice>
              <mc:Fallback>
                <p:oleObj name="Formula" r:id="rId26" imgW="345600" imgH="174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784225"/>
                        <a:ext cx="6873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152400" y="4876800"/>
            <a:ext cx="106680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97068"/>
              </p:ext>
            </p:extLst>
          </p:nvPr>
        </p:nvGraphicFramePr>
        <p:xfrm>
          <a:off x="449263" y="4899025"/>
          <a:ext cx="6905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Formula" r:id="rId28" imgW="348120" imgH="174240" progId="Equation.Ribbit">
                  <p:embed/>
                </p:oleObj>
              </mc:Choice>
              <mc:Fallback>
                <p:oleObj name="Formula" r:id="rId28" imgW="348120" imgH="174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899025"/>
                        <a:ext cx="6905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2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381250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07" y="3718214"/>
            <a:ext cx="25050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30" y="3089997"/>
            <a:ext cx="2266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6301"/>
            <a:ext cx="447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56647"/>
            <a:ext cx="31146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80447"/>
            <a:ext cx="4000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800600"/>
            <a:ext cx="847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533400" y="1066800"/>
            <a:ext cx="7810500" cy="742950"/>
            <a:chOff x="533400" y="1066800"/>
            <a:chExt cx="7810500" cy="74295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66800"/>
              <a:ext cx="781050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671985"/>
                </p:ext>
              </p:extLst>
            </p:nvPr>
          </p:nvGraphicFramePr>
          <p:xfrm>
            <a:off x="2621107" y="1253809"/>
            <a:ext cx="4222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Formula" r:id="rId11" imgW="212400" imgH="161640" progId="Equation.Ribbit">
                    <p:embed/>
                  </p:oleObj>
                </mc:Choice>
                <mc:Fallback>
                  <p:oleObj name="Formula" r:id="rId11" imgW="212400" imgH="16164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1107" y="1253809"/>
                          <a:ext cx="42227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934200" y="1071230"/>
              <a:ext cx="304800" cy="223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740781"/>
                </p:ext>
              </p:extLst>
            </p:nvPr>
          </p:nvGraphicFramePr>
          <p:xfrm>
            <a:off x="6984000" y="1116000"/>
            <a:ext cx="144462" cy="144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Formula" r:id="rId13" imgW="72720" imgH="73800" progId="Equation.Ribbit">
                    <p:embed/>
                  </p:oleObj>
                </mc:Choice>
                <mc:Fallback>
                  <p:oleObj name="Formula" r:id="rId13" imgW="72720" imgH="73800" progId="Equation.Ribbit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4000" y="1116000"/>
                          <a:ext cx="144462" cy="144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3228974" y="3854770"/>
            <a:ext cx="1704975" cy="692119"/>
            <a:chOff x="3228974" y="3854770"/>
            <a:chExt cx="1704975" cy="69211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4" y="3880139"/>
              <a:ext cx="17049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4343400" y="3880139"/>
              <a:ext cx="304800" cy="153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56942"/>
                </p:ext>
              </p:extLst>
            </p:nvPr>
          </p:nvGraphicFramePr>
          <p:xfrm>
            <a:off x="4343400" y="3854770"/>
            <a:ext cx="144462" cy="144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Formula" r:id="rId16" imgW="72720" imgH="73800" progId="Equation.Ribbit">
                    <p:embed/>
                  </p:oleObj>
                </mc:Choice>
                <mc:Fallback>
                  <p:oleObj name="Formula" r:id="rId16" imgW="72720" imgH="738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3854770"/>
                          <a:ext cx="144462" cy="144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533400" y="1905000"/>
            <a:ext cx="5183332" cy="342900"/>
            <a:chOff x="533400" y="1905000"/>
            <a:chExt cx="5183332" cy="342900"/>
          </a:xfrm>
        </p:grpSpPr>
        <p:grpSp>
          <p:nvGrpSpPr>
            <p:cNvPr id="2" name="组合 1"/>
            <p:cNvGrpSpPr/>
            <p:nvPr/>
          </p:nvGrpSpPr>
          <p:grpSpPr>
            <a:xfrm>
              <a:off x="533400" y="1905000"/>
              <a:ext cx="5183332" cy="342900"/>
              <a:chOff x="533400" y="1905000"/>
              <a:chExt cx="5183332" cy="342900"/>
            </a:xfrm>
          </p:grpSpPr>
          <p:pic>
            <p:nvPicPr>
              <p:cNvPr id="9219" name="Picture 3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1905000"/>
                <a:ext cx="4095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0" name="Picture 4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757" y="1919287"/>
                <a:ext cx="4752975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701913"/>
                </p:ext>
              </p:extLst>
            </p:nvPr>
          </p:nvGraphicFramePr>
          <p:xfrm>
            <a:off x="3082925" y="1919287"/>
            <a:ext cx="4222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Formula" r:id="rId19" imgW="212400" imgH="161640" progId="Equation.Ribbit">
                    <p:embed/>
                  </p:oleObj>
                </mc:Choice>
                <mc:Fallback>
                  <p:oleObj name="Formula" r:id="rId19" imgW="212400" imgH="16164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925" y="1919287"/>
                          <a:ext cx="42227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2621107" y="2609850"/>
            <a:ext cx="2847975" cy="323850"/>
            <a:chOff x="2621107" y="2609850"/>
            <a:chExt cx="2847975" cy="323850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107" y="2609850"/>
              <a:ext cx="28479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177227"/>
                </p:ext>
              </p:extLst>
            </p:nvPr>
          </p:nvGraphicFramePr>
          <p:xfrm>
            <a:off x="3463925" y="2613025"/>
            <a:ext cx="4222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Formula" r:id="rId21" imgW="212400" imgH="161640" progId="Equation.Ribbit">
                    <p:embed/>
                  </p:oleObj>
                </mc:Choice>
                <mc:Fallback>
                  <p:oleObj name="Formula" r:id="rId21" imgW="212400" imgH="16164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925" y="2613025"/>
                          <a:ext cx="42227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458787" y="1190246"/>
            <a:ext cx="121285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903834"/>
              </p:ext>
            </p:extLst>
          </p:nvPr>
        </p:nvGraphicFramePr>
        <p:xfrm>
          <a:off x="573088" y="1241425"/>
          <a:ext cx="9763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Formula" r:id="rId22" imgW="492840" imgH="176760" progId="Equation.Ribbit">
                  <p:embed/>
                </p:oleObj>
              </mc:Choice>
              <mc:Fallback>
                <p:oleObj name="Formula" r:id="rId22" imgW="49284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241425"/>
                        <a:ext cx="9763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5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0" y="803996"/>
            <a:ext cx="3457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6888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325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543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32861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2695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5" y="5429250"/>
            <a:ext cx="1095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72125"/>
            <a:ext cx="323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80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一些导出规则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534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21240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87141"/>
            <a:ext cx="8096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4353791"/>
            <a:ext cx="5686425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2209800" y="4087091"/>
            <a:ext cx="5611524" cy="276225"/>
            <a:chOff x="2209800" y="4087091"/>
            <a:chExt cx="5611524" cy="276225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087091"/>
              <a:ext cx="11811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074" y="4087091"/>
              <a:ext cx="1238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4007861"/>
            <a:ext cx="13906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703061"/>
            <a:ext cx="100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30" y="3879273"/>
            <a:ext cx="428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94" y="4007861"/>
            <a:ext cx="14097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5" y="3715184"/>
            <a:ext cx="1123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3884036"/>
            <a:ext cx="409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36386"/>
            <a:ext cx="53721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85800" y="3329421"/>
            <a:ext cx="4951267" cy="306965"/>
            <a:chOff x="685800" y="3329421"/>
            <a:chExt cx="4951267" cy="306965"/>
          </a:xfrm>
        </p:grpSpPr>
        <p:pic>
          <p:nvPicPr>
            <p:cNvPr id="3091" name="Picture 1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329421"/>
              <a:ext cx="17526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892" y="3341111"/>
              <a:ext cx="17811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188277"/>
            <a:ext cx="1962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2819400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3029383"/>
            <a:ext cx="1019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39366"/>
            <a:ext cx="1971675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6" y="2857933"/>
            <a:ext cx="1571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37" y="3110779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12560"/>
            <a:ext cx="5143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5" y="3669722"/>
            <a:ext cx="12382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2" y="3350635"/>
            <a:ext cx="771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3512560"/>
            <a:ext cx="428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2" y="5257800"/>
            <a:ext cx="29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938962" y="2929311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Axiom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85850"/>
            <a:ext cx="5238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2" y="2162175"/>
            <a:ext cx="2181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09184"/>
            <a:ext cx="790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26057"/>
            <a:ext cx="42386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328862" y="3811732"/>
            <a:ext cx="4224338" cy="331643"/>
            <a:chOff x="2328862" y="3811732"/>
            <a:chExt cx="4224338" cy="331643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862" y="3811732"/>
              <a:ext cx="11906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300" y="3838575"/>
              <a:ext cx="1104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75784"/>
            <a:ext cx="37719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89" y="3370984"/>
            <a:ext cx="359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305608"/>
            <a:ext cx="176212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14650"/>
            <a:ext cx="1371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06994"/>
            <a:ext cx="53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37671"/>
            <a:ext cx="53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3196070"/>
            <a:ext cx="428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743450"/>
            <a:ext cx="29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230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981200"/>
            <a:ext cx="211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871664" y="2647949"/>
            <a:ext cx="5152159" cy="628650"/>
            <a:chOff x="1871664" y="2647949"/>
            <a:chExt cx="5152159" cy="62865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739" y="3000374"/>
              <a:ext cx="18859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664" y="2928937"/>
              <a:ext cx="461010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523" y="2795586"/>
              <a:ext cx="4953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775" y="2652712"/>
              <a:ext cx="1495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725" y="2647949"/>
              <a:ext cx="25812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5243512"/>
            <a:ext cx="2581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02" y="5119687"/>
            <a:ext cx="280987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814887"/>
            <a:ext cx="221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4" y="4741285"/>
            <a:ext cx="250507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8" y="4398385"/>
            <a:ext cx="2105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0" y="4319155"/>
            <a:ext cx="24003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7" y="3995305"/>
            <a:ext cx="1914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4" y="3581400"/>
            <a:ext cx="838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558703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44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9562"/>
            <a:ext cx="4143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3487"/>
            <a:ext cx="2124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892262"/>
            <a:ext cx="8096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4" y="3812598"/>
            <a:ext cx="34004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466974" y="3493077"/>
            <a:ext cx="3400426" cy="319521"/>
            <a:chOff x="2466974" y="3493077"/>
            <a:chExt cx="3400426" cy="31952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974" y="3536373"/>
              <a:ext cx="1447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50" y="3493077"/>
              <a:ext cx="13525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56" y="3435927"/>
            <a:ext cx="15621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31" y="3125066"/>
            <a:ext cx="1123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429866"/>
            <a:ext cx="15430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118139"/>
            <a:ext cx="100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94" y="2996912"/>
            <a:ext cx="132397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43" y="2711162"/>
            <a:ext cx="828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11" y="3674485"/>
            <a:ext cx="542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10527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666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685800"/>
            <a:ext cx="3971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6669"/>
            <a:ext cx="457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67753"/>
            <a:ext cx="149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20115"/>
            <a:ext cx="35337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90340"/>
            <a:ext cx="3124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30" y="3059257"/>
            <a:ext cx="1466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5053879"/>
            <a:ext cx="8382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97149"/>
            <a:ext cx="46672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534390" y="4582824"/>
            <a:ext cx="4589319" cy="314325"/>
            <a:chOff x="1534390" y="4744749"/>
            <a:chExt cx="4589319" cy="314325"/>
          </a:xfrm>
        </p:grpSpPr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390" y="4744749"/>
              <a:ext cx="14668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6" name="Picture 1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759" y="4766397"/>
              <a:ext cx="18859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5" y="4468524"/>
            <a:ext cx="338137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685309" y="4114800"/>
            <a:ext cx="3057525" cy="325149"/>
            <a:chOff x="3685309" y="4276725"/>
            <a:chExt cx="3057525" cy="325149"/>
          </a:xfrm>
        </p:grpSpPr>
        <p:pic>
          <p:nvPicPr>
            <p:cNvPr id="2068" name="Picture 2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309" y="4297074"/>
              <a:ext cx="762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9" name="Picture 2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834" y="4276725"/>
              <a:ext cx="19050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59" y="4773757"/>
            <a:ext cx="523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5" y="4344699"/>
            <a:ext cx="1762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15" y="5562600"/>
            <a:ext cx="295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58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0" y="685800"/>
            <a:ext cx="60007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9" y="1485900"/>
            <a:ext cx="2143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86671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789652"/>
            <a:ext cx="6505575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223222" y="3466668"/>
            <a:ext cx="6539778" cy="285750"/>
            <a:chOff x="2223222" y="3943350"/>
            <a:chExt cx="6539778" cy="285750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222" y="3952875"/>
              <a:ext cx="17621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3943350"/>
              <a:ext cx="9144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33318"/>
            <a:ext cx="70675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90091" y="2983490"/>
            <a:ext cx="6773143" cy="317789"/>
            <a:chOff x="390091" y="3460172"/>
            <a:chExt cx="6773143" cy="317789"/>
          </a:xfrm>
        </p:grpSpPr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1" y="3460172"/>
              <a:ext cx="23241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34" y="3492211"/>
              <a:ext cx="34671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66593"/>
            <a:ext cx="5019675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58" y="2438400"/>
            <a:ext cx="4876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3219018"/>
            <a:ext cx="4381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633" y="5181168"/>
            <a:ext cx="238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29938"/>
              </p:ext>
            </p:extLst>
          </p:nvPr>
        </p:nvGraphicFramePr>
        <p:xfrm>
          <a:off x="3467028" y="1139825"/>
          <a:ext cx="1889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Formula" r:id="rId16" imgW="95400" imgH="155160" progId="Equation.Ribbit">
                  <p:embed/>
                </p:oleObj>
              </mc:Choice>
              <mc:Fallback>
                <p:oleObj name="Formula" r:id="rId16" imgW="95400" imgH="1551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28" y="1139825"/>
                        <a:ext cx="1889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10292"/>
              </p:ext>
            </p:extLst>
          </p:nvPr>
        </p:nvGraphicFramePr>
        <p:xfrm>
          <a:off x="685800" y="5562600"/>
          <a:ext cx="5553076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Formula" r:id="rId18" imgW="2795400" imgH="175320" progId="Equation.Ribbit">
                  <p:embed/>
                </p:oleObj>
              </mc:Choice>
              <mc:Fallback>
                <p:oleObj name="Formula" r:id="rId18" imgW="279540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5553076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4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8880-C7A5-4789-BE3F-5A5CABA9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505C7-0B57-41B4-A8D0-018FBA3C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系统的公理和规则</a:t>
            </a:r>
            <a:endParaRPr lang="en-US" altLang="zh-CN" dirty="0"/>
          </a:p>
          <a:p>
            <a:pPr lvl="1"/>
            <a:r>
              <a:rPr lang="zh-CN" altLang="en-US" sz="2400" dirty="0"/>
              <a:t>公理</a:t>
            </a:r>
            <a:r>
              <a:rPr lang="en-US" altLang="zh-CN" sz="2400" dirty="0"/>
              <a:t>|</a:t>
            </a:r>
            <a:r>
              <a:rPr lang="zh-CN" altLang="en-US" sz="2400" dirty="0"/>
              <a:t>规则</a:t>
            </a:r>
            <a:endParaRPr lang="en-US" altLang="zh-CN" sz="2400" dirty="0"/>
          </a:p>
          <a:p>
            <a:r>
              <a:rPr lang="zh-CN" altLang="en-US" dirty="0"/>
              <a:t>证明树与可证</a:t>
            </a:r>
            <a:endParaRPr lang="en-US" altLang="zh-CN" dirty="0"/>
          </a:p>
          <a:p>
            <a:pPr lvl="1"/>
            <a:r>
              <a:rPr lang="zh-CN" altLang="en-US" sz="2400" dirty="0"/>
              <a:t>证明树</a:t>
            </a:r>
            <a:r>
              <a:rPr lang="en-US" altLang="zh-CN" sz="2400" dirty="0"/>
              <a:t>|</a:t>
            </a:r>
            <a:r>
              <a:rPr lang="zh-CN" altLang="en-US" sz="2400" dirty="0"/>
              <a:t>可证</a:t>
            </a:r>
            <a:endParaRPr lang="en-US" altLang="zh-CN" sz="2400" dirty="0"/>
          </a:p>
          <a:p>
            <a:r>
              <a:rPr lang="zh-CN" altLang="en-US" dirty="0"/>
              <a:t>一些导出规则</a:t>
            </a:r>
            <a:endParaRPr lang="en-US" altLang="zh-CN" dirty="0"/>
          </a:p>
          <a:p>
            <a:pPr lvl="1"/>
            <a:r>
              <a:rPr lang="zh-CN" altLang="en-US" sz="2400" dirty="0"/>
              <a:t>反证法规则 </a:t>
            </a:r>
            <a:r>
              <a:rPr lang="en-US" altLang="zh-CN" sz="2400" dirty="0"/>
              <a:t>| </a:t>
            </a:r>
            <a:r>
              <a:rPr lang="zh-CN" altLang="en-US" sz="2400" dirty="0"/>
              <a:t>分情况规则 </a:t>
            </a:r>
            <a:r>
              <a:rPr lang="en-US" altLang="zh-CN" sz="2400" dirty="0"/>
              <a:t>| </a:t>
            </a:r>
            <a:r>
              <a:rPr lang="zh-CN" altLang="en-US" sz="2400" dirty="0"/>
              <a:t>逆否推演 </a:t>
            </a:r>
            <a:r>
              <a:rPr lang="en-US" altLang="zh-CN" sz="2400" dirty="0"/>
              <a:t>| </a:t>
            </a:r>
            <a:r>
              <a:rPr lang="zh-CN" altLang="en-US" sz="2400" dirty="0"/>
              <a:t>矛盾规则 </a:t>
            </a:r>
            <a:r>
              <a:rPr lang="en-US" altLang="zh-CN" sz="2400" dirty="0"/>
              <a:t>|</a:t>
            </a:r>
          </a:p>
          <a:p>
            <a:pPr lvl="1"/>
            <a:r>
              <a:rPr lang="en-US" altLang="zh-CN" sz="2400" dirty="0"/>
              <a:t>MP</a:t>
            </a:r>
            <a:r>
              <a:rPr lang="zh-CN" altLang="en-US" sz="2400" dirty="0"/>
              <a:t>规则</a:t>
            </a:r>
            <a:r>
              <a:rPr lang="en-US" altLang="zh-CN" sz="2400" dirty="0"/>
              <a:t> | </a:t>
            </a:r>
            <a:r>
              <a:rPr lang="zh-CN" altLang="en-US" sz="2400" dirty="0"/>
              <a:t>三段论</a:t>
            </a:r>
            <a:endParaRPr lang="en-US" altLang="zh-CN" sz="2400" dirty="0"/>
          </a:p>
          <a:p>
            <a:r>
              <a:rPr lang="en-US" altLang="zh-CN" sz="2800" dirty="0"/>
              <a:t>G</a:t>
            </a:r>
            <a:r>
              <a:rPr lang="zh-CN" altLang="en-US" sz="2800" dirty="0"/>
              <a:t>系统的上层理论</a:t>
            </a:r>
            <a:endParaRPr lang="en-US" altLang="zh-CN" sz="2800" dirty="0"/>
          </a:p>
          <a:p>
            <a:pPr lvl="1"/>
            <a:r>
              <a:rPr lang="zh-CN" altLang="en-US" sz="2400" dirty="0"/>
              <a:t>可靠性</a:t>
            </a:r>
            <a:r>
              <a:rPr lang="en-US" altLang="zh-CN" sz="2400" dirty="0"/>
              <a:t>|</a:t>
            </a:r>
            <a:r>
              <a:rPr lang="zh-CN" altLang="en-US" sz="2400" dirty="0"/>
              <a:t>完全性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C2768-9044-40A2-BA23-1FE30BDF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7C5C-7DB3-4CA8-BCB8-126E3693DE1A}" type="datetime1">
              <a:rPr lang="zh-CN" altLang="en-US" smtClean="0"/>
              <a:pPr/>
              <a:t>2019/12/23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0FEA2C-A886-40F0-B41E-C6DFCCBC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63D7-7E75-47C0-89DE-8B17527B73B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013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有效与有反例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5113"/>
            <a:ext cx="695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9" y="4057650"/>
            <a:ext cx="7219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33400" y="3276600"/>
            <a:ext cx="8307099" cy="781050"/>
            <a:chOff x="533400" y="3352800"/>
            <a:chExt cx="8307099" cy="781050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409950"/>
              <a:ext cx="7115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575" y="3552825"/>
              <a:ext cx="2286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524" y="3352800"/>
              <a:ext cx="942975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532967" y="4857750"/>
            <a:ext cx="7729105" cy="457200"/>
            <a:chOff x="532967" y="4933950"/>
            <a:chExt cx="7729105" cy="457200"/>
          </a:xfrm>
        </p:grpSpPr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7" y="4933950"/>
              <a:ext cx="6200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7597" y="5005387"/>
              <a:ext cx="2000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622" y="4975514"/>
              <a:ext cx="13144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2971800" y="1723592"/>
            <a:ext cx="4100512" cy="1143866"/>
            <a:chOff x="2971800" y="1723592"/>
            <a:chExt cx="4100512" cy="1143866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787" y="1724025"/>
              <a:ext cx="5048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612" y="1723592"/>
              <a:ext cx="33147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143558"/>
              <a:ext cx="27432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4073236" y="2095067"/>
              <a:ext cx="669781" cy="0"/>
            </a:xfrm>
            <a:prstGeom prst="line">
              <a:avLst/>
            </a:prstGeom>
            <a:ln w="5715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32967" y="5543550"/>
            <a:ext cx="4210050" cy="447675"/>
            <a:chOff x="532967" y="5543550"/>
            <a:chExt cx="4210050" cy="447675"/>
          </a:xfrm>
        </p:grpSpPr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7" y="5543550"/>
              <a:ext cx="42100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直接连接符 26"/>
            <p:cNvCxnSpPr/>
            <p:nvPr/>
          </p:nvCxnSpPr>
          <p:spPr>
            <a:xfrm>
              <a:off x="1517721" y="5991225"/>
              <a:ext cx="844479" cy="0"/>
            </a:xfrm>
            <a:prstGeom prst="line">
              <a:avLst/>
            </a:prstGeom>
            <a:ln w="5715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99151" y="1219200"/>
            <a:ext cx="6482674" cy="838200"/>
            <a:chOff x="499151" y="1219200"/>
            <a:chExt cx="6482674" cy="838200"/>
          </a:xfrm>
        </p:grpSpPr>
        <p:grpSp>
          <p:nvGrpSpPr>
            <p:cNvPr id="10" name="组合 9"/>
            <p:cNvGrpSpPr/>
            <p:nvPr/>
          </p:nvGrpSpPr>
          <p:grpSpPr>
            <a:xfrm>
              <a:off x="533400" y="1219200"/>
              <a:ext cx="6448425" cy="838200"/>
              <a:chOff x="533400" y="1219200"/>
              <a:chExt cx="6448425" cy="8382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1219200"/>
                <a:ext cx="6448425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25" y="1695450"/>
                <a:ext cx="2543175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51" y="1271206"/>
              <a:ext cx="1252728" cy="324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矩形 27"/>
          <p:cNvSpPr/>
          <p:nvPr/>
        </p:nvSpPr>
        <p:spPr>
          <a:xfrm>
            <a:off x="161925" y="1219200"/>
            <a:ext cx="1589954" cy="37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966920"/>
              </p:ext>
            </p:extLst>
          </p:nvPr>
        </p:nvGraphicFramePr>
        <p:xfrm>
          <a:off x="614362" y="1260474"/>
          <a:ext cx="9858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Formula" r:id="rId18" imgW="496800" imgH="175320" progId="Equation.Ribbit">
                  <p:embed/>
                </p:oleObj>
              </mc:Choice>
              <mc:Fallback>
                <p:oleObj name="Formula" r:id="rId18" imgW="49680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" y="1260474"/>
                        <a:ext cx="9858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3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24000" y="3100821"/>
            <a:ext cx="6553200" cy="1490229"/>
            <a:chOff x="1524000" y="3100821"/>
            <a:chExt cx="6553200" cy="1490229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100821"/>
              <a:ext cx="47910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873" y="3667991"/>
              <a:ext cx="46291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3667991"/>
              <a:ext cx="1809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191000"/>
              <a:ext cx="4552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接连接符 16"/>
            <p:cNvCxnSpPr/>
            <p:nvPr/>
          </p:nvCxnSpPr>
          <p:spPr>
            <a:xfrm>
              <a:off x="2144423" y="3533343"/>
              <a:ext cx="4246852" cy="0"/>
            </a:xfrm>
            <a:prstGeom prst="line">
              <a:avLst/>
            </a:prstGeom>
            <a:ln w="5715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57200" y="1524000"/>
            <a:ext cx="8229600" cy="1394980"/>
            <a:chOff x="457200" y="1524000"/>
            <a:chExt cx="8229600" cy="1394980"/>
          </a:xfrm>
        </p:grpSpPr>
        <p:grpSp>
          <p:nvGrpSpPr>
            <p:cNvPr id="8" name="组合 7"/>
            <p:cNvGrpSpPr/>
            <p:nvPr/>
          </p:nvGrpSpPr>
          <p:grpSpPr>
            <a:xfrm>
              <a:off x="457200" y="1524000"/>
              <a:ext cx="8229600" cy="1394980"/>
              <a:chOff x="457200" y="1524000"/>
              <a:chExt cx="8229600" cy="139498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524000"/>
                <a:ext cx="6096000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7211" y="2057400"/>
                <a:ext cx="349567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4450" y="2085975"/>
                <a:ext cx="35623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2537980"/>
                <a:ext cx="465772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" name="直接连接符 14"/>
            <p:cNvCxnSpPr/>
            <p:nvPr/>
          </p:nvCxnSpPr>
          <p:spPr>
            <a:xfrm>
              <a:off x="2514600" y="1936606"/>
              <a:ext cx="4038600" cy="0"/>
            </a:xfrm>
            <a:prstGeom prst="line">
              <a:avLst/>
            </a:prstGeom>
            <a:ln w="5715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61925" y="1517651"/>
            <a:ext cx="1589954" cy="37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7228"/>
              </p:ext>
            </p:extLst>
          </p:nvPr>
        </p:nvGraphicFramePr>
        <p:xfrm>
          <a:off x="612775" y="1557338"/>
          <a:ext cx="9890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Formula" r:id="rId11" imgW="497880" imgH="176760" progId="Equation.Ribbit">
                  <p:embed/>
                </p:oleObj>
              </mc:Choice>
              <mc:Fallback>
                <p:oleObj name="Formula" r:id="rId11" imgW="49788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557338"/>
                        <a:ext cx="9890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9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G</a:t>
            </a:r>
            <a:r>
              <a:rPr lang="zh-CN" altLang="en-US" dirty="0">
                <a:latin typeface="Comic Sans MS" panose="030F0702030302020204" pitchFamily="66" charset="0"/>
              </a:rPr>
              <a:t>公理的有效性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09725"/>
            <a:ext cx="3181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47700" y="2219325"/>
            <a:ext cx="6896100" cy="447675"/>
            <a:chOff x="647700" y="2219325"/>
            <a:chExt cx="6896100" cy="4476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" y="2219325"/>
              <a:ext cx="12858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575" y="2371725"/>
              <a:ext cx="2762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161925" y="1593851"/>
            <a:ext cx="1589954" cy="37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48323"/>
              </p:ext>
            </p:extLst>
          </p:nvPr>
        </p:nvGraphicFramePr>
        <p:xfrm>
          <a:off x="628650" y="1641600"/>
          <a:ext cx="9572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Formula" r:id="rId6" imgW="482760" imgH="171720" progId="Equation.Ribbit">
                  <p:embed/>
                </p:oleObj>
              </mc:Choice>
              <mc:Fallback>
                <p:oleObj name="Formula" r:id="rId6" imgW="482760" imgH="171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41600"/>
                        <a:ext cx="9572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69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G</a:t>
            </a:r>
            <a:r>
              <a:rPr lang="zh-CN" altLang="en-US" dirty="0">
                <a:latin typeface="Comic Sans MS" panose="030F0702030302020204" pitchFamily="66" charset="0"/>
              </a:rPr>
              <a:t>规则</a:t>
            </a:r>
            <a:r>
              <a:rPr lang="zh-CN" altLang="en-US" dirty="0"/>
              <a:t>保持有效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9600" y="2133600"/>
            <a:ext cx="6343650" cy="838200"/>
            <a:chOff x="609600" y="2133600"/>
            <a:chExt cx="6343650" cy="838200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133600"/>
              <a:ext cx="63436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332" y="2552700"/>
              <a:ext cx="31527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1180" y="2600325"/>
              <a:ext cx="18288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2" y="3048001"/>
            <a:ext cx="1085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71800"/>
            <a:ext cx="1476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98" y="4038600"/>
            <a:ext cx="2324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262619" y="4419600"/>
            <a:ext cx="5738381" cy="766762"/>
            <a:chOff x="2262619" y="4419600"/>
            <a:chExt cx="5738381" cy="766762"/>
          </a:xfrm>
        </p:grpSpPr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619" y="4419600"/>
              <a:ext cx="57054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680" y="4800600"/>
              <a:ext cx="109537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328" y="4814887"/>
              <a:ext cx="21812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275" y="4818351"/>
              <a:ext cx="16097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827568"/>
            <a:ext cx="2419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7" y="3676650"/>
            <a:ext cx="541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867400"/>
            <a:ext cx="2381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303318" y="5272953"/>
            <a:ext cx="3000375" cy="408769"/>
            <a:chOff x="2303318" y="5272953"/>
            <a:chExt cx="3000375" cy="408769"/>
          </a:xfrm>
        </p:grpSpPr>
        <p:pic>
          <p:nvPicPr>
            <p:cNvPr id="4113" name="Picture 1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318" y="5281612"/>
              <a:ext cx="30003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17680" y="5281612"/>
              <a:ext cx="13335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167" y="5272953"/>
              <a:ext cx="11525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457200" y="1219200"/>
            <a:ext cx="7629525" cy="838200"/>
            <a:chOff x="457200" y="1219200"/>
            <a:chExt cx="7629525" cy="838200"/>
          </a:xfrm>
        </p:grpSpPr>
        <p:grpSp>
          <p:nvGrpSpPr>
            <p:cNvPr id="3" name="组合 2"/>
            <p:cNvGrpSpPr/>
            <p:nvPr/>
          </p:nvGrpSpPr>
          <p:grpSpPr>
            <a:xfrm>
              <a:off x="457200" y="1219200"/>
              <a:ext cx="7629525" cy="838200"/>
              <a:chOff x="457200" y="1219200"/>
              <a:chExt cx="7629525" cy="8382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219200"/>
                <a:ext cx="7629525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1695450"/>
                <a:ext cx="2019300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050" y="1695450"/>
                <a:ext cx="1733550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62334"/>
              <a:ext cx="1243584" cy="32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矩形 29"/>
          <p:cNvSpPr/>
          <p:nvPr/>
        </p:nvSpPr>
        <p:spPr>
          <a:xfrm>
            <a:off x="161925" y="1219200"/>
            <a:ext cx="1589954" cy="37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55744"/>
              </p:ext>
            </p:extLst>
          </p:nvPr>
        </p:nvGraphicFramePr>
        <p:xfrm>
          <a:off x="628650" y="1266949"/>
          <a:ext cx="9572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Formula" r:id="rId22" imgW="482760" imgH="171720" progId="Equation.Ribbit">
                  <p:embed/>
                </p:oleObj>
              </mc:Choice>
              <mc:Fallback>
                <p:oleObj name="Formula" r:id="rId22" imgW="482760" imgH="171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266949"/>
                        <a:ext cx="95726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6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" y="685800"/>
            <a:ext cx="8200159" cy="1085850"/>
            <a:chOff x="381000" y="914400"/>
            <a:chExt cx="8200159" cy="10858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09" y="914400"/>
              <a:ext cx="59055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600200"/>
              <a:ext cx="3571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1600200"/>
              <a:ext cx="3286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709" y="1633537"/>
              <a:ext cx="13144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90726"/>
            <a:ext cx="409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8" y="1981200"/>
            <a:ext cx="289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942109" y="2433639"/>
            <a:ext cx="7686675" cy="371475"/>
            <a:chOff x="942109" y="2586039"/>
            <a:chExt cx="7686675" cy="3714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09" y="2605089"/>
              <a:ext cx="61436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734" y="2586039"/>
              <a:ext cx="15430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84" y="2957945"/>
            <a:ext cx="48577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951634" y="3743756"/>
            <a:ext cx="4105275" cy="357620"/>
            <a:chOff x="1000125" y="4124756"/>
            <a:chExt cx="4105275" cy="357620"/>
          </a:xfrm>
        </p:grpSpPr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5" y="4149001"/>
              <a:ext cx="28860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299" y="4253775"/>
              <a:ext cx="27622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4124756"/>
              <a:ext cx="8763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84" y="4267200"/>
            <a:ext cx="7543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84" y="4876800"/>
            <a:ext cx="1343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84" y="5600700"/>
            <a:ext cx="51149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237509" y="4876800"/>
            <a:ext cx="6525491" cy="657225"/>
            <a:chOff x="2237509" y="4876800"/>
            <a:chExt cx="6525491" cy="657225"/>
          </a:xfrm>
        </p:grpSpPr>
        <p:grpSp>
          <p:nvGrpSpPr>
            <p:cNvPr id="7" name="组合 6"/>
            <p:cNvGrpSpPr/>
            <p:nvPr/>
          </p:nvGrpSpPr>
          <p:grpSpPr>
            <a:xfrm>
              <a:off x="2237509" y="4876800"/>
              <a:ext cx="6525491" cy="657225"/>
              <a:chOff x="2237509" y="4876800"/>
              <a:chExt cx="6525491" cy="657225"/>
            </a:xfrm>
          </p:grpSpPr>
          <p:pic>
            <p:nvPicPr>
              <p:cNvPr id="5138" name="Picture 18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4650" y="4876800"/>
                <a:ext cx="5848350" cy="657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40" name="Picture 2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7509" y="4925290"/>
                <a:ext cx="561975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41" name="Picture 2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629" y="5105400"/>
              <a:ext cx="857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681662"/>
            <a:ext cx="247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804510"/>
            <a:ext cx="1289304" cy="32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10246" y="762000"/>
            <a:ext cx="1589954" cy="37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78492"/>
              </p:ext>
            </p:extLst>
          </p:nvPr>
        </p:nvGraphicFramePr>
        <p:xfrm>
          <a:off x="401638" y="809625"/>
          <a:ext cx="11064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Formula" r:id="rId23" imgW="557640" imgH="171720" progId="Equation.Ribbit">
                  <p:embed/>
                </p:oleObj>
              </mc:Choice>
              <mc:Fallback>
                <p:oleObj name="Formula" r:id="rId23" imgW="557640" imgH="171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809625"/>
                        <a:ext cx="11064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64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2630"/>
            <a:ext cx="381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642630"/>
            <a:ext cx="6810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897947" y="2508539"/>
            <a:ext cx="4667638" cy="1249003"/>
            <a:chOff x="897947" y="2508539"/>
            <a:chExt cx="4667638" cy="1249003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947" y="2508539"/>
              <a:ext cx="32766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497" y="2529321"/>
              <a:ext cx="1167088" cy="1228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897947" y="4261139"/>
            <a:ext cx="5579053" cy="1028849"/>
            <a:chOff x="897947" y="4261139"/>
            <a:chExt cx="5579053" cy="1028849"/>
          </a:xfrm>
        </p:grpSpPr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947" y="4261139"/>
              <a:ext cx="32956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496" y="4337340"/>
              <a:ext cx="2078504" cy="95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753100"/>
            <a:ext cx="1314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5847484"/>
            <a:ext cx="247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381000" y="1143000"/>
            <a:ext cx="7867650" cy="400942"/>
            <a:chOff x="381000" y="1143000"/>
            <a:chExt cx="7867650" cy="40094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43000"/>
              <a:ext cx="77914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178182"/>
              <a:ext cx="3008376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0" y="1143000"/>
            <a:ext cx="1589954" cy="37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260398"/>
              </p:ext>
            </p:extLst>
          </p:nvPr>
        </p:nvGraphicFramePr>
        <p:xfrm>
          <a:off x="385763" y="1170000"/>
          <a:ext cx="1120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Formula" r:id="rId13" imgW="565200" imgH="175320" progId="Equation.Ribbit">
                  <p:embed/>
                </p:oleObj>
              </mc:Choice>
              <mc:Fallback>
                <p:oleObj name="Formula" r:id="rId13" imgW="56520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170000"/>
                        <a:ext cx="11207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926955" y="2062596"/>
            <a:ext cx="6743268" cy="466724"/>
            <a:chOff x="926955" y="2062596"/>
            <a:chExt cx="6743268" cy="466724"/>
          </a:xfrm>
        </p:grpSpPr>
        <p:grpSp>
          <p:nvGrpSpPr>
            <p:cNvPr id="12" name="组合 11"/>
            <p:cNvGrpSpPr/>
            <p:nvPr/>
          </p:nvGrpSpPr>
          <p:grpSpPr>
            <a:xfrm>
              <a:off x="926955" y="2062596"/>
              <a:ext cx="6743268" cy="400050"/>
              <a:chOff x="926955" y="2062596"/>
              <a:chExt cx="6743268" cy="400050"/>
            </a:xfrm>
          </p:grpSpPr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955" y="2062596"/>
                <a:ext cx="64674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1043" y="2129271"/>
                <a:ext cx="2329180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矩形 15"/>
            <p:cNvSpPr/>
            <p:nvPr/>
          </p:nvSpPr>
          <p:spPr>
            <a:xfrm>
              <a:off x="5791200" y="2129271"/>
              <a:ext cx="1066799" cy="400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88297"/>
                </p:ext>
              </p:extLst>
            </p:nvPr>
          </p:nvGraphicFramePr>
          <p:xfrm>
            <a:off x="5878800" y="2117219"/>
            <a:ext cx="960438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Formula" r:id="rId17" imgW="484200" imgH="172800" progId="Equation.Ribbit">
                    <p:embed/>
                  </p:oleObj>
                </mc:Choice>
                <mc:Fallback>
                  <p:oleObj name="Formula" r:id="rId17" imgW="484200" imgH="172800" progId="Equation.Ribbit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8800" y="2117219"/>
                          <a:ext cx="960438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459923" y="3803939"/>
            <a:ext cx="6845877" cy="463261"/>
            <a:chOff x="1459923" y="3803939"/>
            <a:chExt cx="6845877" cy="463261"/>
          </a:xfrm>
        </p:grpSpPr>
        <p:grpSp>
          <p:nvGrpSpPr>
            <p:cNvPr id="13" name="组合 12"/>
            <p:cNvGrpSpPr/>
            <p:nvPr/>
          </p:nvGrpSpPr>
          <p:grpSpPr>
            <a:xfrm>
              <a:off x="1459923" y="3803939"/>
              <a:ext cx="6845877" cy="390525"/>
              <a:chOff x="1459923" y="3803939"/>
              <a:chExt cx="6845877" cy="390525"/>
            </a:xfrm>
          </p:grpSpPr>
          <p:pic>
            <p:nvPicPr>
              <p:cNvPr id="6152" name="Picture 8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9923" y="3803939"/>
                <a:ext cx="62103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1180" y="3860708"/>
                <a:ext cx="2674620" cy="33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矩形 30"/>
            <p:cNvSpPr/>
            <p:nvPr/>
          </p:nvSpPr>
          <p:spPr>
            <a:xfrm>
              <a:off x="6084600" y="3867151"/>
              <a:ext cx="1066799" cy="400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385948"/>
                </p:ext>
              </p:extLst>
            </p:nvPr>
          </p:nvGraphicFramePr>
          <p:xfrm>
            <a:off x="6172200" y="3855099"/>
            <a:ext cx="960438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Formula" r:id="rId21" imgW="484200" imgH="172800" progId="Equation.Ribbit">
                    <p:embed/>
                  </p:oleObj>
                </mc:Choice>
                <mc:Fallback>
                  <p:oleObj name="Formula" r:id="rId21" imgW="484200" imgH="1728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3855099"/>
                          <a:ext cx="960438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1114425" y="5327939"/>
            <a:ext cx="7655935" cy="443552"/>
            <a:chOff x="1114425" y="5327939"/>
            <a:chExt cx="7655935" cy="443552"/>
          </a:xfrm>
        </p:grpSpPr>
        <p:grpSp>
          <p:nvGrpSpPr>
            <p:cNvPr id="14" name="组合 13"/>
            <p:cNvGrpSpPr/>
            <p:nvPr/>
          </p:nvGrpSpPr>
          <p:grpSpPr>
            <a:xfrm>
              <a:off x="1114425" y="5327939"/>
              <a:ext cx="7655935" cy="390525"/>
              <a:chOff x="1114425" y="5327939"/>
              <a:chExt cx="7655935" cy="390525"/>
            </a:xfrm>
          </p:grpSpPr>
          <p:pic>
            <p:nvPicPr>
              <p:cNvPr id="6155" name="Picture 11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4425" y="5327939"/>
                <a:ext cx="749617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0085" y="5377488"/>
                <a:ext cx="2200275" cy="30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" name="矩形 32"/>
            <p:cNvSpPr/>
            <p:nvPr/>
          </p:nvSpPr>
          <p:spPr>
            <a:xfrm>
              <a:off x="7018637" y="5371442"/>
              <a:ext cx="1066799" cy="400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994794"/>
                </p:ext>
              </p:extLst>
            </p:nvPr>
          </p:nvGraphicFramePr>
          <p:xfrm>
            <a:off x="7106237" y="5359390"/>
            <a:ext cx="960438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Formula" r:id="rId25" imgW="484200" imgH="172800" progId="Equation.Ribbit">
                    <p:embed/>
                  </p:oleObj>
                </mc:Choice>
                <mc:Fallback>
                  <p:oleObj name="Formula" r:id="rId25" imgW="484200" imgH="1728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6237" y="5359390"/>
                          <a:ext cx="960438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52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>
                <a:solidFill>
                  <a:srgbClr val="000000"/>
                </a:solidFill>
              </a:rPr>
              <a:pPr/>
              <a:t>2019/12/23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5900"/>
            <a:ext cx="426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3100"/>
            <a:ext cx="59055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03764"/>
            <a:ext cx="6848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638300" y="3181350"/>
            <a:ext cx="4810125" cy="349827"/>
            <a:chOff x="1638300" y="3181350"/>
            <a:chExt cx="4810125" cy="349827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300" y="3188277"/>
              <a:ext cx="31623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181350"/>
              <a:ext cx="15716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68" y="3619500"/>
            <a:ext cx="3429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" y="4152900"/>
            <a:ext cx="1304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95" y="3995737"/>
            <a:ext cx="2743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62500"/>
            <a:ext cx="5010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420" y="5557837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491162"/>
            <a:ext cx="3629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45613" y="914400"/>
            <a:ext cx="4640737" cy="371475"/>
            <a:chOff x="445613" y="914400"/>
            <a:chExt cx="4640737" cy="3714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914400"/>
              <a:ext cx="45529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13" y="914400"/>
              <a:ext cx="1280160" cy="33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矩形 18"/>
          <p:cNvSpPr/>
          <p:nvPr/>
        </p:nvSpPr>
        <p:spPr>
          <a:xfrm>
            <a:off x="226218" y="882525"/>
            <a:ext cx="1589954" cy="37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17865"/>
              </p:ext>
            </p:extLst>
          </p:nvPr>
        </p:nvGraphicFramePr>
        <p:xfrm>
          <a:off x="525463" y="925513"/>
          <a:ext cx="11271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Formula" r:id="rId16" imgW="567720" imgH="176760" progId="Equation.Ribbit">
                  <p:embed/>
                </p:oleObj>
              </mc:Choice>
              <mc:Fallback>
                <p:oleObj name="Formula" r:id="rId16" imgW="56772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925513"/>
                        <a:ext cx="11271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7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系统的公理和规则</a:t>
            </a:r>
            <a:endParaRPr lang="en-US" altLang="zh-CN" dirty="0"/>
          </a:p>
          <a:p>
            <a:r>
              <a:rPr lang="zh-CN" altLang="en-US" dirty="0"/>
              <a:t>证明树与可证</a:t>
            </a:r>
            <a:endParaRPr lang="en-US" altLang="zh-CN" dirty="0"/>
          </a:p>
          <a:p>
            <a:r>
              <a:rPr lang="zh-CN" altLang="en-US" dirty="0"/>
              <a:t>一些导出规则</a:t>
            </a:r>
            <a:endParaRPr lang="en-US" altLang="zh-CN" dirty="0"/>
          </a:p>
          <a:p>
            <a:r>
              <a:rPr lang="en-US" altLang="zh-CN" dirty="0"/>
              <a:t>soundness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656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The End of Lecture 4</a:t>
            </a:r>
            <a:endParaRPr lang="zh-CN" altLang="en-US" sz="32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5278B-2916-4F2B-893D-AC4A4C03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Gentzen</a:t>
            </a:r>
            <a:r>
              <a:rPr lang="zh-CN" altLang="en-US" dirty="0"/>
              <a:t>的自然推理系统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C49A0-A83F-416E-82F2-1FF8F077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人们经过二百年的努力，建立多个一阶逻辑的推理系统，为实现</a:t>
            </a:r>
            <a:r>
              <a:rPr lang="en-US" altLang="zh-CN" dirty="0"/>
              <a:t>Leibniz</a:t>
            </a:r>
            <a:r>
              <a:rPr lang="zh-CN" altLang="en-US" dirty="0"/>
              <a:t>的梦想（建立一种通用语言，使其表达全部的数学问题）作出巨大的贡献；</a:t>
            </a:r>
            <a:endParaRPr lang="en-US" altLang="zh-CN" dirty="0"/>
          </a:p>
          <a:p>
            <a:r>
              <a:rPr lang="zh-CN" altLang="en-US" dirty="0"/>
              <a:t>这些系统可分为自然推理和永真推理类型；</a:t>
            </a:r>
            <a:endParaRPr lang="en-US" altLang="zh-CN" dirty="0"/>
          </a:p>
          <a:p>
            <a:r>
              <a:rPr lang="zh-CN" altLang="en-US" dirty="0"/>
              <a:t>本讲介绍</a:t>
            </a:r>
            <a:r>
              <a:rPr lang="en-US" altLang="zh-CN" dirty="0" err="1"/>
              <a:t>Gentzen</a:t>
            </a:r>
            <a:r>
              <a:rPr lang="zh-CN" altLang="en-US" dirty="0"/>
              <a:t>的自然推理系统。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DB50-0BC8-4B81-8176-7B398934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FFE07-86EB-4939-B8C9-AA55770B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56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系统的公理和规则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4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457200" y="2362200"/>
            <a:ext cx="3352800" cy="381000"/>
            <a:chOff x="457200" y="2362200"/>
            <a:chExt cx="3352800" cy="3810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362200"/>
              <a:ext cx="7905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386012"/>
              <a:ext cx="22860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41952"/>
            <a:ext cx="819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524000" y="2970502"/>
            <a:ext cx="6056168" cy="704850"/>
            <a:chOff x="1524000" y="2970502"/>
            <a:chExt cx="6056168" cy="70485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175289"/>
              <a:ext cx="5619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970502"/>
              <a:ext cx="189547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194339"/>
              <a:ext cx="6000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268" y="2984788"/>
              <a:ext cx="18669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531668" y="3886200"/>
            <a:ext cx="7707457" cy="685800"/>
            <a:chOff x="531668" y="3886200"/>
            <a:chExt cx="7707457" cy="685800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68" y="4071938"/>
              <a:ext cx="6000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975" y="3886200"/>
              <a:ext cx="370522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110" y="4074969"/>
              <a:ext cx="6096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886200"/>
              <a:ext cx="221932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685800" y="4876800"/>
            <a:ext cx="7842539" cy="723900"/>
            <a:chOff x="685800" y="4876800"/>
            <a:chExt cx="7842539" cy="7239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086351"/>
              <a:ext cx="600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828" y="4900613"/>
              <a:ext cx="2162175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728" y="5038726"/>
              <a:ext cx="600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314" y="4876800"/>
              <a:ext cx="36290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457200" y="1295400"/>
            <a:ext cx="7239000" cy="762000"/>
            <a:chOff x="457200" y="1295400"/>
            <a:chExt cx="7239000" cy="762000"/>
          </a:xfrm>
        </p:grpSpPr>
        <p:grpSp>
          <p:nvGrpSpPr>
            <p:cNvPr id="7" name="组合 6"/>
            <p:cNvGrpSpPr/>
            <p:nvPr/>
          </p:nvGrpSpPr>
          <p:grpSpPr>
            <a:xfrm>
              <a:off x="457200" y="1295400"/>
              <a:ext cx="7239000" cy="762000"/>
              <a:chOff x="457200" y="1295400"/>
              <a:chExt cx="7239000" cy="7620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295400"/>
                <a:ext cx="7239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714500"/>
                <a:ext cx="216217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900" y="1714500"/>
                <a:ext cx="13335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1724025"/>
              <a:ext cx="34480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314626"/>
              <a:ext cx="1155700" cy="32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423991" y="1305012"/>
            <a:ext cx="123190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955136"/>
              </p:ext>
            </p:extLst>
          </p:nvPr>
        </p:nvGraphicFramePr>
        <p:xfrm>
          <a:off x="452438" y="1312863"/>
          <a:ext cx="9731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Formula" r:id="rId23" imgW="490320" imgH="175320" progId="Equation.Ribbit">
                  <p:embed/>
                </p:oleObj>
              </mc:Choice>
              <mc:Fallback>
                <p:oleObj name="Formula" r:id="rId23" imgW="49032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312863"/>
                        <a:ext cx="9731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46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447675" y="1228725"/>
            <a:ext cx="8086725" cy="838200"/>
            <a:chOff x="447675" y="1066800"/>
            <a:chExt cx="8086725" cy="8382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850" y="1276350"/>
              <a:ext cx="80962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250" y="1066800"/>
              <a:ext cx="234315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1255568"/>
              <a:ext cx="7620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075" y="1117455"/>
              <a:ext cx="35147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414337" y="2238375"/>
            <a:ext cx="7485351" cy="742950"/>
            <a:chOff x="414337" y="2076450"/>
            <a:chExt cx="7485351" cy="74295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" y="2286000"/>
              <a:ext cx="5810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725" y="2076450"/>
              <a:ext cx="3209925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252662"/>
              <a:ext cx="6477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388" y="2076450"/>
              <a:ext cx="240030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381000" y="4276725"/>
            <a:ext cx="3933825" cy="685800"/>
            <a:chOff x="381000" y="4114800"/>
            <a:chExt cx="3933825" cy="685800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81488"/>
              <a:ext cx="7429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14800"/>
              <a:ext cx="301942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191125"/>
            <a:ext cx="6381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57200" y="3209925"/>
            <a:ext cx="7594600" cy="796924"/>
            <a:chOff x="457200" y="3048000"/>
            <a:chExt cx="7594600" cy="796924"/>
          </a:xfrm>
        </p:grpSpPr>
        <p:grpSp>
          <p:nvGrpSpPr>
            <p:cNvPr id="6" name="组合 5"/>
            <p:cNvGrpSpPr/>
            <p:nvPr/>
          </p:nvGrpSpPr>
          <p:grpSpPr>
            <a:xfrm>
              <a:off x="457200" y="3048000"/>
              <a:ext cx="7324725" cy="781050"/>
              <a:chOff x="457200" y="3048000"/>
              <a:chExt cx="7324725" cy="781050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3261014"/>
                <a:ext cx="657225" cy="438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075" y="3052762"/>
                <a:ext cx="2314575" cy="771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4939" y="3303876"/>
                <a:ext cx="60960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5850" y="3048000"/>
                <a:ext cx="2886075" cy="78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440650"/>
                </p:ext>
              </p:extLst>
            </p:nvPr>
          </p:nvGraphicFramePr>
          <p:xfrm>
            <a:off x="4876800" y="3052762"/>
            <a:ext cx="3175000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Formula" r:id="rId18" imgW="1601640" imgH="400320" progId="Equation.Ribbit">
                    <p:embed/>
                  </p:oleObj>
                </mc:Choice>
                <mc:Fallback>
                  <p:oleObj name="Formula" r:id="rId18" imgW="1601640" imgH="400320" progId="Equation.Ribbit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3052762"/>
                          <a:ext cx="3175000" cy="792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969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46018"/>
              </p:ext>
            </p:extLst>
          </p:nvPr>
        </p:nvGraphicFramePr>
        <p:xfrm>
          <a:off x="447675" y="1784350"/>
          <a:ext cx="982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Formula" r:id="rId3" imgW="495360" imgH="176760" progId="Equation.Ribbit">
                  <p:embed/>
                </p:oleObj>
              </mc:Choice>
              <mc:Fallback>
                <p:oleObj name="Formula" r:id="rId3" imgW="495360" imgH="176760" progId="Equation.Ribbit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784350"/>
                        <a:ext cx="982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1358"/>
              </p:ext>
            </p:extLst>
          </p:nvPr>
        </p:nvGraphicFramePr>
        <p:xfrm>
          <a:off x="1600200" y="1776275"/>
          <a:ext cx="35750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Formula" r:id="rId5" imgW="1801080" imgH="176760" progId="Equation.Ribbit">
                  <p:embed/>
                </p:oleObj>
              </mc:Choice>
              <mc:Fallback>
                <p:oleObj name="Formula" r:id="rId5" imgW="1801080" imgH="1767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76275"/>
                        <a:ext cx="35750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89920"/>
              </p:ext>
            </p:extLst>
          </p:nvPr>
        </p:nvGraphicFramePr>
        <p:xfrm>
          <a:off x="1065213" y="2362200"/>
          <a:ext cx="6662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Formula" r:id="rId7" imgW="3358080" imgH="175320" progId="Equation.Ribbit">
                  <p:embed/>
                </p:oleObj>
              </mc:Choice>
              <mc:Fallback>
                <p:oleObj name="Formula" r:id="rId7" imgW="3358080" imgH="17532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362200"/>
                        <a:ext cx="6662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79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证明树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88294"/>
            <a:ext cx="8829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71475" y="2045494"/>
            <a:ext cx="8401050" cy="1933575"/>
            <a:chOff x="371475" y="2045494"/>
            <a:chExt cx="8401050" cy="19335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2045494"/>
              <a:ext cx="8401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74195"/>
              <a:ext cx="109537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575" y="2578894"/>
              <a:ext cx="1343025" cy="140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575" y="3074195"/>
              <a:ext cx="25527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314325" y="4026694"/>
            <a:ext cx="7753350" cy="2374106"/>
            <a:chOff x="314325" y="4026694"/>
            <a:chExt cx="7753350" cy="2374106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" y="4026694"/>
              <a:ext cx="55149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4636294"/>
              <a:ext cx="3810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659530"/>
              <a:ext cx="27717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5093494"/>
              <a:ext cx="2771775" cy="1307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975" y="5537597"/>
              <a:ext cx="25527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" y="1050036"/>
            <a:ext cx="7927848" cy="3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423991" y="1066800"/>
            <a:ext cx="123190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805673"/>
              </p:ext>
            </p:extLst>
          </p:nvPr>
        </p:nvGraphicFramePr>
        <p:xfrm>
          <a:off x="497681" y="1101725"/>
          <a:ext cx="9858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Formula" r:id="rId13" imgW="496800" imgH="175320" progId="Equation.Ribbit">
                  <p:embed/>
                </p:oleObj>
              </mc:Choice>
              <mc:Fallback>
                <p:oleObj name="Formula" r:id="rId13" imgW="496800" imgH="175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" y="1101725"/>
                        <a:ext cx="9858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5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8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509016" y="1447800"/>
            <a:ext cx="7539608" cy="1033462"/>
            <a:chOff x="509016" y="1447800"/>
            <a:chExt cx="7539608" cy="1033462"/>
          </a:xfrm>
        </p:grpSpPr>
        <p:grpSp>
          <p:nvGrpSpPr>
            <p:cNvPr id="6" name="组合 5"/>
            <p:cNvGrpSpPr/>
            <p:nvPr/>
          </p:nvGrpSpPr>
          <p:grpSpPr>
            <a:xfrm>
              <a:off x="526472" y="1447800"/>
              <a:ext cx="7522152" cy="1033462"/>
              <a:chOff x="526472" y="1447800"/>
              <a:chExt cx="7522152" cy="103346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399" y="1447800"/>
                <a:ext cx="75152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472" y="2133600"/>
                <a:ext cx="215265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425" y="2128837"/>
                <a:ext cx="7143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" name="直接连接符 9"/>
            <p:cNvCxnSpPr/>
            <p:nvPr/>
          </p:nvCxnSpPr>
          <p:spPr>
            <a:xfrm>
              <a:off x="5562600" y="1838325"/>
              <a:ext cx="1981200" cy="0"/>
            </a:xfrm>
            <a:prstGeom prst="line">
              <a:avLst/>
            </a:prstGeom>
            <a:ln w="5715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16" y="1469326"/>
              <a:ext cx="1243584" cy="34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509016" y="2971800"/>
            <a:ext cx="3964940" cy="2657856"/>
            <a:chOff x="509016" y="2971800"/>
            <a:chExt cx="3964940" cy="2657856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16" y="2971800"/>
              <a:ext cx="396494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581400"/>
              <a:ext cx="2276856" cy="2048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520700" y="1447800"/>
            <a:ext cx="123190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62083"/>
              </p:ext>
            </p:extLst>
          </p:nvPr>
        </p:nvGraphicFramePr>
        <p:xfrm>
          <a:off x="530225" y="1482725"/>
          <a:ext cx="992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Formula" r:id="rId9" imgW="499320" imgH="175320" progId="Equation.Ribbit">
                  <p:embed/>
                </p:oleObj>
              </mc:Choice>
              <mc:Fallback>
                <p:oleObj name="Formula" r:id="rId9" imgW="49932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82725"/>
                        <a:ext cx="9921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37946" y="2936875"/>
            <a:ext cx="123190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374289"/>
              </p:ext>
            </p:extLst>
          </p:nvPr>
        </p:nvGraphicFramePr>
        <p:xfrm>
          <a:off x="566738" y="2971800"/>
          <a:ext cx="6746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Formula" r:id="rId11" imgW="339120" imgH="174240" progId="Equation.Ribbit">
                  <p:embed/>
                </p:oleObj>
              </mc:Choice>
              <mc:Fallback>
                <p:oleObj name="Formula" r:id="rId11" imgW="339120" imgH="174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971800"/>
                        <a:ext cx="6746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0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2019/12/23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6196"/>
            <a:ext cx="8953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5591175"/>
            <a:ext cx="22955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5475143"/>
            <a:ext cx="25050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5132243"/>
            <a:ext cx="1943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89418"/>
            <a:ext cx="657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5030066"/>
            <a:ext cx="280035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653396"/>
            <a:ext cx="2571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30" y="4896716"/>
            <a:ext cx="428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6181" y="4182341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Axiom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8" y="533400"/>
            <a:ext cx="5587365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58541" y="533400"/>
            <a:ext cx="1231900" cy="343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34652"/>
              </p:ext>
            </p:extLst>
          </p:nvPr>
        </p:nvGraphicFramePr>
        <p:xfrm>
          <a:off x="582613" y="533400"/>
          <a:ext cx="6842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Formula" r:id="rId12" imgW="344520" imgH="174240" progId="Equation.Ribbit">
                  <p:embed/>
                </p:oleObj>
              </mc:Choice>
              <mc:Fallback>
                <p:oleObj name="Formula" r:id="rId12" imgW="344520" imgH="174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33400"/>
                        <a:ext cx="6842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2161"/>
              </p:ext>
            </p:extLst>
          </p:nvPr>
        </p:nvGraphicFramePr>
        <p:xfrm>
          <a:off x="1241425" y="3562350"/>
          <a:ext cx="31019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Formula" r:id="rId14" imgW="1562400" imgH="200880" progId="Equation.Ribbit">
                  <p:embed/>
                </p:oleObj>
              </mc:Choice>
              <mc:Fallback>
                <p:oleObj name="Formula" r:id="rId14" imgW="1562400" imgH="20088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3562350"/>
                        <a:ext cx="31019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50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34270</TotalTime>
  <Words>236</Words>
  <Application>Microsoft Office PowerPoint</Application>
  <PresentationFormat>全屏显示(4:3)</PresentationFormat>
  <Paragraphs>97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Comic Sans MS</vt:lpstr>
      <vt:lpstr>Times New Roman</vt:lpstr>
      <vt:lpstr>Wingdings</vt:lpstr>
      <vt:lpstr>Network</vt:lpstr>
      <vt:lpstr>1_Network</vt:lpstr>
      <vt:lpstr>Formula</vt:lpstr>
      <vt:lpstr>第4讲 一阶逻辑的自然推理系统</vt:lpstr>
      <vt:lpstr>内容提要</vt:lpstr>
      <vt:lpstr>Gentzen的自然推理系统</vt:lpstr>
      <vt:lpstr>G系统的公理和规则</vt:lpstr>
      <vt:lpstr>PowerPoint 演示文稿</vt:lpstr>
      <vt:lpstr>PowerPoint 演示文稿</vt:lpstr>
      <vt:lpstr> 证明树</vt:lpstr>
      <vt:lpstr>可证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一些导出规则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有效与有反例</vt:lpstr>
      <vt:lpstr>PowerPoint 演示文稿</vt:lpstr>
      <vt:lpstr>G公理的有效性</vt:lpstr>
      <vt:lpstr>G规则保持有效</vt:lpstr>
      <vt:lpstr>PowerPoint 演示文稿</vt:lpstr>
      <vt:lpstr>Soundness</vt:lpstr>
      <vt:lpstr>PowerPoint 演示文稿</vt:lpstr>
      <vt:lpstr>本讲小结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USER</cp:lastModifiedBy>
  <cp:revision>832</cp:revision>
  <cp:lastPrinted>1601-01-01T00:00:00Z</cp:lastPrinted>
  <dcterms:created xsi:type="dcterms:W3CDTF">2013-09-08T03:04:38Z</dcterms:created>
  <dcterms:modified xsi:type="dcterms:W3CDTF">2019-12-23T09:20:08Z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