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8" r:id="rId3"/>
    <p:sldId id="279" r:id="rId4"/>
    <p:sldId id="281" r:id="rId5"/>
    <p:sldId id="257" r:id="rId6"/>
    <p:sldId id="391" r:id="rId7"/>
    <p:sldId id="383" r:id="rId8"/>
    <p:sldId id="384" r:id="rId9"/>
    <p:sldId id="392" r:id="rId10"/>
    <p:sldId id="395" r:id="rId11"/>
    <p:sldId id="393" r:id="rId12"/>
    <p:sldId id="359" r:id="rId13"/>
    <p:sldId id="386" r:id="rId14"/>
    <p:sldId id="394" r:id="rId15"/>
    <p:sldId id="358" r:id="rId16"/>
    <p:sldId id="389" r:id="rId17"/>
    <p:sldId id="388" r:id="rId18"/>
    <p:sldId id="371" r:id="rId19"/>
    <p:sldId id="372" r:id="rId20"/>
    <p:sldId id="373" r:id="rId21"/>
    <p:sldId id="374" r:id="rId22"/>
    <p:sldId id="378" r:id="rId23"/>
    <p:sldId id="390" r:id="rId24"/>
    <p:sldId id="396" r:id="rId2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2F86B1"/>
    <a:srgbClr val="D2761A"/>
    <a:srgbClr val="368463"/>
    <a:srgbClr val="FF6600"/>
    <a:srgbClr val="663300"/>
    <a:srgbClr val="33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5" autoAdjust="0"/>
    <p:restoredTop sz="87922" autoAdjust="0"/>
  </p:normalViewPr>
  <p:slideViewPr>
    <p:cSldViewPr>
      <p:cViewPr varScale="1">
        <p:scale>
          <a:sx n="100" d="100"/>
          <a:sy n="100" d="100"/>
        </p:scale>
        <p:origin x="16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97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01E1-2038-4F28-8C69-F88FDBF83382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20F-3099-4F8C-A1A5-67537D26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55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BB24DE-645A-4381-B088-F9B221B475F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6191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E9A1B-B9D3-4901-A2E6-F818E9A367C8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A441D-139C-43BB-A47D-27955DA7CD4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28822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C60EF0C-DB6D-42ED-BE42-AFDF992B315C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E565CB-10B5-470F-B278-ABC97DE0ED0D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9A0437-1A9F-4794-B6FE-8217D3177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64" y="21879"/>
            <a:ext cx="1644536" cy="15094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9FD26-5B61-43BA-9414-059926EDBC2F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19D46-CF2A-49C2-BB8D-3FB8DCE3830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8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737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737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BBE109-2D3A-43FA-9952-4369249F181C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76915-CAEE-45AF-BC2F-95CBAC15797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67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F15DC1B-8BFF-42A1-9AF8-B935CDAD99EC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3FB60E-65DE-4D9D-8D0D-FEAF110BBDA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22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1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1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2D91B9-9964-45C3-B3B5-DB11C58865D0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D22B133-1A1C-4462-86CD-B2133D5808E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6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747C5C-7DB3-4CA8-BCB8-126E3693DE1A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563D7-7E75-47C0-89DE-8B17527B73B5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CB7191-04CB-4CAD-88FB-9935DE54E9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30" y="21879"/>
            <a:ext cx="1553569" cy="14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8B7CE-E365-49F2-AA14-753E6051C04B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F9F45-1A8C-4DD5-96B9-111A2854ABA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32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C97C50-E57D-464B-A74B-1D1116442886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A0AA9-CD3B-4A52-9DCE-1E190A10773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45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F98CC-6698-42E1-AA35-7374BB5980D9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7E5E7-42CC-4A3D-9898-5C290E55571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94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ED096-1DEE-4EC9-A99A-C3794E175449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2EA3F-0F41-4E6B-B196-21F395492E7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E9D11-68FD-471A-A756-F22B3B1DDE16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0AF9F-A236-428E-8BE5-7E224F951D6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956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964DF-356D-4AC1-8785-12250B2A9607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45203-E5FF-4FFB-BF1D-5070D12894F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42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45149-4335-4114-8FE4-453440750A68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ED292-F778-44BF-9991-9361304600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7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F81ABCD-C36C-4ECF-AB06-0B7A3AD4B1F2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 dirty="0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F299F72-EF15-4E0D-8FDA-129CEA25D6B6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  <a:cs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qincs@nju.edu.cn" TargetMode="External"/><Relationship Id="rId2" Type="http://schemas.openxmlformats.org/officeDocument/2006/relationships/hyperlink" Target="https://yiqinnju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athlogic@163.com" TargetMode="External"/><Relationship Id="rId2" Type="http://schemas.openxmlformats.org/officeDocument/2006/relationships/hyperlink" Target="https://yiqinnju.github.io/course/MathLogic/MathLogi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B7894918-7C63-499F-A59C-B323DCEC2FDD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CB97FDA-3913-4E8C-AA9B-D61399EF00EB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29000"/>
            <a:ext cx="6248400" cy="1676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主讲人：宋方敏 秦逸</a:t>
            </a:r>
            <a:endParaRPr lang="en-US" altLang="zh-CN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6792913" cy="1152525"/>
          </a:xfrm>
        </p:spPr>
        <p:txBody>
          <a:bodyPr/>
          <a:lstStyle/>
          <a:p>
            <a:pPr algn="ctr"/>
            <a:r>
              <a:rPr lang="zh-CN" altLang="en-US" sz="5600" dirty="0"/>
              <a:t>数 理 逻 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6AD4-233F-48B4-BEB1-0ABF88E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什么是逻辑</a:t>
            </a:r>
            <a:r>
              <a:rPr lang="en-US" altLang="zh-CN" dirty="0"/>
              <a:t>—</a:t>
            </a:r>
            <a:r>
              <a:rPr lang="zh-CN" altLang="en-US" dirty="0"/>
              <a:t>法庭审判？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2BE63-8B41-412E-8CDA-C967A96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75350-FB86-4EB7-8BF0-5048EE5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EB2296-78A3-44A9-9DD0-1431AE9B6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3" y="1850796"/>
            <a:ext cx="1631885" cy="15782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D9689-DA9D-48F6-83C9-B980E405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67" y="2975369"/>
            <a:ext cx="1641527" cy="1578204"/>
          </a:xfrm>
          <a:prstGeom prst="rect">
            <a:avLst/>
          </a:prstGeom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B98B4CA5-846C-4B01-860C-609BD38BD2CF}"/>
              </a:ext>
            </a:extLst>
          </p:cNvPr>
          <p:cNvSpPr/>
          <p:nvPr/>
        </p:nvSpPr>
        <p:spPr>
          <a:xfrm>
            <a:off x="2975997" y="4153444"/>
            <a:ext cx="3657599" cy="616743"/>
          </a:xfrm>
          <a:prstGeom prst="wedgeRoundRectCallout">
            <a:avLst>
              <a:gd name="adj1" fmla="val 55611"/>
              <a:gd name="adj2" fmla="val 23777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日上午在干什么？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84FC013A-C855-41E4-AED3-4ED173E36003}"/>
              </a:ext>
            </a:extLst>
          </p:cNvPr>
          <p:cNvSpPr/>
          <p:nvPr/>
        </p:nvSpPr>
        <p:spPr>
          <a:xfrm>
            <a:off x="2575560" y="1440657"/>
            <a:ext cx="3581400" cy="944562"/>
          </a:xfrm>
          <a:prstGeom prst="wedgeRoundRectCallout">
            <a:avLst>
              <a:gd name="adj1" fmla="val -57003"/>
              <a:gd name="adj2" fmla="val 3184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哎呦，真不知道谁是狼，我反正铁平民好吧，过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4A00646-0503-46B9-91FD-552B644367B1}"/>
              </a:ext>
            </a:extLst>
          </p:cNvPr>
          <p:cNvSpPr/>
          <p:nvPr/>
        </p:nvSpPr>
        <p:spPr>
          <a:xfrm>
            <a:off x="2975997" y="2610122"/>
            <a:ext cx="3624321" cy="616743"/>
          </a:xfrm>
          <a:prstGeom prst="wedgeRoundRectCallout">
            <a:avLst>
              <a:gd name="adj1" fmla="val 55611"/>
              <a:gd name="adj2" fmla="val 23777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发誓没有做伪证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4C919C03-CAC8-444B-8DAA-F60B6A473D75}"/>
              </a:ext>
            </a:extLst>
          </p:cNvPr>
          <p:cNvSpPr/>
          <p:nvPr/>
        </p:nvSpPr>
        <p:spPr>
          <a:xfrm>
            <a:off x="2959357" y="3397345"/>
            <a:ext cx="3657599" cy="616743"/>
          </a:xfrm>
          <a:prstGeom prst="wedgeRoundRectCallout">
            <a:avLst>
              <a:gd name="adj1" fmla="val 55611"/>
              <a:gd name="adj2" fmla="val 23777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你怎么解释这个血迹？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6139550-4598-4314-AC06-058142806642}"/>
              </a:ext>
            </a:extLst>
          </p:cNvPr>
          <p:cNvSpPr/>
          <p:nvPr/>
        </p:nvSpPr>
        <p:spPr>
          <a:xfrm>
            <a:off x="228600" y="4963140"/>
            <a:ext cx="2590800" cy="1110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基于刑侦学的</a:t>
            </a:r>
            <a:r>
              <a:rPr lang="zh-CN" altLang="en-US" sz="3200" dirty="0">
                <a:solidFill>
                  <a:srgbClr val="00B050"/>
                </a:solidFill>
              </a:rPr>
              <a:t>基础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67AE982-DFCD-4B48-B801-89DC616E3259}"/>
              </a:ext>
            </a:extLst>
          </p:cNvPr>
          <p:cNvSpPr/>
          <p:nvPr/>
        </p:nvSpPr>
        <p:spPr>
          <a:xfrm>
            <a:off x="3276600" y="5002335"/>
            <a:ext cx="2590800" cy="1110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基于犯罪学的</a:t>
            </a:r>
            <a:r>
              <a:rPr lang="zh-CN" altLang="en-US" sz="3200" dirty="0">
                <a:solidFill>
                  <a:srgbClr val="00B050"/>
                </a:solidFill>
              </a:rPr>
              <a:t>推理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ADB07D-B6B3-425F-9092-D971DE86CDD4}"/>
              </a:ext>
            </a:extLst>
          </p:cNvPr>
          <p:cNvSpPr/>
          <p:nvPr/>
        </p:nvSpPr>
        <p:spPr>
          <a:xfrm>
            <a:off x="6324600" y="4963140"/>
            <a:ext cx="2590800" cy="1110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基于法律的</a:t>
            </a:r>
            <a:r>
              <a:rPr lang="zh-CN" altLang="en-US" sz="3200" dirty="0">
                <a:solidFill>
                  <a:srgbClr val="00B050"/>
                </a:solidFill>
              </a:rPr>
              <a:t>过程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51861DE-27EE-4911-B1B8-2E0A289F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4" y="4524933"/>
            <a:ext cx="2880360" cy="21574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5DC993-F572-4C30-BA0B-50BF6EFE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08" y="4597372"/>
            <a:ext cx="2470304" cy="20126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D95147-AA51-4CB1-9DA5-D91A2BDD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西方</a:t>
            </a:r>
            <a:r>
              <a:rPr lang="en-US" altLang="zh-CN" dirty="0"/>
              <a:t>)</a:t>
            </a:r>
            <a:r>
              <a:rPr lang="zh-CN" altLang="en-US" dirty="0"/>
              <a:t>逻辑的起源：古典几何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F20AB-C7F0-4586-8C19-9C095AD8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古埃及文明</a:t>
            </a:r>
            <a:endParaRPr lang="en-US" altLang="zh-CN" dirty="0"/>
          </a:p>
          <a:p>
            <a:pPr lvl="1"/>
            <a:r>
              <a:rPr lang="zh-CN" altLang="en-US" dirty="0"/>
              <a:t>如何在尼罗河泛滥期间保持原有的土地边界</a:t>
            </a:r>
            <a:endParaRPr lang="en-US" altLang="zh-CN" dirty="0"/>
          </a:p>
          <a:p>
            <a:pPr lvl="1"/>
            <a:r>
              <a:rPr lang="en-US" altLang="zh-CN" dirty="0"/>
              <a:t>geo(</a:t>
            </a:r>
            <a:r>
              <a:rPr lang="zh-CN" altLang="en-US" dirty="0"/>
              <a:t>地球</a:t>
            </a:r>
            <a:r>
              <a:rPr lang="en-US" altLang="zh-CN" dirty="0"/>
              <a:t>) + </a:t>
            </a:r>
            <a:r>
              <a:rPr lang="en-US" altLang="zh-CN" dirty="0" err="1"/>
              <a:t>metry</a:t>
            </a:r>
            <a:r>
              <a:rPr lang="zh-CN" altLang="en-US" dirty="0"/>
              <a:t>（测量）</a:t>
            </a:r>
            <a:endParaRPr lang="en-US" altLang="zh-CN" dirty="0"/>
          </a:p>
          <a:p>
            <a:pPr marL="344487" lvl="1" indent="0">
              <a:buNone/>
            </a:pPr>
            <a:endParaRPr lang="en-US" altLang="zh-CN" dirty="0"/>
          </a:p>
          <a:p>
            <a:r>
              <a:rPr lang="zh-CN" altLang="en-US" dirty="0"/>
              <a:t>欧几里得</a:t>
            </a:r>
            <a:endParaRPr lang="en-US" altLang="zh-CN" dirty="0"/>
          </a:p>
          <a:p>
            <a:pPr lvl="1"/>
            <a:r>
              <a:rPr lang="el-GR" altLang="zh-CN" b="0" i="0" dirty="0">
                <a:solidFill>
                  <a:srgbClr val="202122"/>
                </a:solidFill>
                <a:effectLst/>
                <a:ea typeface="Arial" panose="020B0604020202020204" pitchFamily="34" charset="0"/>
              </a:rPr>
              <a:t>Στοιχεῖα</a:t>
            </a:r>
            <a:r>
              <a:rPr lang="zh-CN" alt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1" u="none" strike="noStrike" dirty="0" err="1">
                <a:solidFill>
                  <a:srgbClr val="202122"/>
                </a:solidFill>
                <a:effectLst/>
                <a:ea typeface="Arial" panose="020B0604020202020204" pitchFamily="34" charset="0"/>
              </a:rPr>
              <a:t>Stoicheia</a:t>
            </a:r>
            <a:r>
              <a:rPr lang="zh-CN" altLang="en-US" b="0" i="1" u="none" strike="noStrike" dirty="0">
                <a:solidFill>
                  <a:srgbClr val="202122"/>
                </a:solidFill>
                <a:effectLst/>
                <a:ea typeface="Arial" panose="020B0604020202020204" pitchFamily="34" charset="0"/>
              </a:rPr>
              <a:t>， 几何原本</a:t>
            </a:r>
            <a:endParaRPr lang="en-US" altLang="zh-CN" b="0" i="1" u="none" strike="noStrike" dirty="0">
              <a:solidFill>
                <a:srgbClr val="202122"/>
              </a:solidFill>
              <a:effectLst/>
              <a:ea typeface="Arial" panose="020B0604020202020204" pitchFamily="34" charset="0"/>
            </a:endParaRPr>
          </a:p>
          <a:p>
            <a:pPr lvl="1"/>
            <a:r>
              <a:rPr lang="zh-CN" altLang="en-US" b="1" dirty="0">
                <a:solidFill>
                  <a:srgbClr val="0033CC"/>
                </a:solidFill>
              </a:rPr>
              <a:t>定义</a:t>
            </a:r>
            <a:r>
              <a:rPr lang="en-US" altLang="zh-CN" dirty="0">
                <a:solidFill>
                  <a:srgbClr val="0033CC"/>
                </a:solidFill>
              </a:rPr>
              <a:t>+</a:t>
            </a:r>
            <a:r>
              <a:rPr lang="zh-CN" altLang="en-US" b="1" dirty="0">
                <a:solidFill>
                  <a:srgbClr val="0033CC"/>
                </a:solidFill>
              </a:rPr>
              <a:t>公理（公设）</a:t>
            </a:r>
            <a:r>
              <a:rPr lang="en-US" altLang="zh-CN" dirty="0">
                <a:solidFill>
                  <a:srgbClr val="0033CC"/>
                </a:solidFill>
              </a:rPr>
              <a:t>+</a:t>
            </a:r>
            <a:r>
              <a:rPr lang="zh-CN" altLang="en-US" b="1" dirty="0">
                <a:solidFill>
                  <a:srgbClr val="0033CC"/>
                </a:solidFill>
              </a:rPr>
              <a:t>定理</a:t>
            </a:r>
            <a:r>
              <a:rPr lang="zh-CN" altLang="en-US" dirty="0"/>
              <a:t>的理论体系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37A2-4641-4701-8E0B-8513FA1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4114E-89BF-427E-9F97-A03FB882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334FB-7297-44FC-B22F-2A763BF5B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0674" y="1660789"/>
            <a:ext cx="1700651" cy="25828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97EA939-1DCD-4336-BF56-EFFBD78EA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48" y="4436758"/>
            <a:ext cx="1172815" cy="20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西方</a:t>
            </a:r>
            <a:r>
              <a:rPr lang="en-US" altLang="zh-CN" dirty="0"/>
              <a:t>)</a:t>
            </a:r>
            <a:r>
              <a:rPr lang="zh-CN" altLang="en-US" dirty="0"/>
              <a:t>逻辑的起源：</a:t>
            </a:r>
            <a:r>
              <a:rPr lang="zh-CN" altLang="en-US" dirty="0">
                <a:latin typeface="Comic Sans MS" panose="030F0702030302020204" pitchFamily="66" charset="0"/>
                <a:ea typeface="微软雅黑" panose="020B0503020204020204" pitchFamily="34" charset="-122"/>
              </a:rPr>
              <a:t>三段论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6475666" cy="4876800"/>
          </a:xfrm>
        </p:spPr>
        <p:txBody>
          <a:bodyPr/>
          <a:lstStyle/>
          <a:p>
            <a:r>
              <a:rPr lang="zh-CN" altLang="en-US" sz="2400" dirty="0"/>
              <a:t>亚里士多德</a:t>
            </a:r>
            <a:endParaRPr lang="en-US" altLang="zh-CN" sz="2400" dirty="0"/>
          </a:p>
          <a:p>
            <a:pPr lvl="1"/>
            <a:r>
              <a:rPr lang="zh-CN" altLang="en-US" dirty="0"/>
              <a:t>所有前提都是</a:t>
            </a:r>
            <a:r>
              <a:rPr lang="zh-CN" altLang="en-US" dirty="0">
                <a:solidFill>
                  <a:srgbClr val="0070C0"/>
                </a:solidFill>
              </a:rPr>
              <a:t>直言命题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70C0"/>
                </a:solidFill>
              </a:rPr>
              <a:t>演绎推理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>
              <a:solidFill>
                <a:srgbClr val="0070C0"/>
              </a:solidFill>
            </a:endParaRPr>
          </a:p>
          <a:p>
            <a:pPr marL="344487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前提中加入不同的语气？</a:t>
            </a:r>
            <a:endParaRPr lang="en-US" altLang="zh-CN" dirty="0"/>
          </a:p>
          <a:p>
            <a:pPr lvl="2"/>
            <a:r>
              <a:rPr lang="zh-CN" altLang="en-US" sz="2400" dirty="0"/>
              <a:t>全称，特称，肯定，否定</a:t>
            </a:r>
            <a:endParaRPr lang="en-US" altLang="zh-CN" sz="2400" dirty="0"/>
          </a:p>
          <a:p>
            <a:r>
              <a:rPr lang="zh-CN" altLang="zh-CN" sz="2400" dirty="0"/>
              <a:t>扬·卢卡西维茨</a:t>
            </a:r>
            <a:endParaRPr lang="en-US" altLang="zh-CN" sz="2400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亚里士多德的三段论</a:t>
            </a:r>
            <a:r>
              <a:rPr lang="en-US" altLang="zh-CN" dirty="0"/>
              <a:t>》</a:t>
            </a:r>
          </a:p>
          <a:p>
            <a:pPr lvl="2"/>
            <a:r>
              <a:rPr lang="en-US" altLang="zh-CN" sz="2400" dirty="0"/>
              <a:t>19</a:t>
            </a:r>
            <a:r>
              <a:rPr lang="zh-CN" altLang="en-US" sz="2400" dirty="0"/>
              <a:t>个有效论式子，结论弱化的</a:t>
            </a:r>
            <a:r>
              <a:rPr lang="en-US" altLang="zh-CN" sz="2400" dirty="0"/>
              <a:t>5</a:t>
            </a:r>
            <a:r>
              <a:rPr lang="zh-CN" altLang="en-US" sz="2400" dirty="0"/>
              <a:t>个论式</a:t>
            </a:r>
            <a:endParaRPr lang="en-US" altLang="zh-CN" sz="2400" dirty="0"/>
          </a:p>
          <a:p>
            <a:pPr lvl="1"/>
            <a:r>
              <a:rPr lang="zh-CN" altLang="en-US" dirty="0"/>
              <a:t>“波兰表示法”和“逆波兰表示法”</a:t>
            </a:r>
            <a:endParaRPr lang="en-US" altLang="zh-CN" dirty="0"/>
          </a:p>
          <a:p>
            <a:pPr lvl="2"/>
            <a:endParaRPr lang="zh-CN" altLang="zh-CN" dirty="0"/>
          </a:p>
          <a:p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74EC9A-DBAD-4712-B4D7-8A781FFF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66" y="1447800"/>
            <a:ext cx="1539240" cy="20569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60CF2C-0AE0-4C2F-AA34-FDDFD6860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33" y="3930442"/>
            <a:ext cx="1470905" cy="18923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0C47D89-B567-4405-B711-B90CC319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B7AD5D-D20E-472F-88D1-79910BB41172}"/>
              </a:ext>
            </a:extLst>
          </p:cNvPr>
          <p:cNvSpPr/>
          <p:nvPr/>
        </p:nvSpPr>
        <p:spPr>
          <a:xfrm>
            <a:off x="1752600" y="2178258"/>
            <a:ext cx="3352800" cy="1250742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hangingPunct="0"/>
            <a:r>
              <a:rPr lang="zh-CN" altLang="zh-CN" sz="2600" dirty="0">
                <a:solidFill>
                  <a:schemeClr val="tx1"/>
                </a:solidFill>
                <a:latin typeface="+mj-ea"/>
                <a:ea typeface="+mj-ea"/>
              </a:rPr>
              <a:t>大前提：所有</a:t>
            </a:r>
            <a:r>
              <a:rPr lang="zh-CN" altLang="zh-CN" sz="2600" dirty="0">
                <a:solidFill>
                  <a:srgbClr val="0070C0"/>
                </a:solidFill>
                <a:latin typeface="+mj-ea"/>
                <a:ea typeface="+mj-ea"/>
              </a:rPr>
              <a:t>M</a:t>
            </a:r>
            <a:r>
              <a:rPr lang="zh-CN" altLang="zh-CN" sz="2600" dirty="0">
                <a:solidFill>
                  <a:schemeClr val="tx1"/>
                </a:solidFill>
                <a:latin typeface="+mj-ea"/>
                <a:ea typeface="+mj-ea"/>
              </a:rPr>
              <a:t>是</a:t>
            </a:r>
            <a:r>
              <a:rPr lang="zh-CN" altLang="zh-CN" sz="2600" dirty="0">
                <a:solidFill>
                  <a:srgbClr val="0070C0"/>
                </a:solidFill>
                <a:latin typeface="+mj-ea"/>
                <a:ea typeface="+mj-ea"/>
              </a:rPr>
              <a:t>P</a:t>
            </a:r>
          </a:p>
          <a:p>
            <a:pPr lvl="1" indent="-457200" algn="ctr" eaLnBrk="0" hangingPunct="0"/>
            <a:r>
              <a:rPr lang="zh-CN" altLang="zh-CN" sz="2600" dirty="0">
                <a:solidFill>
                  <a:schemeClr val="tx1"/>
                </a:solidFill>
                <a:latin typeface="+mj-ea"/>
                <a:ea typeface="+mj-ea"/>
              </a:rPr>
              <a:t>小前提：所有</a:t>
            </a:r>
            <a:r>
              <a:rPr lang="zh-CN" altLang="zh-CN" sz="2600" dirty="0">
                <a:solidFill>
                  <a:srgbClr val="0070C0"/>
                </a:solidFill>
                <a:latin typeface="+mj-ea"/>
                <a:ea typeface="+mj-ea"/>
              </a:rPr>
              <a:t>S</a:t>
            </a:r>
            <a:r>
              <a:rPr lang="zh-CN" altLang="zh-CN" sz="2600" dirty="0">
                <a:solidFill>
                  <a:schemeClr val="tx1"/>
                </a:solidFill>
                <a:latin typeface="+mj-ea"/>
                <a:ea typeface="+mj-ea"/>
              </a:rPr>
              <a:t>是</a:t>
            </a:r>
            <a:r>
              <a:rPr lang="zh-CN" altLang="zh-CN" sz="2600" dirty="0">
                <a:solidFill>
                  <a:srgbClr val="0070C0"/>
                </a:solidFill>
                <a:latin typeface="+mj-ea"/>
                <a:ea typeface="+mj-ea"/>
              </a:rPr>
              <a:t>M</a:t>
            </a:r>
          </a:p>
          <a:p>
            <a:pPr lvl="1" indent="-457200" algn="ctr" eaLnBrk="0" hangingPunct="0"/>
            <a:r>
              <a:rPr lang="zh-CN" altLang="zh-CN" sz="2600" dirty="0">
                <a:solidFill>
                  <a:schemeClr val="tx1"/>
                </a:solidFill>
                <a:latin typeface="+mj-ea"/>
                <a:ea typeface="+mj-ea"/>
              </a:rPr>
              <a:t>结论：所有</a:t>
            </a:r>
            <a:r>
              <a:rPr lang="zh-CN" altLang="zh-CN" sz="2600" dirty="0">
                <a:solidFill>
                  <a:srgbClr val="0070C0"/>
                </a:solidFill>
                <a:latin typeface="+mj-ea"/>
                <a:ea typeface="+mj-ea"/>
              </a:rPr>
              <a:t>S</a:t>
            </a:r>
            <a:r>
              <a:rPr lang="zh-CN" altLang="zh-CN" sz="2600" dirty="0">
                <a:solidFill>
                  <a:schemeClr val="tx1"/>
                </a:solidFill>
                <a:latin typeface="+mj-ea"/>
                <a:ea typeface="+mj-ea"/>
              </a:rPr>
              <a:t>是</a:t>
            </a:r>
            <a:r>
              <a:rPr lang="zh-CN" altLang="zh-CN" sz="2600" dirty="0">
                <a:solidFill>
                  <a:srgbClr val="0070C0"/>
                </a:solidFill>
                <a:latin typeface="+mj-ea"/>
                <a:ea typeface="+mj-ea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234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F692-08AB-4297-AF0E-86B72C34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西方</a:t>
            </a:r>
            <a:r>
              <a:rPr lang="en-US" altLang="zh-CN" dirty="0"/>
              <a:t>)</a:t>
            </a:r>
            <a:r>
              <a:rPr lang="zh-CN" altLang="en-US" dirty="0"/>
              <a:t>逻辑的起源：本体论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89281-5794-4EDC-8B4B-EA7A0E2D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411663"/>
          </a:xfrm>
        </p:spPr>
        <p:txBody>
          <a:bodyPr/>
          <a:lstStyle/>
          <a:p>
            <a:r>
              <a:rPr lang="zh-CN" altLang="en-US" dirty="0"/>
              <a:t>如何证明上帝的存在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zh-CN" altLang="en-US" dirty="0"/>
              <a:t>安瑟莫</a:t>
            </a:r>
            <a:endParaRPr lang="en-US" altLang="zh-CN" dirty="0"/>
          </a:p>
          <a:p>
            <a:pPr lvl="1"/>
            <a:r>
              <a:rPr lang="zh-CN" altLang="en-US" dirty="0"/>
              <a:t>上帝是</a:t>
            </a:r>
            <a:r>
              <a:rPr lang="zh-CN" altLang="en-US" dirty="0">
                <a:solidFill>
                  <a:srgbClr val="00B050"/>
                </a:solidFill>
              </a:rPr>
              <a:t>想象中</a:t>
            </a:r>
            <a:r>
              <a:rPr lang="zh-CN" altLang="en-US" dirty="0">
                <a:solidFill>
                  <a:srgbClr val="FF0000"/>
                </a:solidFill>
              </a:rPr>
              <a:t>最伟大</a:t>
            </a:r>
            <a:r>
              <a:rPr lang="zh-CN" altLang="en-US" dirty="0"/>
              <a:t>的，上帝存在于</a:t>
            </a:r>
            <a:r>
              <a:rPr lang="zh-CN" altLang="en-US" dirty="0">
                <a:solidFill>
                  <a:srgbClr val="00B050"/>
                </a:solidFill>
              </a:rPr>
              <a:t>想象中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如果上帝仅存在于</a:t>
            </a:r>
            <a:r>
              <a:rPr lang="zh-CN" altLang="en-US" dirty="0">
                <a:solidFill>
                  <a:srgbClr val="00B050"/>
                </a:solidFill>
              </a:rPr>
              <a:t>想象中</a:t>
            </a:r>
            <a:r>
              <a:rPr lang="zh-CN" altLang="en-US" dirty="0"/>
              <a:t>，那可以想象一个</a:t>
            </a:r>
            <a:r>
              <a:rPr lang="zh-CN" altLang="en-US" dirty="0">
                <a:solidFill>
                  <a:srgbClr val="FF0000"/>
                </a:solidFill>
              </a:rPr>
              <a:t>更伟大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所以上帝也存在于</a:t>
            </a:r>
            <a:r>
              <a:rPr lang="zh-CN" altLang="en-US" dirty="0">
                <a:solidFill>
                  <a:srgbClr val="00B050"/>
                </a:solidFill>
              </a:rPr>
              <a:t>现实中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endParaRPr lang="en-US" altLang="zh-CN" dirty="0"/>
          </a:p>
          <a:p>
            <a:pPr marL="344487" lvl="1" indent="0">
              <a:buNone/>
            </a:pPr>
            <a:endParaRPr lang="en-US" altLang="zh-CN" dirty="0"/>
          </a:p>
          <a:p>
            <a:pPr marL="344487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0472C-F347-4689-90A9-27EDA572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8B81D-09AE-4BF3-8270-78DC3C46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699DE6-2F59-4EB7-883A-FE7D27B0C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32924"/>
            <a:ext cx="1219200" cy="195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97090E2-206D-420E-AFAF-1B48B0F9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1" y="4432924"/>
            <a:ext cx="1589898" cy="19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3AD7F2B-02C2-44AC-BA3F-A5313C87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98" y="4407100"/>
            <a:ext cx="1551839" cy="19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Kurt gödel.jpg">
            <a:extLst>
              <a:ext uri="{FF2B5EF4-FFF2-40B4-BE49-F238E27FC236}">
                <a16:creationId xmlns:a16="http://schemas.microsoft.com/office/drawing/2014/main" id="{09A3737F-6D8C-4455-BD90-343DF0B4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6" y="4359329"/>
            <a:ext cx="1529246" cy="19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C366B955-BB87-4E64-A6A9-FE1C0DD00F71}"/>
              </a:ext>
            </a:extLst>
          </p:cNvPr>
          <p:cNvSpPr/>
          <p:nvPr/>
        </p:nvSpPr>
        <p:spPr>
          <a:xfrm>
            <a:off x="772281" y="2818040"/>
            <a:ext cx="4191000" cy="1420415"/>
          </a:xfrm>
          <a:prstGeom prst="wedgeEllipseCallout">
            <a:avLst>
              <a:gd name="adj1" fmla="val 7167"/>
              <a:gd name="adj2" fmla="val 75375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“我思故我在”</a:t>
            </a:r>
            <a:endParaRPr lang="en-US" altLang="zh-CN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“我”和“思”都来自于上帝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F349DF0A-43A7-41D8-BF66-05FEB5FC9329}"/>
              </a:ext>
            </a:extLst>
          </p:cNvPr>
          <p:cNvSpPr/>
          <p:nvPr/>
        </p:nvSpPr>
        <p:spPr>
          <a:xfrm>
            <a:off x="3429000" y="2670705"/>
            <a:ext cx="4191000" cy="1516590"/>
          </a:xfrm>
          <a:prstGeom prst="wedgeEllipseCallout">
            <a:avLst>
              <a:gd name="adj1" fmla="val 622"/>
              <a:gd name="adj2" fmla="val 70351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单子本体论</a:t>
            </a:r>
            <a:endParaRPr lang="en-US" altLang="zh-CN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800" dirty="0"/>
              <a:t>monadism</a:t>
            </a:r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上帝是最初的单子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C539AC1C-6DC5-4B47-A08E-8A89D7100E79}"/>
              </a:ext>
            </a:extLst>
          </p:cNvPr>
          <p:cNvSpPr/>
          <p:nvPr/>
        </p:nvSpPr>
        <p:spPr>
          <a:xfrm>
            <a:off x="5205790" y="2659395"/>
            <a:ext cx="3848100" cy="1516590"/>
          </a:xfrm>
          <a:prstGeom prst="wedgeEllipseCallout">
            <a:avLst>
              <a:gd name="adj1" fmla="val 27365"/>
              <a:gd name="adj2" fmla="val 73365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zh-CN" altLang="en-US" sz="2600" dirty="0">
                <a:solidFill>
                  <a:schemeClr val="tx1"/>
                </a:solidFill>
                <a:latin typeface="+mj-ea"/>
                <a:ea typeface="+mj-ea"/>
              </a:rPr>
              <a:t>基于模态逻辑的本体论证明</a:t>
            </a:r>
          </a:p>
        </p:txBody>
      </p:sp>
    </p:spTree>
    <p:extLst>
      <p:ext uri="{BB962C8B-B14F-4D97-AF65-F5344CB8AC3E}">
        <p14:creationId xmlns:p14="http://schemas.microsoft.com/office/powerpoint/2010/main" val="35406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8A7B8-D2A3-44A4-A593-5CB6E699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中国古代的逻辑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00ACD-B09D-45E6-8375-CB2003A4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墨家 ∙墨辩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zh-CN" altLang="en-US" b="1" dirty="0">
                <a:solidFill>
                  <a:srgbClr val="0033CC"/>
                </a:solidFill>
              </a:rPr>
              <a:t>三大古典逻辑</a:t>
            </a:r>
            <a:r>
              <a:rPr lang="zh-CN" altLang="en-US" dirty="0"/>
              <a:t>体系之一</a:t>
            </a:r>
            <a:endParaRPr lang="en-US" altLang="zh-CN" dirty="0"/>
          </a:p>
          <a:p>
            <a:pPr lvl="1"/>
            <a:r>
              <a:rPr lang="zh-CN" altLang="en-US" dirty="0"/>
              <a:t>三表说 </a:t>
            </a:r>
            <a:r>
              <a:rPr lang="en-US" altLang="zh-CN" dirty="0"/>
              <a:t>-&gt;</a:t>
            </a:r>
            <a:r>
              <a:rPr lang="zh-CN" altLang="en-US" dirty="0"/>
              <a:t>三物论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名家 ∙ 公孙龙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33CC"/>
                </a:solidFill>
              </a:rPr>
              <a:t>白马非马</a:t>
            </a:r>
            <a:r>
              <a:rPr lang="zh-CN" altLang="en-US" dirty="0"/>
              <a:t>：概念集合的相等和包含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33CC"/>
                </a:solidFill>
              </a:rPr>
              <a:t>离坚白</a:t>
            </a:r>
            <a:r>
              <a:rPr lang="zh-CN" altLang="en-US" dirty="0"/>
              <a:t>：物体和物体属性的联系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4A82B-E995-4463-89DD-FD606459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65306-45BD-4B4C-8EAB-4FD482C5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8A8A0-E971-4768-BFE3-3DAA8C27B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1168" b="15498"/>
          <a:stretch/>
        </p:blipFill>
        <p:spPr>
          <a:xfrm>
            <a:off x="6553200" y="4369640"/>
            <a:ext cx="1446268" cy="18708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C46878-806F-4EE4-AAF9-4F8E952B3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58" y="2754358"/>
            <a:ext cx="574127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逻辑学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0066"/>
              </a:buClr>
            </a:pPr>
            <a:r>
              <a:rPr lang="zh-CN" altLang="en-US" dirty="0">
                <a:latin typeface="+mj-ea"/>
              </a:rPr>
              <a:t>逻辑：</a:t>
            </a:r>
            <a:r>
              <a:rPr lang="zh-CN" altLang="en-US" dirty="0">
                <a:solidFill>
                  <a:srgbClr val="0070C0"/>
                </a:solidFill>
              </a:rPr>
              <a:t>推理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证明</a:t>
            </a:r>
            <a:r>
              <a:rPr lang="zh-CN" altLang="en-US" dirty="0"/>
              <a:t>的思想过程</a:t>
            </a:r>
            <a:endParaRPr lang="en-US" altLang="zh-CN" dirty="0"/>
          </a:p>
          <a:p>
            <a:pPr>
              <a:buClr>
                <a:srgbClr val="330066"/>
              </a:buClr>
            </a:pPr>
            <a:endParaRPr lang="en-US" altLang="zh-CN" dirty="0"/>
          </a:p>
          <a:p>
            <a:pPr>
              <a:buClr>
                <a:srgbClr val="330066"/>
              </a:buClr>
            </a:pPr>
            <a:r>
              <a:rPr lang="zh-CN" altLang="en-US" dirty="0"/>
              <a:t>逻辑学：研究“</a:t>
            </a:r>
            <a:r>
              <a:rPr lang="zh-CN" altLang="en-US" dirty="0">
                <a:solidFill>
                  <a:srgbClr val="0070C0"/>
                </a:solidFill>
              </a:rPr>
              <a:t>有效推理的标准”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“证明的原则”</a:t>
            </a:r>
            <a:r>
              <a:rPr lang="zh-CN" altLang="en-US" dirty="0"/>
              <a:t>的一门学科</a:t>
            </a:r>
            <a:endParaRPr lang="en-US" altLang="zh-CN" dirty="0">
              <a:latin typeface="+mj-ea"/>
            </a:endParaRPr>
          </a:p>
          <a:p>
            <a:pPr marL="0" lvl="0" indent="0">
              <a:buClr>
                <a:srgbClr val="330066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buClr>
                <a:srgbClr val="330066"/>
              </a:buClr>
            </a:pPr>
            <a:r>
              <a:rPr lang="en-US" altLang="zh-CN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Logic </a:t>
            </a:r>
            <a:r>
              <a:rPr lang="zh-CN" altLang="en-US" dirty="0">
                <a:latin typeface="+mj-ea"/>
                <a:ea typeface="+mj-ea"/>
              </a:rPr>
              <a:t>一词来自古希腊语 </a:t>
            </a:r>
            <a:r>
              <a:rPr lang="zh-CN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λογική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buClr>
                <a:srgbClr val="330066"/>
              </a:buClr>
            </a:pPr>
            <a:r>
              <a:rPr lang="zh-CN" altLang="en-US" sz="2600" dirty="0">
                <a:latin typeface="+mj-ea"/>
                <a:ea typeface="+mj-ea"/>
              </a:rPr>
              <a:t>字根源于希腊语</a:t>
            </a:r>
            <a:r>
              <a:rPr lang="el-GR" altLang="zh-CN" dirty="0"/>
              <a:t>λόγος</a:t>
            </a:r>
            <a:endParaRPr lang="en-US" altLang="zh-CN" dirty="0"/>
          </a:p>
          <a:p>
            <a:pPr lvl="2">
              <a:buClr>
                <a:srgbClr val="330066"/>
              </a:buClr>
            </a:pPr>
            <a:r>
              <a:rPr lang="zh-CN" altLang="en-US" sz="2600" dirty="0">
                <a:latin typeface="+mj-ea"/>
                <a:ea typeface="+mj-ea"/>
              </a:rPr>
              <a:t>词语、思想、概念、推理</a:t>
            </a:r>
            <a:endParaRPr lang="en-US" altLang="zh-CN" sz="2600" dirty="0">
              <a:latin typeface="+mj-ea"/>
              <a:ea typeface="+mj-ea"/>
            </a:endParaRPr>
          </a:p>
          <a:p>
            <a:pPr lvl="1">
              <a:buClr>
                <a:srgbClr val="330066"/>
              </a:buClr>
            </a:pPr>
            <a:r>
              <a:rPr lang="zh-CN" altLang="en-US" sz="2600" dirty="0">
                <a:latin typeface="+mj-ea"/>
                <a:ea typeface="+mj-ea"/>
              </a:rPr>
              <a:t>严复翻译为“</a:t>
            </a:r>
            <a:r>
              <a:rPr lang="zh-CN" altLang="en-US" sz="2600" dirty="0">
                <a:solidFill>
                  <a:srgbClr val="0070C0"/>
                </a:solidFill>
                <a:latin typeface="+mj-ea"/>
                <a:ea typeface="+mj-ea"/>
              </a:rPr>
              <a:t>名学</a:t>
            </a:r>
            <a:r>
              <a:rPr lang="zh-CN" altLang="en-US" sz="2600" dirty="0">
                <a:latin typeface="+mj-ea"/>
                <a:ea typeface="+mj-ea"/>
              </a:rPr>
              <a:t>”</a:t>
            </a:r>
            <a:endParaRPr lang="en-US" altLang="zh-CN" sz="2600" dirty="0">
              <a:latin typeface="+mj-ea"/>
              <a:ea typeface="+mj-ea"/>
            </a:endParaRPr>
          </a:p>
          <a:p>
            <a:pPr lvl="1">
              <a:buClr>
                <a:srgbClr val="330066"/>
              </a:buClr>
            </a:pPr>
            <a:r>
              <a:rPr lang="zh-CN" altLang="en-US" sz="2600" dirty="0">
                <a:latin typeface="+mj-ea"/>
                <a:ea typeface="+mj-ea"/>
              </a:rPr>
              <a:t>孙中山翻译为“</a:t>
            </a:r>
            <a:r>
              <a:rPr lang="zh-CN" altLang="en-US" sz="2600" dirty="0">
                <a:solidFill>
                  <a:srgbClr val="0070C0"/>
                </a:solidFill>
                <a:latin typeface="+mj-ea"/>
                <a:ea typeface="+mj-ea"/>
              </a:rPr>
              <a:t>理则</a:t>
            </a:r>
            <a:r>
              <a:rPr lang="zh-CN" altLang="en-US" sz="2600" dirty="0">
                <a:latin typeface="+mj-ea"/>
                <a:ea typeface="+mj-ea"/>
              </a:rPr>
              <a:t>”</a:t>
            </a:r>
            <a:endParaRPr lang="en-US" altLang="zh-CN" sz="260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631"/>
            <a:ext cx="1524000" cy="19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5EBC76-935C-48F7-95DB-D4178F359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3667761"/>
            <a:ext cx="1487771" cy="19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F79D-992B-4407-8A07-D37F369A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基于自然语言的逻辑学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AF551-9CAE-4ECF-9577-C50F8D0F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再论“白马非马”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公孙龙的推理犹以混淆了作为一个整体的“白马”和作为一个复合词的“白</a:t>
            </a:r>
            <a:r>
              <a:rPr lang="en-US" altLang="zh-CN" dirty="0"/>
              <a:t>-</a:t>
            </a:r>
            <a:r>
              <a:rPr lang="zh-CN" altLang="en-US" dirty="0"/>
              <a:t>马”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自然语言可能存在的歧义影响了对于逻辑学的研究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23377-775E-48E6-9D6C-D4306268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B7DEF-114F-4561-A3D2-06606064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F6EDA4-F355-4514-BC51-DFD69D8C5C79}"/>
              </a:ext>
            </a:extLst>
          </p:cNvPr>
          <p:cNvSpPr/>
          <p:nvPr/>
        </p:nvSpPr>
        <p:spPr>
          <a:xfrm>
            <a:off x="1295400" y="2057400"/>
            <a:ext cx="6858000" cy="693103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hangingPunct="0"/>
            <a:r>
              <a:rPr lang="zh-CN" altLang="en-US" sz="2800" dirty="0"/>
              <a:t>“白马”非“马”，非“白</a:t>
            </a:r>
            <a:r>
              <a:rPr lang="en-US" altLang="zh-CN" sz="2800" dirty="0"/>
              <a:t>-</a:t>
            </a:r>
            <a:r>
              <a:rPr lang="zh-CN" altLang="en-US" sz="2800" dirty="0"/>
              <a:t>马”非“马” </a:t>
            </a:r>
            <a:endParaRPr lang="zh-CN" altLang="zh-CN" sz="26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612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FECC-597C-4416-B247-7E568121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现代逻辑学的诞生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90DC6-1AC2-4A65-A01D-15A7A59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通过抽象符号描述对象和命题</a:t>
            </a:r>
            <a:endParaRPr lang="en-US" altLang="zh-CN" dirty="0"/>
          </a:p>
          <a:p>
            <a:pPr lvl="1"/>
            <a:r>
              <a:rPr lang="zh-CN" altLang="en-US" sz="2600" dirty="0"/>
              <a:t>符号逻辑（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Symbolic Logic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600" dirty="0"/>
              <a:t>语义</a:t>
            </a:r>
            <a:r>
              <a:rPr lang="en-US" altLang="zh-CN" sz="2600" dirty="0"/>
              <a:t>+</a:t>
            </a:r>
            <a:r>
              <a:rPr lang="zh-CN" altLang="en-US" sz="2600" dirty="0"/>
              <a:t>语法</a:t>
            </a:r>
            <a:endParaRPr lang="en-US" altLang="zh-CN" sz="2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抽象代数、集合论理论的发展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萌芽时代→代数时代→逻辑主义时代→元数学时代→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…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3B573-0E33-4EB7-A16A-BD45ECCD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7BAAE-ED11-42EC-8057-D80E6B6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D1A0-DC7C-4C3D-B23C-E21E633C7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0"/>
            <a:ext cx="1800457" cy="246062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6F5AFA-C3B2-481F-AAA9-8B0C9AFFD2F6}"/>
              </a:ext>
            </a:extLst>
          </p:cNvPr>
          <p:cNvGrpSpPr/>
          <p:nvPr/>
        </p:nvGrpSpPr>
        <p:grpSpPr>
          <a:xfrm>
            <a:off x="5516880" y="2114549"/>
            <a:ext cx="3526991" cy="1971675"/>
            <a:chOff x="5516880" y="2114549"/>
            <a:chExt cx="3526991" cy="19716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5CF4D88-2A15-443D-817D-0F5B8523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314" y="2114549"/>
              <a:ext cx="1822557" cy="1971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A1099FB-9C15-43DB-B34E-875985EE9016}"/>
                    </a:ext>
                  </a:extLst>
                </p:cNvPr>
                <p:cNvSpPr txBox="1"/>
                <p:nvPr/>
              </p:nvSpPr>
              <p:spPr>
                <a:xfrm>
                  <a:off x="5516880" y="3357472"/>
                  <a:ext cx="2190750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altLang="zh-CN" sz="26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altLang="zh-CN" sz="26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altLang="zh-CN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A1099FB-9C15-43DB-B34E-875985EE9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880" y="3357472"/>
                  <a:ext cx="219075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146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现代逻辑</a:t>
            </a:r>
            <a:r>
              <a:rPr lang="en-US" altLang="zh-CN" dirty="0"/>
              <a:t>-</a:t>
            </a:r>
            <a:r>
              <a:rPr lang="zh-CN" altLang="en-US" dirty="0"/>
              <a:t>萌芽时代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6172200" cy="4876800"/>
          </a:xfrm>
        </p:spPr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通用语言</a:t>
            </a:r>
            <a:r>
              <a:rPr lang="en-US" altLang="zh-CN" dirty="0">
                <a:latin typeface="Comic Sans MS" panose="030F0702030302020204" pitchFamily="66" charset="0"/>
              </a:rPr>
              <a:t>&amp;</a:t>
            </a:r>
            <a:r>
              <a:rPr lang="zh-CN" altLang="en-US" dirty="0">
                <a:latin typeface="Comic Sans MS" panose="030F0702030302020204" pitchFamily="66" charset="0"/>
              </a:rPr>
              <a:t>通用数学</a:t>
            </a:r>
          </a:p>
          <a:p>
            <a:pPr marL="0" indent="0">
              <a:buNone/>
            </a:pPr>
            <a:r>
              <a:rPr lang="zh-CN" altLang="en-US" sz="2000" dirty="0">
                <a:latin typeface="Comic Sans MS" panose="030F0702030302020204" pitchFamily="66" charset="0"/>
              </a:rPr>
              <a:t> 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BBC8E5-0323-4E11-AF14-6496EF677A9B}"/>
              </a:ext>
            </a:extLst>
          </p:cNvPr>
          <p:cNvSpPr/>
          <p:nvPr/>
        </p:nvSpPr>
        <p:spPr>
          <a:xfrm>
            <a:off x="487680" y="2077640"/>
            <a:ext cx="7696200" cy="2697321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i="1" dirty="0">
                <a:latin typeface="Comic Sans MS" panose="030F0702030302020204" pitchFamily="66" charset="0"/>
              </a:rPr>
              <a:t>The only way to rectify our reasonings is to </a:t>
            </a:r>
            <a:r>
              <a:rPr lang="en-US" altLang="zh-CN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make them as tangible as those of the Mathematicians</a:t>
            </a:r>
            <a:r>
              <a:rPr lang="en-US" altLang="zh-CN" sz="2400" i="1" dirty="0">
                <a:latin typeface="Comic Sans MS" panose="030F0702030302020204" pitchFamily="66" charset="0"/>
              </a:rPr>
              <a:t>, so that we can find our error at a glance, and when there are disputes among persons, we can simply say: </a:t>
            </a:r>
            <a:r>
              <a:rPr lang="en-US" altLang="zh-CN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Let us calculate</a:t>
            </a:r>
            <a:r>
              <a:rPr lang="en-US" altLang="zh-CN" sz="2400" i="1" dirty="0">
                <a:latin typeface="Comic Sans MS" panose="030F0702030302020204" pitchFamily="66" charset="0"/>
              </a:rPr>
              <a:t> , without further ado, to see who is right.</a:t>
            </a:r>
            <a:r>
              <a:rPr lang="en-US" altLang="zh-CN" sz="2400" dirty="0">
                <a:latin typeface="Comic Sans MS" panose="030F0702030302020204" pitchFamily="66" charset="0"/>
              </a:rPr>
              <a:t>     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 -- G. W. Leibniz, The Art of Discovery(1685)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C5F2C1-04D9-44D2-9DD3-3F45CF04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80" y="4135040"/>
            <a:ext cx="1551839" cy="19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0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现代逻辑</a:t>
            </a:r>
            <a:r>
              <a:rPr lang="en-US" altLang="zh-CN" dirty="0"/>
              <a:t>-</a:t>
            </a:r>
            <a:r>
              <a:rPr lang="zh-CN" altLang="en-US" dirty="0"/>
              <a:t>代数时代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6477000" cy="4876800"/>
          </a:xfrm>
        </p:spPr>
        <p:txBody>
          <a:bodyPr/>
          <a:lstStyle/>
          <a:p>
            <a:r>
              <a:rPr lang="zh-CN" altLang="en-US" b="1" dirty="0"/>
              <a:t>伽罗华</a:t>
            </a:r>
            <a:r>
              <a:rPr lang="zh-CN" altLang="en-US" dirty="0"/>
              <a:t>：开创研究抽象的公理化代数系统的抽象代数（</a:t>
            </a:r>
            <a:r>
              <a:rPr lang="en-US" altLang="zh-CN" dirty="0"/>
              <a:t>1832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2600" dirty="0"/>
              <a:t>彻底解决了</a:t>
            </a:r>
            <a:r>
              <a:rPr lang="zh-CN" altLang="en-US" sz="2600" dirty="0">
                <a:solidFill>
                  <a:srgbClr val="0070C0"/>
                </a:solidFill>
              </a:rPr>
              <a:t>用根式求解代数方程</a:t>
            </a:r>
            <a:r>
              <a:rPr lang="zh-CN" altLang="en-US" sz="2600" dirty="0"/>
              <a:t>的可能性问题</a:t>
            </a:r>
            <a:endParaRPr lang="en-US" altLang="zh-CN" sz="2600" dirty="0"/>
          </a:p>
          <a:p>
            <a:pPr lvl="1"/>
            <a:r>
              <a:rPr lang="zh-CN" altLang="en-US" sz="2600" dirty="0"/>
              <a:t>解方程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→代数结构的性质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zh-CN" altLang="en-US" b="1" dirty="0"/>
              <a:t>布尔</a:t>
            </a:r>
            <a:r>
              <a:rPr lang="zh-CN" altLang="en-US" dirty="0"/>
              <a:t>：建立描述</a:t>
            </a:r>
            <a:r>
              <a:rPr lang="zh-CN" altLang="en-US" dirty="0">
                <a:solidFill>
                  <a:srgbClr val="0070C0"/>
                </a:solidFill>
              </a:rPr>
              <a:t>人类思维代数规律</a:t>
            </a:r>
            <a:r>
              <a:rPr lang="zh-CN" altLang="en-US" dirty="0"/>
              <a:t>的布尔代数（</a:t>
            </a:r>
            <a:r>
              <a:rPr lang="en-US" altLang="zh-CN" dirty="0"/>
              <a:t>1847-1854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38600"/>
            <a:ext cx="1524000" cy="20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72025"/>
            <a:ext cx="4619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5C4A44-A15E-454A-8AF4-AA2B9B6FA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1524000"/>
            <a:ext cx="1524000" cy="19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6F5-35E6-47F1-999F-0690D9CAB60A}" type="datetime1">
              <a:rPr lang="zh-CN" altLang="en-US"/>
              <a:pPr/>
              <a:t>2021/3/2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DDA1-6957-4121-8BD2-DD9DDF4800D2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3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/>
              <a:t>姓名：宋方敏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电子邮件：</a:t>
            </a:r>
            <a:r>
              <a:rPr lang="en-US" altLang="zh-CN" dirty="0">
                <a:solidFill>
                  <a:srgbClr val="2F86B1"/>
                </a:solidFill>
              </a:rPr>
              <a:t>fmsong@nju.edu.cn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办公室：计算机系楼 </a:t>
            </a:r>
            <a:r>
              <a:rPr lang="en-US" altLang="zh-CN" dirty="0"/>
              <a:t>714</a:t>
            </a:r>
          </a:p>
          <a:p>
            <a:pPr>
              <a:spcAft>
                <a:spcPts val="600"/>
              </a:spcAft>
            </a:pP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en-US" sz="2400" dirty="0"/>
              <a:t>姓名： 秦逸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个人主页：</a:t>
            </a:r>
            <a:r>
              <a:rPr lang="en-US" altLang="zh-CN" dirty="0">
                <a:hlinkClick r:id="rId2"/>
              </a:rPr>
              <a:t>https://yiqinnju.github.io/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电子邮件：</a:t>
            </a:r>
            <a:r>
              <a:rPr lang="en-US" altLang="zh-CN" dirty="0">
                <a:solidFill>
                  <a:srgbClr val="2F86B1"/>
                </a:solidFill>
                <a:hlinkClick r:id="rId3"/>
              </a:rPr>
              <a:t>yiqincs@nju.edu.cn</a:t>
            </a:r>
            <a:endParaRPr lang="en-US" altLang="zh-CN" dirty="0">
              <a:solidFill>
                <a:srgbClr val="2F86B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办公室：计算机系楼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501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ffice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Hour: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每周四下午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2:00 ~ 4:00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现代逻辑</a:t>
            </a:r>
            <a:r>
              <a:rPr lang="en-US" altLang="zh-CN" dirty="0"/>
              <a:t>-</a:t>
            </a:r>
            <a:r>
              <a:rPr lang="zh-CN" altLang="en-US" dirty="0"/>
              <a:t>逻辑主义时代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8" y="1219200"/>
            <a:ext cx="6629401" cy="5242560"/>
          </a:xfrm>
        </p:spPr>
        <p:txBody>
          <a:bodyPr/>
          <a:lstStyle/>
          <a:p>
            <a:r>
              <a:rPr lang="zh-CN" altLang="en-US" sz="2400" b="1" dirty="0"/>
              <a:t>康托</a:t>
            </a:r>
            <a:r>
              <a:rPr lang="zh-CN" altLang="en-US" sz="2400" dirty="0"/>
              <a:t>：建立</a:t>
            </a:r>
            <a:r>
              <a:rPr lang="zh-CN" altLang="en-US" sz="2400" dirty="0">
                <a:solidFill>
                  <a:srgbClr val="0070C0"/>
                </a:solidFill>
              </a:rPr>
              <a:t>集合论</a:t>
            </a:r>
            <a:r>
              <a:rPr lang="zh-CN" altLang="en-US" sz="2400" dirty="0"/>
              <a:t>，可用于表达整个数学的形式语言（</a:t>
            </a:r>
            <a:r>
              <a:rPr lang="en-US" altLang="zh-CN" sz="2400" dirty="0"/>
              <a:t>1872-1874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b="1" dirty="0"/>
              <a:t>弗雷格</a:t>
            </a:r>
            <a:r>
              <a:rPr lang="zh-CN" altLang="en-US" sz="2400" dirty="0"/>
              <a:t>：严格建立第一个</a:t>
            </a:r>
            <a:r>
              <a:rPr lang="zh-CN" altLang="en-US" sz="2400" dirty="0">
                <a:solidFill>
                  <a:srgbClr val="0070C0"/>
                </a:solidFill>
              </a:rPr>
              <a:t>人工的形式语言</a:t>
            </a:r>
            <a:r>
              <a:rPr lang="zh-CN" altLang="en-US" sz="2400" dirty="0"/>
              <a:t>概念文字（</a:t>
            </a:r>
            <a:r>
              <a:rPr lang="en-US" altLang="zh-CN" sz="2400" dirty="0"/>
              <a:t>1879</a:t>
            </a:r>
            <a:r>
              <a:rPr lang="zh-CN" altLang="en-US" sz="2400" dirty="0"/>
              <a:t>）</a:t>
            </a:r>
          </a:p>
          <a:p>
            <a:pPr>
              <a:spcBef>
                <a:spcPts val="1800"/>
              </a:spcBef>
            </a:pPr>
            <a:r>
              <a:rPr lang="zh-CN" altLang="en-US" sz="2400" b="1" dirty="0"/>
              <a:t>皮亚诺</a:t>
            </a:r>
            <a:r>
              <a:rPr lang="zh-CN" altLang="en-US" sz="2400" dirty="0"/>
              <a:t>：建立</a:t>
            </a:r>
            <a:r>
              <a:rPr lang="zh-CN" altLang="en-US" sz="2400" dirty="0">
                <a:solidFill>
                  <a:srgbClr val="0070C0"/>
                </a:solidFill>
              </a:rPr>
              <a:t>算术的形式语言</a:t>
            </a:r>
            <a:r>
              <a:rPr lang="zh-CN" altLang="en-US" sz="2400" dirty="0"/>
              <a:t>皮亚诺算术（</a:t>
            </a:r>
            <a:r>
              <a:rPr lang="en-US" altLang="zh-CN" sz="2400" dirty="0"/>
              <a:t>1889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400" b="1" dirty="0"/>
              <a:t>策梅洛</a:t>
            </a:r>
            <a:r>
              <a:rPr lang="en-US" altLang="zh-CN" sz="2400" dirty="0"/>
              <a:t>: </a:t>
            </a:r>
            <a:r>
              <a:rPr lang="zh-CN" altLang="en-US" sz="2400" dirty="0"/>
              <a:t>建立第一个</a:t>
            </a:r>
            <a:r>
              <a:rPr lang="zh-CN" altLang="en-US" sz="2400" dirty="0">
                <a:solidFill>
                  <a:srgbClr val="0070C0"/>
                </a:solidFill>
              </a:rPr>
              <a:t>公理化集合论</a:t>
            </a:r>
            <a:r>
              <a:rPr lang="zh-CN" altLang="en-US" sz="2400" dirty="0"/>
              <a:t>策梅洛集合论（</a:t>
            </a:r>
            <a:r>
              <a:rPr lang="en-US" altLang="zh-CN" sz="2400" dirty="0"/>
              <a:t>1908</a:t>
            </a:r>
            <a:r>
              <a:rPr lang="zh-CN" altLang="en-US" sz="2400" dirty="0"/>
              <a:t>）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罗素</a:t>
            </a:r>
            <a:r>
              <a:rPr lang="zh-CN" altLang="en-US" sz="2400" dirty="0"/>
              <a:t>：</a:t>
            </a:r>
            <a:r>
              <a:rPr lang="en-US" altLang="zh-CN" sz="2400" dirty="0"/>
              <a:t>《</a:t>
            </a:r>
            <a:r>
              <a:rPr lang="zh-CN" altLang="en-US" sz="2400" dirty="0"/>
              <a:t>数学原理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1910-1913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表述</a:t>
            </a:r>
            <a:r>
              <a:rPr lang="zh-CN" altLang="en-US" dirty="0">
                <a:solidFill>
                  <a:srgbClr val="0070C0"/>
                </a:solidFill>
              </a:rPr>
              <a:t>所有数学真理</a:t>
            </a:r>
            <a:r>
              <a:rPr lang="zh-CN" altLang="en-US" dirty="0"/>
              <a:t>在一组数理逻辑内的公理和推理规则下，原则上都是可以证明的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611109"/>
            <a:ext cx="1029660" cy="142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599" y="1786262"/>
            <a:ext cx="1334401" cy="142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841700"/>
            <a:ext cx="949812" cy="12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图册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92" y="4908373"/>
            <a:ext cx="1047308" cy="130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19" y="2570612"/>
            <a:ext cx="1141378" cy="14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5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 descr="Kurt gö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90" y="1828800"/>
            <a:ext cx="12564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现代逻辑</a:t>
            </a:r>
            <a:r>
              <a:rPr lang="en-US" altLang="zh-CN" dirty="0"/>
              <a:t>-</a:t>
            </a:r>
            <a:r>
              <a:rPr lang="zh-CN" altLang="en-US" dirty="0"/>
              <a:t>元数学时代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6477000" cy="4876800"/>
          </a:xfrm>
        </p:spPr>
        <p:txBody>
          <a:bodyPr/>
          <a:lstStyle/>
          <a:p>
            <a:r>
              <a:rPr lang="zh-CN" altLang="en-US" sz="2400" b="1" dirty="0">
                <a:latin typeface="Comic Sans MS" panose="030F0702030302020204" pitchFamily="66" charset="0"/>
              </a:rPr>
              <a:t>希尔伯特</a:t>
            </a:r>
            <a:r>
              <a:rPr lang="zh-CN" altLang="en-US" sz="2400" dirty="0">
                <a:latin typeface="Comic Sans MS" panose="030F0702030302020204" pitchFamily="66" charset="0"/>
              </a:rPr>
              <a:t>：</a:t>
            </a:r>
            <a:r>
              <a:rPr lang="en-US" altLang="zh-CN" sz="2400" dirty="0">
                <a:latin typeface="Comic Sans MS" panose="030F0702030302020204" pitchFamily="66" charset="0"/>
              </a:rPr>
              <a:t>《</a:t>
            </a:r>
            <a:r>
              <a:rPr lang="zh-CN" altLang="en-US" sz="2400" dirty="0">
                <a:latin typeface="Comic Sans MS" panose="030F0702030302020204" pitchFamily="66" charset="0"/>
              </a:rPr>
              <a:t>几何基础</a:t>
            </a:r>
            <a:r>
              <a:rPr lang="en-US" altLang="zh-CN" sz="2400" dirty="0">
                <a:latin typeface="Comic Sans MS" panose="030F0702030302020204" pitchFamily="66" charset="0"/>
              </a:rPr>
              <a:t>》</a:t>
            </a:r>
            <a:r>
              <a:rPr lang="zh-CN" altLang="en-US" sz="2400" dirty="0">
                <a:latin typeface="Comic Sans MS" panose="030F0702030302020204" pitchFamily="66" charset="0"/>
              </a:rPr>
              <a:t>，</a:t>
            </a:r>
            <a:r>
              <a:rPr lang="en-US" altLang="zh-CN" sz="2400" dirty="0">
                <a:latin typeface="Comic Sans MS" panose="030F0702030302020204" pitchFamily="66" charset="0"/>
              </a:rPr>
              <a:t>《</a:t>
            </a:r>
            <a:r>
              <a:rPr lang="zh-CN" altLang="en-US" sz="2400" dirty="0">
                <a:latin typeface="Comic Sans MS" panose="030F0702030302020204" pitchFamily="66" charset="0"/>
              </a:rPr>
              <a:t>数学基础</a:t>
            </a:r>
            <a:r>
              <a:rPr lang="en-US" altLang="zh-CN" sz="2400" dirty="0">
                <a:latin typeface="Comic Sans MS" panose="030F0702030302020204" pitchFamily="66" charset="0"/>
              </a:rPr>
              <a:t>》</a:t>
            </a:r>
            <a:r>
              <a:rPr lang="zh-CN" altLang="en-US" sz="2400" dirty="0">
                <a:latin typeface="Comic Sans MS" panose="030F0702030302020204" pitchFamily="66" charset="0"/>
              </a:rPr>
              <a:t>，建立</a:t>
            </a:r>
            <a:r>
              <a:rPr lang="zh-CN" alt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几何和数学</a:t>
            </a:r>
            <a:r>
              <a:rPr lang="zh-CN" altLang="en-US" sz="2400" dirty="0">
                <a:latin typeface="Comic Sans MS" panose="030F0702030302020204" pitchFamily="66" charset="0"/>
              </a:rPr>
              <a:t>的形式语言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希尔伯特的</a:t>
            </a:r>
            <a:r>
              <a:rPr lang="en-US" altLang="zh-CN" dirty="0">
                <a:latin typeface="Comic Sans MS" panose="030F0702030302020204" pitchFamily="66" charset="0"/>
              </a:rPr>
              <a:t>23</a:t>
            </a:r>
            <a:r>
              <a:rPr lang="zh-CN" altLang="en-US" dirty="0">
                <a:latin typeface="Comic Sans MS" panose="030F0702030302020204" pitchFamily="66" charset="0"/>
              </a:rPr>
              <a:t>问</a:t>
            </a:r>
            <a:endParaRPr lang="en-US" altLang="zh-CN" b="1" dirty="0"/>
          </a:p>
          <a:p>
            <a:r>
              <a:rPr lang="zh-CN" altLang="en-US" sz="2400" b="1" dirty="0"/>
              <a:t>哥德尔</a:t>
            </a:r>
            <a:r>
              <a:rPr lang="zh-CN" altLang="en-US" sz="2400" dirty="0"/>
              <a:t>：哥德尔不完备定理</a:t>
            </a:r>
            <a:endParaRPr lang="en-US" altLang="zh-CN" sz="2400" dirty="0"/>
          </a:p>
          <a:p>
            <a:pPr lvl="1"/>
            <a:r>
              <a:rPr lang="zh-CN" altLang="en-US" dirty="0"/>
              <a:t>包含皮亚诺算术的形式系统的</a:t>
            </a:r>
            <a:r>
              <a:rPr lang="zh-CN" altLang="en-US" dirty="0">
                <a:solidFill>
                  <a:srgbClr val="0070C0"/>
                </a:solidFill>
              </a:rPr>
              <a:t>不完备性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包含皮亚诺算术的形式系统的</a:t>
            </a:r>
            <a:r>
              <a:rPr lang="zh-CN" altLang="en-US" dirty="0">
                <a:solidFill>
                  <a:srgbClr val="0070C0"/>
                </a:solidFill>
              </a:rPr>
              <a:t>兼容性</a:t>
            </a:r>
            <a:r>
              <a:rPr lang="zh-CN" altLang="en-US" dirty="0"/>
              <a:t>，在该系统内</a:t>
            </a:r>
            <a:r>
              <a:rPr lang="zh-CN" altLang="en-US" dirty="0">
                <a:solidFill>
                  <a:srgbClr val="0070C0"/>
                </a:solidFill>
              </a:rPr>
              <a:t>不可被证明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400" b="1" dirty="0"/>
              <a:t>邱奇</a:t>
            </a:r>
            <a:r>
              <a:rPr lang="zh-CN" altLang="en-US" sz="2400" dirty="0"/>
              <a:t>：什么是</a:t>
            </a:r>
            <a:r>
              <a:rPr lang="zh-CN" altLang="en-US" sz="2400" dirty="0">
                <a:solidFill>
                  <a:srgbClr val="0070C0"/>
                </a:solidFill>
              </a:rPr>
              <a:t>可计算的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基于</a:t>
            </a:r>
            <a:r>
              <a:rPr lang="el-GR" altLang="zh-CN" dirty="0">
                <a:solidFill>
                  <a:srgbClr val="0070C0"/>
                </a:solidFill>
              </a:rPr>
              <a:t>λ</a:t>
            </a:r>
            <a:r>
              <a:rPr lang="zh-CN" altLang="en-US" dirty="0">
                <a:solidFill>
                  <a:srgbClr val="0070C0"/>
                </a:solidFill>
              </a:rPr>
              <a:t>演算</a:t>
            </a:r>
            <a:r>
              <a:rPr lang="zh-CN" altLang="en-US" dirty="0"/>
              <a:t>定义的可计算函数</a:t>
            </a:r>
            <a:endParaRPr lang="en-US" altLang="zh-CN" dirty="0"/>
          </a:p>
          <a:p>
            <a:r>
              <a:rPr lang="zh-CN" altLang="en-US" sz="2400" b="1" dirty="0"/>
              <a:t>图灵</a:t>
            </a:r>
            <a:r>
              <a:rPr lang="zh-CN" altLang="en-US" sz="2400" dirty="0"/>
              <a:t>：可对输入进行运算的理论机器模型</a:t>
            </a:r>
            <a:r>
              <a:rPr lang="zh-CN" altLang="en-US" sz="2400" dirty="0">
                <a:solidFill>
                  <a:srgbClr val="0070C0"/>
                </a:solidFill>
              </a:rPr>
              <a:t>图灵机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10245" name="Picture 5" descr="Hilbe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0" y="609601"/>
            <a:ext cx="124472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A77F23-7FFE-4C72-81CD-FB7251761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77" y="3413760"/>
            <a:ext cx="1394459" cy="1828799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30" y="5013960"/>
            <a:ext cx="1213795" cy="151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7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数理逻辑与计算机科学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数理逻辑的研究孕育了计算机科学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>
              <a:spcBef>
                <a:spcPts val="1200"/>
              </a:spcBef>
              <a:buClr>
                <a:srgbClr val="669999"/>
              </a:buClr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1928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年，希尔伯特提出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判定性问题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1200"/>
              </a:spcBef>
              <a:buClr>
                <a:srgbClr val="669999"/>
              </a:buClr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求一个算法，输入一个形式语言及其描述的一个数学陈述，输出对该陈述的正确判定</a:t>
            </a:r>
          </a:p>
          <a:p>
            <a:pPr lvl="1">
              <a:spcBef>
                <a:spcPts val="1200"/>
              </a:spcBef>
              <a:buClr>
                <a:srgbClr val="669999"/>
              </a:buClr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1931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年，哥德尔提出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不完全定理</a:t>
            </a:r>
            <a:endParaRPr lang="en-US" altLang="zh-C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>
                <a:srgbClr val="669999"/>
              </a:buClr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1936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年，图灵提出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图灵机</a:t>
            </a:r>
            <a:endParaRPr lang="en-US" altLang="zh-C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>
                <a:srgbClr val="669999"/>
              </a:buClr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1937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年，邱奇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图灵问题，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可计算性</a:t>
            </a:r>
            <a:endParaRPr lang="en-US" altLang="zh-C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>
                <a:srgbClr val="669999"/>
              </a:buClr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1940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年代，冯诺依曼提出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存储程序计算机结构</a:t>
            </a:r>
            <a:endParaRPr lang="en-US" altLang="zh-C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>
                <a:srgbClr val="669999"/>
              </a:buClr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1946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日，第一台图灵完全的电子计算机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ENIAC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正式公布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2021/3/2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F8A2-E729-41E4-B214-233B581A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数理逻辑与计算机科学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52DA5-9965-42C2-B04F-B3FE0155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4411663"/>
          </a:xfrm>
        </p:spPr>
        <p:txBody>
          <a:bodyPr/>
          <a:lstStyle/>
          <a:p>
            <a:r>
              <a:rPr lang="zh-CN" altLang="en-US" sz="2400" dirty="0"/>
              <a:t>对编程语言的影响：</a:t>
            </a:r>
            <a:endParaRPr lang="en-US" altLang="zh-CN" sz="2400" dirty="0"/>
          </a:p>
          <a:p>
            <a:pPr lvl="1"/>
            <a:r>
              <a:rPr lang="el-GR" altLang="zh-CN" dirty="0"/>
              <a:t>λ</a:t>
            </a:r>
            <a:r>
              <a:rPr lang="zh-CN" altLang="en-US" dirty="0"/>
              <a:t>演算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solidFill>
                  <a:srgbClr val="0070C0"/>
                </a:solidFill>
              </a:rPr>
              <a:t>函数式编程语</a:t>
            </a:r>
            <a:r>
              <a:rPr lang="zh-CN" altLang="en-US" dirty="0"/>
              <a:t>言 </a:t>
            </a:r>
            <a:r>
              <a:rPr lang="en-US" altLang="zh-CN" dirty="0"/>
              <a:t>Lisp, </a:t>
            </a:r>
            <a:r>
              <a:rPr lang="zh-CN" altLang="zh-CN" dirty="0"/>
              <a:t>Haskell</a:t>
            </a:r>
            <a:endParaRPr lang="en-US" altLang="zh-CN" dirty="0"/>
          </a:p>
          <a:p>
            <a:pPr lvl="1"/>
            <a:r>
              <a:rPr lang="zh-CN" altLang="en-US" dirty="0"/>
              <a:t>一阶谓词逻辑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solidFill>
                  <a:srgbClr val="0070C0"/>
                </a:solidFill>
              </a:rPr>
              <a:t>申述式编程语言 </a:t>
            </a:r>
            <a:r>
              <a:rPr lang="en-US" altLang="zh-CN" dirty="0"/>
              <a:t>Prolog, </a:t>
            </a:r>
            <a:r>
              <a:rPr lang="en-US" altLang="zh-CN" dirty="0" err="1"/>
              <a:t>Datalog</a:t>
            </a:r>
            <a:endParaRPr lang="en-US" altLang="zh-CN" dirty="0"/>
          </a:p>
          <a:p>
            <a:pPr lvl="1"/>
            <a:r>
              <a:rPr lang="zh-CN" altLang="en-US" dirty="0"/>
              <a:t>集合论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solidFill>
                  <a:srgbClr val="0070C0"/>
                </a:solidFill>
              </a:rPr>
              <a:t>关系数据库查询语言</a:t>
            </a:r>
            <a:r>
              <a:rPr lang="en-US" altLang="zh-CN" dirty="0"/>
              <a:t>SQL</a:t>
            </a:r>
          </a:p>
          <a:p>
            <a:r>
              <a:rPr lang="zh-CN" altLang="en-US" sz="2400" dirty="0"/>
              <a:t>对软件系统理论的影响</a:t>
            </a:r>
            <a:endParaRPr lang="en-US" altLang="zh-CN" sz="2400" dirty="0"/>
          </a:p>
          <a:p>
            <a:pPr lvl="1"/>
            <a:r>
              <a:rPr lang="zh-CN" altLang="en-US" dirty="0"/>
              <a:t>集合论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关系代数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现代数据库，科德，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年图灵奖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谓词逻辑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时序逻辑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现代分布式系统，兰波特，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年图灵奖</a:t>
            </a:r>
            <a:endParaRPr lang="en-US" altLang="zh-CN" dirty="0"/>
          </a:p>
          <a:p>
            <a:r>
              <a:rPr lang="zh-CN" altLang="en-US" sz="2400" dirty="0"/>
              <a:t>对人工智能理论的影响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基于推理：</a:t>
            </a:r>
            <a:r>
              <a:rPr lang="zh-CN" altLang="en-US" dirty="0">
                <a:solidFill>
                  <a:srgbClr val="0070C0"/>
                </a:solidFill>
              </a:rPr>
              <a:t>专家系统</a:t>
            </a:r>
            <a:r>
              <a:rPr lang="zh-CN" altLang="en-US" dirty="0"/>
              <a:t>，</a:t>
            </a:r>
            <a:r>
              <a:rPr lang="zh-CN" altLang="zh-CN" dirty="0"/>
              <a:t>费根鲍姆</a:t>
            </a:r>
            <a:r>
              <a:rPr lang="zh-CN" altLang="en-US" dirty="0"/>
              <a:t>，</a:t>
            </a:r>
            <a:r>
              <a:rPr lang="en-US" altLang="zh-CN" dirty="0"/>
              <a:t>1994</a:t>
            </a:r>
            <a:r>
              <a:rPr lang="zh-CN" altLang="en-US" dirty="0"/>
              <a:t>年图灵奖</a:t>
            </a:r>
            <a:endParaRPr lang="en-US" altLang="zh-CN" dirty="0"/>
          </a:p>
          <a:p>
            <a:pPr lvl="1"/>
            <a:r>
              <a:rPr lang="zh-CN" altLang="en-US" dirty="0"/>
              <a:t>基于统计：</a:t>
            </a:r>
            <a:r>
              <a:rPr lang="zh-CN" altLang="en-US" dirty="0">
                <a:solidFill>
                  <a:srgbClr val="0070C0"/>
                </a:solidFill>
              </a:rPr>
              <a:t>贝叶斯网络</a:t>
            </a:r>
            <a:r>
              <a:rPr lang="zh-CN" altLang="en-US" dirty="0"/>
              <a:t>，</a:t>
            </a:r>
            <a:r>
              <a:rPr lang="zh-CN" altLang="zh-CN" dirty="0"/>
              <a:t>珀尔</a:t>
            </a:r>
            <a:r>
              <a:rPr lang="zh-CN" altLang="en-US" dirty="0"/>
              <a:t>，</a:t>
            </a:r>
            <a:r>
              <a:rPr lang="en-US" altLang="zh-CN" dirty="0"/>
              <a:t>2011</a:t>
            </a:r>
            <a:r>
              <a:rPr lang="zh-CN" altLang="en-US" dirty="0"/>
              <a:t>年图灵奖</a:t>
            </a:r>
            <a:endParaRPr lang="zh-CN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92917-9D41-497C-B0AE-F01357D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A64169-3316-4AB9-A53C-C0D192EA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96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6AD4-233F-48B4-BEB1-0ABF88E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能用数理逻辑进行法庭审判吗？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3CF32-E24C-4715-A584-6549E14B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2BE63-8B41-412E-8CDA-C967A96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75350-FB86-4EB7-8BF0-5048EE5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03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2DA-954C-413C-B10A-EB9B5043617C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86E-19F9-4963-9A68-1D7BBE4BDA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关于本课程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zh-CN" altLang="en-US" sz="2400" dirty="0"/>
              <a:t>目的：</a:t>
            </a:r>
            <a:endParaRPr lang="en-US" altLang="zh-CN" sz="2400" dirty="0"/>
          </a:p>
          <a:p>
            <a:pPr lvl="1"/>
            <a:r>
              <a:rPr lang="zh-CN" altLang="en-US" dirty="0"/>
              <a:t>数理逻辑的</a:t>
            </a:r>
            <a:r>
              <a:rPr lang="zh-CN" altLang="en-US" b="1" dirty="0">
                <a:solidFill>
                  <a:srgbClr val="C00000"/>
                </a:solidFill>
              </a:rPr>
              <a:t>基本概念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基本定理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基本方法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/>
              <a:t>计划：</a:t>
            </a:r>
            <a:endParaRPr lang="en-US" altLang="zh-CN" sz="2400" dirty="0"/>
          </a:p>
          <a:p>
            <a:pPr lvl="1"/>
            <a:r>
              <a:rPr lang="zh-CN" altLang="en-US" dirty="0"/>
              <a:t>上课时间：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 </a:t>
            </a:r>
            <a:r>
              <a:rPr lang="en-US" altLang="zh-CN" dirty="0"/>
              <a:t>~ 6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 </a:t>
            </a:r>
            <a:endParaRPr lang="en-US" altLang="zh-CN" dirty="0"/>
          </a:p>
          <a:p>
            <a:pPr marL="344487" lvl="1" indent="0">
              <a:buNone/>
            </a:pPr>
            <a:r>
              <a:rPr lang="en-US" altLang="zh-CN" dirty="0"/>
              <a:t>		  </a:t>
            </a:r>
            <a:r>
              <a:rPr lang="zh-CN" altLang="en-US" dirty="0"/>
              <a:t>（共</a:t>
            </a:r>
            <a:r>
              <a:rPr lang="en-US" altLang="zh-CN" dirty="0"/>
              <a:t>16</a:t>
            </a:r>
            <a:r>
              <a:rPr lang="zh-CN" altLang="en-US" dirty="0"/>
              <a:t>周，</a:t>
            </a:r>
            <a:r>
              <a:rPr lang="en-US" altLang="zh-CN" b="1" dirty="0">
                <a:solidFill>
                  <a:srgbClr val="C00000"/>
                </a:solidFill>
              </a:rPr>
              <a:t>16</a:t>
            </a:r>
            <a:r>
              <a:rPr lang="zh-CN" altLang="en-US" b="1" dirty="0">
                <a:solidFill>
                  <a:srgbClr val="C00000"/>
                </a:solidFill>
              </a:rPr>
              <a:t>次课</a:t>
            </a:r>
            <a:r>
              <a:rPr lang="zh-CN" altLang="en-US" dirty="0"/>
              <a:t>）；</a:t>
            </a:r>
          </a:p>
          <a:p>
            <a:pPr lvl="1"/>
            <a:r>
              <a:rPr lang="zh-CN" altLang="en-US" dirty="0"/>
              <a:t>考试时间：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 </a:t>
            </a:r>
            <a:r>
              <a:rPr lang="en-US" altLang="zh-CN" dirty="0"/>
              <a:t>~ 7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 ；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计分方式：</a:t>
            </a:r>
            <a:endParaRPr lang="en-US" altLang="zh-CN" sz="2400" dirty="0"/>
          </a:p>
          <a:p>
            <a:pPr marL="0" lvl="1" indent="0">
              <a:buNone/>
            </a:pPr>
            <a:r>
              <a:rPr lang="zh-CN" altLang="en-US" dirty="0"/>
              <a:t>     总成绩 </a:t>
            </a:r>
            <a:r>
              <a:rPr lang="en-US" altLang="zh-CN" dirty="0"/>
              <a:t>= </a:t>
            </a:r>
            <a:r>
              <a:rPr lang="zh-CN" altLang="en-US" dirty="0"/>
              <a:t>平时成绩（</a:t>
            </a:r>
            <a:r>
              <a:rPr lang="en-US" altLang="zh-CN" b="1" dirty="0">
                <a:solidFill>
                  <a:srgbClr val="C00000"/>
                </a:solidFill>
              </a:rPr>
              <a:t>10%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期中考试（</a:t>
            </a:r>
            <a:r>
              <a:rPr lang="en-US" altLang="zh-CN" b="1" dirty="0">
                <a:solidFill>
                  <a:srgbClr val="C00000"/>
                </a:solidFill>
              </a:rPr>
              <a:t>20%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</a:p>
          <a:p>
            <a:pPr marL="0" lvl="1" indent="0">
              <a:buNone/>
            </a:pPr>
            <a:r>
              <a:rPr lang="en-US" altLang="zh-CN" dirty="0"/>
              <a:t>	         </a:t>
            </a:r>
            <a:r>
              <a:rPr lang="zh-CN" altLang="en-US" dirty="0"/>
              <a:t>期末考试（</a:t>
            </a:r>
            <a:r>
              <a:rPr lang="en-US" altLang="zh-CN" b="1" dirty="0">
                <a:solidFill>
                  <a:srgbClr val="C00000"/>
                </a:solidFill>
              </a:rPr>
              <a:t>70%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639762" lvl="2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344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2DA-954C-413C-B10A-EB9B5043617C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86E-19F9-4963-9A68-1D7BBE4BDAE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24400"/>
          </a:xfrm>
        </p:spPr>
        <p:txBody>
          <a:bodyPr/>
          <a:lstStyle/>
          <a:p>
            <a:r>
              <a:rPr lang="zh-CN" altLang="en-US" sz="2400" dirty="0"/>
              <a:t>宋方敏</a:t>
            </a:r>
            <a:r>
              <a:rPr lang="en-US" altLang="zh-CN" sz="2400" dirty="0"/>
              <a:t>, </a:t>
            </a:r>
            <a:r>
              <a:rPr lang="zh-CN" altLang="en-US" sz="2400" dirty="0"/>
              <a:t>吴骏</a:t>
            </a:r>
            <a:r>
              <a:rPr lang="en-US" altLang="zh-CN" sz="2400" dirty="0"/>
              <a:t>.《</a:t>
            </a:r>
            <a:r>
              <a:rPr lang="zh-CN" altLang="en-US" sz="2400" dirty="0"/>
              <a:t>数理逻辑十二讲</a:t>
            </a:r>
            <a:r>
              <a:rPr lang="en-US" altLang="zh-CN" sz="2400" dirty="0"/>
              <a:t>》, </a:t>
            </a:r>
            <a:r>
              <a:rPr lang="zh-CN" altLang="en-US" sz="2400" dirty="0"/>
              <a:t>机械工业出版社</a:t>
            </a:r>
            <a:r>
              <a:rPr lang="en-US" altLang="zh-CN" sz="2400" dirty="0"/>
              <a:t>, 2017.</a:t>
            </a:r>
          </a:p>
          <a:p>
            <a:pPr marL="344487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注意选择第二次印刷版本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1027" name="Picture 3" descr="C:\Users\JWu\Desktop\数理逻辑-封面和封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08" y="2529573"/>
            <a:ext cx="5158184" cy="34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A06-F47D-49B4-AD4B-9E96FEC810AA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BB05-F4D0-499E-A58A-404B375F49B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7772400" cy="685800"/>
          </a:xfrm>
          <a:noFill/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3400" y="1600200"/>
            <a:ext cx="8077200" cy="2590800"/>
            <a:chOff x="533400" y="1600200"/>
            <a:chExt cx="8077200" cy="2590800"/>
          </a:xfrm>
        </p:grpSpPr>
        <p:sp>
          <p:nvSpPr>
            <p:cNvPr id="2" name="矩形 1"/>
            <p:cNvSpPr/>
            <p:nvPr/>
          </p:nvSpPr>
          <p:spPr>
            <a:xfrm>
              <a:off x="609600" y="1771312"/>
              <a:ext cx="3886200" cy="2267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第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一</a:t>
              </a: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讲 命题逻辑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第二讲 </a:t>
              </a:r>
              <a:r>
                <a:rPr lang="en-US" altLang="zh-CN" dirty="0">
                  <a:latin typeface="+mj-ea"/>
                  <a:ea typeface="+mj-ea"/>
                  <a:cs typeface="Times New Roman" panose="02020603050405020304" pitchFamily="18" charset="0"/>
                </a:rPr>
                <a:t>Boole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代数</a:t>
              </a:r>
              <a:endParaRPr lang="zh-CN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第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三</a:t>
              </a: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讲 一阶逻辑语言</a:t>
              </a: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第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四</a:t>
              </a: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讲</a:t>
              </a:r>
              <a:r>
                <a:rPr lang="en-US" altLang="zh-CN" dirty="0"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一阶逻辑的自然推理系统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第五讲 集合论的公理系统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第六讲 完全性定理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1771313"/>
              <a:ext cx="3810000" cy="2267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第七讲 </a:t>
              </a:r>
              <a:r>
                <a:rPr lang="en-US" altLang="zh-CN" dirty="0" err="1">
                  <a:latin typeface="+mj-ea"/>
                  <a:ea typeface="+mj-ea"/>
                  <a:cs typeface="Times New Roman" panose="02020603050405020304" pitchFamily="18" charset="0"/>
                </a:rPr>
                <a:t>Herbrand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定理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第八讲 命题逻辑的永真推理系统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第九讲 一阶逻辑的永真推理系统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第十讲 </a:t>
              </a:r>
              <a:r>
                <a:rPr lang="en-US" altLang="zh-CN" dirty="0" err="1">
                  <a:latin typeface="+mj-ea"/>
                  <a:ea typeface="+mj-ea"/>
                  <a:cs typeface="Times New Roman" panose="02020603050405020304" pitchFamily="18" charset="0"/>
                </a:rPr>
                <a:t>Gentzen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的</a:t>
              </a:r>
              <a:r>
                <a:rPr lang="en-US" altLang="zh-CN" dirty="0" err="1">
                  <a:latin typeface="+mj-ea"/>
                  <a:ea typeface="+mj-ea"/>
                  <a:cs typeface="Times New Roman" panose="02020603050405020304" pitchFamily="18" charset="0"/>
                </a:rPr>
                <a:t>Hauptsatz</a:t>
              </a:r>
              <a:r>
                <a:rPr lang="en-US" altLang="zh-CN" dirty="0"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第十一讲 紧性定理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第十二讲 模态逻辑概述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33400" y="1600200"/>
              <a:ext cx="7924800" cy="2590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7411" y="4362112"/>
            <a:ext cx="8458200" cy="226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命题逻辑，一阶逻辑</a:t>
            </a:r>
            <a:endParaRPr lang="en-US" altLang="zh-CN" sz="2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基本定理：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完全性定理，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Herbrand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定理，紧性定理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基本方法：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一阶逻辑的自然推理系统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		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命题逻辑的永真推理系统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		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一阶逻辑的永真推理系统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B0D9C8-146A-4472-A5FE-C3BAB01FEFDE}"/>
              </a:ext>
            </a:extLst>
          </p:cNvPr>
          <p:cNvGrpSpPr/>
          <p:nvPr/>
        </p:nvGrpSpPr>
        <p:grpSpPr>
          <a:xfrm>
            <a:off x="533400" y="1602083"/>
            <a:ext cx="8077200" cy="2590800"/>
            <a:chOff x="533400" y="1600200"/>
            <a:chExt cx="8077200" cy="2590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FD2891-9D3C-457E-8ED9-9BD00BBAA39E}"/>
                </a:ext>
              </a:extLst>
            </p:cNvPr>
            <p:cNvSpPr/>
            <p:nvPr/>
          </p:nvSpPr>
          <p:spPr>
            <a:xfrm>
              <a:off x="609600" y="1771312"/>
              <a:ext cx="3886200" cy="2267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第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一</a:t>
              </a: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讲 命题逻辑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第二讲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Boole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代数</a:t>
              </a:r>
              <a:endParaRPr lang="zh-CN" altLang="zh-CN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第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三</a:t>
              </a: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讲 一阶逻辑语言</a:t>
              </a: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第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四</a:t>
              </a:r>
              <a:r>
                <a:rPr lang="zh-CN" altLang="zh-CN" dirty="0">
                  <a:latin typeface="+mj-ea"/>
                  <a:ea typeface="+mj-ea"/>
                  <a:cs typeface="Times New Roman" panose="02020603050405020304" pitchFamily="18" charset="0"/>
                </a:rPr>
                <a:t>讲</a:t>
              </a:r>
              <a:r>
                <a:rPr lang="en-US" altLang="zh-CN" dirty="0"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一阶逻辑的自然推理系统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第五讲 集合论的公理系统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第六讲 完全性定理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4F962-B526-4BE0-8139-C81D2C054E89}"/>
                </a:ext>
              </a:extLst>
            </p:cNvPr>
            <p:cNvSpPr/>
            <p:nvPr/>
          </p:nvSpPr>
          <p:spPr>
            <a:xfrm>
              <a:off x="4800600" y="1771313"/>
              <a:ext cx="3810000" cy="2267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第七讲 </a:t>
              </a:r>
              <a:r>
                <a:rPr lang="en-US" altLang="zh-CN" dirty="0" err="1">
                  <a:latin typeface="+mj-ea"/>
                  <a:ea typeface="+mj-ea"/>
                  <a:cs typeface="Times New Roman" panose="02020603050405020304" pitchFamily="18" charset="0"/>
                </a:rPr>
                <a:t>Herbrand</a:t>
              </a: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定理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第八讲 命题逻辑的永真推理系统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第九讲 一阶逻辑的永真推理系统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第十讲 </a:t>
              </a:r>
              <a:r>
                <a:rPr lang="en-US" altLang="zh-CN" dirty="0" err="1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Gentzen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的</a:t>
              </a:r>
              <a:r>
                <a:rPr lang="en-US" altLang="zh-CN" dirty="0" err="1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Hauptsatz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latin typeface="+mj-ea"/>
                  <a:ea typeface="+mj-ea"/>
                  <a:cs typeface="Times New Roman" panose="02020603050405020304" pitchFamily="18" charset="0"/>
                </a:rPr>
                <a:t>第十一讲 紧性定理 </a:t>
              </a:r>
              <a:endParaRPr lang="en-US" altLang="zh-CN" dirty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>
                <a:spcBef>
                  <a:spcPts val="80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第十二讲 模态逻辑概述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6F5609-DD42-4DD3-BEB3-8A1F98678189}"/>
                </a:ext>
              </a:extLst>
            </p:cNvPr>
            <p:cNvSpPr/>
            <p:nvPr/>
          </p:nvSpPr>
          <p:spPr>
            <a:xfrm>
              <a:off x="533400" y="1600200"/>
              <a:ext cx="7924800" cy="2590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2DA-954C-413C-B10A-EB9B5043617C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86E-19F9-4963-9A68-1D7BBE4BDA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本课程线上教学相关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r>
              <a:rPr lang="zh-CN" altLang="en-US" sz="2400" dirty="0"/>
              <a:t>课程教学网站：</a:t>
            </a:r>
            <a:endParaRPr lang="en-US" altLang="zh-CN" sz="2400" dirty="0"/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https://yiqinnju.github.io/course/MathLogic/MathLogic.html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/>
              <a:t>课程邮箱：</a:t>
            </a:r>
            <a:r>
              <a:rPr lang="en-US" altLang="zh-CN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mathlogic@163.com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dirty="0"/>
              <a:t>用于</a:t>
            </a:r>
            <a:r>
              <a:rPr lang="zh-CN" altLang="en-US"/>
              <a:t>提交作业</a:t>
            </a:r>
            <a:endParaRPr lang="zh-CN" altLang="en-US" sz="2400" dirty="0"/>
          </a:p>
          <a:p>
            <a:pPr marL="344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6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  <a:pPr/>
              <a:t>2021/3/2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altLang="en-US" sz="4600" dirty="0">
                <a:latin typeface="Comic Sans MS" panose="030F0702030302020204" pitchFamily="66" charset="0"/>
              </a:rPr>
              <a:t>引子 </a:t>
            </a:r>
            <a:r>
              <a:rPr lang="en-US" altLang="zh-CN" sz="4600" dirty="0">
                <a:latin typeface="Comic Sans MS" panose="030F0702030302020204" pitchFamily="66" charset="0"/>
              </a:rPr>
              <a:t>- </a:t>
            </a:r>
            <a:r>
              <a:rPr lang="zh-CN" altLang="en-US" sz="4600" dirty="0">
                <a:latin typeface="Comic Sans MS" panose="030F0702030302020204" pitchFamily="66" charset="0"/>
              </a:rPr>
              <a:t>什么是数理逻辑？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8880-C7A5-4789-BE3F-5A5CABA9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505C7-0B57-41B4-A8D0-018FBA3C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逻辑学的发展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现代逻辑学的产生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计算机科学中的数理逻辑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C2768-9044-40A2-BA23-1FE30BDF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0FEA2C-A886-40F0-B41E-C6DFCCBC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013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A4514-2928-44CA-B1B5-BA826E2E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什么是逻辑</a:t>
            </a:r>
            <a:r>
              <a:rPr lang="en-US" altLang="zh-CN" dirty="0"/>
              <a:t>—</a:t>
            </a:r>
            <a:r>
              <a:rPr lang="zh-CN" altLang="en-US" dirty="0"/>
              <a:t>狼人杀？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FA3B6-7235-4021-B1AC-326CEC89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2021/3/2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B0C0A4-2EEB-4865-A233-C7881D9F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278562"/>
            <a:ext cx="2133600" cy="457200"/>
          </a:xfrm>
        </p:spPr>
        <p:txBody>
          <a:bodyPr/>
          <a:lstStyle/>
          <a:p>
            <a:fld id="{97F563D7-7E75-47C0-89DE-8B17527B73B5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C024E1-B335-4996-AEC1-6725A092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662"/>
            <a:ext cx="9144000" cy="2362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48BEC4-7A18-48E8-BEE7-E5254045A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20047"/>
            <a:ext cx="1587386" cy="11027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65A1C4-1746-4BD6-837E-2C7389C2B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5" y="4037964"/>
            <a:ext cx="1205844" cy="1166178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5D88F36-09F5-4367-9FB7-B951AE5178C7}"/>
              </a:ext>
            </a:extLst>
          </p:cNvPr>
          <p:cNvSpPr/>
          <p:nvPr/>
        </p:nvSpPr>
        <p:spPr>
          <a:xfrm>
            <a:off x="750905" y="5417403"/>
            <a:ext cx="1851660" cy="83099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我这波演的还可以吧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419D26-7D3B-403B-B08D-D658919E8FFE}"/>
              </a:ext>
            </a:extLst>
          </p:cNvPr>
          <p:cNvSpPr/>
          <p:nvPr/>
        </p:nvSpPr>
        <p:spPr>
          <a:xfrm>
            <a:off x="6442624" y="5418138"/>
            <a:ext cx="2113337" cy="83099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不是，我肯定不能裸点狼啊</a:t>
            </a:r>
            <a:endParaRPr lang="en-US" altLang="zh-CN" sz="24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33F37A0-97F5-450B-9703-4ED829EAEDE3}"/>
              </a:ext>
            </a:extLst>
          </p:cNvPr>
          <p:cNvSpPr/>
          <p:nvPr/>
        </p:nvSpPr>
        <p:spPr>
          <a:xfrm>
            <a:off x="2176971" y="1310540"/>
            <a:ext cx="5337561" cy="19660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基础</a:t>
            </a:r>
            <a:r>
              <a:rPr lang="zh-CN" altLang="en-US" sz="3200" dirty="0">
                <a:solidFill>
                  <a:schemeClr val="tx1"/>
                </a:solidFill>
              </a:rPr>
              <a:t>不明确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推理</a:t>
            </a:r>
            <a:r>
              <a:rPr lang="zh-CN" altLang="en-US" sz="3200" dirty="0">
                <a:solidFill>
                  <a:schemeClr val="tx1"/>
                </a:solidFill>
              </a:rPr>
              <a:t>不精确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过程</a:t>
            </a:r>
            <a:r>
              <a:rPr lang="zh-CN" altLang="en-US" sz="3200" dirty="0">
                <a:solidFill>
                  <a:schemeClr val="tx1"/>
                </a:solidFill>
              </a:rPr>
              <a:t>无约束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252EF4A9-DEEF-4296-BAB1-EFB89D6B521D}"/>
              </a:ext>
            </a:extLst>
          </p:cNvPr>
          <p:cNvSpPr/>
          <p:nvPr/>
        </p:nvSpPr>
        <p:spPr>
          <a:xfrm>
            <a:off x="2701604" y="4037964"/>
            <a:ext cx="3557240" cy="880023"/>
          </a:xfrm>
          <a:prstGeom prst="wedgeRoundRectCallout">
            <a:avLst>
              <a:gd name="adj1" fmla="val -56392"/>
              <a:gd name="adj2" fmla="val 3306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哎呦，真不知道谁是狼，我反正铁平民好吧，过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00CD176A-5E9D-4343-8704-BF0AF8E0FE45}"/>
              </a:ext>
            </a:extLst>
          </p:cNvPr>
          <p:cNvSpPr/>
          <p:nvPr/>
        </p:nvSpPr>
        <p:spPr>
          <a:xfrm>
            <a:off x="2701604" y="4037964"/>
            <a:ext cx="3557240" cy="880023"/>
          </a:xfrm>
          <a:prstGeom prst="wedgeRoundRectCallout">
            <a:avLst>
              <a:gd name="adj1" fmla="val 57140"/>
              <a:gd name="adj2" fmla="val 33060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哎呦，真不知道谁是狼，我反正铁平民好吧，过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2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11183</TotalTime>
  <Words>1501</Words>
  <Application>Microsoft Office PowerPoint</Application>
  <PresentationFormat>全屏显示(4:3)</PresentationFormat>
  <Paragraphs>267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楷体_GB2312</vt:lpstr>
      <vt:lpstr>微软雅黑</vt:lpstr>
      <vt:lpstr>Arial</vt:lpstr>
      <vt:lpstr>Calibri</vt:lpstr>
      <vt:lpstr>Cambria Math</vt:lpstr>
      <vt:lpstr>Comic Sans MS</vt:lpstr>
      <vt:lpstr>Times New Roman</vt:lpstr>
      <vt:lpstr>Wingdings</vt:lpstr>
      <vt:lpstr>Network</vt:lpstr>
      <vt:lpstr>数 理 逻 辑</vt:lpstr>
      <vt:lpstr>自我介绍</vt:lpstr>
      <vt:lpstr>关于本课程</vt:lpstr>
      <vt:lpstr>教材</vt:lpstr>
      <vt:lpstr>主要内容</vt:lpstr>
      <vt:lpstr>本课程线上教学相关</vt:lpstr>
      <vt:lpstr>引子 - 什么是数理逻辑？</vt:lpstr>
      <vt:lpstr>内容提要</vt:lpstr>
      <vt:lpstr>什么是逻辑—狼人杀？</vt:lpstr>
      <vt:lpstr>什么是逻辑—法庭审判？</vt:lpstr>
      <vt:lpstr>(西方)逻辑的起源：古典几何</vt:lpstr>
      <vt:lpstr>(西方)逻辑的起源：三段论</vt:lpstr>
      <vt:lpstr>(西方)逻辑的起源：本体论</vt:lpstr>
      <vt:lpstr>中国古代的逻辑</vt:lpstr>
      <vt:lpstr>逻辑学</vt:lpstr>
      <vt:lpstr>基于自然语言的逻辑学</vt:lpstr>
      <vt:lpstr>现代逻辑学的诞生</vt:lpstr>
      <vt:lpstr>现代逻辑-萌芽时代</vt:lpstr>
      <vt:lpstr>现代逻辑-代数时代</vt:lpstr>
      <vt:lpstr>现代逻辑-逻辑主义时代</vt:lpstr>
      <vt:lpstr>现代逻辑-元数学时代</vt:lpstr>
      <vt:lpstr>数理逻辑与计算机科学</vt:lpstr>
      <vt:lpstr>数理逻辑与计算机科学</vt:lpstr>
      <vt:lpstr>能用数理逻辑进行法庭审判吗？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USER</cp:lastModifiedBy>
  <cp:revision>209</cp:revision>
  <cp:lastPrinted>2017-02-20T05:15:08Z</cp:lastPrinted>
  <dcterms:created xsi:type="dcterms:W3CDTF">2013-09-08T03:04:38Z</dcterms:created>
  <dcterms:modified xsi:type="dcterms:W3CDTF">2021-03-02T06:00:25Z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