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5FF02-F9EB-4B8A-AAE0-46C6E457A19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B2B9-847B-442F-909F-CAF14CA84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8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1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3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2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4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6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1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9B2B9-847B-442F-909F-CAF14CA84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6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2225B-D5CE-4D01-804F-5F95C93C9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D2892-7061-4AAC-B2CA-B719F4311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D432C-3AA0-4F3C-AA6C-E3C05649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E147D-B5FC-4567-AE2B-E37F7570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4D93-0230-48DE-8869-2BA0A037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4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74D7-BC54-4034-9F89-BACF154A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2DFC3-CF7C-4B87-87FF-21FF9E64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17355-B0DA-4801-98B5-B97DFFDB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93EBA-6E10-4171-A56D-582AF484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580DC-B583-488C-9CC7-F8F2037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5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89408F-1396-4748-9D8E-1EEFE3EA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12C95-EA4B-4223-8F93-0499F93D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C2B44-A194-48B5-8FD5-E4C68B5F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53088-E328-4F65-AC53-9B06EEF1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91178-A755-4385-ADD0-734FAC57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438E-F706-407C-86D9-8457E1CC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280DB-254A-49B6-87EE-5BB2E25F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5CC30-7DD1-4340-8210-4685BC9B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B7356-B168-41D5-9F7E-FC62C23D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594C8-4445-4BE6-A691-14626521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993A-72DD-42D2-A290-E56E1A84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AE7AC-E0D5-4F0C-B73C-72D4A808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B223B-F7F6-4718-9267-C91A708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19AD8-AE88-4B4C-A059-1CB18721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3FEE7-B650-4A92-9366-FD1E2D37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3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5EC7-D0EE-4D7D-A5FC-7AF8775F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47091-BADD-431B-8095-1069FDEF8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4DF6D-25BE-465B-BFC6-D8C88D74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47025-8D69-4F2F-9C1B-A022AC38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46508-8138-4203-9516-E9E371E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69E7A-C342-402A-A5BE-C5ED8690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86D17-1CF8-4858-AFD5-6313B346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C2F0E-7F92-4E63-B689-62832E26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079F5-A72F-4C2F-B7FD-F0B97A21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19813-B6BC-4D75-A2EA-9F04C14B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473A60-6846-4FB3-8B11-1C3C2BA8C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944AF-03C7-4627-811C-ACB0F187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96B560-3E76-4BB0-8A05-5CA2652E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A6333C-343B-43B0-84CC-C68B83E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7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4FB2-4A47-49E6-A0CC-5D5B6F7F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B9ECF-E8B3-4008-9D09-E614E1A3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CACDF1-33CE-4B0E-9806-2D808AC5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B27C5-AB82-4040-9129-4F55EE78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0C67F7-4648-483E-ACB8-2BA469D9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D586C-C0C2-4C7D-9B17-6EFAF604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9D5C7-9C5D-4B1D-BE61-78BD061A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1683-62EA-4FFE-A694-2269523F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1AC25-FCB8-45EB-A3F3-33CFEA73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B3965-36EB-4845-BD56-F1C462E8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0660C-E886-48E7-A14D-39196388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097AA-5093-4655-B91E-FE79F4FA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AFC88-E6A8-42E1-B557-9595460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1DCAC-EE82-4469-9AAE-5417698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0CA4E8-6223-4B20-8C0D-9FD0A515C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82649-FD62-4891-903A-6222A2389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AFD83-5295-481B-8511-270FAF2E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49779-5ECC-44D7-9B29-B19AB3D2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E5C4E-5621-4E17-AE22-7485D04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9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52C2A-64EE-4160-8AE2-FD594152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AF567-0976-4782-B18F-6EB7D68B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BC192-0CE6-459A-8D6D-C1C518755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106C-A32F-48F2-9494-2FC08347E1B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E3430-D9E1-4724-B7E8-23161708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8A3F5-AD40-4A05-8942-1D2D4C18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EFBA-E8CD-408E-A3DD-F1BD9C8F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9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76AF-6129-4725-81B8-94A4269BF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高等代数习题课 </a:t>
            </a:r>
            <a:r>
              <a:rPr lang="en-US" altLang="zh-CN" dirty="0"/>
              <a:t>No.1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A0C743-EE54-4D10-9CA6-B6FE7CBD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2021.09.28</a:t>
            </a:r>
          </a:p>
        </p:txBody>
      </p:sp>
    </p:spTree>
    <p:extLst>
      <p:ext uri="{BB962C8B-B14F-4D97-AF65-F5344CB8AC3E}">
        <p14:creationId xmlns:p14="http://schemas.microsoft.com/office/powerpoint/2010/main" val="33039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1BEFE-42DF-4901-A7F2-EAA02CF41737}"/>
              </a:ext>
            </a:extLst>
          </p:cNvPr>
          <p:cNvSpPr txBox="1"/>
          <p:nvPr/>
        </p:nvSpPr>
        <p:spPr>
          <a:xfrm>
            <a:off x="898254" y="223274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所有奇数组成的数集，对乘法封闭，但是对加减不封闭。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0545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</a:t>
            </a:r>
            <a:endParaRPr lang="zh-CN" altLang="en-US" sz="3600" dirty="0">
              <a:latin typeface="Ink Free" panose="03080402000500000000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09DA83-0DEE-44AA-9102-E722AF9600A2}"/>
                  </a:ext>
                </a:extLst>
              </p:cNvPr>
              <p:cNvSpPr txBox="1"/>
              <p:nvPr/>
            </p:nvSpPr>
            <p:spPr>
              <a:xfrm>
                <a:off x="898254" y="3755441"/>
                <a:ext cx="3726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09DA83-0DEE-44AA-9102-E722AF96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3755441"/>
                <a:ext cx="3726726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9E5060-EF2B-4164-9275-7F5A7F1CA258}"/>
                  </a:ext>
                </a:extLst>
              </p:cNvPr>
              <p:cNvSpPr txBox="1"/>
              <p:nvPr/>
            </p:nvSpPr>
            <p:spPr>
              <a:xfrm>
                <a:off x="888592" y="4210498"/>
                <a:ext cx="5269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9E5060-EF2B-4164-9275-7F5A7F1C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4210498"/>
                <a:ext cx="526939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18A8D-1407-41DE-8E0A-12CE510D3D77}"/>
                  </a:ext>
                </a:extLst>
              </p:cNvPr>
              <p:cNvSpPr txBox="1"/>
              <p:nvPr/>
            </p:nvSpPr>
            <p:spPr>
              <a:xfrm>
                <a:off x="888592" y="4689246"/>
                <a:ext cx="3907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+1)(2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18A8D-1407-41DE-8E0A-12CE510D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4689246"/>
                <a:ext cx="390773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469651-E708-48E7-88DA-375BCC498A49}"/>
                  </a:ext>
                </a:extLst>
              </p:cNvPr>
              <p:cNvSpPr txBox="1"/>
              <p:nvPr/>
            </p:nvSpPr>
            <p:spPr>
              <a:xfrm>
                <a:off x="888592" y="5103407"/>
                <a:ext cx="4391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469651-E708-48E7-88DA-375BCC49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5103407"/>
                <a:ext cx="4391587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5DA68-0D7F-4CBB-BAA8-48707E37BB2D}"/>
                  </a:ext>
                </a:extLst>
              </p:cNvPr>
              <p:cNvSpPr txBox="1"/>
              <p:nvPr/>
            </p:nvSpPr>
            <p:spPr>
              <a:xfrm>
                <a:off x="888592" y="5488137"/>
                <a:ext cx="40893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2(2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)+1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5DA68-0D7F-4CBB-BAA8-48707E37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5488137"/>
                <a:ext cx="408938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3A948AA-1783-4CD6-9CAE-C39D3EFCF4BE}"/>
                  </a:ext>
                </a:extLst>
              </p:cNvPr>
              <p:cNvSpPr txBox="1"/>
              <p:nvPr/>
            </p:nvSpPr>
            <p:spPr>
              <a:xfrm>
                <a:off x="4820648" y="5477996"/>
                <a:ext cx="728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3A948AA-1783-4CD6-9CAE-C39D3EFC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48" y="5477996"/>
                <a:ext cx="7285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E5F924-901E-456E-9AD7-7456AD0829CD}"/>
                  </a:ext>
                </a:extLst>
              </p:cNvPr>
              <p:cNvSpPr txBox="1"/>
              <p:nvPr/>
            </p:nvSpPr>
            <p:spPr>
              <a:xfrm>
                <a:off x="1443711" y="3139878"/>
                <a:ext cx="3046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𝑚𝑢𝑙𝑡𝑖𝑝𝑙𝑖𝑐𝑎𝑡𝑖𝑜𝑛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E5F924-901E-456E-9AD7-7456AD082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11" y="3139878"/>
                <a:ext cx="3046475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04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1BEFE-42DF-4901-A7F2-EAA02CF41737}"/>
              </a:ext>
            </a:extLst>
          </p:cNvPr>
          <p:cNvSpPr txBox="1"/>
          <p:nvPr/>
        </p:nvSpPr>
        <p:spPr>
          <a:xfrm>
            <a:off x="898254" y="223274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所有奇数组成的数集，对乘法封闭，但是对加减不封闭。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0545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</a:t>
            </a:r>
            <a:endParaRPr lang="zh-CN" altLang="en-US" sz="3600" dirty="0">
              <a:latin typeface="Ink Free" panose="03080402000500000000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09DA83-0DEE-44AA-9102-E722AF9600A2}"/>
                  </a:ext>
                </a:extLst>
              </p:cNvPr>
              <p:cNvSpPr txBox="1"/>
              <p:nvPr/>
            </p:nvSpPr>
            <p:spPr>
              <a:xfrm>
                <a:off x="898254" y="3755441"/>
                <a:ext cx="3726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={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09DA83-0DEE-44AA-9102-E722AF960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3755441"/>
                <a:ext cx="3726726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9E5060-EF2B-4164-9275-7F5A7F1CA258}"/>
                  </a:ext>
                </a:extLst>
              </p:cNvPr>
              <p:cNvSpPr txBox="1"/>
              <p:nvPr/>
            </p:nvSpPr>
            <p:spPr>
              <a:xfrm>
                <a:off x="888592" y="4210498"/>
                <a:ext cx="5269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9E5060-EF2B-4164-9275-7F5A7F1C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4210498"/>
                <a:ext cx="5269391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18A8D-1407-41DE-8E0A-12CE510D3D77}"/>
                  </a:ext>
                </a:extLst>
              </p:cNvPr>
              <p:cNvSpPr txBox="1"/>
              <p:nvPr/>
            </p:nvSpPr>
            <p:spPr>
              <a:xfrm>
                <a:off x="888592" y="4689246"/>
                <a:ext cx="4561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+(2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18A8D-1407-41DE-8E0A-12CE510D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4689246"/>
                <a:ext cx="456189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469651-E708-48E7-88DA-375BCC498A49}"/>
                  </a:ext>
                </a:extLst>
              </p:cNvPr>
              <p:cNvSpPr txBox="1"/>
              <p:nvPr/>
            </p:nvSpPr>
            <p:spPr>
              <a:xfrm>
                <a:off x="888592" y="5103407"/>
                <a:ext cx="35139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+2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D469651-E708-48E7-88DA-375BCC49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5103407"/>
                <a:ext cx="351397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5DA68-0D7F-4CBB-BAA8-48707E37BB2D}"/>
                  </a:ext>
                </a:extLst>
              </p:cNvPr>
              <p:cNvSpPr txBox="1"/>
              <p:nvPr/>
            </p:nvSpPr>
            <p:spPr>
              <a:xfrm>
                <a:off x="888592" y="5488137"/>
                <a:ext cx="3600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15DA68-0D7F-4CBB-BAA8-48707E37B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2" y="5488137"/>
                <a:ext cx="3600537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0E9555F-34FA-4868-8CFC-4A79DBA7BE36}"/>
              </a:ext>
            </a:extLst>
          </p:cNvPr>
          <p:cNvSpPr txBox="1"/>
          <p:nvPr/>
        </p:nvSpPr>
        <p:spPr>
          <a:xfrm>
            <a:off x="4402567" y="5572771"/>
            <a:ext cx="619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∉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2078E8-50F4-4E07-9CAB-8F1743CD39B0}"/>
                  </a:ext>
                </a:extLst>
              </p:cNvPr>
              <p:cNvSpPr txBox="1"/>
              <p:nvPr/>
            </p:nvSpPr>
            <p:spPr>
              <a:xfrm>
                <a:off x="1443711" y="3139878"/>
                <a:ext cx="40252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𝑎𝑑𝑑𝑖𝑡𝑖𝑜𝑛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𝑠𝑢𝑏𝑡𝑟𝑎𝑐𝑡𝑖𝑜𝑛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D2078E8-50F4-4E07-9CAB-8F1743CD3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11" y="3139878"/>
                <a:ext cx="4025269" cy="461665"/>
              </a:xfrm>
              <a:prstGeom prst="rect">
                <a:avLst/>
              </a:prstGeom>
              <a:blipFill>
                <a:blip r:embed="rId8"/>
                <a:stretch>
                  <a:fillRect t="-123684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0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1BEFE-42DF-4901-A7F2-EAA02CF41737}"/>
              </a:ext>
            </a:extLst>
          </p:cNvPr>
          <p:cNvSpPr txBox="1"/>
          <p:nvPr/>
        </p:nvSpPr>
        <p:spPr>
          <a:xfrm>
            <a:off x="898254" y="223274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所有数域都包含有理数域。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0545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</a:t>
            </a:r>
            <a:endParaRPr lang="zh-CN" altLang="en-US" sz="3600" dirty="0">
              <a:latin typeface="Ink Free" panose="03080402000500000000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890E37-21FC-40F6-A6A6-97FF464CFBA8}"/>
              </a:ext>
            </a:extLst>
          </p:cNvPr>
          <p:cNvSpPr txBox="1"/>
          <p:nvPr/>
        </p:nvSpPr>
        <p:spPr>
          <a:xfrm>
            <a:off x="898254" y="3691960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即有理数域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是最小的数域。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1F16B90-20B1-4276-9637-C70ACB00A3E0}"/>
                  </a:ext>
                </a:extLst>
              </p:cNvPr>
              <p:cNvSpPr txBox="1"/>
              <p:nvPr/>
            </p:nvSpPr>
            <p:spPr>
              <a:xfrm>
                <a:off x="898254" y="4189077"/>
                <a:ext cx="80453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𝑓𝑖𝑒𝑙𝑑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𝑟𝑎𝑡𝑖𝑜𝑛𝑎𝑙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𝑛𝑢𝑚𝑏𝑒𝑟𝑠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1F16B90-20B1-4276-9637-C70ACB00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189077"/>
                <a:ext cx="8045344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D79533-B2FE-43F8-9460-9E25403B8239}"/>
                  </a:ext>
                </a:extLst>
              </p:cNvPr>
              <p:cNvSpPr txBox="1"/>
              <p:nvPr/>
            </p:nvSpPr>
            <p:spPr>
              <a:xfrm>
                <a:off x="898254" y="4612736"/>
                <a:ext cx="3264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/>
                        <m:t>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𝑓𝑖𝑒𝑙𝑑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D79533-B2FE-43F8-9460-9E25403B8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612736"/>
                <a:ext cx="3264933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8E7CF6-D144-4261-A557-A04982D74624}"/>
                  </a:ext>
                </a:extLst>
              </p:cNvPr>
              <p:cNvSpPr txBox="1"/>
              <p:nvPr/>
            </p:nvSpPr>
            <p:spPr>
              <a:xfrm>
                <a:off x="898254" y="5009312"/>
                <a:ext cx="6935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𝑎𝑛𝑑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𝑎𝑑𝑑𝑖𝑡𝑖𝑜𝑛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𝑠𝑢𝑏𝑡𝑟𝑎𝑐𝑡𝑖𝑜𝑛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𝑐𝑙𝑜𝑠𝑒𝑑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8E7CF6-D144-4261-A557-A04982D7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5009312"/>
                <a:ext cx="6935297" cy="461665"/>
              </a:xfrm>
              <a:prstGeom prst="rect">
                <a:avLst/>
              </a:prstGeom>
              <a:blipFill>
                <a:blip r:embed="rId5"/>
                <a:stretch>
                  <a:fillRect t="-125333" b="-1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DB49B0-992D-45E9-9E60-BC792D61EAAA}"/>
                  </a:ext>
                </a:extLst>
              </p:cNvPr>
              <p:cNvSpPr txBox="1"/>
              <p:nvPr/>
            </p:nvSpPr>
            <p:spPr>
              <a:xfrm>
                <a:off x="898254" y="5386732"/>
                <a:ext cx="4349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1+1=2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,1−1=0∈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DB49B0-992D-45E9-9E60-BC792D61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5386732"/>
                <a:ext cx="43492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CC66DD-A12D-456B-8D51-F957039F2B16}"/>
                  </a:ext>
                </a:extLst>
              </p:cNvPr>
              <p:cNvSpPr txBox="1"/>
              <p:nvPr/>
            </p:nvSpPr>
            <p:spPr>
              <a:xfrm>
                <a:off x="1247047" y="5800282"/>
                <a:ext cx="853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CC66DD-A12D-456B-8D51-F957039F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47" y="5800282"/>
                <a:ext cx="85311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A4262A7-870D-4CF1-89FE-B803F6BC13F5}"/>
                  </a:ext>
                </a:extLst>
              </p:cNvPr>
              <p:cNvSpPr txBox="1"/>
              <p:nvPr/>
            </p:nvSpPr>
            <p:spPr>
              <a:xfrm>
                <a:off x="898254" y="6087944"/>
                <a:ext cx="8628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r>
                        <m:rPr>
                          <m:nor/>
                        </m:rPr>
                        <a:rPr lang="en-US" altLang="zh-CN" sz="2400" b="0" dirty="0" smtClean="0"/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+1)∈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→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A4262A7-870D-4CF1-89FE-B803F6BC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6087944"/>
                <a:ext cx="8628901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1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1BEFE-42DF-4901-A7F2-EAA02CF41737}"/>
              </a:ext>
            </a:extLst>
          </p:cNvPr>
          <p:cNvSpPr txBox="1"/>
          <p:nvPr/>
        </p:nvSpPr>
        <p:spPr>
          <a:xfrm>
            <a:off x="898254" y="223274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所有数域都包含有理数域。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0545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</a:t>
            </a:r>
            <a:endParaRPr lang="zh-CN" altLang="en-US" sz="3600" dirty="0">
              <a:latin typeface="Ink Free" panose="03080402000500000000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890E37-21FC-40F6-A6A6-97FF464CFBA8}"/>
              </a:ext>
            </a:extLst>
          </p:cNvPr>
          <p:cNvSpPr txBox="1"/>
          <p:nvPr/>
        </p:nvSpPr>
        <p:spPr>
          <a:xfrm>
            <a:off x="898254" y="3691960"/>
            <a:ext cx="4128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即有理数域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是最小的数域。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D79533-B2FE-43F8-9460-9E25403B8239}"/>
                  </a:ext>
                </a:extLst>
              </p:cNvPr>
              <p:cNvSpPr txBox="1"/>
              <p:nvPr/>
            </p:nvSpPr>
            <p:spPr>
              <a:xfrm>
                <a:off x="898254" y="4188527"/>
                <a:ext cx="32649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/>
                        <m:t>∵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𝑓𝑖𝑒𝑙𝑑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D79533-B2FE-43F8-9460-9E25403B8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188527"/>
                <a:ext cx="3264933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8E7CF6-D144-4261-A557-A04982D74624}"/>
                  </a:ext>
                </a:extLst>
              </p:cNvPr>
              <p:cNvSpPr txBox="1"/>
              <p:nvPr/>
            </p:nvSpPr>
            <p:spPr>
              <a:xfrm>
                <a:off x="898254" y="4585103"/>
                <a:ext cx="5855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𝑚𝑢𝑙𝑡𝑖𝑝𝑙𝑖𝑐𝑎𝑡𝑖𝑜𝑛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𝑑𝑖𝑣𝑖𝑠𝑖𝑜𝑛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𝑐𝑙𝑜𝑠𝑒𝑑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8E7CF6-D144-4261-A557-A04982D7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585103"/>
                <a:ext cx="5855834" cy="461665"/>
              </a:xfrm>
              <a:prstGeom prst="rect">
                <a:avLst/>
              </a:prstGeom>
              <a:blipFill>
                <a:blip r:embed="rId4"/>
                <a:stretch>
                  <a:fillRect t="-123684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DB49B0-992D-45E9-9E60-BC792D61EAAA}"/>
                  </a:ext>
                </a:extLst>
              </p:cNvPr>
              <p:cNvSpPr txBox="1"/>
              <p:nvPr/>
            </p:nvSpPr>
            <p:spPr>
              <a:xfrm>
                <a:off x="898254" y="4962523"/>
                <a:ext cx="4244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smtClean="0"/>
                        <m:t>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5DB49B0-992D-45E9-9E60-BC792D61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962523"/>
                <a:ext cx="4244239" cy="461665"/>
              </a:xfrm>
              <a:prstGeom prst="rect">
                <a:avLst/>
              </a:prstGeom>
              <a:blipFill>
                <a:blip r:embed="rId5"/>
                <a:stretch>
                  <a:fillRect t="-123684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231A6B-FD87-475B-9EE7-F4CA6A00365E}"/>
                  </a:ext>
                </a:extLst>
              </p:cNvPr>
              <p:cNvSpPr txBox="1"/>
              <p:nvPr/>
            </p:nvSpPr>
            <p:spPr>
              <a:xfrm>
                <a:off x="935962" y="5339001"/>
                <a:ext cx="16089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B231A6B-FD87-475B-9EE7-F4CA6A00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62" y="5339001"/>
                <a:ext cx="1608902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16BED8-247D-4E99-950F-7EDE6AD2C17C}"/>
                  </a:ext>
                </a:extLst>
              </p:cNvPr>
              <p:cNvSpPr txBox="1"/>
              <p:nvPr/>
            </p:nvSpPr>
            <p:spPr>
              <a:xfrm>
                <a:off x="935962" y="5679013"/>
                <a:ext cx="171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f>
                        <m:fPr>
                          <m:type m:val="li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E16BED8-247D-4E99-950F-7EDE6AD2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62" y="5679013"/>
                <a:ext cx="1716817" cy="461665"/>
              </a:xfrm>
              <a:prstGeom prst="rect">
                <a:avLst/>
              </a:prstGeom>
              <a:blipFill>
                <a:blip r:embed="rId7"/>
                <a:stretch>
                  <a:fillRect t="-125333" r="-5338" b="-19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57B5369-5791-4A30-8048-0DD182B440AB}"/>
                  </a:ext>
                </a:extLst>
              </p:cNvPr>
              <p:cNvSpPr txBox="1"/>
              <p:nvPr/>
            </p:nvSpPr>
            <p:spPr>
              <a:xfrm>
                <a:off x="935962" y="6000471"/>
                <a:ext cx="3856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∴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→ 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57B5369-5791-4A30-8048-0DD182B4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62" y="6000471"/>
                <a:ext cx="3856825" cy="461665"/>
              </a:xfrm>
              <a:prstGeom prst="rect">
                <a:avLst/>
              </a:prstGeom>
              <a:blipFill>
                <a:blip r:embed="rId8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8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1BEFE-42DF-4901-A7F2-EAA02CF41737}"/>
              </a:ext>
            </a:extLst>
          </p:cNvPr>
          <p:cNvSpPr txBox="1"/>
          <p:nvPr/>
        </p:nvSpPr>
        <p:spPr>
          <a:xfrm>
            <a:off x="898254" y="2232740"/>
            <a:ext cx="824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上的多项式的次数都大于或等于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，这个说法对不对？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0545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</a:t>
            </a:r>
            <a:endParaRPr lang="zh-CN" altLang="en-US" sz="3600" dirty="0">
              <a:latin typeface="Ink Free" panose="03080402000500000000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890E37-21FC-40F6-A6A6-97FF464CFBA8}"/>
              </a:ext>
            </a:extLst>
          </p:cNvPr>
          <p:cNvSpPr txBox="1"/>
          <p:nvPr/>
        </p:nvSpPr>
        <p:spPr>
          <a:xfrm>
            <a:off x="898254" y="3691960"/>
            <a:ext cx="6829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零多项式是定义在数域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上的多项式。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且零多项式是唯一不定义次数的多项式。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既然未对次数进行定义，也就无法与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37314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1BEFE-42DF-4901-A7F2-EAA02CF41737}"/>
                  </a:ext>
                </a:extLst>
              </p:cNvPr>
              <p:cNvSpPr txBox="1"/>
              <p:nvPr/>
            </p:nvSpPr>
            <p:spPr>
              <a:xfrm>
                <a:off x="898254" y="2232740"/>
                <a:ext cx="8790420" cy="120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)∗</m:t>
                    </m:r>
                  </m:oMath>
                </a14:m>
                <a:r>
                  <a:rPr lang="en-US" altLang="zh-CN" sz="24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中奇次项的系数之和。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1BEFE-42DF-4901-A7F2-EAA02CF4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2232740"/>
                <a:ext cx="8790420" cy="1208664"/>
              </a:xfrm>
              <a:prstGeom prst="rect">
                <a:avLst/>
              </a:prstGeom>
              <a:blipFill>
                <a:blip r:embed="rId3"/>
                <a:stretch>
                  <a:fillRect l="-1040" b="-10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55419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</a:t>
            </a:r>
            <a:r>
              <a:rPr lang="zh-CN" altLang="en-US" sz="20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（方法一）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1A168B-8484-4206-B9D1-19077D8086B3}"/>
                  </a:ext>
                </a:extLst>
              </p:cNvPr>
              <p:cNvSpPr txBox="1"/>
              <p:nvPr/>
            </p:nvSpPr>
            <p:spPr>
              <a:xfrm>
                <a:off x="898254" y="4210436"/>
                <a:ext cx="2330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进行观察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1A168B-8484-4206-B9D1-19077D80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210436"/>
                <a:ext cx="2330766" cy="461665"/>
              </a:xfrm>
              <a:prstGeom prst="rect">
                <a:avLst/>
              </a:prstGeom>
              <a:blipFill>
                <a:blip r:embed="rId4"/>
                <a:stretch>
                  <a:fillRect l="-3916" t="-10667" r="-313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DC4706B-65BB-46F1-9122-5ACE379CAFCD}"/>
              </a:ext>
            </a:extLst>
          </p:cNvPr>
          <p:cNvSpPr txBox="1"/>
          <p:nvPr/>
        </p:nvSpPr>
        <p:spPr>
          <a:xfrm>
            <a:off x="898254" y="4718659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以次数为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的奇次项为例，有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C7BC9F-1A7A-484B-A513-FFAA24B67E57}"/>
                  </a:ext>
                </a:extLst>
              </p:cNvPr>
              <p:cNvSpPr txBox="1"/>
              <p:nvPr/>
            </p:nvSpPr>
            <p:spPr>
              <a:xfrm>
                <a:off x="898254" y="5240989"/>
                <a:ext cx="9577815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*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400" dirty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400" dirty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C7BC9F-1A7A-484B-A513-FFAA24B67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5240989"/>
                <a:ext cx="9577815" cy="465833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DC5594-98E2-4739-8078-5775359A7285}"/>
                  </a:ext>
                </a:extLst>
              </p:cNvPr>
              <p:cNvSpPr txBox="1"/>
              <p:nvPr/>
            </p:nvSpPr>
            <p:spPr>
              <a:xfrm>
                <a:off x="898254" y="5714107"/>
                <a:ext cx="7163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DC5594-98E2-4739-8078-5775359A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5714107"/>
                <a:ext cx="716382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34BDA0-07EA-457F-8444-A5BDC431F2B4}"/>
                  </a:ext>
                </a:extLst>
              </p:cNvPr>
              <p:cNvSpPr txBox="1"/>
              <p:nvPr/>
            </p:nvSpPr>
            <p:spPr>
              <a:xfrm>
                <a:off x="898254" y="6172841"/>
                <a:ext cx="3014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=0+0+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⋯+0=0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34BDA0-07EA-457F-8444-A5BDC431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6172841"/>
                <a:ext cx="301454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1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1BEFE-42DF-4901-A7F2-EAA02CF41737}"/>
                  </a:ext>
                </a:extLst>
              </p:cNvPr>
              <p:cNvSpPr txBox="1"/>
              <p:nvPr/>
            </p:nvSpPr>
            <p:spPr>
              <a:xfrm>
                <a:off x="898254" y="2232740"/>
                <a:ext cx="8790420" cy="120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)∗</m:t>
                    </m:r>
                  </m:oMath>
                </a14:m>
                <a:r>
                  <a:rPr lang="en-US" altLang="zh-CN" sz="2400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中奇次项的系数之和。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1BEFE-42DF-4901-A7F2-EAA02CF4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2232740"/>
                <a:ext cx="8790420" cy="1208664"/>
              </a:xfrm>
              <a:prstGeom prst="rect">
                <a:avLst/>
              </a:prstGeom>
              <a:blipFill>
                <a:blip r:embed="rId3"/>
                <a:stretch>
                  <a:fillRect l="-1040" b="-10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55419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</a:t>
            </a:r>
            <a:r>
              <a:rPr lang="zh-CN" altLang="en-US" sz="20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（方法二）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1A168B-8484-4206-B9D1-19077D8086B3}"/>
                  </a:ext>
                </a:extLst>
              </p:cNvPr>
              <p:cNvSpPr txBox="1"/>
              <p:nvPr/>
            </p:nvSpPr>
            <p:spPr>
              <a:xfrm>
                <a:off x="898254" y="4210436"/>
                <a:ext cx="9246762" cy="120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1)∗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+1)</m:t>
                    </m:r>
                    <m:r>
                      <m:rPr>
                        <m:nor/>
                      </m:rPr>
                      <a: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1A168B-8484-4206-B9D1-19077D808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210436"/>
                <a:ext cx="9246762" cy="1208664"/>
              </a:xfrm>
              <a:prstGeom prst="rect">
                <a:avLst/>
              </a:prstGeom>
              <a:blipFill>
                <a:blip r:embed="rId4"/>
                <a:stretch>
                  <a:fillRect l="-527" b="-6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707A3B-0B12-4C17-BA0E-AC78DFFE0795}"/>
                  </a:ext>
                </a:extLst>
              </p:cNvPr>
              <p:cNvSpPr txBox="1"/>
              <p:nvPr/>
            </p:nvSpPr>
            <p:spPr>
              <a:xfrm>
                <a:off x="881601" y="5381410"/>
                <a:ext cx="2330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/>
                      <m:t>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是偶函数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6707A3B-0B12-4C17-BA0E-AC78DFFE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01" y="5381410"/>
                <a:ext cx="2330766" cy="461665"/>
              </a:xfrm>
              <a:prstGeom prst="rect">
                <a:avLst/>
              </a:prstGeom>
              <a:blipFill>
                <a:blip r:embed="rId5"/>
                <a:stretch>
                  <a:fillRect t="-10526" r="-314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832055-0F8D-4EF8-A453-2FBD17F5AC42}"/>
                  </a:ext>
                </a:extLst>
              </p:cNvPr>
              <p:cNvSpPr txBox="1"/>
              <p:nvPr/>
            </p:nvSpPr>
            <p:spPr>
              <a:xfrm>
                <a:off x="881600" y="5806089"/>
                <a:ext cx="6631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/>
                      <m:t>∵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若多项式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是偶函数，则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不存在奇次项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3832055-0F8D-4EF8-A453-2FBD17F5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00" y="5806089"/>
                <a:ext cx="6631303" cy="461665"/>
              </a:xfrm>
              <a:prstGeom prst="rect">
                <a:avLst/>
              </a:prstGeom>
              <a:blipFill>
                <a:blip r:embed="rId6"/>
                <a:stretch>
                  <a:fillRect t="-10526" r="-55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B65D07-A205-48D0-887E-8321DAC06664}"/>
                  </a:ext>
                </a:extLst>
              </p:cNvPr>
              <p:cNvSpPr txBox="1"/>
              <p:nvPr/>
            </p:nvSpPr>
            <p:spPr>
              <a:xfrm>
                <a:off x="881601" y="6218840"/>
                <a:ext cx="4358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/>
                      <m:t>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中奇次项的系数之和为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B65D07-A205-48D0-887E-8321DAC0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01" y="6218840"/>
                <a:ext cx="4358565" cy="461665"/>
              </a:xfrm>
              <a:prstGeom prst="rect">
                <a:avLst/>
              </a:prstGeom>
              <a:blipFill>
                <a:blip r:embed="rId7"/>
                <a:stretch>
                  <a:fillRect t="-10526" r="-111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50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053560-E836-45BF-AD1C-CC1E0E0D892E}"/>
              </a:ext>
            </a:extLst>
          </p:cNvPr>
          <p:cNvSpPr/>
          <p:nvPr/>
        </p:nvSpPr>
        <p:spPr>
          <a:xfrm>
            <a:off x="87549" y="142906"/>
            <a:ext cx="32624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3FD8E-4B19-4E8D-8CAF-B2783E8A9F39}"/>
              </a:ext>
            </a:extLst>
          </p:cNvPr>
          <p:cNvSpPr/>
          <p:nvPr/>
        </p:nvSpPr>
        <p:spPr>
          <a:xfrm>
            <a:off x="0" y="1064560"/>
            <a:ext cx="12192000" cy="170853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100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  <a:gs pos="69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663800-E4BA-4DB1-B01A-F4D9C8F885A1}"/>
              </a:ext>
            </a:extLst>
          </p:cNvPr>
          <p:cNvSpPr txBox="1"/>
          <p:nvPr/>
        </p:nvSpPr>
        <p:spPr>
          <a:xfrm>
            <a:off x="276085" y="141091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1BEFE-42DF-4901-A7F2-EAA02CF41737}"/>
                  </a:ext>
                </a:extLst>
              </p:cNvPr>
              <p:cNvSpPr txBox="1"/>
              <p:nvPr/>
            </p:nvSpPr>
            <p:spPr>
              <a:xfrm>
                <a:off x="898254" y="2232740"/>
                <a:ext cx="8370112" cy="83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定义为多项式，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1BEFE-42DF-4901-A7F2-EAA02CF4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2232740"/>
                <a:ext cx="8370112" cy="832216"/>
              </a:xfrm>
              <a:prstGeom prst="rect">
                <a:avLst/>
              </a:prstGeom>
              <a:blipFill>
                <a:blip r:embed="rId3"/>
                <a:stretch>
                  <a:fillRect l="-1092" t="-656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C45A26D-85FC-419C-82D7-27EFB9A235F8}"/>
              </a:ext>
            </a:extLst>
          </p:cNvPr>
          <p:cNvSpPr txBox="1"/>
          <p:nvPr/>
        </p:nvSpPr>
        <p:spPr>
          <a:xfrm>
            <a:off x="276085" y="3054569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Ink Free" panose="03080402000500000000" pitchFamily="66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</a:t>
            </a:r>
            <a:endParaRPr lang="zh-CN" altLang="en-US" sz="3600" dirty="0">
              <a:latin typeface="Ink Free" panose="03080402000500000000" pitchFamily="66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7890E37-21FC-40F6-A6A6-97FF464CFBA8}"/>
                  </a:ext>
                </a:extLst>
              </p:cNvPr>
              <p:cNvSpPr txBox="1"/>
              <p:nvPr/>
            </p:nvSpPr>
            <p:spPr>
              <a:xfrm>
                <a:off x="898254" y="3691960"/>
                <a:ext cx="9418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&amp;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7890E37-21FC-40F6-A6A6-97FF464C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3691960"/>
                <a:ext cx="9418797" cy="461665"/>
              </a:xfrm>
              <a:prstGeom prst="rect">
                <a:avLst/>
              </a:prstGeom>
              <a:blipFill>
                <a:blip r:embed="rId4"/>
                <a:stretch>
                  <a:fillRect l="-971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86B308-5DA4-4918-814B-1D2D748A126A}"/>
                  </a:ext>
                </a:extLst>
              </p:cNvPr>
              <p:cNvSpPr txBox="1"/>
              <p:nvPr/>
            </p:nvSpPr>
            <p:spPr>
              <a:xfrm>
                <a:off x="898254" y="4114254"/>
                <a:ext cx="1754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86B308-5DA4-4918-814B-1D2D748A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114254"/>
                <a:ext cx="1754711" cy="461665"/>
              </a:xfrm>
              <a:prstGeom prst="rect">
                <a:avLst/>
              </a:prstGeom>
              <a:blipFill>
                <a:blip r:embed="rId5"/>
                <a:stretch>
                  <a:fillRect l="-5208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43237CC-F693-43EF-9311-A25493B260B8}"/>
                  </a:ext>
                </a:extLst>
              </p:cNvPr>
              <p:cNvSpPr txBox="1"/>
              <p:nvPr/>
            </p:nvSpPr>
            <p:spPr>
              <a:xfrm>
                <a:off x="898254" y="4542140"/>
                <a:ext cx="7582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43237CC-F693-43EF-9311-A25493B2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542140"/>
                <a:ext cx="7582332" cy="461665"/>
              </a:xfrm>
              <a:prstGeom prst="rect">
                <a:avLst/>
              </a:prstGeom>
              <a:blipFill>
                <a:blip r:embed="rId6"/>
                <a:stretch>
                  <a:fillRect l="-1206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845583-D8AD-4C24-90C9-3977389679F4}"/>
                  </a:ext>
                </a:extLst>
              </p:cNvPr>
              <p:cNvSpPr txBox="1"/>
              <p:nvPr/>
            </p:nvSpPr>
            <p:spPr>
              <a:xfrm>
                <a:off x="898254" y="4973854"/>
                <a:ext cx="3031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为零次多项式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845583-D8AD-4C24-90C9-39773896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4" y="4973854"/>
                <a:ext cx="3031279" cy="461665"/>
              </a:xfrm>
              <a:prstGeom prst="rect">
                <a:avLst/>
              </a:prstGeom>
              <a:blipFill>
                <a:blip r:embed="rId7"/>
                <a:stretch>
                  <a:fillRect l="-3012" t="-11842" r="-2209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FF6A36-37E7-497D-A889-B0C685CBE478}"/>
                  </a:ext>
                </a:extLst>
              </p:cNvPr>
              <p:cNvSpPr txBox="1"/>
              <p:nvPr/>
            </p:nvSpPr>
            <p:spPr>
              <a:xfrm>
                <a:off x="3870100" y="4973854"/>
                <a:ext cx="28543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FF6A36-37E7-497D-A889-B0C685CBE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00" y="4973854"/>
                <a:ext cx="2854308" cy="461665"/>
              </a:xfrm>
              <a:prstGeom prst="rect">
                <a:avLst/>
              </a:prstGeom>
              <a:blipFill>
                <a:blip r:embed="rId8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90FFFB-9CBD-4F42-BA7A-8E86CD221743}"/>
                  </a:ext>
                </a:extLst>
              </p:cNvPr>
              <p:cNvSpPr txBox="1"/>
              <p:nvPr/>
            </p:nvSpPr>
            <p:spPr>
              <a:xfrm>
                <a:off x="898019" y="5425879"/>
                <a:ext cx="6221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90FFFB-9CBD-4F42-BA7A-8E86CD22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19" y="5425879"/>
                <a:ext cx="6221768" cy="461665"/>
              </a:xfrm>
              <a:prstGeom prst="rect">
                <a:avLst/>
              </a:prstGeom>
              <a:blipFill>
                <a:blip r:embed="rId9"/>
                <a:stretch>
                  <a:fillRect l="-1469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214AB5E-D463-4EAB-8E1A-4E3C63059C8E}"/>
                  </a:ext>
                </a:extLst>
              </p:cNvPr>
              <p:cNvSpPr txBox="1"/>
              <p:nvPr/>
            </p:nvSpPr>
            <p:spPr>
              <a:xfrm>
                <a:off x="898019" y="5875514"/>
                <a:ext cx="1754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214AB5E-D463-4EAB-8E1A-4E3C6305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19" y="5875514"/>
                <a:ext cx="1754711" cy="461665"/>
              </a:xfrm>
              <a:prstGeom prst="rect">
                <a:avLst/>
              </a:prstGeom>
              <a:blipFill>
                <a:blip r:embed="rId10"/>
                <a:stretch>
                  <a:fillRect l="-5208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D6E738-B4C0-4A21-B75F-4661C1071586}"/>
                  </a:ext>
                </a:extLst>
              </p:cNvPr>
              <p:cNvSpPr txBox="1"/>
              <p:nvPr/>
            </p:nvSpPr>
            <p:spPr>
              <a:xfrm>
                <a:off x="7585728" y="5174578"/>
                <a:ext cx="4221051" cy="108767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如果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A</m:t>
                          </m:r>
                        </m:sup>
                      </m:sSup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32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是</m:t>
                      </m:r>
                      <m:r>
                        <a:rPr lang="zh-CN" altLang="en-US" sz="32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零次多项式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D6E738-B4C0-4A21-B75F-4661C107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728" y="5174578"/>
                <a:ext cx="4221051" cy="1087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878</Words>
  <Application>Microsoft Office PowerPoint</Application>
  <PresentationFormat>宽屏</PresentationFormat>
  <Paragraphs>97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Cambria Math</vt:lpstr>
      <vt:lpstr>Ink Free</vt:lpstr>
      <vt:lpstr>Office 主题​​</vt:lpstr>
      <vt:lpstr>高等代数习题课 No.1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高等代数习题课 No.1</dc:title>
  <dc:creator>尹 小龙</dc:creator>
  <cp:lastModifiedBy>尹 小龙</cp:lastModifiedBy>
  <cp:revision>21</cp:revision>
  <dcterms:created xsi:type="dcterms:W3CDTF">2021-09-27T06:02:34Z</dcterms:created>
  <dcterms:modified xsi:type="dcterms:W3CDTF">2021-09-27T10:44:59Z</dcterms:modified>
</cp:coreProperties>
</file>