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71" r:id="rId5"/>
    <p:sldId id="261" r:id="rId6"/>
    <p:sldId id="267" r:id="rId7"/>
    <p:sldId id="262" r:id="rId8"/>
    <p:sldId id="268" r:id="rId9"/>
    <p:sldId id="259" r:id="rId10"/>
    <p:sldId id="269" r:id="rId11"/>
    <p:sldId id="263" r:id="rId12"/>
    <p:sldId id="264" r:id="rId13"/>
    <p:sldId id="265" r:id="rId14"/>
    <p:sldId id="266" r:id="rId15"/>
    <p:sldId id="270" r:id="rId16"/>
    <p:sldId id="274" r:id="rId17"/>
    <p:sldId id="260" r:id="rId18"/>
    <p:sldId id="272" r:id="rId19"/>
    <p:sldId id="276" r:id="rId20"/>
    <p:sldId id="275" r:id="rId21"/>
    <p:sldId id="273" r:id="rId22"/>
    <p:sldId id="277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66"/>
    <p:restoredTop sz="88107"/>
  </p:normalViewPr>
  <p:slideViewPr>
    <p:cSldViewPr snapToGrid="0" snapToObjects="1">
      <p:cViewPr varScale="1">
        <p:scale>
          <a:sx n="94" d="100"/>
          <a:sy n="94" d="100"/>
        </p:scale>
        <p:origin x="224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35915D-4121-9941-BD86-2393B4FF7A79}" type="datetimeFigureOut">
              <a:rPr kumimoji="1" lang="zh-CN" altLang="en-US" smtClean="0"/>
              <a:t>2021/10/27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CD2B9-A021-484B-ABE4-71F0A7A753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8761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CD2B9-A021-484B-ABE4-71F0A7A753E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7639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PPT</a:t>
            </a:r>
            <a:r>
              <a:rPr lang="zh-CN" altLang="en-US" dirty="0"/>
              <a:t>上例题。</a:t>
            </a:r>
            <a:r>
              <a:rPr lang="en-US" altLang="zh-CN" dirty="0"/>
              <a:t>PPT</a:t>
            </a:r>
            <a:r>
              <a:rPr lang="zh-CN" altLang="en-US" dirty="0"/>
              <a:t>第</a:t>
            </a:r>
            <a:r>
              <a:rPr lang="en-US" altLang="zh-CN" dirty="0"/>
              <a:t>63</a:t>
            </a:r>
            <a:r>
              <a:rPr lang="zh-CN" altLang="en-US" dirty="0"/>
              <a:t>页。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CD2B9-A021-484B-ABE4-71F0A7A753E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7266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 </a:t>
            </a:r>
            <a:r>
              <a:rPr lang="en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d( x)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 </a:t>
            </a:r>
            <a:r>
              <a:rPr lang="en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f( x)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g( x)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的公 因式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且 </a:t>
            </a:r>
            <a:r>
              <a:rPr lang="en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d( x)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可表为 </a:t>
            </a:r>
            <a:r>
              <a:rPr lang="en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f( x)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g( x)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的上述组合形式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 </a:t>
            </a:r>
            <a:r>
              <a:rPr lang="en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d( x)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 </a:t>
            </a:r>
            <a:r>
              <a:rPr lang="en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f( x)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g( x)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的最 </a:t>
            </a:r>
            <a:endParaRPr lang="zh-CN" altLang="en-US" dirty="0"/>
          </a:p>
          <a:p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大公因式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CD2B9-A021-484B-ABE4-71F0A7A753E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752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PPT</a:t>
            </a:r>
            <a:r>
              <a:rPr kumimoji="1" lang="zh-CN" altLang="en-US" dirty="0"/>
              <a:t>第</a:t>
            </a:r>
            <a:r>
              <a:rPr kumimoji="1" lang="en-US" altLang="zh-CN" dirty="0"/>
              <a:t>70</a:t>
            </a:r>
            <a:r>
              <a:rPr kumimoji="1" lang="zh-CN" altLang="en-US" dirty="0"/>
              <a:t>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CD2B9-A021-484B-ABE4-71F0A7A753E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9129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本题中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r( x)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是一次式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总是不可约的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 可约多项式与任一多项式的关系只 有两 种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要第整 除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要么 互素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 以用因 式定 理验证是否整除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否定了整除即可肯定互素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CD2B9-A021-484B-ABE4-71F0A7A753ED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8327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CD2B9-A021-484B-ABE4-71F0A7A753ED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7183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B6B4E0-0F3C-6B42-B565-A1B70B558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046E66C-A6AD-F64B-B2D9-11822881F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485AF4-C9D1-7046-A5E5-5975523BC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8D0D-83A9-3B4D-9969-7DB44E864FA1}" type="datetimeFigureOut">
              <a:rPr kumimoji="1" lang="zh-CN" altLang="en-US" smtClean="0"/>
              <a:t>2021/10/27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B5E821-9373-3341-B5CB-784F1609C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7F46BF-5028-6C47-8430-CC055BE46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5BC3-8E2C-A249-A1E8-A0959C46D3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397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AE9997-7401-4243-8188-42BCB33CE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B3F451-E543-FA43-8EF8-98F4CFBEB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63490C-EB22-C644-9DB6-7E91AFF2C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8D0D-83A9-3B4D-9969-7DB44E864FA1}" type="datetimeFigureOut">
              <a:rPr kumimoji="1" lang="zh-CN" altLang="en-US" smtClean="0"/>
              <a:t>2021/10/27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C9CB67-A918-0540-9D90-B394F257B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D369C6-9174-C94C-B3C9-8CFEE1248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5BC3-8E2C-A249-A1E8-A0959C46D3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512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27DF1CC-90D2-934A-A80A-AFF94D7EDD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E5F37E-5C4D-D342-BA5A-75E233C51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4D5BCA-1CA8-224F-B31D-60FF01968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8D0D-83A9-3B4D-9969-7DB44E864FA1}" type="datetimeFigureOut">
              <a:rPr kumimoji="1" lang="zh-CN" altLang="en-US" smtClean="0"/>
              <a:t>2021/10/27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F26AE6-3352-3B4B-8700-0AC90756B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90DEA7-F136-CC46-B130-9595845C3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5BC3-8E2C-A249-A1E8-A0959C46D3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0481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829869-CD53-C644-8C42-4375B4F7A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B51370-3B36-9349-A958-A2ECC9F63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2F10F6-3488-364B-A1CB-A5B5D62D2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8D0D-83A9-3B4D-9969-7DB44E864FA1}" type="datetimeFigureOut">
              <a:rPr kumimoji="1" lang="zh-CN" altLang="en-US" smtClean="0"/>
              <a:t>2021/10/27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51032F-64E0-814F-ABDB-216897270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98E6EB-6F50-5F46-8495-529BB76A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5BC3-8E2C-A249-A1E8-A0959C46D3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3537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B7A090-300D-104B-B293-B55D74101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AB59C4-1616-4B4D-9790-E1235C4E9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FE1AAA-A1BD-7145-AC98-9E519DC3B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8D0D-83A9-3B4D-9969-7DB44E864FA1}" type="datetimeFigureOut">
              <a:rPr kumimoji="1" lang="zh-CN" altLang="en-US" smtClean="0"/>
              <a:t>2021/10/27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804B1B-D98C-3C4F-8F65-0AF682243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09666F-3070-1043-96C6-5FBEE7D76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5BC3-8E2C-A249-A1E8-A0959C46D3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6316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0FF045-3001-0947-9223-171C44509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02DABB-8647-D546-84B9-01F42E992E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2371E2-500F-8943-B0E1-1BAC0C13B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9027B4-9841-2543-A00B-C71551D1D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8D0D-83A9-3B4D-9969-7DB44E864FA1}" type="datetimeFigureOut">
              <a:rPr kumimoji="1" lang="zh-CN" altLang="en-US" smtClean="0"/>
              <a:t>2021/10/27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DCD830-8D5A-8945-9911-1D7723C26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1211FF-64FF-7844-AFF4-A4296C1E0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5BC3-8E2C-A249-A1E8-A0959C46D3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9469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C51B8A-7845-9148-93DD-F3C58A9F2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2F7124-35FD-0246-ADAB-409DE34A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93C065-594B-4340-B96D-DE09D3EA0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4AFD8E-AD14-E847-A70D-7EECC6A7ED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3903BDB-0C7D-F64E-AA95-54B900CD1F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BCD9021-3B7E-D745-80F2-71740A854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8D0D-83A9-3B4D-9969-7DB44E864FA1}" type="datetimeFigureOut">
              <a:rPr kumimoji="1" lang="zh-CN" altLang="en-US" smtClean="0"/>
              <a:t>2021/10/27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23DE41-95F9-7B4A-8D1F-4D17FDD41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5970C58-5334-1B4A-B46C-F81465707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5BC3-8E2C-A249-A1E8-A0959C46D3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9425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3B1B6F-16B4-B64E-8F04-6B41F9331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E61BFFF-8444-5D46-BD71-E7C00331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8D0D-83A9-3B4D-9969-7DB44E864FA1}" type="datetimeFigureOut">
              <a:rPr kumimoji="1" lang="zh-CN" altLang="en-US" smtClean="0"/>
              <a:t>2021/10/27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C78127-9292-C544-82A1-D4E0EB9C9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BD05D7-6C80-D04A-9689-3FA64BB5C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5BC3-8E2C-A249-A1E8-A0959C46D3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1012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7AE969-E353-5746-8597-374FED2D5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8D0D-83A9-3B4D-9969-7DB44E864FA1}" type="datetimeFigureOut">
              <a:rPr kumimoji="1" lang="zh-CN" altLang="en-US" smtClean="0"/>
              <a:t>2021/10/27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E4AD433-DD94-3042-86F4-5011AB6A1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997AD3-D518-7346-B13C-7BA49874C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5BC3-8E2C-A249-A1E8-A0959C46D3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2792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AE9FF-AFDE-324A-A1E9-392DA63D6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56B00F-5DBE-7148-A764-C6959E4E0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DC08B8-BD06-054D-827D-3A38CD6A7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E4139E-8A11-7841-A4F6-0AB9E6EF3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8D0D-83A9-3B4D-9969-7DB44E864FA1}" type="datetimeFigureOut">
              <a:rPr kumimoji="1" lang="zh-CN" altLang="en-US" smtClean="0"/>
              <a:t>2021/10/27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48049C-2EFD-4B45-87E2-FE693950E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2E45B5-DB57-074D-A8D1-02AA61957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5BC3-8E2C-A249-A1E8-A0959C46D3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4454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B4D5FB-EEC2-E341-AFB3-A245E25DC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D68D3D-CCFD-094D-9C5F-D0800332C6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9BBCC5-30BA-7C49-A51E-CFAD89B55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CF3FA5-C672-E145-9366-6D70E32C1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8D0D-83A9-3B4D-9969-7DB44E864FA1}" type="datetimeFigureOut">
              <a:rPr kumimoji="1" lang="zh-CN" altLang="en-US" smtClean="0"/>
              <a:t>2021/10/27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075631-0120-524D-AEAD-A993CA764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335ED3-5A27-2841-A7F7-ED5166226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5BC3-8E2C-A249-A1E8-A0959C46D3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57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3CBCF9D-9A54-2F4C-A7C7-AEFC507DE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38B7B8-020B-314D-A97C-351CFBF00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E1FAFA-FF1A-124D-8E2B-378C30917C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C8D0D-83A9-3B4D-9969-7DB44E864FA1}" type="datetimeFigureOut">
              <a:rPr kumimoji="1" lang="zh-CN" altLang="en-US" smtClean="0"/>
              <a:t>2021/10/27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BC9D13-771B-7645-B4C0-C934F7BB88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88D783-BB14-7B4D-832B-70B05849D4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65BC3-8E2C-A249-A1E8-A0959C46D3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9418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2A9ED8-F2D8-1944-B6F2-25F8714CCB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高等代数习题课</a:t>
            </a:r>
            <a:r>
              <a:rPr kumimoji="1" lang="en-US" altLang="zh-CN" dirty="0"/>
              <a:t>No.3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75D9152-8C45-AA4D-838A-82491B90B5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2021.10.26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7267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4E07BE-67D7-814F-9388-64FBF8435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作业讲评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BE27BC-C83A-864F-BFDF-36776D3ABB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876878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2−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kumimoji="1"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kumimoji="1"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kumimoji="1"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2−</m:t>
                                  </m:r>
                                  <m:r>
                                    <a:rPr kumimoji="1"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𝑐𝑢</m:t>
                              </m:r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kumimoji="1"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kumimoji="1"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en-US" altLang="zh-CN" sz="2000" dirty="0"/>
              </a:p>
              <a:p>
                <a:pPr marL="0" indent="0">
                  <a:buNone/>
                </a:pPr>
                <a:r>
                  <a:rPr kumimoji="1" lang="en-US" altLang="zh-CN" sz="2000" dirty="0"/>
                  <a:t>	1</a:t>
                </a:r>
                <a:r>
                  <a:rPr kumimoji="1" lang="zh-CN" altLang="en-US" sz="2000" dirty="0"/>
                  <a:t>）如果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000" i="1" dirty="0">
                        <a:latin typeface="Cambria Math" panose="02040503050406030204" pitchFamily="18" charset="0"/>
                      </a:rPr>
                      <m:t>u</m:t>
                    </m:r>
                    <m:r>
                      <a:rPr kumimoji="1" lang="en-US" altLang="zh-CN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kumimoji="1"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1" lang="zh-CN" altLang="en-US" sz="2000" dirty="0"/>
                  <a:t>，则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000" i="1" dirty="0">
                        <a:latin typeface="Cambria Math" panose="02040503050406030204" pitchFamily="18" charset="0"/>
                      </a:rPr>
                      <m:t>c</m:t>
                    </m:r>
                    <m:r>
                      <a:rPr kumimoji="1" lang="en-US" altLang="zh-CN" sz="2000" b="0" i="1" dirty="0" smtClean="0">
                        <a:latin typeface="Cambria Math" panose="02040503050406030204" pitchFamily="18" charset="0"/>
                      </a:rPr>
                      <m:t>=1+</m:t>
                    </m:r>
                    <m:r>
                      <a:rPr kumimoji="1" lang="en-US" altLang="zh-CN" sz="20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zh-CN" altLang="en-US" sz="2000" b="0" i="1" dirty="0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kumimoji="1" lang="zh-CN" altLang="en-US" sz="2000" i="1" dirty="0">
                        <a:latin typeface="Cambria Math" panose="02040503050406030204" pitchFamily="18" charset="0"/>
                      </a:rPr>
                      <m:t>带入</m:t>
                    </m:r>
                    <m:r>
                      <a:rPr kumimoji="1" lang="en-US" altLang="zh-CN" sz="2000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kumimoji="1" lang="zh-CN" altLang="en-US" sz="2000" i="1" dirty="0">
                        <a:latin typeface="Cambria Math" panose="02040503050406030204" pitchFamily="18" charset="0"/>
                      </a:rPr>
                      <m:t>式</m:t>
                    </m:r>
                    <m:r>
                      <a:rPr kumimoji="1" lang="zh-CN" altLang="en-US" sz="2000" i="1" dirty="0" smtClean="0">
                        <a:latin typeface="Cambria Math" panose="02040503050406030204" pitchFamily="18" charset="0"/>
                      </a:rPr>
                      <m:t>得</m:t>
                    </m:r>
                    <m:r>
                      <m:rPr>
                        <m:sty m:val="p"/>
                      </m:rPr>
                      <a:rPr kumimoji="1" lang="en-US" altLang="zh-CN" sz="2000" i="1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±</m:t>
                    </m:r>
                    <m:f>
                      <m:f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</m:rad>
                      </m:num>
                      <m:den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kumimoji="1" lang="en-US" altLang="zh-CN" sz="2000" i="1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kumimoji="1" lang="zh-CN" altLang="en-US" sz="2000" dirty="0"/>
                  <a:t>，再由</a:t>
                </a:r>
                <a:r>
                  <a:rPr kumimoji="1" lang="en-US" altLang="zh-CN" sz="2000" dirty="0"/>
                  <a:t>2</a:t>
                </a:r>
                <a:r>
                  <a:rPr kumimoji="1" lang="zh-CN" altLang="en-US" sz="2000" dirty="0"/>
                  <a:t>式得</a:t>
                </a:r>
                <a:endParaRPr kumimoji="1" lang="en-US" altLang="zh-CN" sz="2000" dirty="0"/>
              </a:p>
              <a:p>
                <a:pPr marL="0" indent="0">
                  <a:buNone/>
                </a:pPr>
                <a:r>
                  <a:rPr kumimoji="1" lang="en-US" altLang="zh-CN" sz="2000" dirty="0"/>
                  <a:t>		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1"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=−</m:t>
                            </m:r>
                            <m:f>
                              <m:fPr>
                                <m:ctrlP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kumimoji="1"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kumimoji="1"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m:rPr>
                                <m:sty m:val="p"/>
                              </m:r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=−7−</m:t>
                            </m:r>
                            <m:rad>
                              <m:radPr>
                                <m:degHide m:val="on"/>
                                <m:ctrlP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rad>
                            <m:r>
                              <m:rPr>
                                <m:sty m:val="p"/>
                              </m:r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</m:eqArr>
                      </m:e>
                    </m:d>
                  </m:oMath>
                </a14:m>
                <a:r>
                  <a:rPr kumimoji="1" lang="en-US" altLang="zh-CN" sz="2000" dirty="0"/>
                  <a:t> </a:t>
                </a:r>
                <a:r>
                  <a:rPr kumimoji="1" lang="zh-CN" altLang="en-US" sz="2000" dirty="0"/>
                  <a:t>或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1"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=−</m:t>
                            </m:r>
                            <m:f>
                              <m:fPr>
                                <m:ctrlP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kumimoji="1"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kumimoji="1"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m:rPr>
                                <m:sty m:val="p"/>
                              </m:r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=−7+</m:t>
                            </m:r>
                            <m:rad>
                              <m:radPr>
                                <m:degHide m:val="on"/>
                                <m:ctrlP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rad>
                            <m:r>
                              <m:rPr>
                                <m:sty m:val="p"/>
                              </m:r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</m:eqArr>
                      </m:e>
                    </m:d>
                  </m:oMath>
                </a14:m>
                <a:endParaRPr kumimoji="1" lang="en-US" altLang="zh-CN" sz="2000" dirty="0"/>
              </a:p>
              <a:p>
                <a:pPr marL="0" indent="0">
                  <a:buNone/>
                </a:pPr>
                <a:r>
                  <a:rPr kumimoji="1" lang="en-US" altLang="zh-CN" sz="2000" dirty="0"/>
                  <a:t>	2</a:t>
                </a:r>
                <a:r>
                  <a:rPr kumimoji="1" lang="zh-CN" altLang="en-US" sz="2000" dirty="0"/>
                  <a:t>）如果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000" i="1" dirty="0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kumimoji="1" lang="en-US" altLang="zh-CN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1" lang="zh-CN" altLang="en-US" sz="2000" dirty="0"/>
                  <a:t>，则由</a:t>
                </a:r>
                <a:r>
                  <a:rPr kumimoji="1" lang="en-US" altLang="zh-CN" sz="2000" dirty="0"/>
                  <a:t>1</a:t>
                </a:r>
                <a:r>
                  <a:rPr kumimoji="1" lang="zh-CN" altLang="en-US" sz="2000" dirty="0"/>
                  <a:t>、</a:t>
                </a:r>
                <a:r>
                  <a:rPr kumimoji="1" lang="en-US" altLang="zh-CN" sz="2000" dirty="0"/>
                  <a:t>2</a:t>
                </a:r>
                <a:r>
                  <a:rPr kumimoji="1" lang="zh-CN" altLang="en-US" sz="2000" dirty="0"/>
                  <a:t>两式得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000" i="1" dirty="0">
                        <a:latin typeface="Cambria Math" panose="02040503050406030204" pitchFamily="18" charset="0"/>
                      </a:rPr>
                      <m:t>t</m:t>
                    </m:r>
                    <m:sSup>
                      <m:sSupPr>
                        <m:ctrlPr>
                          <a:rPr kumimoji="1"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000" b="0" i="1" dirty="0" smtClean="0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kumimoji="1" lang="en-US" altLang="zh-CN" sz="20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zh-CN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kumimoji="1" lang="en-US" altLang="zh-CN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zh-CN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kumimoji="1"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20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zh-CN" sz="2000" b="0" i="1" dirty="0" smtClean="0">
                            <a:latin typeface="Cambria Math" panose="02040503050406030204" pitchFamily="18" charset="0"/>
                          </a:rPr>
                          <m:t>−2)</m:t>
                        </m:r>
                      </m:e>
                      <m:sup>
                        <m:r>
                          <a:rPr kumimoji="1" lang="en-US" altLang="zh-CN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zh-CN" sz="20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zh-CN" altLang="en-US" sz="2000" dirty="0"/>
                  <a:t>，因此</a:t>
                </a:r>
                <a:endParaRPr kumimoji="1" lang="en-US" altLang="zh-CN" sz="2000" dirty="0"/>
              </a:p>
              <a:p>
                <a:pPr marL="0" indent="0">
                  <a:buNone/>
                </a:pPr>
                <a:r>
                  <a:rPr kumimoji="1" lang="en-US" altLang="zh-CN" sz="2000" dirty="0"/>
                  <a:t>		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000" i="1">
                        <a:latin typeface="Cambria Math" panose="02040503050406030204" pitchFamily="18" charset="0"/>
                      </a:rPr>
                      <m:t>t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=−4</m:t>
                    </m:r>
                    <m:r>
                      <a:rPr kumimoji="1" lang="zh-CN" altLang="en-US" sz="2000" b="0" i="1" smtClean="0">
                        <a:latin typeface="Cambria Math" panose="02040503050406030204" pitchFamily="18" charset="0"/>
                      </a:rPr>
                      <m:t>，</m:t>
                    </m:r>
                    <m:f>
                      <m:f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±</m:t>
                    </m:r>
                    <m:f>
                      <m:f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kumimoji="1" lang="en-US" altLang="zh-CN" sz="2000" i="1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endParaRPr kumimoji="1"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BE27BC-C83A-864F-BFDF-36776D3ABB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876878" cy="4351338"/>
              </a:xfrm>
              <a:blipFill>
                <a:blip r:embed="rId2"/>
                <a:stretch>
                  <a:fillRect t="-62500" b="-363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9261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7E5DC-C2E2-8E4B-A3D1-A4FFFF420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作业讲评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D8535F9-D59C-8A48-B3F0-F0B2B1DA22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zh-CN" altLang="en-US" sz="2000" b="1" dirty="0"/>
                  <a:t>习题</a:t>
                </a:r>
                <a:r>
                  <a:rPr kumimoji="1" lang="en-US" altLang="zh-CN" sz="2000" b="1" dirty="0"/>
                  <a:t>8</a:t>
                </a:r>
                <a:r>
                  <a:rPr kumimoji="1" lang="zh-CN" altLang="en-US" sz="2000" b="1" dirty="0"/>
                  <a:t>：证明：如果</a:t>
                </a:r>
                <a14:m>
                  <m:oMath xmlns:m="http://schemas.openxmlformats.org/officeDocument/2006/math">
                    <m:r>
                      <a:rPr kumimoji="1" lang="en-US" altLang="zh-CN" sz="2000" b="1" i="0" smtClean="0">
                        <a:latin typeface="Cambria Math" panose="02040503050406030204" pitchFamily="18" charset="0"/>
                      </a:rPr>
                      <m:t>𝐝</m:t>
                    </m:r>
                    <m:d>
                      <m:dPr>
                        <m:ctrlP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1" i="0" smtClean="0">
                            <a:latin typeface="Cambria Math" panose="02040503050406030204" pitchFamily="18" charset="0"/>
                          </a:rPr>
                          <m:t>𝐟</m:t>
                        </m:r>
                        <m:d>
                          <m:dPr>
                            <m:ctrlP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kumimoji="1" lang="en-US" altLang="zh-CN" sz="2000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000" b="1" i="0" smtClean="0">
                            <a:latin typeface="Cambria Math" panose="02040503050406030204" pitchFamily="18" charset="0"/>
                          </a:rPr>
                          <m:t>𝐝</m:t>
                        </m:r>
                        <m:d>
                          <m:dPr>
                            <m:ctrlP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d>
                    <m:r>
                      <a:rPr kumimoji="1" lang="en-US" altLang="zh-CN" sz="2000" b="1" i="0" smtClean="0">
                        <a:latin typeface="Cambria Math" panose="02040503050406030204" pitchFamily="18" charset="0"/>
                      </a:rPr>
                      <m:t>𝐠</m:t>
                    </m:r>
                    <m:d>
                      <m:dPr>
                        <m:ctrlP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kumimoji="1" lang="zh-CN" altLang="en-US" sz="2000" b="1" dirty="0">
                    <a:latin typeface="Cambria Math" panose="02040503050406030204" pitchFamily="18" charset="0"/>
                  </a:rPr>
                  <a:t>，且</a:t>
                </a:r>
                <a14:m>
                  <m:oMath xmlns:m="http://schemas.openxmlformats.org/officeDocument/2006/math">
                    <m:r>
                      <a:rPr kumimoji="1" lang="en-US" altLang="zh-CN" sz="2000" b="1" i="0" smtClean="0">
                        <a:latin typeface="Cambria Math" panose="02040503050406030204" pitchFamily="18" charset="0"/>
                      </a:rPr>
                      <m:t>𝐝</m:t>
                    </m:r>
                    <m:d>
                      <m:dPr>
                        <m:ctrlP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kumimoji="1" lang="zh-CN" altLang="en-US" sz="2000" b="1" dirty="0">
                    <a:latin typeface="Cambria Math" panose="02040503050406030204" pitchFamily="18" charset="0"/>
                  </a:rPr>
                  <a:t>为</a:t>
                </a:r>
                <a14:m>
                  <m:oMath xmlns:m="http://schemas.openxmlformats.org/officeDocument/2006/math">
                    <m:r>
                      <a:rPr kumimoji="1" lang="en-US" altLang="zh-CN" sz="2000" b="1" i="0" smtClean="0">
                        <a:latin typeface="Cambria Math" panose="02040503050406030204" pitchFamily="18" charset="0"/>
                      </a:rPr>
                      <m:t>𝐟</m:t>
                    </m:r>
                    <m:d>
                      <m:dPr>
                        <m:ctrlP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kumimoji="1" lang="zh-CN" altLang="en-US" sz="2000" b="1" dirty="0">
                    <a:latin typeface="Cambria Math" panose="02040503050406030204" pitchFamily="18" charset="0"/>
                  </a:rPr>
                  <a:t>与</a:t>
                </a:r>
                <a14:m>
                  <m:oMath xmlns:m="http://schemas.openxmlformats.org/officeDocument/2006/math">
                    <m:r>
                      <a:rPr kumimoji="1" lang="en-US" altLang="zh-CN" sz="2000" b="1" i="0" smtClean="0">
                        <a:latin typeface="Cambria Math" panose="02040503050406030204" pitchFamily="18" charset="0"/>
                      </a:rPr>
                      <m:t>𝐠</m:t>
                    </m:r>
                    <m:d>
                      <m:dPr>
                        <m:ctrlP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kumimoji="1" lang="zh-CN" altLang="en-US" sz="2000" b="1" dirty="0">
                    <a:latin typeface="Cambria Math" panose="02040503050406030204" pitchFamily="18" charset="0"/>
                  </a:rPr>
                  <a:t>的一个组合，那么</a:t>
                </a:r>
                <a14:m>
                  <m:oMath xmlns:m="http://schemas.openxmlformats.org/officeDocument/2006/math">
                    <m:r>
                      <a:rPr kumimoji="1" lang="en-US" altLang="zh-CN" sz="2000" b="1" i="0" smtClean="0">
                        <a:latin typeface="Cambria Math" panose="02040503050406030204" pitchFamily="18" charset="0"/>
                      </a:rPr>
                      <m:t>𝐝</m:t>
                    </m:r>
                    <m:d>
                      <m:dPr>
                        <m:ctrlP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kumimoji="1" lang="zh-CN" altLang="en-US" sz="2000" b="1" dirty="0">
                    <a:latin typeface="Cambria Math" panose="02040503050406030204" pitchFamily="18" charset="0"/>
                  </a:rPr>
                  <a:t>是</a:t>
                </a:r>
                <a14:m>
                  <m:oMath xmlns:m="http://schemas.openxmlformats.org/officeDocument/2006/math">
                    <m:r>
                      <a:rPr kumimoji="1" lang="en-US" altLang="zh-CN" sz="2000" b="1" i="0" smtClean="0">
                        <a:latin typeface="Cambria Math" panose="02040503050406030204" pitchFamily="18" charset="0"/>
                      </a:rPr>
                      <m:t>𝐟</m:t>
                    </m:r>
                    <m:d>
                      <m:dPr>
                        <m:ctrlP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kumimoji="1" lang="zh-CN" altLang="en-US" sz="2000" b="1" dirty="0">
                    <a:latin typeface="Cambria Math" panose="02040503050406030204" pitchFamily="18" charset="0"/>
                  </a:rPr>
                  <a:t>与</a:t>
                </a:r>
                <a14:m>
                  <m:oMath xmlns:m="http://schemas.openxmlformats.org/officeDocument/2006/math">
                    <m:r>
                      <a:rPr kumimoji="1" lang="en-US" altLang="zh-CN" sz="2000" b="1" i="0" smtClean="0">
                        <a:latin typeface="Cambria Math" panose="02040503050406030204" pitchFamily="18" charset="0"/>
                      </a:rPr>
                      <m:t>𝐠</m:t>
                    </m:r>
                    <m:d>
                      <m:dPr>
                        <m:ctrlP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kumimoji="1" lang="zh-CN" altLang="en-US" sz="2000" b="1" dirty="0">
                    <a:latin typeface="Cambria Math" panose="02040503050406030204" pitchFamily="18" charset="0"/>
                  </a:rPr>
                  <a:t>的一个最大公因式。</a:t>
                </a:r>
                <a:endParaRPr kumimoji="1" lang="en-US" altLang="zh-CN" sz="2000" b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000" b="1" dirty="0"/>
                  <a:t>证明：</a:t>
                </a:r>
                <a:endParaRPr kumimoji="1" lang="en-US" altLang="zh-CN" sz="2000" b="1" dirty="0"/>
              </a:p>
              <a:p>
                <a:pPr marL="0" indent="0">
                  <a:buNone/>
                </a:pPr>
                <a:r>
                  <a:rPr kumimoji="1" lang="en-US" altLang="zh-CN" sz="2000" dirty="0"/>
                  <a:t>	</a:t>
                </a:r>
                <a:r>
                  <a:rPr kumimoji="1" lang="zh-CN" altLang="en-US" sz="2000" dirty="0"/>
                  <a:t>由题设，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zh-CN" altLang="en-US" sz="2000" i="1">
                        <a:latin typeface="Cambria Math" panose="02040503050406030204" pitchFamily="18" charset="0"/>
                      </a:rPr>
                      <m:t>是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zh-CN" altLang="en-US" sz="2000" i="1">
                        <a:latin typeface="Cambria Math" panose="02040503050406030204" pitchFamily="18" charset="0"/>
                      </a:rPr>
                      <m:t>与</m:t>
                    </m:r>
                    <m:r>
                      <m:rPr>
                        <m:sty m:val="p"/>
                      </m:rPr>
                      <a:rPr kumimoji="1" lang="en-US" altLang="zh-CN" sz="2000" i="1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zh-CN" altLang="en-US" sz="2000" i="1">
                        <a:latin typeface="Cambria Math" panose="02040503050406030204" pitchFamily="18" charset="0"/>
                      </a:rPr>
                      <m:t>的</m:t>
                    </m:r>
                    <m:r>
                      <a:rPr kumimoji="1" lang="zh-CN" altLang="en-US" sz="2000" i="1" smtClean="0">
                        <a:latin typeface="Cambria Math" panose="02040503050406030204" pitchFamily="18" charset="0"/>
                      </a:rPr>
                      <m:t>一个</m:t>
                    </m:r>
                    <m:r>
                      <a:rPr kumimoji="1" lang="zh-CN" altLang="en-US" sz="2000" i="1">
                        <a:latin typeface="Cambria Math" panose="02040503050406030204" pitchFamily="18" charset="0"/>
                      </a:rPr>
                      <m:t>公因式</m:t>
                    </m:r>
                    <m:r>
                      <a:rPr kumimoji="1" lang="zh-CN" altLang="en-US" sz="2000" b="0" i="1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kumimoji="1" lang="zh-CN" altLang="en-US" sz="2000" i="1">
                        <a:latin typeface="Cambria Math" panose="02040503050406030204" pitchFamily="18" charset="0"/>
                      </a:rPr>
                      <m:t>如果</m:t>
                    </m:r>
                    <m:r>
                      <m:rPr>
                        <m:sty m:val="p"/>
                      </m:rPr>
                      <a:rPr kumimoji="1" lang="en-US" altLang="zh-CN" sz="200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zh-CN" altLang="en-US" sz="2000" i="1">
                        <a:latin typeface="Cambria Math" panose="02040503050406030204" pitchFamily="18" charset="0"/>
                      </a:rPr>
                      <m:t>是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zh-CN" altLang="en-US" sz="2000" i="1">
                        <a:latin typeface="Cambria Math" panose="02040503050406030204" pitchFamily="18" charset="0"/>
                      </a:rPr>
                      <m:t>的</m:t>
                    </m:r>
                    <m:r>
                      <a:rPr kumimoji="1" lang="zh-CN" altLang="en-US" sz="2000" i="1" smtClean="0">
                        <a:latin typeface="Cambria Math" panose="02040503050406030204" pitchFamily="18" charset="0"/>
                      </a:rPr>
                      <m:t>一个</m:t>
                    </m:r>
                    <m:r>
                      <a:rPr kumimoji="1" lang="zh-CN" altLang="en-US" sz="2000" i="1">
                        <a:latin typeface="Cambria Math" panose="02040503050406030204" pitchFamily="18" charset="0"/>
                      </a:rPr>
                      <m:t>公因式</m:t>
                    </m:r>
                    <m:r>
                      <a:rPr kumimoji="1" lang="zh-CN" altLang="en-US" sz="2000" b="0" i="1" smtClean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kumimoji="1" lang="zh-CN" altLang="en-US" sz="2000" dirty="0"/>
                  <a:t>那么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00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zh-CN" altLang="en-US" sz="2000" i="1">
                        <a:latin typeface="Cambria Math" panose="02040503050406030204" pitchFamily="18" charset="0"/>
                      </a:rPr>
                      <m:t>能</m:t>
                    </m:r>
                    <m:r>
                      <a:rPr kumimoji="1" lang="zh-CN" altLang="en-US" sz="2000" i="1" smtClean="0">
                        <a:latin typeface="Cambria Math" panose="02040503050406030204" pitchFamily="18" charset="0"/>
                      </a:rPr>
                      <m:t>整</m:t>
                    </m:r>
                    <m:r>
                      <a:rPr kumimoji="1" lang="zh-CN" altLang="en-US" sz="2000" i="1">
                        <a:latin typeface="Cambria Math" panose="02040503050406030204" pitchFamily="18" charset="0"/>
                      </a:rPr>
                      <m:t>除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zh-CN" altLang="en-US" sz="2000" i="1">
                        <a:latin typeface="Cambria Math" panose="02040503050406030204" pitchFamily="18" charset="0"/>
                      </a:rPr>
                      <m:t>与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zh-CN" altLang="en-US" sz="2000" dirty="0"/>
                  <a:t>的任一个组合。故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zh-CN" altLang="en-US" sz="2000" i="1">
                        <a:latin typeface="Cambria Math" panose="02040503050406030204" pitchFamily="18" charset="0"/>
                      </a:rPr>
                      <m:t>能</m:t>
                    </m:r>
                    <m:r>
                      <a:rPr kumimoji="1" lang="zh-CN" altLang="en-US" sz="2000" i="1" smtClean="0">
                        <a:latin typeface="Cambria Math" panose="02040503050406030204" pitchFamily="18" charset="0"/>
                      </a:rPr>
                      <m:t>整除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zh-CN" altLang="en-US" sz="2000" b="0" i="1" smtClean="0">
                        <a:latin typeface="Cambria Math" panose="02040503050406030204" pitchFamily="18" charset="0"/>
                      </a:rPr>
                      <m:t>。</m:t>
                    </m:r>
                    <m:r>
                      <a:rPr kumimoji="1" lang="zh-CN" altLang="en-US" sz="2000" i="1">
                        <a:latin typeface="Cambria Math" panose="02040503050406030204" pitchFamily="18" charset="0"/>
                      </a:rPr>
                      <m:t>因此</m:t>
                    </m:r>
                    <m:r>
                      <a:rPr kumimoji="1" lang="zh-CN" altLang="en-US" sz="2000" b="0" i="1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kumimoji="1" lang="zh-CN" altLang="en-US" sz="2000" i="1">
                        <a:latin typeface="Cambria Math" panose="02040503050406030204" pitchFamily="18" charset="0"/>
                      </a:rPr>
                      <m:t>根据</m:t>
                    </m:r>
                  </m:oMath>
                </a14:m>
                <a:r>
                  <a:rPr kumimoji="1" lang="zh-CN" altLang="en-US" sz="2000" dirty="0"/>
                  <a:t>定义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zh-CN" altLang="en-US" sz="2000" i="1">
                        <a:latin typeface="Cambria Math" panose="02040503050406030204" pitchFamily="18" charset="0"/>
                      </a:rPr>
                      <m:t>是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zh-CN" altLang="en-US" sz="2000" i="1">
                        <a:latin typeface="Cambria Math" panose="02040503050406030204" pitchFamily="18" charset="0"/>
                      </a:rPr>
                      <m:t>与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zh-CN" altLang="en-US" sz="2000" i="1">
                        <a:latin typeface="Cambria Math" panose="02040503050406030204" pitchFamily="18" charset="0"/>
                      </a:rPr>
                      <m:t>的</m:t>
                    </m:r>
                    <m:r>
                      <a:rPr kumimoji="1" lang="zh-CN" altLang="en-US" sz="2000" i="1" smtClean="0">
                        <a:latin typeface="Cambria Math" panose="02040503050406030204" pitchFamily="18" charset="0"/>
                      </a:rPr>
                      <m:t>一个</m:t>
                    </m:r>
                    <m:r>
                      <a:rPr kumimoji="1" lang="zh-CN" altLang="en-US" sz="2000" i="1">
                        <a:latin typeface="Cambria Math" panose="02040503050406030204" pitchFamily="18" charset="0"/>
                      </a:rPr>
                      <m:t>最大</m:t>
                    </m:r>
                    <m:r>
                      <a:rPr kumimoji="1" lang="zh-CN" altLang="en-US" sz="2000" i="1" smtClean="0">
                        <a:latin typeface="Cambria Math" panose="02040503050406030204" pitchFamily="18" charset="0"/>
                      </a:rPr>
                      <m:t>公因式</m:t>
                    </m:r>
                    <m:r>
                      <a:rPr kumimoji="1" lang="zh-CN" altLang="en-US" sz="2000" b="0" i="1" smtClean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kumimoji="1" lang="zh-CN" alt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D8535F9-D59C-8A48-B3F0-F0B2B1DA22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4" t="-1453" r="-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BE8D7A0D-2B8F-ED41-8A0F-EB1A50E61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2959" y="4624782"/>
            <a:ext cx="5018931" cy="159318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92AD239-78E5-C843-81B7-621883508F96}"/>
              </a:ext>
            </a:extLst>
          </p:cNvPr>
          <p:cNvSpPr/>
          <p:nvPr/>
        </p:nvSpPr>
        <p:spPr>
          <a:xfrm>
            <a:off x="2167251" y="4227638"/>
            <a:ext cx="6034639" cy="203132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</a:rPr>
              <a:t>知识点</a:t>
            </a:r>
            <a:r>
              <a:rPr kumimoji="1" lang="en-US" altLang="zh-CN" b="1" dirty="0">
                <a:solidFill>
                  <a:srgbClr val="FF0000"/>
                </a:solidFill>
              </a:rPr>
              <a:t>	</a:t>
            </a:r>
            <a:r>
              <a:rPr kumimoji="1" lang="zh-CN" altLang="en-US" b="1" dirty="0">
                <a:solidFill>
                  <a:srgbClr val="FF0000"/>
                </a:solidFill>
              </a:rPr>
              <a:t>最大公因式</a:t>
            </a:r>
            <a:endParaRPr kumimoji="1" lang="en-US" altLang="zh-CN" b="1" dirty="0">
              <a:solidFill>
                <a:srgbClr val="FF0000"/>
              </a:solidFill>
            </a:endParaRPr>
          </a:p>
          <a:p>
            <a:endParaRPr kumimoji="1" lang="en-US" altLang="zh-CN" b="1" dirty="0">
              <a:solidFill>
                <a:srgbClr val="FF0000"/>
              </a:solidFill>
            </a:endParaRPr>
          </a:p>
          <a:p>
            <a:endParaRPr kumimoji="1" lang="en-US" altLang="zh-CN" b="1" dirty="0">
              <a:solidFill>
                <a:srgbClr val="FF0000"/>
              </a:solidFill>
            </a:endParaRPr>
          </a:p>
          <a:p>
            <a:endParaRPr kumimoji="1" lang="en-US" altLang="zh-CN" b="1" dirty="0">
              <a:solidFill>
                <a:srgbClr val="FF0000"/>
              </a:solidFill>
            </a:endParaRPr>
          </a:p>
          <a:p>
            <a:endParaRPr kumimoji="1" lang="en-US" altLang="zh-CN" b="1" dirty="0">
              <a:solidFill>
                <a:srgbClr val="FF0000"/>
              </a:solidFill>
            </a:endParaRPr>
          </a:p>
          <a:p>
            <a:endParaRPr kumimoji="1" lang="en-US" altLang="zh-CN" b="1" dirty="0">
              <a:solidFill>
                <a:srgbClr val="FF0000"/>
              </a:solidFill>
            </a:endParaRPr>
          </a:p>
          <a:p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173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7E5DC-C2E2-8E4B-A3D1-A4FFFF420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作业讲评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D8535F9-D59C-8A48-B3F0-F0B2B1DA22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zh-CN" altLang="en-US" sz="2000" b="1" dirty="0"/>
                  <a:t>习题</a:t>
                </a:r>
                <a:r>
                  <a:rPr kumimoji="1" lang="en-US" altLang="zh-CN" sz="2000" b="1" dirty="0"/>
                  <a:t>9</a:t>
                </a:r>
                <a:r>
                  <a:rPr kumimoji="1" lang="zh-CN" altLang="en-US" sz="2000" b="1" dirty="0"/>
                  <a:t>：证明：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  <m:d>
                          <m:dPr>
                            <m:ctrlP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  <m:d>
                          <m:dPr>
                            <m:ctrlP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  <m:d>
                          <m:dPr>
                            <m:ctrlP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kumimoji="1"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  <m:d>
                          <m:dPr>
                            <m:ctrlP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kumimoji="1" lang="en-US" altLang="zh-CN" sz="2000" b="1" i="1" smtClean="0">
                        <a:latin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kumimoji="1" lang="en-US" altLang="zh-CN" sz="2000" b="1" dirty="0"/>
              </a:p>
              <a:p>
                <a:pPr marL="0" indent="0">
                  <a:buNone/>
                </a:pPr>
                <a:r>
                  <a:rPr kumimoji="1" lang="en-US" altLang="zh-CN" sz="2000" b="1" dirty="0"/>
                  <a:t>	(</a:t>
                </a:r>
                <a14:m>
                  <m:oMath xmlns:m="http://schemas.openxmlformats.org/officeDocument/2006/math">
                    <m:r>
                      <a:rPr kumimoji="1" lang="en-US" altLang="zh-CN" sz="2000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kumimoji="1" lang="en-US" altLang="zh-CN" sz="20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1" lang="en-US" altLang="zh-CN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sz="2000" b="1" dirty="0"/>
                  <a:t>的首项系数为</a:t>
                </a:r>
                <a:r>
                  <a:rPr kumimoji="1" lang="en-US" altLang="zh-CN" sz="2000" b="1" dirty="0"/>
                  <a:t>1</a:t>
                </a:r>
                <a:r>
                  <a:rPr kumimoji="1" lang="zh-CN" altLang="en-US" sz="2000" b="1" dirty="0"/>
                  <a:t>）</a:t>
                </a:r>
                <a:endParaRPr kumimoji="1" lang="en-US" altLang="zh-CN" sz="2000" b="1" dirty="0"/>
              </a:p>
              <a:p>
                <a:pPr marL="0" indent="0">
                  <a:buNone/>
                </a:pPr>
                <a:r>
                  <a:rPr kumimoji="1" lang="zh-CN" altLang="en-US" sz="2000" b="1" dirty="0"/>
                  <a:t>证明：</a:t>
                </a:r>
                <a:endParaRPr kumimoji="1" lang="en-US" altLang="zh-CN" sz="2000" b="1" dirty="0"/>
              </a:p>
              <a:p>
                <a:pPr marL="0" indent="0">
                  <a:buNone/>
                </a:pPr>
                <a:r>
                  <a:rPr kumimoji="1" lang="en-US" altLang="zh-CN" sz="2000" dirty="0"/>
                  <a:t>	</a:t>
                </a:r>
                <a:r>
                  <a:rPr kumimoji="1" lang="zh-CN" altLang="en-US" sz="2000" dirty="0"/>
                  <a:t>因为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d>
                      <m:dPr>
                        <m:begChr m:val="|"/>
                        <m:endChr m:val="|"/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zh-CN" altLang="en-US" sz="2000" b="0" i="1" smtClean="0"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a:rPr kumimoji="1" lang="zh-CN" altLang="en-US" sz="2000" i="1">
                            <a:latin typeface="Cambria Math" panose="02040503050406030204" pitchFamily="18" charset="0"/>
                          </a:rPr>
                          <m:t>所以</m:t>
                        </m:r>
                        <m:d>
                          <m:dPr>
                            <m:begChr m:val="（"/>
                            <m:endChr m:val="）"/>
                            <m:ctrlPr>
                              <a:rPr kumimoji="1" lang="zh-CN" alt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f</m:t>
                            </m:r>
                            <m:d>
                              <m:dPr>
                                <m:ctrlP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zh-CN" altLang="en-US" sz="2000" dirty="0"/>
                  <a:t>，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zh-CN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0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kumimoji="1"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kumimoji="1" lang="en-US" altLang="zh-CN" sz="2000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zh-CN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sz="2000" dirty="0"/>
                  <a:t>是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zh-CN" altLang="en-US" sz="2000" dirty="0"/>
                  <a:t>的一个公因式。</a:t>
                </a:r>
                <a:endParaRPr kumimoji="1" lang="en-US" altLang="zh-CN" sz="2000" dirty="0"/>
              </a:p>
              <a:p>
                <a:pPr marL="0" indent="0">
                  <a:buNone/>
                </a:pPr>
                <a:r>
                  <a:rPr kumimoji="1" lang="en-US" altLang="zh-CN" sz="2000" dirty="0"/>
                  <a:t>	</a:t>
                </a:r>
                <a:r>
                  <a:rPr kumimoji="1" lang="zh-CN" altLang="en-US" sz="2000" dirty="0"/>
                  <a:t>设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zh-CN" altLang="en-US" sz="2000" dirty="0"/>
                  <a:t>，则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zh-CN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0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kumimoji="1"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kumimoji="1" lang="en-US" altLang="zh-CN" sz="2000" b="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kumimoji="1"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000" b="0" i="1" dirty="0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kumimoji="1"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kumimoji="1"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zh-CN" sz="2000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kumimoji="1"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kumimoji="1" lang="en-US" altLang="zh-CN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sz="2000" b="0" i="1" dirty="0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kumimoji="1"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kumimoji="1"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kumimoji="1"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zh-CN" sz="2000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kumimoji="1"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zh-CN" sz="2000" b="0" dirty="0"/>
              </a:p>
              <a:p>
                <a:pPr marL="0" indent="0">
                  <a:buNone/>
                </a:pPr>
                <a:r>
                  <a:rPr kumimoji="1" lang="en-US" altLang="zh-CN" sz="2000" dirty="0"/>
                  <a:t>	</a:t>
                </a:r>
                <a:r>
                  <a:rPr kumimoji="1" lang="zh-CN" altLang="en-US" sz="2000" dirty="0"/>
                  <a:t>因此根据上题，</a:t>
                </a:r>
                <a:r>
                  <a:rPr kumimoji="1" lang="en-US" altLang="zh-CN" sz="20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zh-CN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0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kumimoji="1"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kumimoji="1" lang="en-US" altLang="zh-CN" sz="2000" b="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kumimoji="1"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zh-CN" altLang="en-US" sz="2000" dirty="0"/>
                  <a:t>是</a:t>
                </a:r>
                <a14:m>
                  <m:oMath xmlns:m="http://schemas.openxmlformats.org/officeDocument/2006/math">
                    <m:r>
                      <a:rPr kumimoji="1" lang="en-US" altLang="zh-CN" sz="2000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000" b="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kumimoji="1"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zh-CN" altLang="en-US" sz="2000" dirty="0"/>
                  <a:t>，</a:t>
                </a:r>
                <a:r>
                  <a:rPr kumimoji="1" lang="en-US" altLang="zh-CN" sz="2000" b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kumimoji="1"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000" b="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kumimoji="1"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zh-CN" altLang="en-US" sz="2000" dirty="0"/>
                  <a:t>的一个最大公因式。又因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sz="2000" dirty="0"/>
                  <a:t>的首项系数为</a:t>
                </a:r>
                <a:r>
                  <a:rPr kumimoji="1" lang="en-US" altLang="zh-CN" sz="2000" dirty="0"/>
                  <a:t>1</a:t>
                </a:r>
                <a:r>
                  <a:rPr kumimoji="1" lang="zh-CN" altLang="en-US" sz="2000" dirty="0"/>
                  <a:t>，因此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zh-CN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0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kumimoji="1"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kumimoji="1" lang="en-US" altLang="zh-CN" sz="2000" b="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kumimoji="1"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zh-CN" altLang="en-US" sz="2000" dirty="0"/>
                  <a:t>的首项系数为</a:t>
                </a:r>
                <a:r>
                  <a:rPr kumimoji="1" lang="en-US" altLang="zh-CN" sz="2000" dirty="0"/>
                  <a:t>1</a:t>
                </a:r>
                <a:r>
                  <a:rPr kumimoji="1" lang="zh-CN" altLang="en-US" sz="2000" dirty="0"/>
                  <a:t>。所以</a:t>
                </a:r>
                <a:endParaRPr kumimoji="1" lang="en-US" altLang="zh-CN" sz="2000" dirty="0"/>
              </a:p>
              <a:p>
                <a:pPr marL="0" indent="0">
                  <a:buNone/>
                </a:pPr>
                <a:r>
                  <a:rPr kumimoji="1" lang="en-US" altLang="zh-CN" sz="2000" dirty="0"/>
                  <a:t>	</a:t>
                </a:r>
                <a:r>
                  <a:rPr kumimoji="1" lang="en-US" altLang="zh-CN" sz="20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kumimoji="1" lang="zh-CN" alt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D8535F9-D59C-8A48-B3F0-F0B2B1DA22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24" t="-8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D695F9BE-BD3B-554C-AF7D-881660D34302}"/>
              </a:ext>
            </a:extLst>
          </p:cNvPr>
          <p:cNvSpPr/>
          <p:nvPr/>
        </p:nvSpPr>
        <p:spPr>
          <a:xfrm>
            <a:off x="8844002" y="5992297"/>
            <a:ext cx="272382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</a:rPr>
              <a:t>知识点：最大公因式概念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264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7E5DC-C2E2-8E4B-A3D1-A4FFFF420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作业讲评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D8535F9-D59C-8A48-B3F0-F0B2B1DA22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kumimoji="1" lang="zh-CN" altLang="en-US" sz="2000" b="1" dirty="0"/>
                  <a:t>习题</a:t>
                </a:r>
                <a:r>
                  <a:rPr kumimoji="1" lang="en-US" altLang="zh-CN" sz="2000" b="1" dirty="0"/>
                  <a:t>11</a:t>
                </a:r>
                <a:r>
                  <a:rPr kumimoji="1" lang="zh-CN" altLang="en-US" sz="2000" b="1" dirty="0"/>
                  <a:t>：证明：如果</a:t>
                </a:r>
                <a14:m>
                  <m:oMath xmlns:m="http://schemas.openxmlformats.org/officeDocument/2006/math">
                    <m:r>
                      <a:rPr kumimoji="1" lang="en-US" altLang="zh-CN" sz="20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kumimoji="1" lang="en-US" altLang="zh-CN" sz="20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000" b="1" i="1" smtClean="0"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kumimoji="1" lang="zh-CN" altLang="en-US" sz="2000" b="1" dirty="0"/>
                  <a:t>不全为</a:t>
                </a:r>
                <a:r>
                  <a:rPr kumimoji="1" lang="en-US" altLang="zh-CN" sz="2000" b="1" dirty="0"/>
                  <a:t>0</a:t>
                </a:r>
                <a:r>
                  <a:rPr kumimoji="1" lang="zh-CN" altLang="en-US" sz="2000" b="1" dirty="0"/>
                  <a:t>，且</a:t>
                </a:r>
                <a14:m>
                  <m:oMath xmlns:m="http://schemas.openxmlformats.org/officeDocument/2006/math">
                    <m:r>
                      <a:rPr kumimoji="1" lang="en-US" altLang="zh-CN" sz="2000" b="1" i="1" smtClean="0">
                        <a:latin typeface="Cambria Math" panose="02040503050406030204" pitchFamily="18" charset="0"/>
                      </a:rPr>
                      <m:t>𝒖</m:t>
                    </m:r>
                    <m:d>
                      <m:dPr>
                        <m:ctrlP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kumimoji="1" lang="en-US" altLang="zh-CN" sz="20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kumimoji="1" lang="en-US" altLang="zh-CN" sz="20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sz="2000" b="1" i="1" smtClean="0">
                        <a:latin typeface="Cambria Math" panose="02040503050406030204" pitchFamily="18" charset="0"/>
                      </a:rPr>
                      <m:t>𝒗</m:t>
                    </m:r>
                    <m:d>
                      <m:dPr>
                        <m:ctrlP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kumimoji="1" lang="en-US" altLang="zh-CN" sz="2000" b="1" i="1" smtClean="0"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kumimoji="1"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  <m:d>
                          <m:dPr>
                            <m:ctrlP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r>
                  <a:rPr kumimoji="1" lang="zh-CN" altLang="en-US" sz="2000" b="1" dirty="0"/>
                  <a:t>，那么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d>
                          <m:dPr>
                            <m:ctrlP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  <m:d>
                          <m:dPr>
                            <m:ctrlP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kumimoji="1"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0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kumimoji="1" lang="zh-CN" altLang="en-US" sz="2000" b="1" dirty="0"/>
                  <a:t>。</a:t>
                </a:r>
                <a:endParaRPr kumimoji="1" lang="en-US" altLang="zh-CN" sz="2000" b="1" dirty="0"/>
              </a:p>
              <a:p>
                <a:pPr marL="0" indent="0">
                  <a:buNone/>
                </a:pPr>
                <a:r>
                  <a:rPr kumimoji="1" lang="zh-CN" altLang="en-US" sz="2000" b="1" dirty="0"/>
                  <a:t>证明：</a:t>
                </a:r>
                <a:endParaRPr kumimoji="1" lang="en-US" altLang="zh-CN" sz="2000" b="1" dirty="0"/>
              </a:p>
              <a:p>
                <a:pPr marL="0" indent="0">
                  <a:buNone/>
                </a:pPr>
                <a:r>
                  <a:rPr kumimoji="1" lang="en-US" altLang="zh-CN" sz="2000" dirty="0"/>
                  <a:t>	</a:t>
                </a:r>
                <a:r>
                  <a:rPr kumimoji="1" lang="zh-CN" altLang="en-US" sz="2000" dirty="0"/>
                  <a:t>由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kumimoji="1" lang="zh-CN" altLang="en-US" sz="2000" dirty="0"/>
                  <a:t>，可得</a:t>
                </a:r>
                <a:endParaRPr kumimoji="1" lang="en-US" altLang="zh-CN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f>
                        <m:f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f>
                        <m:f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en-US" altLang="zh-CN" sz="2000" b="0" dirty="0"/>
              </a:p>
              <a:p>
                <a:pPr marL="0" indent="0">
                  <a:buNone/>
                </a:pPr>
                <a:r>
                  <a:rPr kumimoji="1" lang="en-US" altLang="zh-CN" sz="2000" dirty="0"/>
                  <a:t>	</a:t>
                </a:r>
                <a:r>
                  <a:rPr kumimoji="1" lang="zh-CN" altLang="en-US" sz="2000" dirty="0"/>
                  <a:t>根据定理</a:t>
                </a:r>
                <a:endParaRPr kumimoji="1" lang="en-US" altLang="zh-CN" sz="2000" dirty="0"/>
              </a:p>
              <a:p>
                <a:pPr marL="0" indent="0">
                  <a:buNone/>
                </a:pPr>
                <a:endParaRPr kumimoji="1" lang="en-US" altLang="zh-CN" sz="2000" dirty="0"/>
              </a:p>
              <a:p>
                <a:pPr marL="0" indent="0">
                  <a:buNone/>
                </a:pPr>
                <a:endParaRPr kumimoji="1" lang="en-US" altLang="zh-CN" sz="2000" dirty="0"/>
              </a:p>
              <a:p>
                <a:pPr marL="0" indent="0">
                  <a:buNone/>
                </a:pPr>
                <a:endParaRPr kumimoji="1" lang="en-US" altLang="zh-CN" sz="2000" dirty="0"/>
              </a:p>
              <a:p>
                <a:pPr marL="0" indent="0">
                  <a:buNone/>
                </a:pPr>
                <a:r>
                  <a:rPr kumimoji="1" lang="en-US" altLang="zh-CN" sz="2000" dirty="0"/>
                  <a:t>	</a:t>
                </a:r>
                <a:r>
                  <a:rPr kumimoji="1" lang="zh-CN" altLang="en-US" sz="2000" dirty="0"/>
                  <a:t>知：</a:t>
                </a:r>
                <a:endParaRPr kumimoji="1" lang="en-US" altLang="zh-CN" sz="2000" dirty="0"/>
              </a:p>
              <a:p>
                <a:pPr marL="0" indent="0">
                  <a:buNone/>
                </a:pPr>
                <a:r>
                  <a:rPr kumimoji="1" lang="en-US" altLang="zh-CN" sz="2000" dirty="0"/>
                  <a:t>		</a:t>
                </a:r>
                <a:r>
                  <a:rPr kumimoji="1" lang="en-US" altLang="zh-CN" sz="20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kumimoji="1"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D8535F9-D59C-8A48-B3F0-F0B2B1DA22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4" t="-872" b="-4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B94AFC6A-6898-CB47-8E85-CB5EDFE0B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330" y="4555373"/>
            <a:ext cx="4808202" cy="95873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F4DE862-2251-1D47-9F71-D3ACA0BBFED8}"/>
              </a:ext>
            </a:extLst>
          </p:cNvPr>
          <p:cNvSpPr/>
          <p:nvPr/>
        </p:nvSpPr>
        <p:spPr>
          <a:xfrm>
            <a:off x="2167251" y="4296913"/>
            <a:ext cx="6076204" cy="120032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</a:rPr>
              <a:t>知识点</a:t>
            </a:r>
            <a:r>
              <a:rPr kumimoji="1" lang="en-US" altLang="zh-CN" b="1" dirty="0">
                <a:solidFill>
                  <a:srgbClr val="FF0000"/>
                </a:solidFill>
              </a:rPr>
              <a:t>	</a:t>
            </a:r>
            <a:r>
              <a:rPr kumimoji="1" lang="zh-CN" altLang="en-US" b="1" dirty="0">
                <a:solidFill>
                  <a:srgbClr val="FF0000"/>
                </a:solidFill>
              </a:rPr>
              <a:t>互素</a:t>
            </a:r>
            <a:endParaRPr kumimoji="1" lang="en-US" altLang="zh-CN" b="1" dirty="0">
              <a:solidFill>
                <a:srgbClr val="FF0000"/>
              </a:solidFill>
            </a:endParaRPr>
          </a:p>
          <a:p>
            <a:endParaRPr kumimoji="1" lang="en-US" altLang="zh-CN" b="1" dirty="0">
              <a:solidFill>
                <a:srgbClr val="FF0000"/>
              </a:solidFill>
            </a:endParaRPr>
          </a:p>
          <a:p>
            <a:endParaRPr kumimoji="1" lang="en-US" altLang="zh-CN" b="1" dirty="0">
              <a:solidFill>
                <a:srgbClr val="FF0000"/>
              </a:solidFill>
            </a:endParaRPr>
          </a:p>
          <a:p>
            <a:endParaRPr kumimoji="1" lang="en-US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524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7E5DC-C2E2-8E4B-A3D1-A4FFFF420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作业讲评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D8535F9-D59C-8A48-B3F0-F0B2B1DA22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zh-CN" altLang="en-US" sz="2000" b="1" dirty="0"/>
                  <a:t>习题</a:t>
                </a:r>
                <a:r>
                  <a:rPr kumimoji="1" lang="en-US" altLang="zh-CN" sz="2000" b="1" dirty="0"/>
                  <a:t>13</a:t>
                </a:r>
                <a:r>
                  <a:rPr kumimoji="1" lang="zh-CN" altLang="en-US" sz="2000" b="1" dirty="0"/>
                  <a:t>：设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kumimoji="1" lang="en-US" altLang="zh-CN" sz="20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000" b="1" i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d>
                      <m:dPr>
                        <m:ctrlP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kumimoji="1" lang="en-US" altLang="zh-CN" sz="2000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kumimoji="1" lang="en-US" altLang="zh-CN" sz="2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kumimoji="1" lang="en-US" altLang="zh-CN" sz="2000" b="1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d>
                      <m:dPr>
                        <m:ctrlP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kumimoji="1" lang="zh-CN" altLang="en-US" sz="2000" b="1" dirty="0"/>
                  <a:t>都是多项式，而且</a:t>
                </a:r>
                <a:endParaRPr kumimoji="1" lang="en-US" altLang="zh-CN" sz="2000" b="1" dirty="0"/>
              </a:p>
              <a:p>
                <a:pPr marL="0" indent="0">
                  <a:buNone/>
                </a:pPr>
                <a:r>
                  <a:rPr kumimoji="1" lang="en-US" altLang="zh-CN" sz="2000" b="1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kumimoji="1" lang="en-US" altLang="zh-CN" sz="2000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kumimoji="1" lang="en-US" altLang="zh-CN" sz="2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d>
                      <m:dPr>
                        <m:ctrlP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kumimoji="1" lang="en-US" altLang="zh-CN" sz="2000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en-US" altLang="zh-CN" sz="20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000" b="1" i="0" smtClean="0">
                        <a:latin typeface="Cambria Math" panose="02040503050406030204" pitchFamily="18" charset="0"/>
                      </a:rPr>
                      <m:t>𝟏</m:t>
                    </m:r>
                    <m:d>
                      <m:dPr>
                        <m:ctrlP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1" i="0" smtClean="0">
                            <a:latin typeface="Cambria Math" panose="02040503050406030204" pitchFamily="18" charset="0"/>
                          </a:rPr>
                          <m:t>𝐢</m:t>
                        </m:r>
                        <m:r>
                          <a:rPr kumimoji="1" lang="en-US" altLang="zh-CN" sz="2000" b="1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sz="20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kumimoji="1" lang="en-US" altLang="zh-CN" sz="2000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000" b="1" i="0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kumimoji="1" lang="en-US" altLang="zh-CN" sz="2000" b="1" i="0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kumimoji="1" lang="en-US" altLang="zh-CN" sz="2000" b="1" i="0" smtClean="0">
                            <a:latin typeface="Cambria Math" panose="02040503050406030204" pitchFamily="18" charset="0"/>
                          </a:rPr>
                          <m:t>𝐦</m:t>
                        </m:r>
                        <m:r>
                          <a:rPr kumimoji="1" lang="en-US" altLang="zh-CN" sz="2000" b="1" i="0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kumimoji="1" lang="en-US" altLang="zh-CN" sz="2000" b="1" i="0" smtClean="0">
                            <a:latin typeface="Cambria Math" panose="02040503050406030204" pitchFamily="18" charset="0"/>
                          </a:rPr>
                          <m:t>𝐣</m:t>
                        </m:r>
                        <m:r>
                          <a:rPr kumimoji="1" lang="en-US" altLang="zh-CN" sz="2000" b="1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sz="20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kumimoji="1" lang="en-US" altLang="zh-CN" sz="2000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000" b="1" i="0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kumimoji="1" lang="en-US" altLang="zh-CN" sz="2000" b="1" i="0" smtClean="0">
                            <a:latin typeface="Cambria Math" panose="02040503050406030204" pitchFamily="18" charset="0"/>
                          </a:rPr>
                          <m:t>,…</m:t>
                        </m:r>
                        <m:r>
                          <a:rPr kumimoji="1" lang="en-US" altLang="zh-CN" sz="2000" b="1" i="0" smtClean="0">
                            <a:latin typeface="Cambria Math" panose="02040503050406030204" pitchFamily="18" charset="0"/>
                          </a:rPr>
                          <m:t>𝐧</m:t>
                        </m:r>
                      </m:e>
                    </m:d>
                  </m:oMath>
                </a14:m>
                <a:r>
                  <a:rPr kumimoji="1" lang="zh-CN" altLang="en-US" sz="2000" b="1" dirty="0"/>
                  <a:t>，</a:t>
                </a:r>
                <a:endParaRPr kumimoji="1" lang="en-US" altLang="zh-CN" sz="2000" b="1" dirty="0"/>
              </a:p>
              <a:p>
                <a:pPr marL="0" indent="0">
                  <a:buNone/>
                </a:pPr>
                <a:r>
                  <a:rPr kumimoji="1" lang="zh-CN" altLang="en-US" sz="2000" b="1" dirty="0"/>
                  <a:t>求证：</a:t>
                </a:r>
                <a:r>
                  <a:rPr kumimoji="1" lang="en-US" altLang="zh-CN" sz="2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sSub>
                      <m:sSubPr>
                        <m:ctrlP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kumimoji="1" lang="en-US" altLang="zh-CN" sz="2000" b="1" i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d>
                      <m:dPr>
                        <m:ctrlP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kumimoji="1" lang="en-US" altLang="zh-CN" sz="2000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kumimoji="1" lang="en-US" altLang="zh-CN" sz="2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sSub>
                      <m:sSubPr>
                        <m:ctrlP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kumimoji="1" lang="en-US" altLang="zh-CN" sz="2000" b="1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d>
                      <m:dPr>
                        <m:ctrlP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kumimoji="1" lang="en-US" altLang="zh-CN" sz="2000" b="1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kumimoji="1" lang="en-US" altLang="zh-CN" sz="20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kumimoji="1" lang="en-US" altLang="zh-CN" sz="2000" b="1" dirty="0"/>
              </a:p>
              <a:p>
                <a:pPr marL="0" indent="0">
                  <a:buNone/>
                </a:pPr>
                <a:r>
                  <a:rPr kumimoji="1" lang="zh-CN" altLang="en-US" sz="2000" b="1" dirty="0"/>
                  <a:t>证明：</a:t>
                </a:r>
                <a:endParaRPr kumimoji="1" lang="en-US" altLang="zh-CN" sz="2000" b="1" dirty="0"/>
              </a:p>
              <a:p>
                <a:pPr marL="0" indent="0">
                  <a:buNone/>
                </a:pPr>
                <a:r>
                  <a:rPr kumimoji="1" lang="en-US" altLang="zh-CN" sz="2000" dirty="0"/>
                  <a:t>	</a:t>
                </a:r>
                <a:r>
                  <a:rPr kumimoji="1" lang="zh-CN" altLang="en-US" sz="2000" dirty="0"/>
                  <a:t>用反证法。如果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000" i="1" dirty="0">
                        <a:latin typeface="Cambria Math" panose="02040503050406030204" pitchFamily="18" charset="0"/>
                      </a:rPr>
                      <m:t>d</m:t>
                    </m:r>
                    <m:d>
                      <m:dPr>
                        <m:ctrlPr>
                          <a:rPr kumimoji="1"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kumimoji="1"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000" b="0" i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kumimoji="1"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kumimoji="1"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kumimoji="1"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kumimoji="1"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zh-CN" altLang="en-US" sz="2000" dirty="0"/>
                  <a:t>，则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000" i="1" dirty="0" smtClean="0">
                        <a:latin typeface="Cambria Math" panose="02040503050406030204" pitchFamily="18" charset="0"/>
                      </a:rPr>
                      <m:t>d</m:t>
                    </m:r>
                    <m:d>
                      <m:dPr>
                        <m:ctrlPr>
                          <a:rPr kumimoji="1"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zh-CN" altLang="en-US" sz="2000" dirty="0"/>
                  <a:t>有一个不可约因式，设为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000" i="1" dirty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kumimoji="1"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zh-CN" altLang="en-US" sz="2000" dirty="0"/>
                  <a:t>，于是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000" i="1" dirty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kumimoji="1"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000" b="0" i="0" dirty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kumimoji="1"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kumimoji="1"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000" b="0" i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kumimoji="1"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zh-CN" altLang="en-US" sz="2000" dirty="0"/>
                  <a:t>。</a:t>
                </a:r>
                <a:endParaRPr kumimoji="1" lang="en-US" altLang="zh-CN" sz="2000" dirty="0"/>
              </a:p>
              <a:p>
                <a:pPr marL="0" indent="0">
                  <a:buNone/>
                </a:pPr>
                <a:r>
                  <a:rPr kumimoji="1" lang="en-US" altLang="zh-CN" sz="2000" dirty="0"/>
                  <a:t>	</a:t>
                </a:r>
                <a:r>
                  <a:rPr kumimoji="1" lang="zh-CN" altLang="en-US" sz="2000" dirty="0"/>
                  <a:t>根据不可约多项式的性质，</a:t>
                </a:r>
                <a:r>
                  <a:rPr kumimoji="1" lang="en-US" altLang="zh-CN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000" i="1" dirty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kumimoji="1"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zh-CN" altLang="en-US" sz="2000" dirty="0"/>
                  <a:t>能整除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kumimoji="1"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000" b="0" i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kumimoji="1"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zh-CN" altLang="en-US" sz="2000" dirty="0"/>
                  <a:t>中的一个，设为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≪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≪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kumimoji="1" lang="zh-CN" altLang="en-US" sz="2000" dirty="0"/>
                  <a:t>。同理，</a:t>
                </a:r>
                <a:r>
                  <a:rPr kumimoji="1" lang="en-US" altLang="zh-CN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000" i="1" dirty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kumimoji="1"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zh-CN" altLang="en-US" sz="2000" dirty="0"/>
                  <a:t>能整除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000" b="0" i="0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kumimoji="1"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kumimoji="1"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zh-CN" altLang="en-US" sz="2000" dirty="0"/>
                  <a:t>中的一个，设为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≪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≪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kumimoji="1" lang="zh-CN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kumimoji="1" lang="zh-CN" altLang="en-US" sz="2000" dirty="0"/>
                  <a:t>因此，</a:t>
                </a:r>
                <a:r>
                  <a:rPr kumimoji="1" lang="en-US" altLang="zh-CN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000" i="1" dirty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kumimoji="1"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000" b="0" i="0" dirty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kumimoji="1"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kumimoji="1"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zh-CN" altLang="en-US" sz="2000" dirty="0"/>
                  <a:t>，与假设矛盾。所以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kumimoji="1"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000" b="0" i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kumimoji="1"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kumimoji="1"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kumimoji="1"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kumimoji="1"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)=1</m:t>
                    </m:r>
                  </m:oMath>
                </a14:m>
                <a:r>
                  <a:rPr kumimoji="1" lang="zh-CN" altLang="en-US" sz="2000" dirty="0"/>
                  <a:t>。</a:t>
                </a:r>
                <a:endParaRPr kumimoji="1"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D8535F9-D59C-8A48-B3F0-F0B2B1DA22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4" t="-14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CB47D69C-730D-B044-86FB-174769308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366" y="5389419"/>
            <a:ext cx="5389364" cy="133176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897A0DF-C741-C34C-8CFB-6F8C88B51E4A}"/>
              </a:ext>
            </a:extLst>
          </p:cNvPr>
          <p:cNvSpPr/>
          <p:nvPr/>
        </p:nvSpPr>
        <p:spPr>
          <a:xfrm>
            <a:off x="5617035" y="5067998"/>
            <a:ext cx="6076204" cy="175432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</a:rPr>
              <a:t>知识点</a:t>
            </a:r>
            <a:r>
              <a:rPr kumimoji="1" lang="en-US" altLang="zh-CN" b="1" dirty="0">
                <a:solidFill>
                  <a:srgbClr val="FF0000"/>
                </a:solidFill>
              </a:rPr>
              <a:t>	</a:t>
            </a:r>
            <a:r>
              <a:rPr kumimoji="1" lang="zh-CN" altLang="en-US" b="1" dirty="0">
                <a:solidFill>
                  <a:srgbClr val="FF0000"/>
                </a:solidFill>
              </a:rPr>
              <a:t>不可约多项式</a:t>
            </a:r>
            <a:endParaRPr kumimoji="1" lang="en-US" altLang="zh-CN" b="1" dirty="0">
              <a:solidFill>
                <a:srgbClr val="FF0000"/>
              </a:solidFill>
            </a:endParaRPr>
          </a:p>
          <a:p>
            <a:endParaRPr kumimoji="1" lang="en-US" altLang="zh-CN" b="1" dirty="0">
              <a:solidFill>
                <a:srgbClr val="FF0000"/>
              </a:solidFill>
            </a:endParaRPr>
          </a:p>
          <a:p>
            <a:endParaRPr kumimoji="1" lang="en-US" altLang="zh-CN" b="1" dirty="0">
              <a:solidFill>
                <a:srgbClr val="FF0000"/>
              </a:solidFill>
            </a:endParaRPr>
          </a:p>
          <a:p>
            <a:endParaRPr kumimoji="1" lang="en-US" altLang="zh-CN" b="1" dirty="0">
              <a:solidFill>
                <a:srgbClr val="FF0000"/>
              </a:solidFill>
            </a:endParaRPr>
          </a:p>
          <a:p>
            <a:endParaRPr kumimoji="1" lang="en-US" altLang="zh-CN" b="1" dirty="0">
              <a:solidFill>
                <a:srgbClr val="FF0000"/>
              </a:solidFill>
            </a:endParaRPr>
          </a:p>
          <a:p>
            <a:endParaRPr kumimoji="1" lang="en-US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747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08C79-485F-2641-BC20-34F976101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作业讲评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F6B957-C51C-8242-9654-219173E9B0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zh-CN" altLang="en-US" sz="2000" b="1" dirty="0"/>
                  <a:t>习题</a:t>
                </a:r>
                <a:r>
                  <a:rPr kumimoji="1" lang="en-US" altLang="zh-CN" sz="2000" b="1" dirty="0"/>
                  <a:t>14</a:t>
                </a:r>
                <a:r>
                  <a:rPr kumimoji="1" lang="zh-CN" altLang="en-US" sz="2000" b="1" dirty="0"/>
                  <a:t>：证明：如果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  <m:d>
                          <m:dPr>
                            <m:ctrlP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kumimoji="1"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0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kumimoji="1" lang="zh-CN" altLang="en-US" sz="2000" b="1" dirty="0"/>
                  <a:t>，那么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  <m:d>
                          <m:dPr>
                            <m:ctrlP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  <m:d>
                          <m:dPr>
                            <m:ctrlP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kumimoji="1"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0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kumimoji="1" lang="en-US" altLang="zh-CN" sz="2000" b="1" dirty="0"/>
              </a:p>
              <a:p>
                <a:pPr marL="0" indent="0">
                  <a:buNone/>
                </a:pPr>
                <a:r>
                  <a:rPr kumimoji="1" lang="zh-CN" altLang="en-US" sz="2000" b="1" dirty="0"/>
                  <a:t>证明：</a:t>
                </a:r>
                <a:endParaRPr kumimoji="1" lang="en-US" altLang="zh-CN" sz="2000" b="1" dirty="0"/>
              </a:p>
              <a:p>
                <a:pPr marL="0" indent="0">
                  <a:buNone/>
                </a:pPr>
                <a:r>
                  <a:rPr kumimoji="1" lang="en-US" altLang="zh-CN" sz="2000" dirty="0"/>
                  <a:t>	</a:t>
                </a:r>
                <a:r>
                  <a:rPr kumimoji="1" lang="zh-CN" altLang="en-US" sz="2000" dirty="0"/>
                  <a:t>如果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zh-CN" altLang="en-US" sz="2000" dirty="0"/>
                  <a:t>，那么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zh-CN" altLang="en-US" sz="2000" b="0" dirty="0"/>
                  <a:t>，</a:t>
                </a:r>
                <a:r>
                  <a:rPr kumimoji="1" lang="en-US" altLang="zh-CN" sz="20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g</m:t>
                        </m:r>
                        <m:d>
                          <m:d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zh-CN" altLang="en-US" sz="2000" b="0" dirty="0"/>
                  <a:t>。故有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sz="2000" b="0" dirty="0"/>
                  <a:t>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sz="2000" b="0" dirty="0"/>
                  <a:t>使</a:t>
                </a:r>
                <a:endParaRPr kumimoji="1" lang="en-US" altLang="zh-CN" sz="2000" b="0" dirty="0"/>
              </a:p>
              <a:p>
                <a:pPr marL="0" indent="0">
                  <a:buNone/>
                </a:pPr>
                <a:r>
                  <a:rPr kumimoji="1" lang="en-US" altLang="zh-CN" sz="2000" dirty="0"/>
                  <a:t>	</a:t>
                </a:r>
                <a:r>
                  <a:rPr kumimoji="1" lang="en-US" altLang="zh-CN" sz="2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kumimoji="1" lang="en-US" altLang="zh-CN" sz="2000" b="0" dirty="0"/>
              </a:p>
              <a:p>
                <a:pPr marL="0" indent="0">
                  <a:buNone/>
                </a:pPr>
                <a:r>
                  <a:rPr kumimoji="1" lang="en-US" altLang="zh-CN" sz="2000" dirty="0"/>
                  <a:t>	</a:t>
                </a:r>
                <a:r>
                  <a:rPr kumimoji="1" lang="en-US" altLang="zh-CN" sz="2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kumimoji="1" lang="en-US" altLang="zh-CN" sz="2000" b="0" dirty="0"/>
              </a:p>
              <a:p>
                <a:pPr marL="0" indent="0">
                  <a:buNone/>
                </a:pPr>
                <a:r>
                  <a:rPr kumimoji="1" lang="en-US" altLang="zh-CN" sz="2000" dirty="0"/>
                  <a:t>	</a:t>
                </a:r>
                <a:r>
                  <a:rPr kumimoji="1" lang="zh-CN" altLang="en-US" sz="2000" dirty="0"/>
                  <a:t>两式相乘，得</a:t>
                </a:r>
                <a:endParaRPr kumimoji="1" lang="en-US" altLang="zh-CN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)+</m:t>
                      </m:r>
                      <m:d>
                        <m:d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kumimoji="1"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kumimoji="1"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d>
                      <m:d>
                        <m:d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en-US" altLang="zh-CN" sz="2000" b="0" dirty="0"/>
              </a:p>
              <a:p>
                <a:pPr marL="0" indent="0">
                  <a:buNone/>
                </a:pPr>
                <a:r>
                  <a:rPr kumimoji="1" lang="en-US" altLang="zh-CN" sz="2000" dirty="0"/>
                  <a:t>	</a:t>
                </a:r>
                <a:r>
                  <a:rPr kumimoji="1" lang="zh-CN" altLang="en-US" sz="2000" dirty="0"/>
                  <a:t>由定理知：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kumimoji="1" lang="en-US" altLang="zh-CN" sz="2000" b="0" dirty="0"/>
              </a:p>
              <a:p>
                <a:pPr marL="0" indent="0">
                  <a:buNone/>
                </a:pPr>
                <a:endParaRPr kumimoji="1" lang="en-US" altLang="zh-CN" sz="2000" b="0" dirty="0"/>
              </a:p>
              <a:p>
                <a:pPr marL="0" indent="0">
                  <a:buNone/>
                </a:pPr>
                <a:endParaRPr kumimoji="1" lang="en-US" altLang="zh-CN" sz="2000" b="0" dirty="0"/>
              </a:p>
              <a:p>
                <a:pPr marL="0" indent="0">
                  <a:buNone/>
                </a:pPr>
                <a:endParaRPr kumimoji="1" lang="en-US" altLang="zh-CN" sz="2000" b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F6B957-C51C-8242-9654-219173E9B0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4" t="-872" r="-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CED4352E-AB45-0348-96C9-59F27E2F3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875" y="5888421"/>
            <a:ext cx="4808202" cy="95873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6617020-3FD5-6B4B-994C-DF97E14C3A33}"/>
              </a:ext>
            </a:extLst>
          </p:cNvPr>
          <p:cNvSpPr/>
          <p:nvPr/>
        </p:nvSpPr>
        <p:spPr>
          <a:xfrm>
            <a:off x="6115796" y="5629961"/>
            <a:ext cx="6076204" cy="120032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</a:rPr>
              <a:t>知识点</a:t>
            </a:r>
            <a:r>
              <a:rPr kumimoji="1" lang="en-US" altLang="zh-CN" b="1" dirty="0">
                <a:solidFill>
                  <a:srgbClr val="FF0000"/>
                </a:solidFill>
              </a:rPr>
              <a:t>	</a:t>
            </a:r>
            <a:r>
              <a:rPr kumimoji="1" lang="zh-CN" altLang="en-US" b="1" dirty="0">
                <a:solidFill>
                  <a:srgbClr val="FF0000"/>
                </a:solidFill>
              </a:rPr>
              <a:t>互素</a:t>
            </a:r>
            <a:endParaRPr kumimoji="1" lang="en-US" altLang="zh-CN" b="1" dirty="0">
              <a:solidFill>
                <a:srgbClr val="FF0000"/>
              </a:solidFill>
            </a:endParaRPr>
          </a:p>
          <a:p>
            <a:endParaRPr kumimoji="1" lang="en-US" altLang="zh-CN" b="1" dirty="0">
              <a:solidFill>
                <a:srgbClr val="FF0000"/>
              </a:solidFill>
            </a:endParaRPr>
          </a:p>
          <a:p>
            <a:endParaRPr kumimoji="1" lang="en-US" altLang="zh-CN" b="1" dirty="0">
              <a:solidFill>
                <a:srgbClr val="FF0000"/>
              </a:solidFill>
            </a:endParaRPr>
          </a:p>
          <a:p>
            <a:endParaRPr kumimoji="1" lang="en-US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363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445C94-7F57-C440-9493-42697541B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作业讲评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726410B-6A1B-3546-9CEF-1410DD9A0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271" y="1865520"/>
            <a:ext cx="6589603" cy="393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493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2AB537-7F3C-C24B-AAA8-A8B4363EC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课堂练习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D68E497-E5CF-624A-932B-0FD60B7C66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en-US" altLang="zh-CN" sz="2000" dirty="0"/>
                  <a:t>1</a:t>
                </a:r>
                <a:r>
                  <a:rPr kumimoji="1" lang="zh-CN" altLang="en-US" sz="2000" dirty="0"/>
                  <a:t>、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000"/>
                      <m:t> 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−10</m:t>
                    </m:r>
                    <m:sSup>
                      <m:sSup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−4</m:t>
                    </m:r>
                    <m:rad>
                      <m:radPr>
                        <m:degHide m:val="on"/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sSup>
                      <m:sSup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+6</m:t>
                    </m:r>
                    <m:sSup>
                      <m:sSup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+4</m:t>
                    </m:r>
                    <m:rad>
                      <m:radPr>
                        <m:degHide m:val="on"/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2000" dirty="0">
                    <a:effectLst/>
                  </a:rPr>
                  <a:t>，求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effectLst/>
                  </a:rPr>
                  <a:t>。</a:t>
                </a:r>
                <a:endParaRPr lang="en-US" altLang="zh-CN" sz="2000" dirty="0">
                  <a:effectLst/>
                </a:endParaRPr>
              </a:p>
              <a:p>
                <a:pPr marL="0" indent="0">
                  <a:buNone/>
                </a:pPr>
                <a:r>
                  <a:rPr lang="en-US" altLang="zh-CN" sz="2000" dirty="0"/>
                  <a:t>2</a:t>
                </a:r>
                <a:r>
                  <a:rPr lang="zh-CN" altLang="en-US" sz="2000" dirty="0"/>
                  <a:t>、</a:t>
                </a:r>
                <a14:m>
                  <m:oMath xmlns:m="http://schemas.openxmlformats.org/officeDocument/2006/math">
                    <m:r>
                      <a:rPr lang="zh-CN" altLang="zh-CN" sz="2000" b="0" smtClean="0">
                        <a:latin typeface="Cambria Math" panose="02040503050406030204" pitchFamily="18" charset="0"/>
                      </a:rPr>
                      <m:t>求</m:t>
                    </m:r>
                    <m:r>
                      <a:rPr lang="zh-CN" altLang="zh-CN" sz="2000" b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),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zh-CN" sz="2000"/>
                      <m:t> </m:t>
                    </m:r>
                    <m:r>
                      <a:rPr lang="zh-CN" altLang="zh-CN" sz="2000" b="0">
                        <a:latin typeface="Cambria Math" panose="02040503050406030204" pitchFamily="18" charset="0"/>
                      </a:rPr>
                      <m:t>使</m:t>
                    </m:r>
                    <m:r>
                      <a:rPr lang="zh-CN" altLang="zh-CN" sz="2000" b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)=(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),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)):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−2,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zh-CN" altLang="zh-CN" sz="2000" dirty="0">
                    <a:effectLst/>
                  </a:rPr>
                  <a:t> </a:t>
                </a:r>
                <a:r>
                  <a:rPr lang="zh-CN" altLang="en-US" sz="2000" dirty="0">
                    <a:effectLst/>
                  </a:rPr>
                  <a:t>。</a:t>
                </a:r>
                <a:endParaRPr lang="en-US" altLang="zh-CN" sz="2000" dirty="0">
                  <a:effectLst/>
                </a:endParaRPr>
              </a:p>
              <a:p>
                <a:pPr marL="0" indent="0">
                  <a:buNone/>
                </a:pPr>
                <a:r>
                  <a:rPr lang="en-US" altLang="zh-CN" sz="2000" dirty="0"/>
                  <a:t>3</a:t>
                </a:r>
                <a:r>
                  <a:rPr lang="zh-CN" altLang="en-US" sz="2000" dirty="0"/>
                  <a:t>、设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是数域</a:t>
                </a:r>
                <a:r>
                  <a:rPr lang="en-US" altLang="zh-CN" sz="2000" dirty="0"/>
                  <a:t>P</a:t>
                </a:r>
                <a:r>
                  <a:rPr lang="zh-CN" altLang="en-US" sz="2000" dirty="0"/>
                  <a:t>上的多项式，且有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000" dirty="0"/>
                  <a:t>，其中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zh-CN" altLang="en-US" sz="2000" dirty="0"/>
                  <a:t>，求证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sz="2000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000" dirty="0">
                    <a:effectLst/>
                  </a:rPr>
                  <a:t>的公因式。</a:t>
                </a:r>
                <a:endParaRPr lang="en-US" altLang="zh-CN" sz="2000" dirty="0">
                  <a:effectLst/>
                </a:endParaRPr>
              </a:p>
              <a:p>
                <a:pPr marL="0" indent="0">
                  <a:buNone/>
                </a:pPr>
                <a:r>
                  <a:rPr lang="en-US" altLang="zh-CN" sz="2000" dirty="0"/>
                  <a:t>4</a:t>
                </a:r>
                <a:r>
                  <a:rPr lang="zh-CN" altLang="en-US" sz="2000" dirty="0"/>
                  <a:t>、设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−23</m:t>
                    </m:r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−22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+90,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−6</m:t>
                    </m:r>
                    <m:d>
                      <m:d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&gt;2</m:t>
                        </m:r>
                      </m:e>
                    </m:d>
                    <m:r>
                      <a:rPr lang="zh-CN" altLang="en-US" sz="2000" b="0" i="0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000" b="0" i="1">
                        <a:latin typeface="Cambria Math" panose="02040503050406030204" pitchFamily="18" charset="0"/>
                      </a:rPr>
                      <m:t>求证</m:t>
                    </m:r>
                    <m:d>
                      <m:d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000" dirty="0">
                    <a:effectLst/>
                  </a:rPr>
                  <a:t>。</a:t>
                </a:r>
                <a:endParaRPr lang="en-US" altLang="zh-CN" sz="2000" dirty="0">
                  <a:effectLst/>
                </a:endParaRPr>
              </a:p>
              <a:p>
                <a:pPr marL="0" indent="0">
                  <a:buNone/>
                </a:pPr>
                <a:r>
                  <a:rPr lang="en-US" altLang="zh-CN" sz="2000" dirty="0"/>
                  <a:t>5</a:t>
                </a:r>
                <a:r>
                  <a:rPr lang="zh-CN" altLang="en-US" sz="2000" dirty="0"/>
                  <a:t>、</a:t>
                </a:r>
                <a:r>
                  <a:rPr kumimoji="1" lang="zh-CN" altLang="en-US" sz="2000" dirty="0"/>
                  <a:t>设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zh-CN" altLang="en-US" sz="2000" i="1">
                        <a:latin typeface="Cambria Math" panose="02040503050406030204" pitchFamily="18" charset="0"/>
                      </a:rPr>
                      <m:t>和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zh-CN" altLang="en-US" sz="2000" i="1">
                        <a:latin typeface="Cambria Math" panose="02040503050406030204" pitchFamily="18" charset="0"/>
                      </a:rPr>
                      <m:t>是</m:t>
                    </m:r>
                    <m:r>
                      <a:rPr kumimoji="1" lang="zh-CN" altLang="en-US" sz="2000" i="1" smtClean="0">
                        <a:latin typeface="Cambria Math" panose="02040503050406030204" pitchFamily="18" charset="0"/>
                      </a:rPr>
                      <m:t>数</m:t>
                    </m:r>
                    <m:r>
                      <a:rPr kumimoji="1" lang="zh-CN" altLang="en-US" sz="2000" i="1">
                        <a:latin typeface="Cambria Math" panose="02040503050406030204" pitchFamily="18" charset="0"/>
                      </a:rPr>
                      <m:t>域</m:t>
                    </m:r>
                    <m:r>
                      <m:rPr>
                        <m:sty m:val="p"/>
                      </m:rPr>
                      <a:rPr kumimoji="1" lang="en-US" altLang="zh-CN" sz="2000" i="1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kumimoji="1" lang="zh-CN" altLang="en-US" sz="2000" i="1">
                        <a:latin typeface="Cambria Math" panose="02040503050406030204" pitchFamily="18" charset="0"/>
                      </a:rPr>
                      <m:t>上</m:t>
                    </m:r>
                    <m:r>
                      <a:rPr kumimoji="1" lang="zh-CN" altLang="en-US" sz="2000" i="1" smtClean="0">
                        <a:latin typeface="Cambria Math" panose="02040503050406030204" pitchFamily="18" charset="0"/>
                      </a:rPr>
                      <m:t>的</m:t>
                    </m:r>
                    <m:r>
                      <a:rPr kumimoji="1" lang="zh-CN" altLang="en-US" sz="2000" i="1">
                        <a:latin typeface="Cambria Math" panose="02040503050406030204" pitchFamily="18" charset="0"/>
                      </a:rPr>
                      <m:t>多项式</m:t>
                    </m:r>
                    <m:r>
                      <a:rPr kumimoji="1" lang="zh-CN" altLang="en-US" sz="2000" b="0" i="1" smtClean="0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kumimoji="1" lang="zh-CN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kumimoji="1" lang="zh-CN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且</m:t>
                    </m:r>
                    <m:sSub>
                      <m:sSub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  <m:r>
                      <a:rPr kumimoji="1" lang="zh-CN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kumimoji="1" lang="zh-CN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求证</m:t>
                    </m:r>
                    <m:r>
                      <a:rPr kumimoji="1" lang="zh-CN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：</m:t>
                    </m:r>
                    <m:d>
                      <m:d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)+</m:t>
                        </m:r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),</m:t>
                        </m:r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)+</m:t>
                        </m:r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kumimoji="1" lang="en-US" altLang="zh-CN" sz="2000" dirty="0"/>
              </a:p>
              <a:p>
                <a:pPr marL="0" indent="0">
                  <a:buNone/>
                </a:pPr>
                <a:endParaRPr lang="en-US" altLang="zh-CN" sz="2000" dirty="0">
                  <a:effectLst/>
                </a:endParaRPr>
              </a:p>
              <a:p>
                <a:pPr marL="0" indent="0">
                  <a:buNone/>
                </a:pPr>
                <a:endParaRPr kumimoji="1" lang="zh-CN" altLang="en-US" sz="20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D68E497-E5CF-624A-932B-0FD60B7C66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4" t="-581" r="-4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0489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2AB537-7F3C-C24B-AAA8-A8B4363EC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课堂练习解答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D68E497-E5CF-624A-932B-0FD60B7C66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en-US" altLang="zh-CN" sz="2000" dirty="0"/>
                  <a:t>1</a:t>
                </a:r>
                <a:r>
                  <a:rPr kumimoji="1" lang="zh-CN" altLang="en-US" sz="2000" dirty="0"/>
                  <a:t>、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000"/>
                      <m:t>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−10</m:t>
                    </m:r>
                    <m:sSup>
                      <m:sSup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−4</m:t>
                    </m:r>
                    <m:rad>
                      <m:radPr>
                        <m:degHide m:val="on"/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sSup>
                      <m:sSup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+6</m:t>
                    </m:r>
                    <m:sSup>
                      <m:sSup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+4</m:t>
                    </m:r>
                    <m:rad>
                      <m:radPr>
                        <m:degHide m:val="on"/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2000" dirty="0"/>
                  <a:t>，求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kumimoji="1" lang="en-US" altLang="zh-CN" sz="2000" dirty="0"/>
                  <a:t>	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−2</m:t>
                    </m:r>
                    <m:rad>
                      <m:radPr>
                        <m:degHide m:val="on"/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/>
                  <a:t>2</a:t>
                </a:r>
                <a:r>
                  <a:rPr lang="zh-CN" altLang="en-US" sz="2000" dirty="0"/>
                  <a:t>、</a:t>
                </a:r>
                <a14:m>
                  <m:oMath xmlns:m="http://schemas.openxmlformats.org/officeDocument/2006/math">
                    <m:r>
                      <a:rPr lang="zh-CN" altLang="zh-CN" sz="2000">
                        <a:latin typeface="Cambria Math" panose="02040503050406030204" pitchFamily="18" charset="0"/>
                      </a:rPr>
                      <m:t>求</m:t>
                    </m:r>
                    <m:r>
                      <a:rPr lang="zh-CN" altLang="zh-CN" sz="20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zh-CN" sz="2000"/>
                      <m:t> </m:t>
                    </m:r>
                    <m:r>
                      <a:rPr lang="zh-CN" altLang="zh-CN" sz="2000">
                        <a:latin typeface="Cambria Math" panose="02040503050406030204" pitchFamily="18" charset="0"/>
                      </a:rPr>
                      <m:t>使</m:t>
                    </m:r>
                    <m:r>
                      <a:rPr lang="zh-CN" altLang="zh-CN" sz="20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)=(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)):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−2,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zh-CN" altLang="zh-CN" sz="2000" dirty="0"/>
                  <a:t> </a:t>
                </a:r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)=−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D68E497-E5CF-624A-932B-0FD60B7C66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4" t="-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5567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2AB537-7F3C-C24B-AAA8-A8B4363EC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课堂练习解答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D68E497-E5CF-624A-932B-0FD60B7C66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2000" dirty="0"/>
                  <a:t>3</a:t>
                </a:r>
                <a:r>
                  <a:rPr lang="zh-CN" altLang="en-US" sz="2000" dirty="0"/>
                  <a:t>、设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是数域</a:t>
                </a:r>
                <a:r>
                  <a:rPr lang="en-US" altLang="zh-CN" sz="2000" dirty="0"/>
                  <a:t>P</a:t>
                </a:r>
                <a:r>
                  <a:rPr lang="zh-CN" altLang="en-US" sz="2000" dirty="0"/>
                  <a:t>上的多项式，且有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000" dirty="0"/>
                  <a:t>，其中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≠0,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zh-CN" altLang="en-US" sz="2000" dirty="0"/>
                  <a:t>，求证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sz="2000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000" dirty="0"/>
                  <a:t>的公因式。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kumimoji="1" lang="en-US" altLang="zh-CN" sz="2000" dirty="0"/>
                  <a:t>	</a:t>
                </a:r>
                <a:r>
                  <a:rPr kumimoji="1" lang="zh-CN" altLang="en-US" sz="2000" dirty="0"/>
                  <a:t>证明：由（</a:t>
                </a:r>
                <a:r>
                  <a:rPr kumimoji="1" lang="en-US" altLang="zh-CN" sz="2000" dirty="0"/>
                  <a:t>1</a:t>
                </a:r>
                <a:r>
                  <a:rPr kumimoji="1" lang="zh-CN" altLang="en-US" sz="2000" dirty="0"/>
                  <a:t>）</a:t>
                </a:r>
                <a:r>
                  <a:rPr kumimoji="1" lang="en-US" altLang="zh-CN" sz="2000" dirty="0"/>
                  <a:t>-</a:t>
                </a:r>
                <a:r>
                  <a:rPr kumimoji="1" lang="zh-CN" altLang="en-US" sz="2000" dirty="0"/>
                  <a:t>（</a:t>
                </a:r>
                <a:r>
                  <a:rPr kumimoji="1" lang="en-US" altLang="zh-CN" sz="2000" dirty="0"/>
                  <a:t>2</a:t>
                </a:r>
                <a:r>
                  <a:rPr kumimoji="1" lang="zh-CN" altLang="en-US" sz="2000" dirty="0"/>
                  <a:t>）得，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sz="2000" dirty="0"/>
                  <a:t>，由（</a:t>
                </a:r>
                <a:r>
                  <a:rPr kumimoji="1" lang="en-US" altLang="zh-CN" sz="2000" dirty="0"/>
                  <a:t>1</a:t>
                </a:r>
                <a:r>
                  <a:rPr kumimoji="1" lang="zh-CN" altLang="en-US" sz="2000" dirty="0"/>
                  <a:t>）</a:t>
                </a:r>
                <a:r>
                  <a:rPr kumimoji="1" lang="en-US" altLang="zh-CN" sz="2000" dirty="0"/>
                  <a:t>+</a:t>
                </a:r>
                <a:r>
                  <a:rPr kumimoji="1" lang="zh-CN" altLang="en-US" sz="2000" dirty="0"/>
                  <a:t>（</a:t>
                </a:r>
                <a:r>
                  <a:rPr kumimoji="1" lang="en-US" altLang="zh-CN" sz="2000" dirty="0"/>
                  <a:t>2</a:t>
                </a:r>
                <a:r>
                  <a:rPr kumimoji="1" lang="zh-CN" altLang="en-US" sz="2000" dirty="0"/>
                  <a:t>）得，</a:t>
                </a:r>
                <a:r>
                  <a:rPr lang="en-US" altLang="zh-CN" sz="2000" b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𝑥𝑔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zh-CN" altLang="en-US" sz="2000" dirty="0"/>
                  <a:t>，即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𝑥𝑔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zh-CN" altLang="en-US" sz="2000" dirty="0"/>
                  <a:t>，但显然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en-US" altLang="zh-CN" sz="2000" dirty="0"/>
                  <a:t>=1</a:t>
                </a:r>
                <a:r>
                  <a:rPr kumimoji="1" lang="zh-CN" altLang="en-US" sz="2000" dirty="0"/>
                  <a:t>，故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zh-CN" altLang="en-US" sz="2000" dirty="0"/>
                  <a:t>，因此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zh-CN" altLang="en-US" sz="2000" dirty="0"/>
                  <a:t>。</a:t>
                </a:r>
                <a:endParaRPr kumimoji="1" lang="en-US" altLang="zh-CN" sz="2000" dirty="0"/>
              </a:p>
              <a:p>
                <a:pPr marL="0" indent="0">
                  <a:buNone/>
                </a:pPr>
                <a:endParaRPr kumimoji="1"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D68E497-E5CF-624A-932B-0FD60B7C66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4" t="-1453" r="-4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F8BBDA3D-EE78-C044-8B08-623EFCB2FD5F}"/>
              </a:ext>
            </a:extLst>
          </p:cNvPr>
          <p:cNvSpPr/>
          <p:nvPr/>
        </p:nvSpPr>
        <p:spPr>
          <a:xfrm>
            <a:off x="6096000" y="4776695"/>
            <a:ext cx="5817397" cy="92333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</a:rPr>
              <a:t>知识点</a:t>
            </a:r>
            <a:r>
              <a:rPr kumimoji="1" lang="en-US" altLang="zh-CN" b="1" dirty="0">
                <a:solidFill>
                  <a:srgbClr val="FF0000"/>
                </a:solidFill>
              </a:rPr>
              <a:t>	</a:t>
            </a:r>
            <a:r>
              <a:rPr kumimoji="1" lang="zh-CN" altLang="en-US" b="1" dirty="0">
                <a:solidFill>
                  <a:srgbClr val="FF0000"/>
                </a:solidFill>
              </a:rPr>
              <a:t>互素多项式的性质</a:t>
            </a:r>
            <a:endParaRPr kumimoji="1" lang="en-US" altLang="zh-CN" b="1" dirty="0">
              <a:solidFill>
                <a:srgbClr val="FF0000"/>
              </a:solidFill>
            </a:endParaRPr>
          </a:p>
          <a:p>
            <a:endParaRPr kumimoji="1" lang="en-US" altLang="zh-CN" b="1" dirty="0">
              <a:solidFill>
                <a:srgbClr val="FF0000"/>
              </a:solidFill>
            </a:endParaRPr>
          </a:p>
          <a:p>
            <a:endParaRPr kumimoji="1" lang="en-US" altLang="zh-CN" b="1" dirty="0">
              <a:solidFill>
                <a:srgbClr val="FF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62C65AF-B03B-594D-9F92-39BB98DB8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614" y="5172673"/>
            <a:ext cx="5040976" cy="40837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948CE62-DFE1-AA4E-BC38-5846CAFD09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0290" y="5025240"/>
            <a:ext cx="3255818" cy="146763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CF27C84-5C46-F048-BBF4-73D387A62D27}"/>
              </a:ext>
            </a:extLst>
          </p:cNvPr>
          <p:cNvSpPr/>
          <p:nvPr/>
        </p:nvSpPr>
        <p:spPr>
          <a:xfrm>
            <a:off x="278603" y="4657715"/>
            <a:ext cx="5516607" cy="175432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</a:rPr>
              <a:t>知识点</a:t>
            </a:r>
            <a:r>
              <a:rPr kumimoji="1" lang="en-US" altLang="zh-CN" b="1" dirty="0">
                <a:solidFill>
                  <a:srgbClr val="FF0000"/>
                </a:solidFill>
              </a:rPr>
              <a:t>	</a:t>
            </a:r>
            <a:r>
              <a:rPr kumimoji="1" lang="zh-CN" altLang="en-US" b="1" dirty="0">
                <a:solidFill>
                  <a:srgbClr val="FF0000"/>
                </a:solidFill>
              </a:rPr>
              <a:t>整除的概念</a:t>
            </a:r>
            <a:endParaRPr kumimoji="1" lang="en-US" altLang="zh-CN" b="1" dirty="0">
              <a:solidFill>
                <a:srgbClr val="FF0000"/>
              </a:solidFill>
            </a:endParaRPr>
          </a:p>
          <a:p>
            <a:endParaRPr kumimoji="1" lang="en-US" altLang="zh-CN" b="1" dirty="0">
              <a:solidFill>
                <a:srgbClr val="FF0000"/>
              </a:solidFill>
            </a:endParaRPr>
          </a:p>
          <a:p>
            <a:endParaRPr kumimoji="1" lang="en-US" altLang="zh-CN" b="1" dirty="0">
              <a:solidFill>
                <a:srgbClr val="FF0000"/>
              </a:solidFill>
            </a:endParaRPr>
          </a:p>
          <a:p>
            <a:endParaRPr kumimoji="1" lang="en-US" altLang="zh-CN" b="1" dirty="0">
              <a:solidFill>
                <a:srgbClr val="FF0000"/>
              </a:solidFill>
            </a:endParaRPr>
          </a:p>
          <a:p>
            <a:endParaRPr kumimoji="1" lang="en-US" altLang="zh-CN" b="1" dirty="0">
              <a:solidFill>
                <a:srgbClr val="FF0000"/>
              </a:solidFill>
            </a:endParaRPr>
          </a:p>
          <a:p>
            <a:endParaRPr kumimoji="1" lang="en-US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57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9BD850-183D-A648-8B86-365C02F3F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C1CDA4-A8A2-7243-B133-0673326C3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第三次作业讲评</a:t>
            </a:r>
            <a:endParaRPr kumimoji="1" lang="en-US" altLang="zh-CN" dirty="0"/>
          </a:p>
          <a:p>
            <a:r>
              <a:rPr kumimoji="1" lang="zh-CN" altLang="en-US" dirty="0"/>
              <a:t>课堂练习</a:t>
            </a:r>
          </a:p>
        </p:txBody>
      </p:sp>
    </p:spTree>
    <p:extLst>
      <p:ext uri="{BB962C8B-B14F-4D97-AF65-F5344CB8AC3E}">
        <p14:creationId xmlns:p14="http://schemas.microsoft.com/office/powerpoint/2010/main" val="35160095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2AB537-7F3C-C24B-AAA8-A8B4363EC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课堂练习解答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D68E497-E5CF-624A-932B-0FD60B7C66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2000" dirty="0"/>
                  <a:t>4</a:t>
                </a:r>
                <a:r>
                  <a:rPr lang="zh-CN" altLang="en-US" sz="2000" dirty="0"/>
                  <a:t>、设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−23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−22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+90,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−6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&gt;2</m:t>
                        </m:r>
                      </m:e>
                    </m:d>
                    <m:r>
                      <a:rPr lang="zh-CN" altLang="en-US" sz="2000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求证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kumimoji="1" lang="en-US" altLang="zh-CN" sz="2000" dirty="0"/>
                  <a:t>	</a:t>
                </a:r>
                <a:r>
                  <a:rPr kumimoji="1" lang="zh-CN" altLang="en-US" sz="2000" dirty="0"/>
                  <a:t>证明：用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zh-CN" altLang="en-US" sz="2000" i="1">
                        <a:latin typeface="Cambria Math" panose="02040503050406030204" pitchFamily="18" charset="0"/>
                      </a:rPr>
                      <m:t>除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000" b="0" i="1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得</m:t>
                    </m:r>
                    <m:r>
                      <m:rPr>
                        <m:sty m:val="p"/>
                      </m:rPr>
                      <a:rPr lang="en-US" altLang="zh-CN" sz="2000" i="1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−17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−12</m:t>
                        </m:r>
                      </m:e>
                    </m:d>
                    <m:r>
                      <a:rPr lang="zh-CN" altLang="en-US" sz="2000" b="0" i="0" smtClean="0">
                        <a:latin typeface="Cambria Math" panose="02040503050406030204" pitchFamily="18" charset="0"/>
                      </a:rPr>
                      <m:t>，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12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  <m:r>
                      <a:rPr lang="zh-CN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故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−12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因而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zh-CN" altLang="en-US" sz="2000" dirty="0"/>
                  <a:t>。</a:t>
                </a:r>
                <a:endParaRPr kumimoji="1"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D68E497-E5CF-624A-932B-0FD60B7C66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24" t="-14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0B789756-5CC5-0648-AE77-E6970D95BFD9}"/>
              </a:ext>
            </a:extLst>
          </p:cNvPr>
          <p:cNvSpPr/>
          <p:nvPr/>
        </p:nvSpPr>
        <p:spPr>
          <a:xfrm>
            <a:off x="2581747" y="3875009"/>
            <a:ext cx="226215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</a:rPr>
              <a:t>知识点：辗转相除法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E7EB31E-7952-054B-BC26-8B6CB602F278}"/>
              </a:ext>
            </a:extLst>
          </p:cNvPr>
          <p:cNvSpPr/>
          <p:nvPr/>
        </p:nvSpPr>
        <p:spPr>
          <a:xfrm>
            <a:off x="2581747" y="4607302"/>
            <a:ext cx="7088726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</a:rPr>
              <a:t>知识点：不可约多项式性质</a:t>
            </a:r>
            <a:endParaRPr kumimoji="1" lang="en-US" altLang="zh-CN" b="1" dirty="0">
              <a:solidFill>
                <a:srgbClr val="FF0000"/>
              </a:solidFill>
            </a:endParaRPr>
          </a:p>
          <a:p>
            <a:endParaRPr kumimoji="1" lang="en-US" altLang="zh-CN" b="1" dirty="0">
              <a:solidFill>
                <a:srgbClr val="FF0000"/>
              </a:solidFill>
            </a:endParaRPr>
          </a:p>
          <a:p>
            <a:endParaRPr kumimoji="1" lang="en-US" altLang="zh-CN" b="1" dirty="0">
              <a:solidFill>
                <a:srgbClr val="FF0000"/>
              </a:solidFill>
            </a:endParaRPr>
          </a:p>
          <a:p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AE7A9C3-273E-9F4B-97F7-BD009999A6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3746" y="4963892"/>
            <a:ext cx="6136383" cy="75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404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E1821-8FD8-A340-AE2E-C0FFF464F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课堂练习解答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72D74AF-C7EC-1848-B0DD-E351F9AB91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2000" dirty="0"/>
                  <a:t>5</a:t>
                </a:r>
                <a:r>
                  <a:rPr lang="zh-CN" altLang="en-US" sz="2000" dirty="0"/>
                  <a:t>、</a:t>
                </a:r>
                <a:r>
                  <a:rPr kumimoji="1" lang="zh-CN" altLang="en-US" sz="2000" dirty="0"/>
                  <a:t>设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zh-CN" altLang="en-US" sz="2000" i="1">
                        <a:latin typeface="Cambria Math" panose="02040503050406030204" pitchFamily="18" charset="0"/>
                      </a:rPr>
                      <m:t>和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zh-CN" altLang="en-US" sz="2000" i="1">
                        <a:latin typeface="Cambria Math" panose="02040503050406030204" pitchFamily="18" charset="0"/>
                      </a:rPr>
                      <m:t>是数域</m:t>
                    </m:r>
                    <m:r>
                      <m:rPr>
                        <m:sty m:val="p"/>
                      </m:rPr>
                      <a:rPr kumimoji="1" lang="en-US" altLang="zh-CN" sz="2000" i="1">
                        <a:latin typeface="Cambria Math" panose="02040503050406030204" pitchFamily="18" charset="0"/>
                      </a:rPr>
                      <m:t>P</m:t>
                    </m:r>
                    <m:r>
                      <a:rPr kumimoji="1" lang="zh-CN" altLang="en-US" sz="2000" i="1">
                        <a:latin typeface="Cambria Math" panose="02040503050406030204" pitchFamily="18" charset="0"/>
                      </a:rPr>
                      <m:t>上的多项式，</m:t>
                    </m:r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kumimoji="1" lang="zh-CN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，且</m:t>
                    </m:r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  <m:r>
                      <a:rPr kumimoji="1" lang="zh-CN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，求证：</m:t>
                    </m:r>
                    <m:d>
                      <m:d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)+</m:t>
                        </m:r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),</m:t>
                        </m:r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)+</m:t>
                        </m:r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kumimoji="1" lang="en-US" altLang="zh-CN" sz="2000" dirty="0"/>
              </a:p>
              <a:p>
                <a:pPr marL="0" indent="0">
                  <a:buNone/>
                </a:pPr>
                <a:endParaRPr kumimoji="1" lang="zh-CN" alt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72D74AF-C7EC-1848-B0DD-E351F9AB91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4" t="-14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>
            <a:extLst>
              <a:ext uri="{FF2B5EF4-FFF2-40B4-BE49-F238E27FC236}">
                <a16:creationId xmlns:a16="http://schemas.microsoft.com/office/drawing/2014/main" id="{149865F5-49EC-CF44-BEF4-63455044F239}"/>
              </a:ext>
            </a:extLst>
          </p:cNvPr>
          <p:cNvGrpSpPr/>
          <p:nvPr/>
        </p:nvGrpSpPr>
        <p:grpSpPr>
          <a:xfrm>
            <a:off x="1024789" y="2553270"/>
            <a:ext cx="8191500" cy="4216568"/>
            <a:chOff x="1024789" y="2553270"/>
            <a:chExt cx="8191500" cy="4216568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237A18B2-A29D-DB4E-B024-42BBDF844480}"/>
                </a:ext>
              </a:extLst>
            </p:cNvPr>
            <p:cNvGrpSpPr/>
            <p:nvPr/>
          </p:nvGrpSpPr>
          <p:grpSpPr>
            <a:xfrm>
              <a:off x="1024789" y="2553270"/>
              <a:ext cx="8191500" cy="4216568"/>
              <a:chOff x="1646959" y="2533384"/>
              <a:chExt cx="8191500" cy="4216568"/>
            </a:xfrm>
          </p:grpSpPr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44DD6F21-66A1-FE42-9311-7CA7E1284B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46959" y="2533384"/>
                <a:ext cx="8191500" cy="4216568"/>
              </a:xfrm>
              <a:prstGeom prst="rect">
                <a:avLst/>
              </a:prstGeom>
            </p:spPr>
          </p:pic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BF00BBAD-1F7C-6140-BB2A-47BBA002F075}"/>
                  </a:ext>
                </a:extLst>
              </p:cNvPr>
              <p:cNvSpPr/>
              <p:nvPr/>
            </p:nvSpPr>
            <p:spPr>
              <a:xfrm>
                <a:off x="2842181" y="4590854"/>
                <a:ext cx="117835" cy="14140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B85D7E1-D688-3B4A-878C-252AEF00E101}"/>
                </a:ext>
              </a:extLst>
            </p:cNvPr>
            <p:cNvSpPr txBox="1"/>
            <p:nvPr/>
          </p:nvSpPr>
          <p:spPr>
            <a:xfrm>
              <a:off x="2151666" y="4567757"/>
              <a:ext cx="2356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/>
                <a:t>3</a:t>
              </a:r>
              <a:endParaRPr kumimoji="1" lang="zh-CN" altLang="en-US" sz="1000" dirty="0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36E54B65-B031-9141-91CD-D38C44CBDE8F}"/>
              </a:ext>
            </a:extLst>
          </p:cNvPr>
          <p:cNvSpPr/>
          <p:nvPr/>
        </p:nvSpPr>
        <p:spPr>
          <a:xfrm>
            <a:off x="9329395" y="5942568"/>
            <a:ext cx="2322136" cy="36933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</a:rPr>
              <a:t>知识点</a:t>
            </a:r>
            <a:r>
              <a:rPr kumimoji="1" lang="en-US" altLang="zh-CN" b="1" dirty="0">
                <a:solidFill>
                  <a:srgbClr val="FF0000"/>
                </a:solidFill>
              </a:rPr>
              <a:t>	</a:t>
            </a:r>
            <a:r>
              <a:rPr kumimoji="1" lang="zh-CN" altLang="en-US" b="1" dirty="0">
                <a:solidFill>
                  <a:srgbClr val="FF0000"/>
                </a:solidFill>
              </a:rPr>
              <a:t>最大公因式</a:t>
            </a:r>
            <a:endParaRPr kumimoji="1" lang="en-US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367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2A9ED8-F2D8-1944-B6F2-25F8714CCB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谢谢！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F0C7C2D8-BFCF-F942-BDCB-3A71BDC9E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402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FDA014-B1E5-404C-9BA6-14FBE6C92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作业讲评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083F5B-60BE-5B4D-857E-515C9F505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作业三涉及主要知识点：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最大公因式：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定义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辗转相除法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互素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因式分解定理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不可约多项式的性质</a:t>
            </a:r>
            <a:endParaRPr kumimoji="1" lang="en-US" altLang="zh-CN" dirty="0"/>
          </a:p>
          <a:p>
            <a:pPr lvl="2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3888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08C79-485F-2641-BC20-34F976101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作业讲评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F6B957-C51C-8242-9654-219173E9B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sz="2000" dirty="0"/>
              <a:t>作业注意事项：</a:t>
            </a:r>
            <a:endParaRPr kumimoji="1" lang="en-US" altLang="zh-CN" sz="2000" dirty="0"/>
          </a:p>
          <a:p>
            <a:pPr marL="0" indent="0">
              <a:buNone/>
            </a:pPr>
            <a:r>
              <a:rPr kumimoji="1" lang="en-US" altLang="zh-CN" sz="2000" dirty="0"/>
              <a:t>	1</a:t>
            </a:r>
            <a:r>
              <a:rPr kumimoji="1" lang="zh-CN" altLang="en-US" sz="2000" dirty="0"/>
              <a:t>、计算错误比较多，如辗转相除法</a:t>
            </a:r>
            <a:endParaRPr kumimoji="1" lang="en-US" altLang="zh-CN" sz="2000" dirty="0"/>
          </a:p>
          <a:p>
            <a:pPr marL="0" indent="0">
              <a:buNone/>
            </a:pPr>
            <a:r>
              <a:rPr kumimoji="1" lang="en-US" altLang="zh-CN" sz="2000" dirty="0"/>
              <a:t>	2</a:t>
            </a:r>
            <a:r>
              <a:rPr kumimoji="1" lang="zh-CN" altLang="en-US" sz="2000" dirty="0"/>
              <a:t>、习题</a:t>
            </a:r>
            <a:r>
              <a:rPr kumimoji="1" lang="en-US" altLang="zh-CN" sz="2000" dirty="0"/>
              <a:t>7</a:t>
            </a:r>
            <a:r>
              <a:rPr kumimoji="1" lang="zh-CN" altLang="en-US" sz="2000" dirty="0"/>
              <a:t>做的不太好，没有分情况讨论，得到的解不全</a:t>
            </a:r>
            <a:endParaRPr kumimoji="1" lang="en-US" altLang="zh-CN" sz="2000" dirty="0"/>
          </a:p>
          <a:p>
            <a:pPr marL="0" indent="0">
              <a:buNone/>
            </a:pPr>
            <a:r>
              <a:rPr kumimoji="1" lang="en-US" altLang="zh-CN" sz="2000" dirty="0"/>
              <a:t>	3</a:t>
            </a:r>
            <a:r>
              <a:rPr kumimoji="1" lang="zh-CN" altLang="en-US" sz="2000" dirty="0"/>
              <a:t>、自主完成</a:t>
            </a:r>
            <a:endParaRPr kumimoji="1" lang="en-US" altLang="zh-CN" sz="2000" dirty="0"/>
          </a:p>
          <a:p>
            <a:pPr marL="0" indent="0">
              <a:buNone/>
            </a:pPr>
            <a:r>
              <a:rPr kumimoji="1" lang="en-US" altLang="zh-CN" sz="2000" dirty="0"/>
              <a:t>	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39514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759CD2-04FB-284C-8BA8-E82B2957A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作业讲评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176733B-D4BD-624A-855E-2303683B62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zh-CN" altLang="en-US" sz="2000" b="1" dirty="0"/>
                  <a:t>习题</a:t>
                </a:r>
                <a:r>
                  <a:rPr kumimoji="1" lang="en-US" altLang="zh-CN" sz="2000" b="1" dirty="0"/>
                  <a:t>5.2</a:t>
                </a:r>
                <a:r>
                  <a:rPr kumimoji="1" lang="zh-CN" altLang="en-US" sz="2000" b="1" dirty="0"/>
                  <a:t>：求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zh-CN" altLang="en-US" sz="2000" b="1" i="1">
                        <a:latin typeface="Cambria Math" panose="02040503050406030204" pitchFamily="18" charset="0"/>
                      </a:rPr>
                      <m:t>与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zh-CN" altLang="en-US" sz="2000" b="1" dirty="0">
                    <a:latin typeface="Cambria Math" panose="02040503050406030204" pitchFamily="18" charset="0"/>
                  </a:rPr>
                  <a:t>的最大公因式。</a:t>
                </a:r>
                <a:endParaRPr lang="en-US" altLang="zh-CN" sz="2000" b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zh-CN" altLang="zh-CN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𝟒</m:t>
                      </m:r>
                      <m:sSup>
                        <m:sSupPr>
                          <m:ctrlPr>
                            <a:rPr lang="zh-CN" altLang="zh-CN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zh-CN" altLang="zh-CN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𝟑</m:t>
                      </m:r>
                      <m:sSup>
                        <m:sSupPr>
                          <m:ctrlPr>
                            <a:rPr lang="zh-CN" altLang="zh-CN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m:rPr>
                          <m:nor/>
                        </m:rPr>
                        <a:rPr lang="zh-CN" altLang="en-US" sz="2000" b="1" i="0" smtClean="0"/>
                        <m:t>。</m:t>
                      </m:r>
                    </m:oMath>
                  </m:oMathPara>
                </a14:m>
                <a:endParaRPr kumimoji="1" lang="en-US" altLang="zh-CN" sz="2000" b="1" dirty="0"/>
              </a:p>
              <a:p>
                <a:pPr marL="0" indent="0">
                  <a:buNone/>
                </a:pPr>
                <a:r>
                  <a:rPr kumimoji="1" lang="zh-CN" altLang="en-US" sz="2000" b="1" dirty="0"/>
                  <a:t>答案：</a:t>
                </a:r>
                <a:r>
                  <a:rPr lang="en-US" altLang="zh-CN" sz="2000" b="1" dirty="0"/>
                  <a:t> </a:t>
                </a:r>
                <a:r>
                  <a:rPr lang="zh-CN" altLang="en-US" sz="2000" b="1" dirty="0"/>
                  <a:t>（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zh-CN" altLang="en-US" sz="2000" b="1" i="1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kumimoji="1" lang="zh-CN" altLang="en-US" sz="2000" b="1" dirty="0"/>
                  <a:t>）</a:t>
                </a:r>
                <a:r>
                  <a:rPr kumimoji="1" lang="en-US" altLang="zh-CN" sz="2000" b="1" dirty="0"/>
                  <a:t>=1</a:t>
                </a:r>
              </a:p>
              <a:p>
                <a:pPr marL="0" indent="0">
                  <a:buNone/>
                </a:pPr>
                <a:r>
                  <a:rPr kumimoji="1" lang="zh-CN" altLang="en-US" sz="2000" b="1" dirty="0"/>
                  <a:t>详解：</a:t>
                </a:r>
                <a:endParaRPr kumimoji="1" lang="en-US" altLang="zh-CN" sz="2000" b="1" dirty="0"/>
              </a:p>
              <a:p>
                <a:pPr marL="0" indent="0">
                  <a:buNone/>
                </a:pPr>
                <a:r>
                  <a:rPr kumimoji="1" lang="en-US" altLang="zh-CN" sz="2000" dirty="0"/>
                  <a:t>	</a:t>
                </a:r>
                <a:r>
                  <a:rPr kumimoji="1" lang="zh-CN" altLang="en-US" sz="2000" dirty="0"/>
                  <a:t>可用辗转相除法求解。</a:t>
                </a:r>
                <a:endParaRPr kumimoji="1" lang="en-US" altLang="zh-CN" sz="2000" dirty="0"/>
              </a:p>
              <a:p>
                <a:pPr marL="0" indent="0">
                  <a:buNone/>
                </a:pPr>
                <a:r>
                  <a:rPr kumimoji="1" lang="en-US" altLang="zh-CN" sz="2000" dirty="0"/>
                  <a:t>	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kumimoji="1"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0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−1,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=−3</m:t>
                    </m:r>
                    <m:sSup>
                      <m:sSup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kumimoji="1" lang="en-US" altLang="zh-CN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000" b="0" i="0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kumimoji="1"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1"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kumimoji="1"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1"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0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1"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m:rPr>
                        <m:nor/>
                      </m:rPr>
                      <a:rPr kumimoji="1" lang="en-US" altLang="zh-CN" sz="2000" dirty="0"/>
                      <m:t>,</m:t>
                    </m:r>
                  </m:oMath>
                </a14:m>
                <a:endParaRPr kumimoji="1" lang="en-US" altLang="zh-CN" sz="2000" dirty="0"/>
              </a:p>
              <a:p>
                <a:pPr marL="0" indent="0">
                  <a:buNone/>
                </a:pPr>
                <a:r>
                  <a:rPr kumimoji="1" lang="en-US" altLang="zh-CN" sz="20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kumimoji="1"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kumimoji="1"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kumimoji="1"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1"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kumimoji="1"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0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kumimoji="1"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kumimoji="1"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kumimoji="1" lang="en-US" altLang="zh-CN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27</m:t>
                        </m:r>
                      </m:num>
                      <m:den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441</m:t>
                        </m:r>
                      </m:num>
                      <m:den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256</m:t>
                        </m:r>
                      </m:den>
                    </m:f>
                  </m:oMath>
                </a14:m>
                <a:r>
                  <a:rPr kumimoji="1" lang="en-US" altLang="zh-CN" sz="2000" dirty="0"/>
                  <a:t>,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27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256</m:t>
                        </m:r>
                      </m:den>
                    </m:f>
                  </m:oMath>
                </a14:m>
                <a:endParaRPr kumimoji="1" lang="en-US" altLang="zh-CN" sz="2000" dirty="0"/>
              </a:p>
              <a:p>
                <a:pPr marL="0" indent="0">
                  <a:buNone/>
                </a:pPr>
                <a:r>
                  <a:rPr kumimoji="1" lang="en-US" altLang="zh-CN" sz="2000" dirty="0"/>
                  <a:t>	</a:t>
                </a:r>
                <a:r>
                  <a:rPr kumimoji="1" lang="zh-CN" altLang="en-US" sz="2000" dirty="0"/>
                  <a:t>因为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000" dirty="0"/>
                  <a:t>，所以（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000" b="0" i="1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zh-CN" altLang="en-US" sz="2000" dirty="0"/>
                  <a:t>）</a:t>
                </a:r>
                <a:r>
                  <a:rPr kumimoji="1" lang="en-US" altLang="zh-CN" sz="2000" dirty="0"/>
                  <a:t>=1</a:t>
                </a:r>
              </a:p>
              <a:p>
                <a:pPr marL="0" indent="0">
                  <a:buNone/>
                </a:pPr>
                <a:endParaRPr kumimoji="1" lang="en-US" altLang="zh-CN" sz="2000" b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176733B-D4BD-624A-855E-2303683B62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4" t="-14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748EE9D7-D710-5743-A31B-0BB1A4B88678}"/>
              </a:ext>
            </a:extLst>
          </p:cNvPr>
          <p:cNvSpPr/>
          <p:nvPr/>
        </p:nvSpPr>
        <p:spPr>
          <a:xfrm>
            <a:off x="8844002" y="5992297"/>
            <a:ext cx="226215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</a:rPr>
              <a:t>知识点：辗转相除法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28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7132E1-58A3-DD4D-8F0D-A8A986667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作业讲评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D5DE72FD-9D1E-D145-A7ED-E62538D384E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75286599"/>
                  </p:ext>
                </p:extLst>
              </p:nvPr>
            </p:nvGraphicFramePr>
            <p:xfrm>
              <a:off x="838199" y="1825625"/>
              <a:ext cx="10515600" cy="480542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628900">
                      <a:extLst>
                        <a:ext uri="{9D8B030D-6E8A-4147-A177-3AD203B41FA5}">
                          <a16:colId xmlns:a16="http://schemas.microsoft.com/office/drawing/2014/main" val="2531683054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3865741606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3824260852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108964537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400" b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1" lang="en-US" altLang="zh-CN" sz="14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sz="1400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kumimoji="1" lang="en-US" altLang="zh-CN" sz="14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zh-CN" altLang="en-US" sz="1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brk m:alnAt="7"/>
                                  </m:rPr>
                                  <a:rPr kumimoji="1" lang="en-US" altLang="zh-CN" sz="1400" b="0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kumimoji="1" lang="en-US" altLang="zh-CN" sz="1400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kumimoji="1" lang="en-US" altLang="zh-CN" sz="1400" b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kumimoji="1" lang="en-US" altLang="zh-CN" sz="1400" b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1400" b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kumimoji="1" lang="en-US" altLang="zh-CN" sz="1400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kumimoji="1" lang="en-US" altLang="zh-CN" sz="1400" b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kumimoji="1" lang="en-US" altLang="zh-CN" sz="1400" b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400" b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1" lang="en-US" altLang="zh-CN" sz="14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sz="1400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kumimoji="1" lang="en-US" altLang="zh-CN" sz="14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zh-CN" altLang="en-US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72688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400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US" altLang="zh-CN" sz="1400" b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1400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num>
                                  <m:den>
                                    <m:r>
                                      <a:rPr lang="en-US" altLang="zh-CN" sz="1400" b="0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1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zh-CN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1400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altLang="zh-CN" sz="1400" b="0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  <m:sSup>
                                  <m:sSupPr>
                                    <m:ctrlPr>
                                      <a:rPr lang="zh-CN" altLang="zh-CN" sz="1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14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1400" b="0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zh-CN" altLang="en-US" sz="1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zh-CN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1400" b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altLang="zh-CN" sz="1400" b="0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  <m:sSup>
                                  <m:sSupPr>
                                    <m:ctrlPr>
                                      <a:rPr lang="zh-CN" altLang="zh-CN" sz="1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1400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altLang="zh-CN" sz="1400" b="0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zh-CN" altLang="en-US" sz="1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1400" b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zh-CN" altLang="en-US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83559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 altLang="en-US" sz="1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zh-CN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1400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altLang="zh-CN" sz="1400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400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zh-CN" altLang="zh-CN" sz="1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14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1400" b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zh-CN" sz="1400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US" altLang="zh-CN" sz="1400" b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zh-CN" altLang="en-US" sz="1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zh-CN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1400" b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altLang="zh-CN" sz="1400" b="0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  <m:sSup>
                                  <m:sSupPr>
                                    <m:ctrlPr>
                                      <a:rPr lang="zh-CN" altLang="zh-CN" sz="1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1400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altLang="zh-CN" sz="1400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1400" b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zh-CN" altLang="en-US" sz="1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2375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 altLang="en-US" sz="1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num>
                                  <m:den>
                                    <m:r>
                                      <a:rPr lang="en-US" altLang="zh-CN" sz="1400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zh-CN" altLang="zh-CN" sz="1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14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1400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zh-CN" sz="1400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US" altLang="zh-CN" sz="1400" b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1400" b="0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zh-CN" altLang="en-US" sz="1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zh-CN" altLang="zh-CN" sz="1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1400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altLang="zh-CN" sz="1400" b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400" b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1400" b="0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zh-CN" altLang="en-US" sz="1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5091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 altLang="en-US" sz="1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num>
                                  <m:den>
                                    <m:r>
                                      <a:rPr lang="en-US" altLang="zh-CN" sz="1400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zh-CN" altLang="zh-CN" sz="1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14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1400" b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num>
                                  <m:den>
                                    <m:r>
                                      <a:rPr lang="en-US" altLang="zh-CN" sz="1400" b="0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den>
                                </m:f>
                                <m:r>
                                  <a:rPr lang="en-US" altLang="zh-CN" sz="1400" b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1400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num>
                                  <m:den>
                                    <m:r>
                                      <a:rPr lang="en-US" altLang="zh-CN" sz="1400" b="0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1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zh-CN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b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400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1400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altLang="zh-CN" sz="1400" b="0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  <m:sSup>
                                  <m:sSupPr>
                                    <m:ctrlPr>
                                      <a:rPr lang="zh-CN" altLang="zh-CN" sz="1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14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1400" b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zh-CN" altLang="en-US" sz="1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400" b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6918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 altLang="en-US" sz="1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4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400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CN" sz="14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num>
                                  <m:den>
                                    <m:r>
                                      <a:rPr lang="en-US" altLang="zh-CN" sz="1400" b="0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den>
                                </m:f>
                                <m:r>
                                  <a:rPr lang="en-US" altLang="zh-CN" sz="1400" b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1400" b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num>
                                  <m:den>
                                    <m:r>
                                      <a:rPr lang="en-US" altLang="zh-CN" sz="1400" b="0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1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4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400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CN" sz="1400" b="0" smtClean="0">
                                    <a:latin typeface="Cambria Math" panose="02040503050406030204" pitchFamily="18" charset="0"/>
                                  </a:rPr>
                                  <m:t>=−3</m:t>
                                </m:r>
                                <m:sSup>
                                  <m:sSupPr>
                                    <m:ctrlPr>
                                      <a:rPr lang="zh-CN" altLang="zh-CN" sz="1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14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1400" b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400" b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1400" b="0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oMath>
                            </m:oMathPara>
                          </a14:m>
                          <a:endParaRPr lang="zh-CN" altLang="en-US" sz="1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400" b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1" lang="en-US" altLang="zh-CN" sz="1400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sz="1400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kumimoji="1" lang="en-US" altLang="zh-CN" sz="1400" b="0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zh-CN" sz="1400" b="0" smtClean="0">
                                        <a:latin typeface="Cambria Math" panose="02040503050406030204" pitchFamily="18" charset="0"/>
                                      </a:rPr>
                                      <m:t>27</m:t>
                                    </m:r>
                                  </m:num>
                                  <m:den>
                                    <m:r>
                                      <a:rPr kumimoji="1" lang="en-US" altLang="zh-CN" sz="1400" b="0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den>
                                </m:f>
                                <m:r>
                                  <a:rPr kumimoji="1" lang="en-US" altLang="zh-CN" sz="1400" b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kumimoji="1" lang="en-US" altLang="zh-CN" sz="1400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441</m:t>
                                    </m:r>
                                  </m:num>
                                  <m:den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256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79427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 altLang="en-US" sz="1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  <m:sSup>
                                  <m:sSupPr>
                                    <m:ctrlPr>
                                      <a:rPr lang="zh-CN" altLang="zh-CN" sz="1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14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1400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num>
                                  <m:den>
                                    <m:r>
                                      <a:rPr lang="en-US" altLang="zh-CN" sz="1400" b="0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den>
                                </m:f>
                                <m:r>
                                  <a:rPr lang="en-US" altLang="zh-CN" sz="1400" b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zh-CN" altLang="en-US" sz="1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44984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 altLang="en-US" sz="1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0" smtClean="0">
                                    <a:latin typeface="Cambria Math" panose="02040503050406030204" pitchFamily="18" charset="0"/>
                                  </a:rPr>
                                  <m:t>                    </m:t>
                                </m:r>
                                <m:r>
                                  <a:rPr lang="en-US" altLang="zh-CN" sz="1400" b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smtClean="0">
                                        <a:latin typeface="Cambria Math" panose="02040503050406030204" pitchFamily="18" charset="0"/>
                                      </a:rPr>
                                      <m:t>49</m:t>
                                    </m:r>
                                  </m:num>
                                  <m:den>
                                    <m:r>
                                      <a:rPr lang="en-US" altLang="zh-CN" sz="1400" b="0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den>
                                </m:f>
                                <m:r>
                                  <a:rPr lang="en-US" altLang="zh-CN" sz="1400" b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1400" b="0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oMath>
                            </m:oMathPara>
                          </a14:m>
                          <a:endParaRPr lang="zh-CN" altLang="en-US" sz="1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75706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 altLang="en-US" sz="1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0" smtClean="0">
                                    <a:latin typeface="Cambria Math" panose="02040503050406030204" pitchFamily="18" charset="0"/>
                                  </a:rPr>
                                  <m:t>                       </m:t>
                                </m:r>
                                <m:r>
                                  <a:rPr lang="en-US" altLang="zh-CN" sz="1400" b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smtClean="0">
                                        <a:latin typeface="Cambria Math" panose="02040503050406030204" pitchFamily="18" charset="0"/>
                                      </a:rPr>
                                      <m:t>49</m:t>
                                    </m:r>
                                  </m:num>
                                  <m:den>
                                    <m:r>
                                      <a:rPr lang="en-US" altLang="zh-CN" sz="1400" b="0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den>
                                </m:f>
                                <m:r>
                                  <a:rPr lang="en-US" altLang="zh-CN" sz="1400" b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1400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539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256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1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27711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 altLang="en-US" sz="1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                    </m:t>
                                </m:r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400" b="0" i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400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CN" sz="14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1400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27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256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1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96470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D5DE72FD-9D1E-D145-A7ED-E62538D384E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75286599"/>
                  </p:ext>
                </p:extLst>
              </p:nvPr>
            </p:nvGraphicFramePr>
            <p:xfrm>
              <a:off x="838199" y="1825625"/>
              <a:ext cx="10515600" cy="480542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628900">
                      <a:extLst>
                        <a:ext uri="{9D8B030D-6E8A-4147-A177-3AD203B41FA5}">
                          <a16:colId xmlns:a16="http://schemas.microsoft.com/office/drawing/2014/main" val="2531683054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3865741606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3824260852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108964537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r="-300966" b="-12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99519" r="-199519" b="-12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483" r="-100483" b="-12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00483" r="-483" b="-12137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17268888"/>
                      </a:ext>
                    </a:extLst>
                  </a:tr>
                  <a:tr h="49225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t="-74359" r="-300966" b="-8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99519" t="-74359" r="-199519" b="-8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483" t="-74359" r="-100483" b="-8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00483" t="-74359" r="-483" b="-8025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8355945"/>
                      </a:ext>
                    </a:extLst>
                  </a:tr>
                  <a:tr h="492252">
                    <a:tc>
                      <a:txBody>
                        <a:bodyPr/>
                        <a:lstStyle/>
                        <a:p>
                          <a:endParaRPr lang="zh-CN" altLang="en-US" sz="1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99519" t="-174359" r="-199519" b="-7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483" t="-174359" r="-100483" b="-7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237590"/>
                      </a:ext>
                    </a:extLst>
                  </a:tr>
                  <a:tr h="492252">
                    <a:tc>
                      <a:txBody>
                        <a:bodyPr/>
                        <a:lstStyle/>
                        <a:p>
                          <a:endParaRPr lang="zh-CN" altLang="en-US" sz="1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99519" t="-274359" r="-199519" b="-6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483" t="-274359" r="-100483" b="-6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5091106"/>
                      </a:ext>
                    </a:extLst>
                  </a:tr>
                  <a:tr h="492252">
                    <a:tc>
                      <a:txBody>
                        <a:bodyPr/>
                        <a:lstStyle/>
                        <a:p>
                          <a:endParaRPr lang="zh-CN" altLang="en-US" sz="1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99519" t="-374359" r="-199519" b="-5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483" t="-374359" r="-100483" b="-5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1400" b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691851"/>
                      </a:ext>
                    </a:extLst>
                  </a:tr>
                  <a:tr h="492252">
                    <a:tc>
                      <a:txBody>
                        <a:bodyPr/>
                        <a:lstStyle/>
                        <a:p>
                          <a:endParaRPr lang="zh-CN" altLang="en-US" sz="1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99519" t="-474359" r="-199519" b="-4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483" t="-474359" r="-100483" b="-4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00483" t="-474359" r="-483" b="-4025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7942717"/>
                      </a:ext>
                    </a:extLst>
                  </a:tr>
                  <a:tr h="492252">
                    <a:tc>
                      <a:txBody>
                        <a:bodyPr/>
                        <a:lstStyle/>
                        <a:p>
                          <a:endParaRPr lang="zh-CN" altLang="en-US" sz="1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483" t="-574359" r="-100483" b="-3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4498457"/>
                      </a:ext>
                    </a:extLst>
                  </a:tr>
                  <a:tr h="492252">
                    <a:tc>
                      <a:txBody>
                        <a:bodyPr/>
                        <a:lstStyle/>
                        <a:p>
                          <a:endParaRPr lang="zh-CN" altLang="en-US" sz="1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483" t="-674359" r="-100483" b="-2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7570694"/>
                      </a:ext>
                    </a:extLst>
                  </a:tr>
                  <a:tr h="496570">
                    <a:tc>
                      <a:txBody>
                        <a:bodyPr/>
                        <a:lstStyle/>
                        <a:p>
                          <a:endParaRPr lang="zh-CN" altLang="en-US" sz="1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483" t="-774359" r="-100483" b="-1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2771150"/>
                      </a:ext>
                    </a:extLst>
                  </a:tr>
                  <a:tr h="492252">
                    <a:tc>
                      <a:txBody>
                        <a:bodyPr/>
                        <a:lstStyle/>
                        <a:p>
                          <a:endParaRPr lang="zh-CN" altLang="en-US" sz="1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483" t="-874359" r="-100483" b="-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964709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E62837CE-6598-9547-B47B-1EFCDBFA4DD1}"/>
              </a:ext>
            </a:extLst>
          </p:cNvPr>
          <p:cNvCxnSpPr>
            <a:cxnSpLocks/>
          </p:cNvCxnSpPr>
          <p:nvPr/>
        </p:nvCxnSpPr>
        <p:spPr>
          <a:xfrm>
            <a:off x="3108960" y="1947134"/>
            <a:ext cx="0" cy="46839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E68632EF-B3FD-584C-B542-C8C4243A9B05}"/>
              </a:ext>
            </a:extLst>
          </p:cNvPr>
          <p:cNvCxnSpPr>
            <a:cxnSpLocks/>
            <a:endCxn id="4" idx="2"/>
          </p:cNvCxnSpPr>
          <p:nvPr/>
        </p:nvCxnSpPr>
        <p:spPr>
          <a:xfrm flipH="1">
            <a:off x="6095999" y="1947134"/>
            <a:ext cx="2" cy="46839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B51FE445-CDA7-EB4C-9CDA-D844ECC7202E}"/>
              </a:ext>
            </a:extLst>
          </p:cNvPr>
          <p:cNvCxnSpPr>
            <a:cxnSpLocks/>
          </p:cNvCxnSpPr>
          <p:nvPr/>
        </p:nvCxnSpPr>
        <p:spPr>
          <a:xfrm>
            <a:off x="9027459" y="1947134"/>
            <a:ext cx="0" cy="46839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77FFA966-E523-9347-97E6-B52DDB8850F4}"/>
              </a:ext>
            </a:extLst>
          </p:cNvPr>
          <p:cNvCxnSpPr>
            <a:cxnSpLocks/>
          </p:cNvCxnSpPr>
          <p:nvPr/>
        </p:nvCxnSpPr>
        <p:spPr>
          <a:xfrm>
            <a:off x="6241228" y="3167977"/>
            <a:ext cx="25370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8EB35E71-C4B4-2A43-A156-D768D14AAFFB}"/>
              </a:ext>
            </a:extLst>
          </p:cNvPr>
          <p:cNvCxnSpPr>
            <a:cxnSpLocks/>
          </p:cNvCxnSpPr>
          <p:nvPr/>
        </p:nvCxnSpPr>
        <p:spPr>
          <a:xfrm>
            <a:off x="6241228" y="4154992"/>
            <a:ext cx="25370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B036EAAE-900A-414C-BA7F-0727358B3379}"/>
              </a:ext>
            </a:extLst>
          </p:cNvPr>
          <p:cNvCxnSpPr>
            <a:cxnSpLocks/>
          </p:cNvCxnSpPr>
          <p:nvPr/>
        </p:nvCxnSpPr>
        <p:spPr>
          <a:xfrm>
            <a:off x="3381487" y="3175000"/>
            <a:ext cx="25370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7587FBA9-3B4A-804B-90DA-1954A55912D1}"/>
              </a:ext>
            </a:extLst>
          </p:cNvPr>
          <p:cNvCxnSpPr>
            <a:cxnSpLocks/>
          </p:cNvCxnSpPr>
          <p:nvPr/>
        </p:nvCxnSpPr>
        <p:spPr>
          <a:xfrm>
            <a:off x="3381487" y="4154992"/>
            <a:ext cx="25370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0E8E4375-736E-9147-AF22-489A15EA0935}"/>
              </a:ext>
            </a:extLst>
          </p:cNvPr>
          <p:cNvCxnSpPr>
            <a:cxnSpLocks/>
          </p:cNvCxnSpPr>
          <p:nvPr/>
        </p:nvCxnSpPr>
        <p:spPr>
          <a:xfrm>
            <a:off x="6241228" y="5178014"/>
            <a:ext cx="25370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83DBCCD8-12DB-2144-8D96-2014C70214EB}"/>
              </a:ext>
            </a:extLst>
          </p:cNvPr>
          <p:cNvCxnSpPr>
            <a:cxnSpLocks/>
          </p:cNvCxnSpPr>
          <p:nvPr/>
        </p:nvCxnSpPr>
        <p:spPr>
          <a:xfrm>
            <a:off x="6241228" y="6160546"/>
            <a:ext cx="25370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777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53F29-157F-E24F-83FF-FD4E8EDBA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作业讲评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A42D8C4-E550-E34E-B6B0-575F842C63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zh-CN" altLang="en-US" sz="2000" b="1" dirty="0"/>
                  <a:t>习题</a:t>
                </a:r>
                <a:r>
                  <a:rPr kumimoji="1" lang="en-US" altLang="zh-CN" sz="2000" b="1" dirty="0"/>
                  <a:t>6.2</a:t>
                </a:r>
                <a:r>
                  <a:rPr kumimoji="1" lang="zh-CN" altLang="en-US" sz="2000" b="1" dirty="0"/>
                  <a:t>：</a:t>
                </a:r>
                <a14:m>
                  <m:oMath xmlns:m="http://schemas.openxmlformats.org/officeDocument/2006/math">
                    <m:r>
                      <a:rPr lang="zh-CN" altLang="zh-CN" sz="2000" b="1">
                        <a:latin typeface="Cambria Math" panose="02040503050406030204" pitchFamily="18" charset="0"/>
                      </a:rPr>
                      <m:t>求</m:t>
                    </m:r>
                    <m:r>
                      <a:rPr lang="zh-CN" altLang="zh-CN" sz="2000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),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zh-CN" sz="2000" b="1"/>
                      <m:t> </m:t>
                    </m:r>
                    <m:r>
                      <a:rPr lang="zh-CN" altLang="zh-CN" sz="2000" b="1">
                        <a:latin typeface="Cambria Math" panose="02040503050406030204" pitchFamily="18" charset="0"/>
                      </a:rPr>
                      <m:t>使</m:t>
                    </m:r>
                    <m:r>
                      <a:rPr lang="zh-CN" altLang="zh-CN" sz="2000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)=(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),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)):</m:t>
                    </m:r>
                  </m:oMath>
                </a14:m>
                <a:endParaRPr kumimoji="1" lang="en-US" altLang="zh-CN" sz="20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𝟒</m:t>
                      </m:r>
                      <m:sSup>
                        <m:sSupPr>
                          <m:ctrlPr>
                            <a:rPr lang="zh-CN" altLang="zh-CN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𝟐</m:t>
                      </m:r>
                      <m:sSup>
                        <m:sSupPr>
                          <m:ctrlPr>
                            <a:rPr lang="zh-CN" altLang="zh-CN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𝟏𝟔</m:t>
                      </m:r>
                      <m:sSup>
                        <m:sSupPr>
                          <m:ctrlPr>
                            <a:rPr lang="zh-CN" altLang="zh-CN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𝟐</m:t>
                      </m:r>
                      <m:sSup>
                        <m:sSupPr>
                          <m:ctrlPr>
                            <a:rPr lang="zh-CN" altLang="zh-CN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zh-CN" altLang="zh-CN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altLang="zh-CN" sz="2000" b="1" dirty="0"/>
              </a:p>
              <a:p>
                <a:pPr marL="0" indent="0">
                  <a:buNone/>
                </a:pPr>
                <a:r>
                  <a:rPr lang="zh-CN" altLang="en-US" sz="2000" b="1" dirty="0"/>
                  <a:t>答案：</a:t>
                </a:r>
                <a:r>
                  <a:rPr lang="en-US" altLang="zh-CN" sz="20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latin typeface="Cambria Math" panose="02040503050406030204" pitchFamily="18" charset="0"/>
                      </a:rPr>
                      <m:t>𝒖</m:t>
                    </m:r>
                    <m:d>
                      <m:dPr>
                        <m:ctrlP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1" i="0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r>
                      <a:rPr lang="en-US" altLang="zh-CN" sz="2000" b="1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0" dirty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altLang="zh-CN" sz="2000" b="1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1" i="0" dirty="0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sSup>
                      <m:sSupPr>
                        <m:ctrlP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000" b="1" i="0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sz="2000" b="1" dirty="0"/>
              </a:p>
              <a:p>
                <a:pPr marL="0" indent="0">
                  <a:buNone/>
                </a:pPr>
                <a:r>
                  <a:rPr lang="zh-CN" altLang="en-US" sz="2000" b="1" dirty="0"/>
                  <a:t>详解：</a:t>
                </a:r>
                <a:endParaRPr lang="zh-CN" altLang="zh-CN" sz="2000" b="1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A42D8C4-E550-E34E-B6B0-575F842C63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24" t="-14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DC36829A-5904-664C-AB94-D1ADFD5A47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0895" y="3192331"/>
            <a:ext cx="6030822" cy="320112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9132787-335C-854C-ACB2-CE33077E3B87}"/>
              </a:ext>
            </a:extLst>
          </p:cNvPr>
          <p:cNvSpPr/>
          <p:nvPr/>
        </p:nvSpPr>
        <p:spPr>
          <a:xfrm>
            <a:off x="8844002" y="5992297"/>
            <a:ext cx="226215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</a:rPr>
              <a:t>知识点：辗转相除法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254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33BFE3-3213-914D-8F7F-3188700A8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作业讲评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15B99F7-6851-D94F-949F-6849C274A5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6886" y="1591834"/>
            <a:ext cx="5694250" cy="43513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7FF04D7-31CF-084A-BD5E-09721A936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2450" y="1591834"/>
            <a:ext cx="5449334" cy="397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339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4E07BE-67D7-814F-9388-64FBF8435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作业讲评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BE27BC-C83A-864F-BFDF-36776D3ABB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876878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kumimoji="1" lang="zh-CN" altLang="en-US" sz="2000" b="1" dirty="0"/>
                  <a:t>习题</a:t>
                </a:r>
                <a:r>
                  <a:rPr kumimoji="1" lang="en-US" altLang="zh-CN" sz="2000" b="1" dirty="0"/>
                  <a:t>7</a:t>
                </a:r>
                <a:r>
                  <a:rPr kumimoji="1" lang="zh-CN" altLang="en-US" sz="2000" b="1" dirty="0"/>
                  <a:t>：设</a:t>
                </a:r>
                <a14:m>
                  <m:oMath xmlns:m="http://schemas.openxmlformats.org/officeDocument/2006/math">
                    <m:r>
                      <a:rPr kumimoji="1" lang="en-US" altLang="zh-CN" sz="20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kumimoji="1"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kumimoji="1" lang="en-US" altLang="zh-CN" sz="2000" b="1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sSup>
                      <m:sSupPr>
                        <m:ctrlP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kumimoji="1" lang="en-US" altLang="zh-CN" sz="20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sz="20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kumimoji="1" lang="en-US" altLang="zh-CN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1" lang="en-US" altLang="zh-CN" sz="20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sz="20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kumimoji="1" lang="en-US" altLang="zh-CN" sz="20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kumimoji="1" lang="en-US" altLang="zh-CN" sz="20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000" b="1" i="1" smtClean="0"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kumimoji="1"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kumimoji="1" lang="en-US" altLang="zh-CN" sz="20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sz="2000" b="1" i="1" smtClean="0">
                        <a:latin typeface="Cambria Math" panose="02040503050406030204" pitchFamily="18" charset="0"/>
                      </a:rPr>
                      <m:t>𝒕𝒙</m:t>
                    </m:r>
                    <m:r>
                      <a:rPr kumimoji="1" lang="en-US" altLang="zh-CN" sz="20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sz="2000" b="1" i="1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kumimoji="1" lang="zh-CN" altLang="en-US" sz="2000" b="1" dirty="0"/>
                  <a:t>，的最大公因式是一个二次多项式，求𝑡</a:t>
                </a:r>
                <a:r>
                  <a:rPr kumimoji="1" lang="en-US" altLang="zh-CN" sz="2000" b="1" dirty="0"/>
                  <a:t>,𝑢</a:t>
                </a:r>
                <a:r>
                  <a:rPr kumimoji="1" lang="zh-CN" altLang="en-US" sz="2000" b="1" dirty="0"/>
                  <a:t>的值。</a:t>
                </a:r>
                <a:endParaRPr kumimoji="1" lang="en-US" altLang="zh-CN" sz="2000" b="1" dirty="0"/>
              </a:p>
              <a:p>
                <a:pPr marL="0" indent="0">
                  <a:buNone/>
                </a:pPr>
                <a:r>
                  <a:rPr kumimoji="1" lang="zh-CN" altLang="en-US" sz="2000" b="1" dirty="0"/>
                  <a:t>答案：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zh-CN" sz="20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  <m:t>=−</m:t>
                            </m:r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e>
                          <m:e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eqArr>
                      </m:e>
                    </m:d>
                  </m:oMath>
                </a14:m>
                <a:r>
                  <a:rPr kumimoji="1" lang="zh-CN" altLang="en-US" sz="2000" b="1" dirty="0"/>
                  <a:t>或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zh-CN" sz="20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kumimoji="1"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kumimoji="1"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kumimoji="1"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kumimoji="1"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kumimoji="1"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kumimoji="1"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  <m:r>
                              <a:rPr kumimoji="1" lang="en-US" altLang="zh-CN" sz="20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e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eqArr>
                      </m:e>
                    </m:d>
                  </m:oMath>
                </a14:m>
                <a:r>
                  <a:rPr kumimoji="1" lang="zh-CN" altLang="en-US" sz="2000" b="1" dirty="0"/>
                  <a:t>或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zh-CN" sz="20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kumimoji="1"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kumimoji="1"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kumimoji="1"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kumimoji="1"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kumimoji="1"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kumimoji="1"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  <m:r>
                              <a:rPr kumimoji="1" lang="en-US" altLang="zh-CN" sz="20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e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eqArr>
                      </m:e>
                    </m:d>
                    <m:r>
                      <m:rPr>
                        <m:nor/>
                      </m:rPr>
                      <a:rPr kumimoji="1" lang="zh-CN" altLang="en-US" sz="2000" b="1" dirty="0" smtClean="0"/>
                      <m:t>或</m:t>
                    </m:r>
                    <m:d>
                      <m:dPr>
                        <m:begChr m:val="{"/>
                        <m:endChr m:val=""/>
                        <m:ctrlP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zh-CN" sz="20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  <m:t>=−</m:t>
                            </m:r>
                            <m:f>
                              <m:fPr>
                                <m:ctrlPr>
                                  <a:rPr kumimoji="1"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kumimoji="1"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kumimoji="1"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kumimoji="1"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kumimoji="1"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kumimoji="1"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  <m:r>
                              <a:rPr kumimoji="1" lang="en-US" altLang="zh-CN" sz="20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e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  <m:t>=−</m:t>
                            </m:r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  <m:t>𝟕</m:t>
                            </m:r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kumimoji="1"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kumimoji="1"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𝟏𝟏</m:t>
                                </m:r>
                              </m:e>
                            </m:rad>
                            <m:r>
                              <a:rPr kumimoji="1" lang="en-US" altLang="zh-CN" sz="20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eqArr>
                      </m:e>
                    </m:d>
                  </m:oMath>
                </a14:m>
                <a:r>
                  <a:rPr kumimoji="1" lang="en-US" altLang="zh-CN" sz="2000" b="1" dirty="0"/>
                  <a:t> </a:t>
                </a:r>
                <a:r>
                  <a:rPr kumimoji="1" lang="zh-CN" altLang="en-US" sz="2000" b="1" dirty="0"/>
                  <a:t>或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1"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zh-CN" sz="20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  <m:t>=−</m:t>
                            </m:r>
                            <m:f>
                              <m:fPr>
                                <m:ctrlPr>
                                  <a:rPr kumimoji="1"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kumimoji="1"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kumimoji="1"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kumimoji="1"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kumimoji="1"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kumimoji="1"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  <m:r>
                              <a:rPr kumimoji="1" lang="en-US" altLang="zh-CN" sz="20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e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  <m:t>=−</m:t>
                            </m:r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  <m:t>𝟕</m:t>
                            </m:r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kumimoji="1"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kumimoji="1"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𝟏𝟏</m:t>
                                </m:r>
                              </m:e>
                            </m:rad>
                            <m:r>
                              <a:rPr kumimoji="1" lang="en-US" altLang="zh-CN" sz="20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eqArr>
                      </m:e>
                    </m:d>
                  </m:oMath>
                </a14:m>
                <a:endParaRPr kumimoji="1" lang="en-US" altLang="zh-CN" sz="2000" b="1" dirty="0"/>
              </a:p>
              <a:p>
                <a:pPr marL="0" indent="0">
                  <a:buNone/>
                </a:pPr>
                <a:r>
                  <a:rPr kumimoji="1" lang="zh-CN" altLang="en-US" sz="2000" b="1" dirty="0"/>
                  <a:t>详解：</a:t>
                </a:r>
                <a:endParaRPr kumimoji="1" lang="en-US" altLang="zh-CN" sz="2000" b="1" dirty="0"/>
              </a:p>
              <a:p>
                <a:pPr marL="0" indent="0">
                  <a:buNone/>
                </a:pPr>
                <a:r>
                  <a:rPr kumimoji="1" lang="en-US" altLang="zh-CN" sz="2000" dirty="0"/>
                  <a:t>	</a:t>
                </a:r>
                <a:r>
                  <a:rPr kumimoji="1" lang="en-US" altLang="zh-CN" sz="2000" b="0" dirty="0"/>
                  <a:t> </a:t>
                </a:r>
                <a:r>
                  <a:rPr kumimoji="1" lang="zh-CN" altLang="en-US" sz="2000" b="0" dirty="0"/>
                  <a:t>令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kumimoji="1"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zh-CN" altLang="en-US" sz="2000" b="0" i="0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kumimoji="1" lang="zh-CN" altLang="en-US" sz="2000" i="1">
                        <a:latin typeface="Cambria Math" panose="02040503050406030204" pitchFamily="18" charset="0"/>
                      </a:rPr>
                      <m:t>易得</m:t>
                    </m:r>
                    <m:r>
                      <a:rPr kumimoji="1" lang="zh-CN" altLang="en-US" sz="2000" b="0" i="1" smtClean="0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kumimoji="1"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kumimoji="1" lang="en-US" altLang="zh-CN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0" dirty="0"/>
                  <a:t>	</a:t>
                </a:r>
                <a:r>
                  <a:rPr kumimoji="1"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2−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1" lang="zh-CN" altLang="en-US" sz="2000" b="0" i="1" smtClean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kumimoji="1" lang="zh-CN" altLang="en-US" sz="2000" dirty="0"/>
                  <a:t>（</a:t>
                </a:r>
                <a:r>
                  <a:rPr kumimoji="1" lang="en-US" altLang="zh-CN" sz="2000" dirty="0"/>
                  <a:t>1</a:t>
                </a:r>
                <a:r>
                  <a:rPr kumimoji="1" lang="zh-CN" altLang="en-US" sz="2000" dirty="0"/>
                  <a:t>）</a:t>
                </a:r>
                <a:endParaRPr kumimoji="1" lang="en-US" altLang="zh-CN" sz="2000" dirty="0"/>
              </a:p>
              <a:p>
                <a:pPr marL="0" indent="0">
                  <a:buNone/>
                </a:pPr>
                <a:r>
                  <a:rPr kumimoji="1" lang="en-US" altLang="zh-CN" sz="2000" dirty="0"/>
                  <a:t>	</a:t>
                </a:r>
                <a:r>
                  <a:rPr kumimoji="1" lang="zh-CN" altLang="en-US" sz="2000" dirty="0"/>
                  <a:t>因为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1+</m:t>
                    </m:r>
                    <m:r>
                      <m:rPr>
                        <m:sty m:val="p"/>
                      </m:rPr>
                      <a:rPr kumimoji="1" lang="en-US" altLang="zh-CN" sz="2000" i="1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kumimoji="1" lang="zh-CN" altLang="en-US" sz="2000" dirty="0"/>
                  <a:t>与</a:t>
                </a:r>
                <a14:m>
                  <m:oMath xmlns:m="http://schemas.openxmlformats.org/officeDocument/2006/math">
                    <m:r>
                      <a:rPr kumimoji="1" lang="en-US" altLang="zh-CN" sz="2000" b="0" i="1" dirty="0" smtClean="0">
                        <a:latin typeface="Cambria Math" panose="02040503050406030204" pitchFamily="18" charset="0"/>
                      </a:rPr>
                      <m:t>2−</m:t>
                    </m:r>
                    <m:r>
                      <m:rPr>
                        <m:sty m:val="p"/>
                      </m:rPr>
                      <a:rPr kumimoji="1" lang="en-US" altLang="zh-CN" sz="2000" i="1" dirty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kumimoji="1" lang="zh-CN" altLang="en-US" sz="2000" dirty="0"/>
                  <a:t>不能同时为</a:t>
                </a:r>
                <a:r>
                  <a:rPr kumimoji="1" lang="en-US" altLang="zh-CN" sz="2000" dirty="0"/>
                  <a:t>0</a:t>
                </a:r>
                <a:r>
                  <a:rPr kumimoji="1" lang="zh-CN" altLang="en-US" sz="2000" dirty="0"/>
                  <a:t>，所以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kumimoji="1" lang="en-US" altLang="zh-CN" sz="20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dirty="0"/>
                  <a:t>	</a:t>
                </a:r>
                <a:r>
                  <a:rPr kumimoji="1" lang="zh-CN" altLang="en-US" sz="2000" dirty="0"/>
                  <a:t>由</a:t>
                </a:r>
                <a14:m>
                  <m:oMath xmlns:m="http://schemas.openxmlformats.org/officeDocument/2006/math">
                    <m:d>
                      <m:dPr>
                        <m:begChr m:val="（"/>
                        <m:endChr m:val="）"/>
                        <m:ctrlPr>
                          <a:rPr kumimoji="1" lang="zh-CN" alt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f</m:t>
                        </m:r>
                        <m:d>
                          <m:d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kumimoji="1" lang="zh-CN" altLang="en-US" sz="2000" b="0" i="0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kumimoji="1" lang="zh-CN" altLang="en-US" sz="2000" dirty="0"/>
                  <a:t>根据题目假设，（</a:t>
                </a:r>
                <a:r>
                  <a:rPr kumimoji="1" lang="en-US" altLang="zh-CN" sz="2000" dirty="0"/>
                  <a:t>1</a:t>
                </a:r>
                <a:r>
                  <a:rPr kumimoji="1" lang="zh-CN" altLang="en-US" sz="2000" dirty="0"/>
                  <a:t>）一定是个二次多项式，所以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m:rPr>
                        <m:sty m:val="p"/>
                      </m:rPr>
                      <a:rPr kumimoji="1" lang="en-US" altLang="zh-CN" sz="2000" i="1">
                        <a:latin typeface="Cambria Math" panose="02040503050406030204" pitchFamily="18" charset="0"/>
                      </a:rPr>
                      <m:t>t</m:t>
                    </m:r>
                    <m:r>
                      <a:rPr kumimoji="1"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1" lang="zh-CN" altLang="en-US" sz="2000" dirty="0"/>
                  <a:t>，并且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zh-CN" altLang="en-US" sz="2000" i="1">
                        <a:latin typeface="Cambria Math" panose="02040503050406030204" pitchFamily="18" charset="0"/>
                      </a:rPr>
                      <m:t>是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zh-CN" altLang="en-US" sz="2000" i="1">
                        <a:latin typeface="Cambria Math" panose="02040503050406030204" pitchFamily="18" charset="0"/>
                      </a:rPr>
                      <m:t>与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zh-CN" altLang="en-US" sz="2000" dirty="0"/>
                  <a:t>的一个最大公因式。因此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zh-CN" altLang="en-US" sz="2000" dirty="0"/>
                  <a:t>能整除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zh-CN" altLang="en-US" sz="2000" dirty="0"/>
                  <a:t>。</a:t>
                </a:r>
                <a:endParaRPr kumimoji="1" lang="en-US" altLang="zh-CN" sz="2000" dirty="0"/>
              </a:p>
              <a:p>
                <a:pPr marL="0" indent="0">
                  <a:buNone/>
                </a:pPr>
                <a:r>
                  <a:rPr kumimoji="1" lang="en-US" altLang="zh-CN" sz="2000" dirty="0"/>
                  <a:t>	</a:t>
                </a:r>
                <a:r>
                  <a:rPr kumimoji="1" lang="zh-CN" altLang="en-US" sz="2000" dirty="0"/>
                  <a:t>设：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)=[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)−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)](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000" i="1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000" dirty="0">
                    <a:effectLst/>
                  </a:rPr>
                  <a:t> </a:t>
                </a:r>
                <a:endParaRPr lang="en-US" altLang="zh-CN" sz="2000" dirty="0">
                  <a:effectLst/>
                </a:endParaRPr>
              </a:p>
              <a:p>
                <a:pPr marL="0" indent="0">
                  <a:buNone/>
                </a:pPr>
                <a:r>
                  <a:rPr kumimoji="1" lang="en-US" altLang="zh-CN" sz="2000" dirty="0"/>
                  <a:t>	</a:t>
                </a:r>
                <a:r>
                  <a:rPr kumimoji="1" lang="zh-CN" altLang="en-US" sz="2000" dirty="0"/>
                  <a:t>比较系数得：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BE27BC-C83A-864F-BFDF-36776D3ABB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876878" cy="4351338"/>
              </a:xfrm>
              <a:blipFill>
                <a:blip r:embed="rId2"/>
                <a:stretch>
                  <a:fillRect l="-4084" t="-38081" r="-117" b="-127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五角星 3">
            <a:extLst>
              <a:ext uri="{FF2B5EF4-FFF2-40B4-BE49-F238E27FC236}">
                <a16:creationId xmlns:a16="http://schemas.microsoft.com/office/drawing/2014/main" id="{E99DC68D-2293-BE49-BD85-243D843DE6B9}"/>
              </a:ext>
            </a:extLst>
          </p:cNvPr>
          <p:cNvSpPr/>
          <p:nvPr/>
        </p:nvSpPr>
        <p:spPr>
          <a:xfrm>
            <a:off x="342900" y="1478757"/>
            <a:ext cx="622300" cy="5588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9FB46C5-A310-B848-96B0-95A8CA66DB4C}"/>
              </a:ext>
            </a:extLst>
          </p:cNvPr>
          <p:cNvSpPr/>
          <p:nvPr/>
        </p:nvSpPr>
        <p:spPr>
          <a:xfrm>
            <a:off x="8844002" y="5992297"/>
            <a:ext cx="295465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</a:rPr>
              <a:t>知识点：最大公因式、整除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183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3198</TotalTime>
  <Words>2333</Words>
  <Application>Microsoft Macintosh PowerPoint</Application>
  <PresentationFormat>宽屏</PresentationFormat>
  <Paragraphs>172</Paragraphs>
  <Slides>22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等线</vt:lpstr>
      <vt:lpstr>等线 Light</vt:lpstr>
      <vt:lpstr>Arial</vt:lpstr>
      <vt:lpstr>Cambria Math</vt:lpstr>
      <vt:lpstr>Office 主题​​</vt:lpstr>
      <vt:lpstr>高等代数习题课No.3</vt:lpstr>
      <vt:lpstr>目录</vt:lpstr>
      <vt:lpstr>作业讲评</vt:lpstr>
      <vt:lpstr>作业讲评</vt:lpstr>
      <vt:lpstr>作业讲评</vt:lpstr>
      <vt:lpstr>作业讲评</vt:lpstr>
      <vt:lpstr>作业讲评</vt:lpstr>
      <vt:lpstr>作业讲评</vt:lpstr>
      <vt:lpstr>作业讲评</vt:lpstr>
      <vt:lpstr>作业讲评</vt:lpstr>
      <vt:lpstr>作业讲评</vt:lpstr>
      <vt:lpstr>作业讲评</vt:lpstr>
      <vt:lpstr>作业讲评</vt:lpstr>
      <vt:lpstr>作业讲评</vt:lpstr>
      <vt:lpstr>作业讲评</vt:lpstr>
      <vt:lpstr>作业讲评</vt:lpstr>
      <vt:lpstr>课堂练习</vt:lpstr>
      <vt:lpstr>课堂练习解答</vt:lpstr>
      <vt:lpstr>课堂练习解答</vt:lpstr>
      <vt:lpstr>课堂练习解答</vt:lpstr>
      <vt:lpstr>课堂练习解答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高等代数习题课No.3</dc:title>
  <dc:creator>shao yue</dc:creator>
  <cp:lastModifiedBy>shao yue</cp:lastModifiedBy>
  <cp:revision>173</cp:revision>
  <dcterms:created xsi:type="dcterms:W3CDTF">2021-10-24T03:31:17Z</dcterms:created>
  <dcterms:modified xsi:type="dcterms:W3CDTF">2021-10-27T13:36:31Z</dcterms:modified>
</cp:coreProperties>
</file>