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0275213" cy="4280376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218" autoAdjust="0"/>
  </p:normalViewPr>
  <p:slideViewPr>
    <p:cSldViewPr snapToGrid="0">
      <p:cViewPr>
        <p:scale>
          <a:sx n="29" d="100"/>
          <a:sy n="29" d="100"/>
        </p:scale>
        <p:origin x="2432" y="-9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E9E7AF8-FE22-4595-BB8E-A438A684E5FC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2047FB-ABC0-4069-9800-131501F0B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4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047FB-ABC0-4069-9800-131501F0B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6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37EA-0040-4241-8329-AA09AB12014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C800-CF8C-412C-872A-110D53276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轮播图">
            <a:extLst>
              <a:ext uri="{FF2B5EF4-FFF2-40B4-BE49-F238E27FC236}">
                <a16:creationId xmlns:a16="http://schemas.microsoft.com/office/drawing/2014/main" id="{DEE51641-35BB-43B3-B445-0BA4B9B52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47" b="38510"/>
          <a:stretch/>
        </p:blipFill>
        <p:spPr>
          <a:xfrm>
            <a:off x="-1" y="0"/>
            <a:ext cx="30275213" cy="28908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C1FDD2-201B-4F04-B0DB-7FF4FC38D887}"/>
              </a:ext>
            </a:extLst>
          </p:cNvPr>
          <p:cNvSpPr/>
          <p:nvPr/>
        </p:nvSpPr>
        <p:spPr>
          <a:xfrm>
            <a:off x="-3" y="2751791"/>
            <a:ext cx="302752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繁黑體 Std B" panose="020B0700000000000000" pitchFamily="34" charset="-128"/>
              </a:rPr>
              <a:t>PC</a:t>
            </a:r>
            <a:r>
              <a:rPr lang="en-US" altLang="zh-CN" sz="8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繁黑體 Std B" panose="020B0700000000000000" pitchFamily="34" charset="-128"/>
              </a:rPr>
              <a:t>2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繁黑體 Std B" panose="020B0700000000000000" pitchFamily="34" charset="-128"/>
              </a:rPr>
              <a:t>: Pseudo-Classification Based Pseudo-Captioning for</a:t>
            </a:r>
          </a:p>
          <a:p>
            <a:pPr algn="ctr"/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繁黑體 Std B" panose="020B0700000000000000" pitchFamily="34" charset="-128"/>
              </a:rPr>
              <a:t>Noisy Correspondence Learning in Cross-Modal Retrieval</a:t>
            </a:r>
          </a:p>
          <a:p>
            <a:pPr algn="ctr"/>
            <a:endParaRPr lang="en-US" altLang="zh-C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dobe 繁黑體 Std B" panose="020B0700000000000000" pitchFamily="34" charset="-128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896E4C-30C3-41DC-8BF4-814F803E7401}"/>
              </a:ext>
            </a:extLst>
          </p:cNvPr>
          <p:cNvGrpSpPr/>
          <p:nvPr/>
        </p:nvGrpSpPr>
        <p:grpSpPr>
          <a:xfrm>
            <a:off x="1021553" y="5537302"/>
            <a:ext cx="28232100" cy="1929795"/>
            <a:chOff x="1145852" y="8517403"/>
            <a:chExt cx="28232100" cy="1929795"/>
          </a:xfrm>
        </p:grpSpPr>
        <p:sp>
          <p:nvSpPr>
            <p:cNvPr id="13" name="Text Placeholder 292">
              <a:extLst>
                <a:ext uri="{FF2B5EF4-FFF2-40B4-BE49-F238E27FC236}">
                  <a16:creationId xmlns:a16="http://schemas.microsoft.com/office/drawing/2014/main" id="{96EBC2FE-B23C-4AD7-A035-D8E27CD21307}"/>
                </a:ext>
              </a:extLst>
            </p:cNvPr>
            <p:cNvSpPr txBox="1">
              <a:spLocks/>
            </p:cNvSpPr>
            <p:nvPr/>
          </p:nvSpPr>
          <p:spPr>
            <a:xfrm>
              <a:off x="4181216" y="9501592"/>
              <a:ext cx="22299475" cy="945606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 algn="ctr" defTabSz="3239478">
                <a:defRPr/>
              </a:pPr>
              <a:r>
                <a:rPr lang="en-US" sz="4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Nanjing University, China  </a:t>
              </a:r>
              <a:r>
                <a:rPr lang="en-US" sz="4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 Group, China  </a:t>
              </a:r>
              <a:r>
                <a:rPr lang="en-US" sz="4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Southeast University, China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BE0BC6C-578C-48EF-AE88-E163BC4847A6}"/>
                </a:ext>
              </a:extLst>
            </p:cNvPr>
            <p:cNvSpPr/>
            <p:nvPr/>
          </p:nvSpPr>
          <p:spPr>
            <a:xfrm>
              <a:off x="1145852" y="8517403"/>
              <a:ext cx="28232100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Yue Duan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12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, </a:t>
              </a:r>
              <a:r>
                <a:rPr lang="en-US" sz="5400" dirty="0" err="1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Zhangxuan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 Gu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, </a:t>
              </a:r>
              <a:r>
                <a:rPr lang="en-US" sz="5400" dirty="0" err="1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Zhenzhe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 Ying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, Lei Qi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3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, Changhua Meng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, and </a:t>
              </a:r>
              <a:r>
                <a:rPr lang="en-US" sz="5400" dirty="0" err="1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Yinghuan</a:t>
              </a:r>
              <a:r>
                <a:rPr lang="en-US" sz="54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 Shi</a:t>
              </a:r>
              <a:r>
                <a:rPr lang="en-US" sz="5400" baseline="30000" dirty="0">
                  <a:latin typeface="Times New Roman" panose="02020603050405020304" pitchFamily="18" charset="0"/>
                  <a:ea typeface="MingLiU_HKSCS-ExtB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87ADA89F-37EB-4C53-9506-09CA3BBFD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190" y="176400"/>
            <a:ext cx="8064000" cy="25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C8DE45-8423-4781-8326-5099A3FBE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8" y="176400"/>
            <a:ext cx="8102281" cy="252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4CCBF9D-2A6A-490D-889C-69830216D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518" y="176400"/>
            <a:ext cx="7817727" cy="2520000"/>
          </a:xfrm>
          <a:prstGeom prst="rect">
            <a:avLst/>
          </a:prstGeom>
        </p:spPr>
      </p:pic>
      <p:sp>
        <p:nvSpPr>
          <p:cNvPr id="63" name="矩形: 圆角 27">
            <a:extLst>
              <a:ext uri="{FF2B5EF4-FFF2-40B4-BE49-F238E27FC236}">
                <a16:creationId xmlns:a16="http://schemas.microsoft.com/office/drawing/2014/main" id="{93C8F126-340E-4018-97E2-6EC292AB526C}"/>
              </a:ext>
            </a:extLst>
          </p:cNvPr>
          <p:cNvSpPr/>
          <p:nvPr/>
        </p:nvSpPr>
        <p:spPr>
          <a:xfrm>
            <a:off x="16334335" y="8240743"/>
            <a:ext cx="13687982" cy="9124860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0019F51-8F83-4851-8FF7-9AB8E40AA20F}"/>
              </a:ext>
            </a:extLst>
          </p:cNvPr>
          <p:cNvSpPr txBox="1"/>
          <p:nvPr/>
        </p:nvSpPr>
        <p:spPr>
          <a:xfrm>
            <a:off x="17678399" y="7652572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Noisy Correspondence Learning (NCL)</a:t>
            </a:r>
            <a:endParaRPr kumimoji="0" lang="en-US" altLang="en-US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文本占位符 9">
            <a:extLst>
              <a:ext uri="{FF2B5EF4-FFF2-40B4-BE49-F238E27FC236}">
                <a16:creationId xmlns:a16="http://schemas.microsoft.com/office/drawing/2014/main" id="{AE9862E1-6D77-4E95-90C0-7F717E46A26E}"/>
              </a:ext>
            </a:extLst>
          </p:cNvPr>
          <p:cNvSpPr txBox="1">
            <a:spLocks/>
          </p:cNvSpPr>
          <p:nvPr/>
        </p:nvSpPr>
        <p:spPr>
          <a:xfrm>
            <a:off x="16360451" y="8785202"/>
            <a:ext cx="13687981" cy="1708558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Current cross-modal retrieval models rely on</a:t>
            </a:r>
            <a:r>
              <a:rPr lang="zh-CN" altLang="en-US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training on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precisely matched</a:t>
            </a:r>
            <a:r>
              <a:rPr lang="en-US" altLang="zh-CN" sz="4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data pairs.</a:t>
            </a:r>
            <a:endParaRPr lang="zh-CN" altLang="en-US" sz="4400" dirty="0"/>
          </a:p>
        </p:txBody>
      </p:sp>
      <p:sp>
        <p:nvSpPr>
          <p:cNvPr id="84" name="箭头: 下 21">
            <a:extLst>
              <a:ext uri="{FF2B5EF4-FFF2-40B4-BE49-F238E27FC236}">
                <a16:creationId xmlns:a16="http://schemas.microsoft.com/office/drawing/2014/main" id="{6EE130D8-8ABE-4C53-B570-6F7E0041C87B}"/>
              </a:ext>
            </a:extLst>
          </p:cNvPr>
          <p:cNvSpPr/>
          <p:nvPr/>
        </p:nvSpPr>
        <p:spPr>
          <a:xfrm>
            <a:off x="22820943" y="10048011"/>
            <a:ext cx="867165" cy="911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62"/>
                </a:moveTo>
                <a:lnTo>
                  <a:pt x="5400" y="12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62"/>
                </a:lnTo>
                <a:lnTo>
                  <a:pt x="21600" y="12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文本占位符 9">
            <a:extLst>
              <a:ext uri="{FF2B5EF4-FFF2-40B4-BE49-F238E27FC236}">
                <a16:creationId xmlns:a16="http://schemas.microsoft.com/office/drawing/2014/main" id="{8CE93D66-F855-4C5E-B713-AA29E486405C}"/>
              </a:ext>
            </a:extLst>
          </p:cNvPr>
          <p:cNvSpPr txBox="1">
            <a:spLocks/>
          </p:cNvSpPr>
          <p:nvPr/>
        </p:nvSpPr>
        <p:spPr>
          <a:xfrm>
            <a:off x="16085788" y="10983190"/>
            <a:ext cx="14450177" cy="141297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Manually annotating images-text pair is laborious, while automatically collected data has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noisy correspondence.</a:t>
            </a:r>
          </a:p>
        </p:txBody>
      </p:sp>
      <p:sp>
        <p:nvSpPr>
          <p:cNvPr id="86" name="文本占位符 9">
            <a:extLst>
              <a:ext uri="{FF2B5EF4-FFF2-40B4-BE49-F238E27FC236}">
                <a16:creationId xmlns:a16="http://schemas.microsoft.com/office/drawing/2014/main" id="{45283946-9034-40DF-BD7D-6CA4B5D465C0}"/>
              </a:ext>
            </a:extLst>
          </p:cNvPr>
          <p:cNvSpPr txBox="1">
            <a:spLocks/>
          </p:cNvSpPr>
          <p:nvPr/>
        </p:nvSpPr>
        <p:spPr>
          <a:xfrm>
            <a:off x="16745389" y="13284532"/>
            <a:ext cx="13000128" cy="1354126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NCL aims to train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robust cross-modal retrieval models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in the presence of noisy correspondence.</a:t>
            </a:r>
          </a:p>
        </p:txBody>
      </p:sp>
      <p:sp>
        <p:nvSpPr>
          <p:cNvPr id="87" name="箭头: 下 21">
            <a:extLst>
              <a:ext uri="{FF2B5EF4-FFF2-40B4-BE49-F238E27FC236}">
                <a16:creationId xmlns:a16="http://schemas.microsoft.com/office/drawing/2014/main" id="{B846BAC4-7B71-45FF-8273-7508F0B89BBC}"/>
              </a:ext>
            </a:extLst>
          </p:cNvPr>
          <p:cNvSpPr/>
          <p:nvPr/>
        </p:nvSpPr>
        <p:spPr>
          <a:xfrm>
            <a:off x="22820943" y="12257491"/>
            <a:ext cx="867165" cy="911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62"/>
                </a:moveTo>
                <a:lnTo>
                  <a:pt x="5400" y="12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62"/>
                </a:lnTo>
                <a:lnTo>
                  <a:pt x="21600" y="12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矩形: 圆角 27">
            <a:extLst>
              <a:ext uri="{FF2B5EF4-FFF2-40B4-BE49-F238E27FC236}">
                <a16:creationId xmlns:a16="http://schemas.microsoft.com/office/drawing/2014/main" id="{48D94677-18C2-4858-AE6C-60B39DD5E9EF}"/>
              </a:ext>
            </a:extLst>
          </p:cNvPr>
          <p:cNvSpPr/>
          <p:nvPr/>
        </p:nvSpPr>
        <p:spPr>
          <a:xfrm>
            <a:off x="16334335" y="18153901"/>
            <a:ext cx="13687982" cy="13094482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CF7E7-69E9-44E0-B090-F0FBCBCF5CEC}"/>
              </a:ext>
            </a:extLst>
          </p:cNvPr>
          <p:cNvSpPr txBox="1"/>
          <p:nvPr/>
        </p:nvSpPr>
        <p:spPr>
          <a:xfrm>
            <a:off x="17678399" y="17618124"/>
            <a:ext cx="11125202" cy="1066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Dataset: Noise of Web (</a:t>
            </a:r>
            <a:r>
              <a:rPr kumimoji="0" lang="en-US" altLang="zh-CN" sz="4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NoW</a:t>
            </a: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565EB275-22D6-4500-964F-28205B3A93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591" y="23792011"/>
            <a:ext cx="13082816" cy="7105792"/>
          </a:xfrm>
          <a:prstGeom prst="rect">
            <a:avLst/>
          </a:prstGeom>
        </p:spPr>
      </p:pic>
      <p:sp>
        <p:nvSpPr>
          <p:cNvPr id="102" name="文本占位符 9">
            <a:extLst>
              <a:ext uri="{FF2B5EF4-FFF2-40B4-BE49-F238E27FC236}">
                <a16:creationId xmlns:a16="http://schemas.microsoft.com/office/drawing/2014/main" id="{FAA85E05-2ABD-4DCB-B31F-FAC633E95C98}"/>
              </a:ext>
            </a:extLst>
          </p:cNvPr>
          <p:cNvSpPr txBox="1">
            <a:spLocks/>
          </p:cNvSpPr>
          <p:nvPr/>
        </p:nvSpPr>
        <p:spPr>
          <a:xfrm>
            <a:off x="16629422" y="18945808"/>
            <a:ext cx="13232063" cy="5148150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11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Previous NCL benchmarks are mainly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artificially simulated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based on Flickr30K, MS-COCO, etc.</a:t>
            </a:r>
          </a:p>
          <a:p>
            <a:pPr>
              <a:spcBef>
                <a:spcPts val="1311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Propose the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first benchmark dedicated to NCL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, collected in a real industrial environment.</a:t>
            </a:r>
          </a:p>
          <a:p>
            <a:pPr>
              <a:spcBef>
                <a:spcPts val="1311"/>
              </a:spcBef>
            </a:pPr>
            <a:r>
              <a:rPr lang="en-US" altLang="zh-CN" sz="4400" dirty="0" err="1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NoW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contains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100,000 [webpage screenshot (image)-meta description (text)]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data pairs obtained from the web page and HTML source code.</a:t>
            </a:r>
          </a:p>
        </p:txBody>
      </p:sp>
      <p:sp>
        <p:nvSpPr>
          <p:cNvPr id="104" name="矩形: 圆角 27">
            <a:extLst>
              <a:ext uri="{FF2B5EF4-FFF2-40B4-BE49-F238E27FC236}">
                <a16:creationId xmlns:a16="http://schemas.microsoft.com/office/drawing/2014/main" id="{896C9DDD-B045-42C5-ACCD-5093E64E8B61}"/>
              </a:ext>
            </a:extLst>
          </p:cNvPr>
          <p:cNvSpPr/>
          <p:nvPr/>
        </p:nvSpPr>
        <p:spPr>
          <a:xfrm>
            <a:off x="243155" y="8240744"/>
            <a:ext cx="15840496" cy="7250166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1090F8-BA6B-4963-8B10-090CC5E970CE}"/>
              </a:ext>
            </a:extLst>
          </p:cNvPr>
          <p:cNvSpPr txBox="1"/>
          <p:nvPr/>
        </p:nvSpPr>
        <p:spPr>
          <a:xfrm>
            <a:off x="2492227" y="7650685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Motivation: Margin vs. Pseudo-Caption </a:t>
            </a: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376948CC-897B-4755-8E2A-A2CC782F9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72" y="9029942"/>
            <a:ext cx="9635662" cy="4769045"/>
          </a:xfrm>
          <a:prstGeom prst="rect">
            <a:avLst/>
          </a:prstGeom>
        </p:spPr>
      </p:pic>
      <p:sp>
        <p:nvSpPr>
          <p:cNvPr id="119" name="矩形: 圆角 27">
            <a:extLst>
              <a:ext uri="{FF2B5EF4-FFF2-40B4-BE49-F238E27FC236}">
                <a16:creationId xmlns:a16="http://schemas.microsoft.com/office/drawing/2014/main" id="{A47EEDB2-2165-4508-9A8B-0C78EC3E60BB}"/>
              </a:ext>
            </a:extLst>
          </p:cNvPr>
          <p:cNvSpPr/>
          <p:nvPr/>
        </p:nvSpPr>
        <p:spPr>
          <a:xfrm>
            <a:off x="243154" y="16254514"/>
            <a:ext cx="15840495" cy="18973662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90DBD8-33B8-4DB8-9BBD-89B94C554B3A}"/>
              </a:ext>
            </a:extLst>
          </p:cNvPr>
          <p:cNvSpPr txBox="1"/>
          <p:nvPr/>
        </p:nvSpPr>
        <p:spPr>
          <a:xfrm>
            <a:off x="2492227" y="15722555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5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Proposed Method: PC</a:t>
            </a:r>
            <a:r>
              <a:rPr kumimoji="0" lang="en-US" altLang="zh-CN" sz="5400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17A98A4F-754A-49EE-BB5B-7DA9D23CD9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365" y="26350875"/>
            <a:ext cx="15206926" cy="8734895"/>
          </a:xfrm>
          <a:prstGeom prst="rect">
            <a:avLst/>
          </a:prstGeom>
        </p:spPr>
      </p:pic>
      <p:sp>
        <p:nvSpPr>
          <p:cNvPr id="124" name="文本占位符 9">
            <a:extLst>
              <a:ext uri="{FF2B5EF4-FFF2-40B4-BE49-F238E27FC236}">
                <a16:creationId xmlns:a16="http://schemas.microsoft.com/office/drawing/2014/main" id="{0140CDE1-AE46-41BB-A144-811357BA2D55}"/>
              </a:ext>
            </a:extLst>
          </p:cNvPr>
          <p:cNvSpPr txBox="1">
            <a:spLocks/>
          </p:cNvSpPr>
          <p:nvPr/>
        </p:nvSpPr>
        <p:spPr>
          <a:xfrm>
            <a:off x="535470" y="16805355"/>
            <a:ext cx="8483669" cy="9545519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11"/>
              </a:spcBef>
            </a:pP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Pseudo-classification:</a:t>
            </a:r>
            <a:r>
              <a:rPr lang="en-US" altLang="zh-CN" sz="4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Use the pseudo-classifier to group visual semantic clusters into </a:t>
            </a:r>
            <a:r>
              <a:rPr lang="en-US" altLang="zh-CN" sz="4400" i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pseudo-classes with images as anchors.</a:t>
            </a:r>
          </a:p>
          <a:p>
            <a:pPr>
              <a:spcBef>
                <a:spcPts val="1311"/>
              </a:spcBef>
            </a:pP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Pseudo-classification based pseudo-captioning: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Use the pseudo-classifier to assign pseudo-captions based on the similarity of the pseudo-predictions of clean images and noisy images. </a:t>
            </a:r>
          </a:p>
          <a:p>
            <a:pPr>
              <a:spcBef>
                <a:spcPts val="1311"/>
              </a:spcBef>
            </a:pP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Prediction oscillation based correspondence rectification: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Oscillating pseudo-predictions indicate low correspondence.</a:t>
            </a:r>
            <a:endParaRPr lang="en-US" altLang="zh-CN" sz="4400" b="1" dirty="0">
              <a:latin typeface="Times New Roman" panose="02020603050405020304" pitchFamily="18" charset="0"/>
              <a:ea typeface="STKait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: 圆角 27">
            <a:extLst>
              <a:ext uri="{FF2B5EF4-FFF2-40B4-BE49-F238E27FC236}">
                <a16:creationId xmlns:a16="http://schemas.microsoft.com/office/drawing/2014/main" id="{A58DADC9-3E9E-412D-86FD-95D02D16E193}"/>
              </a:ext>
            </a:extLst>
          </p:cNvPr>
          <p:cNvSpPr/>
          <p:nvPr/>
        </p:nvSpPr>
        <p:spPr>
          <a:xfrm>
            <a:off x="205055" y="35995691"/>
            <a:ext cx="15840494" cy="6664858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F201223-A15A-4817-A5DB-9735B5BF8BBF}"/>
              </a:ext>
            </a:extLst>
          </p:cNvPr>
          <p:cNvSpPr txBox="1"/>
          <p:nvPr/>
        </p:nvSpPr>
        <p:spPr>
          <a:xfrm>
            <a:off x="2492227" y="35462019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Experiments on </a:t>
            </a:r>
            <a:r>
              <a:rPr kumimoji="0" lang="en-US" altLang="zh-CN" sz="4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NoW</a:t>
            </a:r>
            <a:endParaRPr kumimoji="0" lang="en-US" altLang="zh-CN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BCFA0417-2FF8-4197-A32F-9D00589896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6" y="36522031"/>
            <a:ext cx="7992666" cy="3086651"/>
          </a:xfrm>
          <a:prstGeom prst="rect">
            <a:avLst/>
          </a:prstGeom>
        </p:spPr>
      </p:pic>
      <p:sp>
        <p:nvSpPr>
          <p:cNvPr id="136" name="文本占位符 9">
            <a:extLst>
              <a:ext uri="{FF2B5EF4-FFF2-40B4-BE49-F238E27FC236}">
                <a16:creationId xmlns:a16="http://schemas.microsoft.com/office/drawing/2014/main" id="{65545A78-F334-4147-93CF-6E62A130AF06}"/>
              </a:ext>
            </a:extLst>
          </p:cNvPr>
          <p:cNvSpPr txBox="1">
            <a:spLocks/>
          </p:cNvSpPr>
          <p:nvPr/>
        </p:nvSpPr>
        <p:spPr>
          <a:xfrm>
            <a:off x="8163401" y="39829580"/>
            <a:ext cx="8031200" cy="2768566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 err="1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NoW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is a multilingual </a:t>
            </a:r>
            <a:r>
              <a:rPr lang="en-US" altLang="zh-CN" sz="4400" dirty="0" err="1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dataset.We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provide results with </a:t>
            </a:r>
            <a:r>
              <a:rPr lang="en-US" altLang="zh-CN" sz="4400" b="1" dirty="0" err="1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Jieba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4400" b="1" dirty="0" err="1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BPETokenizer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and pre-trained </a:t>
            </a:r>
            <a:r>
              <a:rPr lang="en-US" altLang="zh-CN" sz="4400" b="1" dirty="0" err="1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BertTokenizer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for tokenizing text.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B211E2D-2C44-475B-80C6-BE833D7B957D}"/>
              </a:ext>
            </a:extLst>
          </p:cNvPr>
          <p:cNvSpPr txBox="1"/>
          <p:nvPr/>
        </p:nvSpPr>
        <p:spPr>
          <a:xfrm>
            <a:off x="-405" y="2934926"/>
            <a:ext cx="5109495" cy="2142926"/>
          </a:xfrm>
          <a:prstGeom prst="rect">
            <a:avLst/>
          </a:prstGeom>
          <a:blipFill dpi="0" rotWithShape="1">
            <a:blip r:embed="rId12">
              <a:alphaModFix amt="2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矩形: 圆角 27">
            <a:extLst>
              <a:ext uri="{FF2B5EF4-FFF2-40B4-BE49-F238E27FC236}">
                <a16:creationId xmlns:a16="http://schemas.microsoft.com/office/drawing/2014/main" id="{93C8F126-340E-4018-97E2-6EC292AB526C}"/>
              </a:ext>
            </a:extLst>
          </p:cNvPr>
          <p:cNvSpPr/>
          <p:nvPr/>
        </p:nvSpPr>
        <p:spPr>
          <a:xfrm>
            <a:off x="16322351" y="39319200"/>
            <a:ext cx="13661866" cy="3341349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019F51-8F83-4851-8FF7-9AB8E40AA20F}"/>
              </a:ext>
            </a:extLst>
          </p:cNvPr>
          <p:cNvSpPr txBox="1"/>
          <p:nvPr/>
        </p:nvSpPr>
        <p:spPr>
          <a:xfrm>
            <a:off x="17640299" y="38776180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Paper&amp;Dataset&amp;Code&amp;Zhihu&amp;Video</a:t>
            </a:r>
            <a:endParaRPr kumimoji="0" lang="en-US" altLang="en-US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37768" y="14646574"/>
            <a:ext cx="13233516" cy="2624103"/>
          </a:xfrm>
          <a:prstGeom prst="rect">
            <a:avLst/>
          </a:prstGeom>
        </p:spPr>
      </p:pic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4430940-68E2-43F7-B483-299FAC979E29}"/>
              </a:ext>
            </a:extLst>
          </p:cNvPr>
          <p:cNvSpPr/>
          <p:nvPr/>
        </p:nvSpPr>
        <p:spPr>
          <a:xfrm>
            <a:off x="16360451" y="31968098"/>
            <a:ext cx="13661866" cy="6570427"/>
          </a:xfrm>
          <a:prstGeom prst="roundRect">
            <a:avLst>
              <a:gd name="adj" fmla="val 6642"/>
            </a:avLst>
          </a:prstGeom>
          <a:solidFill>
            <a:sysClr val="window" lastClr="FFFFFF"/>
          </a:solidFill>
          <a:ln w="12700" cap="flat" cmpd="sng" algn="ctr">
            <a:gradFill flip="none" rotWithShape="1">
              <a:gsLst>
                <a:gs pos="0">
                  <a:srgbClr val="376ADD">
                    <a:lumMod val="20000"/>
                    <a:lumOff val="80000"/>
                  </a:srgbClr>
                </a:gs>
                <a:gs pos="100000">
                  <a:srgbClr val="376ADD">
                    <a:lumMod val="20000"/>
                    <a:lumOff val="80000"/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152400" dist="38100" dir="2700000" algn="tl" rotWithShape="0">
              <a:srgbClr val="2764ED">
                <a:alpha val="25000"/>
              </a:srgbClr>
            </a:outerShdw>
          </a:effectLst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F0DC05-0F22-484E-BD7C-968F1DE655BB}"/>
              </a:ext>
            </a:extLst>
          </p:cNvPr>
          <p:cNvSpPr txBox="1"/>
          <p:nvPr/>
        </p:nvSpPr>
        <p:spPr>
          <a:xfrm>
            <a:off x="17678399" y="31487276"/>
            <a:ext cx="11125201" cy="106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noAutofit/>
          </a:bodyPr>
          <a:lstStyle>
            <a:defPPr>
              <a:defRPr lang="en-US"/>
            </a:defPPr>
            <a:lvl1pPr algn="just">
              <a:spcAft>
                <a:spcPts val="600"/>
              </a:spcAft>
              <a:defRPr kumimoji="1" b="1">
                <a:solidFill>
                  <a:srgbClr val="0066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Contribution and Conclusion</a:t>
            </a:r>
            <a:endParaRPr kumimoji="0" lang="en-US" altLang="en-US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文本占位符 9">
            <a:extLst>
              <a:ext uri="{FF2B5EF4-FFF2-40B4-BE49-F238E27FC236}">
                <a16:creationId xmlns:a16="http://schemas.microsoft.com/office/drawing/2014/main" id="{A2E3251C-9116-4655-B8C8-25B6D8C03396}"/>
              </a:ext>
            </a:extLst>
          </p:cNvPr>
          <p:cNvSpPr txBox="1">
            <a:spLocks/>
          </p:cNvSpPr>
          <p:nvPr/>
        </p:nvSpPr>
        <p:spPr>
          <a:xfrm>
            <a:off x="16593375" y="32625266"/>
            <a:ext cx="13222131" cy="6240103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11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We introduce a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pseudo-caption-based NCL framework: PC</a:t>
            </a:r>
            <a:r>
              <a:rPr lang="en-US" altLang="zh-CN" sz="4400" b="1" baseline="30000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, offering a threefold strategy all rooted in pseudo-classification. </a:t>
            </a:r>
          </a:p>
          <a:p>
            <a:pPr>
              <a:spcBef>
                <a:spcPts val="1311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4400" baseline="300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 shows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promising NCL performance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on both the simulated and the realistic datasets, outperforming both popular cross-modal retrieval approaches and NCL-robust methods across a variety of NCL settings. </a:t>
            </a:r>
          </a:p>
          <a:p>
            <a:pPr>
              <a:spcBef>
                <a:spcPts val="1311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We introduce a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realistic dataset </a:t>
            </a:r>
            <a:r>
              <a:rPr lang="en-US" altLang="zh-CN" sz="4400" b="1" dirty="0" err="1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NoW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, which can serve as a powerful benchmark for NCL evaluations.</a:t>
            </a:r>
          </a:p>
        </p:txBody>
      </p:sp>
      <p:sp>
        <p:nvSpPr>
          <p:cNvPr id="51" name="文本占位符 9">
            <a:extLst>
              <a:ext uri="{FF2B5EF4-FFF2-40B4-BE49-F238E27FC236}">
                <a16:creationId xmlns:a16="http://schemas.microsoft.com/office/drawing/2014/main" id="{C2C3BC73-CAE6-4B09-A9CE-EDE8AE9CC4D2}"/>
              </a:ext>
            </a:extLst>
          </p:cNvPr>
          <p:cNvSpPr txBox="1">
            <a:spLocks/>
          </p:cNvSpPr>
          <p:nvPr/>
        </p:nvSpPr>
        <p:spPr>
          <a:xfrm>
            <a:off x="10315623" y="8917573"/>
            <a:ext cx="5895385" cy="4667789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Previous NCL solutions mostly adopt the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soft margin based triplet ranking loss </a:t>
            </a: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to mitigate the negative impact of mismatched data in the training process.</a:t>
            </a:r>
            <a:endParaRPr lang="zh-CN" altLang="en-US" sz="4400" dirty="0"/>
          </a:p>
        </p:txBody>
      </p:sp>
      <p:sp>
        <p:nvSpPr>
          <p:cNvPr id="53" name="文本占位符 9">
            <a:extLst>
              <a:ext uri="{FF2B5EF4-FFF2-40B4-BE49-F238E27FC236}">
                <a16:creationId xmlns:a16="http://schemas.microsoft.com/office/drawing/2014/main" id="{ACA46A90-0F71-4B63-9D13-4661CB7B204C}"/>
              </a:ext>
            </a:extLst>
          </p:cNvPr>
          <p:cNvSpPr txBox="1">
            <a:spLocks/>
          </p:cNvSpPr>
          <p:nvPr/>
        </p:nvSpPr>
        <p:spPr>
          <a:xfrm>
            <a:off x="476580" y="14181591"/>
            <a:ext cx="15491592" cy="141297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They fail to directly provide beneficial supervision for false positive pairs, but </a:t>
            </a:r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only weaken the negative effects of false supervision.</a:t>
            </a:r>
          </a:p>
        </p:txBody>
      </p:sp>
      <p:sp>
        <p:nvSpPr>
          <p:cNvPr id="54" name="箭头: 下 21">
            <a:extLst>
              <a:ext uri="{FF2B5EF4-FFF2-40B4-BE49-F238E27FC236}">
                <a16:creationId xmlns:a16="http://schemas.microsoft.com/office/drawing/2014/main" id="{E3A47EA5-A220-4FFA-B39D-5736C72C93DE}"/>
              </a:ext>
            </a:extLst>
          </p:cNvPr>
          <p:cNvSpPr/>
          <p:nvPr/>
        </p:nvSpPr>
        <p:spPr>
          <a:xfrm>
            <a:off x="12574360" y="13257844"/>
            <a:ext cx="867165" cy="911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62"/>
                </a:moveTo>
                <a:lnTo>
                  <a:pt x="5400" y="12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62"/>
                </a:lnTo>
                <a:lnTo>
                  <a:pt x="21600" y="12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9EA057-5139-4777-941E-C945026F7517}"/>
              </a:ext>
            </a:extLst>
          </p:cNvPr>
          <p:cNvSpPr/>
          <p:nvPr/>
        </p:nvSpPr>
        <p:spPr>
          <a:xfrm>
            <a:off x="5199205" y="9002289"/>
            <a:ext cx="4817831" cy="3530644"/>
          </a:xfrm>
          <a:prstGeom prst="rect">
            <a:avLst/>
          </a:prstGeom>
          <a:noFill/>
          <a:ln w="76200">
            <a:solidFill>
              <a:srgbClr val="FF0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D02B142-B513-412C-85AC-0B2637132B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8369" y="20027185"/>
            <a:ext cx="7648612" cy="115140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5CCB54DF-8527-4215-886A-188DB4756B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22734" y="21968434"/>
            <a:ext cx="3892842" cy="128847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3FAF190-EBCA-4927-93AD-63989C87B9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9909" y="23835215"/>
            <a:ext cx="6716523" cy="2220565"/>
          </a:xfrm>
          <a:prstGeom prst="rect">
            <a:avLst/>
          </a:prstGeom>
        </p:spPr>
      </p:pic>
      <p:sp>
        <p:nvSpPr>
          <p:cNvPr id="60" name="箭头: 下 21">
            <a:extLst>
              <a:ext uri="{FF2B5EF4-FFF2-40B4-BE49-F238E27FC236}">
                <a16:creationId xmlns:a16="http://schemas.microsoft.com/office/drawing/2014/main" id="{317AA436-7C83-4BF2-842A-FF5D8047C829}"/>
              </a:ext>
            </a:extLst>
          </p:cNvPr>
          <p:cNvSpPr/>
          <p:nvPr/>
        </p:nvSpPr>
        <p:spPr>
          <a:xfrm>
            <a:off x="11981934" y="21234120"/>
            <a:ext cx="552467" cy="65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62"/>
                </a:moveTo>
                <a:lnTo>
                  <a:pt x="5400" y="12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62"/>
                </a:lnTo>
                <a:lnTo>
                  <a:pt x="21600" y="12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89A8D1E7-C287-4512-BF54-3597BA28EF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25032" y="16906780"/>
            <a:ext cx="4066275" cy="115140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54A6E39-68F0-4CDA-93FC-CEF74DF8A6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35646" y="18862313"/>
            <a:ext cx="4905020" cy="122625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B178195C-50CD-4EEE-9288-4EE63AB73FED}"/>
              </a:ext>
            </a:extLst>
          </p:cNvPr>
          <p:cNvSpPr/>
          <p:nvPr/>
        </p:nvSpPr>
        <p:spPr>
          <a:xfrm>
            <a:off x="11946869" y="18185455"/>
            <a:ext cx="622599" cy="607337"/>
          </a:xfrm>
          <a:prstGeom prst="plus">
            <a:avLst>
              <a:gd name="adj" fmla="val 34410"/>
            </a:avLst>
          </a:pr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箭头: 下 21">
            <a:extLst>
              <a:ext uri="{FF2B5EF4-FFF2-40B4-BE49-F238E27FC236}">
                <a16:creationId xmlns:a16="http://schemas.microsoft.com/office/drawing/2014/main" id="{E8E27ECC-55DF-486A-92BE-FDA0379BB570}"/>
              </a:ext>
            </a:extLst>
          </p:cNvPr>
          <p:cNvSpPr/>
          <p:nvPr/>
        </p:nvSpPr>
        <p:spPr>
          <a:xfrm>
            <a:off x="11981933" y="23375273"/>
            <a:ext cx="552467" cy="65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62"/>
                </a:moveTo>
                <a:lnTo>
                  <a:pt x="5400" y="12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62"/>
                </a:lnTo>
                <a:lnTo>
                  <a:pt x="21600" y="12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8A148C-D65B-493A-858A-4BE760BE1CD6}"/>
              </a:ext>
            </a:extLst>
          </p:cNvPr>
          <p:cNvSpPr/>
          <p:nvPr/>
        </p:nvSpPr>
        <p:spPr>
          <a:xfrm>
            <a:off x="12577421" y="17103637"/>
            <a:ext cx="1674174" cy="740494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D97718B-359A-46C2-9110-552820BF40BC}"/>
              </a:ext>
            </a:extLst>
          </p:cNvPr>
          <p:cNvSpPr/>
          <p:nvPr/>
        </p:nvSpPr>
        <p:spPr>
          <a:xfrm rot="5400000">
            <a:off x="10208051" y="32234111"/>
            <a:ext cx="3429003" cy="1741744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DF1CB20-4DF3-4917-994D-584725CF0694}"/>
              </a:ext>
            </a:extLst>
          </p:cNvPr>
          <p:cNvSpPr/>
          <p:nvPr/>
        </p:nvSpPr>
        <p:spPr>
          <a:xfrm rot="5400000">
            <a:off x="13695171" y="25877714"/>
            <a:ext cx="952498" cy="2973739"/>
          </a:xfrm>
          <a:prstGeom prst="rect">
            <a:avLst/>
          </a:prstGeom>
          <a:ln w="762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0EC9334-C190-4CCA-8707-8146282005C2}"/>
              </a:ext>
            </a:extLst>
          </p:cNvPr>
          <p:cNvSpPr/>
          <p:nvPr/>
        </p:nvSpPr>
        <p:spPr>
          <a:xfrm>
            <a:off x="10315623" y="28211080"/>
            <a:ext cx="3588348" cy="4430263"/>
          </a:xfrm>
          <a:prstGeom prst="rect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ED667C2-B120-4F64-8B10-F560A789801B}"/>
              </a:ext>
            </a:extLst>
          </p:cNvPr>
          <p:cNvSpPr/>
          <p:nvPr/>
        </p:nvSpPr>
        <p:spPr>
          <a:xfrm>
            <a:off x="13642302" y="27957140"/>
            <a:ext cx="1950822" cy="2659532"/>
          </a:xfrm>
          <a:prstGeom prst="rect">
            <a:avLst/>
          </a:prstGeom>
          <a:ln w="76200">
            <a:solidFill>
              <a:schemeClr val="accent4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522C8FA9-4E1B-42B2-827F-846498A872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68229" y="36519823"/>
            <a:ext cx="7992666" cy="2963999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E0A05AF6-7BA0-40A2-99EB-84F43A61453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232" y="39522192"/>
            <a:ext cx="7826547" cy="29791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CD4012-CBB6-4538-98F4-8046B8C02FBC}"/>
              </a:ext>
            </a:extLst>
          </p:cNvPr>
          <p:cNvSpPr/>
          <p:nvPr/>
        </p:nvSpPr>
        <p:spPr>
          <a:xfrm>
            <a:off x="286416" y="36519823"/>
            <a:ext cx="147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Jieba</a:t>
            </a:r>
            <a:endParaRPr lang="zh-CN" altLang="en-US" sz="4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4341F6A-E141-43A2-A602-98A273B23039}"/>
              </a:ext>
            </a:extLst>
          </p:cNvPr>
          <p:cNvSpPr/>
          <p:nvPr/>
        </p:nvSpPr>
        <p:spPr>
          <a:xfrm>
            <a:off x="8125301" y="36535509"/>
            <a:ext cx="1282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BPE</a:t>
            </a:r>
            <a:endParaRPr lang="zh-CN" altLang="en-US" sz="4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C4FA3F4-6CBD-4999-A4D8-9038D9BCBE92}"/>
              </a:ext>
            </a:extLst>
          </p:cNvPr>
          <p:cNvSpPr/>
          <p:nvPr/>
        </p:nvSpPr>
        <p:spPr>
          <a:xfrm>
            <a:off x="298134" y="39515634"/>
            <a:ext cx="12490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7A"/>
                </a:solidFill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Bert</a:t>
            </a:r>
            <a:endParaRPr lang="zh-CN" altLang="en-US" sz="4400" dirty="0"/>
          </a:p>
        </p:txBody>
      </p:sp>
      <p:cxnSp>
        <p:nvCxnSpPr>
          <p:cNvPr id="10" name="肘形连接符 9"/>
          <p:cNvCxnSpPr/>
          <p:nvPr/>
        </p:nvCxnSpPr>
        <p:spPr>
          <a:xfrm>
            <a:off x="532138" y="19368839"/>
            <a:ext cx="15436034" cy="700137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>
            <a:off x="532138" y="23784517"/>
            <a:ext cx="15436034" cy="2328157"/>
          </a:xfrm>
          <a:prstGeom prst="bentConnector3">
            <a:avLst>
              <a:gd name="adj1" fmla="val 51086"/>
            </a:avLst>
          </a:prstGeom>
          <a:ln w="76200">
            <a:solidFill>
              <a:schemeClr val="tx1"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>
            <a:grpSpLocks noChangeAspect="1"/>
          </p:cNvGrpSpPr>
          <p:nvPr/>
        </p:nvGrpSpPr>
        <p:grpSpPr>
          <a:xfrm>
            <a:off x="16365670" y="39910764"/>
            <a:ext cx="13605708" cy="2670913"/>
            <a:chOff x="-8563326" y="18155011"/>
            <a:chExt cx="55750207" cy="10944225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2181" y="18155011"/>
              <a:ext cx="10934700" cy="1093470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63326" y="18164536"/>
              <a:ext cx="10925175" cy="10925175"/>
            </a:xfrm>
            <a:prstGeom prst="rect">
              <a:avLst/>
            </a:prstGeom>
          </p:spPr>
        </p:pic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407" y="18164536"/>
              <a:ext cx="10934700" cy="10934700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9665" y="18164536"/>
              <a:ext cx="10934700" cy="10934700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923" y="18164536"/>
              <a:ext cx="10934700" cy="10934700"/>
            </a:xfrm>
            <a:prstGeom prst="rect">
              <a:avLst/>
            </a:prstGeom>
          </p:spPr>
        </p:pic>
      </p:grpSp>
      <p:cxnSp>
        <p:nvCxnSpPr>
          <p:cNvPr id="110" name="肘形连接符 109"/>
          <p:cNvCxnSpPr>
            <a:endCxn id="95" idx="1"/>
          </p:cNvCxnSpPr>
          <p:nvPr/>
        </p:nvCxnSpPr>
        <p:spPr>
          <a:xfrm rot="16200000" flipH="1">
            <a:off x="4852562" y="24963151"/>
            <a:ext cx="9500476" cy="1425646"/>
          </a:xfrm>
          <a:prstGeom prst="bentConnector2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endCxn id="98" idx="1"/>
          </p:cNvCxnSpPr>
          <p:nvPr/>
        </p:nvCxnSpPr>
        <p:spPr>
          <a:xfrm rot="16200000" flipH="1">
            <a:off x="8956695" y="24601299"/>
            <a:ext cx="6296920" cy="3074293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69" idx="3"/>
            <a:endCxn id="70" idx="0"/>
          </p:cNvCxnSpPr>
          <p:nvPr/>
        </p:nvCxnSpPr>
        <p:spPr>
          <a:xfrm flipH="1">
            <a:off x="12793425" y="17473884"/>
            <a:ext cx="1458170" cy="15631100"/>
          </a:xfrm>
          <a:prstGeom prst="bentConnector3">
            <a:avLst>
              <a:gd name="adj1" fmla="val -71070"/>
            </a:avLst>
          </a:prstGeom>
          <a:ln w="76200">
            <a:solidFill>
              <a:schemeClr val="accent5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endCxn id="88" idx="1"/>
          </p:cNvCxnSpPr>
          <p:nvPr/>
        </p:nvCxnSpPr>
        <p:spPr>
          <a:xfrm rot="16200000" flipH="1">
            <a:off x="12174675" y="24891589"/>
            <a:ext cx="2079655" cy="1913836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372</Words>
  <Application>Microsoft Macintosh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Adobe 繁黑體 Std B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段</dc:creator>
  <cp:lastModifiedBy>岳 段</cp:lastModifiedBy>
  <cp:revision>66</cp:revision>
  <cp:lastPrinted>2024-10-22T09:12:33Z</cp:lastPrinted>
  <dcterms:created xsi:type="dcterms:W3CDTF">2024-10-17T07:37:44Z</dcterms:created>
  <dcterms:modified xsi:type="dcterms:W3CDTF">2024-11-25T12:27:24Z</dcterms:modified>
</cp:coreProperties>
</file>