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4"/>
  </p:notesMasterIdLst>
  <p:handoutMasterIdLst>
    <p:handoutMasterId r:id="rId15"/>
  </p:handoutMasterIdLst>
  <p:sldIdLst>
    <p:sldId id="263" r:id="rId2"/>
    <p:sldId id="272" r:id="rId3"/>
    <p:sldId id="274" r:id="rId4"/>
    <p:sldId id="266" r:id="rId5"/>
    <p:sldId id="265" r:id="rId6"/>
    <p:sldId id="269" r:id="rId7"/>
    <p:sldId id="268" r:id="rId8"/>
    <p:sldId id="270" r:id="rId9"/>
    <p:sldId id="271" r:id="rId10"/>
    <p:sldId id="264" r:id="rId11"/>
    <p:sldId id="273" r:id="rId12"/>
    <p:sldId id="267" r:id="rId13"/>
  </p:sldIdLst>
  <p:sldSz cx="9144000" cy="6858000" type="screen4x3"/>
  <p:notesSz cx="70104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F0A"/>
    <a:srgbClr val="EF671B"/>
    <a:srgbClr val="EAEAEA"/>
    <a:srgbClr val="FFFF00"/>
    <a:srgbClr val="0316A1"/>
    <a:srgbClr val="FF0000"/>
    <a:srgbClr val="6600CC"/>
    <a:srgbClr val="57A3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660" autoAdjust="0"/>
  </p:normalViewPr>
  <p:slideViewPr>
    <p:cSldViewPr>
      <p:cViewPr varScale="1">
        <p:scale>
          <a:sx n="159" d="100"/>
          <a:sy n="159" d="100"/>
        </p:scale>
        <p:origin x="88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67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ckw\Desktop\Spring%202021%20Classes\MBC%20638\ProjectData.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nickw\Desktop\Spring%202021%20Classes\MBC%20638\Project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nickw\Desktop\Spring%202021%20Classes\MBC%20638\Project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dirty="0"/>
              <a:t>Sleep vs. Ounces of coffee consumed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Sheet1!$D$1</c:f>
              <c:strCache>
                <c:ptCount val="1"/>
                <c:pt idx="0">
                  <c:v>Oz coffee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Sheet1!$B$2:$B$47</c:f>
              <c:numCache>
                <c:formatCode>0.00</c:formatCode>
                <c:ptCount val="46"/>
                <c:pt idx="0">
                  <c:v>6.25</c:v>
                </c:pt>
                <c:pt idx="1">
                  <c:v>7</c:v>
                </c:pt>
                <c:pt idx="2">
                  <c:v>6.75</c:v>
                </c:pt>
                <c:pt idx="3">
                  <c:v>6.5</c:v>
                </c:pt>
                <c:pt idx="4">
                  <c:v>7</c:v>
                </c:pt>
                <c:pt idx="5">
                  <c:v>5.5</c:v>
                </c:pt>
                <c:pt idx="6">
                  <c:v>6</c:v>
                </c:pt>
                <c:pt idx="7">
                  <c:v>6.5</c:v>
                </c:pt>
                <c:pt idx="8">
                  <c:v>6.75</c:v>
                </c:pt>
                <c:pt idx="9">
                  <c:v>5.75</c:v>
                </c:pt>
                <c:pt idx="10">
                  <c:v>7.25</c:v>
                </c:pt>
                <c:pt idx="11">
                  <c:v>7</c:v>
                </c:pt>
                <c:pt idx="12">
                  <c:v>6.25</c:v>
                </c:pt>
                <c:pt idx="13">
                  <c:v>5.75</c:v>
                </c:pt>
                <c:pt idx="14">
                  <c:v>7.25</c:v>
                </c:pt>
                <c:pt idx="15">
                  <c:v>6.25</c:v>
                </c:pt>
                <c:pt idx="16">
                  <c:v>5.75</c:v>
                </c:pt>
                <c:pt idx="17">
                  <c:v>7.25</c:v>
                </c:pt>
                <c:pt idx="18">
                  <c:v>7.75</c:v>
                </c:pt>
                <c:pt idx="19">
                  <c:v>6.75</c:v>
                </c:pt>
                <c:pt idx="20">
                  <c:v>7.25</c:v>
                </c:pt>
                <c:pt idx="21">
                  <c:v>6.5</c:v>
                </c:pt>
                <c:pt idx="22">
                  <c:v>7.25</c:v>
                </c:pt>
                <c:pt idx="23">
                  <c:v>6.75</c:v>
                </c:pt>
                <c:pt idx="24">
                  <c:v>7.75</c:v>
                </c:pt>
                <c:pt idx="25">
                  <c:v>8</c:v>
                </c:pt>
                <c:pt idx="26">
                  <c:v>7</c:v>
                </c:pt>
                <c:pt idx="27">
                  <c:v>7.25</c:v>
                </c:pt>
                <c:pt idx="28">
                  <c:v>8.25</c:v>
                </c:pt>
                <c:pt idx="29">
                  <c:v>5.25</c:v>
                </c:pt>
                <c:pt idx="30">
                  <c:v>6</c:v>
                </c:pt>
                <c:pt idx="31">
                  <c:v>7.5</c:v>
                </c:pt>
                <c:pt idx="32">
                  <c:v>8.25</c:v>
                </c:pt>
                <c:pt idx="33">
                  <c:v>7</c:v>
                </c:pt>
                <c:pt idx="34">
                  <c:v>6.25</c:v>
                </c:pt>
                <c:pt idx="35">
                  <c:v>7.25</c:v>
                </c:pt>
                <c:pt idx="36">
                  <c:v>5.75</c:v>
                </c:pt>
                <c:pt idx="37">
                  <c:v>5</c:v>
                </c:pt>
                <c:pt idx="38">
                  <c:v>7.75</c:v>
                </c:pt>
                <c:pt idx="39">
                  <c:v>7.25</c:v>
                </c:pt>
                <c:pt idx="40">
                  <c:v>6.5</c:v>
                </c:pt>
                <c:pt idx="41">
                  <c:v>7.5</c:v>
                </c:pt>
                <c:pt idx="42">
                  <c:v>7.5</c:v>
                </c:pt>
                <c:pt idx="43">
                  <c:v>7.75</c:v>
                </c:pt>
                <c:pt idx="44">
                  <c:v>6.75</c:v>
                </c:pt>
                <c:pt idx="45">
                  <c:v>7.25</c:v>
                </c:pt>
              </c:numCache>
            </c:numRef>
          </c:xVal>
          <c:yVal>
            <c:numRef>
              <c:f>Sheet1!$D$2:$D$47</c:f>
              <c:numCache>
                <c:formatCode>General</c:formatCode>
                <c:ptCount val="46"/>
                <c:pt idx="0">
                  <c:v>16</c:v>
                </c:pt>
                <c:pt idx="1">
                  <c:v>12</c:v>
                </c:pt>
                <c:pt idx="2">
                  <c:v>12</c:v>
                </c:pt>
                <c:pt idx="3">
                  <c:v>16</c:v>
                </c:pt>
                <c:pt idx="4">
                  <c:v>12</c:v>
                </c:pt>
                <c:pt idx="5">
                  <c:v>16</c:v>
                </c:pt>
                <c:pt idx="6">
                  <c:v>20</c:v>
                </c:pt>
                <c:pt idx="7">
                  <c:v>12</c:v>
                </c:pt>
                <c:pt idx="8">
                  <c:v>16</c:v>
                </c:pt>
                <c:pt idx="9">
                  <c:v>16</c:v>
                </c:pt>
                <c:pt idx="10">
                  <c:v>16</c:v>
                </c:pt>
                <c:pt idx="11">
                  <c:v>12</c:v>
                </c:pt>
                <c:pt idx="12">
                  <c:v>16</c:v>
                </c:pt>
                <c:pt idx="13">
                  <c:v>16</c:v>
                </c:pt>
                <c:pt idx="14">
                  <c:v>12</c:v>
                </c:pt>
                <c:pt idx="15">
                  <c:v>20</c:v>
                </c:pt>
                <c:pt idx="16">
                  <c:v>0</c:v>
                </c:pt>
                <c:pt idx="17">
                  <c:v>12</c:v>
                </c:pt>
                <c:pt idx="18">
                  <c:v>0</c:v>
                </c:pt>
                <c:pt idx="19">
                  <c:v>16</c:v>
                </c:pt>
                <c:pt idx="20">
                  <c:v>12</c:v>
                </c:pt>
                <c:pt idx="21">
                  <c:v>16</c:v>
                </c:pt>
                <c:pt idx="22">
                  <c:v>14</c:v>
                </c:pt>
                <c:pt idx="23">
                  <c:v>12</c:v>
                </c:pt>
                <c:pt idx="24">
                  <c:v>0</c:v>
                </c:pt>
                <c:pt idx="25">
                  <c:v>0</c:v>
                </c:pt>
                <c:pt idx="26">
                  <c:v>16</c:v>
                </c:pt>
                <c:pt idx="27">
                  <c:v>14</c:v>
                </c:pt>
                <c:pt idx="28">
                  <c:v>12</c:v>
                </c:pt>
                <c:pt idx="29">
                  <c:v>16</c:v>
                </c:pt>
                <c:pt idx="30">
                  <c:v>16</c:v>
                </c:pt>
                <c:pt idx="31">
                  <c:v>12</c:v>
                </c:pt>
                <c:pt idx="32">
                  <c:v>0</c:v>
                </c:pt>
                <c:pt idx="33">
                  <c:v>16</c:v>
                </c:pt>
                <c:pt idx="34">
                  <c:v>12</c:v>
                </c:pt>
                <c:pt idx="35">
                  <c:v>16</c:v>
                </c:pt>
                <c:pt idx="36">
                  <c:v>16</c:v>
                </c:pt>
                <c:pt idx="37">
                  <c:v>16</c:v>
                </c:pt>
                <c:pt idx="38">
                  <c:v>12</c:v>
                </c:pt>
                <c:pt idx="39">
                  <c:v>12</c:v>
                </c:pt>
                <c:pt idx="40">
                  <c:v>16</c:v>
                </c:pt>
                <c:pt idx="41">
                  <c:v>12</c:v>
                </c:pt>
                <c:pt idx="42">
                  <c:v>14</c:v>
                </c:pt>
                <c:pt idx="43">
                  <c:v>14</c:v>
                </c:pt>
                <c:pt idx="44">
                  <c:v>12</c:v>
                </c:pt>
                <c:pt idx="45">
                  <c:v>12</c:v>
                </c:pt>
              </c:numCache>
            </c:numRef>
          </c:yVal>
          <c:smooth val="0"/>
          <c:extLst>
            <c:ext xmlns:c16="http://schemas.microsoft.com/office/drawing/2014/chart" uri="{C3380CC4-5D6E-409C-BE32-E72D297353CC}">
              <c16:uniqueId val="{00000001-5E42-4A89-855B-3D81AB302326}"/>
            </c:ext>
          </c:extLst>
        </c:ser>
        <c:dLbls>
          <c:showLegendKey val="0"/>
          <c:showVal val="0"/>
          <c:showCatName val="0"/>
          <c:showSerName val="0"/>
          <c:showPercent val="0"/>
          <c:showBubbleSize val="0"/>
        </c:dLbls>
        <c:axId val="941336584"/>
        <c:axId val="941337568"/>
      </c:scatterChart>
      <c:valAx>
        <c:axId val="941336584"/>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337568"/>
        <c:crosses val="autoZero"/>
        <c:crossBetween val="midCat"/>
      </c:valAx>
      <c:valAx>
        <c:axId val="941337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3365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900" dirty="0"/>
              <a:t>Coffee</a:t>
            </a:r>
            <a:r>
              <a:rPr lang="en-US" sz="900" baseline="0" dirty="0"/>
              <a:t> Consumption vs </a:t>
            </a:r>
            <a:r>
              <a:rPr lang="en-US" sz="900" dirty="0"/>
              <a:t>Productivity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Sheet1!$F$1</c:f>
              <c:strCache>
                <c:ptCount val="1"/>
                <c:pt idx="0">
                  <c:v>Productivity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Sheet1!$D$2:$D$47</c:f>
              <c:numCache>
                <c:formatCode>General</c:formatCode>
                <c:ptCount val="46"/>
                <c:pt idx="0">
                  <c:v>16</c:v>
                </c:pt>
                <c:pt idx="1">
                  <c:v>12</c:v>
                </c:pt>
                <c:pt idx="2">
                  <c:v>12</c:v>
                </c:pt>
                <c:pt idx="3">
                  <c:v>16</c:v>
                </c:pt>
                <c:pt idx="4">
                  <c:v>12</c:v>
                </c:pt>
                <c:pt idx="5">
                  <c:v>16</c:v>
                </c:pt>
                <c:pt idx="6">
                  <c:v>20</c:v>
                </c:pt>
                <c:pt idx="7">
                  <c:v>12</c:v>
                </c:pt>
                <c:pt idx="8">
                  <c:v>16</c:v>
                </c:pt>
                <c:pt idx="9">
                  <c:v>16</c:v>
                </c:pt>
                <c:pt idx="10">
                  <c:v>16</c:v>
                </c:pt>
                <c:pt idx="11">
                  <c:v>12</c:v>
                </c:pt>
                <c:pt idx="12">
                  <c:v>16</c:v>
                </c:pt>
                <c:pt idx="13">
                  <c:v>16</c:v>
                </c:pt>
                <c:pt idx="14">
                  <c:v>12</c:v>
                </c:pt>
                <c:pt idx="15">
                  <c:v>20</c:v>
                </c:pt>
                <c:pt idx="16">
                  <c:v>0</c:v>
                </c:pt>
                <c:pt idx="17">
                  <c:v>12</c:v>
                </c:pt>
                <c:pt idx="18">
                  <c:v>0</c:v>
                </c:pt>
                <c:pt idx="19">
                  <c:v>16</c:v>
                </c:pt>
                <c:pt idx="20">
                  <c:v>12</c:v>
                </c:pt>
                <c:pt idx="21">
                  <c:v>16</c:v>
                </c:pt>
                <c:pt idx="22">
                  <c:v>14</c:v>
                </c:pt>
                <c:pt idx="23">
                  <c:v>12</c:v>
                </c:pt>
                <c:pt idx="24">
                  <c:v>0</c:v>
                </c:pt>
                <c:pt idx="25">
                  <c:v>0</c:v>
                </c:pt>
                <c:pt idx="26">
                  <c:v>16</c:v>
                </c:pt>
                <c:pt idx="27">
                  <c:v>14</c:v>
                </c:pt>
                <c:pt idx="28">
                  <c:v>12</c:v>
                </c:pt>
                <c:pt idx="29">
                  <c:v>16</c:v>
                </c:pt>
                <c:pt idx="30">
                  <c:v>16</c:v>
                </c:pt>
                <c:pt idx="31">
                  <c:v>12</c:v>
                </c:pt>
                <c:pt idx="32">
                  <c:v>0</c:v>
                </c:pt>
                <c:pt idx="33">
                  <c:v>16</c:v>
                </c:pt>
                <c:pt idx="34">
                  <c:v>12</c:v>
                </c:pt>
                <c:pt idx="35">
                  <c:v>16</c:v>
                </c:pt>
                <c:pt idx="36">
                  <c:v>16</c:v>
                </c:pt>
                <c:pt idx="37">
                  <c:v>16</c:v>
                </c:pt>
                <c:pt idx="38">
                  <c:v>12</c:v>
                </c:pt>
                <c:pt idx="39">
                  <c:v>12</c:v>
                </c:pt>
                <c:pt idx="40">
                  <c:v>16</c:v>
                </c:pt>
                <c:pt idx="41">
                  <c:v>12</c:v>
                </c:pt>
                <c:pt idx="42">
                  <c:v>14</c:v>
                </c:pt>
                <c:pt idx="43">
                  <c:v>14</c:v>
                </c:pt>
                <c:pt idx="44">
                  <c:v>12</c:v>
                </c:pt>
                <c:pt idx="45">
                  <c:v>12</c:v>
                </c:pt>
              </c:numCache>
            </c:numRef>
          </c:xVal>
          <c:yVal>
            <c:numRef>
              <c:f>Sheet1!$F$2:$F$47</c:f>
              <c:numCache>
                <c:formatCode>General</c:formatCode>
                <c:ptCount val="46"/>
                <c:pt idx="0">
                  <c:v>3</c:v>
                </c:pt>
                <c:pt idx="1">
                  <c:v>4</c:v>
                </c:pt>
                <c:pt idx="2">
                  <c:v>2</c:v>
                </c:pt>
                <c:pt idx="3">
                  <c:v>2</c:v>
                </c:pt>
                <c:pt idx="4">
                  <c:v>3</c:v>
                </c:pt>
                <c:pt idx="5">
                  <c:v>3</c:v>
                </c:pt>
                <c:pt idx="6">
                  <c:v>3</c:v>
                </c:pt>
                <c:pt idx="7">
                  <c:v>5</c:v>
                </c:pt>
                <c:pt idx="8">
                  <c:v>3</c:v>
                </c:pt>
                <c:pt idx="9">
                  <c:v>3</c:v>
                </c:pt>
                <c:pt idx="10">
                  <c:v>4</c:v>
                </c:pt>
                <c:pt idx="11">
                  <c:v>4</c:v>
                </c:pt>
                <c:pt idx="12">
                  <c:v>4</c:v>
                </c:pt>
                <c:pt idx="13">
                  <c:v>3</c:v>
                </c:pt>
                <c:pt idx="14">
                  <c:v>5</c:v>
                </c:pt>
                <c:pt idx="15">
                  <c:v>4</c:v>
                </c:pt>
                <c:pt idx="16">
                  <c:v>2</c:v>
                </c:pt>
                <c:pt idx="17">
                  <c:v>3</c:v>
                </c:pt>
                <c:pt idx="18">
                  <c:v>3</c:v>
                </c:pt>
                <c:pt idx="19">
                  <c:v>3</c:v>
                </c:pt>
                <c:pt idx="20">
                  <c:v>4</c:v>
                </c:pt>
                <c:pt idx="21">
                  <c:v>3</c:v>
                </c:pt>
                <c:pt idx="22">
                  <c:v>4</c:v>
                </c:pt>
                <c:pt idx="23">
                  <c:v>3</c:v>
                </c:pt>
                <c:pt idx="24">
                  <c:v>4</c:v>
                </c:pt>
                <c:pt idx="25">
                  <c:v>3</c:v>
                </c:pt>
                <c:pt idx="26">
                  <c:v>5</c:v>
                </c:pt>
                <c:pt idx="27">
                  <c:v>4</c:v>
                </c:pt>
                <c:pt idx="28">
                  <c:v>5</c:v>
                </c:pt>
                <c:pt idx="29">
                  <c:v>2</c:v>
                </c:pt>
                <c:pt idx="30">
                  <c:v>3</c:v>
                </c:pt>
                <c:pt idx="31">
                  <c:v>4</c:v>
                </c:pt>
                <c:pt idx="32">
                  <c:v>4</c:v>
                </c:pt>
                <c:pt idx="33">
                  <c:v>3</c:v>
                </c:pt>
                <c:pt idx="34">
                  <c:v>4</c:v>
                </c:pt>
                <c:pt idx="35">
                  <c:v>4</c:v>
                </c:pt>
                <c:pt idx="36">
                  <c:v>3</c:v>
                </c:pt>
                <c:pt idx="37">
                  <c:v>1</c:v>
                </c:pt>
                <c:pt idx="38">
                  <c:v>3</c:v>
                </c:pt>
                <c:pt idx="39">
                  <c:v>4</c:v>
                </c:pt>
                <c:pt idx="40">
                  <c:v>2</c:v>
                </c:pt>
                <c:pt idx="41">
                  <c:v>4</c:v>
                </c:pt>
                <c:pt idx="42">
                  <c:v>5</c:v>
                </c:pt>
                <c:pt idx="43">
                  <c:v>4</c:v>
                </c:pt>
                <c:pt idx="44">
                  <c:v>2</c:v>
                </c:pt>
                <c:pt idx="45">
                  <c:v>3</c:v>
                </c:pt>
              </c:numCache>
            </c:numRef>
          </c:yVal>
          <c:smooth val="0"/>
          <c:extLst>
            <c:ext xmlns:c16="http://schemas.microsoft.com/office/drawing/2014/chart" uri="{C3380CC4-5D6E-409C-BE32-E72D297353CC}">
              <c16:uniqueId val="{00000001-F300-4D0F-9D9B-CD068C0611B8}"/>
            </c:ext>
          </c:extLst>
        </c:ser>
        <c:dLbls>
          <c:showLegendKey val="0"/>
          <c:showVal val="0"/>
          <c:showCatName val="0"/>
          <c:showSerName val="0"/>
          <c:showPercent val="0"/>
          <c:showBubbleSize val="0"/>
        </c:dLbls>
        <c:axId val="1251544312"/>
        <c:axId val="1251543000"/>
      </c:scatterChart>
      <c:valAx>
        <c:axId val="12515443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Coffee</a:t>
                </a:r>
                <a:r>
                  <a:rPr lang="en-US" baseline="0"/>
                  <a:t> Consumed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543000"/>
        <c:crosses val="autoZero"/>
        <c:crossBetween val="midCat"/>
      </c:valAx>
      <c:valAx>
        <c:axId val="1251543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Productivity</a:t>
                </a:r>
                <a:r>
                  <a:rPr lang="en-US" baseline="0"/>
                  <a:t> Level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5443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800" dirty="0"/>
              <a:t>Weeks 6 and 7, with 2405 calories</a:t>
            </a:r>
          </a:p>
        </c:rich>
      </c:tx>
      <c:layout>
        <c:manualLayout>
          <c:xMode val="edge"/>
          <c:yMode val="edge"/>
          <c:x val="0.12295128997439619"/>
          <c:y val="5.28805945468150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949577495317898"/>
          <c:y val="0.19426093866921731"/>
          <c:w val="0.58462672418739381"/>
          <c:h val="0.51278056754142709"/>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(Sheet1!$B$35:$B$38,Sheet1!$B$42:$B$45)</c:f>
              <c:numCache>
                <c:formatCode>0.00</c:formatCode>
                <c:ptCount val="8"/>
                <c:pt idx="0">
                  <c:v>7</c:v>
                </c:pt>
                <c:pt idx="1">
                  <c:v>6.25</c:v>
                </c:pt>
                <c:pt idx="2">
                  <c:v>7.25</c:v>
                </c:pt>
                <c:pt idx="3">
                  <c:v>5.75</c:v>
                </c:pt>
                <c:pt idx="4">
                  <c:v>6.5</c:v>
                </c:pt>
                <c:pt idx="5">
                  <c:v>7.5</c:v>
                </c:pt>
                <c:pt idx="6">
                  <c:v>7.5</c:v>
                </c:pt>
                <c:pt idx="7">
                  <c:v>7.75</c:v>
                </c:pt>
              </c:numCache>
            </c:numRef>
          </c:yVal>
          <c:smooth val="0"/>
          <c:extLst>
            <c:ext xmlns:c16="http://schemas.microsoft.com/office/drawing/2014/chart" uri="{C3380CC4-5D6E-409C-BE32-E72D297353CC}">
              <c16:uniqueId val="{00000000-C7D6-4484-A05A-029EF372798A}"/>
            </c:ext>
          </c:extLst>
        </c:ser>
        <c:dLbls>
          <c:showLegendKey val="0"/>
          <c:showVal val="0"/>
          <c:showCatName val="0"/>
          <c:showSerName val="0"/>
          <c:showPercent val="0"/>
          <c:showBubbleSize val="0"/>
        </c:dLbls>
        <c:axId val="943570360"/>
        <c:axId val="943571672"/>
      </c:scatterChart>
      <c:valAx>
        <c:axId val="943570360"/>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dirty="0"/>
                  <a:t>Days</a:t>
                </a:r>
                <a:r>
                  <a:rPr lang="en-US" sz="800" baseline="0" dirty="0"/>
                  <a:t> (5/17-5/20 ; 5/24 - 5/27)</a:t>
                </a:r>
                <a:endParaRPr lang="en-US" sz="800" dirty="0"/>
              </a:p>
            </c:rich>
          </c:tx>
          <c:layout>
            <c:manualLayout>
              <c:xMode val="edge"/>
              <c:yMode val="edge"/>
              <c:x val="0.25344298038054114"/>
              <c:y val="0.7070415062106444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943571672"/>
        <c:crosses val="autoZero"/>
        <c:crossBetween val="midCat"/>
      </c:valAx>
      <c:valAx>
        <c:axId val="943571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Sleep</a:t>
                </a:r>
                <a:r>
                  <a:rPr lang="en-US" baseline="0"/>
                  <a:t> (Hours)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5703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Calories vs Sleep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Sheet1!$C$1</c:f>
              <c:strCache>
                <c:ptCount val="1"/>
                <c:pt idx="0">
                  <c:v>Calories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Sheet1!$B$2:$B$47</c:f>
              <c:numCache>
                <c:formatCode>0.00</c:formatCode>
                <c:ptCount val="46"/>
                <c:pt idx="0">
                  <c:v>6.25</c:v>
                </c:pt>
                <c:pt idx="1">
                  <c:v>7</c:v>
                </c:pt>
                <c:pt idx="2">
                  <c:v>6.75</c:v>
                </c:pt>
                <c:pt idx="3">
                  <c:v>6.5</c:v>
                </c:pt>
                <c:pt idx="4">
                  <c:v>7</c:v>
                </c:pt>
                <c:pt idx="5">
                  <c:v>5.5</c:v>
                </c:pt>
                <c:pt idx="6">
                  <c:v>6</c:v>
                </c:pt>
                <c:pt idx="7">
                  <c:v>6.5</c:v>
                </c:pt>
                <c:pt idx="8">
                  <c:v>6.75</c:v>
                </c:pt>
                <c:pt idx="9">
                  <c:v>5.75</c:v>
                </c:pt>
                <c:pt idx="10">
                  <c:v>7.25</c:v>
                </c:pt>
                <c:pt idx="11">
                  <c:v>7</c:v>
                </c:pt>
                <c:pt idx="12">
                  <c:v>6.25</c:v>
                </c:pt>
                <c:pt idx="13">
                  <c:v>5.75</c:v>
                </c:pt>
                <c:pt idx="14">
                  <c:v>7.25</c:v>
                </c:pt>
                <c:pt idx="15">
                  <c:v>6.25</c:v>
                </c:pt>
                <c:pt idx="16">
                  <c:v>5.75</c:v>
                </c:pt>
                <c:pt idx="17">
                  <c:v>7.25</c:v>
                </c:pt>
                <c:pt idx="18">
                  <c:v>7.75</c:v>
                </c:pt>
                <c:pt idx="19">
                  <c:v>6.75</c:v>
                </c:pt>
                <c:pt idx="20">
                  <c:v>7.25</c:v>
                </c:pt>
                <c:pt idx="21">
                  <c:v>6.5</c:v>
                </c:pt>
                <c:pt idx="22">
                  <c:v>7.25</c:v>
                </c:pt>
                <c:pt idx="23">
                  <c:v>6.75</c:v>
                </c:pt>
                <c:pt idx="24">
                  <c:v>7.75</c:v>
                </c:pt>
                <c:pt idx="25">
                  <c:v>8</c:v>
                </c:pt>
                <c:pt idx="26">
                  <c:v>7</c:v>
                </c:pt>
                <c:pt idx="27">
                  <c:v>7.25</c:v>
                </c:pt>
                <c:pt idx="28">
                  <c:v>8.25</c:v>
                </c:pt>
                <c:pt idx="29">
                  <c:v>5.25</c:v>
                </c:pt>
                <c:pt idx="30">
                  <c:v>6</c:v>
                </c:pt>
                <c:pt idx="31">
                  <c:v>7.5</c:v>
                </c:pt>
                <c:pt idx="32">
                  <c:v>8.25</c:v>
                </c:pt>
                <c:pt idx="33">
                  <c:v>7</c:v>
                </c:pt>
                <c:pt idx="34">
                  <c:v>6.25</c:v>
                </c:pt>
                <c:pt idx="35">
                  <c:v>7.25</c:v>
                </c:pt>
                <c:pt idx="36">
                  <c:v>5.75</c:v>
                </c:pt>
                <c:pt idx="37">
                  <c:v>5</c:v>
                </c:pt>
                <c:pt idx="38">
                  <c:v>7.75</c:v>
                </c:pt>
                <c:pt idx="39">
                  <c:v>7.25</c:v>
                </c:pt>
                <c:pt idx="40">
                  <c:v>6.5</c:v>
                </c:pt>
                <c:pt idx="41">
                  <c:v>7.5</c:v>
                </c:pt>
                <c:pt idx="42">
                  <c:v>7.5</c:v>
                </c:pt>
                <c:pt idx="43">
                  <c:v>7.75</c:v>
                </c:pt>
                <c:pt idx="44">
                  <c:v>6.75</c:v>
                </c:pt>
                <c:pt idx="45">
                  <c:v>7.25</c:v>
                </c:pt>
              </c:numCache>
            </c:numRef>
          </c:xVal>
          <c:yVal>
            <c:numRef>
              <c:f>Sheet1!$C$2:$C$47</c:f>
              <c:numCache>
                <c:formatCode>General</c:formatCode>
                <c:ptCount val="46"/>
                <c:pt idx="0">
                  <c:v>2312</c:v>
                </c:pt>
                <c:pt idx="1">
                  <c:v>2312</c:v>
                </c:pt>
                <c:pt idx="2">
                  <c:v>2312</c:v>
                </c:pt>
                <c:pt idx="3">
                  <c:v>2312</c:v>
                </c:pt>
                <c:pt idx="4">
                  <c:v>3080</c:v>
                </c:pt>
                <c:pt idx="5">
                  <c:v>2504</c:v>
                </c:pt>
                <c:pt idx="6">
                  <c:v>2485</c:v>
                </c:pt>
                <c:pt idx="7">
                  <c:v>2402</c:v>
                </c:pt>
                <c:pt idx="8">
                  <c:v>2640</c:v>
                </c:pt>
                <c:pt idx="9">
                  <c:v>2515</c:v>
                </c:pt>
                <c:pt idx="10">
                  <c:v>2807</c:v>
                </c:pt>
                <c:pt idx="11">
                  <c:v>2390</c:v>
                </c:pt>
                <c:pt idx="12">
                  <c:v>2814</c:v>
                </c:pt>
                <c:pt idx="13">
                  <c:v>2408</c:v>
                </c:pt>
                <c:pt idx="14">
                  <c:v>2615</c:v>
                </c:pt>
                <c:pt idx="15">
                  <c:v>2095</c:v>
                </c:pt>
                <c:pt idx="16">
                  <c:v>2580</c:v>
                </c:pt>
                <c:pt idx="17">
                  <c:v>2712</c:v>
                </c:pt>
                <c:pt idx="18">
                  <c:v>2428</c:v>
                </c:pt>
                <c:pt idx="19">
                  <c:v>3140</c:v>
                </c:pt>
                <c:pt idx="20">
                  <c:v>2690</c:v>
                </c:pt>
                <c:pt idx="21">
                  <c:v>2430</c:v>
                </c:pt>
                <c:pt idx="22">
                  <c:v>2117</c:v>
                </c:pt>
                <c:pt idx="23">
                  <c:v>3045</c:v>
                </c:pt>
                <c:pt idx="24" formatCode="0">
                  <c:v>2547.7083333333335</c:v>
                </c:pt>
                <c:pt idx="25">
                  <c:v>2715</c:v>
                </c:pt>
                <c:pt idx="26">
                  <c:v>2467</c:v>
                </c:pt>
                <c:pt idx="27" formatCode="0">
                  <c:v>2528.5555555555557</c:v>
                </c:pt>
                <c:pt idx="28">
                  <c:v>2620</c:v>
                </c:pt>
                <c:pt idx="29">
                  <c:v>2533</c:v>
                </c:pt>
                <c:pt idx="30">
                  <c:v>2844</c:v>
                </c:pt>
                <c:pt idx="31">
                  <c:v>2355</c:v>
                </c:pt>
                <c:pt idx="32">
                  <c:v>2149</c:v>
                </c:pt>
                <c:pt idx="33">
                  <c:v>2405</c:v>
                </c:pt>
                <c:pt idx="34">
                  <c:v>2405</c:v>
                </c:pt>
                <c:pt idx="35">
                  <c:v>2405</c:v>
                </c:pt>
                <c:pt idx="36">
                  <c:v>2405</c:v>
                </c:pt>
                <c:pt idx="37">
                  <c:v>2890</c:v>
                </c:pt>
                <c:pt idx="38">
                  <c:v>2770</c:v>
                </c:pt>
                <c:pt idx="39">
                  <c:v>2250</c:v>
                </c:pt>
                <c:pt idx="40">
                  <c:v>2405</c:v>
                </c:pt>
                <c:pt idx="41">
                  <c:v>2405</c:v>
                </c:pt>
                <c:pt idx="42">
                  <c:v>2405</c:v>
                </c:pt>
                <c:pt idx="43">
                  <c:v>2405</c:v>
                </c:pt>
                <c:pt idx="44">
                  <c:v>2615</c:v>
                </c:pt>
                <c:pt idx="45">
                  <c:v>3248</c:v>
                </c:pt>
              </c:numCache>
            </c:numRef>
          </c:yVal>
          <c:smooth val="0"/>
          <c:extLst>
            <c:ext xmlns:c16="http://schemas.microsoft.com/office/drawing/2014/chart" uri="{C3380CC4-5D6E-409C-BE32-E72D297353CC}">
              <c16:uniqueId val="{00000000-9929-4152-A69D-64CA13BF8881}"/>
            </c:ext>
          </c:extLst>
        </c:ser>
        <c:dLbls>
          <c:showLegendKey val="0"/>
          <c:showVal val="0"/>
          <c:showCatName val="0"/>
          <c:showSerName val="0"/>
          <c:showPercent val="0"/>
          <c:showBubbleSize val="0"/>
        </c:dLbls>
        <c:axId val="932193904"/>
        <c:axId val="932194232"/>
      </c:scatterChart>
      <c:valAx>
        <c:axId val="932193904"/>
        <c:scaling>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Sleep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194232"/>
        <c:crosses val="autoZero"/>
        <c:crossBetween val="midCat"/>
      </c:valAx>
      <c:valAx>
        <c:axId val="932194232"/>
        <c:scaling>
          <c:orientation val="minMax"/>
          <c:min val="1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Calories Consumed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1939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Coffee</a:t>
            </a:r>
            <a:r>
              <a:rPr lang="en-US" baseline="0"/>
              <a:t> Consumption vs </a:t>
            </a:r>
            <a:r>
              <a:rPr lang="en-US"/>
              <a:t>Productivity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Sheet1!$F$1</c:f>
              <c:strCache>
                <c:ptCount val="1"/>
                <c:pt idx="0">
                  <c:v>Productivity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Sheet1!$D$2:$D$47</c:f>
              <c:numCache>
                <c:formatCode>General</c:formatCode>
                <c:ptCount val="46"/>
                <c:pt idx="0">
                  <c:v>16</c:v>
                </c:pt>
                <c:pt idx="1">
                  <c:v>12</c:v>
                </c:pt>
                <c:pt idx="2">
                  <c:v>12</c:v>
                </c:pt>
                <c:pt idx="3">
                  <c:v>16</c:v>
                </c:pt>
                <c:pt idx="4">
                  <c:v>12</c:v>
                </c:pt>
                <c:pt idx="5">
                  <c:v>16</c:v>
                </c:pt>
                <c:pt idx="6">
                  <c:v>20</c:v>
                </c:pt>
                <c:pt idx="7">
                  <c:v>12</c:v>
                </c:pt>
                <c:pt idx="8">
                  <c:v>16</c:v>
                </c:pt>
                <c:pt idx="9">
                  <c:v>16</c:v>
                </c:pt>
                <c:pt idx="10">
                  <c:v>16</c:v>
                </c:pt>
                <c:pt idx="11">
                  <c:v>12</c:v>
                </c:pt>
                <c:pt idx="12">
                  <c:v>16</c:v>
                </c:pt>
                <c:pt idx="13">
                  <c:v>16</c:v>
                </c:pt>
                <c:pt idx="14">
                  <c:v>12</c:v>
                </c:pt>
                <c:pt idx="15">
                  <c:v>20</c:v>
                </c:pt>
                <c:pt idx="16">
                  <c:v>0</c:v>
                </c:pt>
                <c:pt idx="17">
                  <c:v>12</c:v>
                </c:pt>
                <c:pt idx="18">
                  <c:v>0</c:v>
                </c:pt>
                <c:pt idx="19">
                  <c:v>16</c:v>
                </c:pt>
                <c:pt idx="20">
                  <c:v>12</c:v>
                </c:pt>
                <c:pt idx="21">
                  <c:v>16</c:v>
                </c:pt>
                <c:pt idx="22">
                  <c:v>14</c:v>
                </c:pt>
                <c:pt idx="23">
                  <c:v>12</c:v>
                </c:pt>
                <c:pt idx="24">
                  <c:v>0</c:v>
                </c:pt>
                <c:pt idx="25">
                  <c:v>0</c:v>
                </c:pt>
                <c:pt idx="26">
                  <c:v>16</c:v>
                </c:pt>
                <c:pt idx="27">
                  <c:v>14</c:v>
                </c:pt>
                <c:pt idx="28">
                  <c:v>12</c:v>
                </c:pt>
                <c:pt idx="29">
                  <c:v>16</c:v>
                </c:pt>
                <c:pt idx="30">
                  <c:v>16</c:v>
                </c:pt>
                <c:pt idx="31">
                  <c:v>12</c:v>
                </c:pt>
                <c:pt idx="32">
                  <c:v>0</c:v>
                </c:pt>
                <c:pt idx="33">
                  <c:v>16</c:v>
                </c:pt>
                <c:pt idx="34">
                  <c:v>12</c:v>
                </c:pt>
                <c:pt idx="35">
                  <c:v>16</c:v>
                </c:pt>
                <c:pt idx="36">
                  <c:v>16</c:v>
                </c:pt>
                <c:pt idx="37">
                  <c:v>16</c:v>
                </c:pt>
                <c:pt idx="38">
                  <c:v>12</c:v>
                </c:pt>
                <c:pt idx="39">
                  <c:v>12</c:v>
                </c:pt>
                <c:pt idx="40">
                  <c:v>16</c:v>
                </c:pt>
                <c:pt idx="41">
                  <c:v>12</c:v>
                </c:pt>
                <c:pt idx="42">
                  <c:v>14</c:v>
                </c:pt>
                <c:pt idx="43">
                  <c:v>14</c:v>
                </c:pt>
                <c:pt idx="44">
                  <c:v>12</c:v>
                </c:pt>
                <c:pt idx="45">
                  <c:v>12</c:v>
                </c:pt>
              </c:numCache>
            </c:numRef>
          </c:xVal>
          <c:yVal>
            <c:numRef>
              <c:f>Sheet1!$F$2:$F$47</c:f>
              <c:numCache>
                <c:formatCode>General</c:formatCode>
                <c:ptCount val="46"/>
                <c:pt idx="0">
                  <c:v>3</c:v>
                </c:pt>
                <c:pt idx="1">
                  <c:v>4</c:v>
                </c:pt>
                <c:pt idx="2">
                  <c:v>2</c:v>
                </c:pt>
                <c:pt idx="3">
                  <c:v>2</c:v>
                </c:pt>
                <c:pt idx="4">
                  <c:v>3</c:v>
                </c:pt>
                <c:pt idx="5">
                  <c:v>3</c:v>
                </c:pt>
                <c:pt idx="6">
                  <c:v>3</c:v>
                </c:pt>
                <c:pt idx="7">
                  <c:v>5</c:v>
                </c:pt>
                <c:pt idx="8">
                  <c:v>3</c:v>
                </c:pt>
                <c:pt idx="9">
                  <c:v>3</c:v>
                </c:pt>
                <c:pt idx="10">
                  <c:v>4</c:v>
                </c:pt>
                <c:pt idx="11">
                  <c:v>4</c:v>
                </c:pt>
                <c:pt idx="12">
                  <c:v>4</c:v>
                </c:pt>
                <c:pt idx="13">
                  <c:v>3</c:v>
                </c:pt>
                <c:pt idx="14">
                  <c:v>5</c:v>
                </c:pt>
                <c:pt idx="15">
                  <c:v>4</c:v>
                </c:pt>
                <c:pt idx="16">
                  <c:v>2</c:v>
                </c:pt>
                <c:pt idx="17">
                  <c:v>3</c:v>
                </c:pt>
                <c:pt idx="18">
                  <c:v>3</c:v>
                </c:pt>
                <c:pt idx="19">
                  <c:v>3</c:v>
                </c:pt>
                <c:pt idx="20">
                  <c:v>4</c:v>
                </c:pt>
                <c:pt idx="21">
                  <c:v>3</c:v>
                </c:pt>
                <c:pt idx="22">
                  <c:v>4</c:v>
                </c:pt>
                <c:pt idx="23">
                  <c:v>3</c:v>
                </c:pt>
                <c:pt idx="24">
                  <c:v>4</c:v>
                </c:pt>
                <c:pt idx="25">
                  <c:v>3</c:v>
                </c:pt>
                <c:pt idx="26">
                  <c:v>5</c:v>
                </c:pt>
                <c:pt idx="27">
                  <c:v>4</c:v>
                </c:pt>
                <c:pt idx="28">
                  <c:v>5</c:v>
                </c:pt>
                <c:pt idx="29">
                  <c:v>2</c:v>
                </c:pt>
                <c:pt idx="30">
                  <c:v>3</c:v>
                </c:pt>
                <c:pt idx="31">
                  <c:v>4</c:v>
                </c:pt>
                <c:pt idx="32">
                  <c:v>4</c:v>
                </c:pt>
                <c:pt idx="33">
                  <c:v>3</c:v>
                </c:pt>
                <c:pt idx="34">
                  <c:v>4</c:v>
                </c:pt>
                <c:pt idx="35">
                  <c:v>4</c:v>
                </c:pt>
                <c:pt idx="36">
                  <c:v>3</c:v>
                </c:pt>
                <c:pt idx="37">
                  <c:v>1</c:v>
                </c:pt>
                <c:pt idx="38">
                  <c:v>3</c:v>
                </c:pt>
                <c:pt idx="39">
                  <c:v>4</c:v>
                </c:pt>
                <c:pt idx="40">
                  <c:v>2</c:v>
                </c:pt>
                <c:pt idx="41">
                  <c:v>4</c:v>
                </c:pt>
                <c:pt idx="42">
                  <c:v>5</c:v>
                </c:pt>
                <c:pt idx="43">
                  <c:v>4</c:v>
                </c:pt>
                <c:pt idx="44">
                  <c:v>2</c:v>
                </c:pt>
                <c:pt idx="45">
                  <c:v>3</c:v>
                </c:pt>
              </c:numCache>
            </c:numRef>
          </c:yVal>
          <c:smooth val="0"/>
          <c:extLst>
            <c:ext xmlns:c16="http://schemas.microsoft.com/office/drawing/2014/chart" uri="{C3380CC4-5D6E-409C-BE32-E72D297353CC}">
              <c16:uniqueId val="{00000001-474C-4F69-9C8A-019E8335216E}"/>
            </c:ext>
          </c:extLst>
        </c:ser>
        <c:dLbls>
          <c:showLegendKey val="0"/>
          <c:showVal val="0"/>
          <c:showCatName val="0"/>
          <c:showSerName val="0"/>
          <c:showPercent val="0"/>
          <c:showBubbleSize val="0"/>
        </c:dLbls>
        <c:axId val="1251544312"/>
        <c:axId val="1251543000"/>
      </c:scatterChart>
      <c:valAx>
        <c:axId val="12515443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Coffee</a:t>
                </a:r>
                <a:r>
                  <a:rPr lang="en-US" baseline="0"/>
                  <a:t> Consumed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543000"/>
        <c:crosses val="autoZero"/>
        <c:crossBetween val="midCat"/>
      </c:valAx>
      <c:valAx>
        <c:axId val="1251543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Productivity</a:t>
                </a:r>
                <a:r>
                  <a:rPr lang="en-US" baseline="0"/>
                  <a:t> Level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5443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Sleep vs. Ounces of coffee consumed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Sheet1!$D$1</c:f>
              <c:strCache>
                <c:ptCount val="1"/>
                <c:pt idx="0">
                  <c:v>Oz coffee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Sheet1!$B$2:$B$47</c:f>
              <c:numCache>
                <c:formatCode>0.00</c:formatCode>
                <c:ptCount val="46"/>
                <c:pt idx="0">
                  <c:v>6.25</c:v>
                </c:pt>
                <c:pt idx="1">
                  <c:v>7</c:v>
                </c:pt>
                <c:pt idx="2">
                  <c:v>6.75</c:v>
                </c:pt>
                <c:pt idx="3">
                  <c:v>6.5</c:v>
                </c:pt>
                <c:pt idx="4">
                  <c:v>7</c:v>
                </c:pt>
                <c:pt idx="5">
                  <c:v>5.5</c:v>
                </c:pt>
                <c:pt idx="6">
                  <c:v>6</c:v>
                </c:pt>
                <c:pt idx="7">
                  <c:v>6.5</c:v>
                </c:pt>
                <c:pt idx="8">
                  <c:v>6.75</c:v>
                </c:pt>
                <c:pt idx="9">
                  <c:v>5.75</c:v>
                </c:pt>
                <c:pt idx="10">
                  <c:v>7.25</c:v>
                </c:pt>
                <c:pt idx="11">
                  <c:v>7</c:v>
                </c:pt>
                <c:pt idx="12">
                  <c:v>6.25</c:v>
                </c:pt>
                <c:pt idx="13">
                  <c:v>5.75</c:v>
                </c:pt>
                <c:pt idx="14">
                  <c:v>7.25</c:v>
                </c:pt>
                <c:pt idx="15">
                  <c:v>6.25</c:v>
                </c:pt>
                <c:pt idx="16">
                  <c:v>5.75</c:v>
                </c:pt>
                <c:pt idx="17">
                  <c:v>7.25</c:v>
                </c:pt>
                <c:pt idx="18">
                  <c:v>7.75</c:v>
                </c:pt>
                <c:pt idx="19">
                  <c:v>6.75</c:v>
                </c:pt>
                <c:pt idx="20">
                  <c:v>7.25</c:v>
                </c:pt>
                <c:pt idx="21">
                  <c:v>6.5</c:v>
                </c:pt>
                <c:pt idx="22">
                  <c:v>7.25</c:v>
                </c:pt>
                <c:pt idx="23">
                  <c:v>6.75</c:v>
                </c:pt>
                <c:pt idx="24">
                  <c:v>7.75</c:v>
                </c:pt>
                <c:pt idx="25">
                  <c:v>8</c:v>
                </c:pt>
                <c:pt idx="26">
                  <c:v>7</c:v>
                </c:pt>
                <c:pt idx="27">
                  <c:v>7.25</c:v>
                </c:pt>
                <c:pt idx="28">
                  <c:v>8.25</c:v>
                </c:pt>
                <c:pt idx="29">
                  <c:v>5.25</c:v>
                </c:pt>
                <c:pt idx="30">
                  <c:v>6</c:v>
                </c:pt>
                <c:pt idx="31">
                  <c:v>7.5</c:v>
                </c:pt>
                <c:pt idx="32">
                  <c:v>8.25</c:v>
                </c:pt>
                <c:pt idx="33">
                  <c:v>7</c:v>
                </c:pt>
                <c:pt idx="34">
                  <c:v>6.25</c:v>
                </c:pt>
                <c:pt idx="35">
                  <c:v>7.25</c:v>
                </c:pt>
                <c:pt idx="36">
                  <c:v>5.75</c:v>
                </c:pt>
                <c:pt idx="37">
                  <c:v>5</c:v>
                </c:pt>
                <c:pt idx="38">
                  <c:v>7.75</c:v>
                </c:pt>
                <c:pt idx="39">
                  <c:v>7.25</c:v>
                </c:pt>
                <c:pt idx="40">
                  <c:v>6.5</c:v>
                </c:pt>
                <c:pt idx="41">
                  <c:v>7.5</c:v>
                </c:pt>
                <c:pt idx="42">
                  <c:v>7.5</c:v>
                </c:pt>
                <c:pt idx="43">
                  <c:v>7.75</c:v>
                </c:pt>
                <c:pt idx="44">
                  <c:v>6.75</c:v>
                </c:pt>
                <c:pt idx="45">
                  <c:v>7.25</c:v>
                </c:pt>
              </c:numCache>
            </c:numRef>
          </c:xVal>
          <c:yVal>
            <c:numRef>
              <c:f>Sheet1!$D$2:$D$47</c:f>
              <c:numCache>
                <c:formatCode>General</c:formatCode>
                <c:ptCount val="46"/>
                <c:pt idx="0">
                  <c:v>16</c:v>
                </c:pt>
                <c:pt idx="1">
                  <c:v>12</c:v>
                </c:pt>
                <c:pt idx="2">
                  <c:v>12</c:v>
                </c:pt>
                <c:pt idx="3">
                  <c:v>16</c:v>
                </c:pt>
                <c:pt idx="4">
                  <c:v>12</c:v>
                </c:pt>
                <c:pt idx="5">
                  <c:v>16</c:v>
                </c:pt>
                <c:pt idx="6">
                  <c:v>20</c:v>
                </c:pt>
                <c:pt idx="7">
                  <c:v>12</c:v>
                </c:pt>
                <c:pt idx="8">
                  <c:v>16</c:v>
                </c:pt>
                <c:pt idx="9">
                  <c:v>16</c:v>
                </c:pt>
                <c:pt idx="10">
                  <c:v>16</c:v>
                </c:pt>
                <c:pt idx="11">
                  <c:v>12</c:v>
                </c:pt>
                <c:pt idx="12">
                  <c:v>16</c:v>
                </c:pt>
                <c:pt idx="13">
                  <c:v>16</c:v>
                </c:pt>
                <c:pt idx="14">
                  <c:v>12</c:v>
                </c:pt>
                <c:pt idx="15">
                  <c:v>20</c:v>
                </c:pt>
                <c:pt idx="16">
                  <c:v>0</c:v>
                </c:pt>
                <c:pt idx="17">
                  <c:v>12</c:v>
                </c:pt>
                <c:pt idx="18">
                  <c:v>0</c:v>
                </c:pt>
                <c:pt idx="19">
                  <c:v>16</c:v>
                </c:pt>
                <c:pt idx="20">
                  <c:v>12</c:v>
                </c:pt>
                <c:pt idx="21">
                  <c:v>16</c:v>
                </c:pt>
                <c:pt idx="22">
                  <c:v>14</c:v>
                </c:pt>
                <c:pt idx="23">
                  <c:v>12</c:v>
                </c:pt>
                <c:pt idx="24">
                  <c:v>0</c:v>
                </c:pt>
                <c:pt idx="25">
                  <c:v>0</c:v>
                </c:pt>
                <c:pt idx="26">
                  <c:v>16</c:v>
                </c:pt>
                <c:pt idx="27">
                  <c:v>14</c:v>
                </c:pt>
                <c:pt idx="28">
                  <c:v>12</c:v>
                </c:pt>
                <c:pt idx="29">
                  <c:v>16</c:v>
                </c:pt>
                <c:pt idx="30">
                  <c:v>16</c:v>
                </c:pt>
                <c:pt idx="31">
                  <c:v>12</c:v>
                </c:pt>
                <c:pt idx="32">
                  <c:v>0</c:v>
                </c:pt>
                <c:pt idx="33">
                  <c:v>16</c:v>
                </c:pt>
                <c:pt idx="34">
                  <c:v>12</c:v>
                </c:pt>
                <c:pt idx="35">
                  <c:v>16</c:v>
                </c:pt>
                <c:pt idx="36">
                  <c:v>16</c:v>
                </c:pt>
                <c:pt idx="37">
                  <c:v>16</c:v>
                </c:pt>
                <c:pt idx="38">
                  <c:v>12</c:v>
                </c:pt>
                <c:pt idx="39">
                  <c:v>12</c:v>
                </c:pt>
                <c:pt idx="40">
                  <c:v>16</c:v>
                </c:pt>
                <c:pt idx="41">
                  <c:v>12</c:v>
                </c:pt>
                <c:pt idx="42">
                  <c:v>14</c:v>
                </c:pt>
                <c:pt idx="43">
                  <c:v>14</c:v>
                </c:pt>
                <c:pt idx="44">
                  <c:v>12</c:v>
                </c:pt>
                <c:pt idx="45">
                  <c:v>12</c:v>
                </c:pt>
              </c:numCache>
            </c:numRef>
          </c:yVal>
          <c:smooth val="0"/>
          <c:extLst>
            <c:ext xmlns:c16="http://schemas.microsoft.com/office/drawing/2014/chart" uri="{C3380CC4-5D6E-409C-BE32-E72D297353CC}">
              <c16:uniqueId val="{00000001-E61D-45D5-AA7B-D01EC9932BB0}"/>
            </c:ext>
          </c:extLst>
        </c:ser>
        <c:dLbls>
          <c:showLegendKey val="0"/>
          <c:showVal val="0"/>
          <c:showCatName val="0"/>
          <c:showSerName val="0"/>
          <c:showPercent val="0"/>
          <c:showBubbleSize val="0"/>
        </c:dLbls>
        <c:axId val="941336584"/>
        <c:axId val="941337568"/>
      </c:scatterChart>
      <c:valAx>
        <c:axId val="941336584"/>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337568"/>
        <c:crosses val="autoZero"/>
        <c:crossBetween val="midCat"/>
      </c:valAx>
      <c:valAx>
        <c:axId val="941337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3365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Calorie Intake per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Sheet1!$C$1</c:f>
              <c:strCache>
                <c:ptCount val="1"/>
                <c:pt idx="0">
                  <c:v>Calories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Sheet1!$A$2:$A$47</c:f>
              <c:numCache>
                <c:formatCode>[$-F800]dddd\,\ mmmm\ dd\,\ yyyy</c:formatCode>
                <c:ptCount val="46"/>
                <c:pt idx="0">
                  <c:v>44300</c:v>
                </c:pt>
                <c:pt idx="1">
                  <c:v>44301</c:v>
                </c:pt>
                <c:pt idx="2">
                  <c:v>44302</c:v>
                </c:pt>
                <c:pt idx="3">
                  <c:v>44303</c:v>
                </c:pt>
                <c:pt idx="4">
                  <c:v>44304</c:v>
                </c:pt>
                <c:pt idx="5">
                  <c:v>44305</c:v>
                </c:pt>
                <c:pt idx="6">
                  <c:v>44306</c:v>
                </c:pt>
                <c:pt idx="7">
                  <c:v>44307</c:v>
                </c:pt>
                <c:pt idx="8">
                  <c:v>44308</c:v>
                </c:pt>
                <c:pt idx="9">
                  <c:v>44309</c:v>
                </c:pt>
                <c:pt idx="10">
                  <c:v>44310</c:v>
                </c:pt>
                <c:pt idx="11">
                  <c:v>44311</c:v>
                </c:pt>
                <c:pt idx="12">
                  <c:v>44312</c:v>
                </c:pt>
                <c:pt idx="13">
                  <c:v>44313</c:v>
                </c:pt>
                <c:pt idx="14">
                  <c:v>44314</c:v>
                </c:pt>
                <c:pt idx="15">
                  <c:v>44315</c:v>
                </c:pt>
                <c:pt idx="16">
                  <c:v>44316</c:v>
                </c:pt>
                <c:pt idx="17">
                  <c:v>44317</c:v>
                </c:pt>
                <c:pt idx="18">
                  <c:v>44318</c:v>
                </c:pt>
                <c:pt idx="19">
                  <c:v>44319</c:v>
                </c:pt>
                <c:pt idx="20">
                  <c:v>44320</c:v>
                </c:pt>
                <c:pt idx="21">
                  <c:v>44321</c:v>
                </c:pt>
                <c:pt idx="22">
                  <c:v>44322</c:v>
                </c:pt>
                <c:pt idx="23">
                  <c:v>44323</c:v>
                </c:pt>
                <c:pt idx="24">
                  <c:v>44324</c:v>
                </c:pt>
                <c:pt idx="25">
                  <c:v>44325</c:v>
                </c:pt>
                <c:pt idx="26">
                  <c:v>44326</c:v>
                </c:pt>
                <c:pt idx="27">
                  <c:v>44327</c:v>
                </c:pt>
                <c:pt idx="28">
                  <c:v>44328</c:v>
                </c:pt>
                <c:pt idx="29">
                  <c:v>44329</c:v>
                </c:pt>
                <c:pt idx="30">
                  <c:v>44330</c:v>
                </c:pt>
                <c:pt idx="31">
                  <c:v>44331</c:v>
                </c:pt>
                <c:pt idx="32">
                  <c:v>44332</c:v>
                </c:pt>
                <c:pt idx="33">
                  <c:v>44333</c:v>
                </c:pt>
                <c:pt idx="34">
                  <c:v>44334</c:v>
                </c:pt>
                <c:pt idx="35">
                  <c:v>44335</c:v>
                </c:pt>
                <c:pt idx="36">
                  <c:v>44336</c:v>
                </c:pt>
                <c:pt idx="37">
                  <c:v>44337</c:v>
                </c:pt>
                <c:pt idx="38">
                  <c:v>44338</c:v>
                </c:pt>
                <c:pt idx="39">
                  <c:v>44339</c:v>
                </c:pt>
                <c:pt idx="40">
                  <c:v>44340</c:v>
                </c:pt>
                <c:pt idx="41">
                  <c:v>44341</c:v>
                </c:pt>
                <c:pt idx="42">
                  <c:v>44342</c:v>
                </c:pt>
                <c:pt idx="43">
                  <c:v>44343</c:v>
                </c:pt>
                <c:pt idx="44">
                  <c:v>44344</c:v>
                </c:pt>
                <c:pt idx="45">
                  <c:v>44345</c:v>
                </c:pt>
              </c:numCache>
            </c:numRef>
          </c:xVal>
          <c:yVal>
            <c:numRef>
              <c:f>Sheet1!$C$2:$C$47</c:f>
              <c:numCache>
                <c:formatCode>General</c:formatCode>
                <c:ptCount val="46"/>
                <c:pt idx="0">
                  <c:v>2312</c:v>
                </c:pt>
                <c:pt idx="1">
                  <c:v>2312</c:v>
                </c:pt>
                <c:pt idx="2">
                  <c:v>2312</c:v>
                </c:pt>
                <c:pt idx="3">
                  <c:v>2312</c:v>
                </c:pt>
                <c:pt idx="4">
                  <c:v>3080</c:v>
                </c:pt>
                <c:pt idx="5">
                  <c:v>2504</c:v>
                </c:pt>
                <c:pt idx="6">
                  <c:v>2485</c:v>
                </c:pt>
                <c:pt idx="7">
                  <c:v>2402</c:v>
                </c:pt>
                <c:pt idx="8">
                  <c:v>2640</c:v>
                </c:pt>
                <c:pt idx="9">
                  <c:v>2515</c:v>
                </c:pt>
                <c:pt idx="10">
                  <c:v>2807</c:v>
                </c:pt>
                <c:pt idx="11">
                  <c:v>2390</c:v>
                </c:pt>
                <c:pt idx="12">
                  <c:v>2814</c:v>
                </c:pt>
                <c:pt idx="13">
                  <c:v>2408</c:v>
                </c:pt>
                <c:pt idx="14">
                  <c:v>2615</c:v>
                </c:pt>
                <c:pt idx="15">
                  <c:v>2095</c:v>
                </c:pt>
                <c:pt idx="16">
                  <c:v>2580</c:v>
                </c:pt>
                <c:pt idx="17">
                  <c:v>2712</c:v>
                </c:pt>
                <c:pt idx="18">
                  <c:v>2428</c:v>
                </c:pt>
                <c:pt idx="19">
                  <c:v>3140</c:v>
                </c:pt>
                <c:pt idx="20">
                  <c:v>2690</c:v>
                </c:pt>
                <c:pt idx="21">
                  <c:v>2430</c:v>
                </c:pt>
                <c:pt idx="22">
                  <c:v>2117</c:v>
                </c:pt>
                <c:pt idx="23">
                  <c:v>3045</c:v>
                </c:pt>
                <c:pt idx="24" formatCode="0">
                  <c:v>2547.7083333333335</c:v>
                </c:pt>
                <c:pt idx="25">
                  <c:v>2715</c:v>
                </c:pt>
                <c:pt idx="26">
                  <c:v>2467</c:v>
                </c:pt>
                <c:pt idx="27" formatCode="0">
                  <c:v>2528.5555555555557</c:v>
                </c:pt>
                <c:pt idx="28">
                  <c:v>2620</c:v>
                </c:pt>
                <c:pt idx="29">
                  <c:v>2533</c:v>
                </c:pt>
                <c:pt idx="30">
                  <c:v>2844</c:v>
                </c:pt>
                <c:pt idx="31">
                  <c:v>2355</c:v>
                </c:pt>
                <c:pt idx="32">
                  <c:v>2149</c:v>
                </c:pt>
                <c:pt idx="33">
                  <c:v>2405</c:v>
                </c:pt>
                <c:pt idx="34">
                  <c:v>2405</c:v>
                </c:pt>
                <c:pt idx="35">
                  <c:v>2405</c:v>
                </c:pt>
                <c:pt idx="36">
                  <c:v>2405</c:v>
                </c:pt>
                <c:pt idx="37">
                  <c:v>2890</c:v>
                </c:pt>
                <c:pt idx="38">
                  <c:v>2770</c:v>
                </c:pt>
                <c:pt idx="39">
                  <c:v>2250</c:v>
                </c:pt>
                <c:pt idx="40">
                  <c:v>2405</c:v>
                </c:pt>
                <c:pt idx="41">
                  <c:v>2405</c:v>
                </c:pt>
                <c:pt idx="42">
                  <c:v>2405</c:v>
                </c:pt>
                <c:pt idx="43">
                  <c:v>2405</c:v>
                </c:pt>
                <c:pt idx="44">
                  <c:v>2615</c:v>
                </c:pt>
                <c:pt idx="45">
                  <c:v>3248</c:v>
                </c:pt>
              </c:numCache>
            </c:numRef>
          </c:yVal>
          <c:smooth val="0"/>
          <c:extLst>
            <c:ext xmlns:c16="http://schemas.microsoft.com/office/drawing/2014/chart" uri="{C3380CC4-5D6E-409C-BE32-E72D297353CC}">
              <c16:uniqueId val="{00000000-C0D8-4ABD-8B0E-7478EDA56A4B}"/>
            </c:ext>
          </c:extLst>
        </c:ser>
        <c:dLbls>
          <c:showLegendKey val="0"/>
          <c:showVal val="0"/>
          <c:showCatName val="0"/>
          <c:showSerName val="0"/>
          <c:showPercent val="0"/>
          <c:showBubbleSize val="0"/>
        </c:dLbls>
        <c:axId val="937054520"/>
        <c:axId val="937054848"/>
      </c:scatterChart>
      <c:valAx>
        <c:axId val="937054520"/>
        <c:scaling>
          <c:orientation val="minMax"/>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F800]dddd\,\ mmmm\ dd\,\ yyyy" sourceLinked="1"/>
        <c:majorTickMark val="none"/>
        <c:minorTickMark val="none"/>
        <c:tickLblPos val="nextTo"/>
        <c:crossAx val="937054848"/>
        <c:crosses val="autoZero"/>
        <c:crossBetween val="midCat"/>
      </c:valAx>
      <c:valAx>
        <c:axId val="937054848"/>
        <c:scaling>
          <c:orientation val="minMax"/>
          <c:min val="1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70545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Weeks 6 and 7, consuming 2405 calories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(Sheet1!$B$35:$B$38,Sheet1!$B$42:$B$45)</c:f>
              <c:numCache>
                <c:formatCode>0.00</c:formatCode>
                <c:ptCount val="8"/>
                <c:pt idx="0">
                  <c:v>7</c:v>
                </c:pt>
                <c:pt idx="1">
                  <c:v>6.25</c:v>
                </c:pt>
                <c:pt idx="2">
                  <c:v>7.25</c:v>
                </c:pt>
                <c:pt idx="3">
                  <c:v>5.75</c:v>
                </c:pt>
                <c:pt idx="4">
                  <c:v>6.5</c:v>
                </c:pt>
                <c:pt idx="5">
                  <c:v>7.5</c:v>
                </c:pt>
                <c:pt idx="6">
                  <c:v>7.5</c:v>
                </c:pt>
                <c:pt idx="7">
                  <c:v>7.75</c:v>
                </c:pt>
              </c:numCache>
            </c:numRef>
          </c:yVal>
          <c:smooth val="0"/>
          <c:extLst>
            <c:ext xmlns:c16="http://schemas.microsoft.com/office/drawing/2014/chart" uri="{C3380CC4-5D6E-409C-BE32-E72D297353CC}">
              <c16:uniqueId val="{00000000-DD96-400B-9AB0-E5E2B48B194D}"/>
            </c:ext>
          </c:extLst>
        </c:ser>
        <c:dLbls>
          <c:showLegendKey val="0"/>
          <c:showVal val="0"/>
          <c:showCatName val="0"/>
          <c:showSerName val="0"/>
          <c:showPercent val="0"/>
          <c:showBubbleSize val="0"/>
        </c:dLbls>
        <c:axId val="943570360"/>
        <c:axId val="943571672"/>
      </c:scatterChart>
      <c:valAx>
        <c:axId val="943570360"/>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a:t>
                </a:r>
                <a:r>
                  <a:rPr lang="en-US" baseline="0"/>
                  <a:t> (5/17-5/20 ; 5/24 - 5/27)</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943571672"/>
        <c:crosses val="autoZero"/>
        <c:crossBetween val="midCat"/>
      </c:valAx>
      <c:valAx>
        <c:axId val="943571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Sleep</a:t>
                </a:r>
                <a:r>
                  <a:rPr lang="en-US" baseline="0"/>
                  <a:t> (Hours)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5703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Week 1, consuming 2312</a:t>
            </a:r>
            <a:r>
              <a:rPr lang="en-US" sz="1200" baseline="0" dirty="0"/>
              <a:t> daily calories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Sheet1!$B$2:$B$5</c:f>
              <c:numCache>
                <c:formatCode>0.00</c:formatCode>
                <c:ptCount val="4"/>
                <c:pt idx="0">
                  <c:v>6.25</c:v>
                </c:pt>
                <c:pt idx="1">
                  <c:v>7</c:v>
                </c:pt>
                <c:pt idx="2">
                  <c:v>6.75</c:v>
                </c:pt>
                <c:pt idx="3">
                  <c:v>6.5</c:v>
                </c:pt>
              </c:numCache>
            </c:numRef>
          </c:val>
          <c:smooth val="0"/>
          <c:extLst>
            <c:ext xmlns:c16="http://schemas.microsoft.com/office/drawing/2014/chart" uri="{C3380CC4-5D6E-409C-BE32-E72D297353CC}">
              <c16:uniqueId val="{00000000-EA57-4DD6-B8DA-7EBE5E9E727E}"/>
            </c:ext>
          </c:extLst>
        </c:ser>
        <c:dLbls>
          <c:showLegendKey val="0"/>
          <c:showVal val="0"/>
          <c:showCatName val="0"/>
          <c:showSerName val="0"/>
          <c:showPercent val="0"/>
          <c:showBubbleSize val="0"/>
        </c:dLbls>
        <c:marker val="1"/>
        <c:smooth val="0"/>
        <c:axId val="932189800"/>
        <c:axId val="932188816"/>
      </c:lineChart>
      <c:catAx>
        <c:axId val="932189800"/>
        <c:scaling>
          <c:orientation val="minMax"/>
        </c:scaling>
        <c:delete val="1"/>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Days (4/14 – 4/17)</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932188816"/>
        <c:crosses val="autoZero"/>
        <c:auto val="1"/>
        <c:lblAlgn val="ctr"/>
        <c:lblOffset val="100"/>
        <c:noMultiLvlLbl val="0"/>
      </c:catAx>
      <c:valAx>
        <c:axId val="93218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Sleep (Hours)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18980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Sheet1!$B$2:$B$47</cx:f>
        <cx:lvl ptCount="46" formatCode="0.00">
          <cx:pt idx="0">6.25</cx:pt>
          <cx:pt idx="1">7</cx:pt>
          <cx:pt idx="2">6.75</cx:pt>
          <cx:pt idx="3">6.5</cx:pt>
          <cx:pt idx="4">7</cx:pt>
          <cx:pt idx="5">5.5</cx:pt>
          <cx:pt idx="6">6</cx:pt>
          <cx:pt idx="7">6.5</cx:pt>
          <cx:pt idx="8">6.75</cx:pt>
          <cx:pt idx="9">5.75</cx:pt>
          <cx:pt idx="10">7.25</cx:pt>
          <cx:pt idx="11">7</cx:pt>
          <cx:pt idx="12">6.25</cx:pt>
          <cx:pt idx="13">5.75</cx:pt>
          <cx:pt idx="14">7.25</cx:pt>
          <cx:pt idx="15">6.25</cx:pt>
          <cx:pt idx="16">5.75</cx:pt>
          <cx:pt idx="17">7.25</cx:pt>
          <cx:pt idx="18">7.75</cx:pt>
          <cx:pt idx="19">6.75</cx:pt>
          <cx:pt idx="20">7.25</cx:pt>
          <cx:pt idx="21">6.5</cx:pt>
          <cx:pt idx="22">7.25</cx:pt>
          <cx:pt idx="23">6.75</cx:pt>
          <cx:pt idx="24">7.75</cx:pt>
          <cx:pt idx="25">8</cx:pt>
          <cx:pt idx="26">7</cx:pt>
          <cx:pt idx="27">7.25</cx:pt>
          <cx:pt idx="28">8.25</cx:pt>
          <cx:pt idx="29">5.25</cx:pt>
          <cx:pt idx="30">6</cx:pt>
          <cx:pt idx="31">7.5</cx:pt>
          <cx:pt idx="32">8.25</cx:pt>
          <cx:pt idx="33">7</cx:pt>
          <cx:pt idx="34">6.25</cx:pt>
          <cx:pt idx="35">7.25</cx:pt>
          <cx:pt idx="36">5.75</cx:pt>
          <cx:pt idx="37">5</cx:pt>
          <cx:pt idx="38">7.75</cx:pt>
          <cx:pt idx="39">7.25</cx:pt>
          <cx:pt idx="40">6.5</cx:pt>
          <cx:pt idx="41">7.5</cx:pt>
          <cx:pt idx="42">7.5</cx:pt>
          <cx:pt idx="43">7.75</cx:pt>
          <cx:pt idx="44">6.75</cx:pt>
          <cx:pt idx="45">7.25</cx:pt>
        </cx:lvl>
      </cx:numDim>
    </cx:data>
    <cx:data id="1">
      <cx:numDim type="val">
        <cx:f>Sheet1!$C$2:$C$47</cx:f>
        <cx:lvl ptCount="46" formatCode="General">
          <cx:pt idx="0">2312</cx:pt>
          <cx:pt idx="1">2312</cx:pt>
          <cx:pt idx="2">2312</cx:pt>
          <cx:pt idx="3">2312</cx:pt>
          <cx:pt idx="4">3080</cx:pt>
          <cx:pt idx="5">2504</cx:pt>
          <cx:pt idx="6">2485</cx:pt>
          <cx:pt idx="7">2402</cx:pt>
          <cx:pt idx="8">2640</cx:pt>
          <cx:pt idx="9">2515</cx:pt>
          <cx:pt idx="10">2807</cx:pt>
          <cx:pt idx="11">2390</cx:pt>
          <cx:pt idx="12">2814</cx:pt>
          <cx:pt idx="13">2408</cx:pt>
          <cx:pt idx="14">2615</cx:pt>
          <cx:pt idx="15">2095</cx:pt>
          <cx:pt idx="16">2580</cx:pt>
          <cx:pt idx="17">2712</cx:pt>
          <cx:pt idx="18">2428</cx:pt>
          <cx:pt idx="19">3140</cx:pt>
          <cx:pt idx="20">2690</cx:pt>
          <cx:pt idx="21">2430</cx:pt>
          <cx:pt idx="22">2117</cx:pt>
          <cx:pt idx="23">3045</cx:pt>
          <cx:pt idx="24">2547.7083333333335</cx:pt>
          <cx:pt idx="25">2715</cx:pt>
          <cx:pt idx="26">2467</cx:pt>
          <cx:pt idx="27">2528.5555555555557</cx:pt>
          <cx:pt idx="28">2620</cx:pt>
          <cx:pt idx="29">2533</cx:pt>
          <cx:pt idx="30">2844</cx:pt>
          <cx:pt idx="31">2355</cx:pt>
          <cx:pt idx="32">2149</cx:pt>
          <cx:pt idx="33">2405</cx:pt>
          <cx:pt idx="34">2405</cx:pt>
          <cx:pt idx="35">2405</cx:pt>
          <cx:pt idx="36">2405</cx:pt>
          <cx:pt idx="37">2890</cx:pt>
          <cx:pt idx="38">2770</cx:pt>
          <cx:pt idx="39">2250</cx:pt>
          <cx:pt idx="40">2405</cx:pt>
          <cx:pt idx="41">2405</cx:pt>
          <cx:pt idx="42">2405</cx:pt>
          <cx:pt idx="43">2405</cx:pt>
          <cx:pt idx="44">2615</cx:pt>
          <cx:pt idx="45">3248</cx:pt>
        </cx:lvl>
      </cx:numDim>
    </cx:data>
  </cx:chartData>
  <cx:chart>
    <cx:title pos="t" align="ctr" overlay="0">
      <cx:tx>
        <cx:txData>
          <cx:v>Pareto Chart: Frequency of Sleep duration</cx:v>
        </cx:txData>
      </cx:tx>
      <cx:txPr>
        <a:bodyPr spcFirstLastPara="1" vertOverflow="ellipsis" horzOverflow="overflow" wrap="square" lIns="0" tIns="0" rIns="0" bIns="0" anchor="ctr" anchorCtr="1"/>
        <a:lstStyle/>
        <a:p>
          <a:pPr algn="ctr" rtl="0">
            <a:defRPr/>
          </a:pPr>
          <a:r>
            <a:rPr lang="en-US" sz="1050" b="0" i="0" u="none" strike="noStrike" baseline="0" dirty="0">
              <a:solidFill>
                <a:sysClr val="windowText" lastClr="000000">
                  <a:lumMod val="65000"/>
                  <a:lumOff val="35000"/>
                </a:sysClr>
              </a:solidFill>
              <a:latin typeface="Calibri" panose="020F0502020204030204"/>
            </a:rPr>
            <a:t>Pareto Chart: Frequency of Sleep duration</a:t>
          </a:r>
        </a:p>
      </cx:txPr>
    </cx:title>
    <cx:plotArea>
      <cx:plotAreaRegion>
        <cx:series layoutId="clusteredColumn" uniqueId="{B8F27BEB-AA7A-4E6C-99B5-65F9B302FFA0}" formatIdx="0">
          <cx:tx>
            <cx:txData>
              <cx:f>Sheet1!$B$1</cx:f>
              <cx:v>Sleep</cx:v>
            </cx:txData>
          </cx:tx>
          <cx:dataId val="0"/>
          <cx:layoutPr>
            <cx:binning intervalClosed="r"/>
          </cx:layoutPr>
          <cx:axisId val="1"/>
        </cx:series>
        <cx:series layoutId="paretoLine" ownerIdx="0" uniqueId="{5BF07FAA-2B0A-4FD5-B5BC-4E781AFB5500}" formatIdx="1">
          <cx:axisId val="2"/>
        </cx:series>
        <cx:series layoutId="clusteredColumn" hidden="1" uniqueId="{EBCA08AA-D98D-44BE-92CA-7F2A93646331}" formatIdx="2">
          <cx:tx>
            <cx:txData>
              <cx:v>Calories</cx:v>
            </cx:txData>
          </cx:tx>
          <cx:dataId val="1"/>
          <cx:layoutPr>
            <cx:binning intervalClosed="r"/>
          </cx:layoutPr>
          <cx:axisId val="1"/>
        </cx:series>
        <cx:series layoutId="paretoLine" ownerIdx="2" uniqueId="{CF9AB577-B46C-4B5E-AB60-336DFDA33DDB}" formatIdx="3">
          <cx:axisId val="2"/>
        </cx:series>
      </cx:plotAreaRegion>
      <cx:axis id="0" hidden="1">
        <cx:catScaling gapWidth="0"/>
        <cx:tickLabels/>
        <cx:txPr>
          <a:bodyPr spcFirstLastPara="1" vertOverflow="ellipsis" horzOverflow="overflow" wrap="square" lIns="0" tIns="0" rIns="0" bIns="0" anchor="ctr" anchorCtr="1"/>
          <a:lstStyle/>
          <a:p>
            <a:pPr algn="ctr" rtl="0">
              <a:defRPr>
                <a:solidFill>
                  <a:srgbClr val="FF0000"/>
                </a:solidFill>
              </a:defRPr>
            </a:pPr>
            <a:endParaRPr lang="en-US" sz="900" b="0" i="0" u="none" strike="noStrike" baseline="0">
              <a:solidFill>
                <a:srgbClr val="FF0000"/>
              </a:solidFill>
              <a:latin typeface="Tw Cen MT" panose="020B0602020104020603"/>
            </a:endParaRPr>
          </a:p>
        </cx:txPr>
      </cx:axis>
      <cx:axis id="1">
        <cx:valScaling/>
        <cx:majorGridlines/>
        <cx:tickLabels/>
      </cx:axis>
      <cx:axis id="2">
        <cx:valScaling max="1" min="0"/>
        <cx:units unit="percentag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Sheet1!$B$2:$B$47</cx:f>
        <cx:lvl ptCount="46" formatCode="0.00">
          <cx:pt idx="0">6.25</cx:pt>
          <cx:pt idx="1">7</cx:pt>
          <cx:pt idx="2">6.75</cx:pt>
          <cx:pt idx="3">6.5</cx:pt>
          <cx:pt idx="4">7</cx:pt>
          <cx:pt idx="5">5.5</cx:pt>
          <cx:pt idx="6">6</cx:pt>
          <cx:pt idx="7">6.5</cx:pt>
          <cx:pt idx="8">6.75</cx:pt>
          <cx:pt idx="9">5.75</cx:pt>
          <cx:pt idx="10">7.25</cx:pt>
          <cx:pt idx="11">7</cx:pt>
          <cx:pt idx="12">6.25</cx:pt>
          <cx:pt idx="13">5.75</cx:pt>
          <cx:pt idx="14">7.25</cx:pt>
          <cx:pt idx="15">6.25</cx:pt>
          <cx:pt idx="16">5.75</cx:pt>
          <cx:pt idx="17">7.25</cx:pt>
          <cx:pt idx="18">7.75</cx:pt>
          <cx:pt idx="19">6.75</cx:pt>
          <cx:pt idx="20">7.25</cx:pt>
          <cx:pt idx="21">6.5</cx:pt>
          <cx:pt idx="22">7.25</cx:pt>
          <cx:pt idx="23">6.75</cx:pt>
          <cx:pt idx="24">7.75</cx:pt>
          <cx:pt idx="25">8</cx:pt>
          <cx:pt idx="26">7</cx:pt>
          <cx:pt idx="27">7.25</cx:pt>
          <cx:pt idx="28">8.25</cx:pt>
          <cx:pt idx="29">5.25</cx:pt>
          <cx:pt idx="30">6</cx:pt>
          <cx:pt idx="31">7.5</cx:pt>
          <cx:pt idx="32">8.25</cx:pt>
          <cx:pt idx="33">7</cx:pt>
          <cx:pt idx="34">6.25</cx:pt>
          <cx:pt idx="35">7.25</cx:pt>
          <cx:pt idx="36">5.75</cx:pt>
          <cx:pt idx="37">5</cx:pt>
          <cx:pt idx="38">7.75</cx:pt>
          <cx:pt idx="39">7.25</cx:pt>
          <cx:pt idx="40">6.5</cx:pt>
          <cx:pt idx="41">7.5</cx:pt>
          <cx:pt idx="42">7.5</cx:pt>
          <cx:pt idx="43">7.75</cx:pt>
          <cx:pt idx="44">6.75</cx:pt>
          <cx:pt idx="45">7.25</cx:pt>
        </cx:lvl>
      </cx:numDim>
    </cx:data>
    <cx:data id="1">
      <cx:numDim type="val">
        <cx:f>Sheet1!$C$2:$C$47</cx:f>
        <cx:lvl ptCount="46" formatCode="General">
          <cx:pt idx="0">2312</cx:pt>
          <cx:pt idx="1">2312</cx:pt>
          <cx:pt idx="2">2312</cx:pt>
          <cx:pt idx="3">2312</cx:pt>
          <cx:pt idx="4">3080</cx:pt>
          <cx:pt idx="5">2504</cx:pt>
          <cx:pt idx="6">2485</cx:pt>
          <cx:pt idx="7">2402</cx:pt>
          <cx:pt idx="8">2640</cx:pt>
          <cx:pt idx="9">2515</cx:pt>
          <cx:pt idx="10">2807</cx:pt>
          <cx:pt idx="11">2390</cx:pt>
          <cx:pt idx="12">2814</cx:pt>
          <cx:pt idx="13">2408</cx:pt>
          <cx:pt idx="14">2615</cx:pt>
          <cx:pt idx="15">2095</cx:pt>
          <cx:pt idx="16">2580</cx:pt>
          <cx:pt idx="17">2712</cx:pt>
          <cx:pt idx="18">2428</cx:pt>
          <cx:pt idx="19">3140</cx:pt>
          <cx:pt idx="20">2690</cx:pt>
          <cx:pt idx="21">2430</cx:pt>
          <cx:pt idx="22">2117</cx:pt>
          <cx:pt idx="23">3045</cx:pt>
          <cx:pt idx="24">2547.7083333333335</cx:pt>
          <cx:pt idx="25">2715</cx:pt>
          <cx:pt idx="26">2467</cx:pt>
          <cx:pt idx="27">2528.5555555555557</cx:pt>
          <cx:pt idx="28">2620</cx:pt>
          <cx:pt idx="29">2533</cx:pt>
          <cx:pt idx="30">2844</cx:pt>
          <cx:pt idx="31">2355</cx:pt>
          <cx:pt idx="32">2149</cx:pt>
          <cx:pt idx="33">2405</cx:pt>
          <cx:pt idx="34">2405</cx:pt>
          <cx:pt idx="35">2405</cx:pt>
          <cx:pt idx="36">2405</cx:pt>
          <cx:pt idx="37">2890</cx:pt>
          <cx:pt idx="38">2770</cx:pt>
          <cx:pt idx="39">2250</cx:pt>
          <cx:pt idx="40">2405</cx:pt>
          <cx:pt idx="41">2405</cx:pt>
          <cx:pt idx="42">2405</cx:pt>
          <cx:pt idx="43">2405</cx:pt>
          <cx:pt idx="44">2615</cx:pt>
          <cx:pt idx="45">3248</cx:pt>
        </cx:lvl>
      </cx:numDim>
    </cx:data>
  </cx:chartData>
  <cx:chart>
    <cx:title pos="t" align="ctr" overlay="0">
      <cx:tx>
        <cx:txData>
          <cx:v>Pareto Chart: Frequency of Sleep duration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Pareto Chart: Frequency of Sleep duration</a:t>
          </a:r>
        </a:p>
      </cx:txPr>
    </cx:title>
    <cx:plotArea>
      <cx:plotAreaRegion>
        <cx:series layoutId="clusteredColumn" uniqueId="{B8F27BEB-AA7A-4E6C-99B5-65F9B302FFA0}" formatIdx="0">
          <cx:tx>
            <cx:txData>
              <cx:f>Sheet1!$B$1</cx:f>
              <cx:v>Sleep</cx:v>
            </cx:txData>
          </cx:tx>
          <cx:dataId val="0"/>
          <cx:layoutPr>
            <cx:binning intervalClosed="r"/>
          </cx:layoutPr>
          <cx:axisId val="1"/>
        </cx:series>
        <cx:series layoutId="paretoLine" ownerIdx="0" uniqueId="{5BF07FAA-2B0A-4FD5-B5BC-4E781AFB5500}" formatIdx="1">
          <cx:axisId val="2"/>
        </cx:series>
        <cx:series layoutId="clusteredColumn" hidden="1" uniqueId="{EBCA08AA-D98D-44BE-92CA-7F2A93646331}" formatIdx="2">
          <cx:tx>
            <cx:txData>
              <cx:v>Calories</cx:v>
            </cx:txData>
          </cx:tx>
          <cx:dataId val="1"/>
          <cx:layoutPr>
            <cx:binning intervalClosed="r"/>
          </cx:layoutPr>
          <cx:axisId val="1"/>
        </cx:series>
        <cx:series layoutId="paretoLine" ownerIdx="2" uniqueId="{CF9AB577-B46C-4B5E-AB60-336DFDA33DDB}" formatIdx="3">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a:extLst>
              <a:ext uri="{FF2B5EF4-FFF2-40B4-BE49-F238E27FC236}">
                <a16:creationId xmlns:a16="http://schemas.microsoft.com/office/drawing/2014/main" id="{1167157A-959E-44CC-9EBE-7E96A294DF2C}"/>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1027">
            <a:extLst>
              <a:ext uri="{FF2B5EF4-FFF2-40B4-BE49-F238E27FC236}">
                <a16:creationId xmlns:a16="http://schemas.microsoft.com/office/drawing/2014/main" id="{EABE679E-D181-496C-9EC6-D15D564B7453}"/>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1028">
            <a:extLst>
              <a:ext uri="{FF2B5EF4-FFF2-40B4-BE49-F238E27FC236}">
                <a16:creationId xmlns:a16="http://schemas.microsoft.com/office/drawing/2014/main" id="{C1B67574-D23A-4554-9CF6-CF2B35FE2953}"/>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1029">
            <a:extLst>
              <a:ext uri="{FF2B5EF4-FFF2-40B4-BE49-F238E27FC236}">
                <a16:creationId xmlns:a16="http://schemas.microsoft.com/office/drawing/2014/main" id="{C635028A-6D38-4B47-B523-E48BB4478356}"/>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6E2071D-94D5-41DF-99DF-843E26009C6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5D0FB3C-2EA0-43B9-9537-404B0DA725FE}"/>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defTabSz="931863">
              <a:defRPr sz="1200"/>
            </a:lvl1pPr>
          </a:lstStyle>
          <a:p>
            <a:pPr>
              <a:defRPr/>
            </a:pPr>
            <a:endParaRPr lang="en-US"/>
          </a:p>
        </p:txBody>
      </p:sp>
      <p:sp>
        <p:nvSpPr>
          <p:cNvPr id="5123" name="Rectangle 3">
            <a:extLst>
              <a:ext uri="{FF2B5EF4-FFF2-40B4-BE49-F238E27FC236}">
                <a16:creationId xmlns:a16="http://schemas.microsoft.com/office/drawing/2014/main" id="{7D095060-FA45-435F-A8ED-2CEE195CEA9C}"/>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algn="r" defTabSz="931863">
              <a:defRPr sz="1200"/>
            </a:lvl1pPr>
          </a:lstStyle>
          <a:p>
            <a:pPr>
              <a:defRPr/>
            </a:pPr>
            <a:endParaRPr lang="en-US"/>
          </a:p>
        </p:txBody>
      </p:sp>
      <p:sp>
        <p:nvSpPr>
          <p:cNvPr id="2052" name="Rectangle 4">
            <a:extLst>
              <a:ext uri="{FF2B5EF4-FFF2-40B4-BE49-F238E27FC236}">
                <a16:creationId xmlns:a16="http://schemas.microsoft.com/office/drawing/2014/main" id="{DD4A267E-DB77-4AC7-AD39-29158A4B669D}"/>
              </a:ext>
            </a:extLst>
          </p:cNvPr>
          <p:cNvSpPr>
            <a:spLocks noChangeArrowheads="1" noTextEdit="1"/>
          </p:cNvSpPr>
          <p:nvPr>
            <p:ph type="sldImg" idx="2"/>
          </p:nvPr>
        </p:nvSpPr>
        <p:spPr bwMode="auto">
          <a:xfrm>
            <a:off x="11842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141CD5C1-AA89-44FF-B699-12681AEE086D}"/>
              </a:ext>
            </a:extLst>
          </p:cNvPr>
          <p:cNvSpPr>
            <a:spLocks noGrp="1" noChangeArrowheads="1"/>
          </p:cNvSpPr>
          <p:nvPr>
            <p:ph type="body" sz="quarter" idx="3"/>
          </p:nvPr>
        </p:nvSpPr>
        <p:spPr bwMode="auto">
          <a:xfrm>
            <a:off x="935038" y="4410075"/>
            <a:ext cx="5140325" cy="4176713"/>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E3C703CC-0B56-419B-9FF8-7D97A976C8C3}"/>
              </a:ext>
            </a:extLst>
          </p:cNvPr>
          <p:cNvSpPr>
            <a:spLocks noGrp="1" noChangeArrowheads="1"/>
          </p:cNvSpPr>
          <p:nvPr>
            <p:ph type="ftr" sz="quarter" idx="4"/>
          </p:nvPr>
        </p:nvSpPr>
        <p:spPr bwMode="auto">
          <a:xfrm>
            <a:off x="0" y="8820150"/>
            <a:ext cx="3036888" cy="463550"/>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defTabSz="931863">
              <a:defRPr sz="1200"/>
            </a:lvl1pPr>
          </a:lstStyle>
          <a:p>
            <a:pPr>
              <a:defRPr/>
            </a:pPr>
            <a:endParaRPr lang="en-US"/>
          </a:p>
        </p:txBody>
      </p:sp>
      <p:sp>
        <p:nvSpPr>
          <p:cNvPr id="5127" name="Rectangle 7">
            <a:extLst>
              <a:ext uri="{FF2B5EF4-FFF2-40B4-BE49-F238E27FC236}">
                <a16:creationId xmlns:a16="http://schemas.microsoft.com/office/drawing/2014/main" id="{598CAEB2-D5BD-49AA-B41A-DB5397A38D6D}"/>
              </a:ext>
            </a:extLst>
          </p:cNvPr>
          <p:cNvSpPr>
            <a:spLocks noGrp="1" noChangeArrowheads="1"/>
          </p:cNvSpPr>
          <p:nvPr>
            <p:ph type="sldNum" sz="quarter" idx="5"/>
          </p:nvPr>
        </p:nvSpPr>
        <p:spPr bwMode="auto">
          <a:xfrm>
            <a:off x="3973513" y="8820150"/>
            <a:ext cx="3036887" cy="463550"/>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algn="r" defTabSz="931863">
              <a:defRPr sz="1200"/>
            </a:lvl1pPr>
          </a:lstStyle>
          <a:p>
            <a:fld id="{864703C0-992D-4271-A5AE-5D9E8FA533E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4B3DB93-DF84-4B17-9D0C-F457F4765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B8C9B75-6D11-4201-A750-2EFAACECBB05}" type="slidenum">
              <a:rPr lang="en-US" altLang="en-US" sz="1200"/>
              <a:pPr/>
              <a:t>1</a:t>
            </a:fld>
            <a:endParaRPr lang="en-US" altLang="en-US" sz="1200"/>
          </a:p>
        </p:txBody>
      </p:sp>
      <p:sp>
        <p:nvSpPr>
          <p:cNvPr id="5123" name="Rectangle 2">
            <a:extLst>
              <a:ext uri="{FF2B5EF4-FFF2-40B4-BE49-F238E27FC236}">
                <a16:creationId xmlns:a16="http://schemas.microsoft.com/office/drawing/2014/main" id="{73656B99-2DB4-44B9-82AB-C34EB738F449}"/>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dirty="0"/>
          </a:p>
        </p:txBody>
      </p:sp>
      <p:sp>
        <p:nvSpPr>
          <p:cNvPr id="5124" name="Rectangle 3">
            <a:extLst>
              <a:ext uri="{FF2B5EF4-FFF2-40B4-BE49-F238E27FC236}">
                <a16:creationId xmlns:a16="http://schemas.microsoft.com/office/drawing/2014/main" id="{C3444DAB-FA45-42CF-A7F1-EBC0CF3E521C}"/>
              </a:ext>
            </a:extLst>
          </p:cNvPr>
          <p:cNvSpPr>
            <a:spLocks noChangeArrowheads="1" noTextEdit="1"/>
          </p:cNvSpPr>
          <p:nvPr>
            <p:ph type="sldImg"/>
          </p:nvPr>
        </p:nvSpPr>
        <p:spPr>
          <a:xfrm>
            <a:off x="1204913" y="709613"/>
            <a:ext cx="4605337" cy="34544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47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5595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22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29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19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00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402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5590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9087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7288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9229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CDD058F-B960-4439-B370-43D89816EE05}"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73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6/13/2021</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5057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405A7704-FCB4-4364-9F8E-250972BF2E98}"/>
              </a:ext>
            </a:extLst>
          </p:cNvPr>
          <p:cNvSpPr>
            <a:spLocks noChangeArrowheads="1"/>
          </p:cNvSpPr>
          <p:nvPr/>
        </p:nvSpPr>
        <p:spPr bwMode="auto">
          <a:xfrm>
            <a:off x="0" y="990600"/>
            <a:ext cx="9144000" cy="381000"/>
          </a:xfrm>
          <a:prstGeom prst="rect">
            <a:avLst/>
          </a:prstGeom>
          <a:solidFill>
            <a:srgbClr val="FA4F0A"/>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dirty="0">
              <a:solidFill>
                <a:srgbClr val="EF671B"/>
              </a:solidFill>
            </a:endParaRPr>
          </a:p>
        </p:txBody>
      </p:sp>
      <p:sp>
        <p:nvSpPr>
          <p:cNvPr id="4099" name="Line 9">
            <a:extLst>
              <a:ext uri="{FF2B5EF4-FFF2-40B4-BE49-F238E27FC236}">
                <a16:creationId xmlns:a16="http://schemas.microsoft.com/office/drawing/2014/main" id="{6727BFF8-D96C-4299-9758-2F504EA804E6}"/>
              </a:ext>
            </a:extLst>
          </p:cNvPr>
          <p:cNvSpPr>
            <a:spLocks noChangeShapeType="1"/>
          </p:cNvSpPr>
          <p:nvPr/>
        </p:nvSpPr>
        <p:spPr bwMode="auto">
          <a:xfrm>
            <a:off x="4203700" y="1397000"/>
            <a:ext cx="0" cy="4673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 name="Line 10">
            <a:extLst>
              <a:ext uri="{FF2B5EF4-FFF2-40B4-BE49-F238E27FC236}">
                <a16:creationId xmlns:a16="http://schemas.microsoft.com/office/drawing/2014/main" id="{3782C5CE-54C6-4D56-8004-9E89374FF320}"/>
              </a:ext>
            </a:extLst>
          </p:cNvPr>
          <p:cNvSpPr>
            <a:spLocks noChangeShapeType="1"/>
          </p:cNvSpPr>
          <p:nvPr/>
        </p:nvSpPr>
        <p:spPr bwMode="auto">
          <a:xfrm>
            <a:off x="0" y="6045200"/>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EC322C66-E3FD-4E83-BBCB-AC5A99E9EAE7}"/>
              </a:ext>
            </a:extLst>
          </p:cNvPr>
          <p:cNvSpPr>
            <a:spLocks noChangeArrowheads="1"/>
          </p:cNvSpPr>
          <p:nvPr/>
        </p:nvSpPr>
        <p:spPr bwMode="auto">
          <a:xfrm>
            <a:off x="508000" y="14732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7AEBAC47-2996-430C-B6A0-E89BB84FDE57}"/>
              </a:ext>
            </a:extLst>
          </p:cNvPr>
          <p:cNvSpPr>
            <a:spLocks noChangeArrowheads="1"/>
          </p:cNvSpPr>
          <p:nvPr/>
        </p:nvSpPr>
        <p:spPr bwMode="auto">
          <a:xfrm>
            <a:off x="2451100" y="14732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4103" name="Rectangle 13">
            <a:extLst>
              <a:ext uri="{FF2B5EF4-FFF2-40B4-BE49-F238E27FC236}">
                <a16:creationId xmlns:a16="http://schemas.microsoft.com/office/drawing/2014/main" id="{FC950683-5822-42A1-90CB-09A607E10EB1}"/>
              </a:ext>
            </a:extLst>
          </p:cNvPr>
          <p:cNvSpPr>
            <a:spLocks noChangeArrowheads="1"/>
          </p:cNvSpPr>
          <p:nvPr/>
        </p:nvSpPr>
        <p:spPr bwMode="auto">
          <a:xfrm>
            <a:off x="3965575" y="1430338"/>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4" name="Rectangle 14">
            <a:extLst>
              <a:ext uri="{FF2B5EF4-FFF2-40B4-BE49-F238E27FC236}">
                <a16:creationId xmlns:a16="http://schemas.microsoft.com/office/drawing/2014/main" id="{9A614C3A-9002-4089-9AC7-7D4AC8A75ACF}"/>
              </a:ext>
            </a:extLst>
          </p:cNvPr>
          <p:cNvSpPr>
            <a:spLocks noChangeArrowheads="1"/>
          </p:cNvSpPr>
          <p:nvPr/>
        </p:nvSpPr>
        <p:spPr bwMode="auto">
          <a:xfrm>
            <a:off x="77089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5" name="Rectangle 15">
            <a:extLst>
              <a:ext uri="{FF2B5EF4-FFF2-40B4-BE49-F238E27FC236}">
                <a16:creationId xmlns:a16="http://schemas.microsoft.com/office/drawing/2014/main" id="{4DC79A56-6E11-4D32-BA0C-CD86A002C2D1}"/>
              </a:ext>
            </a:extLst>
          </p:cNvPr>
          <p:cNvSpPr>
            <a:spLocks noChangeArrowheads="1"/>
          </p:cNvSpPr>
          <p:nvPr/>
        </p:nvSpPr>
        <p:spPr bwMode="auto">
          <a:xfrm>
            <a:off x="6059488"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6" name="Text Box 16">
            <a:extLst>
              <a:ext uri="{FF2B5EF4-FFF2-40B4-BE49-F238E27FC236}">
                <a16:creationId xmlns:a16="http://schemas.microsoft.com/office/drawing/2014/main" id="{BC09251E-8FD6-46CA-9013-6591F5EE4C4A}"/>
              </a:ext>
            </a:extLst>
          </p:cNvPr>
          <p:cNvSpPr txBox="1">
            <a:spLocks noChangeArrowheads="1"/>
          </p:cNvSpPr>
          <p:nvPr/>
        </p:nvSpPr>
        <p:spPr bwMode="auto">
          <a:xfrm>
            <a:off x="1955800" y="101600"/>
            <a:ext cx="7035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None/>
            </a:pPr>
            <a:r>
              <a:rPr lang="en-US" b="1" cap="none" spc="0" dirty="0">
                <a:ln w="6600">
                  <a:solidFill>
                    <a:schemeClr val="tx2"/>
                  </a:solidFill>
                  <a:prstDash val="solid"/>
                </a:ln>
                <a:solidFill>
                  <a:srgbClr val="EF671B"/>
                </a:solidFill>
                <a:effectLst>
                  <a:outerShdw dist="38100" dir="2700000" algn="tl" rotWithShape="0">
                    <a:schemeClr val="accent2"/>
                  </a:outerShdw>
                </a:effectLst>
                <a:latin typeface="+mj-lt"/>
              </a:rPr>
              <a:t>Impact of Daily Habits on Sleep</a:t>
            </a:r>
          </a:p>
          <a:p>
            <a:pPr algn="r">
              <a:spcBef>
                <a:spcPct val="0"/>
              </a:spcBef>
              <a:buFontTx/>
              <a:buNone/>
            </a:pPr>
            <a:endParaRPr lang="en-US" altLang="en-US" sz="2400" b="1" dirty="0">
              <a:solidFill>
                <a:srgbClr val="0316A1"/>
              </a:solidFill>
              <a:latin typeface="Arial" panose="020B0604020202020204" pitchFamily="34" charset="0"/>
            </a:endParaRPr>
          </a:p>
        </p:txBody>
      </p:sp>
      <p:sp>
        <p:nvSpPr>
          <p:cNvPr id="4107" name="Text Box 17">
            <a:extLst>
              <a:ext uri="{FF2B5EF4-FFF2-40B4-BE49-F238E27FC236}">
                <a16:creationId xmlns:a16="http://schemas.microsoft.com/office/drawing/2014/main" id="{26186180-506B-4E8C-BC01-1414296B9CBB}"/>
              </a:ext>
            </a:extLst>
          </p:cNvPr>
          <p:cNvSpPr txBox="1">
            <a:spLocks noChangeArrowheads="1"/>
          </p:cNvSpPr>
          <p:nvPr/>
        </p:nvSpPr>
        <p:spPr bwMode="auto">
          <a:xfrm>
            <a:off x="1295400" y="974725"/>
            <a:ext cx="11128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Data collection</a:t>
            </a:r>
          </a:p>
          <a:p>
            <a:pPr>
              <a:spcBef>
                <a:spcPct val="0"/>
              </a:spcBef>
              <a:buFontTx/>
              <a:buNone/>
            </a:pPr>
            <a:r>
              <a:rPr lang="en-US" altLang="en-US" sz="1000" b="1" dirty="0">
                <a:solidFill>
                  <a:schemeClr val="bg1"/>
                </a:solidFill>
                <a:latin typeface="Arial" panose="020B0604020202020204" pitchFamily="34" charset="0"/>
              </a:rPr>
              <a:t>Begins: 4/14/21</a:t>
            </a:r>
            <a:endParaRPr lang="en-US" altLang="en-US" sz="1000" dirty="0">
              <a:latin typeface="Arial" panose="020B0604020202020204" pitchFamily="34" charset="0"/>
            </a:endParaRPr>
          </a:p>
        </p:txBody>
      </p:sp>
      <p:sp>
        <p:nvSpPr>
          <p:cNvPr id="4108" name="Rectangle 19">
            <a:extLst>
              <a:ext uri="{FF2B5EF4-FFF2-40B4-BE49-F238E27FC236}">
                <a16:creationId xmlns:a16="http://schemas.microsoft.com/office/drawing/2014/main" id="{934F7D98-0D2F-49BF-A799-7A45F6654760}"/>
              </a:ext>
            </a:extLst>
          </p:cNvPr>
          <p:cNvSpPr>
            <a:spLocks noChangeArrowheads="1"/>
          </p:cNvSpPr>
          <p:nvPr/>
        </p:nvSpPr>
        <p:spPr bwMode="auto">
          <a:xfrm>
            <a:off x="8547100"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9" name="Rectangle 20">
            <a:extLst>
              <a:ext uri="{FF2B5EF4-FFF2-40B4-BE49-F238E27FC236}">
                <a16:creationId xmlns:a16="http://schemas.microsoft.com/office/drawing/2014/main" id="{3B889335-0796-458F-B520-E7A917913D9F}"/>
              </a:ext>
            </a:extLst>
          </p:cNvPr>
          <p:cNvSpPr>
            <a:spLocks noChangeArrowheads="1"/>
          </p:cNvSpPr>
          <p:nvPr/>
        </p:nvSpPr>
        <p:spPr bwMode="auto">
          <a:xfrm>
            <a:off x="8551863"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10" name="Text Box 21">
            <a:extLst>
              <a:ext uri="{FF2B5EF4-FFF2-40B4-BE49-F238E27FC236}">
                <a16:creationId xmlns:a16="http://schemas.microsoft.com/office/drawing/2014/main" id="{46858DCE-C45D-4436-B848-576290971296}"/>
              </a:ext>
            </a:extLst>
          </p:cNvPr>
          <p:cNvSpPr txBox="1">
            <a:spLocks noChangeArrowheads="1"/>
          </p:cNvSpPr>
          <p:nvPr/>
        </p:nvSpPr>
        <p:spPr bwMode="auto">
          <a:xfrm>
            <a:off x="2438400" y="974725"/>
            <a:ext cx="6190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Define:</a:t>
            </a:r>
          </a:p>
          <a:p>
            <a:pPr>
              <a:spcBef>
                <a:spcPct val="0"/>
              </a:spcBef>
              <a:buFontTx/>
              <a:buNone/>
            </a:pPr>
            <a:r>
              <a:rPr lang="en-US" altLang="en-US" sz="1000" b="1" dirty="0">
                <a:solidFill>
                  <a:schemeClr val="bg1"/>
                </a:solidFill>
                <a:latin typeface="Arial" panose="020B0604020202020204" pitchFamily="34" charset="0"/>
              </a:rPr>
              <a:t>4/13/21</a:t>
            </a:r>
          </a:p>
        </p:txBody>
      </p:sp>
      <p:sp>
        <p:nvSpPr>
          <p:cNvPr id="4111" name="Text Box 22">
            <a:extLst>
              <a:ext uri="{FF2B5EF4-FFF2-40B4-BE49-F238E27FC236}">
                <a16:creationId xmlns:a16="http://schemas.microsoft.com/office/drawing/2014/main" id="{9C9FFB25-BB78-4BD2-BA02-7E24B31A384A}"/>
              </a:ext>
            </a:extLst>
          </p:cNvPr>
          <p:cNvSpPr txBox="1">
            <a:spLocks noChangeArrowheads="1"/>
          </p:cNvSpPr>
          <p:nvPr/>
        </p:nvSpPr>
        <p:spPr bwMode="auto">
          <a:xfrm>
            <a:off x="3733800" y="974725"/>
            <a:ext cx="696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Measure</a:t>
            </a:r>
          </a:p>
          <a:p>
            <a:pPr>
              <a:spcBef>
                <a:spcPct val="0"/>
              </a:spcBef>
              <a:buFontTx/>
              <a:buNone/>
            </a:pPr>
            <a:endParaRPr lang="en-US" altLang="en-US" sz="1000" dirty="0">
              <a:latin typeface="Arial" panose="020B0604020202020204" pitchFamily="34" charset="0"/>
            </a:endParaRPr>
          </a:p>
        </p:txBody>
      </p:sp>
      <p:sp>
        <p:nvSpPr>
          <p:cNvPr id="4112" name="Text Box 23">
            <a:extLst>
              <a:ext uri="{FF2B5EF4-FFF2-40B4-BE49-F238E27FC236}">
                <a16:creationId xmlns:a16="http://schemas.microsoft.com/office/drawing/2014/main" id="{9A5323B1-5CAE-45B4-8EAD-5C20A3B59169}"/>
              </a:ext>
            </a:extLst>
          </p:cNvPr>
          <p:cNvSpPr txBox="1">
            <a:spLocks noChangeArrowheads="1"/>
          </p:cNvSpPr>
          <p:nvPr/>
        </p:nvSpPr>
        <p:spPr bwMode="auto">
          <a:xfrm>
            <a:off x="5105400" y="974725"/>
            <a:ext cx="7104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Analyze:</a:t>
            </a:r>
          </a:p>
          <a:p>
            <a:pPr>
              <a:spcBef>
                <a:spcPct val="0"/>
              </a:spcBef>
              <a:buFontTx/>
              <a:buNone/>
            </a:pPr>
            <a:r>
              <a:rPr lang="en-US" altLang="en-US" sz="1000" b="1" dirty="0">
                <a:solidFill>
                  <a:schemeClr val="bg1"/>
                </a:solidFill>
                <a:latin typeface="Arial" panose="020B0604020202020204" pitchFamily="34" charset="0"/>
              </a:rPr>
              <a:t>5/30/21</a:t>
            </a:r>
          </a:p>
          <a:p>
            <a:pPr>
              <a:spcBef>
                <a:spcPct val="0"/>
              </a:spcBef>
              <a:buFontTx/>
              <a:buNone/>
            </a:pPr>
            <a:endParaRPr lang="en-US" altLang="en-US" sz="1000" dirty="0">
              <a:latin typeface="Arial" panose="020B0604020202020204" pitchFamily="34" charset="0"/>
            </a:endParaRPr>
          </a:p>
        </p:txBody>
      </p:sp>
      <p:sp>
        <p:nvSpPr>
          <p:cNvPr id="4113" name="Text Box 24">
            <a:extLst>
              <a:ext uri="{FF2B5EF4-FFF2-40B4-BE49-F238E27FC236}">
                <a16:creationId xmlns:a16="http://schemas.microsoft.com/office/drawing/2014/main" id="{DC6917EE-3B5C-410D-BE20-1332BCCDDB80}"/>
              </a:ext>
            </a:extLst>
          </p:cNvPr>
          <p:cNvSpPr txBox="1">
            <a:spLocks noChangeArrowheads="1"/>
          </p:cNvSpPr>
          <p:nvPr/>
        </p:nvSpPr>
        <p:spPr bwMode="auto">
          <a:xfrm>
            <a:off x="7696200" y="97472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Control</a:t>
            </a:r>
          </a:p>
          <a:p>
            <a:pPr>
              <a:spcBef>
                <a:spcPct val="0"/>
              </a:spcBef>
              <a:buFontTx/>
              <a:buNone/>
            </a:pPr>
            <a:endParaRPr lang="en-US" altLang="en-US" sz="1000">
              <a:solidFill>
                <a:schemeClr val="bg1"/>
              </a:solidFill>
              <a:latin typeface="Arial" panose="020B0604020202020204" pitchFamily="34" charset="0"/>
            </a:endParaRPr>
          </a:p>
        </p:txBody>
      </p:sp>
      <p:sp>
        <p:nvSpPr>
          <p:cNvPr id="4114" name="Text Box 25">
            <a:extLst>
              <a:ext uri="{FF2B5EF4-FFF2-40B4-BE49-F238E27FC236}">
                <a16:creationId xmlns:a16="http://schemas.microsoft.com/office/drawing/2014/main" id="{10103539-A824-4EA3-8B59-A5BCE5B25CFE}"/>
              </a:ext>
            </a:extLst>
          </p:cNvPr>
          <p:cNvSpPr txBox="1">
            <a:spLocks noChangeArrowheads="1"/>
          </p:cNvSpPr>
          <p:nvPr/>
        </p:nvSpPr>
        <p:spPr bwMode="auto">
          <a:xfrm>
            <a:off x="6400800" y="9747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Improve</a:t>
            </a:r>
          </a:p>
          <a:p>
            <a:pPr>
              <a:spcBef>
                <a:spcPct val="0"/>
              </a:spcBef>
              <a:buFontTx/>
              <a:buNone/>
            </a:pPr>
            <a:endParaRPr lang="en-US" altLang="en-US" sz="1000" dirty="0">
              <a:solidFill>
                <a:schemeClr val="bg1"/>
              </a:solidFill>
              <a:latin typeface="Arial" panose="020B0604020202020204" pitchFamily="34" charset="0"/>
            </a:endParaRPr>
          </a:p>
        </p:txBody>
      </p:sp>
      <p:sp>
        <p:nvSpPr>
          <p:cNvPr id="4115" name="Text Box 31">
            <a:extLst>
              <a:ext uri="{FF2B5EF4-FFF2-40B4-BE49-F238E27FC236}">
                <a16:creationId xmlns:a16="http://schemas.microsoft.com/office/drawing/2014/main" id="{DB34DA01-217A-4C2E-AAED-922FF0AB293C}"/>
              </a:ext>
            </a:extLst>
          </p:cNvPr>
          <p:cNvSpPr txBox="1">
            <a:spLocks noChangeArrowheads="1"/>
          </p:cNvSpPr>
          <p:nvPr/>
        </p:nvSpPr>
        <p:spPr bwMode="auto">
          <a:xfrm>
            <a:off x="76200" y="1050925"/>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Key Dates ---&gt;</a:t>
            </a:r>
            <a:endParaRPr lang="en-US" altLang="en-US" sz="1000">
              <a:latin typeface="Arial" panose="020B0604020202020204" pitchFamily="34" charset="0"/>
            </a:endParaRPr>
          </a:p>
        </p:txBody>
      </p:sp>
      <p:sp>
        <p:nvSpPr>
          <p:cNvPr id="4116" name="Line 32">
            <a:extLst>
              <a:ext uri="{FF2B5EF4-FFF2-40B4-BE49-F238E27FC236}">
                <a16:creationId xmlns:a16="http://schemas.microsoft.com/office/drawing/2014/main" id="{9ACEA9A2-07D2-4A96-9C53-A96CA5B508D1}"/>
              </a:ext>
            </a:extLst>
          </p:cNvPr>
          <p:cNvSpPr>
            <a:spLocks noChangeShapeType="1"/>
          </p:cNvSpPr>
          <p:nvPr/>
        </p:nvSpPr>
        <p:spPr bwMode="auto">
          <a:xfrm>
            <a:off x="2362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Line 33">
            <a:extLst>
              <a:ext uri="{FF2B5EF4-FFF2-40B4-BE49-F238E27FC236}">
                <a16:creationId xmlns:a16="http://schemas.microsoft.com/office/drawing/2014/main" id="{D2C58D7E-215E-4F96-9303-151CD0AC2284}"/>
              </a:ext>
            </a:extLst>
          </p:cNvPr>
          <p:cNvSpPr>
            <a:spLocks noChangeShapeType="1"/>
          </p:cNvSpPr>
          <p:nvPr/>
        </p:nvSpPr>
        <p:spPr bwMode="auto">
          <a:xfrm>
            <a:off x="769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8" name="Line 34">
            <a:extLst>
              <a:ext uri="{FF2B5EF4-FFF2-40B4-BE49-F238E27FC236}">
                <a16:creationId xmlns:a16="http://schemas.microsoft.com/office/drawing/2014/main" id="{F1E7F8D2-5672-48A2-A88E-647744793A87}"/>
              </a:ext>
            </a:extLst>
          </p:cNvPr>
          <p:cNvSpPr>
            <a:spLocks noChangeShapeType="1"/>
          </p:cNvSpPr>
          <p:nvPr/>
        </p:nvSpPr>
        <p:spPr bwMode="auto">
          <a:xfrm>
            <a:off x="6400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35">
            <a:extLst>
              <a:ext uri="{FF2B5EF4-FFF2-40B4-BE49-F238E27FC236}">
                <a16:creationId xmlns:a16="http://schemas.microsoft.com/office/drawing/2014/main" id="{B5B5BD29-B937-4B44-8606-AAFC59D93C30}"/>
              </a:ext>
            </a:extLst>
          </p:cNvPr>
          <p:cNvSpPr>
            <a:spLocks noChangeShapeType="1"/>
          </p:cNvSpPr>
          <p:nvPr/>
        </p:nvSpPr>
        <p:spPr bwMode="auto">
          <a:xfrm>
            <a:off x="5029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0" name="Line 36">
            <a:extLst>
              <a:ext uri="{FF2B5EF4-FFF2-40B4-BE49-F238E27FC236}">
                <a16:creationId xmlns:a16="http://schemas.microsoft.com/office/drawing/2014/main" id="{FAC0F37F-B49D-489D-8058-6B2AAB422D4F}"/>
              </a:ext>
            </a:extLst>
          </p:cNvPr>
          <p:cNvSpPr>
            <a:spLocks noChangeShapeType="1"/>
          </p:cNvSpPr>
          <p:nvPr/>
        </p:nvSpPr>
        <p:spPr bwMode="auto">
          <a:xfrm>
            <a:off x="3657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1" name="WordArt 37">
            <a:extLst>
              <a:ext uri="{FF2B5EF4-FFF2-40B4-BE49-F238E27FC236}">
                <a16:creationId xmlns:a16="http://schemas.microsoft.com/office/drawing/2014/main" id="{3274C964-903E-41D0-8D85-92F0EF3BE4D2}"/>
              </a:ext>
            </a:extLst>
          </p:cNvPr>
          <p:cNvSpPr>
            <a:spLocks noChangeArrowheads="1" noChangeShapeType="1" noTextEdit="1"/>
          </p:cNvSpPr>
          <p:nvPr/>
        </p:nvSpPr>
        <p:spPr bwMode="auto">
          <a:xfrm>
            <a:off x="152400" y="6124575"/>
            <a:ext cx="8382000" cy="352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Bottom">
              <a:avLst>
                <a:gd name="adj" fmla="val 53125"/>
              </a:avLst>
            </a:prstTxWarp>
          </a:bodyPr>
          <a:lstStyle/>
          <a:p>
            <a:pPr algn="ctr"/>
            <a:r>
              <a:rPr lang="en-US" sz="1600" kern="10" dirty="0">
                <a:solidFill>
                  <a:srgbClr val="C0C0C0"/>
                </a:solidFill>
                <a:latin typeface="Andale Mono"/>
              </a:rPr>
              <a:t>TEAM MEMBERS</a:t>
            </a:r>
          </a:p>
        </p:txBody>
      </p:sp>
      <p:sp>
        <p:nvSpPr>
          <p:cNvPr id="19495" name="Rectangle 39">
            <a:extLst>
              <a:ext uri="{FF2B5EF4-FFF2-40B4-BE49-F238E27FC236}">
                <a16:creationId xmlns:a16="http://schemas.microsoft.com/office/drawing/2014/main" id="{8F1D7104-4D56-4B2E-9ECF-AA64344C5A84}"/>
              </a:ext>
            </a:extLst>
          </p:cNvPr>
          <p:cNvSpPr>
            <a:spLocks noChangeArrowheads="1"/>
          </p:cNvSpPr>
          <p:nvPr/>
        </p:nvSpPr>
        <p:spPr bwMode="auto">
          <a:xfrm>
            <a:off x="4648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ADBC33B7-4EA0-4166-9691-0ACB3B5BE89A}"/>
              </a:ext>
            </a:extLst>
          </p:cNvPr>
          <p:cNvSpPr>
            <a:spLocks noChangeArrowheads="1"/>
          </p:cNvSpPr>
          <p:nvPr/>
        </p:nvSpPr>
        <p:spPr bwMode="auto">
          <a:xfrm>
            <a:off x="7162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4124" name="Line 43">
            <a:extLst>
              <a:ext uri="{FF2B5EF4-FFF2-40B4-BE49-F238E27FC236}">
                <a16:creationId xmlns:a16="http://schemas.microsoft.com/office/drawing/2014/main" id="{CC3852A0-B51F-44A8-B2AF-78985420052E}"/>
              </a:ext>
            </a:extLst>
          </p:cNvPr>
          <p:cNvSpPr>
            <a:spLocks noChangeShapeType="1"/>
          </p:cNvSpPr>
          <p:nvPr/>
        </p:nvSpPr>
        <p:spPr bwMode="auto">
          <a:xfrm>
            <a:off x="6477000" y="1447800"/>
            <a:ext cx="38100" cy="4597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5" name="Rectangle 45">
            <a:extLst>
              <a:ext uri="{FF2B5EF4-FFF2-40B4-BE49-F238E27FC236}">
                <a16:creationId xmlns:a16="http://schemas.microsoft.com/office/drawing/2014/main" id="{B127C90F-099C-467D-8AC1-9D83B27C3FBB}"/>
              </a:ext>
            </a:extLst>
          </p:cNvPr>
          <p:cNvSpPr>
            <a:spLocks noChangeArrowheads="1"/>
          </p:cNvSpPr>
          <p:nvPr/>
        </p:nvSpPr>
        <p:spPr bwMode="auto">
          <a:xfrm>
            <a:off x="3327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26" name="Text Box 46">
            <a:extLst>
              <a:ext uri="{FF2B5EF4-FFF2-40B4-BE49-F238E27FC236}">
                <a16:creationId xmlns:a16="http://schemas.microsoft.com/office/drawing/2014/main" id="{EEC9DC58-31B6-4FFC-8F2E-07AADB7DEF4B}"/>
              </a:ext>
            </a:extLst>
          </p:cNvPr>
          <p:cNvSpPr txBox="1">
            <a:spLocks noChangeArrowheads="1"/>
          </p:cNvSpPr>
          <p:nvPr/>
        </p:nvSpPr>
        <p:spPr bwMode="auto">
          <a:xfrm>
            <a:off x="3951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Nick Waine</a:t>
            </a:r>
          </a:p>
        </p:txBody>
      </p:sp>
      <p:sp>
        <p:nvSpPr>
          <p:cNvPr id="4127" name="Line 54">
            <a:extLst>
              <a:ext uri="{FF2B5EF4-FFF2-40B4-BE49-F238E27FC236}">
                <a16:creationId xmlns:a16="http://schemas.microsoft.com/office/drawing/2014/main" id="{0C2586A2-C15F-4B05-9090-893CD015F049}"/>
              </a:ext>
            </a:extLst>
          </p:cNvPr>
          <p:cNvSpPr>
            <a:spLocks noChangeShapeType="1"/>
          </p:cNvSpPr>
          <p:nvPr/>
        </p:nvSpPr>
        <p:spPr bwMode="auto">
          <a:xfrm>
            <a:off x="2108200" y="1346200"/>
            <a:ext cx="0" cy="47244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9" name="Line 77">
            <a:extLst>
              <a:ext uri="{FF2B5EF4-FFF2-40B4-BE49-F238E27FC236}">
                <a16:creationId xmlns:a16="http://schemas.microsoft.com/office/drawing/2014/main" id="{4D32DFCE-7C89-4416-9A34-F5DB370E95F3}"/>
              </a:ext>
            </a:extLst>
          </p:cNvPr>
          <p:cNvSpPr>
            <a:spLocks noChangeShapeType="1"/>
          </p:cNvSpPr>
          <p:nvPr/>
        </p:nvSpPr>
        <p:spPr bwMode="auto">
          <a:xfrm>
            <a:off x="6553200" y="3962400"/>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5F640C69-0614-4942-863C-9368FA8B05F1}"/>
              </a:ext>
            </a:extLst>
          </p:cNvPr>
          <p:cNvSpPr>
            <a:spLocks noChangeArrowheads="1"/>
          </p:cNvSpPr>
          <p:nvPr/>
        </p:nvSpPr>
        <p:spPr bwMode="auto">
          <a:xfrm>
            <a:off x="7162800" y="396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pic>
        <p:nvPicPr>
          <p:cNvPr id="4131" name="Picture 36" descr="Image result for syracuse university otto the orange">
            <a:extLst>
              <a:ext uri="{FF2B5EF4-FFF2-40B4-BE49-F238E27FC236}">
                <a16:creationId xmlns:a16="http://schemas.microsoft.com/office/drawing/2014/main" id="{58C8C500-F18D-472A-AA23-E064A737D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55563"/>
            <a:ext cx="850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6F1A224-8875-46D1-B63B-0BDD49863404}"/>
              </a:ext>
            </a:extLst>
          </p:cNvPr>
          <p:cNvSpPr txBox="1"/>
          <p:nvPr/>
        </p:nvSpPr>
        <p:spPr>
          <a:xfrm>
            <a:off x="231775" y="1862138"/>
            <a:ext cx="1777999" cy="1169551"/>
          </a:xfrm>
          <a:prstGeom prst="rect">
            <a:avLst/>
          </a:prstGeom>
          <a:noFill/>
        </p:spPr>
        <p:txBody>
          <a:bodyPr wrap="square" rtlCol="0">
            <a:spAutoFit/>
          </a:bodyPr>
          <a:lstStyle/>
          <a:p>
            <a:r>
              <a:rPr lang="en-US" sz="1000" u="sng" dirty="0"/>
              <a:t>Problem Statement:</a:t>
            </a:r>
            <a:r>
              <a:rPr lang="en-US" sz="1000" dirty="0"/>
              <a:t> How do my daily behaviors affect my sleep? I am seeking optimal levels of </a:t>
            </a:r>
            <a:r>
              <a:rPr lang="en-US" sz="1000" dirty="0">
                <a:solidFill>
                  <a:schemeClr val="accent1"/>
                </a:solidFill>
              </a:rPr>
              <a:t>calorie intake</a:t>
            </a:r>
            <a:r>
              <a:rPr lang="en-US" sz="1000" dirty="0"/>
              <a:t>, </a:t>
            </a:r>
            <a:r>
              <a:rPr lang="en-US" sz="1000" dirty="0">
                <a:solidFill>
                  <a:schemeClr val="accent1"/>
                </a:solidFill>
              </a:rPr>
              <a:t>ounces of coffee consumed</a:t>
            </a:r>
            <a:r>
              <a:rPr lang="en-US" sz="1000" dirty="0"/>
              <a:t>, </a:t>
            </a:r>
            <a:r>
              <a:rPr lang="en-US" sz="1000" dirty="0">
                <a:solidFill>
                  <a:schemeClr val="accent1"/>
                </a:solidFill>
              </a:rPr>
              <a:t>exercise</a:t>
            </a:r>
            <a:r>
              <a:rPr lang="en-US" sz="1000" dirty="0"/>
              <a:t>, and </a:t>
            </a:r>
            <a:r>
              <a:rPr lang="en-US" sz="1000" dirty="0">
                <a:solidFill>
                  <a:schemeClr val="accent1"/>
                </a:solidFill>
              </a:rPr>
              <a:t>productivity</a:t>
            </a:r>
            <a:r>
              <a:rPr lang="en-US" sz="1000" dirty="0"/>
              <a:t> for maximum sleep.</a:t>
            </a:r>
          </a:p>
        </p:txBody>
      </p:sp>
      <p:sp>
        <p:nvSpPr>
          <p:cNvPr id="3" name="Rectangle 2">
            <a:extLst>
              <a:ext uri="{FF2B5EF4-FFF2-40B4-BE49-F238E27FC236}">
                <a16:creationId xmlns:a16="http://schemas.microsoft.com/office/drawing/2014/main" id="{6887040D-0357-45F3-AD26-F87B4E53FC84}"/>
              </a:ext>
            </a:extLst>
          </p:cNvPr>
          <p:cNvSpPr/>
          <p:nvPr/>
        </p:nvSpPr>
        <p:spPr>
          <a:xfrm>
            <a:off x="2590800" y="6265946"/>
            <a:ext cx="3505199" cy="584775"/>
          </a:xfrm>
          <a:prstGeom prst="rect">
            <a:avLst/>
          </a:prstGeom>
          <a:noFill/>
        </p:spPr>
        <p:txBody>
          <a:bodyPr wrap="square" lIns="91440" tIns="45720" rIns="91440" bIns="45720">
            <a:spAutoFit/>
          </a:bodyPr>
          <a:lstStyle/>
          <a:p>
            <a:pPr algn="ctr"/>
            <a:r>
              <a:rPr lang="en-US" sz="3200" b="1" cap="none" spc="0" dirty="0">
                <a:ln w="6600">
                  <a:solidFill>
                    <a:schemeClr val="tx2"/>
                  </a:solidFill>
                  <a:prstDash val="solid"/>
                </a:ln>
                <a:solidFill>
                  <a:srgbClr val="EF671B"/>
                </a:solidFill>
                <a:effectLst>
                  <a:outerShdw dist="38100" dir="2700000" algn="tl" rotWithShape="0">
                    <a:schemeClr val="accent2"/>
                  </a:outerShdw>
                </a:effectLst>
              </a:rPr>
              <a:t>Nick Waine</a:t>
            </a:r>
          </a:p>
        </p:txBody>
      </p:sp>
      <p:sp>
        <p:nvSpPr>
          <p:cNvPr id="4" name="TextBox 3">
            <a:extLst>
              <a:ext uri="{FF2B5EF4-FFF2-40B4-BE49-F238E27FC236}">
                <a16:creationId xmlns:a16="http://schemas.microsoft.com/office/drawing/2014/main" id="{EFB7DB04-3BB8-4E14-8CAD-059277F385CD}"/>
              </a:ext>
            </a:extLst>
          </p:cNvPr>
          <p:cNvSpPr txBox="1"/>
          <p:nvPr/>
        </p:nvSpPr>
        <p:spPr>
          <a:xfrm>
            <a:off x="2260601" y="1934997"/>
            <a:ext cx="1743073" cy="1061829"/>
          </a:xfrm>
          <a:prstGeom prst="rect">
            <a:avLst/>
          </a:prstGeom>
          <a:noFill/>
        </p:spPr>
        <p:txBody>
          <a:bodyPr wrap="square" rtlCol="0">
            <a:spAutoFit/>
          </a:bodyPr>
          <a:lstStyle/>
          <a:p>
            <a:r>
              <a:rPr lang="en-US" sz="900" dirty="0"/>
              <a:t>We understand the equation for sleep, with Sleep being the Output value (Y), as:</a:t>
            </a:r>
          </a:p>
          <a:p>
            <a:endParaRPr lang="en-US" sz="900" dirty="0"/>
          </a:p>
          <a:p>
            <a:r>
              <a:rPr lang="en-US" sz="900" dirty="0"/>
              <a:t>Sleep = </a:t>
            </a:r>
            <a:r>
              <a:rPr lang="el-GR" sz="900" b="0" i="0" dirty="0">
                <a:solidFill>
                  <a:srgbClr val="202124"/>
                </a:solidFill>
                <a:effectLst/>
                <a:latin typeface="Google Sans"/>
              </a:rPr>
              <a:t>α</a:t>
            </a:r>
            <a:r>
              <a:rPr lang="en-US" sz="900" b="0" i="0" dirty="0">
                <a:solidFill>
                  <a:srgbClr val="202124"/>
                </a:solidFill>
                <a:effectLst/>
                <a:latin typeface="Google Sans"/>
              </a:rPr>
              <a:t> + </a:t>
            </a:r>
            <a:r>
              <a:rPr lang="en-US" sz="900" dirty="0"/>
              <a:t>Calories + Coffee Intake + Exercise Level + Productivity </a:t>
            </a:r>
          </a:p>
        </p:txBody>
      </p:sp>
      <p:sp>
        <p:nvSpPr>
          <p:cNvPr id="5" name="TextBox 4">
            <a:extLst>
              <a:ext uri="{FF2B5EF4-FFF2-40B4-BE49-F238E27FC236}">
                <a16:creationId xmlns:a16="http://schemas.microsoft.com/office/drawing/2014/main" id="{335676B5-57D6-4C18-8B6C-5FCD2EF7B29A}"/>
              </a:ext>
            </a:extLst>
          </p:cNvPr>
          <p:cNvSpPr txBox="1"/>
          <p:nvPr/>
        </p:nvSpPr>
        <p:spPr>
          <a:xfrm>
            <a:off x="550896" y="3031594"/>
            <a:ext cx="1112805" cy="369332"/>
          </a:xfrm>
          <a:prstGeom prst="rect">
            <a:avLst/>
          </a:prstGeom>
          <a:noFill/>
        </p:spPr>
        <p:txBody>
          <a:bodyPr wrap="none" rtlCol="0">
            <a:spAutoFit/>
          </a:bodyPr>
          <a:lstStyle/>
          <a:p>
            <a:r>
              <a:rPr lang="en-US" dirty="0">
                <a:solidFill>
                  <a:srgbClr val="FF0000"/>
                </a:solidFill>
              </a:rPr>
              <a:t>SQL: 2.08</a:t>
            </a:r>
          </a:p>
        </p:txBody>
      </p:sp>
      <p:graphicFrame>
        <p:nvGraphicFramePr>
          <p:cNvPr id="40" name="Content Placeholder 4">
            <a:extLst>
              <a:ext uri="{FF2B5EF4-FFF2-40B4-BE49-F238E27FC236}">
                <a16:creationId xmlns:a16="http://schemas.microsoft.com/office/drawing/2014/main" id="{A21390DA-17CB-49EA-9587-9A0AFFD3C2AB}"/>
              </a:ext>
            </a:extLst>
          </p:cNvPr>
          <p:cNvGraphicFramePr>
            <a:graphicFrameLocks/>
          </p:cNvGraphicFramePr>
          <p:nvPr>
            <p:extLst>
              <p:ext uri="{D42A27DB-BD31-4B8C-83A1-F6EECF244321}">
                <p14:modId xmlns:p14="http://schemas.microsoft.com/office/powerpoint/2010/main" val="69602174"/>
              </p:ext>
            </p:extLst>
          </p:nvPr>
        </p:nvGraphicFramePr>
        <p:xfrm>
          <a:off x="4334627" y="1785605"/>
          <a:ext cx="1958972" cy="1624763"/>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Connector: Elbow 6">
            <a:extLst>
              <a:ext uri="{FF2B5EF4-FFF2-40B4-BE49-F238E27FC236}">
                <a16:creationId xmlns:a16="http://schemas.microsoft.com/office/drawing/2014/main" id="{85396DD0-EBDB-4649-A91C-05D3C7564A88}"/>
              </a:ext>
            </a:extLst>
          </p:cNvPr>
          <p:cNvCxnSpPr/>
          <p:nvPr/>
        </p:nvCxnSpPr>
        <p:spPr>
          <a:xfrm flipV="1">
            <a:off x="6235700" y="2133600"/>
            <a:ext cx="927100" cy="64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0B19A7-366E-46C4-BB92-94A3F650AA21}"/>
              </a:ext>
            </a:extLst>
          </p:cNvPr>
          <p:cNvSpPr txBox="1"/>
          <p:nvPr/>
        </p:nvSpPr>
        <p:spPr>
          <a:xfrm>
            <a:off x="7315200" y="1934997"/>
            <a:ext cx="1685077" cy="415498"/>
          </a:xfrm>
          <a:prstGeom prst="rect">
            <a:avLst/>
          </a:prstGeom>
          <a:noFill/>
        </p:spPr>
        <p:txBody>
          <a:bodyPr wrap="none" rtlCol="0">
            <a:spAutoFit/>
          </a:bodyPr>
          <a:lstStyle/>
          <a:p>
            <a:r>
              <a:rPr lang="en-US" sz="1050" dirty="0">
                <a:solidFill>
                  <a:srgbClr val="FF0000"/>
                </a:solidFill>
              </a:rPr>
              <a:t>Reduce or eliminate coffee/</a:t>
            </a:r>
          </a:p>
          <a:p>
            <a:r>
              <a:rPr lang="en-US" sz="1050" dirty="0">
                <a:solidFill>
                  <a:srgbClr val="FF0000"/>
                </a:solidFill>
              </a:rPr>
              <a:t>Caffeine altogether!</a:t>
            </a:r>
          </a:p>
        </p:txBody>
      </p:sp>
      <p:sp>
        <p:nvSpPr>
          <p:cNvPr id="9" name="Star: 6 Points 8">
            <a:extLst>
              <a:ext uri="{FF2B5EF4-FFF2-40B4-BE49-F238E27FC236}">
                <a16:creationId xmlns:a16="http://schemas.microsoft.com/office/drawing/2014/main" id="{371D14F2-5255-4B1C-8D24-630D51A77D01}"/>
              </a:ext>
            </a:extLst>
          </p:cNvPr>
          <p:cNvSpPr/>
          <p:nvPr/>
        </p:nvSpPr>
        <p:spPr>
          <a:xfrm>
            <a:off x="7035801" y="1704975"/>
            <a:ext cx="2108200" cy="974724"/>
          </a:xfrm>
          <a:prstGeom prst="star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erge 11">
            <a:extLst>
              <a:ext uri="{FF2B5EF4-FFF2-40B4-BE49-F238E27FC236}">
                <a16:creationId xmlns:a16="http://schemas.microsoft.com/office/drawing/2014/main" id="{EDA4C95E-0FD5-4A9C-B8F7-A60BA904693E}"/>
              </a:ext>
            </a:extLst>
          </p:cNvPr>
          <p:cNvSpPr/>
          <p:nvPr/>
        </p:nvSpPr>
        <p:spPr>
          <a:xfrm>
            <a:off x="381000" y="2996826"/>
            <a:ext cx="1435095" cy="1041773"/>
          </a:xfrm>
          <a:prstGeom prst="flowChartMerg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70A712-0D6F-429D-A645-0AF137EED153}"/>
              </a:ext>
            </a:extLst>
          </p:cNvPr>
          <p:cNvSpPr/>
          <p:nvPr/>
        </p:nvSpPr>
        <p:spPr>
          <a:xfrm>
            <a:off x="915482" y="3127969"/>
            <a:ext cx="40908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mj-lt"/>
                <a:ea typeface="Adobe Gothic Std B" panose="020B0800000000000000" pitchFamily="34" charset="-128"/>
              </a:rPr>
              <a:t>?</a:t>
            </a:r>
          </a:p>
        </p:txBody>
      </p:sp>
      <p:graphicFrame>
        <p:nvGraphicFramePr>
          <p:cNvPr id="51" name="Content Placeholder 13">
            <a:extLst>
              <a:ext uri="{FF2B5EF4-FFF2-40B4-BE49-F238E27FC236}">
                <a16:creationId xmlns:a16="http://schemas.microsoft.com/office/drawing/2014/main" id="{A2409BA1-07A4-4690-A15A-658CD8636F63}"/>
              </a:ext>
            </a:extLst>
          </p:cNvPr>
          <p:cNvGraphicFramePr>
            <a:graphicFrameLocks/>
          </p:cNvGraphicFramePr>
          <p:nvPr>
            <p:extLst>
              <p:ext uri="{D42A27DB-BD31-4B8C-83A1-F6EECF244321}">
                <p14:modId xmlns:p14="http://schemas.microsoft.com/office/powerpoint/2010/main" val="564105798"/>
              </p:ext>
            </p:extLst>
          </p:nvPr>
        </p:nvGraphicFramePr>
        <p:xfrm>
          <a:off x="4255249" y="3420062"/>
          <a:ext cx="2038350" cy="1709637"/>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A6197E00-C12F-47C8-95BE-28D13B6B2024}"/>
              </a:ext>
            </a:extLst>
          </p:cNvPr>
          <p:cNvSpPr txBox="1"/>
          <p:nvPr/>
        </p:nvSpPr>
        <p:spPr>
          <a:xfrm>
            <a:off x="4759827" y="5088573"/>
            <a:ext cx="1677193" cy="553998"/>
          </a:xfrm>
          <a:prstGeom prst="rect">
            <a:avLst/>
          </a:prstGeom>
          <a:noFill/>
        </p:spPr>
        <p:txBody>
          <a:bodyPr wrap="square" rtlCol="0">
            <a:spAutoFit/>
          </a:bodyPr>
          <a:lstStyle/>
          <a:p>
            <a:r>
              <a:rPr lang="en-US" sz="1000" dirty="0"/>
              <a:t>No positive relationship observed between coffee consumption and productivity!</a:t>
            </a:r>
          </a:p>
        </p:txBody>
      </p:sp>
      <p:cxnSp>
        <p:nvCxnSpPr>
          <p:cNvPr id="17" name="Connector: Elbow 16">
            <a:extLst>
              <a:ext uri="{FF2B5EF4-FFF2-40B4-BE49-F238E27FC236}">
                <a16:creationId xmlns:a16="http://schemas.microsoft.com/office/drawing/2014/main" id="{232C71CC-5CB8-4E40-AD09-7E9F1DF2586C}"/>
              </a:ext>
            </a:extLst>
          </p:cNvPr>
          <p:cNvCxnSpPr>
            <a:cxnSpLocks/>
          </p:cNvCxnSpPr>
          <p:nvPr/>
        </p:nvCxnSpPr>
        <p:spPr>
          <a:xfrm rot="5400000" flipH="1" flipV="1">
            <a:off x="5612027" y="4743487"/>
            <a:ext cx="1041681" cy="43740"/>
          </a:xfrm>
          <a:prstGeom prst="bentConnector4">
            <a:avLst>
              <a:gd name="adj1" fmla="val 8969"/>
              <a:gd name="adj2" fmla="val 622634"/>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CE6EBC8-BFAD-4A0C-B2B5-E98EA23AC5EC}"/>
              </a:ext>
            </a:extLst>
          </p:cNvPr>
          <p:cNvSpPr txBox="1"/>
          <p:nvPr/>
        </p:nvSpPr>
        <p:spPr>
          <a:xfrm>
            <a:off x="106389" y="4175777"/>
            <a:ext cx="1583779" cy="1077218"/>
          </a:xfrm>
          <a:prstGeom prst="rect">
            <a:avLst/>
          </a:prstGeom>
          <a:noFill/>
        </p:spPr>
        <p:txBody>
          <a:bodyPr wrap="square" rtlCol="0">
            <a:spAutoFit/>
          </a:bodyPr>
          <a:lstStyle/>
          <a:p>
            <a:r>
              <a:rPr lang="en-US" sz="800" dirty="0"/>
              <a:t>One important finding from this study is that I need to identify more areas of defect. A sleep score of under 6.5 hours results in a complete process failure, so identifying other possible defects within a system could yield a more accurate or revealing SQL score.</a:t>
            </a:r>
          </a:p>
        </p:txBody>
      </p:sp>
      <p:cxnSp>
        <p:nvCxnSpPr>
          <p:cNvPr id="22" name="Straight Arrow Connector 21">
            <a:extLst>
              <a:ext uri="{FF2B5EF4-FFF2-40B4-BE49-F238E27FC236}">
                <a16:creationId xmlns:a16="http://schemas.microsoft.com/office/drawing/2014/main" id="{2FE1FA0F-14BE-46EB-875F-9FBA03F14E64}"/>
              </a:ext>
            </a:extLst>
          </p:cNvPr>
          <p:cNvCxnSpPr/>
          <p:nvPr/>
        </p:nvCxnSpPr>
        <p:spPr>
          <a:xfrm>
            <a:off x="3886200" y="1274763"/>
            <a:ext cx="448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573EE6F-7676-4F1D-94B0-63255D582601}"/>
              </a:ext>
            </a:extLst>
          </p:cNvPr>
          <p:cNvCxnSpPr/>
          <p:nvPr/>
        </p:nvCxnSpPr>
        <p:spPr>
          <a:xfrm>
            <a:off x="6587374" y="1274763"/>
            <a:ext cx="448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B68FB9C-3523-4CE5-A9BF-ABBAEE1E3B25}"/>
              </a:ext>
            </a:extLst>
          </p:cNvPr>
          <p:cNvCxnSpPr/>
          <p:nvPr/>
        </p:nvCxnSpPr>
        <p:spPr>
          <a:xfrm>
            <a:off x="7884361" y="1265238"/>
            <a:ext cx="448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630640E-96F3-406E-9973-8A70964911C0}"/>
              </a:ext>
            </a:extLst>
          </p:cNvPr>
          <p:cNvSpPr txBox="1"/>
          <p:nvPr/>
        </p:nvSpPr>
        <p:spPr>
          <a:xfrm>
            <a:off x="6602842" y="2808403"/>
            <a:ext cx="2309383" cy="1107996"/>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FF0000"/>
                </a:solidFill>
              </a:rPr>
              <a:t>Identify more </a:t>
            </a:r>
            <a:r>
              <a:rPr lang="en-US" sz="1200" b="1" dirty="0">
                <a:solidFill>
                  <a:srgbClr val="FF0000"/>
                </a:solidFill>
              </a:rPr>
              <a:t>defect areas </a:t>
            </a:r>
            <a:r>
              <a:rPr lang="en-US" sz="1200" dirty="0">
                <a:solidFill>
                  <a:srgbClr val="FF0000"/>
                </a:solidFill>
              </a:rPr>
              <a:t>in process!</a:t>
            </a:r>
          </a:p>
          <a:p>
            <a:pPr marL="171450" indent="-171450">
              <a:buFont typeface="Arial" panose="020B0604020202020204" pitchFamily="34" charset="0"/>
              <a:buChar char="•"/>
            </a:pPr>
            <a:r>
              <a:rPr lang="en-US" sz="1050" dirty="0"/>
              <a:t>Perform controlled experiments (how can I determine what the causes are if all factors are constantly changing?)</a:t>
            </a:r>
          </a:p>
        </p:txBody>
      </p:sp>
      <p:sp>
        <p:nvSpPr>
          <p:cNvPr id="24" name="TextBox 23">
            <a:extLst>
              <a:ext uri="{FF2B5EF4-FFF2-40B4-BE49-F238E27FC236}">
                <a16:creationId xmlns:a16="http://schemas.microsoft.com/office/drawing/2014/main" id="{A40242A5-8C7A-4103-A72E-0CB22D03E3A0}"/>
              </a:ext>
            </a:extLst>
          </p:cNvPr>
          <p:cNvSpPr txBox="1"/>
          <p:nvPr/>
        </p:nvSpPr>
        <p:spPr>
          <a:xfrm>
            <a:off x="6587374" y="4274880"/>
            <a:ext cx="2600392" cy="1446550"/>
          </a:xfrm>
          <a:prstGeom prst="rect">
            <a:avLst/>
          </a:prstGeom>
          <a:noFill/>
        </p:spPr>
        <p:txBody>
          <a:bodyPr wrap="none" rtlCol="0">
            <a:spAutoFit/>
          </a:bodyPr>
          <a:lstStyle/>
          <a:p>
            <a:r>
              <a:rPr lang="en-US" sz="1100" dirty="0"/>
              <a:t>Attempt a consistent calorie intake while</a:t>
            </a:r>
          </a:p>
          <a:p>
            <a:r>
              <a:rPr lang="en-US" sz="1100" dirty="0"/>
              <a:t>regulating amount of caffeine consumed,</a:t>
            </a:r>
          </a:p>
          <a:p>
            <a:r>
              <a:rPr lang="en-US" sz="1100" dirty="0"/>
              <a:t>using insight gained from experiment in </a:t>
            </a:r>
          </a:p>
          <a:p>
            <a:r>
              <a:rPr lang="en-US" sz="1100" dirty="0"/>
              <a:t>eating a consistent number of calories each</a:t>
            </a:r>
          </a:p>
          <a:p>
            <a:r>
              <a:rPr lang="en-US" sz="1100" dirty="0"/>
              <a:t>day.</a:t>
            </a:r>
          </a:p>
          <a:p>
            <a:r>
              <a:rPr lang="en-US" sz="1100" dirty="0"/>
              <a:t>Controlled studies on exercise and calorie</a:t>
            </a:r>
          </a:p>
          <a:p>
            <a:r>
              <a:rPr lang="en-US" sz="1100" dirty="0"/>
              <a:t>intake will be crucial to better understand</a:t>
            </a:r>
          </a:p>
          <a:p>
            <a:r>
              <a:rPr lang="en-US" sz="1100" dirty="0"/>
              <a:t>how my body uses those factors for sleep.</a:t>
            </a:r>
          </a:p>
        </p:txBody>
      </p:sp>
      <p:graphicFrame>
        <p:nvGraphicFramePr>
          <p:cNvPr id="64" name="Content Placeholder 24">
            <a:extLst>
              <a:ext uri="{FF2B5EF4-FFF2-40B4-BE49-F238E27FC236}">
                <a16:creationId xmlns:a16="http://schemas.microsoft.com/office/drawing/2014/main" id="{1091456C-FB7E-41BB-9CDC-0F43C83AE683}"/>
              </a:ext>
            </a:extLst>
          </p:cNvPr>
          <p:cNvGraphicFramePr>
            <a:graphicFrameLocks/>
          </p:cNvGraphicFramePr>
          <p:nvPr>
            <p:extLst>
              <p:ext uri="{D42A27DB-BD31-4B8C-83A1-F6EECF244321}">
                <p14:modId xmlns:p14="http://schemas.microsoft.com/office/powerpoint/2010/main" val="3037209306"/>
              </p:ext>
            </p:extLst>
          </p:nvPr>
        </p:nvGraphicFramePr>
        <p:xfrm>
          <a:off x="2054220" y="3132934"/>
          <a:ext cx="2039149" cy="1681146"/>
        </p:xfrm>
        <a:graphic>
          <a:graphicData uri="http://schemas.openxmlformats.org/drawingml/2006/chart">
            <c:chart xmlns:c="http://schemas.openxmlformats.org/drawingml/2006/chart" xmlns:r="http://schemas.openxmlformats.org/officeDocument/2006/relationships" r:id="rId6"/>
          </a:graphicData>
        </a:graphic>
      </p:graphicFrame>
      <p:cxnSp>
        <p:nvCxnSpPr>
          <p:cNvPr id="26" name="Straight Arrow Connector 25">
            <a:extLst>
              <a:ext uri="{FF2B5EF4-FFF2-40B4-BE49-F238E27FC236}">
                <a16:creationId xmlns:a16="http://schemas.microsoft.com/office/drawing/2014/main" id="{48EBDDBE-5600-43C1-9AE0-5AFDDF7D17E4}"/>
              </a:ext>
            </a:extLst>
          </p:cNvPr>
          <p:cNvCxnSpPr/>
          <p:nvPr/>
        </p:nvCxnSpPr>
        <p:spPr>
          <a:xfrm flipV="1">
            <a:off x="3132137" y="3733800"/>
            <a:ext cx="601663" cy="2397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cx1="http://schemas.microsoft.com/office/drawing/2015/9/8/chartex" Requires="cx1">
          <p:graphicFrame>
            <p:nvGraphicFramePr>
              <p:cNvPr id="67" name="Chart 66">
                <a:extLst>
                  <a:ext uri="{FF2B5EF4-FFF2-40B4-BE49-F238E27FC236}">
                    <a16:creationId xmlns:a16="http://schemas.microsoft.com/office/drawing/2014/main" id="{25E81C26-CCF1-4953-89DE-D532666415F5}"/>
                  </a:ext>
                </a:extLst>
              </p:cNvPr>
              <p:cNvGraphicFramePr/>
              <p:nvPr>
                <p:extLst>
                  <p:ext uri="{D42A27DB-BD31-4B8C-83A1-F6EECF244321}">
                    <p14:modId xmlns:p14="http://schemas.microsoft.com/office/powerpoint/2010/main" val="2180189762"/>
                  </p:ext>
                </p:extLst>
              </p:nvPr>
            </p:nvGraphicFramePr>
            <p:xfrm>
              <a:off x="2107680" y="4580562"/>
              <a:ext cx="2172200" cy="1149073"/>
            </p:xfrm>
            <a:graphic>
              <a:graphicData uri="http://schemas.microsoft.com/office/drawing/2014/chartex">
                <cx:chart xmlns:cx="http://schemas.microsoft.com/office/drawing/2014/chartex" xmlns:r="http://schemas.openxmlformats.org/officeDocument/2006/relationships" r:id="rId7"/>
              </a:graphicData>
            </a:graphic>
          </p:graphicFrame>
        </mc:Choice>
        <mc:Fallback>
          <p:pic>
            <p:nvPicPr>
              <p:cNvPr id="67" name="Chart 66">
                <a:extLst>
                  <a:ext uri="{FF2B5EF4-FFF2-40B4-BE49-F238E27FC236}">
                    <a16:creationId xmlns:a16="http://schemas.microsoft.com/office/drawing/2014/main" id="{25E81C26-CCF1-4953-89DE-D532666415F5}"/>
                  </a:ext>
                </a:extLst>
              </p:cNvPr>
              <p:cNvPicPr>
                <a:picLocks noGrp="1" noRot="1" noChangeAspect="1" noMove="1" noResize="1" noEditPoints="1" noAdjustHandles="1" noChangeArrowheads="1" noChangeShapeType="1"/>
              </p:cNvPicPr>
              <p:nvPr/>
            </p:nvPicPr>
            <p:blipFill>
              <a:blip r:embed="rId8"/>
              <a:stretch>
                <a:fillRect/>
              </a:stretch>
            </p:blipFill>
            <p:spPr>
              <a:xfrm>
                <a:off x="2107680" y="4580562"/>
                <a:ext cx="2172200" cy="1149073"/>
              </a:xfrm>
              <a:prstGeom prst="rect">
                <a:avLst/>
              </a:prstGeom>
            </p:spPr>
          </p:pic>
        </mc:Fallback>
      </mc:AlternateContent>
      <p:sp>
        <p:nvSpPr>
          <p:cNvPr id="29" name="TextBox 28">
            <a:extLst>
              <a:ext uri="{FF2B5EF4-FFF2-40B4-BE49-F238E27FC236}">
                <a16:creationId xmlns:a16="http://schemas.microsoft.com/office/drawing/2014/main" id="{B8F81626-0F71-4971-BA78-E0F941D8035E}"/>
              </a:ext>
            </a:extLst>
          </p:cNvPr>
          <p:cNvSpPr txBox="1"/>
          <p:nvPr/>
        </p:nvSpPr>
        <p:spPr>
          <a:xfrm>
            <a:off x="82526" y="5264172"/>
            <a:ext cx="1879101" cy="646331"/>
          </a:xfrm>
          <a:prstGeom prst="rect">
            <a:avLst/>
          </a:prstGeom>
          <a:noFill/>
        </p:spPr>
        <p:txBody>
          <a:bodyPr wrap="square" rtlCol="0">
            <a:spAutoFit/>
          </a:bodyPr>
          <a:lstStyle/>
          <a:p>
            <a:r>
              <a:rPr lang="en-US" sz="900" dirty="0">
                <a:solidFill>
                  <a:schemeClr val="accent1"/>
                </a:solidFill>
              </a:rPr>
              <a:t>Data points collected are continuous </a:t>
            </a:r>
          </a:p>
          <a:p>
            <a:r>
              <a:rPr lang="en-US" sz="900" dirty="0">
                <a:solidFill>
                  <a:schemeClr val="accent1"/>
                </a:solidFill>
              </a:rPr>
              <a:t>(sleep, coffee, calories), and ordinal </a:t>
            </a:r>
          </a:p>
          <a:p>
            <a:r>
              <a:rPr lang="en-US" sz="900" dirty="0">
                <a:solidFill>
                  <a:schemeClr val="accent1"/>
                </a:solidFill>
              </a:rPr>
              <a:t>categorical data (productivity and exercise levels).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5B29-21FA-41E9-AFC9-5D62395493BC}"/>
              </a:ext>
            </a:extLst>
          </p:cNvPr>
          <p:cNvSpPr>
            <a:spLocks noGrp="1"/>
          </p:cNvSpPr>
          <p:nvPr>
            <p:ph type="title"/>
          </p:nvPr>
        </p:nvSpPr>
        <p:spPr/>
        <p:txBody>
          <a:bodyPr/>
          <a:lstStyle/>
          <a:p>
            <a:r>
              <a:rPr lang="en-US" dirty="0"/>
              <a:t>Multiple Regression</a:t>
            </a:r>
          </a:p>
        </p:txBody>
      </p:sp>
      <p:sp>
        <p:nvSpPr>
          <p:cNvPr id="7" name="Content Placeholder 6">
            <a:extLst>
              <a:ext uri="{FF2B5EF4-FFF2-40B4-BE49-F238E27FC236}">
                <a16:creationId xmlns:a16="http://schemas.microsoft.com/office/drawing/2014/main" id="{BDBA14C9-3091-447F-A33D-F57878DF648E}"/>
              </a:ext>
            </a:extLst>
          </p:cNvPr>
          <p:cNvSpPr>
            <a:spLocks noGrp="1"/>
          </p:cNvSpPr>
          <p:nvPr>
            <p:ph idx="1"/>
          </p:nvPr>
        </p:nvSpPr>
        <p:spPr/>
        <p:txBody>
          <a:bodyPr>
            <a:normAutofit/>
          </a:bodyPr>
          <a:lstStyle/>
          <a:p>
            <a:r>
              <a:rPr lang="en-US" sz="1600" dirty="0"/>
              <a:t>The first iteration of my regression model showed that of the four independent variables, coffee consumption and productivity level had the strongest effect on amount of sleep at a significance level of &lt; 0.05.</a:t>
            </a:r>
          </a:p>
        </p:txBody>
      </p:sp>
      <p:pic>
        <p:nvPicPr>
          <p:cNvPr id="9" name="Picture 8">
            <a:extLst>
              <a:ext uri="{FF2B5EF4-FFF2-40B4-BE49-F238E27FC236}">
                <a16:creationId xmlns:a16="http://schemas.microsoft.com/office/drawing/2014/main" id="{D9E7E690-1535-40FD-8F5E-9F3B20504A63}"/>
              </a:ext>
            </a:extLst>
          </p:cNvPr>
          <p:cNvPicPr>
            <a:picLocks noChangeAspect="1"/>
          </p:cNvPicPr>
          <p:nvPr/>
        </p:nvPicPr>
        <p:blipFill>
          <a:blip r:embed="rId2"/>
          <a:stretch>
            <a:fillRect/>
          </a:stretch>
        </p:blipFill>
        <p:spPr>
          <a:xfrm>
            <a:off x="768096" y="3276600"/>
            <a:ext cx="5003610" cy="2295525"/>
          </a:xfrm>
          <a:prstGeom prst="rect">
            <a:avLst/>
          </a:prstGeom>
        </p:spPr>
      </p:pic>
    </p:spTree>
    <p:extLst>
      <p:ext uri="{BB962C8B-B14F-4D97-AF65-F5344CB8AC3E}">
        <p14:creationId xmlns:p14="http://schemas.microsoft.com/office/powerpoint/2010/main" val="111261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C746-9E64-4996-995D-64B1378F5880}"/>
              </a:ext>
            </a:extLst>
          </p:cNvPr>
          <p:cNvSpPr>
            <a:spLocks noGrp="1"/>
          </p:cNvSpPr>
          <p:nvPr>
            <p:ph type="title"/>
          </p:nvPr>
        </p:nvSpPr>
        <p:spPr/>
        <p:txBody>
          <a:bodyPr/>
          <a:lstStyle/>
          <a:p>
            <a:r>
              <a:rPr lang="en-US" dirty="0"/>
              <a:t>Final regression model</a:t>
            </a:r>
          </a:p>
        </p:txBody>
      </p:sp>
      <p:sp>
        <p:nvSpPr>
          <p:cNvPr id="6" name="TextBox 5">
            <a:extLst>
              <a:ext uri="{FF2B5EF4-FFF2-40B4-BE49-F238E27FC236}">
                <a16:creationId xmlns:a16="http://schemas.microsoft.com/office/drawing/2014/main" id="{05A3A7EC-7318-4900-A8AE-EC5020EE0B62}"/>
              </a:ext>
            </a:extLst>
          </p:cNvPr>
          <p:cNvSpPr txBox="1"/>
          <p:nvPr/>
        </p:nvSpPr>
        <p:spPr>
          <a:xfrm>
            <a:off x="914400" y="1884777"/>
            <a:ext cx="6611938" cy="400110"/>
          </a:xfrm>
          <a:prstGeom prst="rect">
            <a:avLst/>
          </a:prstGeom>
          <a:noFill/>
        </p:spPr>
        <p:txBody>
          <a:bodyPr wrap="square" rtlCol="0">
            <a:spAutoFit/>
          </a:bodyPr>
          <a:lstStyle/>
          <a:p>
            <a:r>
              <a:rPr lang="en-US" sz="2000" dirty="0">
                <a:solidFill>
                  <a:schemeClr val="accent2"/>
                </a:solidFill>
              </a:rPr>
              <a:t>Sleep = 0.079(coffee) + 0.073(exercise) + 1.57(productivity)</a:t>
            </a:r>
          </a:p>
        </p:txBody>
      </p:sp>
      <p:pic>
        <p:nvPicPr>
          <p:cNvPr id="10" name="Content Placeholder 9">
            <a:extLst>
              <a:ext uri="{FF2B5EF4-FFF2-40B4-BE49-F238E27FC236}">
                <a16:creationId xmlns:a16="http://schemas.microsoft.com/office/drawing/2014/main" id="{A69DECA7-F251-4C07-BC0D-7186D0D53BB7}"/>
              </a:ext>
            </a:extLst>
          </p:cNvPr>
          <p:cNvPicPr>
            <a:picLocks noGrp="1" noChangeAspect="1"/>
          </p:cNvPicPr>
          <p:nvPr>
            <p:ph idx="1"/>
          </p:nvPr>
        </p:nvPicPr>
        <p:blipFill>
          <a:blip r:embed="rId2"/>
          <a:stretch>
            <a:fillRect/>
          </a:stretch>
        </p:blipFill>
        <p:spPr>
          <a:xfrm>
            <a:off x="1474787" y="2781615"/>
            <a:ext cx="5154613" cy="3525521"/>
          </a:xfrm>
        </p:spPr>
      </p:pic>
    </p:spTree>
    <p:extLst>
      <p:ext uri="{BB962C8B-B14F-4D97-AF65-F5344CB8AC3E}">
        <p14:creationId xmlns:p14="http://schemas.microsoft.com/office/powerpoint/2010/main" val="360423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D56017-950A-49E3-8CF0-0004327EA304}"/>
              </a:ext>
            </a:extLst>
          </p:cNvPr>
          <p:cNvSpPr>
            <a:spLocks noGrp="1"/>
          </p:cNvSpPr>
          <p:nvPr>
            <p:ph type="title"/>
          </p:nvPr>
        </p:nvSpPr>
        <p:spPr/>
        <p:txBody>
          <a:bodyPr/>
          <a:lstStyle/>
          <a:p>
            <a:r>
              <a:rPr lang="en-US" dirty="0"/>
              <a:t>Control: What to do now?</a:t>
            </a:r>
          </a:p>
        </p:txBody>
      </p:sp>
      <p:sp>
        <p:nvSpPr>
          <p:cNvPr id="8" name="Content Placeholder 7">
            <a:extLst>
              <a:ext uri="{FF2B5EF4-FFF2-40B4-BE49-F238E27FC236}">
                <a16:creationId xmlns:a16="http://schemas.microsoft.com/office/drawing/2014/main" id="{F7D08935-AA3F-4264-8745-DA611CE0BDD6}"/>
              </a:ext>
            </a:extLst>
          </p:cNvPr>
          <p:cNvSpPr>
            <a:spLocks noGrp="1"/>
          </p:cNvSpPr>
          <p:nvPr>
            <p:ph idx="1"/>
          </p:nvPr>
        </p:nvSpPr>
        <p:spPr/>
        <p:txBody>
          <a:bodyPr/>
          <a:lstStyle/>
          <a:p>
            <a:r>
              <a:rPr lang="en-US" dirty="0">
                <a:solidFill>
                  <a:schemeClr val="accent1"/>
                </a:solidFill>
              </a:rPr>
              <a:t>The greatest takeaways from this research are that coffee (caffeine) intake has a direct negative correlation to amount of sleep obtained on a given day!</a:t>
            </a:r>
          </a:p>
          <a:p>
            <a:r>
              <a:rPr lang="en-US" dirty="0">
                <a:solidFill>
                  <a:schemeClr val="accent1"/>
                </a:solidFill>
              </a:rPr>
              <a:t>Productivity level is a variable that positively affects quality of sleep. Productivity and daily caffeine intake showed no correlation.</a:t>
            </a:r>
          </a:p>
          <a:p>
            <a:r>
              <a:rPr lang="en-US" dirty="0">
                <a:solidFill>
                  <a:schemeClr val="accent1"/>
                </a:solidFill>
              </a:rPr>
              <a:t>Further controlled studies on exercise and sleep would be beneficial. Identify where possible defects occur in the process.</a:t>
            </a:r>
          </a:p>
          <a:p>
            <a:r>
              <a:rPr lang="en-US" dirty="0">
                <a:solidFill>
                  <a:schemeClr val="accent1"/>
                </a:solidFill>
              </a:rPr>
              <a:t>Perform controlled studies focusing on calorie consumption, as some of the most surprising findings of the whole study were related to consistent calorie consumption and sleep. Does consistent calorie consumption really have a positive correlation with sleep?</a:t>
            </a:r>
          </a:p>
          <a:p>
            <a:endParaRPr lang="en-US" dirty="0"/>
          </a:p>
        </p:txBody>
      </p:sp>
    </p:spTree>
    <p:extLst>
      <p:ext uri="{BB962C8B-B14F-4D97-AF65-F5344CB8AC3E}">
        <p14:creationId xmlns:p14="http://schemas.microsoft.com/office/powerpoint/2010/main" val="381427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1CCA-0172-429A-A23B-2CD100B1561E}"/>
              </a:ext>
            </a:extLst>
          </p:cNvPr>
          <p:cNvSpPr>
            <a:spLocks noGrp="1"/>
          </p:cNvSpPr>
          <p:nvPr>
            <p:ph type="title"/>
          </p:nvPr>
        </p:nvSpPr>
        <p:spPr/>
        <p:txBody>
          <a:bodyPr/>
          <a:lstStyle/>
          <a:p>
            <a:r>
              <a:rPr lang="en-US" dirty="0"/>
              <a:t>Sigma quality level: Defining a defect</a:t>
            </a:r>
          </a:p>
        </p:txBody>
      </p:sp>
      <p:sp>
        <p:nvSpPr>
          <p:cNvPr id="3" name="Content Placeholder 2">
            <a:extLst>
              <a:ext uri="{FF2B5EF4-FFF2-40B4-BE49-F238E27FC236}">
                <a16:creationId xmlns:a16="http://schemas.microsoft.com/office/drawing/2014/main" id="{B289568A-E29F-45AD-81F9-773930B97836}"/>
              </a:ext>
            </a:extLst>
          </p:cNvPr>
          <p:cNvSpPr>
            <a:spLocks noGrp="1"/>
          </p:cNvSpPr>
          <p:nvPr>
            <p:ph idx="1"/>
          </p:nvPr>
        </p:nvSpPr>
        <p:spPr/>
        <p:txBody>
          <a:bodyPr/>
          <a:lstStyle/>
          <a:p>
            <a:r>
              <a:rPr lang="en-US" dirty="0"/>
              <a:t>My goal is to measure the capability of the process that results in my level of sleep.</a:t>
            </a:r>
          </a:p>
          <a:p>
            <a:r>
              <a:rPr lang="en-US" dirty="0"/>
              <a:t>A defect in this case is sleeping for under 6.5 hours. Research for my age and level of activity, 6.5 hours of sleep per night is the minimum healthy level I should be obtaining.</a:t>
            </a:r>
          </a:p>
          <a:p>
            <a:r>
              <a:rPr lang="en-US" dirty="0"/>
              <a:t>Of the 46 observations (nights of sleep) in the current process, 13 defects were noted, for a ratio of 0.282, or 282,000 DPMO.</a:t>
            </a:r>
          </a:p>
          <a:p>
            <a:r>
              <a:rPr lang="en-US" sz="3200" dirty="0">
                <a:solidFill>
                  <a:srgbClr val="FF0000"/>
                </a:solidFill>
              </a:rPr>
              <a:t>SQL: 2.08</a:t>
            </a:r>
          </a:p>
        </p:txBody>
      </p:sp>
    </p:spTree>
    <p:extLst>
      <p:ext uri="{BB962C8B-B14F-4D97-AF65-F5344CB8AC3E}">
        <p14:creationId xmlns:p14="http://schemas.microsoft.com/office/powerpoint/2010/main" val="2481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9332-60A8-4B5A-8DCD-3ED973784693}"/>
              </a:ext>
            </a:extLst>
          </p:cNvPr>
          <p:cNvSpPr>
            <a:spLocks noGrp="1"/>
          </p:cNvSpPr>
          <p:nvPr>
            <p:ph type="title"/>
          </p:nvPr>
        </p:nvSpPr>
        <p:spPr/>
        <p:txBody>
          <a:bodyPr/>
          <a:lstStyle/>
          <a:p>
            <a:r>
              <a:rPr lang="en-US" dirty="0"/>
              <a:t>Data measurement plan</a:t>
            </a:r>
          </a:p>
        </p:txBody>
      </p:sp>
      <p:graphicFrame>
        <p:nvGraphicFramePr>
          <p:cNvPr id="4" name="Content Placeholder 3">
            <a:extLst>
              <a:ext uri="{FF2B5EF4-FFF2-40B4-BE49-F238E27FC236}">
                <a16:creationId xmlns:a16="http://schemas.microsoft.com/office/drawing/2014/main" id="{DBCEC3CC-A375-4E4E-8AE6-293B98D0A083}"/>
              </a:ext>
            </a:extLst>
          </p:cNvPr>
          <p:cNvGraphicFramePr>
            <a:graphicFrameLocks noGrp="1"/>
          </p:cNvGraphicFramePr>
          <p:nvPr>
            <p:ph idx="1"/>
            <p:extLst>
              <p:ext uri="{D42A27DB-BD31-4B8C-83A1-F6EECF244321}">
                <p14:modId xmlns:p14="http://schemas.microsoft.com/office/powerpoint/2010/main" val="34164919"/>
              </p:ext>
            </p:extLst>
          </p:nvPr>
        </p:nvGraphicFramePr>
        <p:xfrm>
          <a:off x="762000" y="2084832"/>
          <a:ext cx="7296150" cy="3647522"/>
        </p:xfrm>
        <a:graphic>
          <a:graphicData uri="http://schemas.openxmlformats.org/drawingml/2006/table">
            <a:tbl>
              <a:tblPr>
                <a:tableStyleId>{5C22544A-7EE6-4342-B048-85BDC9FD1C3A}</a:tableStyleId>
              </a:tblPr>
              <a:tblGrid>
                <a:gridCol w="928839">
                  <a:extLst>
                    <a:ext uri="{9D8B030D-6E8A-4147-A177-3AD203B41FA5}">
                      <a16:colId xmlns:a16="http://schemas.microsoft.com/office/drawing/2014/main" val="2080714197"/>
                    </a:ext>
                  </a:extLst>
                </a:gridCol>
                <a:gridCol w="1333332">
                  <a:extLst>
                    <a:ext uri="{9D8B030D-6E8A-4147-A177-3AD203B41FA5}">
                      <a16:colId xmlns:a16="http://schemas.microsoft.com/office/drawing/2014/main" val="3785593840"/>
                    </a:ext>
                  </a:extLst>
                </a:gridCol>
                <a:gridCol w="2327604">
                  <a:extLst>
                    <a:ext uri="{9D8B030D-6E8A-4147-A177-3AD203B41FA5}">
                      <a16:colId xmlns:a16="http://schemas.microsoft.com/office/drawing/2014/main" val="4281233217"/>
                    </a:ext>
                  </a:extLst>
                </a:gridCol>
                <a:gridCol w="763650">
                  <a:extLst>
                    <a:ext uri="{9D8B030D-6E8A-4147-A177-3AD203B41FA5}">
                      <a16:colId xmlns:a16="http://schemas.microsoft.com/office/drawing/2014/main" val="2428881174"/>
                    </a:ext>
                  </a:extLst>
                </a:gridCol>
                <a:gridCol w="1154638">
                  <a:extLst>
                    <a:ext uri="{9D8B030D-6E8A-4147-A177-3AD203B41FA5}">
                      <a16:colId xmlns:a16="http://schemas.microsoft.com/office/drawing/2014/main" val="2084465737"/>
                    </a:ext>
                  </a:extLst>
                </a:gridCol>
                <a:gridCol w="788087">
                  <a:extLst>
                    <a:ext uri="{9D8B030D-6E8A-4147-A177-3AD203B41FA5}">
                      <a16:colId xmlns:a16="http://schemas.microsoft.com/office/drawing/2014/main" val="1001693206"/>
                    </a:ext>
                  </a:extLst>
                </a:gridCol>
              </a:tblGrid>
              <a:tr h="626276">
                <a:tc>
                  <a:txBody>
                    <a:bodyPr/>
                    <a:lstStyle/>
                    <a:p>
                      <a:pPr algn="l" fontAlgn="b"/>
                      <a:r>
                        <a:rPr lang="en-US" sz="1100" u="none" strike="noStrike" dirty="0">
                          <a:effectLst/>
                        </a:rPr>
                        <a:t>Performance Measure</a:t>
                      </a:r>
                      <a:endParaRPr lang="en-US" sz="1100" b="0" i="0" u="none" strike="noStrike" dirty="0">
                        <a:solidFill>
                          <a:srgbClr val="000000"/>
                        </a:solidFill>
                        <a:effectLst/>
                        <a:latin typeface="Calibri" panose="020F0502020204030204" pitchFamily="34" charset="0"/>
                      </a:endParaRPr>
                    </a:p>
                  </a:txBody>
                  <a:tcPr marL="4583" marR="4583" marT="4583" marB="0" anchor="ctr"/>
                </a:tc>
                <a:tc>
                  <a:txBody>
                    <a:bodyPr/>
                    <a:lstStyle/>
                    <a:p>
                      <a:pPr algn="l" fontAlgn="b"/>
                      <a:r>
                        <a:rPr lang="en-US" sz="1100" u="none" strike="noStrike" dirty="0">
                          <a:effectLst/>
                        </a:rPr>
                        <a:t>Data Source &amp; location</a:t>
                      </a:r>
                      <a:endParaRPr lang="en-US" sz="1100" b="0" i="0" u="none" strike="noStrike" dirty="0">
                        <a:solidFill>
                          <a:srgbClr val="000000"/>
                        </a:solidFill>
                        <a:effectLst/>
                        <a:latin typeface="Calibri" panose="020F0502020204030204" pitchFamily="34" charset="0"/>
                      </a:endParaRPr>
                    </a:p>
                  </a:txBody>
                  <a:tcPr marL="4583" marR="4583" marT="4583" marB="0" anchor="ctr"/>
                </a:tc>
                <a:tc>
                  <a:txBody>
                    <a:bodyPr/>
                    <a:lstStyle/>
                    <a:p>
                      <a:pPr algn="l" fontAlgn="b"/>
                      <a:r>
                        <a:rPr lang="en-US" sz="1100" u="none" strike="noStrike" dirty="0">
                          <a:effectLst/>
                        </a:rPr>
                        <a:t>How will data be collected</a:t>
                      </a:r>
                      <a:endParaRPr lang="en-US" sz="1100" b="0" i="0" u="none" strike="noStrike" dirty="0">
                        <a:solidFill>
                          <a:srgbClr val="000000"/>
                        </a:solidFill>
                        <a:effectLst/>
                        <a:latin typeface="Calibri" panose="020F0502020204030204" pitchFamily="34" charset="0"/>
                      </a:endParaRPr>
                    </a:p>
                  </a:txBody>
                  <a:tcPr marL="4583" marR="4583" marT="4583" marB="0" anchor="ctr"/>
                </a:tc>
                <a:tc>
                  <a:txBody>
                    <a:bodyPr/>
                    <a:lstStyle/>
                    <a:p>
                      <a:pPr algn="l" fontAlgn="b"/>
                      <a:r>
                        <a:rPr lang="en-US" sz="1100" u="none" strike="noStrike" dirty="0">
                          <a:effectLst/>
                        </a:rPr>
                        <a:t>Who will collect</a:t>
                      </a:r>
                      <a:endParaRPr lang="en-US" sz="1100" b="0" i="0" u="none" strike="noStrike" dirty="0">
                        <a:solidFill>
                          <a:srgbClr val="000000"/>
                        </a:solidFill>
                        <a:effectLst/>
                        <a:latin typeface="Calibri" panose="020F0502020204030204" pitchFamily="34" charset="0"/>
                      </a:endParaRPr>
                    </a:p>
                  </a:txBody>
                  <a:tcPr marL="4583" marR="4583" marT="4583" marB="0" anchor="ctr"/>
                </a:tc>
                <a:tc>
                  <a:txBody>
                    <a:bodyPr/>
                    <a:lstStyle/>
                    <a:p>
                      <a:pPr algn="l" fontAlgn="b"/>
                      <a:r>
                        <a:rPr lang="en-US" sz="1100" u="none" strike="noStrike" dirty="0">
                          <a:effectLst/>
                        </a:rPr>
                        <a:t>When will data be collected</a:t>
                      </a:r>
                      <a:endParaRPr lang="en-US" sz="1100" b="0" i="0" u="none" strike="noStrike" dirty="0">
                        <a:solidFill>
                          <a:srgbClr val="000000"/>
                        </a:solidFill>
                        <a:effectLst/>
                        <a:latin typeface="Calibri" panose="020F0502020204030204" pitchFamily="34" charset="0"/>
                      </a:endParaRPr>
                    </a:p>
                  </a:txBody>
                  <a:tcPr marL="4583" marR="4583" marT="4583" marB="0" anchor="ctr"/>
                </a:tc>
                <a:tc>
                  <a:txBody>
                    <a:bodyPr/>
                    <a:lstStyle/>
                    <a:p>
                      <a:pPr algn="l" fontAlgn="b"/>
                      <a:r>
                        <a:rPr lang="en-US" sz="1100" u="none" strike="noStrike" dirty="0">
                          <a:effectLst/>
                        </a:rPr>
                        <a:t>Target Sample Size</a:t>
                      </a:r>
                      <a:endParaRPr lang="en-US" sz="1100" b="0" i="0" u="none" strike="noStrike" dirty="0">
                        <a:solidFill>
                          <a:srgbClr val="000000"/>
                        </a:solidFill>
                        <a:effectLst/>
                        <a:latin typeface="Calibri" panose="020F0502020204030204" pitchFamily="34" charset="0"/>
                      </a:endParaRPr>
                    </a:p>
                  </a:txBody>
                  <a:tcPr marL="4583" marR="4583" marT="4583" marB="0" anchor="ctr"/>
                </a:tc>
                <a:extLst>
                  <a:ext uri="{0D108BD9-81ED-4DB2-BD59-A6C34878D82A}">
                    <a16:rowId xmlns:a16="http://schemas.microsoft.com/office/drawing/2014/main" val="1340679990"/>
                  </a:ext>
                </a:extLst>
              </a:tr>
              <a:tr h="1155344">
                <a:tc>
                  <a:txBody>
                    <a:bodyPr/>
                    <a:lstStyle/>
                    <a:p>
                      <a:pPr algn="l" fontAlgn="ctr"/>
                      <a:r>
                        <a:rPr lang="en-US" sz="1000" u="none" strike="noStrike">
                          <a:effectLst/>
                        </a:rPr>
                        <a:t>Sleep</a:t>
                      </a:r>
                      <a:endParaRPr lang="en-US" sz="10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Data to be collected by Withings HR Steel Sleep tracking watch and recorded in iPhone app, where data will be retrieved</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Each morning I will view results shown in the Withings Health Mate app</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To be collected by me</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Daily, in morning</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50 days</a:t>
                      </a:r>
                      <a:endParaRPr lang="en-US" sz="800" b="0" i="0" u="none" strike="noStrike">
                        <a:solidFill>
                          <a:srgbClr val="000000"/>
                        </a:solidFill>
                        <a:effectLst/>
                        <a:latin typeface="Calibri" panose="020F0502020204030204" pitchFamily="34" charset="0"/>
                      </a:endParaRPr>
                    </a:p>
                  </a:txBody>
                  <a:tcPr marL="4583" marR="4583" marT="4583" marB="0" anchor="ctr"/>
                </a:tc>
                <a:extLst>
                  <a:ext uri="{0D108BD9-81ED-4DB2-BD59-A6C34878D82A}">
                    <a16:rowId xmlns:a16="http://schemas.microsoft.com/office/drawing/2014/main" val="2431175825"/>
                  </a:ext>
                </a:extLst>
              </a:tr>
              <a:tr h="462136">
                <a:tc>
                  <a:txBody>
                    <a:bodyPr/>
                    <a:lstStyle/>
                    <a:p>
                      <a:pPr algn="l" fontAlgn="ctr"/>
                      <a:r>
                        <a:rPr lang="en-US" sz="1000" u="none" strike="noStrike">
                          <a:effectLst/>
                        </a:rPr>
                        <a:t>Calories</a:t>
                      </a:r>
                      <a:endParaRPr lang="en-US" sz="10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b"/>
                      <a:r>
                        <a:rPr lang="en-US" sz="800" u="none" strike="noStrike">
                          <a:effectLst/>
                        </a:rPr>
                        <a:t>Food items consumed will be searched and logged in MyFitnessPal app on iPhone</a:t>
                      </a:r>
                      <a:endParaRPr lang="en-US" sz="800" b="0" i="0" u="none" strike="noStrike">
                        <a:solidFill>
                          <a:srgbClr val="000000"/>
                        </a:solidFill>
                        <a:effectLst/>
                        <a:latin typeface="Calibri" panose="020F0502020204030204" pitchFamily="34" charset="0"/>
                      </a:endParaRPr>
                    </a:p>
                  </a:txBody>
                  <a:tcPr marL="4583" marR="4583" marT="4583" marB="0" anchor="b"/>
                </a:tc>
                <a:tc>
                  <a:txBody>
                    <a:bodyPr/>
                    <a:lstStyle/>
                    <a:p>
                      <a:pPr algn="l" fontAlgn="ctr"/>
                      <a:r>
                        <a:rPr lang="en-US" sz="800" u="none" strike="noStrike" dirty="0">
                          <a:effectLst/>
                        </a:rPr>
                        <a:t>Calories will be tracked via MyFitnessPal app</a:t>
                      </a:r>
                      <a:endParaRPr lang="en-US" sz="800" b="0" i="0" u="none" strike="noStrike" dirty="0">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To be collected by me</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End of day</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50 days</a:t>
                      </a:r>
                      <a:endParaRPr lang="en-US" sz="800" b="0" i="0" u="none" strike="noStrike">
                        <a:solidFill>
                          <a:srgbClr val="000000"/>
                        </a:solidFill>
                        <a:effectLst/>
                        <a:latin typeface="Calibri" panose="020F0502020204030204" pitchFamily="34" charset="0"/>
                      </a:endParaRPr>
                    </a:p>
                  </a:txBody>
                  <a:tcPr marL="4583" marR="4583" marT="4583" marB="0" anchor="ctr"/>
                </a:tc>
                <a:extLst>
                  <a:ext uri="{0D108BD9-81ED-4DB2-BD59-A6C34878D82A}">
                    <a16:rowId xmlns:a16="http://schemas.microsoft.com/office/drawing/2014/main" val="2425672898"/>
                  </a:ext>
                </a:extLst>
              </a:tr>
              <a:tr h="231068">
                <a:tc>
                  <a:txBody>
                    <a:bodyPr/>
                    <a:lstStyle/>
                    <a:p>
                      <a:pPr algn="l" fontAlgn="ctr"/>
                      <a:r>
                        <a:rPr lang="en-US" sz="1000" u="none" strike="noStrike">
                          <a:effectLst/>
                        </a:rPr>
                        <a:t>Coffee consumed</a:t>
                      </a:r>
                      <a:endParaRPr lang="en-US" sz="10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b"/>
                      <a:r>
                        <a:rPr lang="en-US" sz="800" u="none" strike="noStrike">
                          <a:effectLst/>
                        </a:rPr>
                        <a:t>To be collected and recorded manually</a:t>
                      </a:r>
                      <a:endParaRPr lang="en-US" sz="800" b="0" i="0" u="none" strike="noStrike">
                        <a:solidFill>
                          <a:srgbClr val="000000"/>
                        </a:solidFill>
                        <a:effectLst/>
                        <a:latin typeface="Calibri" panose="020F0502020204030204" pitchFamily="34" charset="0"/>
                      </a:endParaRPr>
                    </a:p>
                  </a:txBody>
                  <a:tcPr marL="4583" marR="4583" marT="4583" marB="0" anchor="b"/>
                </a:tc>
                <a:tc>
                  <a:txBody>
                    <a:bodyPr/>
                    <a:lstStyle/>
                    <a:p>
                      <a:pPr algn="l" fontAlgn="ctr"/>
                      <a:r>
                        <a:rPr lang="en-US" sz="800" u="none" strike="noStrike">
                          <a:effectLst/>
                        </a:rPr>
                        <a:t>I will note amount of coffee consumed depending on standard size of cup used</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To be collected by me</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End of day</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50 days</a:t>
                      </a:r>
                      <a:endParaRPr lang="en-US" sz="800" b="0" i="0" u="none" strike="noStrike">
                        <a:solidFill>
                          <a:srgbClr val="000000"/>
                        </a:solidFill>
                        <a:effectLst/>
                        <a:latin typeface="Calibri" panose="020F0502020204030204" pitchFamily="34" charset="0"/>
                      </a:endParaRPr>
                    </a:p>
                  </a:txBody>
                  <a:tcPr marL="4583" marR="4583" marT="4583" marB="0" anchor="ctr"/>
                </a:tc>
                <a:extLst>
                  <a:ext uri="{0D108BD9-81ED-4DB2-BD59-A6C34878D82A}">
                    <a16:rowId xmlns:a16="http://schemas.microsoft.com/office/drawing/2014/main" val="1523327654"/>
                  </a:ext>
                </a:extLst>
              </a:tr>
              <a:tr h="693207">
                <a:tc>
                  <a:txBody>
                    <a:bodyPr/>
                    <a:lstStyle/>
                    <a:p>
                      <a:pPr algn="l" fontAlgn="ctr"/>
                      <a:r>
                        <a:rPr lang="en-US" sz="1000" u="none" strike="noStrike">
                          <a:effectLst/>
                        </a:rPr>
                        <a:t>Exercise Level</a:t>
                      </a:r>
                      <a:endParaRPr lang="en-US" sz="10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b"/>
                      <a:r>
                        <a:rPr lang="en-US" sz="800" u="none" strike="noStrike">
                          <a:effectLst/>
                        </a:rPr>
                        <a:t>Data to be collected by Withings HR Steel fitness watch and recorded in iPhone app, where data will be retrieved</a:t>
                      </a:r>
                      <a:endParaRPr lang="en-US" sz="800" b="0" i="0" u="none" strike="noStrike">
                        <a:solidFill>
                          <a:srgbClr val="000000"/>
                        </a:solidFill>
                        <a:effectLst/>
                        <a:latin typeface="Calibri" panose="020F0502020204030204" pitchFamily="34" charset="0"/>
                      </a:endParaRPr>
                    </a:p>
                  </a:txBody>
                  <a:tcPr marL="4583" marR="4583" marT="4583" marB="0" anchor="b"/>
                </a:tc>
                <a:tc>
                  <a:txBody>
                    <a:bodyPr/>
                    <a:lstStyle/>
                    <a:p>
                      <a:pPr algn="l" fontAlgn="ctr"/>
                      <a:r>
                        <a:rPr lang="en-US" sz="800" u="none" strike="noStrike">
                          <a:effectLst/>
                        </a:rPr>
                        <a:t>I will use data from Withings Health Mate app to view calories burned</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To be recorded by me</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End of day</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50 days</a:t>
                      </a:r>
                      <a:endParaRPr lang="en-US" sz="800" b="0" i="0" u="none" strike="noStrike">
                        <a:solidFill>
                          <a:srgbClr val="000000"/>
                        </a:solidFill>
                        <a:effectLst/>
                        <a:latin typeface="Calibri" panose="020F0502020204030204" pitchFamily="34" charset="0"/>
                      </a:endParaRPr>
                    </a:p>
                  </a:txBody>
                  <a:tcPr marL="4583" marR="4583" marT="4583" marB="0" anchor="ctr"/>
                </a:tc>
                <a:extLst>
                  <a:ext uri="{0D108BD9-81ED-4DB2-BD59-A6C34878D82A}">
                    <a16:rowId xmlns:a16="http://schemas.microsoft.com/office/drawing/2014/main" val="1808107041"/>
                  </a:ext>
                </a:extLst>
              </a:tr>
              <a:tr h="462136">
                <a:tc>
                  <a:txBody>
                    <a:bodyPr/>
                    <a:lstStyle/>
                    <a:p>
                      <a:pPr algn="l" fontAlgn="ctr"/>
                      <a:r>
                        <a:rPr lang="en-US" sz="1000" u="none" strike="noStrike" dirty="0">
                          <a:effectLst/>
                        </a:rPr>
                        <a:t>Productivity Level</a:t>
                      </a:r>
                      <a:endParaRPr lang="en-US" sz="1000" b="0" i="0" u="none" strike="noStrike" dirty="0">
                        <a:solidFill>
                          <a:srgbClr val="000000"/>
                        </a:solidFill>
                        <a:effectLst/>
                        <a:latin typeface="Calibri" panose="020F0502020204030204" pitchFamily="34" charset="0"/>
                      </a:endParaRPr>
                    </a:p>
                  </a:txBody>
                  <a:tcPr marL="4583" marR="4583" marT="4583" marB="0" anchor="ctr"/>
                </a:tc>
                <a:tc>
                  <a:txBody>
                    <a:bodyPr/>
                    <a:lstStyle/>
                    <a:p>
                      <a:pPr algn="l" fontAlgn="b"/>
                      <a:r>
                        <a:rPr lang="en-US" sz="800" u="none" strike="noStrike">
                          <a:effectLst/>
                        </a:rPr>
                        <a:t>To be determined by me and recorded at the end of day</a:t>
                      </a:r>
                      <a:endParaRPr lang="en-US" sz="800" b="0" i="0" u="none" strike="noStrike">
                        <a:solidFill>
                          <a:srgbClr val="000000"/>
                        </a:solidFill>
                        <a:effectLst/>
                        <a:latin typeface="Calibri" panose="020F0502020204030204" pitchFamily="34" charset="0"/>
                      </a:endParaRPr>
                    </a:p>
                  </a:txBody>
                  <a:tcPr marL="4583" marR="4583" marT="4583" marB="0" anchor="b"/>
                </a:tc>
                <a:tc>
                  <a:txBody>
                    <a:bodyPr/>
                    <a:lstStyle/>
                    <a:p>
                      <a:pPr algn="l" fontAlgn="ctr"/>
                      <a:r>
                        <a:rPr lang="en-US" sz="800" u="none" strike="noStrike">
                          <a:effectLst/>
                        </a:rPr>
                        <a:t>I will make a personal judgment of this based on how much work I get done in a day and how proactive I am</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To be recorded by me</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a:effectLst/>
                        </a:rPr>
                        <a:t>End of day</a:t>
                      </a:r>
                      <a:endParaRPr lang="en-US" sz="800" b="0" i="0" u="none" strike="noStrike">
                        <a:solidFill>
                          <a:srgbClr val="000000"/>
                        </a:solidFill>
                        <a:effectLst/>
                        <a:latin typeface="Calibri" panose="020F0502020204030204" pitchFamily="34" charset="0"/>
                      </a:endParaRPr>
                    </a:p>
                  </a:txBody>
                  <a:tcPr marL="4583" marR="4583" marT="4583" marB="0" anchor="ctr"/>
                </a:tc>
                <a:tc>
                  <a:txBody>
                    <a:bodyPr/>
                    <a:lstStyle/>
                    <a:p>
                      <a:pPr algn="l" fontAlgn="ctr"/>
                      <a:r>
                        <a:rPr lang="en-US" sz="800" u="none" strike="noStrike" dirty="0">
                          <a:effectLst/>
                        </a:rPr>
                        <a:t>50 days</a:t>
                      </a:r>
                      <a:endParaRPr lang="en-US" sz="800" b="0" i="0" u="none" strike="noStrike" dirty="0">
                        <a:solidFill>
                          <a:srgbClr val="000000"/>
                        </a:solidFill>
                        <a:effectLst/>
                        <a:latin typeface="Calibri" panose="020F0502020204030204" pitchFamily="34" charset="0"/>
                      </a:endParaRPr>
                    </a:p>
                  </a:txBody>
                  <a:tcPr marL="4583" marR="4583" marT="4583" marB="0" anchor="ctr"/>
                </a:tc>
                <a:extLst>
                  <a:ext uri="{0D108BD9-81ED-4DB2-BD59-A6C34878D82A}">
                    <a16:rowId xmlns:a16="http://schemas.microsoft.com/office/drawing/2014/main" val="841091399"/>
                  </a:ext>
                </a:extLst>
              </a:tr>
            </a:tbl>
          </a:graphicData>
        </a:graphic>
      </p:graphicFrame>
    </p:spTree>
    <p:extLst>
      <p:ext uri="{BB962C8B-B14F-4D97-AF65-F5344CB8AC3E}">
        <p14:creationId xmlns:p14="http://schemas.microsoft.com/office/powerpoint/2010/main" val="410288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51B1EF-516C-4B6D-BB07-BD0895EDD789}"/>
              </a:ext>
            </a:extLst>
          </p:cNvPr>
          <p:cNvSpPr>
            <a:spLocks noGrp="1"/>
          </p:cNvSpPr>
          <p:nvPr>
            <p:ph type="title"/>
          </p:nvPr>
        </p:nvSpPr>
        <p:spPr/>
        <p:txBody>
          <a:bodyPr/>
          <a:lstStyle/>
          <a:p>
            <a:r>
              <a:rPr lang="en-US" dirty="0"/>
              <a:t>How much sleep, how often?</a:t>
            </a:r>
          </a:p>
        </p:txBody>
      </p:sp>
      <p:sp>
        <p:nvSpPr>
          <p:cNvPr id="15" name="Content Placeholder 14">
            <a:extLst>
              <a:ext uri="{FF2B5EF4-FFF2-40B4-BE49-F238E27FC236}">
                <a16:creationId xmlns:a16="http://schemas.microsoft.com/office/drawing/2014/main" id="{CDDB3896-957C-4144-BE9E-4204F3EA476C}"/>
              </a:ext>
            </a:extLst>
          </p:cNvPr>
          <p:cNvSpPr txBox="1">
            <a:spLocks noGrp="1"/>
          </p:cNvSpPr>
          <p:nvPr>
            <p:ph idx="1"/>
          </p:nvPr>
        </p:nvSpPr>
        <p:spPr>
          <a:xfrm>
            <a:off x="685800" y="1752600"/>
            <a:ext cx="6934200" cy="1350306"/>
          </a:xfrm>
          <a:prstGeom prst="rect">
            <a:avLst/>
          </a:prstGeom>
          <a:noFill/>
        </p:spPr>
        <p:txBody>
          <a:bodyPr wrap="square" rtlCol="0">
            <a:spAutoFit/>
          </a:bodyPr>
          <a:lstStyle/>
          <a:p>
            <a:pPr marL="0" indent="0">
              <a:lnSpc>
                <a:spcPct val="150000"/>
              </a:lnSpc>
              <a:buNone/>
            </a:pPr>
            <a:r>
              <a:rPr lang="en-US" sz="1400" dirty="0"/>
              <a:t>Pareto chart shows that 41.3% of the time, I slept between 6.52 and 7.28 hours. Not bad, but health experts would say that I’m not getting over 7 hours o sleep often enough. We look to identify which, of the variables for which I was collecting data, have the greatest impact on amount of sleep for the “Control” phase.</a:t>
            </a:r>
          </a:p>
        </p:txBody>
      </p:sp>
      <mc:AlternateContent xmlns:mc="http://schemas.openxmlformats.org/markup-compatibility/2006">
        <mc:Choice xmlns:cx1="http://schemas.microsoft.com/office/drawing/2015/9/8/chartex" Requires="cx1">
          <p:graphicFrame>
            <p:nvGraphicFramePr>
              <p:cNvPr id="16" name="Chart 15">
                <a:extLst>
                  <a:ext uri="{FF2B5EF4-FFF2-40B4-BE49-F238E27FC236}">
                    <a16:creationId xmlns:a16="http://schemas.microsoft.com/office/drawing/2014/main" id="{25E81C26-CCF1-4953-89DE-D532666415F5}"/>
                  </a:ext>
                </a:extLst>
              </p:cNvPr>
              <p:cNvGraphicFramePr/>
              <p:nvPr>
                <p:extLst>
                  <p:ext uri="{D42A27DB-BD31-4B8C-83A1-F6EECF244321}">
                    <p14:modId xmlns:p14="http://schemas.microsoft.com/office/powerpoint/2010/main" val="277800317"/>
                  </p:ext>
                </p:extLst>
              </p:nvPr>
            </p:nvGraphicFramePr>
            <p:xfrm>
              <a:off x="1684210" y="3216121"/>
              <a:ext cx="5457825" cy="289663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6" name="Chart 15">
                <a:extLst>
                  <a:ext uri="{FF2B5EF4-FFF2-40B4-BE49-F238E27FC236}">
                    <a16:creationId xmlns:a16="http://schemas.microsoft.com/office/drawing/2014/main" id="{25E81C26-CCF1-4953-89DE-D532666415F5}"/>
                  </a:ext>
                </a:extLst>
              </p:cNvPr>
              <p:cNvPicPr>
                <a:picLocks noGrp="1" noRot="1" noChangeAspect="1" noMove="1" noResize="1" noEditPoints="1" noAdjustHandles="1" noChangeArrowheads="1" noChangeShapeType="1"/>
              </p:cNvPicPr>
              <p:nvPr/>
            </p:nvPicPr>
            <p:blipFill>
              <a:blip r:embed="rId3"/>
              <a:stretch>
                <a:fillRect/>
              </a:stretch>
            </p:blipFill>
            <p:spPr>
              <a:xfrm>
                <a:off x="1684210" y="3216121"/>
                <a:ext cx="5457825" cy="2896639"/>
              </a:xfrm>
              <a:prstGeom prst="rect">
                <a:avLst/>
              </a:prstGeom>
            </p:spPr>
          </p:pic>
        </mc:Fallback>
      </mc:AlternateContent>
    </p:spTree>
    <p:extLst>
      <p:ext uri="{BB962C8B-B14F-4D97-AF65-F5344CB8AC3E}">
        <p14:creationId xmlns:p14="http://schemas.microsoft.com/office/powerpoint/2010/main" val="77061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AAD6-BD6E-4AC2-B63A-544CB05CEEF2}"/>
              </a:ext>
            </a:extLst>
          </p:cNvPr>
          <p:cNvSpPr>
            <a:spLocks noGrp="1"/>
          </p:cNvSpPr>
          <p:nvPr>
            <p:ph type="title"/>
          </p:nvPr>
        </p:nvSpPr>
        <p:spPr/>
        <p:txBody>
          <a:bodyPr/>
          <a:lstStyle/>
          <a:p>
            <a:r>
              <a:rPr lang="en-US" dirty="0"/>
              <a:t>Sleep vs Calorie consumption</a:t>
            </a:r>
          </a:p>
        </p:txBody>
      </p:sp>
      <p:sp>
        <p:nvSpPr>
          <p:cNvPr id="9" name="Content Placeholder 8">
            <a:extLst>
              <a:ext uri="{FF2B5EF4-FFF2-40B4-BE49-F238E27FC236}">
                <a16:creationId xmlns:a16="http://schemas.microsoft.com/office/drawing/2014/main" id="{08C700A6-25E3-4C25-AC39-B486A11D5A88}"/>
              </a:ext>
            </a:extLst>
          </p:cNvPr>
          <p:cNvSpPr>
            <a:spLocks noGrp="1"/>
          </p:cNvSpPr>
          <p:nvPr>
            <p:ph sz="half" idx="1"/>
          </p:nvPr>
        </p:nvSpPr>
        <p:spPr/>
        <p:txBody>
          <a:bodyPr/>
          <a:lstStyle/>
          <a:p>
            <a:r>
              <a:rPr lang="en-US" dirty="0"/>
              <a:t>Plotting calories vs sleep consumption, we see no obvious shape in the scatterplot that would indicate correlation.</a:t>
            </a:r>
          </a:p>
        </p:txBody>
      </p:sp>
      <p:graphicFrame>
        <p:nvGraphicFramePr>
          <p:cNvPr id="11" name="Content Placeholder 10">
            <a:extLst>
              <a:ext uri="{FF2B5EF4-FFF2-40B4-BE49-F238E27FC236}">
                <a16:creationId xmlns:a16="http://schemas.microsoft.com/office/drawing/2014/main" id="{F6E380A8-660E-43AA-8C31-18611837990D}"/>
              </a:ext>
            </a:extLst>
          </p:cNvPr>
          <p:cNvGraphicFramePr>
            <a:graphicFrameLocks noGrp="1"/>
          </p:cNvGraphicFramePr>
          <p:nvPr>
            <p:ph sz="half" idx="2"/>
          </p:nvPr>
        </p:nvGraphicFramePr>
        <p:xfrm>
          <a:off x="4492625" y="2286000"/>
          <a:ext cx="35655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405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DF6F-3C69-4D19-9F1E-1706FB1B7A23}"/>
              </a:ext>
            </a:extLst>
          </p:cNvPr>
          <p:cNvSpPr>
            <a:spLocks noGrp="1"/>
          </p:cNvSpPr>
          <p:nvPr>
            <p:ph type="title"/>
          </p:nvPr>
        </p:nvSpPr>
        <p:spPr/>
        <p:txBody>
          <a:bodyPr/>
          <a:lstStyle/>
          <a:p>
            <a:r>
              <a:rPr lang="en-US" dirty="0"/>
              <a:t>Coffee consumption vs productivity</a:t>
            </a:r>
          </a:p>
        </p:txBody>
      </p:sp>
      <p:sp>
        <p:nvSpPr>
          <p:cNvPr id="12" name="Content Placeholder 11">
            <a:extLst>
              <a:ext uri="{FF2B5EF4-FFF2-40B4-BE49-F238E27FC236}">
                <a16:creationId xmlns:a16="http://schemas.microsoft.com/office/drawing/2014/main" id="{4CF6BEDE-2434-425F-A50E-B3BABE3316E7}"/>
              </a:ext>
            </a:extLst>
          </p:cNvPr>
          <p:cNvSpPr>
            <a:spLocks noGrp="1"/>
          </p:cNvSpPr>
          <p:nvPr>
            <p:ph sz="half" idx="1"/>
          </p:nvPr>
        </p:nvSpPr>
        <p:spPr/>
        <p:txBody>
          <a:bodyPr/>
          <a:lstStyle/>
          <a:p>
            <a:r>
              <a:rPr lang="en-US" dirty="0"/>
              <a:t>Bad news for the coffee industry: Results of my data collection showed no correlation between coffee consumption and productivity level.</a:t>
            </a:r>
          </a:p>
        </p:txBody>
      </p:sp>
      <p:graphicFrame>
        <p:nvGraphicFramePr>
          <p:cNvPr id="14" name="Content Placeholder 13">
            <a:extLst>
              <a:ext uri="{FF2B5EF4-FFF2-40B4-BE49-F238E27FC236}">
                <a16:creationId xmlns:a16="http://schemas.microsoft.com/office/drawing/2014/main" id="{4EA5FCFD-8E88-485B-8303-3717D8BEE25E}"/>
              </a:ext>
            </a:extLst>
          </p:cNvPr>
          <p:cNvGraphicFramePr>
            <a:graphicFrameLocks noGrp="1"/>
          </p:cNvGraphicFramePr>
          <p:nvPr>
            <p:ph sz="half" idx="2"/>
          </p:nvPr>
        </p:nvGraphicFramePr>
        <p:xfrm>
          <a:off x="4492625" y="2286000"/>
          <a:ext cx="35655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892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41A8-4BF1-4FC9-9101-7376ACB38214}"/>
              </a:ext>
            </a:extLst>
          </p:cNvPr>
          <p:cNvSpPr>
            <a:spLocks noGrp="1"/>
          </p:cNvSpPr>
          <p:nvPr>
            <p:ph type="title"/>
          </p:nvPr>
        </p:nvSpPr>
        <p:spPr/>
        <p:txBody>
          <a:bodyPr/>
          <a:lstStyle/>
          <a:p>
            <a:r>
              <a:rPr lang="en-US" dirty="0"/>
              <a:t>Sleep vs. ounces of coffee consumed</a:t>
            </a:r>
          </a:p>
        </p:txBody>
      </p:sp>
      <p:sp>
        <p:nvSpPr>
          <p:cNvPr id="3" name="Content Placeholder 2">
            <a:extLst>
              <a:ext uri="{FF2B5EF4-FFF2-40B4-BE49-F238E27FC236}">
                <a16:creationId xmlns:a16="http://schemas.microsoft.com/office/drawing/2014/main" id="{59E26167-1F43-4AEB-96AE-1DEA51EA194F}"/>
              </a:ext>
            </a:extLst>
          </p:cNvPr>
          <p:cNvSpPr>
            <a:spLocks noGrp="1"/>
          </p:cNvSpPr>
          <p:nvPr>
            <p:ph sz="half" idx="1"/>
          </p:nvPr>
        </p:nvSpPr>
        <p:spPr/>
        <p:txBody>
          <a:bodyPr/>
          <a:lstStyle/>
          <a:p>
            <a:r>
              <a:rPr lang="en-US" dirty="0"/>
              <a:t>Factors of coffee consumption ranged from 0 through standard cup sizes of 12, 14, 16, and 20 ounces.</a:t>
            </a:r>
          </a:p>
          <a:p>
            <a:r>
              <a:rPr lang="en-US" dirty="0"/>
              <a:t>We observe a negative linear correlation between coffee consumption and sleep. Not surprising!</a:t>
            </a:r>
          </a:p>
        </p:txBody>
      </p:sp>
      <p:graphicFrame>
        <p:nvGraphicFramePr>
          <p:cNvPr id="5" name="Content Placeholder 4">
            <a:extLst>
              <a:ext uri="{FF2B5EF4-FFF2-40B4-BE49-F238E27FC236}">
                <a16:creationId xmlns:a16="http://schemas.microsoft.com/office/drawing/2014/main" id="{19ECF7C6-A31F-45A8-8F67-1657E127127F}"/>
              </a:ext>
            </a:extLst>
          </p:cNvPr>
          <p:cNvGraphicFramePr>
            <a:graphicFrameLocks noGrp="1"/>
          </p:cNvGraphicFramePr>
          <p:nvPr>
            <p:ph sz="half" idx="2"/>
          </p:nvPr>
        </p:nvGraphicFramePr>
        <p:xfrm>
          <a:off x="4492625" y="2286000"/>
          <a:ext cx="35655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117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7255-4126-46AC-B9EC-48002EC5643A}"/>
              </a:ext>
            </a:extLst>
          </p:cNvPr>
          <p:cNvSpPr>
            <a:spLocks noGrp="1"/>
          </p:cNvSpPr>
          <p:nvPr>
            <p:ph type="title"/>
          </p:nvPr>
        </p:nvSpPr>
        <p:spPr/>
        <p:txBody>
          <a:bodyPr/>
          <a:lstStyle/>
          <a:p>
            <a:r>
              <a:rPr lang="en-US" dirty="0"/>
              <a:t>Daily calorie intake</a:t>
            </a:r>
          </a:p>
        </p:txBody>
      </p:sp>
      <p:sp>
        <p:nvSpPr>
          <p:cNvPr id="3" name="Content Placeholder 2">
            <a:extLst>
              <a:ext uri="{FF2B5EF4-FFF2-40B4-BE49-F238E27FC236}">
                <a16:creationId xmlns:a16="http://schemas.microsoft.com/office/drawing/2014/main" id="{BA12C656-6E65-4DC7-9E77-F26047B51D57}"/>
              </a:ext>
            </a:extLst>
          </p:cNvPr>
          <p:cNvSpPr>
            <a:spLocks noGrp="1"/>
          </p:cNvSpPr>
          <p:nvPr>
            <p:ph sz="half" idx="1"/>
          </p:nvPr>
        </p:nvSpPr>
        <p:spPr/>
        <p:txBody>
          <a:bodyPr/>
          <a:lstStyle/>
          <a:p>
            <a:r>
              <a:rPr lang="en-US" dirty="0"/>
              <a:t>Time series plot of my daily calorie intake. I stayed within a range of 2100 and 3100 calories, and was as consistent as I could be.</a:t>
            </a:r>
          </a:p>
          <a:p>
            <a:r>
              <a:rPr lang="en-US" dirty="0"/>
              <a:t>During weeks 1, 6, and 7, I experimented with a consistent calorie intake on weekdays, similar to the eating regimen of an athlete, consuming the same exact foods weighed out to the gram! Findings on following slide…</a:t>
            </a:r>
          </a:p>
        </p:txBody>
      </p:sp>
      <p:graphicFrame>
        <p:nvGraphicFramePr>
          <p:cNvPr id="6" name="Content Placeholder 5">
            <a:extLst>
              <a:ext uri="{FF2B5EF4-FFF2-40B4-BE49-F238E27FC236}">
                <a16:creationId xmlns:a16="http://schemas.microsoft.com/office/drawing/2014/main" id="{DBB27F3D-32F6-4915-850B-81C2C2F76228}"/>
              </a:ext>
            </a:extLst>
          </p:cNvPr>
          <p:cNvGraphicFramePr>
            <a:graphicFrameLocks noGrp="1"/>
          </p:cNvGraphicFramePr>
          <p:nvPr>
            <p:ph sz="half" idx="2"/>
          </p:nvPr>
        </p:nvGraphicFramePr>
        <p:xfrm>
          <a:off x="4492625" y="2286000"/>
          <a:ext cx="35655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831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C49E15A-2A96-44E0-9466-60EBA95AB424}"/>
              </a:ext>
            </a:extLst>
          </p:cNvPr>
          <p:cNvSpPr>
            <a:spLocks noGrp="1"/>
          </p:cNvSpPr>
          <p:nvPr>
            <p:ph type="title"/>
          </p:nvPr>
        </p:nvSpPr>
        <p:spPr/>
        <p:txBody>
          <a:bodyPr/>
          <a:lstStyle/>
          <a:p>
            <a:r>
              <a:rPr lang="en-US" dirty="0"/>
              <a:t>Sleep under controlled calorie intake</a:t>
            </a:r>
          </a:p>
        </p:txBody>
      </p:sp>
      <p:sp>
        <p:nvSpPr>
          <p:cNvPr id="13" name="Text Placeholder 12">
            <a:extLst>
              <a:ext uri="{FF2B5EF4-FFF2-40B4-BE49-F238E27FC236}">
                <a16:creationId xmlns:a16="http://schemas.microsoft.com/office/drawing/2014/main" id="{91023417-1770-448F-9030-514429237AE9}"/>
              </a:ext>
            </a:extLst>
          </p:cNvPr>
          <p:cNvSpPr>
            <a:spLocks noGrp="1"/>
          </p:cNvSpPr>
          <p:nvPr>
            <p:ph type="body" idx="1"/>
          </p:nvPr>
        </p:nvSpPr>
        <p:spPr/>
        <p:txBody>
          <a:bodyPr>
            <a:normAutofit/>
          </a:bodyPr>
          <a:lstStyle/>
          <a:p>
            <a:r>
              <a:rPr lang="en-US" dirty="0"/>
              <a:t>Week 1</a:t>
            </a:r>
          </a:p>
        </p:txBody>
      </p:sp>
      <p:sp>
        <p:nvSpPr>
          <p:cNvPr id="15" name="Text Placeholder 14">
            <a:extLst>
              <a:ext uri="{FF2B5EF4-FFF2-40B4-BE49-F238E27FC236}">
                <a16:creationId xmlns:a16="http://schemas.microsoft.com/office/drawing/2014/main" id="{28D0F46F-0C8A-4390-894E-CECCC2C06F3F}"/>
              </a:ext>
            </a:extLst>
          </p:cNvPr>
          <p:cNvSpPr>
            <a:spLocks noGrp="1"/>
          </p:cNvSpPr>
          <p:nvPr>
            <p:ph type="body" sz="quarter" idx="3"/>
          </p:nvPr>
        </p:nvSpPr>
        <p:spPr>
          <a:xfrm>
            <a:off x="4491990" y="1524000"/>
            <a:ext cx="3737610" cy="1143000"/>
          </a:xfrm>
        </p:spPr>
        <p:txBody>
          <a:bodyPr>
            <a:normAutofit/>
          </a:bodyPr>
          <a:lstStyle/>
          <a:p>
            <a:r>
              <a:rPr lang="en-US" dirty="0"/>
              <a:t>Week 6 &amp; 7</a:t>
            </a:r>
          </a:p>
          <a:p>
            <a:r>
              <a:rPr lang="en-US" sz="1600" dirty="0">
                <a:solidFill>
                  <a:schemeClr val="accent2">
                    <a:lumMod val="50000"/>
                  </a:schemeClr>
                </a:solidFill>
              </a:rPr>
              <a:t>We observe a positive trend in sleep taking shape when </a:t>
            </a:r>
            <a:r>
              <a:rPr lang="en-US" sz="1600" b="1" dirty="0">
                <a:solidFill>
                  <a:schemeClr val="accent2">
                    <a:lumMod val="50000"/>
                  </a:schemeClr>
                </a:solidFill>
              </a:rPr>
              <a:t>calorie intake is consistent</a:t>
            </a:r>
            <a:r>
              <a:rPr lang="en-US" sz="1600" dirty="0">
                <a:solidFill>
                  <a:schemeClr val="accent2">
                    <a:lumMod val="50000"/>
                  </a:schemeClr>
                </a:solidFill>
              </a:rPr>
              <a:t>!</a:t>
            </a:r>
          </a:p>
        </p:txBody>
      </p:sp>
      <p:graphicFrame>
        <p:nvGraphicFramePr>
          <p:cNvPr id="25" name="Content Placeholder 24">
            <a:extLst>
              <a:ext uri="{FF2B5EF4-FFF2-40B4-BE49-F238E27FC236}">
                <a16:creationId xmlns:a16="http://schemas.microsoft.com/office/drawing/2014/main" id="{DF17399C-6CE3-42DB-941D-0A01BF104762}"/>
              </a:ext>
            </a:extLst>
          </p:cNvPr>
          <p:cNvGraphicFramePr>
            <a:graphicFrameLocks noGrp="1"/>
          </p:cNvGraphicFramePr>
          <p:nvPr>
            <p:ph sz="quarter" idx="4"/>
            <p:extLst>
              <p:ext uri="{D42A27DB-BD31-4B8C-83A1-F6EECF244321}">
                <p14:modId xmlns:p14="http://schemas.microsoft.com/office/powerpoint/2010/main" val="4019944132"/>
              </p:ext>
            </p:extLst>
          </p:nvPr>
        </p:nvGraphicFramePr>
        <p:xfrm>
          <a:off x="4492625" y="2967038"/>
          <a:ext cx="3565525" cy="33416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Content Placeholder 27">
            <a:extLst>
              <a:ext uri="{FF2B5EF4-FFF2-40B4-BE49-F238E27FC236}">
                <a16:creationId xmlns:a16="http://schemas.microsoft.com/office/drawing/2014/main" id="{DF2298EF-7C47-456A-B18B-96FFEFE8B516}"/>
              </a:ext>
            </a:extLst>
          </p:cNvPr>
          <p:cNvGraphicFramePr>
            <a:graphicFrameLocks noGrp="1"/>
          </p:cNvGraphicFramePr>
          <p:nvPr>
            <p:ph sz="half" idx="2"/>
            <p:extLst>
              <p:ext uri="{D42A27DB-BD31-4B8C-83A1-F6EECF244321}">
                <p14:modId xmlns:p14="http://schemas.microsoft.com/office/powerpoint/2010/main" val="1982829426"/>
              </p:ext>
            </p:extLst>
          </p:nvPr>
        </p:nvGraphicFramePr>
        <p:xfrm>
          <a:off x="768350" y="2967038"/>
          <a:ext cx="3565525" cy="33416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1197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2704</TotalTime>
  <Words>1149</Words>
  <Application>Microsoft Office PowerPoint</Application>
  <PresentationFormat>On-screen Show (4:3)</PresentationFormat>
  <Paragraphs>133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Times New Roman</vt:lpstr>
      <vt:lpstr>Arial</vt:lpstr>
      <vt:lpstr>Stencil</vt:lpstr>
      <vt:lpstr>Integral</vt:lpstr>
      <vt:lpstr>PowerPoint Presentation</vt:lpstr>
      <vt:lpstr>Sigma quality level: Defining a defect</vt:lpstr>
      <vt:lpstr>Data measurement plan</vt:lpstr>
      <vt:lpstr>How much sleep, how often?</vt:lpstr>
      <vt:lpstr>Sleep vs Calorie consumption</vt:lpstr>
      <vt:lpstr>Coffee consumption vs productivity</vt:lpstr>
      <vt:lpstr>Sleep vs. ounces of coffee consumed</vt:lpstr>
      <vt:lpstr>Daily calorie intake</vt:lpstr>
      <vt:lpstr>Sleep under controlled calorie intake</vt:lpstr>
      <vt:lpstr>Multiple Regression</vt:lpstr>
      <vt:lpstr>Final regression model</vt:lpstr>
      <vt:lpstr>Control: What to do now?</vt:lpstr>
    </vt:vector>
  </TitlesOfParts>
  <Company>Xerox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LStedman</dc:creator>
  <cp:lastModifiedBy>Nick Waine</cp:lastModifiedBy>
  <cp:revision>122</cp:revision>
  <cp:lastPrinted>2003-12-01T15:07:35Z</cp:lastPrinted>
  <dcterms:created xsi:type="dcterms:W3CDTF">2000-04-27T15:30:02Z</dcterms:created>
  <dcterms:modified xsi:type="dcterms:W3CDTF">2021-06-14T05:44:25Z</dcterms:modified>
</cp:coreProperties>
</file>