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303" r:id="rId4"/>
    <p:sldId id="304" r:id="rId5"/>
    <p:sldId id="305" r:id="rId6"/>
    <p:sldId id="302" r:id="rId7"/>
    <p:sldId id="306" r:id="rId8"/>
    <p:sldId id="307" r:id="rId10"/>
    <p:sldId id="308" r:id="rId11"/>
    <p:sldId id="311" r:id="rId12"/>
    <p:sldId id="310" r:id="rId13"/>
    <p:sldId id="309" r:id="rId14"/>
    <p:sldId id="312" r:id="rId15"/>
    <p:sldId id="313" r:id="rId16"/>
    <p:sldId id="324" r:id="rId17"/>
    <p:sldId id="318" r:id="rId18"/>
    <p:sldId id="319" r:id="rId19"/>
    <p:sldId id="321" r:id="rId20"/>
    <p:sldId id="322" r:id="rId21"/>
    <p:sldId id="323" r:id="rId22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2"/>
    <p:restoredTop sz="94660"/>
  </p:normalViewPr>
  <p:slideViewPr>
    <p:cSldViewPr showGuides="1">
      <p:cViewPr varScale="1">
        <p:scale>
          <a:sx n="106" d="100"/>
          <a:sy n="106" d="100"/>
        </p:scale>
        <p:origin x="63" y="63"/>
      </p:cViewPr>
      <p:guideLst>
        <p:guide orient="horz" pos="1665"/>
        <p:guide pos="2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73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801673-9977-4F4A-85A0-19FC310DEDD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63337F-017C-46C9-B11D-5DAA857429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tags" Target="../tags/tag9.xm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tags" Target="../tags/tag16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4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3.png"/><Relationship Id="rId5" Type="http://schemas.openxmlformats.org/officeDocument/2006/relationships/tags" Target="../tags/tag41.xml"/><Relationship Id="rId4" Type="http://schemas.openxmlformats.org/officeDocument/2006/relationships/image" Target="../media/image4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../media/image7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image" Target="../media/image9.png"/><Relationship Id="rId5" Type="http://schemas.openxmlformats.org/officeDocument/2006/relationships/tags" Target="../tags/tag61.xml"/><Relationship Id="rId4" Type="http://schemas.openxmlformats.org/officeDocument/2006/relationships/image" Target="../media/image8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04773cc18391c5dbc4d7a1419afff8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514350"/>
            <a:ext cx="4102894" cy="411480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456" y="0"/>
            <a:ext cx="540068" cy="46672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4953054" y="1571828"/>
            <a:ext cx="3619024" cy="1384994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50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>
            <a:spLocks noGrp="1"/>
          </p:cNvSpPr>
          <p:nvPr>
            <p:ph type="subTitle" idx="3" hasCustomPrompt="1"/>
            <p:custDataLst>
              <p:tags r:id="rId6"/>
            </p:custDataLst>
          </p:nvPr>
        </p:nvSpPr>
        <p:spPr>
          <a:xfrm>
            <a:off x="4953054" y="3086897"/>
            <a:ext cx="3619500" cy="27765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5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Arial" panose="020B0604020202020204" pitchFamily="34" charset="0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7" name="图片 6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half_r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96" y="1047750"/>
            <a:ext cx="3039428" cy="304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839093" y="1567746"/>
            <a:ext cx="6032886" cy="2045391"/>
          </a:xfrm>
          <a:ln>
            <a:noFill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00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8" name="图片 7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10" name="图片 9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04773cc18391c5dbc4d7a1419afff8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25830"/>
            <a:ext cx="3282315" cy="3291364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8" name="图片 7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7" name="图片 6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04773cc18391c5dbc4d7a1419afff8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514350"/>
            <a:ext cx="4102894" cy="411480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456" y="0"/>
            <a:ext cx="540068" cy="46672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4953040" y="2577215"/>
            <a:ext cx="3619529" cy="994916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微软雅黑" panose="020B0503020204020204" charset="-122"/>
                <a:sym typeface="+mn-ea"/>
              </a:defRPr>
            </a:lvl1pPr>
            <a:lvl2pPr marL="3429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4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953040" y="1571375"/>
            <a:ext cx="3619052" cy="90344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275" b="1" i="0" u="none" strike="noStrike" kern="1200" cap="none" spc="7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18599" y="227648"/>
            <a:ext cx="8706326" cy="46877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8071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0"/>
            <a:ext cx="540068" cy="4700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199786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456" y="0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424"/>
            <a:ext cx="9144000" cy="137207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55806" y="0"/>
            <a:ext cx="787718" cy="6858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76299"/>
            <a:ext cx="540068" cy="466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4851"/>
            <a:ext cx="9144000" cy="37133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28610" y="0"/>
            <a:ext cx="1214914" cy="1057751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092416"/>
            <a:ext cx="1214914" cy="10506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file:///D:\qq&#25991;&#20214;\712321467\Image\C2C\Image2\%7b75232B38-A165-1FB7-499C-2E1C792CACB5%7d.png" TargetMode="Externa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4" Type="http://schemas.openxmlformats.org/officeDocument/2006/relationships/theme" Target="../theme/theme2.xml"/><Relationship Id="rId23" Type="http://schemas.openxmlformats.org/officeDocument/2006/relationships/image" Target="file:///D:\qq&#25991;&#20214;\712321467\Image\C2C\Image2\%7b75232B38-A165-1FB7-499C-2E1C792CACB5%7d.png" TargetMode="External"/><Relationship Id="rId22" Type="http://schemas.openxmlformats.org/officeDocument/2006/relationships/image" Target="../media/image1.png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7CE0E-BDF1-49F4-A569-B83F152DB8A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1073743875" descr="学科网 zxxk.com"/>
          <p:cNvPicPr>
            <a:picLocks noChangeAspect="1"/>
          </p:cNvPicPr>
          <p:nvPr/>
        </p:nvPicPr>
        <p:blipFill>
          <a:blip r:embed="rId12" r:link="rId1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1073743875" descr="学科网 zxxk.com"/>
          <p:cNvPicPr>
            <a:picLocks noChangeAspect="1"/>
          </p:cNvPicPr>
          <p:nvPr/>
        </p:nvPicPr>
        <p:blipFill>
          <a:blip r:embed="rId22" r:link="rId2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10.emf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../media/image3.png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76.xml"/><Relationship Id="rId1" Type="http://schemas.openxmlformats.org/officeDocument/2006/relationships/tags" Target="../tags/tag7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image" Target="../media/image3.png"/><Relationship Id="rId3" Type="http://schemas.openxmlformats.org/officeDocument/2006/relationships/tags" Target="../tags/tag166.xml"/><Relationship Id="rId25" Type="http://schemas.openxmlformats.org/officeDocument/2006/relationships/notesSlide" Target="../notesSlides/notesSlide6.xml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image" Target="../media/image4.png"/><Relationship Id="rId19" Type="http://schemas.openxmlformats.org/officeDocument/2006/relationships/tags" Target="../tags/tag181.xml"/><Relationship Id="rId18" Type="http://schemas.openxmlformats.org/officeDocument/2006/relationships/tags" Target="../tags/tag180.xml"/><Relationship Id="rId17" Type="http://schemas.openxmlformats.org/officeDocument/2006/relationships/tags" Target="../tags/tag179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" Type="http://schemas.openxmlformats.org/officeDocument/2006/relationships/tags" Target="../tags/tag18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image" Target="../media/image3.png"/><Relationship Id="rId3" Type="http://schemas.openxmlformats.org/officeDocument/2006/relationships/tags" Target="../tags/tag193.xml"/><Relationship Id="rId28" Type="http://schemas.openxmlformats.org/officeDocument/2006/relationships/notesSlide" Target="../notesSlides/notesSlide8.xml"/><Relationship Id="rId27" Type="http://schemas.openxmlformats.org/officeDocument/2006/relationships/vmlDrawing" Target="../drawings/vmlDrawing1.vml"/><Relationship Id="rId26" Type="http://schemas.openxmlformats.org/officeDocument/2006/relationships/slideLayout" Target="../slideLayouts/slideLayout18.xml"/><Relationship Id="rId25" Type="http://schemas.openxmlformats.org/officeDocument/2006/relationships/tags" Target="../tags/tag202.xml"/><Relationship Id="rId24" Type="http://schemas.openxmlformats.org/officeDocument/2006/relationships/tags" Target="../tags/tag201.xml"/><Relationship Id="rId23" Type="http://schemas.openxmlformats.org/officeDocument/2006/relationships/image" Target="../media/image16.wmf"/><Relationship Id="rId22" Type="http://schemas.openxmlformats.org/officeDocument/2006/relationships/oleObject" Target="../embeddings/oleObject6.bin"/><Relationship Id="rId21" Type="http://schemas.openxmlformats.org/officeDocument/2006/relationships/image" Target="../media/image15.wmf"/><Relationship Id="rId20" Type="http://schemas.openxmlformats.org/officeDocument/2006/relationships/oleObject" Target="../embeddings/oleObject5.bin"/><Relationship Id="rId2" Type="http://schemas.openxmlformats.org/officeDocument/2006/relationships/image" Target="../media/image4.png"/><Relationship Id="rId19" Type="http://schemas.openxmlformats.org/officeDocument/2006/relationships/image" Target="../media/image14.wmf"/><Relationship Id="rId18" Type="http://schemas.openxmlformats.org/officeDocument/2006/relationships/oleObject" Target="../embeddings/oleObject4.bin"/><Relationship Id="rId17" Type="http://schemas.openxmlformats.org/officeDocument/2006/relationships/tags" Target="../tags/tag200.xml"/><Relationship Id="rId16" Type="http://schemas.openxmlformats.org/officeDocument/2006/relationships/tags" Target="../tags/tag199.xml"/><Relationship Id="rId15" Type="http://schemas.openxmlformats.org/officeDocument/2006/relationships/tags" Target="../tags/tag198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1" Type="http://schemas.openxmlformats.org/officeDocument/2006/relationships/tags" Target="../tags/tag19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../media/image3.png"/><Relationship Id="rId3" Type="http://schemas.openxmlformats.org/officeDocument/2006/relationships/tags" Target="../tags/tag204.x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image" Target="../media/image4.png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image" Target="../media/image3.png"/><Relationship Id="rId3" Type="http://schemas.openxmlformats.org/officeDocument/2006/relationships/tags" Target="../tags/tag223.xml"/><Relationship Id="rId20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9" Type="http://schemas.openxmlformats.org/officeDocument/2006/relationships/tags" Target="../tags/tag238.xml"/><Relationship Id="rId18" Type="http://schemas.openxmlformats.org/officeDocument/2006/relationships/tags" Target="../tags/tag237.xml"/><Relationship Id="rId17" Type="http://schemas.openxmlformats.org/officeDocument/2006/relationships/tags" Target="../tags/tag236.xml"/><Relationship Id="rId16" Type="http://schemas.openxmlformats.org/officeDocument/2006/relationships/tags" Target="../tags/tag235.xml"/><Relationship Id="rId15" Type="http://schemas.openxmlformats.org/officeDocument/2006/relationships/tags" Target="../tags/tag234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tags" Target="../tags/tag22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image" Target="../media/image3.png"/><Relationship Id="rId3" Type="http://schemas.openxmlformats.org/officeDocument/2006/relationships/tags" Target="../tags/tag240.x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257.xml"/><Relationship Id="rId20" Type="http://schemas.openxmlformats.org/officeDocument/2006/relationships/tags" Target="../tags/tag256.xml"/><Relationship Id="rId2" Type="http://schemas.openxmlformats.org/officeDocument/2006/relationships/image" Target="../media/image4.png"/><Relationship Id="rId19" Type="http://schemas.openxmlformats.org/officeDocument/2006/relationships/tags" Target="../tags/tag255.xml"/><Relationship Id="rId18" Type="http://schemas.openxmlformats.org/officeDocument/2006/relationships/tags" Target="../tags/tag254.xml"/><Relationship Id="rId17" Type="http://schemas.openxmlformats.org/officeDocument/2006/relationships/tags" Target="../tags/tag253.xml"/><Relationship Id="rId16" Type="http://schemas.openxmlformats.org/officeDocument/2006/relationships/tags" Target="../tags/tag252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tags" Target="../tags/tag23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image" Target="../media/image3.png"/><Relationship Id="rId3" Type="http://schemas.openxmlformats.org/officeDocument/2006/relationships/tags" Target="../tags/tag259.xml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tags" Target="../tags/tag25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7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85.xml"/><Relationship Id="rId11" Type="http://schemas.openxmlformats.org/officeDocument/2006/relationships/image" Target="../media/image10.emf"/><Relationship Id="rId10" Type="http://schemas.openxmlformats.org/officeDocument/2006/relationships/tags" Target="../tags/tag84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3.png"/><Relationship Id="rId3" Type="http://schemas.openxmlformats.org/officeDocument/2006/relationships/tags" Target="../tags/tag87.xml"/><Relationship Id="rId2" Type="http://schemas.openxmlformats.org/officeDocument/2006/relationships/image" Target="../media/image4.png"/><Relationship Id="rId1" Type="http://schemas.openxmlformats.org/officeDocument/2006/relationships/tags" Target="../tags/tag8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3.png"/><Relationship Id="rId3" Type="http://schemas.openxmlformats.org/officeDocument/2006/relationships/tags" Target="../tags/tag96.xml"/><Relationship Id="rId2" Type="http://schemas.openxmlformats.org/officeDocument/2006/relationships/image" Target="../media/image4.pn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3.png"/><Relationship Id="rId3" Type="http://schemas.openxmlformats.org/officeDocument/2006/relationships/tags" Target="../tags/tag111.xml"/><Relationship Id="rId2" Type="http://schemas.openxmlformats.org/officeDocument/2006/relationships/image" Target="../media/image4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tags" Target="../tags/tag1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image" Target="../media/image3.png"/><Relationship Id="rId3" Type="http://schemas.openxmlformats.org/officeDocument/2006/relationships/tags" Target="../tags/tag126.xml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12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../media/image3.png"/><Relationship Id="rId3" Type="http://schemas.openxmlformats.org/officeDocument/2006/relationships/tags" Target="../tags/tag132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image" Target="../media/image4.png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3.png"/><Relationship Id="rId3" Type="http://schemas.openxmlformats.org/officeDocument/2006/relationships/tags" Target="../tags/tag153.xml"/><Relationship Id="rId2" Type="http://schemas.openxmlformats.org/officeDocument/2006/relationships/image" Target="../media/image4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4097" name="Text Box 2"/>
          <p:cNvSpPr/>
          <p:nvPr>
            <p:custDataLst>
              <p:tags r:id="rId5"/>
            </p:custDataLst>
          </p:nvPr>
        </p:nvSpPr>
        <p:spPr>
          <a:xfrm>
            <a:off x="539552" y="2014220"/>
            <a:ext cx="7138670" cy="55688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algn="l"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怎样的两个三角形叫做全等三角形？</a:t>
            </a:r>
            <a:endParaRPr lang="zh-CN" altLang="en-US" sz="28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4098" name="Text Box 3"/>
          <p:cNvSpPr/>
          <p:nvPr>
            <p:custDataLst>
              <p:tags r:id="rId6"/>
            </p:custDataLst>
          </p:nvPr>
        </p:nvSpPr>
        <p:spPr>
          <a:xfrm>
            <a:off x="539552" y="2986667"/>
            <a:ext cx="8604448" cy="55688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algn="l"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2.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怎样表示上图中的两个全等三角形？要注意什么？</a:t>
            </a:r>
            <a:endParaRPr lang="zh-CN" altLang="en-US" sz="28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4100" name="WordArt 5"/>
          <p:cNvSpPr/>
          <p:nvPr/>
        </p:nvSpPr>
        <p:spPr>
          <a:xfrm>
            <a:off x="629603" y="122873"/>
            <a:ext cx="756047" cy="378619"/>
          </a:xfr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solidFill>
              <a:srgbClr val="EAEAEA"/>
            </a:solidFill>
            <a:round/>
          </a:ln>
          <a:effectLst>
            <a:outerShdw dist="35921" dir="2700000" sy="50000" kx="2115830" algn="bl">
              <a:srgbClr val="C0C0C0"/>
            </a:outerShdw>
          </a:effectLst>
        </p:spPr>
        <p:txBody>
          <a:bodyPr wrap="none" fromWordArt="1" anchor="t" anchorCtr="0">
            <a:prstTxWarp prst="textPlain">
              <a:avLst/>
            </a:prstTxWarp>
          </a:bodyPr>
          <a:lstStyle/>
          <a:p>
            <a:pPr algn="ctr"/>
            <a:r>
              <a:rPr sz="3000" b="1" kern="10">
                <a:ln w="12700">
                  <a:solidFill>
                    <a:srgbClr val="000000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>
                    <a:srgbClr val="C0C0C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回忆：</a:t>
            </a:r>
            <a:endParaRPr sz="3000" b="1" kern="10">
              <a:ln w="12700">
                <a:solidFill>
                  <a:srgbClr val="000000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>
                  <a:srgbClr val="C0C0C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lum brigh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-19372"/>
            <a:ext cx="4984585" cy="21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1540" y="2546429"/>
            <a:ext cx="70648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能完全重合的两个三角形叫做全等三角形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888071" y="3509887"/>
            <a:ext cx="896401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ABC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≌△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DEF</a:t>
            </a:r>
            <a:r>
              <a:rPr lang="zh-CN" altLang="en-US" sz="2400" b="1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，对应顶点的字母要写在对应的位置上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12290" name="Rectangle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40080" y="1464945"/>
            <a:ext cx="6063615" cy="431800"/>
          </a:xfrm>
          <a:noFill/>
          <a:ln w="9525">
            <a:solidFill>
              <a:srgbClr val="0070C0"/>
            </a:solidFill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3000" b="1" kern="12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③一角是30°,一边是3cm</a:t>
            </a:r>
            <a:endParaRPr lang="zh-CN" altLang="en-US" sz="3000" b="1" kern="12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81015" y="3018155"/>
            <a:ext cx="1826260" cy="1359535"/>
            <a:chOff x="8789" y="4753"/>
            <a:chExt cx="2876" cy="2141"/>
          </a:xfrm>
        </p:grpSpPr>
        <p:sp>
          <p:nvSpPr>
            <p:cNvPr id="49156" name="Text Box 4"/>
            <p:cNvSpPr txBox="1"/>
            <p:nvPr/>
          </p:nvSpPr>
          <p:spPr>
            <a:xfrm>
              <a:off x="9239" y="5719"/>
              <a:ext cx="1361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30</a:t>
              </a:r>
              <a:r>
                <a:rPr lang="en-US" altLang="zh-CN" sz="2100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21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  <p:sp>
          <p:nvSpPr>
            <p:cNvPr id="12299" name="Line 13"/>
            <p:cNvSpPr/>
            <p:nvPr>
              <p:custDataLst>
                <p:tags r:id="rId6"/>
              </p:custDataLst>
            </p:nvPr>
          </p:nvSpPr>
          <p:spPr>
            <a:xfrm>
              <a:off x="8789" y="6155"/>
              <a:ext cx="287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2" name="Text Box 16"/>
            <p:cNvSpPr txBox="1"/>
            <p:nvPr>
              <p:custDataLst>
                <p:tags r:id="rId7"/>
              </p:custDataLst>
            </p:nvPr>
          </p:nvSpPr>
          <p:spPr>
            <a:xfrm>
              <a:off x="9428" y="6242"/>
              <a:ext cx="1706" cy="65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3cm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5" name="Line 19"/>
            <p:cNvSpPr/>
            <p:nvPr>
              <p:custDataLst>
                <p:tags r:id="rId8"/>
              </p:custDataLst>
            </p:nvPr>
          </p:nvSpPr>
          <p:spPr>
            <a:xfrm flipV="1">
              <a:off x="8789" y="4753"/>
              <a:ext cx="2876" cy="1402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6" name="Line 20"/>
            <p:cNvSpPr/>
            <p:nvPr>
              <p:custDataLst>
                <p:tags r:id="rId9"/>
              </p:custDataLst>
            </p:nvPr>
          </p:nvSpPr>
          <p:spPr>
            <a:xfrm flipH="1" flipV="1">
              <a:off x="11665" y="4753"/>
              <a:ext cx="0" cy="1402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8160" y="3296920"/>
            <a:ext cx="1826260" cy="1080770"/>
            <a:chOff x="477" y="5192"/>
            <a:chExt cx="2876" cy="1702"/>
          </a:xfrm>
        </p:grpSpPr>
        <p:sp>
          <p:nvSpPr>
            <p:cNvPr id="12295" name="Line 6"/>
            <p:cNvSpPr/>
            <p:nvPr>
              <p:custDataLst>
                <p:tags r:id="rId10"/>
              </p:custDataLst>
            </p:nvPr>
          </p:nvSpPr>
          <p:spPr>
            <a:xfrm>
              <a:off x="477" y="6155"/>
              <a:ext cx="2876" cy="0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297" name="Line 11"/>
            <p:cNvSpPr/>
            <p:nvPr>
              <p:custDataLst>
                <p:tags r:id="rId11"/>
              </p:custDataLst>
            </p:nvPr>
          </p:nvSpPr>
          <p:spPr>
            <a:xfrm>
              <a:off x="477" y="6155"/>
              <a:ext cx="287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0" name="Text Box 14"/>
            <p:cNvSpPr txBox="1"/>
            <p:nvPr>
              <p:custDataLst>
                <p:tags r:id="rId12"/>
              </p:custDataLst>
            </p:nvPr>
          </p:nvSpPr>
          <p:spPr>
            <a:xfrm>
              <a:off x="1116" y="6242"/>
              <a:ext cx="1706" cy="65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3cm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4" name="Line 18"/>
            <p:cNvSpPr/>
            <p:nvPr>
              <p:custDataLst>
                <p:tags r:id="rId13"/>
              </p:custDataLst>
            </p:nvPr>
          </p:nvSpPr>
          <p:spPr>
            <a:xfrm flipV="1">
              <a:off x="477" y="5192"/>
              <a:ext cx="2023" cy="964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7" name="Line 21"/>
            <p:cNvSpPr/>
            <p:nvPr>
              <p:custDataLst>
                <p:tags r:id="rId14"/>
              </p:custDataLst>
            </p:nvPr>
          </p:nvSpPr>
          <p:spPr>
            <a:xfrm>
              <a:off x="2500" y="5192"/>
              <a:ext cx="853" cy="964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8" name="Text Box 22"/>
            <p:cNvSpPr txBox="1"/>
            <p:nvPr/>
          </p:nvSpPr>
          <p:spPr>
            <a:xfrm>
              <a:off x="1008" y="5630"/>
              <a:ext cx="1706" cy="65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30</a:t>
              </a:r>
              <a:r>
                <a:rPr lang="en-US" altLang="zh-CN" sz="2100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21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06065" y="2239645"/>
            <a:ext cx="3383280" cy="2194560"/>
            <a:chOff x="4419" y="3527"/>
            <a:chExt cx="5328" cy="3456"/>
          </a:xfrm>
        </p:grpSpPr>
        <p:sp>
          <p:nvSpPr>
            <p:cNvPr id="12310" name="Line 8"/>
            <p:cNvSpPr/>
            <p:nvPr>
              <p:custDataLst>
                <p:tags r:id="rId15"/>
              </p:custDataLst>
            </p:nvPr>
          </p:nvSpPr>
          <p:spPr>
            <a:xfrm>
              <a:off x="4419" y="6155"/>
              <a:ext cx="2875" cy="0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11" name="Line 9"/>
            <p:cNvSpPr/>
            <p:nvPr>
              <p:custDataLst>
                <p:tags r:id="rId16"/>
              </p:custDataLst>
            </p:nvPr>
          </p:nvSpPr>
          <p:spPr>
            <a:xfrm flipV="1">
              <a:off x="4419" y="3527"/>
              <a:ext cx="5328" cy="2628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12" name="Line 10"/>
            <p:cNvSpPr/>
            <p:nvPr>
              <p:custDataLst>
                <p:tags r:id="rId17"/>
              </p:custDataLst>
            </p:nvPr>
          </p:nvSpPr>
          <p:spPr>
            <a:xfrm flipH="1">
              <a:off x="7297" y="3527"/>
              <a:ext cx="2450" cy="2628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298" name="Line 12"/>
            <p:cNvSpPr/>
            <p:nvPr>
              <p:custDataLst>
                <p:tags r:id="rId18"/>
              </p:custDataLst>
            </p:nvPr>
          </p:nvSpPr>
          <p:spPr>
            <a:xfrm>
              <a:off x="4419" y="6155"/>
              <a:ext cx="287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1" name="Text Box 15"/>
            <p:cNvSpPr txBox="1"/>
            <p:nvPr>
              <p:custDataLst>
                <p:tags r:id="rId19"/>
              </p:custDataLst>
            </p:nvPr>
          </p:nvSpPr>
          <p:spPr>
            <a:xfrm>
              <a:off x="5164" y="6331"/>
              <a:ext cx="1706" cy="65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3cm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3" name="Line 17"/>
            <p:cNvSpPr/>
            <p:nvPr>
              <p:custDataLst>
                <p:tags r:id="rId20"/>
              </p:custDataLst>
            </p:nvPr>
          </p:nvSpPr>
          <p:spPr>
            <a:xfrm flipV="1">
              <a:off x="4419" y="4842"/>
              <a:ext cx="2664" cy="1313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9" name="Text Box 23"/>
            <p:cNvSpPr txBox="1"/>
            <p:nvPr/>
          </p:nvSpPr>
          <p:spPr>
            <a:xfrm>
              <a:off x="4950" y="5630"/>
              <a:ext cx="1706" cy="65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30</a:t>
              </a:r>
              <a:r>
                <a:rPr lang="en-US" altLang="zh-CN" sz="2100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21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21"/>
            </p:custDataLst>
          </p:nvPr>
        </p:nvSpPr>
        <p:spPr>
          <a:xfrm>
            <a:off x="6804025" y="1419225"/>
            <a:ext cx="2146935" cy="553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30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不一定全等</a:t>
            </a:r>
            <a:endParaRPr lang="zh-CN" sz="300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  <p:sp>
        <p:nvSpPr>
          <p:cNvPr id="8" name="Rectangle 2"/>
          <p:cNvSpPr txBox="1"/>
          <p:nvPr>
            <p:custDataLst>
              <p:tags r:id="rId22"/>
            </p:custDataLst>
          </p:nvPr>
        </p:nvSpPr>
        <p:spPr>
          <a:xfrm>
            <a:off x="122873" y="244316"/>
            <a:ext cx="8480584" cy="857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rtlCol="0" anchor="ctr" anchorCtr="0">
            <a:noAutofit/>
          </a:bodyPr>
          <a:lstStyle>
            <a:lvl1pPr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strike="noStrike" kern="1200" cap="none" spc="200" normalizeH="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hangingPunct="1"/>
            <a:r>
              <a:rPr lang="en-US" altLang="zh-CN" sz="280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2.给出</a:t>
            </a:r>
            <a:r>
              <a:rPr lang="en-US" altLang="zh-CN" sz="2800">
                <a:solidFill>
                  <a:srgbClr val="FF0000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两个条件</a:t>
            </a:r>
            <a:r>
              <a:rPr lang="zh-CN" altLang="en-US" sz="280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相等</a:t>
            </a:r>
            <a:r>
              <a:rPr lang="en-US" altLang="zh-CN" sz="280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时, 所画的三角形一定全等吗?</a:t>
            </a:r>
            <a:endParaRPr lang="en-US" altLang="zh-CN" sz="2800" dirty="0">
              <a:solidFill>
                <a:schemeClr val="dk1"/>
              </a:solidFill>
              <a:latin typeface="汉仪尚巍手书W" panose="00020600040101010101" charset="-122"/>
              <a:ea typeface="汉仪尚巍手书W" panose="00020600040101010101" charset="-122"/>
              <a:cs typeface="汉仪尚巍手书W" panose="00020600040101010101" charset="-122"/>
              <a:sym typeface="+mn-ea"/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uiExpand="1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55301" name="Text Box 5"/>
          <p:cNvSpPr txBox="1"/>
          <p:nvPr>
            <p:custDataLst>
              <p:tags r:id="rId3"/>
            </p:custDataLst>
          </p:nvPr>
        </p:nvSpPr>
        <p:spPr>
          <a:xfrm>
            <a:off x="1769945" y="2581799"/>
            <a:ext cx="4397693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2</a:t>
            </a:r>
            <a:r>
              <a:rPr lang="en-US" altLang="zh-CN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.</a:t>
            </a:r>
            <a:r>
              <a:rPr lang="zh-CN" altLang="en-US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三角</a:t>
            </a:r>
            <a:endParaRPr lang="zh-CN" altLang="en-US" sz="30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5302" name="AutoShape 6"/>
          <p:cNvSpPr/>
          <p:nvPr>
            <p:custDataLst>
              <p:tags r:id="rId4"/>
            </p:custDataLst>
          </p:nvPr>
        </p:nvSpPr>
        <p:spPr>
          <a:xfrm>
            <a:off x="1327882" y="1887238"/>
            <a:ext cx="270034" cy="2700736"/>
          </a:xfrm>
          <a:prstGeom prst="leftBrace">
            <a:avLst>
              <a:gd name="adj1" fmla="val 29992"/>
              <a:gd name="adj2" fmla="val 50000"/>
            </a:avLst>
          </a:prstGeom>
          <a:noFill/>
          <a:ln w="412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1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5303" name="Rectangle 7"/>
          <p:cNvSpPr/>
          <p:nvPr>
            <p:custDataLst>
              <p:tags r:id="rId5"/>
            </p:custDataLst>
          </p:nvPr>
        </p:nvSpPr>
        <p:spPr>
          <a:xfrm>
            <a:off x="1759886" y="1996022"/>
            <a:ext cx="4239578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</a:t>
            </a:r>
            <a:r>
              <a:rPr lang="zh-CN" altLang="en-US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三边</a:t>
            </a:r>
            <a:endParaRPr lang="zh-CN" altLang="en-US" sz="30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55309" name="Text Box 13"/>
          <p:cNvSpPr txBox="1"/>
          <p:nvPr/>
        </p:nvSpPr>
        <p:spPr>
          <a:xfrm>
            <a:off x="1759886" y="3220192"/>
            <a:ext cx="3618309" cy="5539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3.</a:t>
            </a:r>
            <a:r>
              <a:rPr lang="zh-CN" altLang="en-US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两边，一角</a:t>
            </a:r>
            <a:endParaRPr lang="zh-CN" altLang="en-US" sz="30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Text Box 4"/>
          <p:cNvSpPr txBox="1"/>
          <p:nvPr>
            <p:custDataLst>
              <p:tags r:id="rId6"/>
            </p:custDataLst>
          </p:nvPr>
        </p:nvSpPr>
        <p:spPr>
          <a:xfrm>
            <a:off x="467360" y="195580"/>
            <a:ext cx="8214995" cy="13691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3.</a:t>
            </a:r>
            <a:r>
              <a:rPr lang="zh-CN" altLang="en-US" sz="3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给出</a:t>
            </a:r>
            <a:r>
              <a:rPr lang="zh-CN" altLang="en-US" sz="300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三个条件</a:t>
            </a:r>
            <a:r>
              <a:rPr lang="zh-CN" altLang="en-US" sz="3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相等</a:t>
            </a:r>
            <a:r>
              <a:rPr lang="zh-CN" altLang="en-US" sz="3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画三角形时，有哪几种可能的情况？每种情况下画出的三角形一定全等吗？</a:t>
            </a:r>
            <a:endParaRPr lang="zh-CN" altLang="en-US" sz="30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8" name="Text Box 13"/>
          <p:cNvSpPr txBox="1"/>
          <p:nvPr/>
        </p:nvSpPr>
        <p:spPr>
          <a:xfrm>
            <a:off x="1763689" y="3889960"/>
            <a:ext cx="2592288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4.</a:t>
            </a:r>
            <a:r>
              <a:rPr lang="zh-CN" altLang="en-US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两角，一边</a:t>
            </a:r>
            <a:endParaRPr lang="zh-CN" altLang="en-US" sz="30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3" grpId="0"/>
      <p:bldP spid="55309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1036" name="Text Box 18"/>
          <p:cNvSpPr txBox="1"/>
          <p:nvPr>
            <p:custDataLst>
              <p:tags r:id="rId5"/>
            </p:custDataLst>
          </p:nvPr>
        </p:nvSpPr>
        <p:spPr>
          <a:xfrm>
            <a:off x="5057775" y="303610"/>
            <a:ext cx="1566863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endParaRPr lang="zh-CN" altLang="zh-CN" sz="1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37" name="Text Box 19"/>
          <p:cNvSpPr txBox="1"/>
          <p:nvPr/>
        </p:nvSpPr>
        <p:spPr>
          <a:xfrm>
            <a:off x="395605" y="469900"/>
            <a:ext cx="5346700" cy="55308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30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①三角分别是</a:t>
            </a:r>
            <a:r>
              <a:rPr lang="en-US" altLang="zh-CN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30</a:t>
            </a:r>
            <a:r>
              <a:rPr lang="en-US" altLang="zh-CN" sz="3000" b="1" baseline="30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0</a:t>
            </a:r>
            <a:r>
              <a:rPr lang="zh-CN" altLang="en-US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，</a:t>
            </a:r>
            <a:r>
              <a:rPr lang="en-US" altLang="zh-CN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60</a:t>
            </a:r>
            <a:r>
              <a:rPr lang="en-US" altLang="zh-CN" sz="3000" b="1" baseline="30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0</a:t>
            </a:r>
            <a:r>
              <a:rPr lang="zh-CN" altLang="en-US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，</a:t>
            </a:r>
            <a:r>
              <a:rPr lang="en-US" altLang="zh-CN" sz="30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90</a:t>
            </a:r>
            <a:r>
              <a:rPr lang="en-US" altLang="zh-CN" sz="3000" b="1" baseline="30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0</a:t>
            </a:r>
            <a:endParaRPr lang="zh-CN" altLang="en-US" sz="3000" b="1" dirty="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33925" y="1196975"/>
            <a:ext cx="2971165" cy="2188845"/>
            <a:chOff x="7455" y="1885"/>
            <a:chExt cx="4679" cy="3447"/>
          </a:xfrm>
        </p:grpSpPr>
        <p:sp>
          <p:nvSpPr>
            <p:cNvPr id="1039" name="Line 14"/>
            <p:cNvSpPr/>
            <p:nvPr>
              <p:custDataLst>
                <p:tags r:id="rId6"/>
              </p:custDataLst>
            </p:nvPr>
          </p:nvSpPr>
          <p:spPr>
            <a:xfrm>
              <a:off x="7455" y="5289"/>
              <a:ext cx="4679" cy="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40" name="Line 15"/>
            <p:cNvSpPr/>
            <p:nvPr>
              <p:custDataLst>
                <p:tags r:id="rId7"/>
              </p:custDataLst>
            </p:nvPr>
          </p:nvSpPr>
          <p:spPr>
            <a:xfrm flipV="1">
              <a:off x="7455" y="1892"/>
              <a:ext cx="4578" cy="344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41" name="Line 16"/>
            <p:cNvSpPr/>
            <p:nvPr>
              <p:custDataLst>
                <p:tags r:id="rId8"/>
              </p:custDataLst>
            </p:nvPr>
          </p:nvSpPr>
          <p:spPr>
            <a:xfrm>
              <a:off x="12017" y="1885"/>
              <a:ext cx="103" cy="344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graphicFrame>
          <p:nvGraphicFramePr>
            <p:cNvPr id="56344" name="Object 24"/>
            <p:cNvGraphicFramePr>
              <a:graphicFrameLocks noChangeAspect="1"/>
            </p:cNvGraphicFramePr>
            <p:nvPr/>
          </p:nvGraphicFramePr>
          <p:xfrm>
            <a:off x="7984" y="4721"/>
            <a:ext cx="707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9" imgW="241300" imgH="203200" progId="Equation.3">
                    <p:embed/>
                  </p:oleObj>
                </mc:Choice>
                <mc:Fallback>
                  <p:oleObj name="" r:id="rId9" imgW="241300" imgH="203200" progId="Equation.3">
                    <p:embed/>
                    <p:pic>
                      <p:nvPicPr>
                        <p:cNvPr id="0" name="Object 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84" y="4721"/>
                          <a:ext cx="707" cy="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5" name="Object 25"/>
            <p:cNvGraphicFramePr>
              <a:graphicFrameLocks noChangeAspect="1"/>
            </p:cNvGraphicFramePr>
            <p:nvPr/>
          </p:nvGraphicFramePr>
          <p:xfrm>
            <a:off x="11376" y="2349"/>
            <a:ext cx="744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1" imgW="254000" imgH="203200" progId="Equation.3">
                    <p:embed/>
                  </p:oleObj>
                </mc:Choice>
                <mc:Fallback>
                  <p:oleObj name="" r:id="rId11" imgW="254000" imgH="203200" progId="Equation.3">
                    <p:embed/>
                    <p:pic>
                      <p:nvPicPr>
                        <p:cNvPr id="0" name="Object 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376" y="2349"/>
                          <a:ext cx="744" cy="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6" name="Object 26"/>
            <p:cNvGraphicFramePr>
              <a:graphicFrameLocks noChangeAspect="1"/>
            </p:cNvGraphicFramePr>
            <p:nvPr/>
          </p:nvGraphicFramePr>
          <p:xfrm>
            <a:off x="11369" y="4721"/>
            <a:ext cx="707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3" imgW="241300" imgH="203200" progId="Equation.3">
                    <p:embed/>
                  </p:oleObj>
                </mc:Choice>
                <mc:Fallback>
                  <p:oleObj name="" r:id="rId13" imgW="241300" imgH="203200" progId="Equation.3">
                    <p:embed/>
                    <p:pic>
                      <p:nvPicPr>
                        <p:cNvPr id="0" name="Object 2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369" y="4721"/>
                          <a:ext cx="707" cy="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763395" y="2216150"/>
            <a:ext cx="1864995" cy="1184910"/>
            <a:chOff x="2777" y="3490"/>
            <a:chExt cx="2937" cy="1866"/>
          </a:xfrm>
        </p:grpSpPr>
        <p:sp>
          <p:nvSpPr>
            <p:cNvPr id="1042" name="Line 5"/>
            <p:cNvSpPr/>
            <p:nvPr>
              <p:custDataLst>
                <p:tags r:id="rId15"/>
              </p:custDataLst>
            </p:nvPr>
          </p:nvSpPr>
          <p:spPr>
            <a:xfrm>
              <a:off x="2777" y="5333"/>
              <a:ext cx="2865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43" name="Line 6"/>
            <p:cNvSpPr/>
            <p:nvPr>
              <p:custDataLst>
                <p:tags r:id="rId16"/>
              </p:custDataLst>
            </p:nvPr>
          </p:nvSpPr>
          <p:spPr>
            <a:xfrm flipV="1">
              <a:off x="2777" y="3490"/>
              <a:ext cx="2843" cy="1843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44" name="Line 7"/>
            <p:cNvSpPr/>
            <p:nvPr>
              <p:custDataLst>
                <p:tags r:id="rId17"/>
              </p:custDataLst>
            </p:nvPr>
          </p:nvSpPr>
          <p:spPr>
            <a:xfrm>
              <a:off x="5591" y="3490"/>
              <a:ext cx="4" cy="1843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graphicFrame>
          <p:nvGraphicFramePr>
            <p:cNvPr id="56348" name="Object 28"/>
            <p:cNvGraphicFramePr>
              <a:graphicFrameLocks noChangeAspect="1"/>
            </p:cNvGraphicFramePr>
            <p:nvPr/>
          </p:nvGraphicFramePr>
          <p:xfrm>
            <a:off x="3246" y="4845"/>
            <a:ext cx="56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8" imgW="241300" imgH="203200" progId="Equation.3">
                    <p:embed/>
                  </p:oleObj>
                </mc:Choice>
                <mc:Fallback>
                  <p:oleObj name="" r:id="rId18" imgW="241300" imgH="203200" progId="Equation.3">
                    <p:embed/>
                    <p:pic>
                      <p:nvPicPr>
                        <p:cNvPr id="0" name="Object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246" y="4845"/>
                          <a:ext cx="565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51" name="Object 31"/>
            <p:cNvGraphicFramePr>
              <a:graphicFrameLocks noChangeAspect="1"/>
            </p:cNvGraphicFramePr>
            <p:nvPr/>
          </p:nvGraphicFramePr>
          <p:xfrm>
            <a:off x="5061" y="4822"/>
            <a:ext cx="565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20" imgW="241300" imgH="203200" progId="Equation.3">
                    <p:embed/>
                  </p:oleObj>
                </mc:Choice>
                <mc:Fallback>
                  <p:oleObj name="" r:id="rId20" imgW="241300" imgH="203200" progId="Equation.3">
                    <p:embed/>
                    <p:pic>
                      <p:nvPicPr>
                        <p:cNvPr id="0" name="Object 3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061" y="4822"/>
                          <a:ext cx="565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52" name="Object 32"/>
            <p:cNvGraphicFramePr>
              <a:graphicFrameLocks noChangeAspect="1"/>
            </p:cNvGraphicFramePr>
            <p:nvPr/>
          </p:nvGraphicFramePr>
          <p:xfrm>
            <a:off x="4912" y="3726"/>
            <a:ext cx="802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22" imgW="254000" imgH="203200" progId="Equation.3">
                    <p:embed/>
                  </p:oleObj>
                </mc:Choice>
                <mc:Fallback>
                  <p:oleObj name="" r:id="rId22" imgW="254000" imgH="203200" progId="Equation.3">
                    <p:embed/>
                    <p:pic>
                      <p:nvPicPr>
                        <p:cNvPr id="0" name="Object 3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912" y="3726"/>
                          <a:ext cx="802" cy="6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>
            <p:custDataLst>
              <p:tags r:id="rId24"/>
            </p:custDataLst>
          </p:nvPr>
        </p:nvSpPr>
        <p:spPr>
          <a:xfrm>
            <a:off x="6443980" y="469900"/>
            <a:ext cx="2146935" cy="553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30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不一定全等</a:t>
            </a:r>
            <a:endParaRPr lang="zh-CN" sz="300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</p:spTree>
    <p:custDataLst>
      <p:tags r:id="rId2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9218" name="Rectangle 6"/>
          <p:cNvSpPr/>
          <p:nvPr>
            <p:custDataLst>
              <p:tags r:id="rId5"/>
            </p:custDataLst>
          </p:nvPr>
        </p:nvSpPr>
        <p:spPr>
          <a:xfrm>
            <a:off x="428625" y="685165"/>
            <a:ext cx="6073775" cy="121094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例</a:t>
            </a: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   </a:t>
            </a: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如图，</a:t>
            </a: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 =AD</a:t>
            </a: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，∠</a:t>
            </a: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BAC =∠DAC.</a:t>
            </a:r>
            <a:endParaRPr lang="en-US" altLang="zh-CN" sz="28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求证：△</a:t>
            </a: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ABC ≌ </a:t>
            </a: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△</a:t>
            </a: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ADC</a:t>
            </a: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．</a:t>
            </a:r>
            <a:endParaRPr lang="zh-CN" altLang="en-US" sz="28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10247" name="Rectangle 13"/>
          <p:cNvSpPr/>
          <p:nvPr/>
        </p:nvSpPr>
        <p:spPr>
          <a:xfrm>
            <a:off x="285750" y="1928813"/>
            <a:ext cx="5072063" cy="65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证明：在△</a:t>
            </a:r>
            <a:r>
              <a:rPr lang="en-US" altLang="zh-CN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ABC</a:t>
            </a:r>
            <a:r>
              <a:rPr lang="zh-CN" altLang="en-US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和△</a:t>
            </a:r>
            <a:r>
              <a:rPr lang="en-US" altLang="zh-CN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ADC</a:t>
            </a:r>
            <a:r>
              <a:rPr lang="zh-CN" altLang="en-US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中，</a:t>
            </a:r>
            <a:endParaRPr lang="zh-CN" altLang="en-US" sz="2800" b="1" dirty="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10248" name="AutoShape 14"/>
          <p:cNvSpPr/>
          <p:nvPr>
            <p:custDataLst>
              <p:tags r:id="rId6"/>
            </p:custDataLst>
          </p:nvPr>
        </p:nvSpPr>
        <p:spPr>
          <a:xfrm>
            <a:off x="1143000" y="2643188"/>
            <a:ext cx="214313" cy="1285875"/>
          </a:xfrm>
          <a:prstGeom prst="leftBrace">
            <a:avLst>
              <a:gd name="adj1" fmla="val 41722"/>
              <a:gd name="adj2" fmla="val 50000"/>
            </a:avLst>
          </a:prstGeom>
          <a:noFill/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227" name="AutoShape 10"/>
          <p:cNvSpPr>
            <a:spLocks noChangeAspect="1" noTextEdit="1"/>
          </p:cNvSpPr>
          <p:nvPr>
            <p:custDataLst>
              <p:tags r:id="rId7"/>
            </p:custDataLst>
          </p:nvPr>
        </p:nvSpPr>
        <p:spPr>
          <a:xfrm>
            <a:off x="5715000" y="1071880"/>
            <a:ext cx="3246755" cy="2543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18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8" name="Rectangle 13"/>
          <p:cNvSpPr/>
          <p:nvPr>
            <p:custDataLst>
              <p:tags r:id="rId8"/>
            </p:custDataLst>
          </p:nvPr>
        </p:nvSpPr>
        <p:spPr>
          <a:xfrm>
            <a:off x="1500188" y="2428875"/>
            <a:ext cx="3929062" cy="573042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＝ 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AD</a:t>
            </a:r>
            <a:endParaRPr lang="en-US" altLang="zh-CN" sz="2800" b="1" dirty="0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29" name="Rectangle 13"/>
          <p:cNvSpPr/>
          <p:nvPr>
            <p:custDataLst>
              <p:tags r:id="rId9"/>
            </p:custDataLst>
          </p:nvPr>
        </p:nvSpPr>
        <p:spPr>
          <a:xfrm>
            <a:off x="1214438" y="3000375"/>
            <a:ext cx="4714875" cy="573042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∠BAC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＝∠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DAC</a:t>
            </a:r>
            <a:endParaRPr lang="en-US" altLang="zh-CN" sz="2800" b="1" dirty="0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30" name="Rectangle 13"/>
          <p:cNvSpPr/>
          <p:nvPr>
            <p:custDataLst>
              <p:tags r:id="rId10"/>
            </p:custDataLst>
          </p:nvPr>
        </p:nvSpPr>
        <p:spPr>
          <a:xfrm>
            <a:off x="1571625" y="3500438"/>
            <a:ext cx="4000500" cy="65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AC</a:t>
            </a: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＝</a:t>
            </a: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AC</a:t>
            </a:r>
            <a:r>
              <a:rPr lang="en-US" altLang="zh-CN" sz="2800" b="1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(</a:t>
            </a:r>
            <a:r>
              <a:rPr lang="zh-CN" altLang="en-US" sz="2800" b="1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公共边</a:t>
            </a:r>
            <a:r>
              <a:rPr lang="en-US" altLang="zh-CN" sz="2800" b="1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)</a:t>
            </a:r>
            <a:endParaRPr lang="en-US" altLang="zh-CN" sz="2800" b="1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31" name="Rectangle 13"/>
          <p:cNvSpPr/>
          <p:nvPr>
            <p:custDataLst>
              <p:tags r:id="rId11"/>
            </p:custDataLst>
          </p:nvPr>
        </p:nvSpPr>
        <p:spPr>
          <a:xfrm>
            <a:off x="1363662" y="4025424"/>
            <a:ext cx="4643438" cy="65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∴ △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ABC ≌ 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△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ADC(SAS)</a:t>
            </a:r>
            <a:endParaRPr lang="en-US" altLang="zh-CN" sz="28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80100" y="1071880"/>
            <a:ext cx="2870200" cy="2531745"/>
            <a:chOff x="9260" y="1688"/>
            <a:chExt cx="4520" cy="3987"/>
          </a:xfrm>
        </p:grpSpPr>
        <p:sp>
          <p:nvSpPr>
            <p:cNvPr id="9231" name="Line 15"/>
            <p:cNvSpPr/>
            <p:nvPr>
              <p:custDataLst>
                <p:tags r:id="rId12"/>
              </p:custDataLst>
            </p:nvPr>
          </p:nvSpPr>
          <p:spPr>
            <a:xfrm>
              <a:off x="9720" y="3733"/>
              <a:ext cx="2518" cy="1221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32" name="Line 16"/>
            <p:cNvSpPr/>
            <p:nvPr>
              <p:custDataLst>
                <p:tags r:id="rId13"/>
              </p:custDataLst>
            </p:nvPr>
          </p:nvSpPr>
          <p:spPr>
            <a:xfrm flipH="1">
              <a:off x="12217" y="3733"/>
              <a:ext cx="1126" cy="1222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44" name="Rectangle 18"/>
            <p:cNvSpPr/>
            <p:nvPr/>
          </p:nvSpPr>
          <p:spPr>
            <a:xfrm>
              <a:off x="13510" y="3563"/>
              <a:ext cx="27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</a:rPr>
                <a:t>C</a:t>
              </a:r>
              <a:endParaRPr lang="zh-CN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41" name="Rectangle 20"/>
            <p:cNvSpPr/>
            <p:nvPr>
              <p:custDataLst>
                <p:tags r:id="rId14"/>
              </p:custDataLst>
            </p:nvPr>
          </p:nvSpPr>
          <p:spPr>
            <a:xfrm flipH="1">
              <a:off x="11880" y="5095"/>
              <a:ext cx="20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42" name="Rectangle 21"/>
            <p:cNvSpPr/>
            <p:nvPr/>
          </p:nvSpPr>
          <p:spPr>
            <a:xfrm>
              <a:off x="11999" y="5095"/>
              <a:ext cx="285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</a:rPr>
                <a:t>B</a:t>
              </a:r>
              <a:endParaRPr lang="zh-CN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39" name="Rectangle 23"/>
            <p:cNvSpPr/>
            <p:nvPr>
              <p:custDataLst>
                <p:tags r:id="rId15"/>
              </p:custDataLst>
            </p:nvPr>
          </p:nvSpPr>
          <p:spPr>
            <a:xfrm flipH="1">
              <a:off x="9260" y="3563"/>
              <a:ext cx="20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40" name="Rectangle 24"/>
            <p:cNvSpPr/>
            <p:nvPr/>
          </p:nvSpPr>
          <p:spPr>
            <a:xfrm>
              <a:off x="9384" y="3563"/>
              <a:ext cx="302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</a:rPr>
                <a:t>A</a:t>
              </a:r>
              <a:endParaRPr lang="zh-CN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37" name="Rectangle 26"/>
            <p:cNvSpPr/>
            <p:nvPr>
              <p:custDataLst>
                <p:tags r:id="rId16"/>
              </p:custDataLst>
            </p:nvPr>
          </p:nvSpPr>
          <p:spPr>
            <a:xfrm flipH="1">
              <a:off x="12061" y="1943"/>
              <a:ext cx="20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38" name="Rectangle 27"/>
            <p:cNvSpPr/>
            <p:nvPr/>
          </p:nvSpPr>
          <p:spPr>
            <a:xfrm>
              <a:off x="12038" y="1688"/>
              <a:ext cx="563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</a:rPr>
                <a:t>D</a:t>
              </a:r>
              <a:endParaRPr lang="zh-CN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3" name="Line 16"/>
            <p:cNvSpPr/>
            <p:nvPr>
              <p:custDataLst>
                <p:tags r:id="rId17"/>
              </p:custDataLst>
            </p:nvPr>
          </p:nvSpPr>
          <p:spPr>
            <a:xfrm rot="5760000" flipH="1">
              <a:off x="12188" y="2461"/>
              <a:ext cx="1175" cy="1268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" name="Line 15"/>
            <p:cNvSpPr/>
            <p:nvPr>
              <p:custDataLst>
                <p:tags r:id="rId18"/>
              </p:custDataLst>
            </p:nvPr>
          </p:nvSpPr>
          <p:spPr>
            <a:xfrm rot="7440000">
              <a:off x="9705" y="2410"/>
              <a:ext cx="2493" cy="1343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" name="Line 15"/>
            <p:cNvSpPr/>
            <p:nvPr>
              <p:custDataLst>
                <p:tags r:id="rId19"/>
              </p:custDataLst>
            </p:nvPr>
          </p:nvSpPr>
          <p:spPr>
            <a:xfrm>
              <a:off x="9760" y="3732"/>
              <a:ext cx="3555" cy="15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sp>
        <p:nvSpPr>
          <p:cNvPr id="16394" name="WordArt 16"/>
          <p:cNvSpPr>
            <a:spLocks noTextEdit="1"/>
          </p:cNvSpPr>
          <p:nvPr>
            <p:custDataLst>
              <p:tags r:id="rId20"/>
            </p:custDataLst>
          </p:nvPr>
        </p:nvSpPr>
        <p:spPr>
          <a:xfrm>
            <a:off x="683260" y="158750"/>
            <a:ext cx="1175385" cy="36449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72500" lnSpcReduction="20000"/>
          </a:bodyPr>
          <a:lstStyle/>
          <a:p>
            <a:pPr algn="ctr" eaLnBrk="0" hangingPunct="0"/>
            <a:r>
              <a:rPr lang="zh-CN" altLang="en-US" sz="3000" b="1" dirty="0"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21001">
                      <a:srgbClr val="0819FB">
                        <a:alpha val="100000"/>
                      </a:srgbClr>
                    </a:gs>
                    <a:gs pos="35001">
                      <a:srgbClr val="1A8D48">
                        <a:alpha val="100000"/>
                      </a:srgbClr>
                    </a:gs>
                    <a:gs pos="52000">
                      <a:srgbClr val="FFFF00">
                        <a:alpha val="100000"/>
                      </a:srgbClr>
                    </a:gs>
                    <a:gs pos="73000">
                      <a:srgbClr val="EE3F17">
                        <a:alpha val="100000"/>
                      </a:srgbClr>
                    </a:gs>
                    <a:gs pos="88000">
                      <a:srgbClr val="E81766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</a:gradFill>
                <a:latin typeface="隶书" panose="02010509060101010101" charset="-122"/>
                <a:ea typeface="隶书" panose="02010509060101010101" charset="-122"/>
              </a:rPr>
              <a:t>例题：</a:t>
            </a:r>
            <a:endParaRPr lang="zh-CN" altLang="en-US" sz="3000" b="1" dirty="0"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21001">
                    <a:srgbClr val="0819FB">
                      <a:alpha val="100000"/>
                    </a:srgbClr>
                  </a:gs>
                  <a:gs pos="35001">
                    <a:srgbClr val="1A8D48">
                      <a:alpha val="100000"/>
                    </a:srgbClr>
                  </a:gs>
                  <a:gs pos="52000">
                    <a:srgbClr val="FFFF00">
                      <a:alpha val="100000"/>
                    </a:srgbClr>
                  </a:gs>
                  <a:gs pos="73000">
                    <a:srgbClr val="EE3F17">
                      <a:alpha val="100000"/>
                    </a:srgbClr>
                  </a:gs>
                  <a:gs pos="88000">
                    <a:srgbClr val="E81766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</a:gradFill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 animBg="1"/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10242" name="Rectangle 6"/>
          <p:cNvSpPr/>
          <p:nvPr>
            <p:custDataLst>
              <p:tags r:id="rId5"/>
            </p:custDataLst>
          </p:nvPr>
        </p:nvSpPr>
        <p:spPr>
          <a:xfrm>
            <a:off x="373063" y="845503"/>
            <a:ext cx="6096000" cy="121094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变式：</a:t>
            </a: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如图，</a:t>
            </a: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 =AD</a:t>
            </a: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，∠</a:t>
            </a: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BAC =∠DAC.</a:t>
            </a:r>
            <a:endParaRPr lang="en-US" altLang="zh-CN" sz="28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求证：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BC </a:t>
            </a:r>
            <a:r>
              <a:rPr lang="zh-CN" altLang="en-US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DC</a:t>
            </a:r>
            <a:r>
              <a:rPr lang="zh-CN" altLang="en-US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CA</a:t>
            </a:r>
            <a:r>
              <a:rPr lang="zh-CN" altLang="en-US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平分∠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DCB</a:t>
            </a: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．</a:t>
            </a:r>
            <a:endParaRPr lang="zh-CN" altLang="en-US" sz="28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10247" name="AutoShape 10"/>
          <p:cNvSpPr>
            <a:spLocks noChangeAspect="1" noTextEdit="1"/>
          </p:cNvSpPr>
          <p:nvPr>
            <p:custDataLst>
              <p:tags r:id="rId6"/>
            </p:custDataLst>
          </p:nvPr>
        </p:nvSpPr>
        <p:spPr>
          <a:xfrm>
            <a:off x="5715000" y="1071880"/>
            <a:ext cx="3246755" cy="2543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18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396558" y="3291841"/>
            <a:ext cx="5610225" cy="52197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）本例包含哪一种图形变换？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80100" y="1071880"/>
            <a:ext cx="2870200" cy="2531745"/>
            <a:chOff x="9260" y="1688"/>
            <a:chExt cx="4520" cy="3987"/>
          </a:xfrm>
        </p:grpSpPr>
        <p:sp>
          <p:nvSpPr>
            <p:cNvPr id="9231" name="Line 15"/>
            <p:cNvSpPr/>
            <p:nvPr>
              <p:custDataLst>
                <p:tags r:id="rId7"/>
              </p:custDataLst>
            </p:nvPr>
          </p:nvSpPr>
          <p:spPr>
            <a:xfrm>
              <a:off x="9720" y="3733"/>
              <a:ext cx="2518" cy="1221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32" name="Line 16"/>
            <p:cNvSpPr/>
            <p:nvPr>
              <p:custDataLst>
                <p:tags r:id="rId8"/>
              </p:custDataLst>
            </p:nvPr>
          </p:nvSpPr>
          <p:spPr>
            <a:xfrm flipH="1">
              <a:off x="12217" y="3733"/>
              <a:ext cx="1126" cy="1222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44" name="Rectangle 18"/>
            <p:cNvSpPr/>
            <p:nvPr>
              <p:custDataLst>
                <p:tags r:id="rId9"/>
              </p:custDataLst>
            </p:nvPr>
          </p:nvSpPr>
          <p:spPr>
            <a:xfrm>
              <a:off x="13510" y="3563"/>
              <a:ext cx="27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</a:rPr>
                <a:t>C</a:t>
              </a:r>
              <a:endParaRPr lang="zh-CN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41" name="Rectangle 20"/>
            <p:cNvSpPr/>
            <p:nvPr>
              <p:custDataLst>
                <p:tags r:id="rId10"/>
              </p:custDataLst>
            </p:nvPr>
          </p:nvSpPr>
          <p:spPr>
            <a:xfrm flipH="1">
              <a:off x="11880" y="5095"/>
              <a:ext cx="20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42" name="Rectangle 21"/>
            <p:cNvSpPr/>
            <p:nvPr>
              <p:custDataLst>
                <p:tags r:id="rId11"/>
              </p:custDataLst>
            </p:nvPr>
          </p:nvSpPr>
          <p:spPr>
            <a:xfrm>
              <a:off x="11999" y="5095"/>
              <a:ext cx="285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</a:rPr>
                <a:t>B</a:t>
              </a:r>
              <a:endParaRPr lang="zh-CN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39" name="Rectangle 23"/>
            <p:cNvSpPr/>
            <p:nvPr>
              <p:custDataLst>
                <p:tags r:id="rId12"/>
              </p:custDataLst>
            </p:nvPr>
          </p:nvSpPr>
          <p:spPr>
            <a:xfrm flipH="1">
              <a:off x="9260" y="3563"/>
              <a:ext cx="20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40" name="Rectangle 24"/>
            <p:cNvSpPr/>
            <p:nvPr>
              <p:custDataLst>
                <p:tags r:id="rId13"/>
              </p:custDataLst>
            </p:nvPr>
          </p:nvSpPr>
          <p:spPr>
            <a:xfrm>
              <a:off x="9384" y="3563"/>
              <a:ext cx="302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</a:rPr>
                <a:t>A</a:t>
              </a:r>
              <a:endParaRPr lang="zh-CN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37" name="Rectangle 26"/>
            <p:cNvSpPr/>
            <p:nvPr>
              <p:custDataLst>
                <p:tags r:id="rId14"/>
              </p:custDataLst>
            </p:nvPr>
          </p:nvSpPr>
          <p:spPr>
            <a:xfrm flipH="1">
              <a:off x="12061" y="1943"/>
              <a:ext cx="20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38" name="Rectangle 27"/>
            <p:cNvSpPr/>
            <p:nvPr>
              <p:custDataLst>
                <p:tags r:id="rId15"/>
              </p:custDataLst>
            </p:nvPr>
          </p:nvSpPr>
          <p:spPr>
            <a:xfrm>
              <a:off x="12038" y="1688"/>
              <a:ext cx="563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</a:rPr>
                <a:t>D</a:t>
              </a:r>
              <a:endParaRPr lang="zh-CN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3" name="Line 16"/>
            <p:cNvSpPr/>
            <p:nvPr>
              <p:custDataLst>
                <p:tags r:id="rId16"/>
              </p:custDataLst>
            </p:nvPr>
          </p:nvSpPr>
          <p:spPr>
            <a:xfrm rot="5760000" flipH="1">
              <a:off x="12188" y="2461"/>
              <a:ext cx="1175" cy="1268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" name="Line 15"/>
            <p:cNvSpPr/>
            <p:nvPr>
              <p:custDataLst>
                <p:tags r:id="rId17"/>
              </p:custDataLst>
            </p:nvPr>
          </p:nvSpPr>
          <p:spPr>
            <a:xfrm rot="7440000">
              <a:off x="9705" y="2410"/>
              <a:ext cx="2493" cy="1343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" name="Line 15"/>
            <p:cNvSpPr/>
            <p:nvPr>
              <p:custDataLst>
                <p:tags r:id="rId18"/>
              </p:custDataLst>
            </p:nvPr>
          </p:nvSpPr>
          <p:spPr>
            <a:xfrm>
              <a:off x="9760" y="3732"/>
              <a:ext cx="3555" cy="15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</p:spTree>
    <p:custDataLst>
      <p:tags r:id="rId19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12290" name="Text Box 4"/>
          <p:cNvSpPr txBox="1"/>
          <p:nvPr>
            <p:custDataLst>
              <p:tags r:id="rId5"/>
            </p:custDataLst>
          </p:nvPr>
        </p:nvSpPr>
        <p:spPr>
          <a:xfrm>
            <a:off x="285750" y="643255"/>
            <a:ext cx="8613140" cy="11708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例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2.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已知：如图，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 =AC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，点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E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、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F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分别在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、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AC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上，且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AE=AF.  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求证：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△ABF≌△ACE.</a:t>
            </a:r>
            <a:endParaRPr lang="en-US" altLang="zh-CN" sz="28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12299" name="Text Box 12"/>
          <p:cNvSpPr txBox="1"/>
          <p:nvPr>
            <p:custDataLst>
              <p:tags r:id="rId6"/>
            </p:custDataLst>
          </p:nvPr>
        </p:nvSpPr>
        <p:spPr>
          <a:xfrm>
            <a:off x="8550275" y="4002405"/>
            <a:ext cx="564515" cy="5835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C</a:t>
            </a:r>
            <a:endParaRPr lang="en-US" altLang="zh-CN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51550" y="1995805"/>
            <a:ext cx="2879090" cy="2590165"/>
            <a:chOff x="9450" y="1463"/>
            <a:chExt cx="4534" cy="4079"/>
          </a:xfrm>
        </p:grpSpPr>
        <p:sp>
          <p:nvSpPr>
            <p:cNvPr id="12293" name="Line 6"/>
            <p:cNvSpPr/>
            <p:nvPr>
              <p:custDataLst>
                <p:tags r:id="rId7"/>
              </p:custDataLst>
            </p:nvPr>
          </p:nvSpPr>
          <p:spPr>
            <a:xfrm rot="20561444" flipH="1">
              <a:off x="9673" y="2588"/>
              <a:ext cx="2509" cy="2180"/>
            </a:xfrm>
            <a:prstGeom prst="line">
              <a:avLst/>
            </a:prstGeom>
            <a:ln w="38100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294" name="Line 7"/>
            <p:cNvSpPr/>
            <p:nvPr>
              <p:custDataLst>
                <p:tags r:id="rId8"/>
              </p:custDataLst>
            </p:nvPr>
          </p:nvSpPr>
          <p:spPr>
            <a:xfrm rot="18305038" flipH="1">
              <a:off x="11754" y="2292"/>
              <a:ext cx="1566" cy="2893"/>
            </a:xfrm>
            <a:prstGeom prst="line">
              <a:avLst/>
            </a:prstGeom>
            <a:ln w="38100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295" name="Line 8"/>
            <p:cNvSpPr/>
            <p:nvPr>
              <p:custDataLst>
                <p:tags r:id="rId9"/>
              </p:custDataLst>
            </p:nvPr>
          </p:nvSpPr>
          <p:spPr>
            <a:xfrm>
              <a:off x="10974" y="3553"/>
              <a:ext cx="2298" cy="1660"/>
            </a:xfrm>
            <a:prstGeom prst="line">
              <a:avLst/>
            </a:prstGeom>
            <a:ln w="38100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296" name="Line 9"/>
            <p:cNvSpPr/>
            <p:nvPr>
              <p:custDataLst>
                <p:tags r:id="rId10"/>
              </p:custDataLst>
            </p:nvPr>
          </p:nvSpPr>
          <p:spPr>
            <a:xfrm rot="5249070">
              <a:off x="10634" y="3126"/>
              <a:ext cx="1317" cy="2451"/>
            </a:xfrm>
            <a:prstGeom prst="line">
              <a:avLst/>
            </a:prstGeom>
            <a:ln w="38100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297" name="Text Box 10"/>
            <p:cNvSpPr txBox="1"/>
            <p:nvPr>
              <p:custDataLst>
                <p:tags r:id="rId11"/>
              </p:custDataLst>
            </p:nvPr>
          </p:nvSpPr>
          <p:spPr>
            <a:xfrm>
              <a:off x="11475" y="1463"/>
              <a:ext cx="843" cy="91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A</a:t>
              </a:r>
              <a:endParaRPr lang="en-US" altLang="zh-CN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298" name="Text Box 11"/>
            <p:cNvSpPr txBox="1"/>
            <p:nvPr>
              <p:custDataLst>
                <p:tags r:id="rId12"/>
              </p:custDataLst>
            </p:nvPr>
          </p:nvSpPr>
          <p:spPr>
            <a:xfrm>
              <a:off x="9450" y="4623"/>
              <a:ext cx="1331" cy="91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B</a:t>
              </a:r>
              <a:endParaRPr lang="en-US" altLang="zh-CN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0" name="Text Box 13"/>
            <p:cNvSpPr txBox="1"/>
            <p:nvPr>
              <p:custDataLst>
                <p:tags r:id="rId13"/>
              </p:custDataLst>
            </p:nvPr>
          </p:nvSpPr>
          <p:spPr>
            <a:xfrm>
              <a:off x="12597" y="3050"/>
              <a:ext cx="1331" cy="91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F</a:t>
              </a:r>
              <a:endParaRPr lang="en-US" altLang="zh-CN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2301" name="Text Box 14"/>
            <p:cNvSpPr txBox="1"/>
            <p:nvPr>
              <p:custDataLst>
                <p:tags r:id="rId14"/>
              </p:custDataLst>
            </p:nvPr>
          </p:nvSpPr>
          <p:spPr>
            <a:xfrm>
              <a:off x="10198" y="3038"/>
              <a:ext cx="1331" cy="91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E</a:t>
              </a:r>
              <a:endParaRPr lang="en-US" altLang="zh-CN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sp>
        <p:nvSpPr>
          <p:cNvPr id="10247" name="Rectangle 13"/>
          <p:cNvSpPr/>
          <p:nvPr>
            <p:custDataLst>
              <p:tags r:id="rId15"/>
            </p:custDataLst>
          </p:nvPr>
        </p:nvSpPr>
        <p:spPr>
          <a:xfrm>
            <a:off x="285750" y="1928813"/>
            <a:ext cx="5072063" cy="65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证明：在△</a:t>
            </a:r>
            <a:r>
              <a:rPr lang="en-US" altLang="zh-CN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ABF</a:t>
            </a:r>
            <a:r>
              <a:rPr lang="zh-CN" altLang="en-US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和△</a:t>
            </a:r>
            <a:r>
              <a:rPr lang="en-US" altLang="zh-CN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ACE</a:t>
            </a:r>
            <a:r>
              <a:rPr lang="zh-CN" altLang="en-US" sz="28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中，</a:t>
            </a:r>
            <a:endParaRPr lang="zh-CN" altLang="en-US" sz="2800" b="1" dirty="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10248" name="AutoShape 14"/>
          <p:cNvSpPr/>
          <p:nvPr>
            <p:custDataLst>
              <p:tags r:id="rId16"/>
            </p:custDataLst>
          </p:nvPr>
        </p:nvSpPr>
        <p:spPr>
          <a:xfrm>
            <a:off x="1143000" y="2643188"/>
            <a:ext cx="214313" cy="1285875"/>
          </a:xfrm>
          <a:prstGeom prst="leftBrace">
            <a:avLst>
              <a:gd name="adj1" fmla="val 41722"/>
              <a:gd name="adj2" fmla="val 50000"/>
            </a:avLst>
          </a:prstGeom>
          <a:noFill/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8" name="Rectangle 13"/>
          <p:cNvSpPr/>
          <p:nvPr>
            <p:custDataLst>
              <p:tags r:id="rId17"/>
            </p:custDataLst>
          </p:nvPr>
        </p:nvSpPr>
        <p:spPr>
          <a:xfrm>
            <a:off x="1500188" y="2428875"/>
            <a:ext cx="3929062" cy="573042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＝ 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AC</a:t>
            </a:r>
            <a:endParaRPr lang="en-US" altLang="zh-CN" sz="2800" b="1" dirty="0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29" name="Rectangle 13"/>
          <p:cNvSpPr/>
          <p:nvPr>
            <p:custDataLst>
              <p:tags r:id="rId18"/>
            </p:custDataLst>
          </p:nvPr>
        </p:nvSpPr>
        <p:spPr>
          <a:xfrm>
            <a:off x="1214438" y="3000375"/>
            <a:ext cx="4714875" cy="65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∠A</a:t>
            </a:r>
            <a:r>
              <a:rPr lang="zh-CN" altLang="en-US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＝∠</a:t>
            </a: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 </a:t>
            </a:r>
            <a:r>
              <a:rPr lang="en-US" altLang="zh-CN" sz="2800" b="1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(</a:t>
            </a:r>
            <a:r>
              <a:rPr lang="zh-CN" altLang="en-US" sz="2800" b="1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公共角</a:t>
            </a:r>
            <a:r>
              <a:rPr lang="en-US" altLang="zh-CN" sz="2800" b="1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)</a:t>
            </a:r>
            <a:endParaRPr lang="en-US" altLang="zh-CN" sz="2800" b="1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30" name="Rectangle 13"/>
          <p:cNvSpPr/>
          <p:nvPr>
            <p:custDataLst>
              <p:tags r:id="rId19"/>
            </p:custDataLst>
          </p:nvPr>
        </p:nvSpPr>
        <p:spPr>
          <a:xfrm>
            <a:off x="1571625" y="3500438"/>
            <a:ext cx="4000500" cy="573042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AF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＝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AE</a:t>
            </a:r>
            <a:endParaRPr lang="en-US" altLang="zh-CN" sz="2800" b="1" dirty="0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31" name="Rectangle 13"/>
          <p:cNvSpPr/>
          <p:nvPr>
            <p:custDataLst>
              <p:tags r:id="rId20"/>
            </p:custDataLst>
          </p:nvPr>
        </p:nvSpPr>
        <p:spPr>
          <a:xfrm>
            <a:off x="1260456" y="4025424"/>
            <a:ext cx="4643438" cy="65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∴ △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ABF ≌ 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△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ACE(SAS)</a:t>
            </a:r>
            <a:endParaRPr lang="en-US" altLang="zh-CN" sz="28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 animBg="1"/>
      <p:bldP spid="28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13314" name="Text Box 6"/>
          <p:cNvSpPr txBox="1"/>
          <p:nvPr>
            <p:custDataLst>
              <p:tags r:id="rId5"/>
            </p:custDataLst>
          </p:nvPr>
        </p:nvSpPr>
        <p:spPr>
          <a:xfrm>
            <a:off x="285750" y="714375"/>
            <a:ext cx="7072313" cy="11331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已知：如图：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AB = DC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∠ABC =∠DCB,</a:t>
            </a:r>
            <a:endParaRPr lang="en-US" altLang="zh-CN" sz="28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求证：</a:t>
            </a:r>
            <a:r>
              <a:rPr lang="en-US" alt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△ABC≌△DCB.</a:t>
            </a:r>
            <a:endParaRPr lang="en-US" altLang="zh-CN" sz="28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13317" name="Text Box 12"/>
          <p:cNvSpPr txBox="1"/>
          <p:nvPr>
            <p:custDataLst>
              <p:tags r:id="rId6"/>
            </p:custDataLst>
          </p:nvPr>
        </p:nvSpPr>
        <p:spPr>
          <a:xfrm>
            <a:off x="8001000" y="3571875"/>
            <a:ext cx="692150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C</a:t>
            </a:r>
            <a:endParaRPr lang="en-US" altLang="zh-CN" sz="28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319" name="AutoShape 8"/>
          <p:cNvSpPr/>
          <p:nvPr>
            <p:custDataLst>
              <p:tags r:id="rId7"/>
            </p:custDataLst>
          </p:nvPr>
        </p:nvSpPr>
        <p:spPr>
          <a:xfrm>
            <a:off x="5454650" y="2144395"/>
            <a:ext cx="2584450" cy="1652270"/>
          </a:xfrm>
          <a:prstGeom prst="triangle">
            <a:avLst>
              <a:gd name="adj" fmla="val 83088"/>
            </a:avLst>
          </a:prstGeom>
          <a:noFill/>
          <a:ln w="38100" cap="flat" cmpd="sng">
            <a:solidFill>
              <a:schemeClr val="accent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320" name="AutoShape 9"/>
          <p:cNvSpPr/>
          <p:nvPr>
            <p:custDataLst>
              <p:tags r:id="rId8"/>
            </p:custDataLst>
          </p:nvPr>
        </p:nvSpPr>
        <p:spPr>
          <a:xfrm>
            <a:off x="5454650" y="2144395"/>
            <a:ext cx="2584450" cy="1652270"/>
          </a:xfrm>
          <a:prstGeom prst="triangle">
            <a:avLst>
              <a:gd name="adj" fmla="val 16912"/>
            </a:avLst>
          </a:prstGeom>
          <a:noFill/>
          <a:ln w="38100" cap="flat" cmpd="sng">
            <a:solidFill>
              <a:schemeClr val="accent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321" name="Text Box 10"/>
          <p:cNvSpPr txBox="1"/>
          <p:nvPr>
            <p:custDataLst>
              <p:tags r:id="rId9"/>
            </p:custDataLst>
          </p:nvPr>
        </p:nvSpPr>
        <p:spPr>
          <a:xfrm>
            <a:off x="5431155" y="1786255"/>
            <a:ext cx="1216025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A</a:t>
            </a:r>
            <a:endParaRPr lang="en-US" altLang="zh-CN" sz="28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322" name="Text Box 11"/>
          <p:cNvSpPr txBox="1"/>
          <p:nvPr>
            <p:custDataLst>
              <p:tags r:id="rId10"/>
            </p:custDataLst>
          </p:nvPr>
        </p:nvSpPr>
        <p:spPr>
          <a:xfrm>
            <a:off x="5215255" y="3729990"/>
            <a:ext cx="1216025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B</a:t>
            </a:r>
            <a:endParaRPr lang="en-US" altLang="zh-CN" sz="28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323" name="Text Box 13"/>
          <p:cNvSpPr txBox="1"/>
          <p:nvPr>
            <p:custDataLst>
              <p:tags r:id="rId11"/>
            </p:custDataLst>
          </p:nvPr>
        </p:nvSpPr>
        <p:spPr>
          <a:xfrm>
            <a:off x="7592060" y="1786255"/>
            <a:ext cx="791845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D</a:t>
            </a:r>
            <a:endParaRPr lang="en-US" altLang="zh-CN" sz="28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324" name="Text Box 14"/>
          <p:cNvSpPr txBox="1"/>
          <p:nvPr>
            <p:custDataLst>
              <p:tags r:id="rId12"/>
            </p:custDataLst>
          </p:nvPr>
        </p:nvSpPr>
        <p:spPr>
          <a:xfrm>
            <a:off x="6511925" y="2325370"/>
            <a:ext cx="647700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O</a:t>
            </a:r>
            <a:endParaRPr lang="en-US" altLang="zh-CN" sz="28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WordArt 16"/>
          <p:cNvSpPr>
            <a:spLocks noTextEdit="1"/>
          </p:cNvSpPr>
          <p:nvPr>
            <p:custDataLst>
              <p:tags r:id="rId13"/>
            </p:custDataLst>
          </p:nvPr>
        </p:nvSpPr>
        <p:spPr>
          <a:xfrm>
            <a:off x="683260" y="158750"/>
            <a:ext cx="1175385" cy="36449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72500" lnSpcReduction="20000"/>
          </a:bodyPr>
          <a:lstStyle/>
          <a:p>
            <a:pPr algn="ctr" eaLnBrk="0" hangingPunct="0"/>
            <a:r>
              <a:rPr lang="zh-CN" altLang="en-US" sz="3000" b="1" dirty="0"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21001">
                      <a:srgbClr val="0819FB">
                        <a:alpha val="100000"/>
                      </a:srgbClr>
                    </a:gs>
                    <a:gs pos="35001">
                      <a:srgbClr val="1A8D48">
                        <a:alpha val="100000"/>
                      </a:srgbClr>
                    </a:gs>
                    <a:gs pos="52000">
                      <a:srgbClr val="FFFF00">
                        <a:alpha val="100000"/>
                      </a:srgbClr>
                    </a:gs>
                    <a:gs pos="73000">
                      <a:srgbClr val="EE3F17">
                        <a:alpha val="100000"/>
                      </a:srgbClr>
                    </a:gs>
                    <a:gs pos="88000">
                      <a:srgbClr val="E81766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</a:gradFill>
                <a:latin typeface="隶书" panose="02010509060101010101" charset="-122"/>
                <a:ea typeface="隶书" panose="02010509060101010101" charset="-122"/>
              </a:rPr>
              <a:t>练习：</a:t>
            </a:r>
            <a:endParaRPr lang="zh-CN" altLang="en-US" sz="3000" b="1" dirty="0"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21001">
                    <a:srgbClr val="0819FB">
                      <a:alpha val="100000"/>
                    </a:srgbClr>
                  </a:gs>
                  <a:gs pos="35001">
                    <a:srgbClr val="1A8D48">
                      <a:alpha val="100000"/>
                    </a:srgbClr>
                  </a:gs>
                  <a:gs pos="52000">
                    <a:srgbClr val="FFFF00">
                      <a:alpha val="100000"/>
                    </a:srgbClr>
                  </a:gs>
                  <a:gs pos="73000">
                    <a:srgbClr val="EE3F17">
                      <a:alpha val="100000"/>
                    </a:srgbClr>
                  </a:gs>
                  <a:gs pos="88000">
                    <a:srgbClr val="E81766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</a:gradFill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/>
          <p:nvPr>
            <p:custDataLst>
              <p:tags r:id="rId1"/>
            </p:custDataLst>
          </p:nvPr>
        </p:nvSpPr>
        <p:spPr>
          <a:xfrm>
            <a:off x="4953040" y="2577215"/>
            <a:ext cx="3619529" cy="9949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微软雅黑" panose="020B0503020204020204" charset="-122"/>
                <a:sym typeface="+mn-ea"/>
              </a:defRPr>
            </a:lvl1pPr>
            <a:lvl2pPr marL="3429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>
                <a:solidFill>
                  <a:schemeClr val="dk1">
                    <a:lumMod val="65000"/>
                    <a:lumOff val="35000"/>
                  </a:schemeClr>
                </a:solidFill>
              </a:rPr>
              <a:t>通过本节课的学习，你有什么体会？</a:t>
            </a:r>
            <a:r>
              <a:rPr lang="zh-CN" altLang="en-US" sz="1500">
                <a:solidFill>
                  <a:schemeClr val="dk1">
                    <a:lumMod val="65000"/>
                    <a:lumOff val="35000"/>
                  </a:schemeClr>
                </a:solidFill>
              </a:rPr>
              <a:t> </a:t>
            </a:r>
            <a:endParaRPr lang="zh-CN" altLang="en-US" sz="150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标题 3"/>
          <p:cNvSpPr/>
          <p:nvPr>
            <p:custDataLst>
              <p:tags r:id="rId2"/>
            </p:custDataLst>
          </p:nvPr>
        </p:nvSpPr>
        <p:spPr>
          <a:xfrm>
            <a:off x="4953040" y="1571375"/>
            <a:ext cx="3619052" cy="90344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275" b="1" i="0" u="none" strike="noStrike" kern="1200" cap="none" spc="7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+mn-ea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小结：</a:t>
            </a:r>
            <a:endParaRPr lang="zh-CN" altLang="en-US" sz="5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0464800" y="10871200"/>
            <a:ext cx="317500" cy="241300"/>
          </a:xfrm>
          <a:prstGeom prst="cube">
            <a:avLst/>
          </a:prstGeom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2153900" y="10198100"/>
            <a:ext cx="304800" cy="228600"/>
          </a:xfrm>
          <a:prstGeom prst="cube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409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1" y="1952864"/>
            <a:ext cx="309880" cy="10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323528" y="3620838"/>
            <a:ext cx="7632848" cy="138877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（符）∵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 △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ABC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≌△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DEF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            ∴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∠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 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∠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、∠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∠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、∠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 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∠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             AB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DE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、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AC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DF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、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BC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 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EF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WordArt 5"/>
          <p:cNvSpPr/>
          <p:nvPr>
            <p:custDataLst>
              <p:tags r:id="rId7"/>
            </p:custDataLst>
          </p:nvPr>
        </p:nvSpPr>
        <p:spPr>
          <a:xfrm>
            <a:off x="629603" y="122873"/>
            <a:ext cx="756047" cy="378619"/>
          </a:xfr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solidFill>
              <a:srgbClr val="EAEAEA"/>
            </a:solidFill>
            <a:round/>
          </a:ln>
          <a:effectLst>
            <a:outerShdw dist="35921" dir="2700000" sy="50000" kx="2115830" algn="bl">
              <a:srgbClr val="C0C0C0"/>
            </a:outerShdw>
          </a:effectLst>
        </p:spPr>
        <p:txBody>
          <a:bodyPr wrap="none" fromWordArt="1" anchor="t" anchorCtr="0">
            <a:prstTxWarp prst="textPlain">
              <a:avLst/>
            </a:prstTxWarp>
          </a:bodyPr>
          <a:lstStyle/>
          <a:p>
            <a:pPr algn="ctr"/>
            <a:r>
              <a:rPr sz="3000" b="1" kern="10" dirty="0" err="1">
                <a:ln w="12700">
                  <a:solidFill>
                    <a:srgbClr val="000000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>
                    <a:srgbClr val="C0C0C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回忆</a:t>
            </a:r>
            <a:r>
              <a:rPr sz="3000" b="1" kern="10" dirty="0">
                <a:ln w="12700">
                  <a:solidFill>
                    <a:srgbClr val="000000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>
                    <a:srgbClr val="C0C0C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：</a:t>
            </a:r>
            <a:endParaRPr sz="3000" b="1" kern="10" dirty="0">
              <a:ln w="12700">
                <a:solidFill>
                  <a:srgbClr val="000000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>
                  <a:srgbClr val="C0C0C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Text Box 4"/>
          <p:cNvSpPr/>
          <p:nvPr>
            <p:custDataLst>
              <p:tags r:id="rId8"/>
            </p:custDataLst>
          </p:nvPr>
        </p:nvSpPr>
        <p:spPr>
          <a:xfrm>
            <a:off x="540068" y="538451"/>
            <a:ext cx="6229350" cy="55688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algn="l"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3.</a:t>
            </a:r>
            <a:r>
              <a:rPr lang="zh-CN" altLang="en-US" sz="2800" b="1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全等三角形有什么性质？</a:t>
            </a:r>
            <a:endParaRPr lang="zh-CN" altLang="en-US" sz="2800" b="1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323528" y="1060661"/>
            <a:ext cx="758984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（文）全等三角形的对应边相等，对应角相等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>
            <a:lum brigh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8724" y="1494154"/>
            <a:ext cx="4984585" cy="21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512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71" y="11339"/>
            <a:ext cx="9144000" cy="479265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     如何得到全等三角形的判定？</a:t>
            </a:r>
            <a:endParaRPr lang="en-US" altLang="zh-CN" sz="28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小明说：“前面我们是将平行线性质的条件与结论互换，得到了平行线的判定</a:t>
            </a:r>
            <a:r>
              <a:rPr lang="en-US" altLang="zh-CN" sz="24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.</a:t>
            </a:r>
            <a:r>
              <a:rPr lang="zh-CN" altLang="en-US" sz="24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现在我们可以将全等三角形性质的条件与结论互换，得到全等三角形的判定，即三边分别相等且三角分别相等的两个三角形全等</a:t>
            </a:r>
            <a:r>
              <a:rPr lang="en-US" altLang="zh-CN" sz="24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.</a:t>
            </a:r>
            <a:r>
              <a:rPr lang="zh-CN" altLang="en-US" sz="24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endParaRPr lang="en-US" altLang="zh-CN" sz="24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你觉得小明的方法正确吗？</a:t>
            </a:r>
            <a:endParaRPr lang="en-US" altLang="zh-CN" sz="28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三边相等且三角相等这</a:t>
            </a:r>
            <a:r>
              <a:rPr lang="en-US" altLang="zh-CN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6</a:t>
            </a:r>
            <a:r>
              <a:rPr lang="zh-CN" altLang="en-US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个条件都有必要吗？</a:t>
            </a:r>
            <a:endParaRPr lang="en-US" altLang="zh-CN" sz="28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两个三角形全等至少（最少）需要几个条件呢？</a:t>
            </a:r>
            <a:endParaRPr lang="zh-CN" altLang="en-US" sz="2800" dirty="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4" name="WordArt 5"/>
          <p:cNvSpPr/>
          <p:nvPr>
            <p:custDataLst>
              <p:tags r:id="rId6"/>
            </p:custDataLst>
          </p:nvPr>
        </p:nvSpPr>
        <p:spPr>
          <a:xfrm>
            <a:off x="629603" y="122873"/>
            <a:ext cx="756047" cy="378619"/>
          </a:xfr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12700">
            <a:solidFill>
              <a:srgbClr val="EAEAEA"/>
            </a:solidFill>
            <a:round/>
          </a:ln>
          <a:effectLst>
            <a:outerShdw dist="35921" dir="2700000" sy="50000" kx="2115830" algn="bl">
              <a:srgbClr val="C0C0C0"/>
            </a:outerShdw>
          </a:effectLst>
        </p:spPr>
        <p:txBody>
          <a:bodyPr wrap="none" fromWordArt="1" anchor="t" anchorCtr="0">
            <a:prstTxWarp prst="textPlain">
              <a:avLst/>
            </a:prstTxWarp>
          </a:bodyPr>
          <a:lstStyle/>
          <a:p>
            <a:pPr algn="ctr"/>
            <a:r>
              <a:rPr lang="zh-CN" altLang="en-US" sz="3000" b="1" kern="10" dirty="0">
                <a:ln w="12700">
                  <a:solidFill>
                    <a:srgbClr val="000000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>
                    <a:srgbClr val="C0C0C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问题</a:t>
            </a:r>
            <a:r>
              <a:rPr sz="3000" b="1" kern="10" dirty="0">
                <a:ln w="12700">
                  <a:solidFill>
                    <a:srgbClr val="000000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>
                    <a:srgbClr val="C0C0C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：</a:t>
            </a:r>
            <a:endParaRPr sz="3000" b="1" kern="10" dirty="0">
              <a:ln w="12700">
                <a:solidFill>
                  <a:srgbClr val="000000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>
                  <a:srgbClr val="C0C0C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 flipH="1">
            <a:off x="3648289" y="3568103"/>
            <a:ext cx="4923790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19872" y="2067560"/>
            <a:ext cx="5544616" cy="331470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1.3探索三角形全等的条件</a:t>
            </a:r>
            <a:endParaRPr lang="en-US" altLang="zh-CN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3923665" y="3219450"/>
            <a:ext cx="3619500" cy="278130"/>
          </a:xfrm>
        </p:spPr>
        <p:txBody>
          <a:bodyPr>
            <a:normAutofit fontScale="85000" lnSpcReduction="20000"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苏科版</a:t>
            </a:r>
            <a:r>
              <a:rPr lang="en-US" altLang="zh-CN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八年级(上册)</a:t>
            </a:r>
            <a:endParaRPr lang="zh-CN" altLang="en-US" sz="1600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9218" name="Text Box 2"/>
          <p:cNvSpPr txBox="1"/>
          <p:nvPr/>
        </p:nvSpPr>
        <p:spPr>
          <a:xfrm>
            <a:off x="221932" y="771550"/>
            <a:ext cx="8814563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1.</a:t>
            </a:r>
            <a:r>
              <a:rPr lang="zh-CN" altLang="en-US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只给出</a:t>
            </a:r>
            <a:r>
              <a:rPr lang="zh-CN" altLang="en-US" sz="300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一个条件</a:t>
            </a:r>
            <a:r>
              <a:rPr lang="zh-CN" altLang="en-US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（一边或一角）</a:t>
            </a:r>
            <a:r>
              <a:rPr lang="zh-CN" altLang="en-US" sz="3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相等</a:t>
            </a:r>
            <a:r>
              <a:rPr lang="zh-CN" altLang="en-US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画三角形时，画出的三角形一定全等吗？</a:t>
            </a:r>
            <a:endParaRPr lang="zh-CN" altLang="en-US" sz="3000" dirty="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9930" y="2955925"/>
            <a:ext cx="1381760" cy="1016635"/>
            <a:chOff x="3118" y="3977"/>
            <a:chExt cx="2176" cy="1601"/>
          </a:xfrm>
        </p:grpSpPr>
        <p:sp>
          <p:nvSpPr>
            <p:cNvPr id="9221" name="AutoShape 11"/>
            <p:cNvSpPr/>
            <p:nvPr>
              <p:custDataLst>
                <p:tags r:id="rId5"/>
              </p:custDataLst>
            </p:nvPr>
          </p:nvSpPr>
          <p:spPr>
            <a:xfrm>
              <a:off x="3118" y="3977"/>
              <a:ext cx="2177" cy="907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1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24" name="Text Box 17"/>
            <p:cNvSpPr txBox="1"/>
            <p:nvPr>
              <p:custDataLst>
                <p:tags r:id="rId6"/>
              </p:custDataLst>
            </p:nvPr>
          </p:nvSpPr>
          <p:spPr>
            <a:xfrm>
              <a:off x="3584" y="4926"/>
              <a:ext cx="1243" cy="65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3cm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27" name="Line 20"/>
            <p:cNvSpPr/>
            <p:nvPr>
              <p:custDataLst>
                <p:tags r:id="rId7"/>
              </p:custDataLst>
            </p:nvPr>
          </p:nvSpPr>
          <p:spPr>
            <a:xfrm>
              <a:off x="3195" y="4884"/>
              <a:ext cx="209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06825" y="2746375"/>
            <a:ext cx="2468880" cy="1252220"/>
            <a:chOff x="5995" y="3647"/>
            <a:chExt cx="3888" cy="1972"/>
          </a:xfrm>
        </p:grpSpPr>
        <p:sp>
          <p:nvSpPr>
            <p:cNvPr id="9232" name="Line 16"/>
            <p:cNvSpPr/>
            <p:nvPr>
              <p:custDataLst>
                <p:tags r:id="rId8"/>
              </p:custDataLst>
            </p:nvPr>
          </p:nvSpPr>
          <p:spPr>
            <a:xfrm flipH="1">
              <a:off x="8095" y="3647"/>
              <a:ext cx="1788" cy="1237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995" y="3647"/>
              <a:ext cx="3888" cy="1972"/>
              <a:chOff x="5995" y="3647"/>
              <a:chExt cx="3888" cy="1972"/>
            </a:xfrm>
          </p:grpSpPr>
          <p:sp>
            <p:nvSpPr>
              <p:cNvPr id="9230" name="Line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5995" y="4884"/>
                <a:ext cx="2098" cy="0"/>
              </a:xfrm>
              <a:prstGeom prst="line">
                <a:avLst/>
              </a:prstGeom>
              <a:ln w="28575" cap="flat" cmpd="sng">
                <a:solidFill>
                  <a:schemeClr val="accent4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sz="1800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endParaRPr>
              </a:p>
            </p:txBody>
          </p:sp>
          <p:sp>
            <p:nvSpPr>
              <p:cNvPr id="9231" name="Line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5995" y="3647"/>
                <a:ext cx="3888" cy="1237"/>
              </a:xfrm>
              <a:prstGeom prst="line">
                <a:avLst/>
              </a:prstGeom>
              <a:ln w="28575" cap="flat" cmpd="sng">
                <a:solidFill>
                  <a:schemeClr val="accent4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sz="1800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endParaRPr>
              </a:p>
            </p:txBody>
          </p:sp>
          <p:sp>
            <p:nvSpPr>
              <p:cNvPr id="9225" name="Text Box 1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538" y="4967"/>
                <a:ext cx="1245" cy="65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2100" b="1">
                    <a:solidFill>
                      <a:schemeClr val="dk1"/>
                    </a:solidFill>
                    <a:latin typeface="隶书" panose="02010509060101010101" charset="-122"/>
                    <a:ea typeface="隶书" panose="02010509060101010101" charset="-122"/>
                  </a:rPr>
                  <a:t>3cm</a:t>
                </a:r>
                <a:endPara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endParaRPr>
              </a:p>
            </p:txBody>
          </p:sp>
          <p:sp>
            <p:nvSpPr>
              <p:cNvPr id="9228" name="Line 21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95" y="4884"/>
                <a:ext cx="209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sz="1800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393815" y="2931790"/>
            <a:ext cx="1382395" cy="1015365"/>
            <a:chOff x="9105" y="3977"/>
            <a:chExt cx="2177" cy="1599"/>
          </a:xfrm>
        </p:grpSpPr>
        <p:sp>
          <p:nvSpPr>
            <p:cNvPr id="9222" name="AutoShape 12"/>
            <p:cNvSpPr/>
            <p:nvPr>
              <p:custDataLst>
                <p:tags r:id="rId13"/>
              </p:custDataLst>
            </p:nvPr>
          </p:nvSpPr>
          <p:spPr>
            <a:xfrm>
              <a:off x="9105" y="3977"/>
              <a:ext cx="2177" cy="907"/>
            </a:xfrm>
            <a:prstGeom prst="triangle">
              <a:avLst>
                <a:gd name="adj" fmla="val 10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1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26" name="Text Box 19"/>
            <p:cNvSpPr txBox="1"/>
            <p:nvPr>
              <p:custDataLst>
                <p:tags r:id="rId14"/>
              </p:custDataLst>
            </p:nvPr>
          </p:nvSpPr>
          <p:spPr>
            <a:xfrm>
              <a:off x="9650" y="4924"/>
              <a:ext cx="1245" cy="65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3cm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229" name="Line 22"/>
            <p:cNvSpPr/>
            <p:nvPr>
              <p:custDataLst>
                <p:tags r:id="rId15"/>
              </p:custDataLst>
            </p:nvPr>
          </p:nvSpPr>
          <p:spPr>
            <a:xfrm>
              <a:off x="9184" y="4884"/>
              <a:ext cx="209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sp>
        <p:nvSpPr>
          <p:cNvPr id="9220" name="WordArt 37"/>
          <p:cNvSpPr>
            <a:spLocks noTextEdit="1"/>
          </p:cNvSpPr>
          <p:nvPr/>
        </p:nvSpPr>
        <p:spPr>
          <a:xfrm>
            <a:off x="611505" y="78740"/>
            <a:ext cx="1164590" cy="30035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5000" lnSpcReduction="20000"/>
          </a:bodyPr>
          <a:lstStyle/>
          <a:p>
            <a:pPr algn="ctr" eaLnBrk="0" hangingPunct="0"/>
            <a:r>
              <a:rPr lang="zh-CN" altLang="en-US" sz="3000" b="1" dirty="0"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21001">
                      <a:srgbClr val="0819FB">
                        <a:alpha val="100000"/>
                      </a:srgbClr>
                    </a:gs>
                    <a:gs pos="35001">
                      <a:srgbClr val="1A8D48">
                        <a:alpha val="100000"/>
                      </a:srgbClr>
                    </a:gs>
                    <a:gs pos="52000">
                      <a:srgbClr val="FFFF00">
                        <a:alpha val="100000"/>
                      </a:srgbClr>
                    </a:gs>
                    <a:gs pos="73000">
                      <a:srgbClr val="EE3F17">
                        <a:alpha val="100000"/>
                      </a:srgbClr>
                    </a:gs>
                    <a:gs pos="88000">
                      <a:srgbClr val="E81766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</a:gradFill>
                <a:latin typeface="隶书" panose="02010509060101010101" charset="-122"/>
                <a:ea typeface="隶书" panose="02010509060101010101" charset="-122"/>
              </a:rPr>
              <a:t>探究：</a:t>
            </a:r>
            <a:endParaRPr lang="zh-CN" altLang="en-US" sz="3000" b="1" dirty="0"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21001">
                    <a:srgbClr val="0819FB">
                      <a:alpha val="100000"/>
                    </a:srgbClr>
                  </a:gs>
                  <a:gs pos="35001">
                    <a:srgbClr val="1A8D48">
                      <a:alpha val="100000"/>
                    </a:srgbClr>
                  </a:gs>
                  <a:gs pos="52000">
                    <a:srgbClr val="FFFF00">
                      <a:alpha val="100000"/>
                    </a:srgbClr>
                  </a:gs>
                  <a:gs pos="73000">
                    <a:srgbClr val="EE3F17">
                      <a:alpha val="100000"/>
                    </a:srgbClr>
                  </a:gs>
                  <a:gs pos="88000">
                    <a:srgbClr val="E81766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</a:gra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5085" y="2009775"/>
            <a:ext cx="2395220" cy="553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一边</a:t>
            </a:r>
            <a:r>
              <a:rPr lang="en-US" altLang="zh-CN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=3cm</a:t>
            </a:r>
            <a:endParaRPr lang="en-US" altLang="zh-CN" sz="3000" dirty="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4356100" y="1995170"/>
            <a:ext cx="2146935" cy="553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30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不一定全等</a:t>
            </a:r>
            <a:endParaRPr lang="zh-CN" sz="300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514340" y="2361565"/>
            <a:ext cx="1535430" cy="1259840"/>
            <a:chOff x="8684" y="3719"/>
            <a:chExt cx="2418" cy="1984"/>
          </a:xfrm>
        </p:grpSpPr>
        <p:sp>
          <p:nvSpPr>
            <p:cNvPr id="10248" name="Text Box 20"/>
            <p:cNvSpPr txBox="1"/>
            <p:nvPr/>
          </p:nvSpPr>
          <p:spPr>
            <a:xfrm>
              <a:off x="8986" y="5123"/>
              <a:ext cx="1613" cy="58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45</a:t>
              </a:r>
              <a:r>
                <a:rPr lang="en-US" altLang="zh-CN" sz="1800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18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  <p:sp>
          <p:nvSpPr>
            <p:cNvPr id="10251" name="Line 23"/>
            <p:cNvSpPr/>
            <p:nvPr>
              <p:custDataLst>
                <p:tags r:id="rId5"/>
              </p:custDataLst>
            </p:nvPr>
          </p:nvSpPr>
          <p:spPr>
            <a:xfrm flipV="1">
              <a:off x="8684" y="3719"/>
              <a:ext cx="2418" cy="1876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252" name="Line 24"/>
            <p:cNvSpPr/>
            <p:nvPr>
              <p:custDataLst>
                <p:tags r:id="rId6"/>
              </p:custDataLst>
            </p:nvPr>
          </p:nvSpPr>
          <p:spPr>
            <a:xfrm>
              <a:off x="8684" y="5595"/>
              <a:ext cx="2418" cy="0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255" name="Line 27"/>
            <p:cNvSpPr/>
            <p:nvPr>
              <p:custDataLst>
                <p:tags r:id="rId7"/>
              </p:custDataLst>
            </p:nvPr>
          </p:nvSpPr>
          <p:spPr>
            <a:xfrm flipH="1">
              <a:off x="11102" y="3719"/>
              <a:ext cx="0" cy="1876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65195" y="2064385"/>
            <a:ext cx="1920240" cy="1557020"/>
            <a:chOff x="5457" y="3251"/>
            <a:chExt cx="3024" cy="2452"/>
          </a:xfrm>
        </p:grpSpPr>
        <p:sp>
          <p:nvSpPr>
            <p:cNvPr id="10247" name="Text Box 19"/>
            <p:cNvSpPr txBox="1"/>
            <p:nvPr/>
          </p:nvSpPr>
          <p:spPr>
            <a:xfrm>
              <a:off x="5760" y="5123"/>
              <a:ext cx="1613" cy="58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45</a:t>
              </a:r>
              <a:r>
                <a:rPr lang="en-US" altLang="zh-CN" sz="1800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18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  <p:sp>
          <p:nvSpPr>
            <p:cNvPr id="10253" name="Line 25"/>
            <p:cNvSpPr/>
            <p:nvPr>
              <p:custDataLst>
                <p:tags r:id="rId8"/>
              </p:custDataLst>
            </p:nvPr>
          </p:nvSpPr>
          <p:spPr>
            <a:xfrm flipV="1">
              <a:off x="5457" y="3251"/>
              <a:ext cx="3025" cy="2344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254" name="Line 26"/>
            <p:cNvSpPr/>
            <p:nvPr>
              <p:custDataLst>
                <p:tags r:id="rId9"/>
              </p:custDataLst>
            </p:nvPr>
          </p:nvSpPr>
          <p:spPr>
            <a:xfrm>
              <a:off x="5459" y="5595"/>
              <a:ext cx="1714" cy="0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256" name="Line 28"/>
            <p:cNvSpPr/>
            <p:nvPr>
              <p:custDataLst>
                <p:tags r:id="rId10"/>
              </p:custDataLst>
            </p:nvPr>
          </p:nvSpPr>
          <p:spPr>
            <a:xfrm flipH="1">
              <a:off x="7171" y="3251"/>
              <a:ext cx="1311" cy="2344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5510" y="2559685"/>
            <a:ext cx="2047240" cy="1102360"/>
            <a:chOff x="1426" y="4031"/>
            <a:chExt cx="3224" cy="1736"/>
          </a:xfrm>
        </p:grpSpPr>
        <p:sp>
          <p:nvSpPr>
            <p:cNvPr id="10245" name="Line 17"/>
            <p:cNvSpPr/>
            <p:nvPr>
              <p:custDataLst>
                <p:tags r:id="rId11"/>
              </p:custDataLst>
            </p:nvPr>
          </p:nvSpPr>
          <p:spPr>
            <a:xfrm>
              <a:off x="1426" y="5672"/>
              <a:ext cx="2720" cy="0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246" name="Text Box 18"/>
            <p:cNvSpPr txBox="1"/>
            <p:nvPr/>
          </p:nvSpPr>
          <p:spPr>
            <a:xfrm>
              <a:off x="1728" y="5187"/>
              <a:ext cx="1613" cy="58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45</a:t>
              </a:r>
              <a:r>
                <a:rPr lang="en-US" altLang="zh-CN" sz="1800" b="1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18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  <p:sp>
          <p:nvSpPr>
            <p:cNvPr id="10249" name="Line 21"/>
            <p:cNvSpPr/>
            <p:nvPr>
              <p:custDataLst>
                <p:tags r:id="rId12"/>
              </p:custDataLst>
            </p:nvPr>
          </p:nvSpPr>
          <p:spPr>
            <a:xfrm flipV="1">
              <a:off x="1426" y="4031"/>
              <a:ext cx="2116" cy="1642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250" name="Line 22"/>
            <p:cNvSpPr/>
            <p:nvPr>
              <p:custDataLst>
                <p:tags r:id="rId13"/>
              </p:custDataLst>
            </p:nvPr>
          </p:nvSpPr>
          <p:spPr>
            <a:xfrm>
              <a:off x="1426" y="5672"/>
              <a:ext cx="3225" cy="0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257" name="Line 29"/>
            <p:cNvSpPr/>
            <p:nvPr>
              <p:custDataLst>
                <p:tags r:id="rId14"/>
              </p:custDataLst>
            </p:nvPr>
          </p:nvSpPr>
          <p:spPr>
            <a:xfrm>
              <a:off x="3542" y="4031"/>
              <a:ext cx="1109" cy="1642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1097280" y="1511300"/>
            <a:ext cx="2327910" cy="553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一角</a:t>
            </a:r>
            <a:r>
              <a:rPr lang="en-US" altLang="zh-CN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=45</a:t>
            </a:r>
            <a:r>
              <a:rPr lang="zh-CN" altLang="en-US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°</a:t>
            </a:r>
            <a:endParaRPr lang="zh-CN" altLang="en-US" sz="3000" dirty="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4356100" y="1491615"/>
            <a:ext cx="2146935" cy="553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30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不一定全等</a:t>
            </a:r>
            <a:endParaRPr lang="zh-CN" sz="300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221932" y="339502"/>
            <a:ext cx="8814563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1.</a:t>
            </a:r>
            <a:r>
              <a:rPr lang="zh-CN" altLang="en-US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只给出</a:t>
            </a:r>
            <a:r>
              <a:rPr lang="zh-CN" altLang="en-US" sz="300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一个条件</a:t>
            </a:r>
            <a:r>
              <a:rPr lang="zh-CN" altLang="en-US" sz="3000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（一边或一角）相等画三角形时，画出的三角形一定全等吗？</a:t>
            </a:r>
            <a:endParaRPr lang="zh-CN" altLang="en-US" sz="3000" dirty="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</p:spTree>
    <p:custDataLst>
      <p:tags r:id="rId17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52226" name="Text Box 2"/>
          <p:cNvSpPr txBox="1"/>
          <p:nvPr>
            <p:custDataLst>
              <p:tags r:id="rId5"/>
            </p:custDataLst>
          </p:nvPr>
        </p:nvSpPr>
        <p:spPr>
          <a:xfrm>
            <a:off x="1132401" y="1995686"/>
            <a:ext cx="7453313" cy="18466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两边</a:t>
            </a:r>
            <a:r>
              <a:rPr lang="en-US" altLang="zh-CN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; </a:t>
            </a:r>
            <a:r>
              <a:rPr lang="en-US" altLang="zh-CN" sz="3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 </a:t>
            </a:r>
            <a:endParaRPr lang="en-US" altLang="zh-CN" sz="30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两角</a:t>
            </a:r>
            <a:r>
              <a:rPr lang="en-US" altLang="zh-CN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;</a:t>
            </a:r>
            <a:endParaRPr lang="en-US" altLang="zh-CN" sz="28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一边、一角</a:t>
            </a:r>
            <a:r>
              <a:rPr lang="en-US" altLang="zh-CN" sz="28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.</a:t>
            </a:r>
            <a:endParaRPr lang="en-US" altLang="zh-CN" sz="28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52228" name="Text Box 4"/>
          <p:cNvSpPr txBox="1"/>
          <p:nvPr>
            <p:custDataLst>
              <p:tags r:id="rId6"/>
            </p:custDataLst>
          </p:nvPr>
        </p:nvSpPr>
        <p:spPr>
          <a:xfrm>
            <a:off x="467360" y="195580"/>
            <a:ext cx="8214995" cy="13691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2.</a:t>
            </a:r>
            <a:r>
              <a:rPr lang="zh-CN" altLang="en-US" sz="3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给出</a:t>
            </a:r>
            <a:r>
              <a:rPr lang="zh-CN" altLang="en-US" sz="300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两个条件</a:t>
            </a:r>
            <a:r>
              <a:rPr lang="zh-CN" altLang="en-US" sz="3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相等</a:t>
            </a:r>
            <a:r>
              <a:rPr lang="zh-CN" altLang="en-US" sz="30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画三角形时，有哪几种可能的情况？每种情况下画出的三角形一定全等吗？</a:t>
            </a:r>
            <a:endParaRPr lang="zh-CN" altLang="en-US" sz="30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2" name="AutoShape 6"/>
          <p:cNvSpPr/>
          <p:nvPr>
            <p:custDataLst>
              <p:tags r:id="rId7"/>
            </p:custDataLst>
          </p:nvPr>
        </p:nvSpPr>
        <p:spPr>
          <a:xfrm>
            <a:off x="683568" y="2211710"/>
            <a:ext cx="270034" cy="1512168"/>
          </a:xfrm>
          <a:prstGeom prst="leftBrace">
            <a:avLst>
              <a:gd name="adj1" fmla="val 29992"/>
              <a:gd name="adj2" fmla="val 50000"/>
            </a:avLst>
          </a:prstGeom>
          <a:noFill/>
          <a:ln w="412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10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sp>
        <p:nvSpPr>
          <p:cNvPr id="14338" name="Rectangle 2"/>
          <p:cNvSpPr>
            <a:spLocks noGrp="1"/>
          </p:cNvSpPr>
          <p:nvPr>
            <p:ph type="title" idx="4294967295"/>
            <p:custDataLst>
              <p:tags r:id="rId5"/>
            </p:custDataLst>
          </p:nvPr>
        </p:nvSpPr>
        <p:spPr>
          <a:xfrm>
            <a:off x="122873" y="244316"/>
            <a:ext cx="8480584" cy="857250"/>
          </a:xfrm>
          <a:noFill/>
          <a:ln w="9525">
            <a:noFill/>
          </a:ln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en-US" altLang="zh-CN" sz="2800" b="1" kern="1200" dirty="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2.给出</a:t>
            </a:r>
            <a:r>
              <a:rPr lang="en-US" altLang="zh-CN" sz="2800" b="1" kern="1200" dirty="0">
                <a:solidFill>
                  <a:srgbClr val="FF0000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两个条件</a:t>
            </a:r>
            <a:r>
              <a:rPr lang="zh-CN" altLang="en-US" sz="2800" b="1" kern="1200" dirty="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相等</a:t>
            </a:r>
            <a:r>
              <a:rPr lang="en-US" altLang="zh-CN" sz="2800" b="1" kern="1200" dirty="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时, </a:t>
            </a:r>
            <a:r>
              <a:rPr lang="en-US" altLang="zh-CN" sz="2800" b="1" kern="1200" dirty="0" err="1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所画的三角形一定全等吗</a:t>
            </a:r>
            <a:r>
              <a:rPr lang="en-US" altLang="zh-CN" sz="2800" b="1" kern="1200" dirty="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?</a:t>
            </a:r>
            <a:endParaRPr lang="en-US" altLang="zh-CN" sz="2800" b="1" kern="1200" dirty="0">
              <a:solidFill>
                <a:schemeClr val="dk1"/>
              </a:solidFill>
              <a:latin typeface="汉仪尚巍手书W" panose="00020600040101010101" charset="-122"/>
              <a:ea typeface="汉仪尚巍手书W" panose="00020600040101010101" charset="-122"/>
              <a:cs typeface="汉仪尚巍手书W" panose="00020600040101010101" charset="-122"/>
              <a:sym typeface="+mn-ea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4294967295"/>
            <p:custDataLst>
              <p:tags r:id="rId6"/>
            </p:custDataLst>
          </p:nvPr>
        </p:nvSpPr>
        <p:spPr>
          <a:xfrm>
            <a:off x="879475" y="1059180"/>
            <a:ext cx="4886960" cy="669290"/>
          </a:xfrm>
          <a:noFill/>
          <a:ln w="9525">
            <a:solidFill>
              <a:srgbClr val="0070C0"/>
            </a:solidFill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algn="l" defTabSz="914400" eaLnBrk="1" hangingPunct="1">
              <a:buClrTx/>
              <a:buSzTx/>
              <a:buFontTx/>
              <a:buNone/>
            </a:pPr>
            <a:r>
              <a:rPr lang="zh-CN" altLang="en-US" sz="3000" b="1" kern="12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①两边分别是</a:t>
            </a:r>
            <a:r>
              <a:rPr lang="en-US" altLang="zh-CN" sz="3000" b="1" kern="12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3</a:t>
            </a:r>
            <a:r>
              <a:rPr lang="zh-CN" altLang="en-US" sz="3000" b="1" kern="12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cm，</a:t>
            </a:r>
            <a:r>
              <a:rPr lang="en-US" altLang="zh-CN" sz="3000" b="1" kern="12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4</a:t>
            </a:r>
            <a:r>
              <a:rPr lang="zh-CN" altLang="en-US" sz="3000" b="1" kern="12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cm</a:t>
            </a:r>
            <a:endParaRPr lang="zh-CN" altLang="en-US" sz="3000" b="1" kern="12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2535" y="1830070"/>
            <a:ext cx="3185160" cy="2211705"/>
            <a:chOff x="3374" y="5184"/>
            <a:chExt cx="5016" cy="3483"/>
          </a:xfrm>
        </p:grpSpPr>
        <p:sp>
          <p:nvSpPr>
            <p:cNvPr id="51204" name="Line 4"/>
            <p:cNvSpPr/>
            <p:nvPr>
              <p:custDataLst>
                <p:tags r:id="rId7"/>
              </p:custDataLst>
            </p:nvPr>
          </p:nvSpPr>
          <p:spPr>
            <a:xfrm rot="5400000">
              <a:off x="3117" y="6545"/>
              <a:ext cx="2723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1205" name="Text Box 5"/>
            <p:cNvSpPr txBox="1"/>
            <p:nvPr>
              <p:custDataLst>
                <p:tags r:id="rId8"/>
              </p:custDataLst>
            </p:nvPr>
          </p:nvSpPr>
          <p:spPr>
            <a:xfrm>
              <a:off x="5331" y="8015"/>
              <a:ext cx="1361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4cm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1208" name="Line 8"/>
            <p:cNvSpPr/>
            <p:nvPr>
              <p:custDataLst>
                <p:tags r:id="rId9"/>
              </p:custDataLst>
            </p:nvPr>
          </p:nvSpPr>
          <p:spPr>
            <a:xfrm>
              <a:off x="4478" y="7906"/>
              <a:ext cx="3913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1210" name="Text Box 10"/>
            <p:cNvSpPr txBox="1"/>
            <p:nvPr>
              <p:custDataLst>
                <p:tags r:id="rId10"/>
              </p:custDataLst>
            </p:nvPr>
          </p:nvSpPr>
          <p:spPr>
            <a:xfrm>
              <a:off x="3374" y="6290"/>
              <a:ext cx="1361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3cm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1212" name="Line 12"/>
            <p:cNvSpPr/>
            <p:nvPr>
              <p:custDataLst>
                <p:tags r:id="rId11"/>
              </p:custDataLst>
            </p:nvPr>
          </p:nvSpPr>
          <p:spPr>
            <a:xfrm>
              <a:off x="4478" y="5184"/>
              <a:ext cx="3913" cy="2723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1460" y="2463165"/>
            <a:ext cx="2485390" cy="1547495"/>
            <a:chOff x="7710" y="3879"/>
            <a:chExt cx="3914" cy="2437"/>
          </a:xfrm>
        </p:grpSpPr>
        <p:sp>
          <p:nvSpPr>
            <p:cNvPr id="51206" name="Line 6"/>
            <p:cNvSpPr/>
            <p:nvPr>
              <p:custDataLst>
                <p:tags r:id="rId12"/>
              </p:custDataLst>
            </p:nvPr>
          </p:nvSpPr>
          <p:spPr>
            <a:xfrm>
              <a:off x="7710" y="5580"/>
              <a:ext cx="3913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1207" name="Line 7"/>
            <p:cNvSpPr/>
            <p:nvPr>
              <p:custDataLst>
                <p:tags r:id="rId13"/>
              </p:custDataLst>
            </p:nvPr>
          </p:nvSpPr>
          <p:spPr>
            <a:xfrm rot="5400000">
              <a:off x="7838" y="3752"/>
              <a:ext cx="1701" cy="1956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1209" name="Text Box 9"/>
            <p:cNvSpPr txBox="1"/>
            <p:nvPr>
              <p:custDataLst>
                <p:tags r:id="rId14"/>
              </p:custDataLst>
            </p:nvPr>
          </p:nvSpPr>
          <p:spPr>
            <a:xfrm>
              <a:off x="8987" y="5664"/>
              <a:ext cx="1361" cy="65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4cm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1211" name="Text Box 11"/>
            <p:cNvSpPr txBox="1"/>
            <p:nvPr>
              <p:custDataLst>
                <p:tags r:id="rId15"/>
              </p:custDataLst>
            </p:nvPr>
          </p:nvSpPr>
          <p:spPr>
            <a:xfrm>
              <a:off x="7965" y="3964"/>
              <a:ext cx="1361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3cm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1213" name="Line 13"/>
            <p:cNvSpPr/>
            <p:nvPr>
              <p:custDataLst>
                <p:tags r:id="rId16"/>
              </p:custDataLst>
            </p:nvPr>
          </p:nvSpPr>
          <p:spPr>
            <a:xfrm>
              <a:off x="9666" y="3879"/>
              <a:ext cx="1958" cy="1701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51500" y="1863725"/>
            <a:ext cx="3369310" cy="2146935"/>
            <a:chOff x="6318" y="2935"/>
            <a:chExt cx="5306" cy="3381"/>
          </a:xfrm>
        </p:grpSpPr>
        <p:sp>
          <p:nvSpPr>
            <p:cNvPr id="5" name="Line 6"/>
            <p:cNvSpPr/>
            <p:nvPr>
              <p:custDataLst>
                <p:tags r:id="rId17"/>
              </p:custDataLst>
            </p:nvPr>
          </p:nvSpPr>
          <p:spPr>
            <a:xfrm>
              <a:off x="7710" y="5580"/>
              <a:ext cx="3913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8" name="Line 7"/>
            <p:cNvSpPr/>
            <p:nvPr>
              <p:custDataLst>
                <p:tags r:id="rId18"/>
              </p:custDataLst>
            </p:nvPr>
          </p:nvSpPr>
          <p:spPr>
            <a:xfrm rot="5400000" flipV="1">
              <a:off x="5781" y="3651"/>
              <a:ext cx="2646" cy="1213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9" name="Text Box 9"/>
            <p:cNvSpPr txBox="1"/>
            <p:nvPr>
              <p:custDataLst>
                <p:tags r:id="rId19"/>
              </p:custDataLst>
            </p:nvPr>
          </p:nvSpPr>
          <p:spPr>
            <a:xfrm>
              <a:off x="8987" y="5664"/>
              <a:ext cx="1361" cy="65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4cm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0" name="Text Box 11"/>
            <p:cNvSpPr txBox="1"/>
            <p:nvPr>
              <p:custDataLst>
                <p:tags r:id="rId20"/>
              </p:custDataLst>
            </p:nvPr>
          </p:nvSpPr>
          <p:spPr>
            <a:xfrm>
              <a:off x="6318" y="4444"/>
              <a:ext cx="1361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chemeClr val="dk1"/>
                  </a:solidFill>
                  <a:latin typeface="隶书" panose="02010509060101010101" charset="-122"/>
                  <a:ea typeface="隶书" panose="02010509060101010101" charset="-122"/>
                </a:rPr>
                <a:t>3cm</a:t>
              </a:r>
              <a:endParaRPr lang="en-US" altLang="zh-CN" sz="21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11" name="Line 13"/>
            <p:cNvSpPr/>
            <p:nvPr>
              <p:custDataLst>
                <p:tags r:id="rId21"/>
              </p:custDataLst>
            </p:nvPr>
          </p:nvSpPr>
          <p:spPr>
            <a:xfrm>
              <a:off x="6498" y="2935"/>
              <a:ext cx="5126" cy="2645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2"/>
            </p:custDataLst>
          </p:nvPr>
        </p:nvSpPr>
        <p:spPr>
          <a:xfrm>
            <a:off x="6456680" y="1206500"/>
            <a:ext cx="2146935" cy="553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30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不一定全等</a:t>
            </a:r>
            <a:endParaRPr lang="zh-CN" sz="300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068" cy="470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4676299"/>
            <a:ext cx="540068" cy="4667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463415" y="2193290"/>
            <a:ext cx="3293745" cy="1270635"/>
            <a:chOff x="7029" y="3454"/>
            <a:chExt cx="5187" cy="2001"/>
          </a:xfrm>
        </p:grpSpPr>
        <p:sp>
          <p:nvSpPr>
            <p:cNvPr id="53254" name="Line 6"/>
            <p:cNvSpPr/>
            <p:nvPr>
              <p:custDataLst>
                <p:tags r:id="rId5"/>
              </p:custDataLst>
            </p:nvPr>
          </p:nvSpPr>
          <p:spPr>
            <a:xfrm flipV="1">
              <a:off x="7029" y="5308"/>
              <a:ext cx="2550" cy="17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3257" name="Line 9"/>
            <p:cNvSpPr/>
            <p:nvPr>
              <p:custDataLst>
                <p:tags r:id="rId6"/>
              </p:custDataLst>
            </p:nvPr>
          </p:nvSpPr>
          <p:spPr>
            <a:xfrm flipV="1">
              <a:off x="7029" y="3454"/>
              <a:ext cx="3148" cy="1871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3259" name="Text Box 11"/>
            <p:cNvSpPr txBox="1"/>
            <p:nvPr/>
          </p:nvSpPr>
          <p:spPr>
            <a:xfrm>
              <a:off x="7626" y="4731"/>
              <a:ext cx="136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30</a:t>
              </a:r>
              <a:r>
                <a:rPr lang="en-US" altLang="zh-CN" sz="2400" b="1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24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  <p:sp>
          <p:nvSpPr>
            <p:cNvPr id="53262" name="Line 14"/>
            <p:cNvSpPr/>
            <p:nvPr>
              <p:custDataLst>
                <p:tags r:id="rId7"/>
              </p:custDataLst>
            </p:nvPr>
          </p:nvSpPr>
          <p:spPr>
            <a:xfrm>
              <a:off x="10178" y="3454"/>
              <a:ext cx="1869" cy="1871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3263" name="Line 15"/>
            <p:cNvSpPr/>
            <p:nvPr>
              <p:custDataLst>
                <p:tags r:id="rId8"/>
              </p:custDataLst>
            </p:nvPr>
          </p:nvSpPr>
          <p:spPr>
            <a:xfrm>
              <a:off x="9069" y="5308"/>
              <a:ext cx="2978" cy="17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3264" name="Text Box 16"/>
            <p:cNvSpPr txBox="1"/>
            <p:nvPr/>
          </p:nvSpPr>
          <p:spPr>
            <a:xfrm>
              <a:off x="10856" y="4646"/>
              <a:ext cx="136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50</a:t>
              </a:r>
              <a:r>
                <a:rPr lang="en-US" altLang="zh-CN" sz="2400" b="1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24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18005" y="2625090"/>
            <a:ext cx="2268855" cy="793115"/>
            <a:chOff x="2863" y="4134"/>
            <a:chExt cx="3573" cy="1249"/>
          </a:xfrm>
        </p:grpSpPr>
        <p:sp>
          <p:nvSpPr>
            <p:cNvPr id="53256" name="Line 8"/>
            <p:cNvSpPr/>
            <p:nvPr>
              <p:custDataLst>
                <p:tags r:id="rId9"/>
              </p:custDataLst>
            </p:nvPr>
          </p:nvSpPr>
          <p:spPr>
            <a:xfrm flipV="1">
              <a:off x="2863" y="4156"/>
              <a:ext cx="2040" cy="1174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3258" name="Text Box 10"/>
            <p:cNvSpPr txBox="1"/>
            <p:nvPr/>
          </p:nvSpPr>
          <p:spPr>
            <a:xfrm>
              <a:off x="3374" y="4731"/>
              <a:ext cx="1132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30</a:t>
              </a:r>
              <a:r>
                <a:rPr lang="en-US" altLang="zh-CN" sz="2400" b="1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24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  <p:sp>
          <p:nvSpPr>
            <p:cNvPr id="53260" name="Line 12"/>
            <p:cNvSpPr/>
            <p:nvPr>
              <p:custDataLst>
                <p:tags r:id="rId10"/>
              </p:custDataLst>
            </p:nvPr>
          </p:nvSpPr>
          <p:spPr>
            <a:xfrm>
              <a:off x="4903" y="4134"/>
              <a:ext cx="1189" cy="1174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3261" name="Text Box 13"/>
            <p:cNvSpPr txBox="1"/>
            <p:nvPr/>
          </p:nvSpPr>
          <p:spPr>
            <a:xfrm>
              <a:off x="4988" y="4731"/>
              <a:ext cx="1448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1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50</a:t>
              </a:r>
              <a:r>
                <a:rPr lang="en-US" altLang="zh-CN" sz="2400" b="1" baseline="30000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</a:rPr>
                <a:t>◦</a:t>
              </a:r>
              <a:endParaRPr lang="en-US" altLang="zh-CN" sz="2400" b="1" baseline="300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endParaRPr>
            </a:p>
          </p:txBody>
        </p:sp>
        <p:sp>
          <p:nvSpPr>
            <p:cNvPr id="53265" name="Line 17"/>
            <p:cNvSpPr/>
            <p:nvPr>
              <p:custDataLst>
                <p:tags r:id="rId11"/>
              </p:custDataLst>
            </p:nvPr>
          </p:nvSpPr>
          <p:spPr>
            <a:xfrm>
              <a:off x="2863" y="5325"/>
              <a:ext cx="3231" cy="0"/>
            </a:xfrm>
            <a:prstGeom prst="line">
              <a:avLst/>
            </a:prstGeom>
            <a:ln w="28575" cap="flat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18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sp>
        <p:nvSpPr>
          <p:cNvPr id="13326" name="Rectangle 21"/>
          <p:cNvSpPr>
            <a:spLocks noGrp="1"/>
          </p:cNvSpPr>
          <p:nvPr>
            <p:ph idx="4294967295"/>
            <p:custDataLst>
              <p:tags r:id="rId12"/>
            </p:custDataLst>
          </p:nvPr>
        </p:nvSpPr>
        <p:spPr>
          <a:xfrm>
            <a:off x="294005" y="1386205"/>
            <a:ext cx="5788660" cy="723900"/>
          </a:xfrm>
          <a:noFill/>
          <a:ln w="9525">
            <a:solidFill>
              <a:srgbClr val="0070C0"/>
            </a:solidFill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algn="l" defTabSz="914400" eaLnBrk="1" hangingPunct="1">
              <a:buClrTx/>
              <a:buSzTx/>
              <a:buFontTx/>
              <a:buNone/>
            </a:pPr>
            <a:r>
              <a:rPr lang="zh-CN" altLang="en-US" sz="3000" b="1" kern="1200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②两角分别是30°,50°</a:t>
            </a:r>
            <a:endParaRPr lang="zh-CN" altLang="en-US" sz="3000" b="1" kern="1200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6804025" y="1419225"/>
            <a:ext cx="2146935" cy="553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30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ingdings" panose="05000000000000000000" pitchFamily="2" charset="2"/>
              </a:rPr>
              <a:t>不一定全等</a:t>
            </a:r>
            <a:endParaRPr lang="zh-CN" sz="300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Wingdings" panose="05000000000000000000" pitchFamily="2" charset="2"/>
            </a:endParaRPr>
          </a:p>
        </p:txBody>
      </p:sp>
      <p:sp>
        <p:nvSpPr>
          <p:cNvPr id="5" name="Rectangle 2"/>
          <p:cNvSpPr txBox="1"/>
          <p:nvPr>
            <p:custDataLst>
              <p:tags r:id="rId14"/>
            </p:custDataLst>
          </p:nvPr>
        </p:nvSpPr>
        <p:spPr>
          <a:xfrm>
            <a:off x="122873" y="244316"/>
            <a:ext cx="8480584" cy="857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rtlCol="0" anchor="ctr" anchorCtr="0">
            <a:noAutofit/>
          </a:bodyPr>
          <a:lstStyle>
            <a:lvl1pPr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strike="noStrike" kern="1200" cap="none" spc="200" normalizeH="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hangingPunct="1"/>
            <a:r>
              <a:rPr lang="en-US" altLang="zh-CN" sz="280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2.给出</a:t>
            </a:r>
            <a:r>
              <a:rPr lang="en-US" altLang="zh-CN" sz="2800">
                <a:solidFill>
                  <a:srgbClr val="FF0000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两个条件</a:t>
            </a:r>
            <a:r>
              <a:rPr lang="zh-CN" altLang="en-US" sz="280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相等</a:t>
            </a:r>
            <a:r>
              <a:rPr lang="en-US" altLang="zh-CN" sz="2800">
                <a:solidFill>
                  <a:schemeClr val="dk1"/>
                </a:solidFill>
                <a:latin typeface="汉仪尚巍手书W" panose="00020600040101010101" charset="-122"/>
                <a:ea typeface="汉仪尚巍手书W" panose="00020600040101010101" charset="-122"/>
                <a:cs typeface="汉仪尚巍手书W" panose="00020600040101010101" charset="-122"/>
                <a:sym typeface="+mn-ea"/>
              </a:rPr>
              <a:t>时, 所画的三角形一定全等吗?</a:t>
            </a:r>
            <a:endParaRPr lang="en-US" altLang="zh-CN" sz="2800" dirty="0">
              <a:solidFill>
                <a:schemeClr val="dk1"/>
              </a:solidFill>
              <a:latin typeface="汉仪尚巍手书W" panose="00020600040101010101" charset="-122"/>
              <a:ea typeface="汉仪尚巍手书W" panose="00020600040101010101" charset="-122"/>
              <a:cs typeface="汉仪尚巍手书W" panose="00020600040101010101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nimBg="1" uiExpand="1" build="p"/>
      <p:bldP spid="9" grpId="0" animBg="1"/>
    </p:bldLst>
  </p:timing>
</p:sld>
</file>

<file path=ppt/tags/tag1.xml><?xml version="1.0" encoding="utf-8"?>
<p:tagLst xmlns:p="http://schemas.openxmlformats.org/presentationml/2006/main">
  <p:tag name="KSO_WM_UNIT_SUBTYPE" val="q"/>
  <p:tag name="KSO_WM_UNIT_TYPE" val="i"/>
</p:tagLst>
</file>

<file path=ppt/tags/tag10.xml><?xml version="1.0" encoding="utf-8"?>
<p:tagLst xmlns:p="http://schemas.openxmlformats.org/presentationml/2006/main">
  <p:tag name="KSO_WM_SLIDE_BACKGROUND_TYPE" val="general"/>
</p:tagLst>
</file>

<file path=ppt/tags/tag100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01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02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03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04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05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06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07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BACKGROUND_TYPE" val="general"/>
</p:tagLst>
</file>

<file path=ppt/tags/tag11.xml><?xml version="1.0" encoding="utf-8"?>
<p:tagLst xmlns:p="http://schemas.openxmlformats.org/presentationml/2006/main">
  <p:tag name="KSO_WM_SLIDE_BACKGROUND_TYPE" val="general"/>
</p:tagLst>
</file>

<file path=ppt/tags/tag110.xml><?xml version="1.0" encoding="utf-8"?>
<p:tagLst xmlns:p="http://schemas.openxmlformats.org/presentationml/2006/main">
  <p:tag name="KSO_WM_SLIDE_BACKGROUND_TYPE" val="general"/>
  <p:tag name="KSO_WM_UNIT_TYPE" val="i"/>
</p:tagLst>
</file>

<file path=ppt/tags/tag111.xml><?xml version="1.0" encoding="utf-8"?>
<p:tagLst xmlns:p="http://schemas.openxmlformats.org/presentationml/2006/main">
  <p:tag name="KSO_WM_SLIDE_BACKGROUND_TYPE" val="general"/>
  <p:tag name="KSO_WM_UNIT_TYPE" val="i"/>
</p:tagLst>
</file>

<file path=ppt/tags/tag112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13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14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15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16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17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18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19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2.xml><?xml version="1.0" encoding="utf-8"?>
<p:tagLst xmlns:p="http://schemas.openxmlformats.org/presentationml/2006/main">
  <p:tag name="KSO_WM_SLIDE_BACKGROUND_TYPE" val="general"/>
</p:tagLst>
</file>

<file path=ppt/tags/tag120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21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BACKGROUND_TYPE" val="general"/>
</p:tagLst>
</file>

<file path=ppt/tags/tag125.xml><?xml version="1.0" encoding="utf-8"?>
<p:tagLst xmlns:p="http://schemas.openxmlformats.org/presentationml/2006/main">
  <p:tag name="KSO_WM_SLIDE_BACKGROUND_TYPE" val="general"/>
  <p:tag name="KSO_WM_UNIT_TYPE" val="i"/>
</p:tagLst>
</file>

<file path=ppt/tags/tag126.xml><?xml version="1.0" encoding="utf-8"?>
<p:tagLst xmlns:p="http://schemas.openxmlformats.org/presentationml/2006/main">
  <p:tag name="KSO_WM_SLIDE_BACKGROUND_TYPE" val="general"/>
  <p:tag name="KSO_WM_UNIT_TYPE" val="i"/>
</p:tagLst>
</file>

<file path=ppt/tags/tag127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28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29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3.xml><?xml version="1.0" encoding="utf-8"?>
<p:tagLst xmlns:p="http://schemas.openxmlformats.org/presentationml/2006/main">
  <p:tag name="KSO_WM_SLIDE_BACKGROUND_TYPE" val="general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SLIDE_BACKGROUND_TYPE" val="general"/>
  <p:tag name="KSO_WM_UNIT_TYPE" val="i"/>
</p:tagLst>
</file>

<file path=ppt/tags/tag132.xml><?xml version="1.0" encoding="utf-8"?>
<p:tagLst xmlns:p="http://schemas.openxmlformats.org/presentationml/2006/main">
  <p:tag name="KSO_WM_SLIDE_BACKGROUND_TYPE" val="general"/>
  <p:tag name="KSO_WM_UNIT_TYPE" val="i"/>
</p:tagLst>
</file>

<file path=ppt/tags/tag133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38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39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4.xml><?xml version="1.0" encoding="utf-8"?>
<p:tagLst xmlns:p="http://schemas.openxmlformats.org/presentationml/2006/main">
  <p:tag name="KSO_WM_SLIDE_BACKGROUND_TYPE" val="frame"/>
  <p:tag name="KSO_WM_UNIT_IGNORE_FIXCOLOR" val="1"/>
  <p:tag name="KSO_WM_UNIT_SUBTYPE" val="h"/>
  <p:tag name="KSO_WM_UNIT_TYPE" val="i"/>
</p:tagLst>
</file>

<file path=ppt/tags/tag140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44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45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146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147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148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149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5.xml><?xml version="1.0" encoding="utf-8"?>
<p:tagLst xmlns:p="http://schemas.openxmlformats.org/presentationml/2006/main">
  <p:tag name="KSO_WM_SLIDE_BACKGROUND_TYPE" val="frame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SLIDE_BACKGROUND_TYPE" val="general"/>
</p:tagLst>
</file>

<file path=ppt/tags/tag152.xml><?xml version="1.0" encoding="utf-8"?>
<p:tagLst xmlns:p="http://schemas.openxmlformats.org/presentationml/2006/main">
  <p:tag name="KSO_WM_SLIDE_BACKGROUND_TYPE" val="general"/>
  <p:tag name="KSO_WM_UNIT_TYPE" val="i"/>
</p:tagLst>
</file>

<file path=ppt/tags/tag153.xml><?xml version="1.0" encoding="utf-8"?>
<p:tagLst xmlns:p="http://schemas.openxmlformats.org/presentationml/2006/main">
  <p:tag name="KSO_WM_SLIDE_BACKGROUND_TYPE" val="general"/>
  <p:tag name="KSO_WM_UNIT_TYPE" val="i"/>
</p:tagLst>
</file>

<file path=ppt/tags/tag154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55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56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57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58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59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6.xml><?xml version="1.0" encoding="utf-8"?>
<p:tagLst xmlns:p="http://schemas.openxmlformats.org/presentationml/2006/main">
  <p:tag name="KSO_WM_SLIDE_BACKGROUND_TYPE" val="frame"/>
</p:tagLst>
</file>

<file path=ppt/tags/tag160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64.xml><?xml version="1.0" encoding="utf-8"?>
<p:tagLst xmlns:p="http://schemas.openxmlformats.org/presentationml/2006/main">
  <p:tag name="KSO_WM_SLIDE_BACKGROUND_TYPE" val="general"/>
</p:tagLst>
</file>

<file path=ppt/tags/tag165.xml><?xml version="1.0" encoding="utf-8"?>
<p:tagLst xmlns:p="http://schemas.openxmlformats.org/presentationml/2006/main">
  <p:tag name="KSO_WM_SLIDE_BACKGROUND_TYPE" val="general"/>
  <p:tag name="KSO_WM_UNIT_TYPE" val="i"/>
</p:tagLst>
</file>

<file path=ppt/tags/tag166.xml><?xml version="1.0" encoding="utf-8"?>
<p:tagLst xmlns:p="http://schemas.openxmlformats.org/presentationml/2006/main">
  <p:tag name="KSO_WM_SLIDE_BACKGROUND_TYPE" val="general"/>
  <p:tag name="KSO_WM_UNIT_TYPE" val="i"/>
</p:tagLst>
</file>

<file path=ppt/tags/tag167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68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7.xml><?xml version="1.0" encoding="utf-8"?>
<p:tagLst xmlns:p="http://schemas.openxmlformats.org/presentationml/2006/main">
  <p:tag name="KSO_WM_SLIDE_BACKGROUND_TYPE" val="frame"/>
</p:tagLst>
</file>

<file path=ppt/tags/tag170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71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72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75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76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77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78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79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8.xml><?xml version="1.0" encoding="utf-8"?>
<p:tagLst xmlns:p="http://schemas.openxmlformats.org/presentationml/2006/main">
  <p:tag name="KSO_WM_SLIDE_BACKGROUND_TYPE" val="frame"/>
</p:tagLst>
</file>

<file path=ppt/tags/tag180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82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85.xml><?xml version="1.0" encoding="utf-8"?>
<p:tagLst xmlns:p="http://schemas.openxmlformats.org/presentationml/2006/main">
  <p:tag name="KSO_WM_SLIDE_BACKGROUND_TYPE" val="general"/>
</p:tagLst>
</file>

<file path=ppt/tags/tag186.xml><?xml version="1.0" encoding="utf-8"?>
<p:tagLst xmlns:p="http://schemas.openxmlformats.org/presentationml/2006/main">
  <p:tag name="KSO_WM_SLIDE_BACKGROUND_TYPE" val="general"/>
  <p:tag name="KSO_WM_UNIT_TYPE" val="i"/>
</p:tagLst>
</file>

<file path=ppt/tags/tag187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88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89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9.xml><?xml version="1.0" encoding="utf-8"?>
<p:tagLst xmlns:p="http://schemas.openxmlformats.org/presentationml/2006/main">
  <p:tag name="KSO_WM_SLIDE_BACKGROUND_TYPE" val="frame"/>
</p:tagLst>
</file>

<file path=ppt/tags/tag190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UNIT_TYPE" val="i"/>
</p:tagLst>
</file>

<file path=ppt/tags/tag194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95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96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97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98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99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.xml><?xml version="1.0" encoding="utf-8"?>
<p:tagLst xmlns:p="http://schemas.openxmlformats.org/presentationml/2006/main">
  <p:tag name="KSO_WM_ASSEMBLE_CHIP_INDEX" val="b6b9cc40c09243c0b4ba7f9c76f0d84b"/>
  <p:tag name="KSO_WM_BEAUTIFY_FLAG" val="#wm#"/>
  <p:tag name="KSO_WM_CHIP_FILLAREA_FILL_RULE" val="{&quot;fill_align&quot;:&quot;cm&quot;,&quot;fill_mode&quot;:&quot;adaptive&quot;,&quot;sacle_strategy&quot;:&quot;smart&quot;}"/>
  <p:tag name="KSO_WM_CHIP_GROUPID" val="5f2a1e7645e1f15ec24fe43a"/>
  <p:tag name="KSO_WM_CHIP_XID" val="5f2a1e7645e1f15ec24fe43b"/>
  <p:tag name="KSO_WM_TAG_VERSION" val="1.0"/>
  <p:tag name="KSO_WM_TEMPLATE_ASSEMBLE_GROUPID" val="5f703df70ff15d9a40eb8d04"/>
  <p:tag name="KSO_WM_TEMPLATE_ASSEMBLE_XID" val="5f703df70ff15d9a40eb8d04"/>
  <p:tag name="KSO_WM_TEMPLATE_CATEGORY" val="custom"/>
  <p:tag name="KSO_WM_TEMPLATE_INDEX" val="20211705"/>
  <p:tag name="KSO_WM_UNIT_BLOCK" val="0"/>
  <p:tag name="KSO_WM_UNIT_COMPATIBLE" val="0"/>
  <p:tag name="KSO_WM_UNIT_DEC_AREA_ID" val="aab6a5cb35254046a0e8184175a9d355"/>
  <p:tag name="KSO_WM_UNIT_DEFAULT_FONT" val="24;60;4"/>
  <p:tag name="KSO_WM_UNIT_DIAGRAM_ISNUMVISUAL" val="0"/>
  <p:tag name="KSO_WM_UNIT_DIAGRAM_ISREFERUNIT" val="0"/>
  <p:tag name="KSO_WM_UNIT_HIGHLIGHT" val="0"/>
  <p:tag name="KSO_WM_UNIT_ID" val="custom20211705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典雅中国风通用模板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14"/>
</p:tagLst>
</file>

<file path=ppt/tags/tag20.xml><?xml version="1.0" encoding="utf-8"?>
<p:tagLst xmlns:p="http://schemas.openxmlformats.org/presentationml/2006/main">
  <p:tag name="KSO_WM_SLIDE_BACKGROUND_TYPE" val="frame"/>
</p:tagLst>
</file>

<file path=ppt/tags/tag200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UNIT_TYPE" val="i"/>
</p:tagLst>
</file>

<file path=ppt/tags/tag205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07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08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09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1.xml><?xml version="1.0" encoding="utf-8"?>
<p:tagLst xmlns:p="http://schemas.openxmlformats.org/presentationml/2006/main">
  <p:tag name="KSO_WM_SLIDE_BACKGROUND_TYPE" val="frame"/>
</p:tagLst>
</file>

<file path=ppt/tags/tag210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11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12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13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14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15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16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17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18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19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2.xml><?xml version="1.0" encoding="utf-8"?>
<p:tagLst xmlns:p="http://schemas.openxmlformats.org/presentationml/2006/main">
  <p:tag name="KSO_WM_SLIDE_BACKGROUND_TYPE" val="leftRight"/>
  <p:tag name="KSO_WM_UNIT_IGNORE_FIXCOLOR" val="1"/>
  <p:tag name="KSO_WM_UNIT_SUBTYPE" val="h"/>
  <p:tag name="KSO_WM_UNIT_TYPE" val="i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SLIDE_BACKGROUND_TYPE" val="general"/>
</p:tagLst>
</file>

<file path=ppt/tags/tag222.xml><?xml version="1.0" encoding="utf-8"?>
<p:tagLst xmlns:p="http://schemas.openxmlformats.org/presentationml/2006/main">
  <p:tag name="KSO_WM_SLIDE_BACKGROUND_TYPE" val="general"/>
  <p:tag name="KSO_WM_UNIT_TYPE" val="i"/>
</p:tagLst>
</file>

<file path=ppt/tags/tag223.xml><?xml version="1.0" encoding="utf-8"?>
<p:tagLst xmlns:p="http://schemas.openxmlformats.org/presentationml/2006/main">
  <p:tag name="KSO_WM_SLIDE_BACKGROUND_TYPE" val="general"/>
  <p:tag name="KSO_WM_UNIT_TYPE" val="i"/>
</p:tagLst>
</file>

<file path=ppt/tags/tag224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25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26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27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3.xml><?xml version="1.0" encoding="utf-8"?>
<p:tagLst xmlns:p="http://schemas.openxmlformats.org/presentationml/2006/main">
  <p:tag name="KSO_WM_SLIDE_BACKGROUND_TYPE" val="leftRight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36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37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38.xml><?xml version="1.0" encoding="utf-8"?>
<p:tagLst xmlns:p="http://schemas.openxmlformats.org/presentationml/2006/main">
  <p:tag name="KSO_WM_SLIDE_BACKGROUND_TYPE" val="general"/>
</p:tagLst>
</file>

<file path=ppt/tags/tag239.xml><?xml version="1.0" encoding="utf-8"?>
<p:tagLst xmlns:p="http://schemas.openxmlformats.org/presentationml/2006/main">
  <p:tag name="KSO_WM_SLIDE_BACKGROUND_TYPE" val="general"/>
  <p:tag name="KSO_WM_UNIT_TYPE" val="i"/>
</p:tagLst>
</file>

<file path=ppt/tags/tag24.xml><?xml version="1.0" encoding="utf-8"?>
<p:tagLst xmlns:p="http://schemas.openxmlformats.org/presentationml/2006/main">
  <p:tag name="KSO_WM_SLIDE_BACKGROUND_TYPE" val="leftRight"/>
</p:tagLst>
</file>

<file path=ppt/tags/tag240.xml><?xml version="1.0" encoding="utf-8"?>
<p:tagLst xmlns:p="http://schemas.openxmlformats.org/presentationml/2006/main">
  <p:tag name="KSO_WM_SLIDE_BACKGROUND_TYPE" val="general"/>
  <p:tag name="KSO_WM_UNIT_TYPE" val="i"/>
</p:tagLst>
</file>

<file path=ppt/tags/tag241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42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43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244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245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246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49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5.xml><?xml version="1.0" encoding="utf-8"?>
<p:tagLst xmlns:p="http://schemas.openxmlformats.org/presentationml/2006/main">
  <p:tag name="KSO_WM_SLIDE_BACKGROUND_TYPE" val="leftRight"/>
</p:tagLst>
</file>

<file path=ppt/tags/tag250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53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54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55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56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257.xml><?xml version="1.0" encoding="utf-8"?>
<p:tagLst xmlns:p="http://schemas.openxmlformats.org/presentationml/2006/main">
  <p:tag name="KSO_WM_SLIDE_BACKGROUND_TYPE" val="general"/>
</p:tagLst>
</file>

<file path=ppt/tags/tag258.xml><?xml version="1.0" encoding="utf-8"?>
<p:tagLst xmlns:p="http://schemas.openxmlformats.org/presentationml/2006/main">
  <p:tag name="KSO_WM_SLIDE_BACKGROUND_TYPE" val="general"/>
  <p:tag name="KSO_WM_UNIT_TYPE" val="i"/>
</p:tagLst>
</file>

<file path=ppt/tags/tag259.xml><?xml version="1.0" encoding="utf-8"?>
<p:tagLst xmlns:p="http://schemas.openxmlformats.org/presentationml/2006/main">
  <p:tag name="KSO_WM_SLIDE_BACKGROUND_TYPE" val="general"/>
  <p:tag name="KSO_WM_UNIT_TYPE" val="i"/>
</p:tagLst>
</file>

<file path=ppt/tags/tag26.xml><?xml version="1.0" encoding="utf-8"?>
<p:tagLst xmlns:p="http://schemas.openxmlformats.org/presentationml/2006/main">
  <p:tag name="KSO_WM_SLIDE_BACKGROUND_TYPE" val="leftRight"/>
</p:tagLst>
</file>

<file path=ppt/tags/tag260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61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62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263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264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65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66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67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leftRight"/>
</p:tagLst>
</file>

<file path=ppt/tags/tag270.xml><?xml version="1.0" encoding="utf-8"?>
<p:tagLst xmlns:p="http://schemas.openxmlformats.org/presentationml/2006/main">
  <p:tag name="KSO_WM_ASSEMBLE_CHIP_INDEX" val="5eed967f125245ed8754213be1cd8494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3be80ac41c4a0a525608"/>
  <p:tag name="KSO_WM_CHIP_XID" val="5ebe3be80ac41c4a0a525609"/>
  <p:tag name="KSO_WM_TAG_VERSION" val="1.0"/>
  <p:tag name="KSO_WM_TEMPLATE_CATEGORY" val="custom"/>
  <p:tag name="KSO_WM_TEMPLATE_INDEX" val="20204131"/>
  <p:tag name="KSO_WM_UNIT_BLOCK" val="0"/>
  <p:tag name="KSO_WM_UNIT_COMPATIBLE" val="0"/>
  <p:tag name="KSO_WM_UNIT_DEC_AREA_ID" val="faa4693002444d7f8a8df37c9638f572"/>
  <p:tag name="KSO_WM_UNIT_DEFAULT_FONT" val="18;24;2"/>
  <p:tag name="KSO_WM_UNIT_DIAGRAM_ISNUMVISUAL" val="0"/>
  <p:tag name="KSO_WM_UNIT_DIAGRAM_ISREFERUNIT" val="0"/>
  <p:tag name="KSO_WM_UNIT_HIGHLIGHT" val="0"/>
  <p:tag name="KSO_WM_UNIT_ID" val="custom20204131_25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输入你的副标题，文字是您思想的提炼，为了最终演示发布的良好效果，请尽量言简意赅的阐述观点。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63"/>
</p:tagLst>
</file>

<file path=ppt/tags/tag271.xml><?xml version="1.0" encoding="utf-8"?>
<p:tagLst xmlns:p="http://schemas.openxmlformats.org/presentationml/2006/main">
  <p:tag name="KSO_WM_ASSEMBLE_CHIP_INDEX" val="5eed967f125245ed8754213be1cd8494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3be80ac41c4a0a525608"/>
  <p:tag name="KSO_WM_CHIP_XID" val="5ebe3be80ac41c4a0a525609"/>
  <p:tag name="KSO_WM_TAG_VERSION" val="1.0"/>
  <p:tag name="KSO_WM_TEMPLATE_CATEGORY" val="custom"/>
  <p:tag name="KSO_WM_TEMPLATE_INDEX" val="20204131"/>
  <p:tag name="KSO_WM_UNIT_BLOCK" val="0"/>
  <p:tag name="KSO_WM_UNIT_COMPATIBLE" val="0"/>
  <p:tag name="KSO_WM_UNIT_DEC_AREA_ID" val="bb0c18bdf6b544e7a4a9410b5c6f9267"/>
  <p:tag name="KSO_WM_UNIT_DEFAULT_FONT" val="60;81;4"/>
  <p:tag name="KSO_WM_UNIT_DIAGRAM_ISNUMVISUAL" val="0"/>
  <p:tag name="KSO_WM_UNIT_DIAGRAM_ISREFERUNIT" val="0"/>
  <p:tag name="KSO_WM_UNIT_HIGHLIGHT" val="0"/>
  <p:tag name="KSO_WM_UNIT_ID" val="custom20204131_25*a*1"/>
  <p:tag name="KSO_WM_UNIT_INDEX" val="1"/>
  <p:tag name="KSO_WM_UNIT_ISCONTENTSTITLE" val="0"/>
  <p:tag name="KSO_WM_UNIT_ISNUMDGMTITLE" val="0"/>
  <p:tag name="KSO_WM_UNIT_LAYERLEVEL" val="1"/>
  <p:tag name="KSO_WM_UNIT_NOCLEAR" val="1"/>
  <p:tag name="KSO_WM_UNIT_PRESET_TEXT" val="谢谢观看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5"/>
</p:tagLst>
</file>

<file path=ppt/tags/tag272.xml><?xml version="1.0" encoding="utf-8"?>
<p:tagLst xmlns:p="http://schemas.openxmlformats.org/presentationml/2006/main">
  <p:tag name="KSO_WM_BEAUTIFY_FLAG" val="#wm#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CHIP_GROUPID" val="5ebf6661ddc3daf3fef3f760"/>
  <p:tag name="KSO_WM_CHIP_INFOS" val="{&quot;layout_type&quot;:&quot;forright&quot;,&quot;slide_type&quot;:[&quot;endPage&quot;],&quot;aspect_ratio&quot;:&quot;16:9&quot;}"/>
  <p:tag name="KSO_WM_CHIP_XID" val="5ec34a930ac41c4a0a525d3a"/>
  <p:tag name="KSO_WM_SLIDE_BACKGROUND_TYPE" val="general"/>
  <p:tag name="KSO_WM_SLIDE_BK_DARK_LIGHT" val="2"/>
  <p:tag name="KSO_WM_SLIDE_ID" val="custom20204131_25"/>
  <p:tag name="KSO_WM_SLIDE_INDEX" val="25"/>
  <p:tag name="KSO_WM_SLIDE_ITEM_CNT" val="0"/>
  <p:tag name="KSO_WM_SLIDE_LAYOUT" val="a_b"/>
  <p:tag name="KSO_WM_SLIDE_LAYOUT_CNT" val="1_1"/>
  <p:tag name="KSO_WM_SLIDE_LAYOUT_INFO" val="{&quot;id&quot;:&quot;2020-09-27T15:23:54&quot;,&quot;maxSize&quot;:{&quot;size1&quot;:53.85781498661748},&quot;minSize&quot;:{&quot;size1&quot;:39.35781498661748},&quot;normalSize&quot;:{&quot;size1&quot;:49.05781498661747},&quot;subLayout&quot;:[{&quot;id&quot;:&quot;2020-09-27T15:23:54&quot;,&quot;margin&quot;:{&quot;bottom&quot;:0.17951203882694244,&quot;left&quot;:18.34459114074707,&quot;right&quot;:2.1164145469665527,&quot;top&quot;:5.819904327392578},&quot;type&quot;:0},{&quot;id&quot;:&quot;2020-09-27T15:23:54&quot;,&quot;margin&quot;:{&quot;bottom&quot;:5.819891929626465,&quot;left&quot;:18.34459114074707,&quot;right&quot;:2.1164145469665527,&quot;top&quot;:0.19972382485866547},&quot;type&quot;:0}],&quot;type&quot;:0}"/>
  <p:tag name="KSO_WM_SLIDE_POSITION" val="520*39"/>
  <p:tag name="KSO_WM_SLIDE_SIZE" val="380*460"/>
  <p:tag name="KSO_WM_SLIDE_SUBTYPE" val="pureTxt"/>
  <p:tag name="KSO_WM_SLIDE_SUPPORT_FEATURE_TYPE" val="0"/>
  <p:tag name="KSO_WM_SLIDE_TYPE" val="endPage"/>
  <p:tag name="KSO_WM_TAG_VERSION" val="1.0"/>
  <p:tag name="KSO_WM_TEMPLATE_ASSEMBLE_GROUPID" val="5f703df70ff15d9a40eb8d1a"/>
  <p:tag name="KSO_WM_TEMPLATE_ASSEMBLE_XID" val="5f703df70ff15d9a40eb8d1a"/>
  <p:tag name="KSO_WM_TEMPLATE_CATEGORY" val="custom"/>
  <p:tag name="KSO_WM_TEMPLATE_COLOR_TYPE" val="1"/>
  <p:tag name="KSO_WM_TEMPLATE_INDEX" val="20204131"/>
  <p:tag name="KSO_WM_TEMPLATE_MASTER_TYPE" val="1"/>
  <p:tag name="KSO_WM_TEMPLATE_SUBCATEGORY" val="21"/>
</p:tagLst>
</file>

<file path=ppt/tags/tag273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M2FjYmUzMmYzNzdkM2I3NjNmNGRmNTQzMmMyOGQxZWMifQ=="/>
  <p:tag name="KSO_WPP_MARK_KEY" val="f8b8f5e1-d6bb-4bc0-b75e-df2bb5f6cba2"/>
</p:tagLst>
</file>

<file path=ppt/tags/tag28.xml><?xml version="1.0" encoding="utf-8"?>
<p:tagLst xmlns:p="http://schemas.openxmlformats.org/presentationml/2006/main"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ASSEMBLE_CHIP_INDEX" val="b6b9cc40c09243c0b4ba7f9c76f0d84b"/>
  <p:tag name="KSO_WM_BEAUTIFY_FLAG" val="#wm#"/>
  <p:tag name="KSO_WM_CHIP_FILLAREA_FILL_RULE" val="{&quot;fill_align&quot;:&quot;cm&quot;,&quot;fill_mode&quot;:&quot;adaptive&quot;,&quot;sacle_strategy&quot;:&quot;smart&quot;}"/>
  <p:tag name="KSO_WM_CHIP_GROUPID" val="5f2a1e7645e1f15ec24fe43a"/>
  <p:tag name="KSO_WM_CHIP_XID" val="5f2a1e7645e1f15ec24fe43b"/>
  <p:tag name="KSO_WM_TAG_VERSION" val="1.0"/>
  <p:tag name="KSO_WM_TEMPLATE_ASSEMBLE_GROUPID" val="5f703df70ff15d9a40eb8d04"/>
  <p:tag name="KSO_WM_TEMPLATE_ASSEMBLE_XID" val="5f703df70ff15d9a40eb8d04"/>
  <p:tag name="KSO_WM_TEMPLATE_CATEGORY" val="custom"/>
  <p:tag name="KSO_WM_TEMPLATE_INDEX" val="20211705"/>
  <p:tag name="KSO_WM_UNIT_BLOCK" val="0"/>
  <p:tag name="KSO_WM_UNIT_COMPATIBLE" val="0"/>
  <p:tag name="KSO_WM_UNIT_DEC_AREA_ID" val="7f4c3abddff943e8928e528713088bbc"/>
  <p:tag name="KSO_WM_UNIT_DEFAULT_FONT" val="18;24;2"/>
  <p:tag name="KSO_WM_UNIT_DIAGRAM_ISNUMVISUAL" val="0"/>
  <p:tag name="KSO_WM_UNIT_DIAGRAM_ISREFERUNIT" val="0"/>
  <p:tag name="KSO_WM_UNIT_HIGHLIGHT" val="0"/>
  <p:tag name="KSO_WM_UNIT_ID" val="custom20211705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此处添加副标题内容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19"/>
</p:tagLst>
</file>

<file path=ppt/tags/tag30.xml><?xml version="1.0" encoding="utf-8"?>
<p:tagLst xmlns:p="http://schemas.openxmlformats.org/presentationml/2006/main">
  <p:tag name="KSO_WM_SLIDE_BACKGROUND_TYPE" val="topBottom"/>
  <p:tag name="KSO_WM_UNIT_IGNORE_FIXCOLOR" val="1"/>
  <p:tag name="KSO_WM_UNIT_SUBTYPE" val="h"/>
  <p:tag name="KSO_WM_UNIT_TYPE" val="i"/>
</p:tagLst>
</file>

<file path=ppt/tags/tag31.xml><?xml version="1.0" encoding="utf-8"?>
<p:tagLst xmlns:p="http://schemas.openxmlformats.org/presentationml/2006/main">
  <p:tag name="KSO_WM_SLIDE_BACKGROUND_TYPE" val="topBottom"/>
</p:tagLst>
</file>

<file path=ppt/tags/tag32.xml><?xml version="1.0" encoding="utf-8"?>
<p:tagLst xmlns:p="http://schemas.openxmlformats.org/presentationml/2006/main">
  <p:tag name="KSO_WM_SLIDE_BACKGROUND_TYPE" val="topBottom"/>
</p:tagLst>
</file>

<file path=ppt/tags/tag33.xml><?xml version="1.0" encoding="utf-8"?>
<p:tagLst xmlns:p="http://schemas.openxmlformats.org/presentationml/2006/main">
  <p:tag name="KSO_WM_SLIDE_BACKGROUND_TYPE" val="topBottom"/>
</p:tagLst>
</file>

<file path=ppt/tags/tag34.xml><?xml version="1.0" encoding="utf-8"?>
<p:tagLst xmlns:p="http://schemas.openxmlformats.org/presentationml/2006/main">
  <p:tag name="KSO_WM_SLIDE_BACKGROUND_TYPE" val="topBottom"/>
</p:tagLst>
</file>

<file path=ppt/tags/tag35.xml><?xml version="1.0" encoding="utf-8"?>
<p:tagLst xmlns:p="http://schemas.openxmlformats.org/presentationml/2006/main"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bottomTop"/>
  <p:tag name="KSO_WM_UNIT_IGNORE_FIXCOLOR" val="1"/>
  <p:tag name="KSO_WM_UNIT_SUBTYPE" val="h"/>
  <p:tag name="KSO_WM_UNIT_TYPE" val="i"/>
</p:tagLst>
</file>

<file path=ppt/tags/tag4.xml><?xml version="1.0" encoding="utf-8"?>
<p:tagLst xmlns:p="http://schemas.openxmlformats.org/presentationml/2006/main">
  <p:tag name="KSO_WM_ASSEMBLE_CHIP_INDEX" val="bdf626274af8477a922785ed5e3c264f"/>
  <p:tag name="KSO_WM_BEAUTIFY_FLAG" val="#wm#"/>
  <p:tag name="KSO_WM_CHIP_FILLAREA_FILL_RULE" val="{&quot;fill_align&quot;:&quot;cm&quot;,&quot;fill_mode&quot;:&quot;adaptive&quot;,&quot;sacle_strategy&quot;:&quot;smart&quot;}"/>
  <p:tag name="KSO_WM_CHIP_GROUPID" val="5f2a4d1d1f3c142e57c6bacd"/>
  <p:tag name="KSO_WM_CHIP_XID" val="5f2a4d1d1f3c142e57c6bace"/>
  <p:tag name="KSO_WM_TAG_VERSION" val="1.0"/>
  <p:tag name="KSO_WM_TEMPLATE_ASSEMBLE_GROUPID" val="5f703df70ff15d9a40eb8d02"/>
  <p:tag name="KSO_WM_TEMPLATE_ASSEMBLE_XID" val="5f703df70ff15d9a40eb8d02"/>
  <p:tag name="KSO_WM_TEMPLATE_CATEGORY" val="custom"/>
  <p:tag name="KSO_WM_TEMPLATE_INDEX" val="20211705"/>
  <p:tag name="KSO_WM_UNIT_BLOCK" val="0"/>
  <p:tag name="KSO_WM_UNIT_COMPATIBLE" val="0"/>
  <p:tag name="KSO_WM_UNIT_DEC_AREA_ID" val="861ee1bc3d5c425ab33d3c426c3ea07e"/>
  <p:tag name="KSO_WM_UNIT_DIAGRAM_ISNUMVISUAL" val="0"/>
  <p:tag name="KSO_WM_UNIT_DIAGRAM_ISREFERUNIT" val="0"/>
  <p:tag name="KSO_WM_UNIT_HIGHLIGHT" val="0"/>
  <p:tag name="KSO_WM_UNIT_ID" val="custom20211705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可以编辑与添加低于大约三十字的章节标题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68"/>
</p:tagLst>
</file>

<file path=ppt/tags/tag40.xml><?xml version="1.0" encoding="utf-8"?>
<p:tagLst xmlns:p="http://schemas.openxmlformats.org/presentationml/2006/main">
  <p:tag name="KSO_WM_SLIDE_BACKGROUND_TYPE" val="bottomTop"/>
</p:tagLst>
</file>

<file path=ppt/tags/tag41.xml><?xml version="1.0" encoding="utf-8"?>
<p:tagLst xmlns:p="http://schemas.openxmlformats.org/presentationml/2006/main">
  <p:tag name="KSO_WM_SLIDE_BACKGROUND_TYPE" val="bottomTop"/>
</p:tagLst>
</file>

<file path=ppt/tags/tag42.xml><?xml version="1.0" encoding="utf-8"?>
<p:tagLst xmlns:p="http://schemas.openxmlformats.org/presentationml/2006/main">
  <p:tag name="KSO_WM_SLIDE_BACKGROUND_TYPE" val="bottomTop"/>
</p:tagLst>
</file>

<file path=ppt/tags/tag43.xml><?xml version="1.0" encoding="utf-8"?>
<p:tagLst xmlns:p="http://schemas.openxmlformats.org/presentationml/2006/main"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navigation"/>
  <p:tag name="KSO_WM_UNIT_IGNORE_FIXCOLOR" val="1"/>
  <p:tag name="KSO_WM_UNIT_SUBTYPE" val="h"/>
  <p:tag name="KSO_WM_UNIT_TYPE" val="i"/>
</p:tagLst>
</file>

<file path=ppt/tags/tag49.xml><?xml version="1.0" encoding="utf-8"?>
<p:tagLst xmlns:p="http://schemas.openxmlformats.org/presentationml/2006/main">
  <p:tag name="KSO_WM_SLIDE_BACKGROUND_TYPE" val="navigation"/>
</p:tagLst>
</file>

<file path=ppt/tags/tag5.xml><?xml version="1.0" encoding="utf-8"?>
<p:tagLst xmlns:p="http://schemas.openxmlformats.org/presentationml/2006/main">
  <p:tag name="KSO_WM_UNIT_SUBTYPE" val="q"/>
  <p:tag name="KSO_WM_UNIT_TYPE" val="i"/>
</p:tagLst>
</file>

<file path=ppt/tags/tag50.xml><?xml version="1.0" encoding="utf-8"?>
<p:tagLst xmlns:p="http://schemas.openxmlformats.org/presentationml/2006/main">
  <p:tag name="KSO_WM_SLIDE_BACKGROUND_TYPE" val="navigation"/>
</p:tagLst>
</file>

<file path=ppt/tags/tag51.xml><?xml version="1.0" encoding="utf-8"?>
<p:tagLst xmlns:p="http://schemas.openxmlformats.org/presentationml/2006/main"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SLIDE_BACKGROUND_TYPE" val="belt"/>
  <p:tag name="KSO_WM_UNIT_IGNORE_FIXCOLOR" val="1"/>
  <p:tag name="KSO_WM_UNIT_SUBTYPE" val="h"/>
  <p:tag name="KSO_WM_UNIT_TYPE" val="i"/>
</p:tagLst>
</file>

<file path=ppt/tags/tag6.xml><?xml version="1.0" encoding="utf-8"?>
<p:tagLst xmlns:p="http://schemas.openxmlformats.org/presentationml/2006/main">
  <p:tag name="KSO_WM_ASSEMBLE_CHIP_INDEX" val="5eed967f125245ed8754213be1cd8494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3be80ac41c4a0a525608"/>
  <p:tag name="KSO_WM_CHIP_XID" val="5ebe3be80ac41c4a0a525609"/>
  <p:tag name="KSO_WM_TAG_VERSION" val="1.0"/>
  <p:tag name="KSO_WM_TEMPLATE_ASSEMBLE_GROUPID" val="5f703df70ff15d9a40eb8d1a"/>
  <p:tag name="KSO_WM_TEMPLATE_ASSEMBLE_XID" val="5f703df70ff15d9a40eb8d1a"/>
  <p:tag name="KSO_WM_TEMPLATE_CATEGORY" val="custom"/>
  <p:tag name="KSO_WM_TEMPLATE_INDEX" val="20211705"/>
  <p:tag name="KSO_WM_UNIT_BLOCK" val="0"/>
  <p:tag name="KSO_WM_UNIT_COMPATIBLE" val="0"/>
  <p:tag name="KSO_WM_UNIT_DEC_AREA_ID" val="faa4693002444d7f8a8df37c9638f572"/>
  <p:tag name="KSO_WM_UNIT_DEFAULT_FONT" val="18;24;2"/>
  <p:tag name="KSO_WM_UNIT_DIAGRAM_ISNUMVISUAL" val="0"/>
  <p:tag name="KSO_WM_UNIT_DIAGRAM_ISREFERUNIT" val="0"/>
  <p:tag name="KSO_WM_UNIT_HIGHLIGHT" val="0"/>
  <p:tag name="KSO_WM_UNIT_ID" val="custom20211705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输入你的副标题，文字是您思想的提炼，为了最终演示发布的良好效果，请尽量言简意赅的阐述观点。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63"/>
</p:tagLst>
</file>

<file path=ppt/tags/tag60.xml><?xml version="1.0" encoding="utf-8"?>
<p:tagLst xmlns:p="http://schemas.openxmlformats.org/presentationml/2006/main">
  <p:tag name="KSO_WM_SLIDE_BACKGROUND_TYPE" val="belt"/>
</p:tagLst>
</file>

<file path=ppt/tags/tag61.xml><?xml version="1.0" encoding="utf-8"?>
<p:tagLst xmlns:p="http://schemas.openxmlformats.org/presentationml/2006/main"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TEMPLATE_CATEGORY" val="custom"/>
  <p:tag name="KSO_WM_TEMPLATE_INDEX" val="20204131"/>
</p:tagLst>
</file>

<file path=ppt/tags/tag68.xml><?xml version="1.0" encoding="utf-8"?>
<p:tagLst xmlns:p="http://schemas.openxmlformats.org/presentationml/2006/main">
  <p:tag name="KSO_WM_TEMPLATE_CATEGORY" val="custom"/>
  <p:tag name="KSO_WM_TEMPLATE_INDEX" val="20204131"/>
</p:tagLst>
</file>

<file path=ppt/tags/tag6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131"/>
</p:tagLst>
</file>

<file path=ppt/tags/tag7.xml><?xml version="1.0" encoding="utf-8"?>
<p:tagLst xmlns:p="http://schemas.openxmlformats.org/presentationml/2006/main">
  <p:tag name="KSO_WM_ASSEMBLE_CHIP_INDEX" val="5eed967f125245ed8754213be1cd8494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3be80ac41c4a0a525608"/>
  <p:tag name="KSO_WM_CHIP_XID" val="5ebe3be80ac41c4a0a525609"/>
  <p:tag name="KSO_WM_TAG_VERSION" val="1.0"/>
  <p:tag name="KSO_WM_TEMPLATE_ASSEMBLE_GROUPID" val="5f703df70ff15d9a40eb8d1a"/>
  <p:tag name="KSO_WM_TEMPLATE_ASSEMBLE_XID" val="5f703df70ff15d9a40eb8d1a"/>
  <p:tag name="KSO_WM_TEMPLATE_CATEGORY" val="custom"/>
  <p:tag name="KSO_WM_TEMPLATE_INDEX" val="20211705"/>
  <p:tag name="KSO_WM_UNIT_BLOCK" val="0"/>
  <p:tag name="KSO_WM_UNIT_COMPATIBLE" val="0"/>
  <p:tag name="KSO_WM_UNIT_DEC_AREA_ID" val="bb0c18bdf6b544e7a4a9410b5c6f9267"/>
  <p:tag name="KSO_WM_UNIT_DEFAULT_FONT" val="60;81;4"/>
  <p:tag name="KSO_WM_UNIT_DIAGRAM_ISNUMVISUAL" val="0"/>
  <p:tag name="KSO_WM_UNIT_DIAGRAM_ISREFERUNIT" val="0"/>
  <p:tag name="KSO_WM_UNIT_HIGHLIGHT" val="0"/>
  <p:tag name="KSO_WM_UNIT_ID" val="custom20211705_1*a*1"/>
  <p:tag name="KSO_WM_UNIT_INDEX" val="1"/>
  <p:tag name="KSO_WM_UNIT_ISCONTENTSTITLE" val="0"/>
  <p:tag name="KSO_WM_UNIT_ISNUMDGMTITLE" val="0"/>
  <p:tag name="KSO_WM_UNIT_LAYERLEVEL" val="1"/>
  <p:tag name="KSO_WM_UNIT_NOCLEAR" val="1"/>
  <p:tag name="KSO_WM_UNIT_PRESET_TEXT" val="谢谢观看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5"/>
</p:tagLst>
</file>

<file path=ppt/tags/tag70.xml><?xml version="1.0" encoding="utf-8"?>
<p:tagLst xmlns:p="http://schemas.openxmlformats.org/presentationml/2006/main">
  <p:tag name="KSO_WM_SLIDE_BACKGROUND_TYPE" val="general"/>
  <p:tag name="KSO_WM_UNIT_TYPE" val="i"/>
</p:tagLst>
</file>

<file path=ppt/tags/tag71.xml><?xml version="1.0" encoding="utf-8"?>
<p:tagLst xmlns:p="http://schemas.openxmlformats.org/presentationml/2006/main">
  <p:tag name="KSO_WM_SLIDE_BACKGROUND_TYPE" val="general"/>
  <p:tag name="KSO_WM_UNIT_TYPE" val="i"/>
</p:tagLst>
</file>

<file path=ppt/tags/tag72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BACKGROUND_TYPE" val="general"/>
</p:tagLst>
</file>

<file path=ppt/tags/tag77.xml><?xml version="1.0" encoding="utf-8"?>
<p:tagLst xmlns:p="http://schemas.openxmlformats.org/presentationml/2006/main">
  <p:tag name="KSO_WM_SLIDE_BACKGROUND_TYPE" val="general"/>
  <p:tag name="KSO_WM_UNIT_TYPE" val="i"/>
</p:tagLst>
</file>

<file path=ppt/tags/tag78.xml><?xml version="1.0" encoding="utf-8"?>
<p:tagLst xmlns:p="http://schemas.openxmlformats.org/presentationml/2006/main">
  <p:tag name="KSO_WM_SLIDE_BACKGROUND_TYPE" val="general"/>
  <p:tag name="KSO_WM_UNIT_TYPE" val="i"/>
</p:tagLst>
</file>

<file path=ppt/tags/tag79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8.xml><?xml version="1.0" encoding="utf-8"?>
<p:tagLst xmlns:p="http://schemas.openxmlformats.org/presentationml/2006/main">
  <p:tag name="KSO_WM_SLIDE_BACKGROUND_TYPE" val="general"/>
</p:tagLst>
</file>

<file path=ppt/tags/tag80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SLIDE_BACKGROUND_TYPE" val="general"/>
</p:tagLst>
</file>

<file path=ppt/tags/tag86.xml><?xml version="1.0" encoding="utf-8"?>
<p:tagLst xmlns:p="http://schemas.openxmlformats.org/presentationml/2006/main">
  <p:tag name="KSO_WM_SLIDE_BACKGROUND_TYPE" val="general"/>
  <p:tag name="KSO_WM_UNIT_TYPE" val="i"/>
</p:tagLst>
</file>

<file path=ppt/tags/tag87.xml><?xml version="1.0" encoding="utf-8"?>
<p:tagLst xmlns:p="http://schemas.openxmlformats.org/presentationml/2006/main">
  <p:tag name="KSO_WM_SLIDE_BACKGROUND_TYPE" val="general"/>
  <p:tag name="KSO_WM_UNIT_TYPE" val="i"/>
</p:tagLst>
</file>

<file path=ppt/tags/tag88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SLIDE_BACKGROUND_TYPE" val="general"/>
</p:tagLst>
</file>

<file path=ppt/tags/tag90.xml><?xml version="1.0" encoding="utf-8"?>
<p:tagLst xmlns:p="http://schemas.openxmlformats.org/presentationml/2006/main">
  <p:tag name="KSO_WM_SLIDE_BACKGROUND_TYPE" val="general"/>
</p:tagLst>
</file>

<file path=ppt/tags/tag91.xml><?xml version="1.0" encoding="utf-8"?>
<p:tagLst xmlns:p="http://schemas.openxmlformats.org/presentationml/2006/main">
  <p:tag name="KSO_WM_ASSEMBLE_CHIP_INDEX" val="b6b9cc40c09243c0b4ba7f9c76f0d84b"/>
  <p:tag name="KSO_WM_BEAUTIFY_FLAG" val="#wm#"/>
  <p:tag name="KSO_WM_CHIP_FILLAREA_FILL_RULE" val="{&quot;fill_align&quot;:&quot;cm&quot;,&quot;fill_mode&quot;:&quot;adaptive&quot;,&quot;sacle_strategy&quot;:&quot;smart&quot;}"/>
  <p:tag name="KSO_WM_CHIP_GROUPID" val="5f2a1e7645e1f15ec24fe43a"/>
  <p:tag name="KSO_WM_CHIP_XID" val="5f2a1e7645e1f15ec24fe43b"/>
  <p:tag name="KSO_WM_TAG_VERSION" val="1.0"/>
  <p:tag name="KSO_WM_TEMPLATE_CATEGORY" val="custom"/>
  <p:tag name="KSO_WM_TEMPLATE_INDEX" val="20204131"/>
  <p:tag name="KSO_WM_UNIT_BLOCK" val="0"/>
  <p:tag name="KSO_WM_UNIT_COMPATIBLE" val="0"/>
  <p:tag name="KSO_WM_UNIT_DEC_AREA_ID" val="381ee6d7c6044bc8b52d8ef9b69ef7aa"/>
  <p:tag name="KSO_WM_UNIT_DEC_CHANGEPICRESERVED" val="0"/>
  <p:tag name="KSO_WM_UNIT_DEC_SUPPORTCHANGEPIC" val="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7f4c3abddff943e8928e528713088bbc&quot;,&quot;X&quot;:{&quot;Pos&quot;:1},&quot;Y&quot;:{&quot;Pos&quot;:2}},&quot;whChangeMode&quot;:0}"/>
  <p:tag name="KSO_WM_UNIT_DIAGRAM_ISNUMVISUAL" val="0"/>
  <p:tag name="KSO_WM_UNIT_DIAGRAM_ISREFERUNIT" val="0"/>
  <p:tag name="KSO_WM_UNIT_HIGHLIGHT" val="0"/>
  <p:tag name="KSO_WM_UNIT_ID" val="custom20204131_1*i*1"/>
  <p:tag name="KSO_WM_UNIT_INDEX" val="1"/>
  <p:tag name="KSO_WM_UNIT_LAYERLEVEL" val="1"/>
  <p:tag name="KSO_WM_UNIT_LINE_FILL_TYPE" val="2"/>
  <p:tag name="KSO_WM_UNIT_LINE_FORE_SCHEMECOLOR_INDEX" val="13"/>
  <p:tag name="KSO_WM_UNIT_LINE_FORE_SCHEMECOLOR_INDEX_BRIGHTNESS" val="0.25"/>
  <p:tag name="KSO_WM_UNIT_SM_LIMIT_TYPE" val="3"/>
  <p:tag name="KSO_WM_UNIT_TYPE" val="i"/>
</p:tagLst>
</file>

<file path=ppt/tags/tag92.xml><?xml version="1.0" encoding="utf-8"?>
<p:tagLst xmlns:p="http://schemas.openxmlformats.org/presentationml/2006/main">
  <p:tag name="KSO_WM_ASSEMBLE_CHIP_INDEX" val="b6b9cc40c09243c0b4ba7f9c76f0d84b"/>
  <p:tag name="KSO_WM_BEAUTIFY_FLAG" val="#wm#"/>
  <p:tag name="KSO_WM_CHIP_FILLAREA_FILL_RULE" val="{&quot;fill_align&quot;:&quot;cm&quot;,&quot;fill_mode&quot;:&quot;adaptive&quot;,&quot;sacle_strategy&quot;:&quot;smart&quot;}"/>
  <p:tag name="KSO_WM_CHIP_GROUPID" val="5f2a1e7645e1f15ec24fe43a"/>
  <p:tag name="KSO_WM_CHIP_XID" val="5f2a1e7645e1f15ec24fe43b"/>
  <p:tag name="KSO_WM_TAG_VERSION" val="1.0"/>
  <p:tag name="KSO_WM_TEMPLATE_CATEGORY" val="custom"/>
  <p:tag name="KSO_WM_TEMPLATE_INDEX" val="20204131"/>
  <p:tag name="KSO_WM_UNIT_BLOCK" val="0"/>
  <p:tag name="KSO_WM_UNIT_COMPATIBLE" val="0"/>
  <p:tag name="KSO_WM_UNIT_DEC_AREA_ID" val="aab6a5cb35254046a0e8184175a9d355"/>
  <p:tag name="KSO_WM_UNIT_DEFAULT_FONT" val="24;60;4"/>
  <p:tag name="KSO_WM_UNIT_DIAGRAM_ISNUMVISUAL" val="0"/>
  <p:tag name="KSO_WM_UNIT_DIAGRAM_ISREFERUNIT" val="0"/>
  <p:tag name="KSO_WM_UNIT_HIGHLIGHT" val="0"/>
  <p:tag name="KSO_WM_UNIT_ID" val="custom20204131_1*a*1"/>
  <p:tag name="KSO_WM_UNIT_INDEX" val="1"/>
  <p:tag name="KSO_WM_UNIT_ISCONTENTSTITLE" val="0"/>
  <p:tag name="KSO_WM_UNIT_ISNUMDGMTITLE" val="0"/>
  <p:tag name="KSO_WM_UNIT_LAST_MAX_FONTSIZE" val="900"/>
  <p:tag name="KSO_WM_UNIT_LAYERLEVEL" val="1"/>
  <p:tag name="KSO_WM_UNIT_NOCLEAR" val="0"/>
  <p:tag name="KSO_WM_UNIT_PRESET_TEXT" val="典雅中国风通用模板"/>
  <p:tag name="KSO_WM_UNIT_SMARTLAYOUT_COMPRESS_INFO" val="{&#10;    &quot;id&quot;: &quot;2020-09-27T15:23:44&quot;,&#10;    &quot;max&quot;: 0,&#10;    &quot;topChanged&quot;: 0&#10;}&#10;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14"/>
</p:tagLst>
</file>

<file path=ppt/tags/tag93.xml><?xml version="1.0" encoding="utf-8"?>
<p:tagLst xmlns:p="http://schemas.openxmlformats.org/presentationml/2006/main">
  <p:tag name="KSO_WM_ASSEMBLE_CHIP_INDEX" val="b6b9cc40c09243c0b4ba7f9c76f0d84b"/>
  <p:tag name="KSO_WM_BEAUTIFY_FLAG" val="#wm#"/>
  <p:tag name="KSO_WM_CHIP_FILLAREA_FILL_RULE" val="{&quot;fill_align&quot;:&quot;cm&quot;,&quot;fill_mode&quot;:&quot;adaptive&quot;,&quot;sacle_strategy&quot;:&quot;smart&quot;}"/>
  <p:tag name="KSO_WM_CHIP_GROUPID" val="5f2a1e7645e1f15ec24fe43a"/>
  <p:tag name="KSO_WM_CHIP_XID" val="5f2a1e7645e1f15ec24fe43b"/>
  <p:tag name="KSO_WM_TAG_VERSION" val="1.0"/>
  <p:tag name="KSO_WM_TEMPLATE_CATEGORY" val="custom"/>
  <p:tag name="KSO_WM_TEMPLATE_INDEX" val="20204131"/>
  <p:tag name="KSO_WM_UNIT_BLOCK" val="0"/>
  <p:tag name="KSO_WM_UNIT_COMPATIBLE" val="0"/>
  <p:tag name="KSO_WM_UNIT_DEC_AREA_ID" val="7f4c3abddff943e8928e528713088bbc"/>
  <p:tag name="KSO_WM_UNIT_DEFAULT_FONT" val="18;24;2"/>
  <p:tag name="KSO_WM_UNIT_DIAGRAM_ISNUMVISUAL" val="0"/>
  <p:tag name="KSO_WM_UNIT_DIAGRAM_ISREFERUNIT" val="0"/>
  <p:tag name="KSO_WM_UNIT_HIGHLIGHT" val="0"/>
  <p:tag name="KSO_WM_UNIT_ID" val="custom20204131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此处添加副标题内容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19"/>
</p:tagLst>
</file>

<file path=ppt/tags/tag94.xml><?xml version="1.0" encoding="utf-8"?>
<p:tagLst xmlns:p="http://schemas.openxmlformats.org/presentationml/2006/main">
  <p:tag name="KSO_WM_BEAUTIFY_FLAG" val="#wm#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CHIP_GROUPID" val="5ebf6661ddc3daf3fef3f760"/>
  <p:tag name="KSO_WM_CHIP_INFOS" val="{&quot;layout_type&quot;:&quot;forright&quot;,&quot;slide_type&quot;:[&quot;title&quot;],&quot;aspect_ratio&quot;:&quot;16:9&quot;}"/>
  <p:tag name="KSO_WM_CHIP_XID" val="5ebe041a0ac41c4a0a52557a"/>
  <p:tag name="KSO_WM_SLIDE_BACKGROUND_TYPE" val="general"/>
  <p:tag name="KSO_WM_SLIDE_BK_DARK_LIGHT" val="2"/>
  <p:tag name="KSO_WM_SLIDE_ID" val="custom20204131_1"/>
  <p:tag name="KSO_WM_SLIDE_INDEX" val="1"/>
  <p:tag name="KSO_WM_SLIDE_ITEM_CNT" val="0"/>
  <p:tag name="KSO_WM_SLIDE_LAYOUT" val="a_b"/>
  <p:tag name="KSO_WM_SLIDE_LAYOUT_CNT" val="1_1"/>
  <p:tag name="KSO_WM_SLIDE_LAYOUT_INFO" val="{&quot;id&quot;:&quot;2020-09-27T15:23:44&quot;,&quot;maxSize&quot;:{&quot;size1&quot;:62.85386804651331},&quot;minSize&quot;:{&quot;size1&quot;:51.45386804651332},&quot;normalSize&quot;:{&quot;size1&quot;:58.553868046513315},&quot;subLayout&quot;:[{&quot;id&quot;:&quot;2020-09-27T15:23:44&quot;,&quot;margin&quot;:{&quot;bottom&quot;:0.20331703126430511,&quot;left&quot;:18.34464454650879,&quot;right&quot;:2.1164674758911133,&quot;top&quot;:5.821586608886719},&quot;type&quot;:0},{&quot;id&quot;:&quot;2020-09-27T15:23:44&quot;,&quot;margin&quot;:{&quot;bottom&quot;:5.821572780609131,&quot;left&quot;:18.34464454650879,&quot;right&quot;:2.1164674758911133,&quot;top&quot;:0.27844133973121643},&quot;type&quot;:0}],&quot;type&quot;:0}"/>
  <p:tag name="KSO_WM_SLIDE_POSITION" val="520*39"/>
  <p:tag name="KSO_WM_SLIDE_SIZE" val="380*460"/>
  <p:tag name="KSO_WM_SLIDE_SUBTYPE" val="pureTxt"/>
  <p:tag name="KSO_WM_SLIDE_SUPPORT_FEATURE_TYPE" val="0"/>
  <p:tag name="KSO_WM_SLIDE_TYPE" val="title"/>
  <p:tag name="KSO_WM_TAG_VERSION" val="1.0"/>
  <p:tag name="KSO_WM_TEMPLATE_ASSEMBLE_GROUPID" val="5f703df70ff15d9a40eb8d04"/>
  <p:tag name="KSO_WM_TEMPLATE_ASSEMBLE_XID" val="5f703df70ff15d9a40eb8d04"/>
  <p:tag name="KSO_WM_TEMPLATE_CATEGORY" val="custom"/>
  <p:tag name="KSO_WM_TEMPLATE_COLOR_TYPE" val="1"/>
  <p:tag name="KSO_WM_TEMPLATE_INDEX" val="20204131"/>
  <p:tag name="KSO_WM_TEMPLATE_MASTER_THUMB_INDEX" val="12"/>
  <p:tag name="KSO_WM_TEMPLATE_MASTER_TYPE" val="1"/>
  <p:tag name="KSO_WM_TEMPLATE_SUBCATEGORY" val="21"/>
  <p:tag name="KSO_WM_TEMPLATE_THUMBS_INDEX" val="1、3、4、5、7、25"/>
</p:tagLst>
</file>

<file path=ppt/tags/tag95.xml><?xml version="1.0" encoding="utf-8"?>
<p:tagLst xmlns:p="http://schemas.openxmlformats.org/presentationml/2006/main">
  <p:tag name="KSO_WM_SLIDE_BACKGROUND_TYPE" val="general"/>
  <p:tag name="KSO_WM_UNIT_TYPE" val="i"/>
</p:tagLst>
</file>

<file path=ppt/tags/tag96.xml><?xml version="1.0" encoding="utf-8"?>
<p:tagLst xmlns:p="http://schemas.openxmlformats.org/presentationml/2006/main">
  <p:tag name="KSO_WM_SLIDE_BACKGROUND_TYPE" val="general"/>
  <p:tag name="KSO_WM_UNIT_TYPE" val="i"/>
</p:tagLst>
</file>

<file path=ppt/tags/tag97.xml><?xml version="1.0" encoding="utf-8"?>
<p:tagLst xmlns:p="http://schemas.openxmlformats.org/presentationml/2006/main">
  <p:tag name="KSO_WM_UNIT_LINE_FILL_TYPE" val="2"/>
  <p:tag name="KSO_WM_UNIT_LINE_FORE_SCHEMECOLOR_INDEX" val="8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98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99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CFBDF"/>
      </a:dk2>
      <a:lt2>
        <a:srgbClr val="FEFEFB"/>
      </a:lt2>
      <a:accent1>
        <a:srgbClr val="9D9C54"/>
      </a:accent1>
      <a:accent2>
        <a:srgbClr val="6F9D61"/>
      </a:accent2>
      <a:accent3>
        <a:srgbClr val="529A76"/>
      </a:accent3>
      <a:accent4>
        <a:srgbClr val="45928C"/>
      </a:accent4>
      <a:accent5>
        <a:srgbClr val="46869B"/>
      </a:accent5>
      <a:accent6>
        <a:srgbClr val="537A9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全屏显示(16:9)</PresentationFormat>
  <Paragraphs>205</Paragraphs>
  <Slides>18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隶书</vt:lpstr>
      <vt:lpstr>汉仪尚巍手书W</vt:lpstr>
      <vt:lpstr>微软雅黑</vt:lpstr>
      <vt:lpstr>Times New Roman</vt:lpstr>
      <vt:lpstr>Arial Unicode MS</vt:lpstr>
      <vt:lpstr>Calibri</vt:lpstr>
      <vt:lpstr>默认设计模板</vt:lpstr>
      <vt:lpstr>1_Office 主题​​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1.3探索三角形全等的条件</vt:lpstr>
      <vt:lpstr>PowerPoint 演示文稿</vt:lpstr>
      <vt:lpstr>PowerPoint 演示文稿</vt:lpstr>
      <vt:lpstr>PowerPoint 演示文稿</vt:lpstr>
      <vt:lpstr>2.给出两个条件相等时, 所画的三角形一定全等吗?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1.3探索三角形全等 的条件(1)——SAS</dc:title>
  <dc:creator>rbm.xkw.com</dc:creator>
  <cp:lastModifiedBy>周英玲</cp:lastModifiedBy>
  <cp:revision>70</cp:revision>
  <cp:lastPrinted>2023-05-22T07:19:00Z</cp:lastPrinted>
  <dcterms:created xsi:type="dcterms:W3CDTF">2023-05-22T07:19:00Z</dcterms:created>
  <dcterms:modified xsi:type="dcterms:W3CDTF">2023-05-25T01:46:00Z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B3B7AB3277204BFEBD98EA8A4B8929CC_12</vt:lpwstr>
  </property>
  <property fmtid="{D5CDD505-2E9C-101B-9397-08002B2CF9AE}" pid="7" name="KSOProductBuildVer">
    <vt:lpwstr>2052-11.1.0.14309</vt:lpwstr>
  </property>
</Properties>
</file>