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72" r:id="rId4"/>
    <p:sldId id="380" r:id="rId5"/>
    <p:sldId id="379" r:id="rId6"/>
    <p:sldId id="339" r:id="rId7"/>
    <p:sldId id="370" r:id="rId8"/>
    <p:sldId id="423" r:id="rId9"/>
    <p:sldId id="424" r:id="rId10"/>
    <p:sldId id="340" r:id="rId11"/>
    <p:sldId id="374" r:id="rId12"/>
    <p:sldId id="346" r:id="rId13"/>
    <p:sldId id="348" r:id="rId14"/>
    <p:sldId id="350" r:id="rId15"/>
    <p:sldId id="377" r:id="rId16"/>
    <p:sldId id="353" r:id="rId17"/>
    <p:sldId id="355" r:id="rId18"/>
    <p:sldId id="349" r:id="rId19"/>
    <p:sldId id="356" r:id="rId20"/>
    <p:sldId id="357" r:id="rId21"/>
    <p:sldId id="358" r:id="rId22"/>
    <p:sldId id="359" r:id="rId23"/>
    <p:sldId id="360" r:id="rId24"/>
    <p:sldId id="364" r:id="rId25"/>
    <p:sldId id="362" r:id="rId26"/>
    <p:sldId id="455" r:id="rId27"/>
    <p:sldId id="460" r:id="rId28"/>
    <p:sldId id="461" r:id="rId29"/>
    <p:sldId id="462" r:id="rId30"/>
    <p:sldId id="313" r:id="rId31"/>
    <p:sldId id="463" r:id="rId32"/>
  </p:sldIdLst>
  <p:sldSz cx="12192000" cy="6858000"/>
  <p:notesSz cx="6858000" cy="9144000"/>
  <p:custDataLst>
    <p:tags r:id="rId33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8799B23B-EC83-4686-B30A-512413B5E67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fill>
          <a:solidFill>
            <a:schemeClr val="accent3">
              <a:alpha val="20000"/>
            </a:schemeClr>
          </a:solidFill>
        </a:fill>
      </a:tcStyle>
    </a:band1H>
    <a:band1V>
      <a:tcStyle>
        <a:fill>
          <a:solidFill>
            <a:schemeClr val="accent3">
              <a:alpha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2" y="48"/>
      </p:cViewPr>
      <p:guideLst>
        <p:guide orient="horz" pos="1900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19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t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t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10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11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12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13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14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15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16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17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18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19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20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21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22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23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24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25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26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27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28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29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3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4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5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6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7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8</a:t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9</a:t>
            </a:fld>
            <a:endParaRPr lang="zh-CN" altLang="en-US" noProof="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12" name="Freeform 40"/>
          <p:cNvSpPr/>
          <p:nvPr/>
        </p:nvSpPr>
        <p:spPr bwMode="gray">
          <a:xfrm>
            <a:off x="0" y="6048376"/>
            <a:ext cx="3683000" cy="809625"/>
          </a:xfrm>
          <a:custGeom>
            <a:gdLst>
              <a:gd name="T0" fmla="*/ 0 w 1740"/>
              <a:gd name="T1" fmla="*/ 0 h 510"/>
              <a:gd name="T2" fmla="*/ 0 w 1740"/>
              <a:gd name="T3" fmla="*/ 510 h 510"/>
              <a:gd name="T4" fmla="*/ 1740 w 1740"/>
              <a:gd name="T5" fmla="*/ 510 h 510"/>
              <a:gd name="T6" fmla="*/ 1595 w 1740"/>
              <a:gd name="T7" fmla="*/ 30 h 510"/>
              <a:gd name="T8" fmla="*/ 0 w 1740"/>
              <a:gd name="T9" fmla="*/ 0 h 51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3" name="Freeform 41"/>
          <p:cNvSpPr/>
          <p:nvPr/>
        </p:nvSpPr>
        <p:spPr bwMode="gray">
          <a:xfrm>
            <a:off x="3454400" y="4705350"/>
            <a:ext cx="8534400" cy="2152650"/>
          </a:xfrm>
          <a:custGeom>
            <a:gdLst>
              <a:gd name="T0" fmla="*/ 1116 w 4032"/>
              <a:gd name="T1" fmla="*/ 0 h 1356"/>
              <a:gd name="T2" fmla="*/ 3840 w 4032"/>
              <a:gd name="T3" fmla="*/ 636 h 1356"/>
              <a:gd name="T4" fmla="*/ 4032 w 4032"/>
              <a:gd name="T5" fmla="*/ 1356 h 1356"/>
              <a:gd name="T6" fmla="*/ 288 w 4032"/>
              <a:gd name="T7" fmla="*/ 1356 h 1356"/>
              <a:gd name="T8" fmla="*/ 0 w 4032"/>
              <a:gd name="T9" fmla="*/ 828 h 1356"/>
              <a:gd name="T10" fmla="*/ 1116 w 4032"/>
              <a:gd name="T11" fmla="*/ 0 h 135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1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4" name="Freeform 42"/>
          <p:cNvSpPr/>
          <p:nvPr/>
        </p:nvSpPr>
        <p:spPr bwMode="gray">
          <a:xfrm>
            <a:off x="5867400" y="781050"/>
            <a:ext cx="6324600" cy="5048250"/>
          </a:xfrm>
          <a:custGeom>
            <a:gdLst>
              <a:gd name="T0" fmla="*/ 510 w 2988"/>
              <a:gd name="T1" fmla="*/ 1098 h 3180"/>
              <a:gd name="T2" fmla="*/ 2280 w 2988"/>
              <a:gd name="T3" fmla="*/ 0 h 3180"/>
              <a:gd name="T4" fmla="*/ 2988 w 2988"/>
              <a:gd name="T5" fmla="*/ 342 h 3180"/>
              <a:gd name="T6" fmla="*/ 2988 w 2988"/>
              <a:gd name="T7" fmla="*/ 2772 h 3180"/>
              <a:gd name="T8" fmla="*/ 1452 w 2988"/>
              <a:gd name="T9" fmla="*/ 3060 h 3180"/>
              <a:gd name="T10" fmla="*/ 0 w 2988"/>
              <a:gd name="T11" fmla="*/ 2406 h 3180"/>
              <a:gd name="T12" fmla="*/ 510 w 2988"/>
              <a:gd name="T13" fmla="*/ 1098 h 318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5" name="Freeform 43"/>
          <p:cNvSpPr/>
          <p:nvPr/>
        </p:nvSpPr>
        <p:spPr bwMode="gray">
          <a:xfrm>
            <a:off x="6400800" y="1"/>
            <a:ext cx="4368800" cy="2409825"/>
          </a:xfrm>
          <a:custGeom>
            <a:gdLst>
              <a:gd name="T0" fmla="*/ 0 w 2064"/>
              <a:gd name="T1" fmla="*/ 0 h 1518"/>
              <a:gd name="T2" fmla="*/ 276 w 2064"/>
              <a:gd name="T3" fmla="*/ 1518 h 1518"/>
              <a:gd name="T4" fmla="*/ 2064 w 2064"/>
              <a:gd name="T5" fmla="*/ 0 h 1518"/>
              <a:gd name="T6" fmla="*/ 0 w 2064"/>
              <a:gd name="T7" fmla="*/ 0 h 151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51" name="Freeform 79"/>
          <p:cNvSpPr/>
          <p:nvPr/>
        </p:nvSpPr>
        <p:spPr bwMode="gray">
          <a:xfrm>
            <a:off x="1" y="1"/>
            <a:ext cx="8777817" cy="7267575"/>
          </a:xfrm>
          <a:custGeom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7" name="Freeform 45"/>
          <p:cNvSpPr/>
          <p:nvPr/>
        </p:nvSpPr>
        <p:spPr bwMode="gray">
          <a:xfrm>
            <a:off x="1" y="1"/>
            <a:ext cx="8496300" cy="7072313"/>
          </a:xfrm>
          <a:custGeom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 flipH="1">
            <a:off x="334433" y="1589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 flipH="1">
            <a:off x="1725084" y="1589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 flipH="1">
            <a:off x="3117851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 flipH="1">
            <a:off x="4510617" y="1589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 flipH="1">
            <a:off x="5903384" y="1589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 flipH="1">
            <a:off x="3884084" y="-3623204"/>
            <a:ext cx="0" cy="775123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 flipH="1">
            <a:off x="4008967" y="-2682875"/>
            <a:ext cx="0" cy="800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 flipH="1">
            <a:off x="4015317" y="-1624012"/>
            <a:ext cx="0" cy="80137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 flipH="1">
            <a:off x="3876676" y="-418571"/>
            <a:ext cx="0" cy="773641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 flipH="1">
            <a:off x="3554943" y="968375"/>
            <a:ext cx="0" cy="7092951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 flipH="1">
            <a:off x="2820459" y="2769658"/>
            <a:ext cx="0" cy="562398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3149601" y="277814"/>
            <a:ext cx="1350433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381001" y="2427289"/>
            <a:ext cx="1350433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1" y="271464"/>
            <a:ext cx="334433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775885" y="1588"/>
            <a:ext cx="1350433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6" name="Freeform 64"/>
          <p:cNvSpPr/>
          <p:nvPr/>
        </p:nvSpPr>
        <p:spPr bwMode="gray">
          <a:xfrm>
            <a:off x="3153833" y="4541838"/>
            <a:ext cx="1346200" cy="1033462"/>
          </a:xfrm>
          <a:custGeom>
            <a:gdLst>
              <a:gd name="T0" fmla="*/ 0 w 636"/>
              <a:gd name="T1" fmla="*/ 0 h 651"/>
              <a:gd name="T2" fmla="*/ 0 w 636"/>
              <a:gd name="T3" fmla="*/ 645 h 651"/>
              <a:gd name="T4" fmla="*/ 636 w 636"/>
              <a:gd name="T5" fmla="*/ 651 h 651"/>
              <a:gd name="T6" fmla="*/ 632 w 636"/>
              <a:gd name="T7" fmla="*/ 0 h 651"/>
              <a:gd name="T8" fmla="*/ 0 w 636"/>
              <a:gd name="T9" fmla="*/ 0 h 65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381001" y="2435226"/>
            <a:ext cx="1350433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7151"/>
            <a:ext cx="28448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07151"/>
            <a:ext cx="38608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407151"/>
            <a:ext cx="2844800" cy="314325"/>
          </a:xfrm>
        </p:spPr>
        <p:txBody>
          <a:bodyPr/>
          <a:lstStyle>
            <a:lvl1pPr>
              <a:defRPr/>
            </a:lvl1pPr>
          </a:lstStyle>
          <a:p>
            <a:fld id="{C0BB7809-9D3C-4B86-974A-34BAE7EA9852}" type="slidenum">
              <a:rPr lang="en-US" altLang="zh-CN"/>
              <a:t/>
            </a:fld>
            <a:endParaRPr lang="en-US" altLang="zh-CN"/>
          </a:p>
        </p:txBody>
      </p:sp>
      <p:grpSp>
        <p:nvGrpSpPr>
          <p:cNvPr id="3143" name="Group 71"/>
          <p:cNvGrpSpPr/>
          <p:nvPr/>
        </p:nvGrpSpPr>
        <p:grpSpPr>
          <a:xfrm>
            <a:off x="10769601" y="0"/>
            <a:ext cx="1435100" cy="6858000"/>
            <a:chOff x="5088" y="0"/>
            <a:chExt cx="678" cy="4320"/>
          </a:xfrm>
        </p:grpSpPr>
        <p:sp>
          <p:nvSpPr>
            <p:cNvPr id="3138" name="Freeform 66"/>
            <p:cNvSpPr/>
            <p:nvPr userDrawn="1"/>
          </p:nvSpPr>
          <p:spPr bwMode="gray">
            <a:xfrm>
              <a:off x="5088" y="0"/>
              <a:ext cx="672" cy="702"/>
            </a:xfrm>
            <a:custGeom>
              <a:gdLst>
                <a:gd name="T0" fmla="*/ 0 w 672"/>
                <a:gd name="T1" fmla="*/ 432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720 h 720"/>
                <a:gd name="T8" fmla="*/ 0 w 672"/>
                <a:gd name="T9" fmla="*/ 432 h 7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39" name="Freeform 67"/>
            <p:cNvSpPr/>
            <p:nvPr userDrawn="1"/>
          </p:nvSpPr>
          <p:spPr bwMode="gray">
            <a:xfrm>
              <a:off x="5602" y="3496"/>
              <a:ext cx="164" cy="824"/>
            </a:xfrm>
            <a:custGeom>
              <a:gdLst>
                <a:gd name="T0" fmla="*/ 206 w 212"/>
                <a:gd name="T1" fmla="*/ 0 h 824"/>
                <a:gd name="T2" fmla="*/ 0 w 212"/>
                <a:gd name="T3" fmla="*/ 82 h 824"/>
                <a:gd name="T4" fmla="*/ 168 w 212"/>
                <a:gd name="T5" fmla="*/ 824 h 824"/>
                <a:gd name="T6" fmla="*/ 212 w 212"/>
                <a:gd name="T7" fmla="*/ 822 h 824"/>
                <a:gd name="T8" fmla="*/ 206 w 212"/>
                <a:gd name="T9" fmla="*/ 0 h 8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7327900" y="1333501"/>
            <a:ext cx="880533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 flipH="1">
            <a:off x="7306733" y="1589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5943601" y="3495675"/>
            <a:ext cx="1350433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63526" y="2434610"/>
            <a:ext cx="109728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pic>
        <p:nvPicPr>
          <p:cNvPr id="3155" name="Picture 83" descr="wa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3556001" y="609600"/>
            <a:ext cx="3551767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43879" y="271464"/>
            <a:ext cx="353102" cy="35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708120" y="2714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苏州线上教育中心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41936-F442-42E7-B9EA-66A6BEEFB9C3}" type="slidenum">
              <a:rPr lang="en-US" altLang="zh-CN"/>
              <a:t/>
            </a:fld>
            <a:endParaRPr lang="en-US" altLang="zh-CN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 bwMode="auto">
          <a:xfrm>
            <a:off x="5263928" y="6448345"/>
            <a:ext cx="353102" cy="35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8"/>
          <p:cNvSpPr txBox="1"/>
          <p:nvPr userDrawn="1"/>
        </p:nvSpPr>
        <p:spPr>
          <a:xfrm>
            <a:off x="5726250" y="6448345"/>
            <a:ext cx="1822539" cy="273131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200"/>
              <a:t>苏州线上教育中心</a:t>
            </a:r>
            <a:endParaRPr lang="en-US" sz="1200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image" Target="../media/image3.png" /><Relationship Id="rId5" Type="http://schemas.openxmlformats.org/officeDocument/2006/relationships/image" Target="file:///D:\qq&#25991;&#20214;\712321467\Image\C2C\Image2\%7b75232B38-A165-1FB7-499C-2E1C792CACB5%7d.png" TargetMode="External" /><Relationship Id="rId6" Type="http://schemas.openxmlformats.org/officeDocument/2006/relationships/image" Target="../media/image4.png" /><Relationship Id="rId7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31" name="Freeform 7"/>
          <p:cNvSpPr/>
          <p:nvPr/>
        </p:nvSpPr>
        <p:spPr bwMode="gray">
          <a:xfrm>
            <a:off x="-12700" y="-9525"/>
            <a:ext cx="12208933" cy="6872288"/>
          </a:xfrm>
          <a:custGeom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3" name="Freeform 9"/>
          <p:cNvSpPr/>
          <p:nvPr/>
        </p:nvSpPr>
        <p:spPr bwMode="gray">
          <a:xfrm>
            <a:off x="-6350" y="5500688"/>
            <a:ext cx="1921935" cy="1358900"/>
          </a:xfrm>
          <a:custGeom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 flipH="1">
            <a:off x="702733" y="1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 flipH="1">
            <a:off x="2237317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 flipH="1">
            <a:off x="3774017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 flipH="1">
            <a:off x="5310717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 flipH="1">
            <a:off x="6845300" y="388939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 flipH="1">
            <a:off x="83820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 flipH="1">
            <a:off x="9918700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 flipH="1">
            <a:off x="1145540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 flipH="1">
            <a:off x="3460751" y="-3041650"/>
            <a:ext cx="0" cy="69215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 flipH="1">
            <a:off x="6104467" y="-4563004"/>
            <a:ext cx="0" cy="1220893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 flipH="1">
            <a:off x="6104467" y="-3439054"/>
            <a:ext cx="0" cy="1220893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 flipH="1">
            <a:off x="6106584" y="-2314575"/>
            <a:ext cx="0" cy="12204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 flipH="1">
            <a:off x="6106584" y="-1190625"/>
            <a:ext cx="0" cy="12204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 flipH="1">
            <a:off x="6540501" y="420159"/>
            <a:ext cx="0" cy="1123103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5340351" y="2692400"/>
            <a:ext cx="1504949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9946218" y="4937125"/>
            <a:ext cx="1494367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732367" y="3808413"/>
            <a:ext cx="1504951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8409518" y="6064251"/>
            <a:ext cx="1504949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3795184" y="1"/>
            <a:ext cx="1504949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3803651" y="4938713"/>
            <a:ext cx="1494367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8401051" y="1566863"/>
            <a:ext cx="1494367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FF14FB0C-9FB0-4036-B628-A87EF12EEF7C}" type="slidenum">
              <a:rPr lang="en-US" altLang="zh-CN"/>
              <a:t/>
            </a:fld>
            <a:endParaRPr lang="en-US" altLang="zh-CN"/>
          </a:p>
        </p:txBody>
      </p:sp>
      <p:sp>
        <p:nvSpPr>
          <p:cNvPr id="1060" name="Freeform 36"/>
          <p:cNvSpPr/>
          <p:nvPr/>
        </p:nvSpPr>
        <p:spPr bwMode="gray">
          <a:xfrm>
            <a:off x="5389033" y="1"/>
            <a:ext cx="6807200" cy="739775"/>
          </a:xfrm>
          <a:custGeom>
            <a:gdLst>
              <a:gd name="T0" fmla="*/ 3130 w 3130"/>
              <a:gd name="T1" fmla="*/ 453 h 453"/>
              <a:gd name="T2" fmla="*/ 3130 w 3130"/>
              <a:gd name="T3" fmla="*/ 0 h 453"/>
              <a:gd name="T4" fmla="*/ 0 w 3130"/>
              <a:gd name="T5" fmla="*/ 0 h 453"/>
              <a:gd name="T6" fmla="*/ 3130 w 3130"/>
              <a:gd name="T7" fmla="*/ 453 h 4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0" h="452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25438"/>
            <a:ext cx="109728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8839201" y="-381000"/>
            <a:ext cx="3223684" cy="19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0740732" flipH="1">
            <a:off x="65618" y="5726113"/>
            <a:ext cx="163194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图片 1073743875" descr="D:\qq文件\712321467\Image\C2C\Image2\{75232B38-A165-1FB7-499C-2E1C792CACB5}.png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5.png" /><Relationship Id="rId4" Type="http://schemas.openxmlformats.org/officeDocument/2006/relationships/image" Target="../media/image6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Relationship Id="rId4" Type="http://schemas.openxmlformats.org/officeDocument/2006/relationships/tags" Target="../tags/tag5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5.png" /><Relationship Id="rId4" Type="http://schemas.openxmlformats.org/officeDocument/2006/relationships/tags" Target="../tags/tag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Relationship Id="rId4" Type="http://schemas.openxmlformats.org/officeDocument/2006/relationships/tags" Target="../tags/tag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Relationship Id="rId4" Type="http://schemas.openxmlformats.org/officeDocument/2006/relationships/tags" Target="../tags/tag8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Relationship Id="rId4" Type="http://schemas.openxmlformats.org/officeDocument/2006/relationships/tags" Target="../tags/tag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5.png" /><Relationship Id="rId4" Type="http://schemas.openxmlformats.org/officeDocument/2006/relationships/tags" Target="../tags/tag1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png" /><Relationship Id="rId4" Type="http://schemas.openxmlformats.org/officeDocument/2006/relationships/tags" Target="../tags/tag1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5.png" /><Relationship Id="rId4" Type="http://schemas.openxmlformats.org/officeDocument/2006/relationships/tags" Target="../tags/tag1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5.png" /><Relationship Id="rId4" Type="http://schemas.openxmlformats.org/officeDocument/2006/relationships/tags" Target="../tags/tag1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5.png" /><Relationship Id="rId4" Type="http://schemas.openxmlformats.org/officeDocument/2006/relationships/tags" Target="../tags/tag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5.png" /><Relationship Id="rId4" Type="http://schemas.openxmlformats.org/officeDocument/2006/relationships/tags" Target="../tags/tag15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5.png" /><Relationship Id="rId4" Type="http://schemas.openxmlformats.org/officeDocument/2006/relationships/tags" Target="../tags/tag16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5.png" /><Relationship Id="rId4" Type="http://schemas.openxmlformats.org/officeDocument/2006/relationships/tags" Target="../tags/tag1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5.png" /><Relationship Id="rId4" Type="http://schemas.openxmlformats.org/officeDocument/2006/relationships/tags" Target="../tags/tag18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5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5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5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5.png" /><Relationship Id="rId4" Type="http://schemas.openxmlformats.org/officeDocument/2006/relationships/image" Target="../media/image6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image" Target="../media/image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Relationship Id="rId4" Type="http://schemas.openxmlformats.org/officeDocument/2006/relationships/image" Target="../media/image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Relationship Id="rId4" Type="http://schemas.openxmlformats.org/officeDocument/2006/relationships/tags" Target="../tags/tag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Relationship Id="rId4" Type="http://schemas.openxmlformats.org/officeDocument/2006/relationships/tags" Target="../tags/tag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Relationship Id="rId4" Type="http://schemas.openxmlformats.org/officeDocument/2006/relationships/tags" Target="../tags/tag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Relationship Id="rId4" Type="http://schemas.openxmlformats.org/officeDocument/2006/relationships/tags" Target="../tags/tag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04767" y="886097"/>
            <a:ext cx="12396866" cy="1470025"/>
          </a:xfrm>
        </p:spPr>
        <p:txBody>
          <a:bodyPr rtlCol="0"/>
          <a:lstStyle/>
          <a:p>
            <a:pPr rtl="0"/>
            <a:r>
              <a:rPr lang="en-US" altLang="zh-CN"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7B Unit2 Revision 3</a:t>
            </a:r>
            <a:endParaRPr lang="en-US" altLang="zh-CN"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975" y="2030730"/>
            <a:ext cx="668401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495675" y="3229610"/>
            <a:ext cx="1729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Baskerville Old Face" panose="02020602080505020303" charset="0"/>
                <a:sym typeface="+mn-ea"/>
              </a:rPr>
              <a:t>Neighbours</a:t>
            </a:r>
            <a:endParaRPr lang="en-US" altLang="zh-CN" sz="2400" b="1">
              <a:solidFill>
                <a:srgbClr val="FF0000"/>
              </a:solidFill>
              <a:latin typeface="华文隶书" panose="02010800040101010101" charset="-122"/>
              <a:ea typeface="华文隶书" panose="02010800040101010101" charset="-122"/>
              <a:cs typeface="Baskerville Old Face" panose="02020602080505020303" charset="0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0720" y="9080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helpful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help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53094" y="1203772"/>
          <a:ext cx="10983595" cy="5237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9330"/>
                <a:gridCol w="4164965"/>
                <a:gridCol w="5829300"/>
              </a:tblGrid>
              <a:tr h="730250">
                <a:tc rowSpan="3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helpful  adj.</a:t>
                      </a: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be helpful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愿意帮忙的，有用的 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李老师是一个乐于助人的老师，我们都喜欢她。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_______________________________________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914400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be helpful to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对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......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有用的 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=be of some help to 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This kind of dictionary should ________________ students. I want to buy one.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这种字典应该对学生有用，我想买一本。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0080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It is helpful of sb. to do sth.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某人做某事是怎样的（形容人的品质，性格，特征）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It is helpful ______you to share your toys with others.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6430">
                <a:tc rowSpan="3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help   </a:t>
                      </a: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v.</a:t>
                      </a: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help sb. with sth./to do sth. /do sth.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 often ___________________________________ 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他经常帮助妈妈做家务。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640080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help oneself (to)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自用，自取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Help ___________ (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自己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 to some fish, Tom.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Help ___________ (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自己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 to some fish, children.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999490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help out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分担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......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工作，帮一把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When something worries me, they always come to___________.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当我有烦恼时，他们总是来帮一把。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6675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help  </a:t>
                      </a:r>
                      <a:endParaRPr lang="en-US" altLang="zh-CN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n.</a:t>
                      </a:r>
                      <a:endParaRPr lang="en-US" altLang="zh-CN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with the help of......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在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……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帮助下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______________________, I worked out the math problem.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在老师的帮助下，我做出了这道数学题。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649595" y="1367155"/>
            <a:ext cx="549846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Mrs. Li is a helpful teacher and we all like her.</a:t>
            </a:r>
            <a:endParaRPr lang="en-US" altLang="zh-CN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49690" y="1818005"/>
            <a:ext cx="156464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be helpful to</a:t>
            </a:r>
            <a:endParaRPr lang="en-US" altLang="zh-CN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91925" y="3403094"/>
            <a:ext cx="45770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helps his mother with/ to do/ do housework.</a:t>
            </a:r>
            <a:endParaRPr lang="en-US" altLang="zh-CN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94486" y="4078017"/>
            <a:ext cx="107124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yourself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94486" y="4278653"/>
            <a:ext cx="139573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yourselves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45566" y="4935878"/>
            <a:ext cx="108521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help out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0399" y="5698950"/>
            <a:ext cx="29768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With the help of the teacher</a:t>
            </a:r>
            <a:endParaRPr lang="en-US" altLang="zh-CN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33613" y="2765453"/>
            <a:ext cx="39433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of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468" y="-106045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305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problem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question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89280" y="1394460"/>
          <a:ext cx="10833100" cy="272478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16550"/>
                <a:gridCol w="5416550"/>
              </a:tblGrid>
              <a:tr h="16789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problem: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指客观存在的，等待解决的问题，着重指困难的问题或有关运算的问题。常与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solve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work out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搭配。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辨析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: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1.She can’t ___________________.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她无法解决这个问题。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2.Please ___________________ in English.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请用英语回答我的问题。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0458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question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：指人们主观上提出的等待回答的问题，常与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ask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answer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搭配。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19136" y="397965"/>
            <a:ext cx="1167234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6. They help us with all kinds of problems.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2125" y="2789989"/>
            <a:ext cx="243903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answer my question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5621" y="1885704"/>
            <a:ext cx="218503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solve the problem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2320" y="4508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ask 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2445" y="911108"/>
            <a:ext cx="119171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7. I’m going to ask an engineer to check it.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460" y="3442853"/>
            <a:ext cx="119171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3080" y="1701165"/>
          <a:ext cx="11176000" cy="331025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36620"/>
                <a:gridCol w="7739380"/>
              </a:tblGrid>
              <a:tr h="101981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ask sb. (not) to do sth.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要求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叫某人（不）要做某事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我们老师要求离开教室前关灯。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_________________________________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before we leave the classroom.</a:t>
                      </a:r>
                      <a:endParaRPr lang="en-US" altLang="zh-CN" sz="20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101981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ask (sb.) for sth.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（向某人）要求某物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We can __________________when we are in trouble.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我们碰到困难时可以向警察求助。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27063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ask sb. about sth.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向某人询问某事的情况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 _____________________________ COVID-19.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他问了我几个关于冠状病毒的问题</a:t>
                      </a:r>
                      <a:r>
                        <a:rPr lang="zh-CN" altLang="en-US" sz="20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。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776029" y="2635523"/>
            <a:ext cx="265049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ask the police for help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76542" y="1923281"/>
            <a:ext cx="467550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Our teacher asks us to turn off the lights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7990" y="3693681"/>
            <a:ext cx="39052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asked me some questions about 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8020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ready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145" y="73584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8. Some college students are ready to help.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430" y="3430153"/>
            <a:ext cx="1167234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9430" y="1196340"/>
          <a:ext cx="10857230" cy="29864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81705"/>
                <a:gridCol w="7375525"/>
              </a:tblGrid>
              <a:tr h="85153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be ready to do sth. 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乐意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愿意做某事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准备做某事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= be willing to do sth.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rowSpan="4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1.Most of my neighbours ________________ help others. Some of them often__________________the old. 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我的大部分邻居都乐意帮助别人，一些人经常给老人准备食物。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2.Please _______________________________________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请为考试做好准备。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165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get ready to do sth. 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准备做某事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70929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be/ get ready for sth.   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为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…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做准备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72263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get sth. ready for sb. 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为某人准备好某物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16193" y="1607599"/>
            <a:ext cx="224091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get food ready for 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99580" y="1323340"/>
            <a:ext cx="159258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are ready to 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4690" y="2938850"/>
            <a:ext cx="494792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get ready to have the exam./ for the exam.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9703" y="17526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6435" y="32385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lucky, luckily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luck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6560" y="111176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9.You are lucky to live in a neighbourhood like that.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42925" y="1572260"/>
          <a:ext cx="10854055" cy="34404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81195"/>
                <a:gridCol w="6372860"/>
              </a:tblGrid>
              <a:tr h="10058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lucky adj.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反义词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unlucky adj.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be lucky to do sth.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做某事是幸运的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 lucky dog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幸运儿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_____________________________________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我幸运地通过了考试。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12395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luckily adv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反义词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unluckily adv.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_____________, I passed the exam.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______________,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it is raining heavily outside.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luck n. 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good luck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祝好运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-- I am going to have an English exam tomorrow.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-- _________.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A. Fantastic                  B. Have a good time 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C. You are welcome    D. Good luck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423272" y="2522252"/>
            <a:ext cx="95885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Luckily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34960" y="1640888"/>
            <a:ext cx="324294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I’m lucky to pass the exam.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629" y="3046923"/>
            <a:ext cx="1198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Unluckily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19879" y="3963863"/>
            <a:ext cx="36639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0240" y="9080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man-men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770255" y="1410335"/>
          <a:ext cx="10582910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1455"/>
                <a:gridCol w="5291455"/>
              </a:tblGrid>
              <a:tr h="145923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单数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名词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变复数：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 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man-men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postman  -- postmen  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邮递员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salesman -- salesmen 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销售员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fireman -- firemen        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消防员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spaceman – spacemen 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宇航员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fisherman -- fishermen   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渔民</a:t>
                      </a:r>
                      <a:endParaRPr lang="zh-CN" altLang="en-US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9753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单数名词变复数，不需要把词尾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man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改成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men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的单词有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Walkman – Walkmans    </a:t>
                      </a:r>
                      <a:r>
                        <a:rPr lang="zh-CN" altLang="en-US" sz="1800" err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随身听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German – Germans       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德国人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单独的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police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为集体名词，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the police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表示复数意义，作主语时谓语动词用复数。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_______________________________________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警察们正在搜寻走丢的女孩。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194338" y="3606327"/>
            <a:ext cx="469455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The police are searching for the lost girl.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365" y="794903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10.policeman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760" y="12065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不定代词</a:t>
            </a:r>
            <a:endParaRPr lang="zh-CN" altLang="en-US" sz="36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430" y="85649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11. There is something wrong with my computer.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9430" y="1317625"/>
          <a:ext cx="11156950" cy="503618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3165"/>
                <a:gridCol w="3241040"/>
                <a:gridCol w="6722745"/>
              </a:tblGrid>
              <a:tr h="1328420">
                <a:tc rowSpan="3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Arial" panose="020b0604020202020204" pitchFamily="34" charset="0"/>
                        </a:rPr>
                        <a:t>不定代词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something wrong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不定代词修饰形容词，放在形容词的前面。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2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There is something wrong with sth. </a:t>
                      </a:r>
                      <a:endParaRPr lang="en-US" altLang="zh-CN" sz="2000">
                        <a:solidFill>
                          <a:schemeClr val="accent2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=Sth. doesn’t work.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=Sth. is not working well.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=Sth. is broken.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某物坏了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2397125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不定代词作主语时谓语动词用单数，其相应的代词也用单数形式。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 ___________ ___________ wrong with my computer.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我的电脑坏了。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2._________    _______ impossible if you put your heart into it.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如果你用心去做，没有什么是不可能的。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3.____________________________________________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听！有人在房间唱歌。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920115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当有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else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修饰不定代词时，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else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应放在不定代词后面。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辨析：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1.Ask ___________ ____________ to help you.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叫其他人帮助你吧。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2.It isn’t my book. It may be somebody __________(else).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398135" y="2535555"/>
            <a:ext cx="139573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Something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2780" y="2535662"/>
            <a:ext cx="36639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is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8579" y="3183012"/>
            <a:ext cx="105727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Nothing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69752" y="3183050"/>
            <a:ext cx="36639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is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3292" y="3830781"/>
            <a:ext cx="46247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Listen! Someone is singing in the room.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82813" y="5300691"/>
            <a:ext cx="13531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somebody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59141" y="5300691"/>
            <a:ext cx="648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else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31756" y="5970616"/>
            <a:ext cx="826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else’s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61825" y="19113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elder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older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950" y="91110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12. Wendy’s elder brother.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57835" y="1411605"/>
          <a:ext cx="11127740" cy="2529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63870"/>
                <a:gridCol w="5563870"/>
              </a:tblGrid>
              <a:tr h="113157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elder adj.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年纪教长的，表示家庭成员间的长幼关系，反义词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younger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my elder brother/sister/son/daughter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1._______________________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他是我哥哥。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辨析：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2.My _________ brother is three years______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than I am.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我的哥哥比我大三岁。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113157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older, old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的比较级，表示“比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…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老的”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874607" y="2848032"/>
            <a:ext cx="74676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elder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59497" y="1556370"/>
            <a:ext cx="27343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He is my elder brother.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38859" y="2847791"/>
            <a:ext cx="74676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older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1350" y="19113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by  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take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475" y="91110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13.so she goes to work by train.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9430" y="3512068"/>
            <a:ext cx="1167234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对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by+</a:t>
            </a:r>
            <a:r>
              <a:rPr lang="zh-CN" altLang="en-US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交通工具提问用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how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辨析：</a:t>
            </a:r>
            <a:endParaRPr lang="zh-CN" altLang="en-US" sz="20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--How do you usually go to school?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你通常怎样去学校的？</a:t>
            </a:r>
            <a:endParaRPr lang="zh-CN" alt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--I often go to school_______________________. But this morning I went to school _______________ 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because my bike is broken. 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我经常自己骑车去上学，但是今天早晨坐的我爸爸的车，因为我自行车坏了。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65785" y="1371600"/>
          <a:ext cx="11123930" cy="18872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22290"/>
                <a:gridCol w="5501640"/>
              </a:tblGrid>
              <a:tr h="6426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go to ... by +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交通工具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 rowSpan="3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go to work by bike/car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=go to work on one’s bike/in one’s car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=ride a bike to work / drive a car to work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280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go to ... in/ on +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冠词，物主代词或指示性代词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交通工具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4165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take/drive/ ride+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冠词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+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交通工具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+ to someplace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344874" y="4340851"/>
            <a:ext cx="188404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in my dad’s car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1322" y="4340848"/>
            <a:ext cx="23545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by bike/ on my bike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825" y="9080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 the future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in future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430" y="79553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14.What are you going to be in the future?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9430" y="1460500"/>
          <a:ext cx="10902315" cy="19399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83965"/>
                <a:gridCol w="7118350"/>
              </a:tblGrid>
              <a:tr h="93789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 the future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在将来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辨析：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1.Who knows what will happen____________?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谁知道将来会发生什么呢？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2.____________, be more careful with your homework.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从今以后，作业更小心点。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100203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 future =from now on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从今以后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31027" y="2287304"/>
            <a:ext cx="111315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In future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73039" y="1616508"/>
            <a:ext cx="152209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in the future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0695" y="177800"/>
            <a:ext cx="10651490" cy="733425"/>
          </a:xfrm>
        </p:spPr>
        <p:txBody>
          <a:bodyPr rtlCol="0"/>
          <a:lstStyle/>
          <a:p>
            <a:pPr rtl="0"/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</a:rPr>
              <a:t>导学稿：</a:t>
            </a:r>
            <a:endParaRPr lang="zh-CN" altLang="en-US" sz="3600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695" y="726440"/>
            <a:ext cx="1158303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单词拼写：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 What's your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（邻居）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like?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 The man is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（修理）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my bike.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3. How many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（游客）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are there in the team?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4. I have some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（问题）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now.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5.Can you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（检查）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my washing machine?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6. My watch doesn't work. It means my watch is _______________.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7. You are _______________ to pass all the exams.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8. Is there _______________ I can do for you?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9. My elder brother is a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（学院）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student.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10. The music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（听起来）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very beautiful.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9377" y="1705053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fixing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7736" y="1198939"/>
            <a:ext cx="14185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err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neighbour</a:t>
            </a:r>
            <a:endParaRPr lang="en-US" altLang="zh-CN" sz="2400" b="1" err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0050" y="2246227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visitors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094" y="2787728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problems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4654" y="3352071"/>
            <a:ext cx="993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check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7443" y="3915086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broken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6693" y="4376352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lucky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3454" y="4999261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anything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85932" y="5563604"/>
            <a:ext cx="116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college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377" y="6130679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sounds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338" y="-12065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5980" y="9080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sound VS noise , voice 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625" y="80315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15. That sounds like a good idea.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08965" y="1275080"/>
          <a:ext cx="10974070" cy="37763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7035"/>
                <a:gridCol w="5487035"/>
              </a:tblGrid>
              <a:tr h="13106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sound   link v.  + adj.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听起来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,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类似的感官动词还有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look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（看起来），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smell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（闻起来），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taste(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尝起来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feel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（感觉起来）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--__________________________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这个故事听起来有趣吗？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--Yes, very interesting.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是的，非常有趣。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sound n.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大自然的声音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rowSpan="3"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辨析：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She has a beautiful_________ 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她有一个甜美的嗓音。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Can you hear the ________ of the train?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你能听到火车的声音吗？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Don’t make any ________ in the library.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在图书馆不要发出任何噪音。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1529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noise  n.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噪音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106362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voice  n.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嗓音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8507520" y="2781511"/>
            <a:ext cx="77533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voice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0955" y="1144692"/>
            <a:ext cx="396176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Does the story sound interesting?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81670" y="3370580"/>
            <a:ext cx="102489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sound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10236" y="4008732"/>
            <a:ext cx="78930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noise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8495" y="19113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sick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ill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160" y="911225"/>
            <a:ext cx="108432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16.I want to help sick people.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52145" y="1588135"/>
          <a:ext cx="10840720" cy="3139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20360"/>
                <a:gridCol w="5420360"/>
              </a:tblGrid>
              <a:tr h="10058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sick adj.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生病的，恶心的。可作表语和定语。名词形式为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sickness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辨析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:</a:t>
                      </a: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The boy is ____________.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这个男孩生病了。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The _______ boy looks very weak.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这个生病的男孩看起来很虚弱。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 is a man with ______ fame(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名声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他是个名声很坏的人。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0998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ill  adj.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作表语表示生病的，作定语表示坏的。名词形式为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illness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407438" y="3618763"/>
            <a:ext cx="35242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ill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62520" y="1781175"/>
            <a:ext cx="129730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ill/sick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1485" y="2681605"/>
            <a:ext cx="86296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sick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338" y="-14605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305" y="19113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worry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worried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430" y="91110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17.Are you worrying about what to wear to a party or how to design your home?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5815" y="3687963"/>
            <a:ext cx="1167234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9430" y="1527810"/>
          <a:ext cx="10972800" cy="39954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42460"/>
                <a:gridCol w="6530340"/>
              </a:tblGrid>
              <a:tr h="13055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worry v.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worry about (not) sb./sth./doing sth.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担心某人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某事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做某事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rowSpan="4"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辨析：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1.Don’t_________________, I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’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 ok.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不要担心我，我很好。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2.You shouldn’t____________________________________.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你不应该担心不能通过考试。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3.I have never spent ___________________ 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我从未过过如此令人担忧的一天。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4.Don’t ________________ to yourself.</a:t>
                      </a: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不要把烦恼憋在心里。</a:t>
                      </a:r>
                      <a:endParaRPr lang="zh-CN" altLang="en-US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2877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worried  adj.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人担心的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be worried about sb./ sth./doing sth.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担心某人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某事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做某事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7010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worrying adj.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令人担心的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7010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worry n.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忧愁，烦恼（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可数名词）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no worries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别担心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647596" y="2473895"/>
            <a:ext cx="455358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be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worried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about not passing the exam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0201" y="1677021"/>
            <a:ext cx="193103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worry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about me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55485" y="3270885"/>
            <a:ext cx="250952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such a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worrying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day.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419" y="4067984"/>
            <a:ext cx="162115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keep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worries</a:t>
            </a:r>
            <a:endParaRPr lang="en-US" altLang="zh-CN" sz="20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6110" y="19113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points：information 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message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430" y="1118118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18.Please look at the information below.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32485" y="1800860"/>
          <a:ext cx="10495915" cy="35191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29860"/>
                <a:gridCol w="5266055"/>
              </a:tblGrid>
              <a:tr h="173355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information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指抽象的信息，不可数名词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 piece of information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一条信息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000">
                        <a:solidFill>
                          <a:srgbClr val="FF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辨析：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1.He wants to_____________________.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他想得到进一步信息。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2.He wants to_____________________to his friends.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Arial" panose="020b0604020202020204" pitchFamily="34" charset="0"/>
                        </a:rPr>
                        <a:t>他想给他朋友发条信息。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7856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message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直口头或者书面的具体的，可见的信息，是可数名词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 text message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一条短信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690342" y="2557784"/>
            <a:ext cx="266382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get further information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3732" y="3530604"/>
            <a:ext cx="211455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send a message 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7535" y="92075"/>
            <a:ext cx="10972800" cy="927100"/>
          </a:xfrm>
        </p:spPr>
        <p:txBody>
          <a:bodyPr rtlCol="0"/>
          <a:lstStyle/>
          <a:p>
            <a:pPr rtl="0"/>
            <a:r>
              <a:rPr lang="zh-CN" altLang="en-US" sz="3600">
                <a:solidFill>
                  <a:schemeClr val="bg1"/>
                </a:solidFill>
                <a:ea typeface="宋体" panose="02010600030101010101" pitchFamily="2" charset="-122"/>
              </a:rPr>
              <a:t>中考链接</a:t>
            </a:r>
            <a:endParaRPr lang="zh-CN" altLang="en-US" sz="3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430" y="706003"/>
            <a:ext cx="11672341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(2021年南京中考)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1.--I feel really bad about all the mess.  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--________. I can always clear it up later.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A.Don’t worry   B. That sounds great  C. Thanks a lot    D. That would be nice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(2021年苏州中考)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2.--Hi, Jack! I’m just going to the practice for the concert. Are you coming to play your violin?     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-- ___________, Carl. I have to finish my report today.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B.You’d better not    B. It doesn’t matter  C. I’m afraid not     D. Don’t worry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(2021年无锡中考)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3.The company announced it ________ one third of its bookstores the next year as more people chose to 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read e-books. 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A.will close    B. would close   C. will open    D. would open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(2021年无锡中考)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4.-- Can I ask you one question? And only one.   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-- Sure. ________.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A.Something     B. Anything      C. Someone     D. Anyone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9687" y="1261749"/>
            <a:ext cx="35242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A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9687" y="2768604"/>
            <a:ext cx="436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C 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5747" y="3896999"/>
            <a:ext cx="4229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B 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5657" y="5788029"/>
            <a:ext cx="4229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B </a:t>
            </a:r>
            <a:endParaRPr lang="en-US" altLang="zh-CN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7535" y="92075"/>
            <a:ext cx="10972800" cy="927100"/>
          </a:xfrm>
        </p:spPr>
        <p:txBody>
          <a:bodyPr rtlCol="0"/>
          <a:lstStyle/>
          <a:p>
            <a:pPr rtl="0"/>
            <a:r>
              <a:rPr lang="zh-CN" altLang="en-US" sz="3600">
                <a:solidFill>
                  <a:schemeClr val="bg1"/>
                </a:solidFill>
                <a:ea typeface="宋体" panose="02010600030101010101" pitchFamily="2" charset="-122"/>
              </a:rPr>
              <a:t>中考链接</a:t>
            </a:r>
            <a:endParaRPr lang="zh-CN" altLang="en-US" sz="3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430" y="706003"/>
            <a:ext cx="11672341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(2021年宿迁中考)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5.-- Is _______ here? 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-- Yes. We are all ready.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 somebody    B. neither     C. everybody     D. none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(2021年徐州中考)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6.-- Will you be able to finish the report before Thursday?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-- Yeah, ________, buddy.  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A.that’s right  B. don’t mention it     C. no worries   D. forget it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(2021年盐城中考)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7.-- Why are you laughing，Daniel？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-- There is _______ funny in the newspaper. Come and see.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A.anything    B. something    C. everything    D. nothing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(2021年盐城中考)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8.-- China has done a great job of dealing with poverty.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-- ___________. We are so proud of being Chinese.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A.Fantastic    B. Don’t mention it    C. I have no idea    D. Good luck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7657" y="911229"/>
            <a:ext cx="36639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C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5657" y="2793369"/>
            <a:ext cx="436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C 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5657" y="4236089"/>
            <a:ext cx="4229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B 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7657" y="5788029"/>
            <a:ext cx="40830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A </a:t>
            </a:r>
            <a:endParaRPr lang="en-US" altLang="zh-CN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7535" y="92075"/>
            <a:ext cx="10972800" cy="927100"/>
          </a:xfrm>
        </p:spPr>
        <p:txBody>
          <a:bodyPr rtlCol="0"/>
          <a:lstStyle/>
          <a:p>
            <a:pPr rtl="0"/>
            <a:r>
              <a:rPr lang="zh-CN" altLang="en-US" sz="3600">
                <a:solidFill>
                  <a:schemeClr val="bg1"/>
                </a:solidFill>
                <a:ea typeface="宋体" panose="02010600030101010101" pitchFamily="2" charset="-122"/>
              </a:rPr>
              <a:t>中考链接</a:t>
            </a:r>
            <a:endParaRPr lang="zh-CN" altLang="en-US" sz="3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430" y="762518"/>
            <a:ext cx="11672341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(2021年镇江中考)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9.I enjoy playing badminton. When I’m running with a bat in my hand, I don’t worry about ________. 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A.something     B. anything    C. everything     D. nothing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(2021年南通中考)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10.Amy often donates money to charities. She is helpful.(保持句意基本不变)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________ ________ Amy to donate money to charities.  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(2021年常州中考)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11.My daughter’s sweet __________ (嗓音) always makes me relaxed. 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(2021年常州中考)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12.Chinese Women’s Football Team __________ (play) in the coming Tokyo Olympics.  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(2021年连云港中考)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13.________________________ (在.....帮助下) the local firemen, we learned some fire safety skills.   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47892" y="911229"/>
            <a:ext cx="35242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B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65837" y="4360549"/>
            <a:ext cx="117729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will play</a:t>
            </a:r>
            <a:r>
              <a:rPr lang="en-US" altLang="zh-CN" sz="2000">
                <a:solidFill>
                  <a:srgbClr val="FFFF00"/>
                </a:solidFill>
              </a:rPr>
              <a:t> 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3382" y="5193034"/>
            <a:ext cx="199707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the help of </a:t>
            </a:r>
            <a:endParaRPr lang="en-US" altLang="zh-CN" sz="2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9202" y="2479679"/>
            <a:ext cx="101473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helpful</a:t>
            </a:r>
            <a:r>
              <a:rPr lang="en-US" altLang="zh-CN" sz="2000">
                <a:solidFill>
                  <a:srgbClr val="FFFF00"/>
                </a:solidFill>
              </a:rPr>
              <a:t> 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47807" y="2479679"/>
            <a:ext cx="52832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 </a:t>
            </a:r>
            <a:r>
              <a:rPr lang="en-US" altLang="zh-CN" sz="2000">
                <a:solidFill>
                  <a:srgbClr val="FFFF00"/>
                </a:solidFill>
              </a:rPr>
              <a:t> 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0457" y="3373124"/>
            <a:ext cx="8039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voice</a:t>
            </a:r>
            <a:r>
              <a:rPr lang="en-US" altLang="zh-CN" sz="2000">
                <a:solidFill>
                  <a:srgbClr val="FFFF00"/>
                </a:solidFill>
              </a:rPr>
              <a:t> </a:t>
            </a:r>
            <a:endParaRPr lang="en-US" altLang="zh-CN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7535" y="92075"/>
            <a:ext cx="10972800" cy="927100"/>
          </a:xfrm>
        </p:spPr>
        <p:txBody>
          <a:bodyPr rtlCol="0"/>
          <a:lstStyle/>
          <a:p>
            <a:pPr rtl="0"/>
            <a:r>
              <a:rPr lang="zh-CN" altLang="en-US" sz="3600">
                <a:solidFill>
                  <a:schemeClr val="bg1"/>
                </a:solidFill>
                <a:ea typeface="宋体" panose="02010600030101010101" pitchFamily="2" charset="-122"/>
              </a:rPr>
              <a:t>中考链接</a:t>
            </a:r>
            <a:endParaRPr lang="zh-CN" altLang="en-US" sz="3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430" y="740293"/>
            <a:ext cx="1167234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(2021年镇江中考)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14.These _______________ (fisherman) homes are no longer in the boats because of the government’s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no fishing law on Yangtze River.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(2021年淮安中考)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15.It’s kind of you _______ (help) the old cross the road.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(2021年淮安中考)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16.别为我担心，我会照顾自己的。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Don’t _______________________________ me. I will ________________________ myself.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 altLang="zh-CN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5657" y="1247779"/>
            <a:ext cx="144335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fishermen’s</a:t>
            </a:r>
            <a:endParaRPr lang="en-US" altLang="zh-CN" sz="2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6687" y="2386969"/>
            <a:ext cx="105727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help</a:t>
            </a:r>
            <a:r>
              <a:rPr lang="en-US" altLang="zh-CN" sz="2000">
                <a:solidFill>
                  <a:srgbClr val="FFFF00"/>
                </a:solidFill>
              </a:rPr>
              <a:t> 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867" y="3670939"/>
            <a:ext cx="365379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worry about / be worried about </a:t>
            </a:r>
            <a:endParaRPr lang="en-US" altLang="zh-CN" sz="2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26082" y="3670939"/>
            <a:ext cx="283019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look after/ take care of </a:t>
            </a:r>
            <a:r>
              <a:rPr lang="en-US" altLang="zh-CN" sz="2000">
                <a:solidFill>
                  <a:srgbClr val="FFFF00"/>
                </a:solidFill>
              </a:rPr>
              <a:t> </a:t>
            </a:r>
            <a:endParaRPr lang="en-US" altLang="zh-CN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19755" y="2908935"/>
            <a:ext cx="6691630" cy="1152525"/>
          </a:xfrm>
        </p:spPr>
        <p:txBody>
          <a:bodyPr rtlCol="0"/>
          <a:lstStyle/>
          <a:p>
            <a:pPr rtl="0"/>
            <a:r>
              <a:rPr lang="en-US" altLang="zh-CN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Homework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br>
              <a:rPr lang="zh-CN" altLang="en-US" sz="40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40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Review the key points</a:t>
            </a:r>
            <a:br>
              <a:rPr lang="en-US" altLang="zh-CN" sz="40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40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Finish the exercises</a:t>
            </a:r>
            <a:endParaRPr lang="en-US" altLang="zh-CN" sz="40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843280"/>
            <a:ext cx="3706495" cy="173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2176145" y="2577465"/>
            <a:ext cx="7158990" cy="201104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90000"/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56233" y="4249483"/>
            <a:ext cx="6790544" cy="927100"/>
          </a:xfrm>
        </p:spPr>
        <p:txBody>
          <a:bodyPr rtlCol="0"/>
          <a:lstStyle/>
          <a:p>
            <a:pPr rtl="0"/>
            <a:r>
              <a:rPr lang="en-US" altLang="zh-CN">
                <a:solidFill>
                  <a:schemeClr val="bg1"/>
                </a:solidFill>
              </a:rPr>
              <a:t>Thank you for listening!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6180" y="1004570"/>
            <a:ext cx="668401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0198100" y="12242800"/>
            <a:ext cx="342900" cy="2540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301" y="339297"/>
            <a:ext cx="11672341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单词拼写：</a:t>
            </a:r>
            <a:endParaRPr lang="zh-CN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11. There are two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（警察）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at the traffic lights.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12. If you want to ask for help, you can go to the police _______________.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13. What are you going to be in the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（未来）</a:t>
            </a: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14. There are many_______________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（生病的）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people in the hospital.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15. You can look for much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（信息）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on the Internet.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16. The children _______________18 can't drink wine.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17. Now many students want to be _______________（志愿者）, because they want to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help more people in need.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18. What's his _______________? He is a postman.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19. My friend is kind and _______________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（有帮助的）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20. I want to learn different _______________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（技术）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1236" y="657918"/>
            <a:ext cx="14516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policemen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6982" y="1258648"/>
            <a:ext cx="1091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station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52470" y="1720095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future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9491" y="2313840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sick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24885" y="2866561"/>
            <a:ext cx="1709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71417" y="3369135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under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35124" y="3920032"/>
            <a:ext cx="15894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volunteers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03333" y="5069402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job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90444" y="5531124"/>
            <a:ext cx="109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helpful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0393" y="6117705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skills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0720" y="0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Grammar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845" y="659765"/>
            <a:ext cx="11278870" cy="7108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一般将来时</a:t>
            </a:r>
            <a:endParaRPr lang="zh-CN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概念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一般将来时表示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将来某一时刻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发生的动作或所处的状态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将来某一段时间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内经常发生的动作或所处的状态。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公式：</a:t>
            </a:r>
            <a:endParaRPr lang="zh-CN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will/shall+do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” 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/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 going to+do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” 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endParaRPr lang="zh-CN" altLang="en-US" sz="2400" b="1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0"/>
            <a:r>
              <a:rPr lang="zh-CN" altLang="en-US" sz="2400" b="1">
                <a:solidFill>
                  <a:srgbClr val="FFFF00"/>
                </a:solidFill>
                <a:ea typeface="宋体" panose="02010600030101010101" pitchFamily="2" charset="-122"/>
              </a:rPr>
              <a:t>标志：</a:t>
            </a:r>
            <a:endParaRPr lang="zh-CN" altLang="en-US" sz="2400" b="1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tomorrow                            明天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tomorrow morning              明天上午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day after tomorrow       后天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now on                       从现在开始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2025                                在2025年  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the future                        将来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three hours/two months 三个小时后/两个月后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 week/Saturday/year   下周/下周六/明年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br>
              <a:rPr lang="zh-CN" altLang="en-US" sz="2400">
                <a:solidFill>
                  <a:schemeClr val="bg1"/>
                </a:solidFill>
                <a:sym typeface="+mn-ea"/>
              </a:rPr>
            </a:br>
            <a:endParaRPr lang="zh-CN" altLang="en-US" sz="2400">
              <a:solidFill>
                <a:schemeClr val="bg1"/>
              </a:solidFill>
            </a:endParaRPr>
          </a:p>
          <a:p>
            <a:pPr lvl="0"/>
            <a:endParaRPr lang="zh-CN" altLang="en-US" sz="2400" b="1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845" y="3281680"/>
            <a:ext cx="6219825" cy="3247390"/>
          </a:xfrm>
          <a:prstGeom prst="rect">
            <a:avLst/>
          </a:prstGeom>
          <a:noFill/>
          <a:ln w="28575" cap="flat" cmpd="sng" algn="ctr">
            <a:solidFill>
              <a:schemeClr val="bg1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46570" y="3941445"/>
            <a:ext cx="464947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--_______will Jenny return to China?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--In three days.  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A. How often     B. How soon  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C. How long    D. How far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6570" y="3940810"/>
            <a:ext cx="4536440" cy="2086610"/>
          </a:xfrm>
          <a:prstGeom prst="rect">
            <a:avLst/>
          </a:prstGeom>
          <a:noFill/>
          <a:ln w="28575" cap="flat" cmpd="sng" algn="ctr">
            <a:solidFill>
              <a:schemeClr val="bg1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5605" y="394119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</a:rPr>
              <a:t>B</a:t>
            </a:r>
            <a:endParaRPr lang="en-US" altLang="zh-CN" sz="2400" b="1">
              <a:solidFill>
                <a:srgbClr val="FFFF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025" y="1843405"/>
            <a:ext cx="7545070" cy="17608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4985" y="100330"/>
            <a:ext cx="4289425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Grammar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36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难点</a:t>
            </a:r>
            <a:endParaRPr lang="zh-CN" altLang="en-US" sz="36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985" y="911225"/>
            <a:ext cx="1111504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will/shall+do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”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 going to+do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” 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①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will/shall+do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表示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客观上将要发生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与主观愿望和判断无关的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不带有意愿色彩的将来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如：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It will be Saturday tomorrow.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明天是星期六。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②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 going to+do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”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表示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计划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打算做某事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根据目前情况推测某事可能发生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时。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如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:There is going to be a sports meeting this afternoon.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今天下午将有一场运动会。</a:t>
            </a:r>
            <a:b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③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如果表示单纯的将来，可以互换。</a:t>
            </a:r>
            <a:endParaRPr lang="zh-CN" altLang="en-US" sz="24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0570" y="4017010"/>
            <a:ext cx="9162415" cy="230695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90000"/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1.It ______ my brother’s birthday tomorrow. He _______ a party.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is going to be ;will have    B. is going to have; is having 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will be; is going to be         D. will have; is going to be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2.Tom __________________(watch) the basketball match the day after tomorrow, isn’t he?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3.My sister _____________(stay) with me for a week, won’t she?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79600" y="4016757"/>
            <a:ext cx="403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</a:rPr>
              <a:t>A</a:t>
            </a:r>
            <a:endParaRPr lang="en-US" altLang="zh-CN" sz="2400" b="1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79600" y="5094987"/>
            <a:ext cx="2359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is going to watch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45740" y="5863337"/>
            <a:ext cx="1257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will stay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588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1195" y="9080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visit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visitor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430" y="911225"/>
            <a:ext cx="5969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1.I am going to visit our new neighbours.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6812" y="5047441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-- Is this your umbrella?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-- No, it’s one of the  _________ (visit).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51712" y="5292627"/>
            <a:ext cx="1029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visitors</a:t>
            </a:r>
            <a:r>
              <a:rPr lang="zh-CN" altLang="en-US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’</a:t>
            </a:r>
            <a:endParaRPr lang="zh-CN" altLang="en-US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492917" y="4901032"/>
            <a:ext cx="479685" cy="2928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9430" y="1569720"/>
          <a:ext cx="11068050" cy="21399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34025"/>
                <a:gridCol w="5534025"/>
              </a:tblGrid>
              <a:tr h="82486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visit </a:t>
                      </a:r>
                      <a:r>
                        <a:rPr lang="zh-CN" altLang="en-US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动词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，意为“参观，拜访，访问”。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visit sb.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拜访某人，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visit sp.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参观某地</a:t>
                      </a: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Many ________ _________ China every year.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每年有很多游客参观中国。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902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visitor </a:t>
                      </a:r>
                      <a:r>
                        <a:rPr lang="zh-CN" altLang="en-US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名词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，意为“参观者”。</a:t>
                      </a: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82486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visit </a:t>
                      </a:r>
                      <a:r>
                        <a:rPr lang="zh-CN" altLang="en-US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名词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，意为“访问，参观”</a:t>
                      </a: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They will  go on a ______ to the sea this summer.(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参观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859905" y="1799590"/>
            <a:ext cx="11087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visitors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51948" y="1799305"/>
            <a:ext cx="620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visit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41128" y="2833555"/>
            <a:ext cx="620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visit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292" y="3987626"/>
            <a:ext cx="6096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3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(2018 </a:t>
            </a:r>
            <a:r>
              <a:rPr lang="zh-CN" altLang="en-US" sz="2000" b="1">
                <a:solidFill>
                  <a:schemeClr val="accent3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常州中考）</a:t>
            </a:r>
            <a:endParaRPr lang="en-US" altLang="zh-CN" sz="2000" b="1">
              <a:solidFill>
                <a:schemeClr val="accent3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-- Is this your umbrella?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-- No, it’s another _________ (visit).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41775" y="4547972"/>
            <a:ext cx="1033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visitor’s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1195" y="9080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afraid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05" y="790575"/>
            <a:ext cx="77203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2.I’m afraid they won’t welcome visitors like you.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2847" y="4618181"/>
            <a:ext cx="6096000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拓展：</a:t>
            </a:r>
            <a:endParaRPr lang="zh-CN" altLang="en-US" sz="24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be afraid of sth.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害怕某事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be afraid to do sth.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害怕做某事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be afraid of doing sth.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害怕做某事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be afraid that +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从句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害怕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…….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98805" y="1196975"/>
          <a:ext cx="10947400" cy="35267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115945"/>
                <a:gridCol w="7831455"/>
              </a:tblGrid>
              <a:tr h="13106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I’m afraid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用于礼貌或正式的邀请或者表示遗憾，对不起，担心等，</a:t>
                      </a:r>
                      <a:r>
                        <a:rPr lang="zh-CN" altLang="en-US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一般作插入语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。</a:t>
                      </a: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___________there is no milk left in the bottle.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我恐怕瓶子里没有牛奶剩下了。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10058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I’m afraid not.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我恐怕不行。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--Would you like to go shopping with me?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你愿意和我一起去购物吗？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--__________________. I have to do my homework.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恐怕不行，我得写我的回家作业。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121031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I’m afraid so.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我恐怕是的。</a:t>
                      </a: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-- Must I wear the mask at school?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我在学校必须要带口罩吗？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-- ___________________,we should protect ourselves.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我恐怕是的，我们要保护自己。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3864178" y="1389145"/>
            <a:ext cx="1310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I’m afraid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63042" y="2780220"/>
            <a:ext cx="16490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I’m afraid not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3897" y="3782084"/>
            <a:ext cx="15646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I’m afraid so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1355" y="9080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like  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介词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动词</a:t>
            </a:r>
            <a:endParaRPr lang="zh-CN" altLang="en-US" sz="36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458" y="765081"/>
            <a:ext cx="11672341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3.I’m afraid they won’t welcome visitors like you.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1810" y="1417320"/>
          <a:ext cx="10872470" cy="3139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36235"/>
                <a:gridCol w="5436235"/>
              </a:tblGrid>
              <a:tr h="185610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like, </a:t>
                      </a:r>
                      <a:r>
                        <a:rPr lang="zh-CN" altLang="en-US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介词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，意为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“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像，类似，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…..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怎么样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”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。不能单独使用，要与动词连用。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be like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像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look like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看起来像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seem like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仿佛，似乎</a:t>
                      </a: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辨析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: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1. He,________ his mother, _________ reading.(like)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2. -- Is the boy over there your friend?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-- No, he isn’t. Nobody _______ a person _______ him.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 err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A.like; like       B. likes; likes      C. like; likes        D. likes; like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12966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like, </a:t>
                      </a:r>
                      <a:r>
                        <a:rPr lang="zh-CN" altLang="en-US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动词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，意为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“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喜欢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”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，反义词“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dislike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”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like sb./ sth./doing sth.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002242" y="1621888"/>
            <a:ext cx="563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93530" y="1621790"/>
            <a:ext cx="8705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likes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26892" y="2914903"/>
            <a:ext cx="366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0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6833" y="0"/>
            <a:ext cx="12238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305" y="191135"/>
            <a:ext cx="10972800" cy="927100"/>
          </a:xfrm>
        </p:spPr>
        <p:txBody>
          <a:bodyPr rtlCol="0"/>
          <a:lstStyle/>
          <a:p>
            <a:pPr rtl="0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Key points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most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most of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408" y="923196"/>
            <a:ext cx="116723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4. Most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of them have 14 floors.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90245" y="1329055"/>
          <a:ext cx="10811510" cy="2804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66565"/>
                <a:gridCol w="6544945"/>
              </a:tblGrid>
              <a:tr h="117157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rgbClr val="FFFF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most+ n.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大多数</a:t>
                      </a: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辨析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: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大多数游客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______________________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游客中的大多数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_____________________________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他们中的大多数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_____________________________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37287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rgbClr val="FFFF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=most + of +</a:t>
                      </a:r>
                      <a:r>
                        <a:rPr lang="en-US" altLang="zh-CN" sz="2000">
                          <a:solidFill>
                            <a:schemeClr val="accent2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the</a:t>
                      </a:r>
                      <a:r>
                        <a:rPr lang="en-US" altLang="zh-CN" sz="2000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+ n./pron.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某范围的大多数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08028" y="4487451"/>
            <a:ext cx="1167234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eg. 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________ children in the  poor areas have no money to go to school.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A. Most the     B. Mostly of          C. The mostly of      D.  Most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5226" y="4819804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87596" y="178510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most visitors </a:t>
            </a:r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0405" y="2391326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most of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visitors </a:t>
            </a:r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16495" y="2997912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most of them</a:t>
            </a:r>
            <a:endParaRPr lang="en-US" altLang="zh-CN" sz="240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0" grpId="0"/>
      <p:bldP spid="11" grpId="0"/>
    </p:bldLst>
  </p:timing>
</p:sld>
</file>

<file path=ppt/tags/tag1.xml><?xml version="1.0" encoding="utf-8"?>
<p:tagLst xmlns:p="http://schemas.openxmlformats.org/presentationml/2006/main">
  <p:tag name="KSO_WM_UNIT_TABLE_BEAUTIFY" val="smartTable{fbe71625-e49c-406e-837d-71e51fe52553}"/>
  <p:tag name="TABLE_ENDDRAG_ORIGIN_RECT" val="871*168"/>
  <p:tag name="TABLE_ENDDRAG_RECT" val="40*123*871*168"/>
</p:tagLst>
</file>

<file path=ppt/tags/tag10.xml><?xml version="1.0" encoding="utf-8"?>
<p:tagLst xmlns:p="http://schemas.openxmlformats.org/presentationml/2006/main">
  <p:tag name="KSO_WM_UNIT_TABLE_BEAUTIFY" val="smartTable{aa584524-2f45-47a8-b4b0-4c829f82d306}"/>
</p:tagLst>
</file>

<file path=ppt/tags/tag11.xml><?xml version="1.0" encoding="utf-8"?>
<p:tagLst xmlns:p="http://schemas.openxmlformats.org/presentationml/2006/main">
  <p:tag name="KSO_WM_UNIT_TABLE_BEAUTIFY" val="smartTable{a94886a1-3d3a-4066-bbb6-41a35f515e5b}"/>
  <p:tag name="TABLE_ENDDRAG_ORIGIN_RECT" val="878*369"/>
  <p:tag name="TABLE_ENDDRAG_RECT" val="40*103*878*369"/>
</p:tagLst>
</file>

<file path=ppt/tags/tag12.xml><?xml version="1.0" encoding="utf-8"?>
<p:tagLst xmlns:p="http://schemas.openxmlformats.org/presentationml/2006/main">
  <p:tag name="KSO_WM_UNIT_TABLE_BEAUTIFY" val="smartTable{586360dd-04b8-4d74-a567-2edf1b3dfe2a}"/>
  <p:tag name="TABLE_ENDDRAG_ORIGIN_RECT" val="876*178"/>
  <p:tag name="TABLE_ENDDRAG_RECT" val="36*111*876*178"/>
</p:tagLst>
</file>

<file path=ppt/tags/tag13.xml><?xml version="1.0" encoding="utf-8"?>
<p:tagLst xmlns:p="http://schemas.openxmlformats.org/presentationml/2006/main">
  <p:tag name="KSO_WM_UNIT_TABLE_BEAUTIFY" val="smartTable{53f07918-89e5-4151-82cd-d76a955af793}"/>
  <p:tag name="TABLE_ENDDRAG_ORIGIN_RECT" val="875*148"/>
  <p:tag name="TABLE_ENDDRAG_RECT" val="44*108*875*148"/>
</p:tagLst>
</file>

<file path=ppt/tags/tag14.xml><?xml version="1.0" encoding="utf-8"?>
<p:tagLst xmlns:p="http://schemas.openxmlformats.org/presentationml/2006/main">
  <p:tag name="KSO_WM_UNIT_TABLE_BEAUTIFY" val="smartTable{7acc68c9-0eb0-46a8-99be-89e224fbca30}"/>
  <p:tag name="TABLE_ENDDRAG_ORIGIN_RECT" val="859*191"/>
  <p:tag name="TABLE_ENDDRAG_RECT" val="52*120*859*191"/>
</p:tagLst>
</file>

<file path=ppt/tags/tag15.xml><?xml version="1.0" encoding="utf-8"?>
<p:tagLst xmlns:p="http://schemas.openxmlformats.org/presentationml/2006/main">
  <p:tag name="KSO_WM_UNIT_TABLE_BEAUTIFY" val="smartTable{d969cc8e-fc9b-426a-9657-d99622c5f5f3}"/>
  <p:tag name="TABLE_ENDDRAG_ORIGIN_RECT" val="864*181"/>
  <p:tag name="TABLE_ENDDRAG_RECT" val="46*98*864*181"/>
</p:tagLst>
</file>

<file path=ppt/tags/tag16.xml><?xml version="1.0" encoding="utf-8"?>
<p:tagLst xmlns:p="http://schemas.openxmlformats.org/presentationml/2006/main">
  <p:tag name="KSO_WM_UNIT_TABLE_BEAUTIFY" val="smartTable{fe3b8427-dca5-4596-ba81-057d9b2bd344}"/>
  <p:tag name="TABLE_ENDDRAG_ORIGIN_RECT" val="853*178"/>
  <p:tag name="TABLE_ENDDRAG_RECT" val="52*111*853*178"/>
</p:tagLst>
</file>

<file path=ppt/tags/tag17.xml><?xml version="1.0" encoding="utf-8"?>
<p:tagLst xmlns:p="http://schemas.openxmlformats.org/presentationml/2006/main">
  <p:tag name="KSO_WM_UNIT_TABLE_BEAUTIFY" val="smartTable{896c5499-dff4-4441-9a87-6e8677e7eb5d}"/>
  <p:tag name="TABLE_ENDDRAG_ORIGIN_RECT" val="864*314"/>
  <p:tag name="TABLE_ENDDRAG_RECT" val="40*120*864*314"/>
</p:tagLst>
</file>

<file path=ppt/tags/tag18.xml><?xml version="1.0" encoding="utf-8"?>
<p:tagLst xmlns:p="http://schemas.openxmlformats.org/presentationml/2006/main">
  <p:tag name="KSO_WM_UNIT_TABLE_BEAUTIFY" val="smartTable{b6ba36cc-0ff3-4bb0-a18d-066ee2e7d7ab}"/>
  <p:tag name="TABLE_ENDDRAG_ORIGIN_RECT" val="826*277"/>
  <p:tag name="TABLE_ENDDRAG_RECT" val="65*141*826*277"/>
</p:tagLst>
</file>

<file path=ppt/tags/tag19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KSO_WM_DOC_GUID" val="{9aa1e989-5ba7-4232-8067-2e4615214a69}"/>
</p:tagLst>
</file>

<file path=ppt/tags/tag2.xml><?xml version="1.0" encoding="utf-8"?>
<p:tagLst xmlns:p="http://schemas.openxmlformats.org/presentationml/2006/main">
  <p:tag name="KSO_WM_UNIT_TABLE_BEAUTIFY" val="smartTable{fbe71625-e49c-406e-837d-71e51fe52553}"/>
  <p:tag name="TABLE_ENDDRAG_ORIGIN_RECT" val="862*274"/>
  <p:tag name="TABLE_ENDDRAG_RECT" val="47*94*862*274"/>
</p:tagLst>
</file>

<file path=ppt/tags/tag3.xml><?xml version="1.0" encoding="utf-8"?>
<p:tagLst xmlns:p="http://schemas.openxmlformats.org/presentationml/2006/main">
  <p:tag name="KSO_WM_UNIT_TABLE_BEAUTIFY" val="smartTable{d6c90b2e-ed5c-48de-bb1e-94c95b90683d}"/>
  <p:tag name="TABLE_ENDDRAG_ORIGIN_RECT" val="856*235"/>
  <p:tag name="TABLE_ENDDRAG_RECT" val="40*111*856*235"/>
</p:tagLst>
</file>

<file path=ppt/tags/tag4.xml><?xml version="1.0" encoding="utf-8"?>
<p:tagLst xmlns:p="http://schemas.openxmlformats.org/presentationml/2006/main">
  <p:tag name="KSO_WM_UNIT_TABLE_BEAUTIFY" val="smartTable{99046f91-2964-4014-870b-36969766a74f}"/>
  <p:tag name="TABLE_ENDDRAG_ORIGIN_RECT" val="851*220"/>
  <p:tag name="TABLE_ENDDRAG_RECT" val="54*104*851*220"/>
</p:tagLst>
</file>

<file path=ppt/tags/tag5.xml><?xml version="1.0" encoding="utf-8"?>
<p:tagLst xmlns:p="http://schemas.openxmlformats.org/presentationml/2006/main">
  <p:tag name="KSO_WM_UNIT_TABLE_BEAUTIFY" val="smartTable{d4298b4a-a851-473c-8ae6-4aba89ef93b2}"/>
  <p:tag name="TABLE_ENDDRAG_ORIGIN_RECT" val="864*420"/>
  <p:tag name="TABLE_ENDDRAG_RECT" val="47*94*864*420"/>
</p:tagLst>
</file>

<file path=ppt/tags/tag6.xml><?xml version="1.0" encoding="utf-8"?>
<p:tagLst xmlns:p="http://schemas.openxmlformats.org/presentationml/2006/main">
  <p:tag name="KSO_WM_UNIT_TABLE_BEAUTIFY" val="smartTable{8ecc9b32-9ff8-481c-8ee4-bf677096c855}"/>
  <p:tag name="TABLE_ENDDRAG_ORIGIN_RECT" val="852*214"/>
  <p:tag name="TABLE_ENDDRAG_RECT" val="51*104*853*214"/>
</p:tagLst>
</file>

<file path=ppt/tags/tag7.xml><?xml version="1.0" encoding="utf-8"?>
<p:tagLst xmlns:p="http://schemas.openxmlformats.org/presentationml/2006/main">
  <p:tag name="KSO_WM_UNIT_TABLE_BEAUTIFY" val="smartTable{5f5b82d8-dadc-48dc-9a0c-f30354188a55}"/>
  <p:tag name="TABLE_ENDDRAG_ORIGIN_RECT" val="879*260"/>
  <p:tag name="TABLE_ENDDRAG_RECT" val="40*133*880*260"/>
</p:tagLst>
</file>

<file path=ppt/tags/tag8.xml><?xml version="1.0" encoding="utf-8"?>
<p:tagLst xmlns:p="http://schemas.openxmlformats.org/presentationml/2006/main">
  <p:tag name="KSO_WM_UNIT_TABLE_BEAUTIFY" val="smartTable{19dc2e80-5b6e-4897-9b9e-1a4b23969eea}"/>
  <p:tag name="TABLE_ENDDRAG_ORIGIN_RECT" val="854*306"/>
  <p:tag name="TABLE_ENDDRAG_RECT" val="53*89*854*306"/>
</p:tagLst>
</file>

<file path=ppt/tags/tag9.xml><?xml version="1.0" encoding="utf-8"?>
<p:tagLst xmlns:p="http://schemas.openxmlformats.org/presentationml/2006/main">
  <p:tag name="KSO_WM_UNIT_TABLE_BEAUTIFY" val="smartTable{ecf48c57-497e-464a-a7c6-9744800379de}"/>
  <p:tag name="TABLE_ENDDRAG_ORIGIN_RECT" val="851*198"/>
  <p:tag name="TABLE_ENDDRAG_RECT" val="45*108*851*198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279</Paragraphs>
  <Slides>29</Slides>
  <Notes>29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0">
      <vt:lpstr>Arial</vt:lpstr>
      <vt:lpstr>宋体</vt:lpstr>
      <vt:lpstr>微软雅黑</vt:lpstr>
      <vt:lpstr>Calibri Light</vt:lpstr>
      <vt:lpstr>Calibri</vt:lpstr>
      <vt:lpstr>等线 Light</vt:lpstr>
      <vt:lpstr>等线</vt:lpstr>
      <vt:lpstr>Times New Roman</vt:lpstr>
      <vt:lpstr>华文隶书</vt:lpstr>
      <vt:lpstr>Baskerville Old Face</vt:lpstr>
      <vt:lpstr>Default Design</vt:lpstr>
      <vt:lpstr>7B Unit2 Revision 3</vt:lpstr>
      <vt:lpstr>导学稿：</vt:lpstr>
      <vt:lpstr>PowerPoint Presentation</vt:lpstr>
      <vt:lpstr>Grammar：</vt:lpstr>
      <vt:lpstr>Grammar：难点</vt:lpstr>
      <vt:lpstr>Key points：visit &amp; visitor</vt:lpstr>
      <vt:lpstr>Key points：afraid</vt:lpstr>
      <vt:lpstr>Key points：like  介词  VS   动词</vt:lpstr>
      <vt:lpstr>Key points：most VS most of</vt:lpstr>
      <vt:lpstr>Key points：helpful &amp; help</vt:lpstr>
      <vt:lpstr>Key points：problem VS question</vt:lpstr>
      <vt:lpstr>Key points：ask </vt:lpstr>
      <vt:lpstr>Key points：ready</vt:lpstr>
      <vt:lpstr>Key points：lucky, luckily&amp; luck</vt:lpstr>
      <vt:lpstr>Key points：man-men</vt:lpstr>
      <vt:lpstr>Key points：不定代词</vt:lpstr>
      <vt:lpstr>Key points：elder VS older</vt:lpstr>
      <vt:lpstr>Key points：by   VS  take</vt:lpstr>
      <vt:lpstr>Key points：in the future VS in future</vt:lpstr>
      <vt:lpstr>Key points：sound VS noise , voice </vt:lpstr>
      <vt:lpstr>Key points：sick VS ill</vt:lpstr>
      <vt:lpstr>Key points：worry &amp; worried</vt:lpstr>
      <vt:lpstr>Key points：information  VS message</vt:lpstr>
      <vt:lpstr>中考链接</vt:lpstr>
      <vt:lpstr>中考链接</vt:lpstr>
      <vt:lpstr>中考链接</vt:lpstr>
      <vt:lpstr>中考链接</vt:lpstr>
      <vt:lpstr>Homework：1. Review the key points2. Finish the exercises</vt:lpstr>
      <vt:lpstr>Thank you for listening!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2022-03-19T08:24:03.986</cp:lastPrinted>
  <dcterms:created xsi:type="dcterms:W3CDTF">2022-03-19T08:24:03Z</dcterms:created>
  <dcterms:modified xsi:type="dcterms:W3CDTF">2022-03-19T00:24:05Z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