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30" r:id="rId3"/>
    <p:sldId id="515" r:id="rId4"/>
    <p:sldId id="369" r:id="rId5"/>
    <p:sldId id="370" r:id="rId6"/>
    <p:sldId id="371" r:id="rId7"/>
    <p:sldId id="376" r:id="rId8"/>
    <p:sldId id="372" r:id="rId9"/>
    <p:sldId id="265" r:id="rId10"/>
    <p:sldId id="266" r:id="rId11"/>
    <p:sldId id="267" r:id="rId12"/>
    <p:sldId id="268" r:id="rId13"/>
    <p:sldId id="269" r:id="rId14"/>
    <p:sldId id="436" r:id="rId15"/>
    <p:sldId id="437" r:id="rId16"/>
    <p:sldId id="643" r:id="rId17"/>
    <p:sldId id="644" r:id="rId18"/>
    <p:sldId id="645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6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file:///D:\qq&#25991;&#20214;\712321467\Image\C2C\Image2\%7b75232B38-A165-1FB7-499C-2E1C792CACB5%7d.png" TargetMode="Externa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/>
        </p:nvPicPr>
        <p:blipFill>
          <a:blip r:embed="rId14" r:link="rId15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58265" y="701675"/>
            <a:ext cx="9144000" cy="924560"/>
          </a:xfrm>
        </p:spPr>
        <p:txBody>
          <a:bodyPr>
            <a:normAutofit fontScale="90000"/>
          </a:bodyPr>
          <a:lstStyle/>
          <a:p>
            <a:r>
              <a:rPr lang="zh-CN" altLang="en-US" sz="4890" b="1">
                <a:solidFill>
                  <a:srgbClr val="002060"/>
                </a:solidFill>
              </a:rPr>
              <a:t>综合性学习活动</a:t>
            </a:r>
            <a:br>
              <a:rPr lang="zh-CN" altLang="en-US" sz="4890" b="1">
                <a:solidFill>
                  <a:srgbClr val="002060"/>
                </a:solidFill>
              </a:rPr>
            </a:br>
            <a:br>
              <a:rPr lang="zh-CN" altLang="en-US" sz="4890" b="1">
                <a:solidFill>
                  <a:srgbClr val="002060"/>
                </a:solidFill>
              </a:rPr>
            </a:br>
            <a:r>
              <a:rPr lang="zh-CN" altLang="en-US" sz="4890" b="1">
                <a:solidFill>
                  <a:srgbClr val="002060"/>
                </a:solidFill>
              </a:rPr>
              <a:t> </a:t>
            </a:r>
            <a:r>
              <a:rPr lang="en-US" altLang="zh-CN" sz="4890" b="1">
                <a:solidFill>
                  <a:srgbClr val="002060"/>
                </a:solidFill>
              </a:rPr>
              <a:t>                       </a:t>
            </a:r>
            <a:r>
              <a:rPr lang="zh-CN" altLang="en-US" sz="4890" b="1">
                <a:solidFill>
                  <a:srgbClr val="FF0000"/>
                </a:solidFill>
              </a:rPr>
              <a:t>孝亲敬老</a:t>
            </a:r>
            <a:endParaRPr lang="zh-CN" altLang="en-US" sz="4890" b="1">
              <a:solidFill>
                <a:srgbClr val="FF0000"/>
              </a:solidFill>
            </a:endParaRPr>
          </a:p>
        </p:txBody>
      </p:sp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2337435"/>
            <a:ext cx="7952105" cy="45205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8299450" y="2204720"/>
            <a:ext cx="4027170" cy="4859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2565" y="-48895"/>
            <a:ext cx="1178052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活动二【说行孝】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endParaRPr lang="zh-CN" altLang="en-US" sz="32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①子曰：“今之孝者，是谓能养。至于犬马，皆能有养；不敬，何以别乎？”孝不仅是你赡养着父母，你们家的马和狗你都养着它们，能说“孝”吗？若不尊敬父母那和养牲口有什么区别？</a:t>
            </a:r>
            <a:endParaRPr lang="zh-CN" altLang="en-US" sz="32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②《孝经》：“身体发肤受之父母，不敢毁伤，孝之始也。”做人子女，要行孝，应先从爱护自己开始，不要让父母为我们身体的伤患而担忧；更要记得“德有伤，贻亲羞”的警言，严于律己，不做不仁、不义、无信、无礼的事让父母蒙受羞辱，这是孝的第一步。</a:t>
            </a:r>
            <a:endParaRPr lang="zh-CN" altLang="en-US" sz="32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根据链接材料，从对待父母和对待自己两个角度说说如何行孝：                                                                                      </a:t>
            </a:r>
            <a:endParaRPr lang="zh-CN" altLang="en-US" sz="32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                                                                       </a:t>
            </a:r>
            <a:endParaRPr lang="zh-CN" altLang="en-US" sz="32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5160" y="5031105"/>
            <a:ext cx="9338945" cy="1133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①孝不仅是赡养父母，更是尊敬父母；</a:t>
            </a:r>
            <a:endParaRPr lang="zh-CN" altLang="en-US" sz="3600" b="1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②行孝要爱护自己的身体和名誉。</a:t>
            </a:r>
            <a:endParaRPr lang="zh-CN" altLang="en-US" sz="3600" b="1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9435" y="236855"/>
            <a:ext cx="11435715" cy="35363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活动三【话观点】   </a:t>
            </a:r>
            <a:endParaRPr lang="zh-CN" altLang="en-US" sz="32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我学习工作忙，我钱赚得还太少，我的父母身体都还很健康，等我将来有时间了，等我将来有能力了，等我的父母老了身体不好了，我会来尽孝。针对这种“将来再尽孝”的观点，你怎么看，谈谈你的看法。</a:t>
            </a:r>
            <a:endParaRPr lang="zh-CN" altLang="en-US" sz="32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87955" y="4103370"/>
            <a:ext cx="7152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45715" y="4091940"/>
            <a:ext cx="7294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8825" y="3187700"/>
            <a:ext cx="10346055" cy="2795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我不赞成将来再尽孝的观点。行孝要趁早，行孝只有现在时，而不是等待将来时。常回家看看，常为父母做些力所能及的事，都是行孝。一个总等待将来去行孝的人，是不会真正行孝的。</a:t>
            </a:r>
            <a:endParaRPr lang="zh-CN" altLang="en-US" sz="3600" b="1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80635" y="1633855"/>
            <a:ext cx="5319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205" y="1160780"/>
            <a:ext cx="11095355" cy="4497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en-US" altLang="zh-CN" sz="3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</a:t>
            </a:r>
            <a:r>
              <a:rPr lang="zh-CN" altLang="en-US" sz="3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尊老爱亲、知恩图报是中华民族的传统美德,我们要弘扬中华民族尊老敬老的优良传统,关心老人、孝敬老人。同学们,把“孝亲敬老”活动作为尊老的第一步,让我们真正能从自己的实际出发,从自身做起,从尊敬身边的人做起,不为图名,不为图利,养成行为习惯的自觉。我们大家共同监督来完成好我们的活动吧。</a:t>
            </a:r>
            <a:endParaRPr lang="zh-CN" altLang="en-US" sz="36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3230" y="109220"/>
            <a:ext cx="3738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bliqueBottomLeft"/>
              <a:lightRig rig="threePt" dir="t"/>
            </a:scene3d>
            <a:sp3d extrusionH="387350">
              <a:extrusionClr>
                <a:srgbClr val="175BCB"/>
              </a:extrusionClr>
            </a:sp3d>
          </a:bodyPr>
          <a:lstStyle/>
          <a:p>
            <a:pPr algn="ctr"/>
            <a:r>
              <a:rPr lang="zh-CN" altLang="en-US" sz="4000" b="1">
                <a:solidFill>
                  <a:srgbClr val="FF0000"/>
                </a:solidFill>
                <a:effectLst>
                  <a:outerShdw blurRad="60007" dist="310007" dir="7680000" sy="30000" kx="1300200" algn="ctr" rotWithShape="0">
                    <a:srgbClr val="0D1E55">
                      <a:alpha val="32000"/>
                    </a:srgbClr>
                  </a:outerShdw>
                </a:effectLst>
              </a:rPr>
              <a:t>撰写活动结束语</a:t>
            </a:r>
            <a:endParaRPr lang="zh-CN" altLang="en-US" sz="4000" b="1">
              <a:solidFill>
                <a:srgbClr val="FF0000"/>
              </a:solidFill>
              <a:effectLst>
                <a:outerShdw blurRad="60007" dist="310007" dir="7680000" sy="30000" kx="1300200" algn="ctr" rotWithShape="0">
                  <a:srgbClr val="0D1E55">
                    <a:alpha val="32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" y="-635"/>
            <a:ext cx="11797030" cy="35375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3200"/>
          </a:p>
          <a:p>
            <a:pPr marL="0" indent="0">
              <a:buNone/>
            </a:pP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376555" y="2781935"/>
            <a:ext cx="11550015" cy="9620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2730" y="775970"/>
            <a:ext cx="1179766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zh-CN" altLang="en-US" sz="3200">
                <a:sym typeface="+mn-ea"/>
              </a:rPr>
              <a:t>【主题班会我主持】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>
                <a:sym typeface="+mn-ea"/>
              </a:rPr>
              <a:t>(2) 请你为七（一）班的主题班会设计一段精彩的开场白。</a:t>
            </a:r>
            <a:endParaRPr lang="zh-CN" altLang="en-US" sz="3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0035" y="2398395"/>
            <a:ext cx="1191196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示例：亲爱的同学们，中华民族几千年历史源远流长，流淌着 “孝”文化。前人奉“孝”为宗，今人仍需高举“孝”之旗。</a:t>
            </a:r>
            <a:r>
              <a:rPr lang="en-US" altLang="zh-CN" sz="3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</a:t>
            </a:r>
            <a:r>
              <a:rPr lang="zh-CN" altLang="en-US" sz="3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今天的青少年更应该践行“孝”文化。现在，就让我们一起来</a:t>
            </a:r>
            <a:r>
              <a:rPr lang="en-US" altLang="zh-CN" sz="3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</a:t>
            </a:r>
            <a:r>
              <a:rPr lang="zh-CN" altLang="en-US" sz="3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感受“孝”，宣讲“孝”，践行“孝”。</a:t>
            </a:r>
            <a:endParaRPr lang="zh-CN" altLang="en-US" sz="320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62585" y="0"/>
            <a:ext cx="18110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练习四</a:t>
            </a:r>
            <a:endParaRPr lang="zh-CN" altLang="en-US" sz="3200" b="1">
              <a:solidFill>
                <a:srgbClr val="FF0000"/>
              </a:solidFill>
              <a:highlight>
                <a:srgbClr val="FFFF00"/>
              </a:highlight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020" y="167005"/>
            <a:ext cx="11766550" cy="21310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>
                <a:sym typeface="+mn-ea"/>
              </a:rPr>
              <a:t>【传统孝道我评说】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>
                <a:sym typeface="+mn-ea"/>
              </a:rPr>
              <a:t>(</a:t>
            </a:r>
            <a:r>
              <a:rPr lang="en-US" altLang="zh-CN" sz="3200">
                <a:sym typeface="+mn-ea"/>
              </a:rPr>
              <a:t>2</a:t>
            </a:r>
            <a:r>
              <a:rPr lang="zh-CN" altLang="en-US" sz="3200">
                <a:sym typeface="+mn-ea"/>
              </a:rPr>
              <a:t>) 《弟子规》中有“父母命，行勿懶”“父母责，须顺承”等古训，对古代这些有关 “孝”的要求，你是如何看待的？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377825" y="1939925"/>
            <a:ext cx="11436350" cy="13481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示例一：我认为我们应该尊重并践行这些传统要求。因为父母含辛茹苦把我们养大，就算有些要求有点过分，我们也应遵从，顺从也是一种孝。</a:t>
            </a:r>
            <a:endParaRPr lang="zh-CN" altLang="en-US" sz="320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sz="320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sz="320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7825" y="3625850"/>
            <a:ext cx="109982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示例二：我不认同这些要求。新时代讲究平等，对待父母尊重即可，不必拘泥于某种形式。</a:t>
            </a:r>
            <a:endParaRPr lang="zh-CN" altLang="en-US" sz="320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825" y="4509770"/>
            <a:ext cx="1122616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320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3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示例三：我们应该辩证地看待这些要求。对一些好的传统，我们应该传承；对一些不合理的要求，则应摒弃。</a:t>
            </a:r>
            <a:endParaRPr lang="zh-CN" altLang="en-US" sz="320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795" y="90170"/>
            <a:ext cx="11927205" cy="60871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>
                <a:solidFill>
                  <a:srgbClr val="FF0000"/>
                </a:solidFill>
                <a:highlight>
                  <a:srgbClr val="FFFF00"/>
                </a:highlight>
              </a:rPr>
              <a:t>练习五</a:t>
            </a:r>
            <a:r>
              <a:rPr lang="en-US" altLang="zh-CN" sz="3200"/>
              <a:t>  </a:t>
            </a:r>
            <a:endParaRPr lang="en-US" altLang="zh-CN" sz="32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/>
              <a:t>母亲节来临之际，多家媒体联合我</a:t>
            </a:r>
            <a:r>
              <a:rPr lang="zh-CN" altLang="en-US" sz="3200"/>
              <a:t>市</a:t>
            </a:r>
            <a:r>
              <a:rPr lang="en-US" altLang="zh-CN" sz="3200"/>
              <a:t>中小学校特别推出了“寻找最美妈妈”大型公益活动，请你参加这个活动，并完成下面的题目</a:t>
            </a:r>
            <a:r>
              <a:rPr lang="zh-CN" altLang="en-US" sz="3200"/>
              <a:t>。</a:t>
            </a:r>
            <a:endParaRPr lang="en-US" altLang="zh-CN" sz="3200"/>
          </a:p>
          <a:p>
            <a:pPr marL="0" indent="0">
              <a:lnSpc>
                <a:spcPct val="100000"/>
              </a:lnSpc>
              <a:buNone/>
            </a:pPr>
            <a:endParaRPr lang="en-US" altLang="zh-CN" sz="32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/>
              <a:t>【 活动一：悟“美” 】 下面的</a:t>
            </a:r>
            <a:r>
              <a:rPr lang="zh-CN" altLang="en-US" sz="3200"/>
              <a:t>宣</a:t>
            </a:r>
            <a:r>
              <a:rPr lang="en-US" altLang="zh-CN" sz="3200"/>
              <a:t>传语中隐含着“最美妈妈”评选标准中的两个关键词，请将它们提取出来。</a:t>
            </a:r>
            <a:endParaRPr lang="en-US" altLang="zh-CN" sz="3200"/>
          </a:p>
          <a:p>
            <a:pPr marL="0" indent="0">
              <a:lnSpc>
                <a:spcPct val="100000"/>
              </a:lnSpc>
              <a:buNone/>
            </a:pPr>
            <a:endParaRPr lang="en-US" altLang="zh-CN" sz="12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/>
              <a:t>在社会转型、价值体</a:t>
            </a:r>
            <a:r>
              <a:rPr lang="zh-CN" altLang="en-US" sz="3200"/>
              <a:t>系</a:t>
            </a:r>
            <a:r>
              <a:rPr lang="en-US" altLang="zh-CN" sz="3200"/>
              <a:t>重构的时代，“寻找最美妈妈”’活动表达了社会对道德价值回归的期待，反映了时代对真善</a:t>
            </a:r>
            <a:r>
              <a:rPr lang="zh-CN" altLang="en-US" sz="3200"/>
              <a:t>美</a:t>
            </a:r>
            <a:r>
              <a:rPr lang="en-US" altLang="zh-CN" sz="3200"/>
              <a:t>的呼唤。</a:t>
            </a:r>
            <a:endParaRPr lang="en-US" altLang="zh-CN" sz="3200"/>
          </a:p>
          <a:p>
            <a:pPr marL="0" indent="0">
              <a:buNone/>
            </a:pP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（1） _________（2）_________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4361180" y="5447665"/>
            <a:ext cx="21132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 </a:t>
            </a:r>
            <a:r>
              <a:rPr lang="zh-CN" altLang="en-US" sz="3200">
                <a:solidFill>
                  <a:srgbClr val="FF0000"/>
                </a:solidFill>
              </a:rPr>
              <a:t>真善美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3675" y="5447665"/>
            <a:ext cx="28975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sym typeface="+mn-ea"/>
              </a:rPr>
              <a:t>道德价值</a:t>
            </a:r>
            <a:endParaRPr lang="zh-CN" altLang="en-US" sz="32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270" y="0"/>
            <a:ext cx="12192635" cy="6010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100"/>
              <a:t>【 活动二：鉴“美” 】 请在下面的横线上填写一个词语或短语表明你的现点，完成学校组织的相关调查。</a:t>
            </a:r>
            <a:endParaRPr lang="zh-CN" altLang="en-US" sz="3100"/>
          </a:p>
          <a:p>
            <a:pPr marL="0" indent="0">
              <a:buNone/>
            </a:pPr>
            <a:r>
              <a:rPr lang="zh-CN" altLang="en-US" sz="3100"/>
              <a:t>（温馨提示：后面的活动均围绕你的观点展开。）</a:t>
            </a:r>
            <a:endParaRPr lang="zh-CN" altLang="en-US" sz="3100"/>
          </a:p>
          <a:p>
            <a:pPr marL="0" indent="0">
              <a:buNone/>
            </a:pPr>
            <a:r>
              <a:rPr lang="zh-CN" altLang="en-US" sz="3100"/>
              <a:t>_________的妈妈最美</a:t>
            </a:r>
            <a:endParaRPr lang="zh-CN" altLang="en-US" sz="3100"/>
          </a:p>
          <a:p>
            <a:pPr marL="0" indent="0">
              <a:buNone/>
            </a:pPr>
            <a:r>
              <a:rPr lang="zh-CN" altLang="en-US" sz="3100"/>
              <a:t>【 活动三：荐“美” 】活动需要你推荐一位候选人，请为她写一则推荐词（</a:t>
            </a:r>
            <a:r>
              <a:rPr lang="zh-CN" altLang="en-US" sz="3100">
                <a:sym typeface="+mn-ea"/>
              </a:rPr>
              <a:t>60字左右</a:t>
            </a:r>
            <a:r>
              <a:rPr lang="zh-CN" altLang="en-US" sz="3100"/>
              <a:t>）。</a:t>
            </a:r>
            <a:endParaRPr lang="zh-CN" altLang="en-US" sz="3100"/>
          </a:p>
          <a:p>
            <a:pPr marL="0" indent="0">
              <a:buNone/>
            </a:pPr>
            <a:r>
              <a:rPr lang="zh-CN" altLang="en-US" sz="3100"/>
              <a:t>要求：①必须围绕你在“活动二”中表明的观点阐述推荐理由；②必须使用排比的修辞手法；③不要在推荐词中出现候选人姓名。</a:t>
            </a:r>
            <a:endParaRPr lang="zh-CN" altLang="en-US" sz="3100"/>
          </a:p>
          <a:p>
            <a:pPr marL="0" indent="0">
              <a:buNone/>
            </a:pPr>
            <a:r>
              <a:rPr lang="zh-CN" altLang="en-US" sz="3100"/>
              <a:t>“最美妈妈”推荐词：</a:t>
            </a:r>
            <a:endParaRPr lang="zh-CN" altLang="en-US" sz="3100"/>
          </a:p>
        </p:txBody>
      </p:sp>
      <p:sp>
        <p:nvSpPr>
          <p:cNvPr id="4" name="文本框 3"/>
          <p:cNvSpPr txBox="1"/>
          <p:nvPr/>
        </p:nvSpPr>
        <p:spPr>
          <a:xfrm>
            <a:off x="121920" y="4385945"/>
            <a:ext cx="1195006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勤劳的妈妈最美</a:t>
            </a:r>
            <a:r>
              <a:rPr lang="zh-CN" altLang="en-US" sz="3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。我的妈妈是一个勤劳的人，她用双肩扛起生活的重担，她用双脚踏出富裕的道路，她用双手创造幸福的明天。</a:t>
            </a:r>
            <a:endParaRPr lang="zh-CN" altLang="en-US" sz="320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2755" y="1386840"/>
            <a:ext cx="13277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勤劳</a:t>
            </a:r>
            <a:r>
              <a:rPr lang="en-US" altLang="zh-CN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endParaRPr lang="en-US" altLang="zh-CN" sz="32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5289550"/>
            <a:ext cx="1219327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有爱心的妈妈最美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3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</a:t>
            </a:r>
            <a:r>
              <a:rPr lang="en-US" altLang="zh-CN" sz="3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3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的妈妈是一个有爱心的人，敬老院里，有她温暖的话语；街道社区，有她甜美的笑容；义工队里，有她忙碌的身影。</a:t>
            </a:r>
            <a:endParaRPr lang="zh-CN" altLang="en-US" sz="320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91025" y="1386840"/>
            <a:ext cx="1870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有爱心</a:t>
            </a:r>
            <a:endParaRPr lang="zh-CN" altLang="en-US" sz="32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-635"/>
            <a:ext cx="12092305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100"/>
              <a:t>【 活动四：赞”美”】 你推荐的候选人荣获了“最美妈妈”称号，请给她写一则贺词。</a:t>
            </a:r>
            <a:endParaRPr lang="zh-CN" altLang="en-US" sz="3100"/>
          </a:p>
          <a:p>
            <a:pPr marL="0" indent="0">
              <a:buNone/>
            </a:pPr>
            <a:r>
              <a:rPr lang="zh-CN" altLang="en-US" sz="3100"/>
              <a:t>要求：① 仿照小诗画线部分拟写；②必须围绕你在”活动二”中表明的观点；③字数不必完全相同。</a:t>
            </a:r>
            <a:endParaRPr lang="zh-CN" altLang="en-US" sz="3100"/>
          </a:p>
          <a:p>
            <a:pPr marL="0" indent="0">
              <a:buNone/>
            </a:pPr>
            <a:r>
              <a:rPr lang="en-US" altLang="zh-CN" sz="3100"/>
              <a:t>         </a:t>
            </a:r>
            <a:r>
              <a:rPr lang="zh-CN" altLang="en-US" sz="3100"/>
              <a:t>我们这群母亲</a:t>
            </a:r>
            <a:endParaRPr lang="zh-CN" altLang="en-US" sz="3100"/>
          </a:p>
          <a:p>
            <a:pPr marL="0" indent="0">
              <a:buNone/>
            </a:pPr>
            <a:r>
              <a:rPr lang="en-US" altLang="zh-CN" sz="3100"/>
              <a:t>        </a:t>
            </a:r>
            <a:r>
              <a:rPr lang="zh-CN" altLang="en-US" sz="3100" u="sng"/>
              <a:t>把和平的旋律</a:t>
            </a:r>
            <a:endParaRPr lang="zh-CN" altLang="en-US" sz="3100" u="sng"/>
          </a:p>
          <a:p>
            <a:pPr marL="0" indent="0">
              <a:buNone/>
            </a:pPr>
            <a:r>
              <a:rPr lang="en-US" altLang="zh-CN" sz="3100"/>
              <a:t>        </a:t>
            </a:r>
            <a:r>
              <a:rPr lang="zh-CN" altLang="en-US" sz="3100" u="sng"/>
              <a:t>摇进世界的心脏</a:t>
            </a:r>
            <a:endParaRPr lang="zh-CN" altLang="en-US" sz="3100"/>
          </a:p>
          <a:p>
            <a:pPr marL="0" indent="0">
              <a:buNone/>
            </a:pPr>
            <a:r>
              <a:rPr lang="en-US" altLang="zh-CN" sz="3100"/>
              <a:t>                                      ———</a:t>
            </a:r>
            <a:r>
              <a:rPr lang="zh-CN" altLang="en-US" sz="3100"/>
              <a:t>（瑞典）沙克丝</a:t>
            </a:r>
            <a:endParaRPr lang="zh-CN" altLang="en-US" sz="3100"/>
          </a:p>
          <a:p>
            <a:pPr marL="0" indent="0">
              <a:buNone/>
            </a:pPr>
            <a:r>
              <a:rPr lang="zh-CN" altLang="en-US" sz="3100"/>
              <a:t>我的“最美妈妈“：</a:t>
            </a:r>
            <a:endParaRPr lang="zh-CN" altLang="en-US" sz="3100"/>
          </a:p>
          <a:p>
            <a:pPr marL="0" indent="0">
              <a:buNone/>
            </a:pPr>
            <a:r>
              <a:rPr lang="en-US" altLang="zh-CN" sz="3100"/>
              <a:t>          </a:t>
            </a:r>
            <a:r>
              <a:rPr lang="zh-CN" altLang="en-US" sz="3100"/>
              <a:t>您</a:t>
            </a:r>
            <a:endParaRPr lang="zh-CN" altLang="en-US" sz="3100"/>
          </a:p>
          <a:p>
            <a:pPr marL="0" indent="0">
              <a:buNone/>
            </a:pPr>
            <a:endParaRPr lang="zh-CN" altLang="en-US" sz="3100"/>
          </a:p>
          <a:p>
            <a:pPr marL="0" indent="0">
              <a:buNone/>
            </a:pPr>
            <a:r>
              <a:rPr lang="en-US" altLang="zh-CN" sz="3100"/>
              <a:t>                                       </a:t>
            </a:r>
            <a:r>
              <a:rPr lang="en-US" altLang="zh-CN" sz="3100">
                <a:sym typeface="+mn-ea"/>
              </a:rPr>
              <a:t>———</a:t>
            </a:r>
            <a:r>
              <a:rPr lang="zh-CN" altLang="en-US" sz="3100"/>
              <a:t>爱您的XXX</a:t>
            </a:r>
            <a:endParaRPr lang="zh-CN" altLang="en-US" sz="3100"/>
          </a:p>
        </p:txBody>
      </p:sp>
      <p:sp>
        <p:nvSpPr>
          <p:cNvPr id="4" name="文本框 3"/>
          <p:cNvSpPr txBox="1"/>
          <p:nvPr/>
        </p:nvSpPr>
        <p:spPr>
          <a:xfrm>
            <a:off x="1403350" y="4688205"/>
            <a:ext cx="313880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把勤劳的美德</a:t>
            </a:r>
            <a:endParaRPr lang="zh-CN" altLang="en-US" sz="32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融入我的血液</a:t>
            </a:r>
            <a:endParaRPr lang="zh-CN" altLang="en-US" sz="32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14260" y="4340225"/>
            <a:ext cx="365188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用无私仁爱的善举</a:t>
            </a:r>
            <a:endParaRPr lang="zh-CN" altLang="en-US" sz="320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唤醒人们的良知</a:t>
            </a:r>
            <a:endParaRPr lang="zh-CN" altLang="en-US" sz="320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New 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11544300" y="12166600"/>
            <a:ext cx="304800" cy="215900"/>
          </a:xfrm>
          <a:prstGeom prst="cube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4535" y="2277110"/>
            <a:ext cx="5989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solidFill>
                  <a:srgbClr val="007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活动二：读读“孝亲敬老”诗文</a:t>
            </a:r>
            <a:endParaRPr lang="zh-CN" altLang="en-US" sz="2800" b="1">
              <a:solidFill>
                <a:srgbClr val="0070C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397635"/>
            <a:ext cx="5989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007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示例</a:t>
            </a:r>
            <a:r>
              <a:rPr lang="en-US" altLang="zh-CN" sz="2800" b="1">
                <a:solidFill>
                  <a:srgbClr val="007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CN" altLang="en-US" sz="2800" b="1">
                <a:solidFill>
                  <a:srgbClr val="007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活动一：讲讲</a:t>
            </a:r>
            <a:r>
              <a:rPr lang="en-US" altLang="zh-CN" sz="2800" b="1">
                <a:solidFill>
                  <a:srgbClr val="007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en-US" sz="2800" b="1">
                <a:solidFill>
                  <a:srgbClr val="007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孝亲敬老</a:t>
            </a:r>
            <a:r>
              <a:rPr lang="en-US" altLang="zh-CN" sz="2800" b="1">
                <a:solidFill>
                  <a:srgbClr val="007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800" b="1">
                <a:solidFill>
                  <a:srgbClr val="007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故事</a:t>
            </a:r>
            <a:endParaRPr lang="zh-CN" altLang="en-US" sz="2800" b="1">
              <a:solidFill>
                <a:srgbClr val="0070C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535" y="3042920"/>
            <a:ext cx="5989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solidFill>
                  <a:srgbClr val="007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活动三：背背“孝亲敬老”格言</a:t>
            </a:r>
            <a:endParaRPr lang="zh-CN" altLang="en-US" sz="2800" b="1">
              <a:solidFill>
                <a:srgbClr val="0070C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4535" y="3808730"/>
            <a:ext cx="5869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solidFill>
                  <a:srgbClr val="007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活动四：唱唱“孝亲敬老”歌曲</a:t>
            </a:r>
            <a:endParaRPr lang="zh-CN" altLang="en-US" sz="2800" b="1">
              <a:solidFill>
                <a:srgbClr val="0070C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5170" y="4460875"/>
            <a:ext cx="5869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solidFill>
                  <a:srgbClr val="007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活动五：做做“孝亲敬老”小事</a:t>
            </a:r>
            <a:endParaRPr lang="zh-CN" altLang="en-US" sz="2800" b="1">
              <a:solidFill>
                <a:srgbClr val="0070C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标题 2"/>
          <p:cNvSpPr/>
          <p:nvPr>
            <p:ph type="ctrTitle"/>
          </p:nvPr>
        </p:nvSpPr>
        <p:spPr>
          <a:xfrm>
            <a:off x="588645" y="-13335"/>
            <a:ext cx="8267700" cy="857250"/>
          </a:xfrm>
        </p:spPr>
        <p:txBody>
          <a:bodyPr>
            <a:normAutofit/>
          </a:bodyPr>
          <a:lstStyle/>
          <a:p>
            <a:r>
              <a:rPr lang="zh-CN" altLang="en-US" sz="3555" b="1">
                <a:solidFill>
                  <a:srgbClr val="FF0000"/>
                </a:solidFill>
                <a:highlight>
                  <a:srgbClr val="FFFF00"/>
                </a:highlight>
              </a:rPr>
              <a:t>练习一</a:t>
            </a:r>
            <a:r>
              <a:rPr lang="zh-CN" altLang="en-US" sz="3555" b="1"/>
              <a:t>：请仿照示例设计三个活动</a:t>
            </a:r>
            <a:endParaRPr lang="zh-CN" altLang="en-US" sz="3555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695" y="583565"/>
            <a:ext cx="11874500" cy="30054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200"/>
              <a:t>爱是一种博大而深厚的情怀，生活的每一时刻、每一空间都有爱的存在。为疲惫的父亲捧上一杯热茶，那风雨中的清洁工地上一把雨伞，为偏远山区的儿童献上一份爱心……，而尊老爱幼老是中华民族的传统美德。在重阳节到来之际，某班将组织开展“孝亲敬老”主题活动。请你完成下列任务。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0" y="3172460"/>
            <a:ext cx="1219263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/>
              <a:t>1．【活动设计】请你仿用示例为本次活动拟写两个活动形式</a:t>
            </a:r>
            <a:endParaRPr lang="zh-CN" altLang="en-US" sz="3200"/>
          </a:p>
          <a:p>
            <a:r>
              <a:rPr lang="zh-CN" altLang="en-US" sz="3200"/>
              <a:t>示例:“孝亲敬老”社区行</a:t>
            </a:r>
            <a:endParaRPr lang="zh-CN" altLang="en-US" sz="3200"/>
          </a:p>
          <a:p>
            <a:r>
              <a:rPr lang="zh-CN" altLang="en-US" sz="3200"/>
              <a:t>（1）_________________     （2）____________________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739140" y="4740910"/>
            <a:ext cx="1048639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示例:“孝亲敬老”故事会；“孝亲敬老”图片展</a:t>
            </a:r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32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“孝亲敬老”演讲赛。</a:t>
            </a:r>
            <a:endParaRPr lang="zh-CN" altLang="en-US" sz="32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955" y="140335"/>
            <a:ext cx="11436985" cy="4026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200"/>
              <a:t>2．【交流表达】</a:t>
            </a:r>
            <a:endParaRPr lang="zh-CN" altLang="en-US" sz="3200"/>
          </a:p>
          <a:p>
            <a:r>
              <a:rPr lang="zh-CN" altLang="en-US" sz="3200"/>
              <a:t>李奶奶是孤寡老人，同学们经常去帮助她。最近李奶奶生病了，同学们自愿捐款，买了营养品前去探望。如果你是班长，见到李奶</a:t>
            </a:r>
            <a:r>
              <a:rPr lang="zh-CN" altLang="en-US" sz="3200">
                <a:sym typeface="+mn-ea"/>
              </a:rPr>
              <a:t>奶</a:t>
            </a:r>
            <a:r>
              <a:rPr lang="zh-CN" altLang="en-US" sz="3200"/>
              <a:t>你会怎么说？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800100" y="2575560"/>
            <a:ext cx="11165840" cy="13144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示例:李奶奶您好。我们又来看您了。听说您生病了，现在好些了吗?我们买了一些营养品，给您补补身子。祝您早日康复！</a:t>
            </a:r>
            <a:endParaRPr lang="zh-CN" altLang="en-US" sz="32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595" y="0"/>
            <a:ext cx="11814810" cy="44234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200"/>
              <a:t>3．【国学运用】</a:t>
            </a:r>
            <a:r>
              <a:rPr lang="en-US" altLang="zh-CN" sz="3200"/>
              <a:t> </a:t>
            </a:r>
            <a:endParaRPr lang="en-US" altLang="zh-CN" sz="3200"/>
          </a:p>
          <a:p>
            <a:r>
              <a:rPr lang="zh-CN" altLang="en-US" sz="3200"/>
              <a:t>探望李妈奶回来，同学们纷纷写日记表达自己的感受，下面引入日记最恰当的一项是（     ）</a:t>
            </a:r>
            <a:endParaRPr lang="zh-CN" altLang="en-US" sz="3200"/>
          </a:p>
          <a:p>
            <a:r>
              <a:rPr lang="zh-CN" altLang="en-US" sz="3200"/>
              <a:t>A．故人不独亲其亲。不独子其子，使老有所终，壮有所用，幼有所长，矜、寡、孤、独、废疾有所养。</a:t>
            </a:r>
            <a:endParaRPr lang="zh-CN" altLang="en-US" sz="3200"/>
          </a:p>
          <a:p>
            <a:r>
              <a:rPr lang="zh-CN" altLang="en-US" sz="3200"/>
              <a:t>B．先天下之忧而忧，后天下之乐而乐。</a:t>
            </a:r>
            <a:endParaRPr lang="zh-CN" altLang="en-US" sz="3200"/>
          </a:p>
          <a:p>
            <a:r>
              <a:rPr lang="zh-CN" altLang="en-US" sz="3200"/>
              <a:t>C．贤战，回也!一箪食，一瓢饮，在陋巷，人不堪其忧，回也不改其乐</a:t>
            </a:r>
            <a:endParaRPr lang="zh-CN" altLang="en-US" sz="3200"/>
          </a:p>
          <a:p>
            <a:r>
              <a:rPr lang="zh-CN" altLang="en-US" sz="3200"/>
              <a:t>D．生于忧患，死于安乐。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347345" y="4584700"/>
            <a:ext cx="113919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A项体现了人人都能受到社会的关爱，更特合此次“孝亲敬老”活动的主题。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48455" y="1054735"/>
            <a:ext cx="10572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sym typeface="+mn-ea"/>
              </a:rPr>
              <a:t>A</a:t>
            </a:r>
            <a:endParaRPr lang="zh-CN" altLang="en-US" sz="32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1935" y="583565"/>
            <a:ext cx="11814175" cy="18522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3200"/>
              <a:t>1.</a:t>
            </a:r>
            <a:r>
              <a:rPr lang="zh-CN" altLang="en-US" sz="3200"/>
              <a:t>下图是金文中的“孝”字，是由“子”字和省略笔画的“老”字组合而成，请结合字形解释“孝”字的含义。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2851785" y="1703705"/>
            <a:ext cx="8961120" cy="2120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200">
                <a:solidFill>
                  <a:srgbClr val="0070C0"/>
                </a:solidFill>
              </a:rPr>
              <a:t>“孝”从字形上看是“老”字在上，“子”字在下，表示儿孙搀扶老人，即子女尽心尽力地扶持(帮助、侍奉、赡养)老人(父母)。</a:t>
            </a:r>
            <a:endParaRPr lang="zh-CN" altLang="en-US" sz="3200">
              <a:solidFill>
                <a:srgbClr val="0070C0"/>
              </a:solidFill>
            </a:endParaRPr>
          </a:p>
          <a:p>
            <a:r>
              <a:rPr lang="zh-CN" altLang="en-US" sz="3200"/>
              <a:t>（须抓住扶持、帮助、侍奉等关键词语表述，不能直接答“孝敬父母”。）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" y="1975485"/>
            <a:ext cx="2840990" cy="372237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62585" y="0"/>
            <a:ext cx="18110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练习二</a:t>
            </a:r>
            <a:endParaRPr lang="zh-CN" altLang="en-US" sz="3200" b="1">
              <a:solidFill>
                <a:srgbClr val="FF0000"/>
              </a:solidFill>
              <a:highlight>
                <a:srgbClr val="FFFF00"/>
              </a:highlight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8000" y="4621530"/>
            <a:ext cx="9144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ym typeface="+mn-ea"/>
              </a:rPr>
              <a:t>2.</a:t>
            </a:r>
            <a:r>
              <a:rPr lang="zh-CN" altLang="en-US" sz="3200">
                <a:sym typeface="+mn-ea"/>
              </a:rPr>
              <a:t>请为尊老、敬老、爱老设计一条公益宣传标语。</a:t>
            </a:r>
            <a:endParaRPr lang="zh-CN" altLang="en-US" sz="320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048000" y="5550535"/>
            <a:ext cx="818769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关爱老人，从心开始。</a:t>
            </a:r>
            <a:endParaRPr lang="zh-CN" sz="32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indent="0"/>
            <a:r>
              <a:rPr 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对老人尽一份孝心，为社会添一份和谐。</a:t>
            </a:r>
            <a:endParaRPr lang="zh-CN" altLang="en-US" sz="32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2910" y="255905"/>
            <a:ext cx="1154239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/>
              <a:t>百善孝为先。一个“孝”字，上“老”下“子”，彰显着中华民族孝亲敬长的优良传统。请仿照画线句子，将文段补充完整。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36525" y="1727835"/>
            <a:ext cx="11919585" cy="2300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孝亲敬长，就是耐心倾听双亲长辈的教导，就像鱼儿一直倾听溪流的歌唱；就是真诚回馈双亲长辈的恩泽，___________；就是全力实现双亲长辈的期望，就像江河奋力前行终成海洋的宽广。</a:t>
            </a:r>
            <a:endParaRPr lang="zh-CN" altLang="en-US" sz="32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8000" y="3244850"/>
            <a:ext cx="87217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就像花儿美丽绽放回报雨露的滋养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060" y="0"/>
            <a:ext cx="11840845" cy="6051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200" b="1"/>
              <a:t>                        </a:t>
            </a:r>
            <a:endParaRPr lang="en-US" altLang="zh-CN" sz="3200" b="1"/>
          </a:p>
          <a:p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“孝”，上为老，下为子，是上一代与下一代，融为一体。孝是中华民族的传统美德。请你参加班级开展的“孝心伴我行”的主题活动，。</a:t>
            </a:r>
            <a:endParaRPr lang="zh-CN" altLang="en-US" sz="36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活动一【表敬意】</a:t>
            </a:r>
            <a:r>
              <a:rPr lang="en-US" altLang="zh-CN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endParaRPr lang="zh-CN" altLang="en-US" sz="36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感动中国”人物——磐安语文老师陈斌强，用一条布带将患有老年痴呆症的母亲紧紧地绑在自己身上，从磐安县城的家中，骑着电瓶车，赶往30多公里以外的学校上班。五年来，1800多个日夜，无论酷暑严寒、刮风下雨，陈斌强就这样承担起了照顾母亲的责任，感动了金华城，感动着整个中国。</a:t>
            </a:r>
            <a:endParaRPr lang="zh-CN" altLang="en-US" sz="36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sz="32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3200" b="1"/>
              <a:t>                                       </a:t>
            </a:r>
            <a:endParaRPr lang="zh-CN" altLang="en-US" sz="3200" b="1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62585" y="0"/>
            <a:ext cx="18110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练习三</a:t>
            </a:r>
            <a:endParaRPr lang="zh-CN" altLang="en-US" sz="3200" b="1">
              <a:solidFill>
                <a:srgbClr val="FF0000"/>
              </a:solidFill>
              <a:highlight>
                <a:srgbClr val="FFFF00"/>
              </a:highlight>
              <a:sym typeface="+mn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13740" y="1216025"/>
            <a:ext cx="10869930" cy="2473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一江春水：陈斌强老师，不仅是中学里的语文老师，更是我们每一个作为儿女的好老师。</a:t>
            </a:r>
            <a:endParaRPr lang="zh-CN" altLang="en-US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夕阳更红：许许多多普通的事，难就难在是否能日复一日的坚持！陈老师最可贵的是日复一日的坚持！</a:t>
            </a:r>
            <a:endParaRPr lang="zh-CN" altLang="en-US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                                </a:t>
            </a:r>
            <a:endParaRPr lang="zh-CN" altLang="en-US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3740" y="3689985"/>
            <a:ext cx="10661650" cy="1805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【示例】 昵称 朝阳最美： 寸草心可报三春辉，陈老师用一条布带，诠释了华夏民族孝的美德。</a:t>
            </a:r>
            <a:endParaRPr lang="zh-CN" altLang="en-US" sz="36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8165" y="139700"/>
            <a:ext cx="1060767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请你仿照下列网友跟帖的样式，给自己取个昵称，然后跟帖表达你对他的敬意。</a:t>
            </a:r>
            <a:endParaRPr lang="zh-CN" altLang="en-US" sz="32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PLACING_PICTURE_USER_VIEWPORT" val="{&quot;height&quot;:4120,&quot;width&quot;:6340}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COMMONDATA" val="eyJoZGlkIjoiMzY1MjNiMmU4ZjA0ZTdmNTJkMWExODJhZDVkYzIwZDcifQ=="/>
  <p:tag name="KSO_WPP_MARK_KEY" val="4297b5be-f3f4-43ed-891b-0f47fd3d3e3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3465</Words>
  <Application>WPS 演示</Application>
  <PresentationFormat/>
  <Paragraphs>160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楷体</vt:lpstr>
      <vt:lpstr>Times New Roman</vt:lpstr>
      <vt:lpstr>微软雅黑</vt:lpstr>
      <vt:lpstr>Calibri</vt:lpstr>
      <vt:lpstr>Arial Unicode MS</vt:lpstr>
      <vt:lpstr>Office 主题</vt:lpstr>
      <vt:lpstr>综合性学习活动                          孝亲敬老</vt:lpstr>
      <vt:lpstr>练习一：请仿照示例设计三个活动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得得</cp:lastModifiedBy>
  <cp:revision>2</cp:revision>
  <cp:lastPrinted>2023-03-21T19:02:00Z</cp:lastPrinted>
  <dcterms:created xsi:type="dcterms:W3CDTF">2023-03-21T19:02:00Z</dcterms:created>
  <dcterms:modified xsi:type="dcterms:W3CDTF">2023-04-20T02:59:15Z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FBE93F7425B447BC86D4B5DF0C29A395</vt:lpwstr>
  </property>
  <property fmtid="{D5CDD505-2E9C-101B-9397-08002B2CF9AE}" pid="7" name="KSOProductBuildVer">
    <vt:lpwstr>2052-11.1.0.10463</vt:lpwstr>
  </property>
</Properties>
</file>