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9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6" r:id="rId11"/>
    <p:sldId id="277" r:id="rId12"/>
    <p:sldId id="270" r:id="rId13"/>
    <p:sldId id="271" r:id="rId14"/>
    <p:sldId id="272" r:id="rId15"/>
    <p:sldId id="274" r:id="rId16"/>
    <p:sldId id="273" r:id="rId17"/>
    <p:sldId id="279" r:id="rId18"/>
    <p:sldId id="281" r:id="rId19"/>
    <p:sldId id="296" r:id="rId20"/>
    <p:sldId id="282" r:id="rId21"/>
    <p:sldId id="283" r:id="rId22"/>
    <p:sldId id="328" r:id="rId23"/>
    <p:sldId id="285" r:id="rId24"/>
    <p:sldId id="284" r:id="rId25"/>
    <p:sldId id="297" r:id="rId26"/>
    <p:sldId id="298" r:id="rId27"/>
    <p:sldId id="299" r:id="rId28"/>
    <p:sldId id="289" r:id="rId29"/>
    <p:sldId id="301" r:id="rId30"/>
    <p:sldId id="302" r:id="rId31"/>
    <p:sldId id="303" r:id="rId32"/>
  </p:sldIdLst>
  <p:sldSz cx="9144000" cy="6858000" type="screen4x3"/>
  <p:notesSz cx="6858000" cy="9144000"/>
  <p:custDataLst>
    <p:tags r:id="rId37"/>
  </p:custDataLst>
  <p:defaultTextStyle>
    <a:defPPr>
      <a:defRPr lang="zh-CN" altLang="en-US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anose="020B0604020202020204"/>
        <a:ea typeface="宋体" panose="02010600030101010101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0" y="0"/>
      </p:cViewPr>
      <p:guideLst/>
    </p:cSldViewPr>
  </p:slideViewPr>
  <p:notesViewPr>
    <p:cSldViewPr>
      <p:cViewPr varScale="1"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页眉占位符 163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200"/>
          </a:p>
        </p:txBody>
      </p:sp>
      <p:sp>
        <p:nvSpPr>
          <p:cNvPr id="16387" name="日期占位符 1638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CE782C82-74FE-4608-B025-5CAD00E47DAF}" type="datetime1">
              <a:rPr sz="1200"/>
            </a:fld>
            <a:endParaRPr sz="1200"/>
          </a:p>
        </p:txBody>
      </p:sp>
      <p:sp>
        <p:nvSpPr>
          <p:cNvPr id="16388" name="幻灯片图像占位符 16387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16389" name="文本占位符 1638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6390" name="页脚占位符 1638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endParaRPr sz="1200"/>
          </a:p>
        </p:txBody>
      </p:sp>
      <p:sp>
        <p:nvSpPr>
          <p:cNvPr id="16391" name="灯片编号占位符 1639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7EF8C50B-5903-4595-89AD-726AB185CCD1}" type="slidenum">
              <a:rPr sz="1200"/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endParaRPr sz="140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140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66447D1-A627-4BAA-BD24-4E27EE5E287D}" type="slidenum">
              <a:rPr sz="1400"/>
            </a:fld>
            <a:endParaRPr sz="1400"/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hf sldNum="0" hdr="0" dt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Arial" panose="020B0604020202020204"/>
          <a:ea typeface="宋体" panose="02010600030101010101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0" sz="20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hyperlink" Target="file:///\\Teacher\sys\&#20020;&#26102;&#25991;&#20214;\&#20313;&#26195;\&#12298;&#29233;&#33714;&#35828;&#12299;\&#29233;&#33714;&#35828;.exe" TargetMode="External"/><Relationship Id="rId2" Type="http://schemas.openxmlformats.org/officeDocument/2006/relationships/image" Target="NULL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file:///D:\&#25105;&#30340;&#25991;&#26723;\Local%20Settings\Temp\Rar$DI20.734\&#12298;&#29233;&#33714;&#35828;&#12299;FLASH&#26391;&#35835;.sw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NULL" TargetMode="Externa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NULL" TargetMode="Externa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NULL" TargetMode="External"/><Relationship Id="rId2" Type="http://schemas.openxmlformats.org/officeDocument/2006/relationships/image" Target="../media/image3.jpeg"/><Relationship Id="rId1" Type="http://schemas.openxmlformats.org/officeDocument/2006/relationships/hyperlink" Target="http://www.janecai.com/photo/zyf-photo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3" Type="http://schemas.openxmlformats.org/officeDocument/2006/relationships/image" Target="NULL" TargetMode="External"/><Relationship Id="rId2" Type="http://schemas.openxmlformats.org/officeDocument/2006/relationships/image" Target="../media/image22.png"/><Relationship Id="rId1" Type="http://schemas.openxmlformats.org/officeDocument/2006/relationships/image" Target="ppt/slides/ppt/slides/ppt/slides/NULL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NULL" TargetMode="External"/><Relationship Id="rId2" Type="http://schemas.openxmlformats.org/officeDocument/2006/relationships/image" Target="../media/image22.png"/><Relationship Id="rId1" Type="http://schemas.openxmlformats.org/officeDocument/2006/relationships/image" Target="ppt/slides/ppt/slides/ppt/slides/NUL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GIF"/><Relationship Id="rId3" Type="http://schemas.openxmlformats.org/officeDocument/2006/relationships/image" Target="../media/image26.GIF"/><Relationship Id="rId2" Type="http://schemas.openxmlformats.org/officeDocument/2006/relationships/image" Target="NULL" TargetMode="Externa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GIF"/><Relationship Id="rId2" Type="http://schemas.openxmlformats.org/officeDocument/2006/relationships/image" Target="NULL" TargetMode="Externa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image" Target="NULL" TargetMode="Externa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NULL" TargetMode="Externa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GIF"/><Relationship Id="rId3" Type="http://schemas.openxmlformats.org/officeDocument/2006/relationships/slide" Target="slide1.xml"/><Relationship Id="rId2" Type="http://schemas.openxmlformats.org/officeDocument/2006/relationships/image" Target="NULL" TargetMode="Externa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169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7171" name="矩形 7170"/>
          <p:cNvSpPr/>
          <p:nvPr/>
        </p:nvSpPr>
        <p:spPr>
          <a:xfrm>
            <a:off x="304800" y="2819400"/>
            <a:ext cx="8839200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4800">
                <a:latin typeface="Times New Roman" panose="02020603050405020304" pitchFamily="18" charset="0"/>
              </a:rPr>
              <a:t> </a:t>
            </a:r>
            <a:endParaRPr kumimoji="1" sz="36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矩形 7171">
            <a:hlinkClick r:id="rId3" action="ppaction://hlinkfile"/>
          </p:cNvPr>
          <p:cNvSpPr/>
          <p:nvPr/>
        </p:nvSpPr>
        <p:spPr>
          <a:xfrm>
            <a:off x="1187450" y="1916113"/>
            <a:ext cx="6219825" cy="2562225"/>
          </a:xfrm>
          <a:solidFill>
            <a:srgbClr val="FFFF00"/>
          </a:solidFill>
          <a:ln>
            <a:solidFill>
              <a:srgbClr val="00FF00"/>
            </a:solidFill>
            <a:miter lim="800000"/>
          </a:ln>
          <a:effectLst>
            <a:outerShdw dist="53882" dir="2700000" algn="ctr">
              <a:srgbClr val="9999FF"/>
            </a:outerShdw>
          </a:effectLst>
        </p:spPr>
        <p:txBody>
          <a:bodyPr wrap="none" fromWordArt="1">
            <a:prstTxWarp prst="textSlantUp">
              <a:avLst/>
            </a:prstTxWarp>
          </a:bodyPr>
          <a:lstStyle/>
          <a:p>
            <a:pPr algn="ctr"/>
            <a:r>
              <a:rPr sz="3600" kern="10">
                <a:ln>
                  <a:solidFill>
                    <a:srgbClr val="00FF00"/>
                  </a:solidFill>
                </a:ln>
                <a:solidFill>
                  <a:srgbClr val="FFFF00"/>
                </a:solidFill>
                <a:effectLst>
                  <a:outerShdw dist="53882" dir="2700000" algn="ctr">
                    <a:srgbClr val="9999FF"/>
                  </a:outerShdw>
                </a:effectLst>
                <a:latin typeface="宋体" panose="02010600030101010101" pitchFamily="2" charset="-122"/>
              </a:rPr>
              <a:t>莲 ：荷花   芙蓉     芙蕖</a:t>
            </a:r>
            <a:endParaRPr sz="3600" kern="10">
              <a:ln>
                <a:solidFill>
                  <a:srgbClr val="00FF00"/>
                </a:solidFill>
              </a:ln>
              <a:solidFill>
                <a:srgbClr val="FFFF00"/>
              </a:solidFill>
              <a:effectLst>
                <a:outerShdw dist="53882" dir="2700000" algn="ctr">
                  <a:srgbClr val="9999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173" name="空心弧 7172">
            <a:hlinkClick r:id="rId4" action="ppaction://hlinksldjump"/>
          </p:cNvPr>
          <p:cNvSpPr/>
          <p:nvPr/>
        </p:nvSpPr>
        <p:spPr>
          <a:xfrm rot="8940000">
            <a:off x="8269288" y="6042025"/>
            <a:ext cx="720725" cy="576263"/>
          </a:xfrm>
          <a:prstGeom prst="blockArc">
            <a:avLst>
              <a:gd name="adj1" fmla="val 9060000"/>
              <a:gd name="adj2" fmla="val 1740000"/>
              <a:gd name="adj3" fmla="val 18866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/>
        </p:txBody>
      </p:sp>
      <p:sp>
        <p:nvSpPr>
          <p:cNvPr id="71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71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/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rPr>
                <a:solidFill>
                  <a:srgbClr val="FF3399"/>
                </a:solidFill>
              </a:rPr>
              <a:t>骈句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31747" name="文本占位符 31746"/>
          <p:cNvSpPr/>
          <p:nvPr>
            <p:ph type="body" idx="1"/>
          </p:nvPr>
        </p:nvSpPr>
        <p:spPr>
          <a:xfrm>
            <a:off x="457200" y="1600200"/>
            <a:ext cx="8229600" cy="8810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 b="1">
                <a:solidFill>
                  <a:srgbClr val="FF3399"/>
                </a:solidFill>
                <a:ea typeface="华文中宋" pitchFamily="2" charset="-122"/>
              </a:rPr>
              <a:t>字数相同，意思相对的句子。前文所学的对偶句也可称为骈句.(思考：《陋室铭》中骈句多，还是本文中骈句多？)</a:t>
            </a:r>
            <a:endParaRPr sz="2800" b="1">
              <a:solidFill>
                <a:srgbClr val="FF3399"/>
              </a:solidFill>
              <a:ea typeface="华文中宋" pitchFamily="2" charset="-122"/>
            </a:endParaRPr>
          </a:p>
        </p:txBody>
      </p:sp>
      <p:sp>
        <p:nvSpPr>
          <p:cNvPr id="31748" name="矩形 31747"/>
          <p:cNvSpPr/>
          <p:nvPr/>
        </p:nvSpPr>
        <p:spPr>
          <a:xfrm>
            <a:off x="1143000" y="3124200"/>
            <a:ext cx="77724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latin typeface="Tahoma" panose="020B0604030504040204" pitchFamily="34" charset="0"/>
              </a:rPr>
              <a:t>1</a:t>
            </a:r>
            <a:r>
              <a:rPr kumimoji="1" sz="2400">
                <a:latin typeface="Tahoma" panose="020B0604030504040204" pitchFamily="34" charset="0"/>
              </a:rPr>
              <a:t>、</a:t>
            </a:r>
            <a:r>
              <a:rPr kumimoji="1" sz="3200" b="1">
                <a:latin typeface="Tahoma" panose="020B0604030504040204" pitchFamily="34" charset="0"/>
              </a:rPr>
              <a:t>出淤泥而不染，濯清涟而不妖</a:t>
            </a:r>
            <a:endParaRPr kumimoji="1" sz="3200" b="1">
              <a:latin typeface="Tahoma" panose="020B0604030504040204" pitchFamily="34" charset="0"/>
            </a:endParaRPr>
          </a:p>
        </p:txBody>
      </p:sp>
      <p:sp>
        <p:nvSpPr>
          <p:cNvPr id="31749" name="矩形 31748"/>
          <p:cNvSpPr/>
          <p:nvPr/>
        </p:nvSpPr>
        <p:spPr>
          <a:xfrm>
            <a:off x="1219200" y="4419600"/>
            <a:ext cx="6324600" cy="15541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latin typeface="Tahoma" panose="020B0604030504040204" pitchFamily="34" charset="0"/>
              </a:rPr>
              <a:t>2、予谓菊，花之隐逸者也；牡丹，花之富贵者也 ；莲，花之君子者也。 </a:t>
            </a:r>
            <a:endParaRPr kumimoji="1" sz="3200" b="1">
              <a:latin typeface="Tahoma" panose="020B0604030504040204" pitchFamily="34" charset="0"/>
            </a:endParaRPr>
          </a:p>
        </p:txBody>
      </p:sp>
      <p:sp>
        <p:nvSpPr>
          <p:cNvPr id="31750" name="矩形 31749"/>
          <p:cNvSpPr/>
          <p:nvPr/>
        </p:nvSpPr>
        <p:spPr>
          <a:xfrm>
            <a:off x="1524000" y="3810000"/>
            <a:ext cx="5638800" cy="4603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400">
                <a:latin typeface="Tahoma" panose="020B0604030504040204" pitchFamily="34" charset="0"/>
              </a:rPr>
              <a:t>                     </a:t>
            </a:r>
            <a:endParaRPr kumimoji="1" sz="2400">
              <a:latin typeface="Tahoma" panose="020B0604030504040204" pitchFamily="34" charset="0"/>
            </a:endParaRPr>
          </a:p>
        </p:txBody>
      </p:sp>
      <p:sp>
        <p:nvSpPr>
          <p:cNvPr id="31751" name="矩形 31750"/>
          <p:cNvSpPr/>
          <p:nvPr/>
        </p:nvSpPr>
        <p:spPr>
          <a:xfrm>
            <a:off x="2057400" y="5791200"/>
            <a:ext cx="6477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3399"/>
                </a:solidFill>
                <a:latin typeface="Tahoma" panose="020B0604030504040204" pitchFamily="34" charset="0"/>
              </a:rPr>
              <a:t>语气逐渐加强，层层推进，富有气势</a:t>
            </a:r>
            <a:endParaRPr kumimoji="1" sz="2800" b="1">
              <a:solidFill>
                <a:srgbClr val="FF3399"/>
              </a:solidFill>
              <a:latin typeface="Tahoma" panose="020B0604030504040204" pitchFamily="34" charset="0"/>
            </a:endParaRPr>
          </a:p>
        </p:txBody>
      </p:sp>
      <p:sp>
        <p:nvSpPr>
          <p:cNvPr id="31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1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4577"/>
          <p:cNvSpPr/>
          <p:nvPr/>
        </p:nvSpPr>
        <p:spPr>
          <a:xfrm>
            <a:off x="1066800" y="228600"/>
            <a:ext cx="7010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0" hangingPunct="0"/>
            <a:r>
              <a:rPr kumimoji="1" sz="4800" b="1">
                <a:latin typeface="Times New Roman" panose="02020603050405020304" pitchFamily="18" charset="0"/>
                <a:ea typeface="隶书" pitchFamily="49" charset="-122"/>
                <a:hlinkClick r:id="rId1" action="ppaction://hlinkfile"/>
              </a:rPr>
              <a:t>课文朗读(</a:t>
            </a:r>
            <a:r>
              <a:rPr kumimoji="1" sz="3200" b="1">
                <a:latin typeface="Times New Roman" panose="02020603050405020304" pitchFamily="18" charset="0"/>
                <a:ea typeface="隶书" pitchFamily="49" charset="-122"/>
                <a:hlinkClick r:id="rId1" action="ppaction://hlinkfile"/>
              </a:rPr>
              <a:t>读清句读、读出节奏</a:t>
            </a:r>
            <a:r>
              <a:rPr kumimoji="1" sz="4800" b="1">
                <a:latin typeface="Times New Roman" panose="02020603050405020304" pitchFamily="18" charset="0"/>
                <a:ea typeface="隶书" pitchFamily="49" charset="-122"/>
                <a:hlinkClick r:id="rId1" action="ppaction://hlinkfile"/>
              </a:rPr>
              <a:t>)</a:t>
            </a:r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24579" name="矩形 24578"/>
          <p:cNvSpPr/>
          <p:nvPr/>
        </p:nvSpPr>
        <p:spPr>
          <a:xfrm>
            <a:off x="49213" y="1230313"/>
            <a:ext cx="8839200" cy="2438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0" hangingPunct="0"/>
            <a:r>
              <a:rPr kumimoji="1" sz="3600" b="1">
                <a:latin typeface="华文仿宋" pitchFamily="2" charset="-122"/>
                <a:ea typeface="华文仿宋" pitchFamily="2" charset="-122"/>
              </a:rPr>
              <a:t>          水陆草木/之花，可爱者/甚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蕃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。晋/陶渊明/独爱菊。自</a:t>
            </a:r>
            <a:r>
              <a:rPr kumimoji="1" sz="3600">
                <a:latin typeface="华文仿宋" pitchFamily="2" charset="-122"/>
                <a:ea typeface="华文仿宋" pitchFamily="2" charset="-122"/>
              </a:rPr>
              <a:t>/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李唐来，世人/甚爱牡丹。予/独爱/莲之出淤泥/而不染，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濯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清涟/而不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妖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，中通/外直，不蔓/不枝，香远/益清，亭亭/净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植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，可远观/而不可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亵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玩焉。</a:t>
            </a:r>
            <a:endParaRPr kumimoji="1" sz="3600">
              <a:latin typeface="华文仿宋" pitchFamily="2" charset="-122"/>
              <a:ea typeface="华文仿宋" pitchFamily="2" charset="-122"/>
            </a:endParaRPr>
          </a:p>
          <a:p>
            <a:pPr lvl="0" eaLnBrk="0" hangingPunct="0"/>
            <a:r>
              <a:rPr kumimoji="1" sz="3600" b="1">
                <a:latin typeface="华文仿宋" pitchFamily="2" charset="-122"/>
                <a:ea typeface="华文仿宋" pitchFamily="2" charset="-122"/>
              </a:rPr>
              <a:t>      </a:t>
            </a:r>
            <a:endParaRPr kumimoji="1" sz="3600" b="1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4580" name="矩形 24579"/>
          <p:cNvSpPr/>
          <p:nvPr/>
        </p:nvSpPr>
        <p:spPr>
          <a:xfrm>
            <a:off x="26988" y="4267200"/>
            <a:ext cx="9117012" cy="31130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0" hangingPunct="0"/>
            <a:r>
              <a:rPr kumimoji="1" sz="3600" b="1">
                <a:latin typeface="华文仿宋" pitchFamily="2" charset="-122"/>
                <a:ea typeface="华文仿宋" pitchFamily="2" charset="-122"/>
              </a:rPr>
              <a:t>       予/谓菊，花之/隐逸者也；牡丹，花之/富贵者也；莲，花之/君子者也。噫！菊之爱，陶后/鲜有闻。莲之爱，</a:t>
            </a:r>
            <a:r>
              <a:rPr kumimoji="1" sz="3600" b="1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同予者/何人</a:t>
            </a:r>
            <a:r>
              <a:rPr kumimoji="1" sz="3600" b="1">
                <a:latin typeface="华文仿宋" pitchFamily="2" charset="-122"/>
                <a:ea typeface="华文仿宋" pitchFamily="2" charset="-122"/>
              </a:rPr>
              <a:t>？牡丹之爱，宜乎/众矣。</a:t>
            </a:r>
            <a:endParaRPr kumimoji="1" sz="3600" b="1">
              <a:latin typeface="华文仿宋" pitchFamily="2" charset="-122"/>
              <a:ea typeface="华文仿宋" pitchFamily="2" charset="-122"/>
            </a:endParaRPr>
          </a:p>
          <a:p>
            <a:pPr lvl="0" eaLnBrk="0" hangingPunct="0">
              <a:spcBef>
                <a:spcPct val="50000"/>
              </a:spcBef>
            </a:pPr>
            <a:endParaRPr kumimoji="1" sz="3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45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5601"/>
          <p:cNvPicPr>
            <a:picLocks noChangeAspect="1"/>
          </p:cNvPicPr>
          <p:nvPr/>
        </p:nvPicPr>
        <p:blipFill>
          <a:blip r:embed="rId1" r:link="rId2"/>
          <a:srcRect l="9926"/>
          <a:stretch>
            <a:fillRect/>
          </a:stretch>
        </p:blipFill>
        <p:spPr>
          <a:xfrm>
            <a:off x="4500563" y="0"/>
            <a:ext cx="4643437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25603" name="矩形 25602"/>
          <p:cNvSpPr/>
          <p:nvPr/>
        </p:nvSpPr>
        <p:spPr>
          <a:xfrm>
            <a:off x="533400" y="188913"/>
            <a:ext cx="1905000" cy="579437"/>
          </a:xfrm>
          <a:prstGeom prst="rect">
            <a:avLst/>
          </a:prstGeom>
          <a:solidFill>
            <a:srgbClr val="006600"/>
          </a:solidFill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solidFill>
                  <a:srgbClr val="CCFFCC"/>
                </a:solidFill>
                <a:latin typeface="Times New Roman" panose="02020603050405020304" pitchFamily="18" charset="0"/>
                <a:ea typeface="楷体_GB2312" pitchFamily="49" charset="-122"/>
              </a:rPr>
              <a:t>理解感悟</a:t>
            </a:r>
            <a:endParaRPr kumimoji="1" sz="3200" b="1">
              <a:solidFill>
                <a:srgbClr val="CC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矩形 25603"/>
          <p:cNvSpPr/>
          <p:nvPr/>
        </p:nvSpPr>
        <p:spPr>
          <a:xfrm>
            <a:off x="323850" y="836613"/>
            <a:ext cx="4752975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>
                <a:solidFill>
                  <a:srgbClr val="FF0066"/>
                </a:solidFill>
                <a:ea typeface="楷体_GB2312" pitchFamily="49" charset="-122"/>
              </a:rPr>
              <a:t>“我”爱莲花的什么？</a:t>
            </a:r>
            <a:endParaRPr sz="3200" b="1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25605" name="矩形 25604"/>
          <p:cNvSpPr/>
          <p:nvPr/>
        </p:nvSpPr>
        <p:spPr>
          <a:xfrm>
            <a:off x="395288" y="1412875"/>
            <a:ext cx="5832475" cy="46688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出淤泥而不染，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濯清涟而不妖，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中通外直，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不蔓不枝，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香远益清，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亭亭净植，</a:t>
            </a:r>
            <a:endParaRPr sz="3200" b="1">
              <a:ea typeface="楷体_GB2312" pitchFamily="49" charset="-122"/>
            </a:endParaRPr>
          </a:p>
          <a:p>
            <a:pPr lvl="0">
              <a:spcBef>
                <a:spcPct val="5000"/>
              </a:spcBef>
            </a:pPr>
            <a:r>
              <a:rPr sz="3200" b="1">
                <a:ea typeface="楷体_GB2312" pitchFamily="49" charset="-122"/>
              </a:rPr>
              <a:t>可远观而不可亵玩焉。</a:t>
            </a:r>
            <a:endParaRPr sz="3200" b="1">
              <a:ea typeface="楷体_GB2312" pitchFamily="49" charset="-122"/>
            </a:endParaRPr>
          </a:p>
        </p:txBody>
      </p:sp>
      <p:sp>
        <p:nvSpPr>
          <p:cNvPr id="25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5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/>
          <p:nvPr>
            <p:ph type="title"/>
          </p:nvPr>
        </p:nvSpPr>
        <p:spPr>
          <a:xfrm>
            <a:off x="0" y="188913"/>
            <a:ext cx="8964613" cy="762000"/>
          </a:xfrm>
          <a:gradFill rotWithShape="0">
            <a:gsLst>
              <a:gs pos="0">
                <a:srgbClr val="CCFFFF">
                  <a:gamma/>
                  <a:tint val="0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/>
            <a:r>
              <a:rPr>
                <a:solidFill>
                  <a:schemeClr val="tx1"/>
                </a:solidFill>
                <a:ea typeface="隶书" pitchFamily="49" charset="-122"/>
              </a:rPr>
              <a:t>作者分别从哪些方面描写莲花的？</a:t>
            </a:r>
            <a:endParaRPr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6627" name="文本占位符 26626"/>
          <p:cNvSpPr/>
          <p:nvPr>
            <p:ph type="body" idx="1"/>
          </p:nvPr>
        </p:nvSpPr>
        <p:spPr>
          <a:xfrm>
            <a:off x="5257800" y="1219200"/>
            <a:ext cx="3886200" cy="45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>
                <a:solidFill>
                  <a:srgbClr val="FF3300"/>
                </a:solidFill>
              </a:rPr>
              <a:t> </a:t>
            </a:r>
            <a:endParaRPr sz="2800" b="1">
              <a:solidFill>
                <a:srgbClr val="FF3300"/>
              </a:solidFill>
            </a:endParaRPr>
          </a:p>
        </p:txBody>
      </p:sp>
      <p:sp>
        <p:nvSpPr>
          <p:cNvPr id="26628" name="矩形 26627"/>
          <p:cNvSpPr/>
          <p:nvPr/>
        </p:nvSpPr>
        <p:spPr>
          <a:xfrm>
            <a:off x="4471988" y="1484313"/>
            <a:ext cx="4672012" cy="579437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tint val="33333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32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是从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生长环境</a:t>
            </a:r>
            <a:r>
              <a:rPr kumimoji="1" sz="32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方面来写的</a:t>
            </a:r>
            <a:endParaRPr kumimoji="1" sz="4000" b="1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29" name="矩形 26628"/>
          <p:cNvSpPr/>
          <p:nvPr/>
        </p:nvSpPr>
        <p:spPr>
          <a:xfrm>
            <a:off x="4486275" y="3429000"/>
            <a:ext cx="4672013" cy="579438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tint val="20000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tint val="20000"/>
                  <a:invGamma/>
                </a:srgbClr>
              </a:gs>
            </a:gsLst>
            <a:lin ang="5400000" scaled="1"/>
          </a:gradFill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32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是从</a:t>
            </a:r>
            <a:r>
              <a:rPr kumimoji="1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体态香气</a:t>
            </a:r>
            <a:r>
              <a:rPr kumimoji="1" sz="3200" b="1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方面来写的</a:t>
            </a:r>
            <a:endParaRPr kumimoji="1" sz="3200" b="1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30" name="矩形 26629"/>
          <p:cNvSpPr/>
          <p:nvPr/>
        </p:nvSpPr>
        <p:spPr>
          <a:xfrm>
            <a:off x="4462463" y="5084763"/>
            <a:ext cx="4672012" cy="579437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tint val="26667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tint val="26667"/>
                  <a:invGamma/>
                </a:srgbClr>
              </a:gs>
            </a:gsLst>
            <a:lin ang="5400000" scaled="1"/>
          </a:gradFill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是从风度气质方面来写的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31" name="矩形 26630"/>
          <p:cNvSpPr/>
          <p:nvPr/>
        </p:nvSpPr>
        <p:spPr>
          <a:xfrm>
            <a:off x="250825" y="1341438"/>
            <a:ext cx="3967163" cy="4678362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66FF33">
                  <a:gamma/>
                  <a:tint val="0"/>
                  <a:invGamma/>
                </a:srgbClr>
              </a:gs>
              <a:gs pos="100000">
                <a:srgbClr val="66FF33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予独爱莲之出淤泥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 ……而不可亵玩焉。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中通外直,不蔓不枝，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香远益清。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亭亭净植,可远观而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不可亵玩焉是</a:t>
            </a:r>
            <a:endParaRPr kumimoji="1" sz="4400">
              <a:latin typeface="Times New Roman" panose="02020603050405020304" pitchFamily="18" charset="0"/>
            </a:endParaRPr>
          </a:p>
        </p:txBody>
      </p:sp>
      <p:sp>
        <p:nvSpPr>
          <p:cNvPr id="26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6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26629" grpId="0"/>
      <p:bldP spid="26630" grpId="0"/>
      <p:bldP spid="266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28673"/>
          <p:cNvPicPr>
            <a:picLocks noChangeAspect="1"/>
          </p:cNvPicPr>
          <p:nvPr/>
        </p:nvPicPr>
        <p:blipFill>
          <a:blip r:embed="rId1" r:link="rId2"/>
          <a:srcRect b="8399"/>
          <a:stretch>
            <a:fillRect/>
          </a:stretch>
        </p:blipFill>
        <p:spPr>
          <a:xfrm>
            <a:off x="0" y="4149725"/>
            <a:ext cx="2197100" cy="27082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28675" name="矩形 28674"/>
          <p:cNvSpPr/>
          <p:nvPr/>
        </p:nvSpPr>
        <p:spPr>
          <a:xfrm>
            <a:off x="1187450" y="193675"/>
            <a:ext cx="117633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莲</a:t>
            </a:r>
            <a:endParaRPr kumimoji="1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8676" name="直接连接符 28675"/>
          <p:cNvCxnSpPr/>
          <p:nvPr/>
        </p:nvCxnSpPr>
        <p:spPr>
          <a:xfrm flipV="1">
            <a:off x="2700338" y="476250"/>
            <a:ext cx="25923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tailEnd type="triangle"/>
          </a:ln>
          <a:effectLst/>
        </p:spPr>
      </p:cxnSp>
      <p:sp>
        <p:nvSpPr>
          <p:cNvPr id="28677" name="矩形 28676"/>
          <p:cNvSpPr/>
          <p:nvPr/>
        </p:nvSpPr>
        <p:spPr>
          <a:xfrm>
            <a:off x="4932363" y="115888"/>
            <a:ext cx="2524125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君子</a:t>
            </a:r>
            <a:endParaRPr kumimoji="1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8" name="矩形 28677"/>
          <p:cNvSpPr/>
          <p:nvPr/>
        </p:nvSpPr>
        <p:spPr>
          <a:xfrm>
            <a:off x="161925" y="836613"/>
            <a:ext cx="3370263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出淤泥而不染</a:t>
            </a:r>
            <a:endParaRPr kumimoji="1" sz="32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9" name="矩形 28678"/>
          <p:cNvSpPr/>
          <p:nvPr/>
        </p:nvSpPr>
        <p:spPr>
          <a:xfrm>
            <a:off x="5067300" y="836613"/>
            <a:ext cx="4257675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不与世俗同流合污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0" name="矩形 28679"/>
          <p:cNvSpPr/>
          <p:nvPr/>
        </p:nvSpPr>
        <p:spPr>
          <a:xfrm>
            <a:off x="179388" y="1436688"/>
            <a:ext cx="3744912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濯清涟而不妖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1" name="矩形 28680"/>
          <p:cNvSpPr/>
          <p:nvPr/>
        </p:nvSpPr>
        <p:spPr>
          <a:xfrm>
            <a:off x="5094288" y="1412875"/>
            <a:ext cx="2746375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不攀附权贵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2" name="矩形 28681"/>
          <p:cNvSpPr/>
          <p:nvPr/>
        </p:nvSpPr>
        <p:spPr>
          <a:xfrm>
            <a:off x="266700" y="2114550"/>
            <a:ext cx="232568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中通外直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3" name="矩形 28682"/>
          <p:cNvSpPr/>
          <p:nvPr/>
        </p:nvSpPr>
        <p:spPr>
          <a:xfrm>
            <a:off x="5097463" y="2074863"/>
            <a:ext cx="2243137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独立高洁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4" name="矩形 28683"/>
          <p:cNvSpPr/>
          <p:nvPr/>
        </p:nvSpPr>
        <p:spPr>
          <a:xfrm>
            <a:off x="234950" y="2765425"/>
            <a:ext cx="232568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不蔓不枝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5" name="矩形 28684"/>
          <p:cNvSpPr/>
          <p:nvPr/>
        </p:nvSpPr>
        <p:spPr>
          <a:xfrm>
            <a:off x="5003800" y="2705100"/>
            <a:ext cx="224313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美名远扬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6" name="矩形 28685"/>
          <p:cNvSpPr/>
          <p:nvPr/>
        </p:nvSpPr>
        <p:spPr>
          <a:xfrm>
            <a:off x="209550" y="3311525"/>
            <a:ext cx="232568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香远益清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7" name="矩形 28686"/>
          <p:cNvSpPr/>
          <p:nvPr/>
        </p:nvSpPr>
        <p:spPr>
          <a:xfrm>
            <a:off x="288925" y="3962400"/>
            <a:ext cx="2325688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亭亭净植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8" name="矩形 28687"/>
          <p:cNvSpPr/>
          <p:nvPr/>
        </p:nvSpPr>
        <p:spPr>
          <a:xfrm>
            <a:off x="334963" y="4548188"/>
            <a:ext cx="4414837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可远观而不可亵玩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89" name="矩形 28688"/>
          <p:cNvSpPr/>
          <p:nvPr/>
        </p:nvSpPr>
        <p:spPr>
          <a:xfrm>
            <a:off x="5081588" y="3254375"/>
            <a:ext cx="4891087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纯真自然不显媚态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0" name="矩形 28689"/>
          <p:cNvSpPr/>
          <p:nvPr/>
        </p:nvSpPr>
        <p:spPr>
          <a:xfrm>
            <a:off x="5191125" y="3940175"/>
            <a:ext cx="4257675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内心通达行为正直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1" name="矩形 28690"/>
          <p:cNvSpPr/>
          <p:nvPr/>
        </p:nvSpPr>
        <p:spPr>
          <a:xfrm>
            <a:off x="5192713" y="4570413"/>
            <a:ext cx="4257675" cy="5794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自尊自爱令人尊敬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8692" name="直接连接符 28691"/>
          <p:cNvCxnSpPr/>
          <p:nvPr/>
        </p:nvCxnSpPr>
        <p:spPr>
          <a:xfrm>
            <a:off x="3036888" y="1138238"/>
            <a:ext cx="2028825" cy="158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3" name="直接连接符 28692"/>
          <p:cNvCxnSpPr/>
          <p:nvPr/>
        </p:nvCxnSpPr>
        <p:spPr>
          <a:xfrm flipV="1">
            <a:off x="2195513" y="1787525"/>
            <a:ext cx="2952750" cy="12954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4" name="直接连接符 28693"/>
          <p:cNvCxnSpPr/>
          <p:nvPr/>
        </p:nvCxnSpPr>
        <p:spPr>
          <a:xfrm>
            <a:off x="3059113" y="1787525"/>
            <a:ext cx="2160587" cy="17272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5" name="直接连接符 28694"/>
          <p:cNvCxnSpPr/>
          <p:nvPr/>
        </p:nvCxnSpPr>
        <p:spPr>
          <a:xfrm>
            <a:off x="2185988" y="2446338"/>
            <a:ext cx="3106737" cy="178911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6" name="直接连接符 28695"/>
          <p:cNvCxnSpPr/>
          <p:nvPr/>
        </p:nvCxnSpPr>
        <p:spPr>
          <a:xfrm flipV="1">
            <a:off x="2051050" y="3011488"/>
            <a:ext cx="3097213" cy="6477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7" name="直接连接符 28696"/>
          <p:cNvCxnSpPr/>
          <p:nvPr/>
        </p:nvCxnSpPr>
        <p:spPr>
          <a:xfrm flipV="1">
            <a:off x="2268538" y="2435225"/>
            <a:ext cx="2951162" cy="180022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cxnSp>
        <p:nvCxnSpPr>
          <p:cNvPr id="28698" name="直接连接符 28697"/>
          <p:cNvCxnSpPr/>
          <p:nvPr/>
        </p:nvCxnSpPr>
        <p:spPr>
          <a:xfrm>
            <a:off x="3995738" y="4883150"/>
            <a:ext cx="1296987" cy="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triangle"/>
          </a:ln>
          <a:effectLst/>
        </p:spPr>
      </p:cxnSp>
      <p:sp>
        <p:nvSpPr>
          <p:cNvPr id="286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87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 fill="hold"/>
                                        <p:tgtEl>
                                          <p:spTgt spid="286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/>
          <p:nvPr>
            <p:ph type="title"/>
          </p:nvPr>
        </p:nvSpPr>
        <p:spPr>
          <a:xfrm>
            <a:off x="0" y="0"/>
            <a:ext cx="8001000" cy="609600"/>
          </a:xfr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/>
            <a:r>
              <a:rPr sz="4000">
                <a:solidFill>
                  <a:srgbClr val="FF0000"/>
                </a:solidFill>
                <a:ea typeface="隶书" pitchFamily="49" charset="-122"/>
              </a:rPr>
              <a:t>你认为莲与君子有哪些相同之处？</a:t>
            </a:r>
            <a:endParaRPr sz="400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7651" name="文本占位符 27650"/>
          <p:cNvSpPr/>
          <p:nvPr>
            <p:ph type="body" idx="1"/>
          </p:nvPr>
        </p:nvSpPr>
        <p:spPr>
          <a:xfrm flipV="1">
            <a:off x="2667000" y="6477000"/>
            <a:ext cx="3733800" cy="38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endParaRPr sz="2800" b="1"/>
          </a:p>
        </p:txBody>
      </p:sp>
      <p:sp>
        <p:nvSpPr>
          <p:cNvPr id="27652" name="矩形 27651"/>
          <p:cNvSpPr/>
          <p:nvPr/>
        </p:nvSpPr>
        <p:spPr>
          <a:xfrm>
            <a:off x="5105400" y="914400"/>
            <a:ext cx="3657600" cy="1425575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26667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tint val="26667"/>
                  <a:invGamma/>
                </a:srgb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——生性高洁，不与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        世俗同流合污，   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        也不孤高自许。</a:t>
            </a:r>
            <a:endParaRPr kumimoji="1" sz="4000" b="1">
              <a:latin typeface="Times New Roman" panose="02020603050405020304" pitchFamily="18" charset="0"/>
            </a:endParaRPr>
          </a:p>
        </p:txBody>
      </p:sp>
      <p:sp>
        <p:nvSpPr>
          <p:cNvPr id="27653" name="矩形 27652"/>
          <p:cNvSpPr/>
          <p:nvPr/>
        </p:nvSpPr>
        <p:spPr>
          <a:xfrm>
            <a:off x="5105400" y="2819400"/>
            <a:ext cx="4038600" cy="1554163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10196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tint val="10196"/>
                  <a:invGamma/>
                </a:srgb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——通达事理，行为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方正，不攀附权贵，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美名远扬，芳名远播。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27654" name="矩形 27653"/>
          <p:cNvSpPr/>
          <p:nvPr/>
        </p:nvSpPr>
        <p:spPr>
          <a:xfrm>
            <a:off x="4953000" y="5029200"/>
            <a:ext cx="3810000" cy="1425575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0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——志洁行廉，仪态端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        庄，令人敬重而不</a:t>
            </a:r>
            <a:endParaRPr kumimoji="1" sz="2800" b="1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2800" b="1">
                <a:latin typeface="Times New Roman" panose="02020603050405020304" pitchFamily="18" charset="0"/>
              </a:rPr>
              <a:t>        敢轻侮。</a:t>
            </a:r>
            <a:endParaRPr kumimoji="1" sz="4000" b="1">
              <a:latin typeface="Times New Roman" panose="02020603050405020304" pitchFamily="18" charset="0"/>
            </a:endParaRPr>
          </a:p>
        </p:txBody>
      </p:sp>
      <p:sp>
        <p:nvSpPr>
          <p:cNvPr id="27655" name="矩形 27654"/>
          <p:cNvSpPr/>
          <p:nvPr/>
        </p:nvSpPr>
        <p:spPr>
          <a:xfrm>
            <a:off x="250825" y="692150"/>
            <a:ext cx="4140200" cy="594042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生长环境：</a:t>
            </a:r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</a:rPr>
              <a:t>“出淤泥而不染，濯清涟而不妖” 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体态香气：</a:t>
            </a:r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</a:rPr>
              <a:t>“中通外直，不蔓不枝，香远益清”</a:t>
            </a: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endParaRPr kumimoji="1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风度气质：</a:t>
            </a:r>
            <a:r>
              <a:rPr kumimoji="1" sz="3200" b="1">
                <a:solidFill>
                  <a:srgbClr val="0000FF"/>
                </a:solidFill>
                <a:latin typeface="Times New Roman" panose="02020603050405020304" pitchFamily="18" charset="0"/>
              </a:rPr>
              <a:t>“亭亭净植，可远观而不可亵玩焉”</a:t>
            </a:r>
            <a:endParaRPr kumimoji="1" sz="4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7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  <p:bldP spid="27653" grpId="0"/>
      <p:bldP spid="27654" grpId="0"/>
      <p:bldP spid="276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/>
          <p:nvPr>
            <p:ph type="title"/>
          </p:nvPr>
        </p:nvSpPr>
        <p:spPr>
          <a:xfrm>
            <a:off x="684213" y="260350"/>
            <a:ext cx="7772400" cy="1219200"/>
          </a:xfr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80000"/>
              </a:lnSpc>
            </a:pPr>
            <a:r>
              <a:rPr sz="3600" b="1">
                <a:solidFill>
                  <a:srgbClr val="0000FF"/>
                </a:solidFill>
                <a:ea typeface="隶书" pitchFamily="49" charset="-122"/>
              </a:rPr>
              <a:t>本文以“爱”为脉络，写出了对莲花的喜爱，为何还要写菊花和牡丹？</a:t>
            </a:r>
            <a:endParaRPr sz="3600" b="1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33795" name="文本占位符 33794"/>
          <p:cNvSpPr/>
          <p:nvPr>
            <p:ph type="body" idx="1"/>
          </p:nvPr>
        </p:nvSpPr>
        <p:spPr>
          <a:xfrm>
            <a:off x="5562600" y="6781800"/>
            <a:ext cx="3124200" cy="76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endParaRPr sz="3600" b="1">
              <a:solidFill>
                <a:srgbClr val="000066"/>
              </a:solidFill>
            </a:endParaRPr>
          </a:p>
        </p:txBody>
      </p:sp>
      <p:sp>
        <p:nvSpPr>
          <p:cNvPr id="33796" name="矩形 33795"/>
          <p:cNvSpPr/>
          <p:nvPr/>
        </p:nvSpPr>
        <p:spPr>
          <a:xfrm>
            <a:off x="1547813" y="1700213"/>
            <a:ext cx="4986337" cy="650875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00">
                  <a:gamma/>
                  <a:tint val="0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这是运用了</a:t>
            </a:r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</a:rPr>
              <a:t>衬托</a:t>
            </a:r>
            <a:r>
              <a:rPr kumimoji="1" sz="3600" b="1">
                <a:latin typeface="Times New Roman" panose="02020603050405020304" pitchFamily="18" charset="0"/>
              </a:rPr>
              <a:t>的写法。</a:t>
            </a:r>
            <a:endParaRPr kumimoji="1" sz="4000" b="1">
              <a:latin typeface="Times New Roman" panose="02020603050405020304" pitchFamily="18" charset="0"/>
            </a:endParaRPr>
          </a:p>
        </p:txBody>
      </p:sp>
      <p:sp>
        <p:nvSpPr>
          <p:cNvPr id="33797" name="矩形 33796"/>
          <p:cNvSpPr/>
          <p:nvPr/>
        </p:nvSpPr>
        <p:spPr>
          <a:xfrm>
            <a:off x="381000" y="2514600"/>
            <a:ext cx="8077200" cy="1906588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6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kumimoji="1" sz="3200" b="1">
                <a:latin typeface="Times New Roman" panose="02020603050405020304" pitchFamily="18" charset="0"/>
              </a:rPr>
              <a:t>菊花具有不畏严寒，傲霜斗雪；同时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又是花中的隐士，具有不愿与世俗同流合污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的超凡品格。因此它是从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正面衬托</a:t>
            </a:r>
            <a:r>
              <a:rPr kumimoji="1" sz="3200" b="1">
                <a:latin typeface="Times New Roman" panose="02020603050405020304" pitchFamily="18" charset="0"/>
              </a:rPr>
              <a:t>莲的形象。</a:t>
            </a:r>
            <a:endParaRPr kumimoji="1" sz="3200" b="1">
              <a:latin typeface="Times New Roman" panose="02020603050405020304" pitchFamily="18" charset="0"/>
            </a:endParaRPr>
          </a:p>
        </p:txBody>
      </p:sp>
      <p:sp>
        <p:nvSpPr>
          <p:cNvPr id="33798" name="矩形 33797"/>
          <p:cNvSpPr/>
          <p:nvPr/>
        </p:nvSpPr>
        <p:spPr>
          <a:xfrm>
            <a:off x="381000" y="4699000"/>
            <a:ext cx="8093075" cy="146685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200" b="1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kumimoji="1" sz="3200" b="1">
                <a:latin typeface="Times New Roman" panose="02020603050405020304" pitchFamily="18" charset="0"/>
              </a:rPr>
              <a:t>牡丹雍容华贵历来是富贵的象征，人们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对它的喜爱充分反映了贪慕富贵，追逐名利</a:t>
            </a:r>
            <a:endParaRPr kumimoji="1" sz="3200" b="1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sz="3200" b="1">
                <a:latin typeface="Times New Roman" panose="02020603050405020304" pitchFamily="18" charset="0"/>
              </a:rPr>
              <a:t>的世风。因此它是从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</a:rPr>
              <a:t>反面衬托</a:t>
            </a:r>
            <a:r>
              <a:rPr kumimoji="1" sz="3200" b="1">
                <a:latin typeface="Times New Roman" panose="02020603050405020304" pitchFamily="18" charset="0"/>
              </a:rPr>
              <a:t>莲的形象。</a:t>
            </a:r>
            <a:endParaRPr kumimoji="1" sz="3200" b="1">
              <a:latin typeface="Times New Roman" panose="02020603050405020304" pitchFamily="18" charset="0"/>
            </a:endParaRPr>
          </a:p>
        </p:txBody>
      </p:sp>
      <p:sp>
        <p:nvSpPr>
          <p:cNvPr id="33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3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  <p:bldP spid="33797" grpId="0"/>
      <p:bldP spid="337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35841"/>
          <p:cNvGraphicFramePr>
            <a:graphicFrameLocks noChangeAspect="1"/>
          </p:cNvGraphicFramePr>
          <p:nvPr/>
        </p:nvGraphicFramePr>
        <p:xfrm>
          <a:off x="7019925" y="1773238"/>
          <a:ext cx="15128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位图图像" r:id="rId1" imgW="1402080" imgH="2171700" progId="Paint.Picture">
                  <p:embed/>
                </p:oleObj>
              </mc:Choice>
              <mc:Fallback>
                <p:oleObj name="位图图像" r:id="rId1" imgW="1402080" imgH="2171700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9925" y="1773238"/>
                        <a:ext cx="151288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组合 35842"/>
          <p:cNvGrpSpPr/>
          <p:nvPr/>
        </p:nvGrpSpPr>
        <p:grpSpPr>
          <a:xfrm>
            <a:off x="5962650" y="304800"/>
            <a:ext cx="2952750" cy="4621213"/>
            <a:chOff x="3900" y="618"/>
            <a:chExt cx="1860" cy="2317"/>
          </a:xfrm>
        </p:grpSpPr>
        <p:sp>
          <p:nvSpPr>
            <p:cNvPr id="35844" name="矩形 35843"/>
            <p:cNvSpPr/>
            <p:nvPr/>
          </p:nvSpPr>
          <p:spPr>
            <a:xfrm>
              <a:off x="3900" y="618"/>
              <a:ext cx="1860" cy="5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kumimoji="1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自李唐来，世人甚爱牡丹。</a:t>
              </a:r>
              <a:endPara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/>
              <a:r>
                <a:rPr kumimoji="1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牡丹，花之富贵者也。</a:t>
              </a:r>
              <a:endPara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5" name="矩形 35844"/>
            <p:cNvSpPr/>
            <p:nvPr/>
          </p:nvSpPr>
          <p:spPr>
            <a:xfrm>
              <a:off x="4286" y="2523"/>
              <a:ext cx="998" cy="4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400" b="1">
                  <a:solidFill>
                    <a:srgbClr val="0000FF"/>
                  </a:solidFill>
                  <a:ea typeface="楷体_GB2312" pitchFamily="49" charset="-122"/>
                </a:rPr>
                <a:t>贪慕富贵追逐名利</a:t>
              </a:r>
              <a:endParaRPr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pic>
        <p:nvPicPr>
          <p:cNvPr id="35846" name="图片 35845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1403350" y="1846263"/>
            <a:ext cx="1046163" cy="158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F60202"/>
            </a:solidFill>
            <a:miter lim="800000"/>
            <a:headEnd/>
            <a:tailEnd/>
          </a:ln>
        </p:spPr>
      </p:pic>
      <p:grpSp>
        <p:nvGrpSpPr>
          <p:cNvPr id="35847" name="组合 35846"/>
          <p:cNvGrpSpPr/>
          <p:nvPr/>
        </p:nvGrpSpPr>
        <p:grpSpPr>
          <a:xfrm>
            <a:off x="838200" y="381000"/>
            <a:ext cx="2635250" cy="4648200"/>
            <a:chOff x="612" y="560"/>
            <a:chExt cx="1660" cy="2330"/>
          </a:xfrm>
        </p:grpSpPr>
        <p:sp>
          <p:nvSpPr>
            <p:cNvPr id="35848" name="矩形 35847"/>
            <p:cNvSpPr/>
            <p:nvPr/>
          </p:nvSpPr>
          <p:spPr>
            <a:xfrm>
              <a:off x="612" y="560"/>
              <a:ext cx="1660" cy="4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kumimoji="1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晋陶渊明独爱菊</a:t>
              </a:r>
              <a:endPara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/>
              <a:r>
                <a:rPr kumimoji="1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菊，花之隐逸者也</a:t>
              </a:r>
              <a:endParaRPr kumimoji="1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9" name="矩形 35848"/>
            <p:cNvSpPr/>
            <p:nvPr/>
          </p:nvSpPr>
          <p:spPr>
            <a:xfrm>
              <a:off x="657" y="2478"/>
              <a:ext cx="953" cy="4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400" b="1">
                  <a:solidFill>
                    <a:srgbClr val="0000FF"/>
                  </a:solidFill>
                  <a:ea typeface="楷体_GB2312" pitchFamily="49" charset="-122"/>
                </a:rPr>
                <a:t>品格高洁超凡脱俗</a:t>
              </a:r>
              <a:endParaRPr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pic>
        <p:nvPicPr>
          <p:cNvPr id="35850" name="图片 35849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4284663" y="1846263"/>
            <a:ext cx="1041400" cy="1584325"/>
          </a:xfrm>
          <a:prstGeom prst="rect">
            <a:avLst/>
          </a:prstGeom>
          <a:solidFill>
            <a:srgbClr val="FFFFFF"/>
          </a:solidFill>
          <a:ln w="25400">
            <a:solidFill>
              <a:srgbClr val="F60202"/>
            </a:solidFill>
            <a:miter lim="800000"/>
            <a:headEnd/>
            <a:tailEnd/>
          </a:ln>
        </p:spPr>
      </p:pic>
      <p:grpSp>
        <p:nvGrpSpPr>
          <p:cNvPr id="35851" name="组合 35850"/>
          <p:cNvGrpSpPr/>
          <p:nvPr/>
        </p:nvGrpSpPr>
        <p:grpSpPr>
          <a:xfrm>
            <a:off x="3505200" y="381000"/>
            <a:ext cx="2447925" cy="4621213"/>
            <a:chOff x="2336" y="618"/>
            <a:chExt cx="1542" cy="2317"/>
          </a:xfrm>
        </p:grpSpPr>
        <p:sp>
          <p:nvSpPr>
            <p:cNvPr id="35852" name="矩形 35851"/>
            <p:cNvSpPr/>
            <p:nvPr/>
          </p:nvSpPr>
          <p:spPr>
            <a:xfrm>
              <a:off x="2336" y="618"/>
              <a:ext cx="1542" cy="5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/>
              <a:r>
                <a:rPr kumimoji="1" sz="2400" b="1">
                  <a:solidFill>
                    <a:srgbClr val="0000FF"/>
                  </a:solidFill>
                  <a:ea typeface="楷体_GB2312" pitchFamily="49" charset="-122"/>
                </a:rPr>
                <a:t>予独爱莲之……</a:t>
              </a:r>
              <a:endParaRPr kumimoji="1" sz="2400" b="1">
                <a:solidFill>
                  <a:srgbClr val="0000FF"/>
                </a:solidFill>
                <a:ea typeface="楷体_GB2312" pitchFamily="49" charset="-122"/>
              </a:endParaRPr>
            </a:p>
            <a:p>
              <a:pPr lvl="0"/>
              <a:r>
                <a:rPr kumimoji="1" sz="2400" b="1">
                  <a:solidFill>
                    <a:srgbClr val="0000FF"/>
                  </a:solidFill>
                  <a:ea typeface="楷体_GB2312" pitchFamily="49" charset="-122"/>
                </a:rPr>
                <a:t>莲，花之君子者也。</a:t>
              </a:r>
              <a:endParaRPr kumimoji="1"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5853" name="矩形 35852"/>
            <p:cNvSpPr/>
            <p:nvPr/>
          </p:nvSpPr>
          <p:spPr>
            <a:xfrm>
              <a:off x="2562" y="2523"/>
              <a:ext cx="1043" cy="4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400" b="1">
                  <a:solidFill>
                    <a:srgbClr val="0000FF"/>
                  </a:solidFill>
                  <a:ea typeface="楷体_GB2312" pitchFamily="49" charset="-122"/>
                </a:rPr>
                <a:t>质朴正直志洁行廉</a:t>
              </a:r>
              <a:endParaRPr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5854" name="组合 35853"/>
          <p:cNvGrpSpPr/>
          <p:nvPr/>
        </p:nvGrpSpPr>
        <p:grpSpPr>
          <a:xfrm>
            <a:off x="2627313" y="2636838"/>
            <a:ext cx="1368425" cy="760412"/>
            <a:chOff x="1655" y="1661"/>
            <a:chExt cx="862" cy="479"/>
          </a:xfrm>
        </p:grpSpPr>
        <p:cxnSp>
          <p:nvCxnSpPr>
            <p:cNvPr id="35855" name="直接连接符 35854"/>
            <p:cNvCxnSpPr/>
            <p:nvPr/>
          </p:nvCxnSpPr>
          <p:spPr>
            <a:xfrm>
              <a:off x="1655" y="1661"/>
              <a:ext cx="86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tailEnd type="triangle"/>
            </a:ln>
          </p:spPr>
        </p:cxnSp>
        <p:sp>
          <p:nvSpPr>
            <p:cNvPr id="35856" name="矩形 35855"/>
            <p:cNvSpPr/>
            <p:nvPr/>
          </p:nvSpPr>
          <p:spPr>
            <a:xfrm>
              <a:off x="1746" y="1842"/>
              <a:ext cx="635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500" b="1">
                  <a:solidFill>
                    <a:srgbClr val="CC0000"/>
                  </a:solidFill>
                  <a:ea typeface="华文新魏" pitchFamily="2" charset="-122"/>
                </a:rPr>
                <a:t>正衬</a:t>
              </a:r>
              <a:endParaRPr sz="2500" b="1">
                <a:solidFill>
                  <a:srgbClr val="CC0000"/>
                </a:solidFill>
                <a:ea typeface="华文新魏" pitchFamily="2" charset="-122"/>
              </a:endParaRPr>
            </a:p>
          </p:txBody>
        </p:sp>
      </p:grpSp>
      <p:grpSp>
        <p:nvGrpSpPr>
          <p:cNvPr id="35857" name="组合 35856"/>
          <p:cNvGrpSpPr/>
          <p:nvPr/>
        </p:nvGrpSpPr>
        <p:grpSpPr>
          <a:xfrm>
            <a:off x="5580063" y="2636838"/>
            <a:ext cx="1296987" cy="760412"/>
            <a:chOff x="3515" y="1661"/>
            <a:chExt cx="817" cy="479"/>
          </a:xfrm>
        </p:grpSpPr>
        <p:cxnSp>
          <p:nvCxnSpPr>
            <p:cNvPr id="35858" name="直接连接符 35857"/>
            <p:cNvCxnSpPr/>
            <p:nvPr/>
          </p:nvCxnSpPr>
          <p:spPr>
            <a:xfrm flipH="1">
              <a:off x="3515" y="1661"/>
              <a:ext cx="81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tailEnd type="triangle"/>
            </a:ln>
          </p:spPr>
        </p:cxnSp>
        <p:sp>
          <p:nvSpPr>
            <p:cNvPr id="35859" name="矩形 35858"/>
            <p:cNvSpPr/>
            <p:nvPr/>
          </p:nvSpPr>
          <p:spPr>
            <a:xfrm>
              <a:off x="3696" y="1842"/>
              <a:ext cx="589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500" b="1">
                  <a:solidFill>
                    <a:srgbClr val="CC0000"/>
                  </a:solidFill>
                  <a:ea typeface="华文新魏" pitchFamily="2" charset="-122"/>
                </a:rPr>
                <a:t>反衬</a:t>
              </a:r>
              <a:endParaRPr sz="2500" b="1">
                <a:solidFill>
                  <a:srgbClr val="CC0000"/>
                </a:solidFill>
                <a:ea typeface="华文新魏" pitchFamily="2" charset="-122"/>
              </a:endParaRPr>
            </a:p>
          </p:txBody>
        </p:sp>
      </p:grpSp>
      <p:cxnSp>
        <p:nvCxnSpPr>
          <p:cNvPr id="35860" name="直接连接符 35859"/>
          <p:cNvCxnSpPr/>
          <p:nvPr/>
        </p:nvCxnSpPr>
        <p:spPr>
          <a:xfrm>
            <a:off x="611188" y="5805488"/>
            <a:ext cx="7993062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pic>
        <p:nvPicPr>
          <p:cNvPr id="35861" name="图片 35860"/>
          <p:cNvPicPr>
            <a:picLocks noChangeAspect="1"/>
          </p:cNvPicPr>
          <p:nvPr/>
        </p:nvPicPr>
        <p:blipFill>
          <a:blip r:embed="rId6" r:link="rId4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 rot="20940000">
            <a:off x="684213" y="5445125"/>
            <a:ext cx="588962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35862" name="图片 35861"/>
          <p:cNvPicPr>
            <a:picLocks noChangeAspect="1"/>
          </p:cNvPicPr>
          <p:nvPr/>
        </p:nvPicPr>
        <p:blipFill>
          <a:blip r:embed="rId6" r:link="rId4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 rot="20700000">
            <a:off x="323850" y="5661025"/>
            <a:ext cx="458788" cy="5048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35863" name="矩形 35862"/>
          <p:cNvSpPr/>
          <p:nvPr/>
        </p:nvSpPr>
        <p:spPr>
          <a:xfrm>
            <a:off x="1319213" y="5384800"/>
            <a:ext cx="7596187" cy="85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000" b="1">
                <a:solidFill>
                  <a:srgbClr val="0000CC"/>
                </a:solidFill>
              </a:rPr>
              <a:t>既不愿像陶渊明那样消极避世，又不愿像世人那样追逐功名富贵，</a:t>
            </a:r>
            <a:endParaRPr kumimoji="1" sz="2000" b="1">
              <a:solidFill>
                <a:srgbClr val="0000CC"/>
              </a:solidFill>
            </a:endParaRPr>
          </a:p>
          <a:p>
            <a:pPr lvl="0">
              <a:spcBef>
                <a:spcPct val="50000"/>
              </a:spcBef>
            </a:pPr>
            <a:r>
              <a:rPr kumimoji="1" sz="2000" b="1">
                <a:solidFill>
                  <a:srgbClr val="0000CC"/>
                </a:solidFill>
              </a:rPr>
              <a:t>他要在污浊的世间独立不移，永远保持清白的操守和正直的品德。</a:t>
            </a:r>
            <a:endParaRPr kumimoji="1" sz="2000" b="1">
              <a:solidFill>
                <a:srgbClr val="0000CC"/>
              </a:solidFill>
            </a:endParaRPr>
          </a:p>
        </p:txBody>
      </p:sp>
      <p:sp>
        <p:nvSpPr>
          <p:cNvPr id="358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58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532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FFFF99"/>
              </a:gs>
            </a:gsLst>
            <a:path path="rect">
              <a:fillToRect r="100000" b="100000"/>
            </a:path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kumimoji="1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3251" name="图片 53250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3527425" y="765175"/>
            <a:ext cx="1981200" cy="17272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3252" name="图片 53251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3578225" y="4725988"/>
            <a:ext cx="1930400" cy="15113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3253" name="图片 53252"/>
          <p:cNvPicPr>
            <a:picLocks noChangeAspect="1"/>
          </p:cNvPicPr>
          <p:nvPr/>
        </p:nvPicPr>
        <p:blipFill>
          <a:blip r:embed="rId4" r:link="rId2"/>
          <a:stretch>
            <a:fillRect/>
          </a:stretch>
        </p:blipFill>
        <p:spPr>
          <a:xfrm>
            <a:off x="3527425" y="2708275"/>
            <a:ext cx="1981200" cy="1655763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3254" name="矩形 53253"/>
          <p:cNvSpPr/>
          <p:nvPr/>
        </p:nvSpPr>
        <p:spPr>
          <a:xfrm>
            <a:off x="827088" y="3074988"/>
            <a:ext cx="3168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予 </a:t>
            </a: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kumimoji="1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爱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5" name="矩形 53254"/>
          <p:cNvSpPr/>
          <p:nvPr/>
        </p:nvSpPr>
        <p:spPr>
          <a:xfrm>
            <a:off x="900113" y="1347788"/>
            <a:ext cx="3276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陶渊明  </a:t>
            </a:r>
            <a:r>
              <a:rPr kumimoji="1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爱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6" name="矩形 53255"/>
          <p:cNvSpPr/>
          <p:nvPr/>
        </p:nvSpPr>
        <p:spPr>
          <a:xfrm>
            <a:off x="6300788" y="836613"/>
            <a:ext cx="792162" cy="1768475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隐</a:t>
            </a:r>
            <a:endParaRPr kumimoji="1" sz="36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逸</a:t>
            </a:r>
            <a:endParaRPr kumimoji="1" sz="36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者</a:t>
            </a:r>
            <a:endParaRPr kumimoji="1" sz="36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57" name="矩形 53256"/>
          <p:cNvSpPr/>
          <p:nvPr/>
        </p:nvSpPr>
        <p:spPr>
          <a:xfrm>
            <a:off x="611188" y="5013325"/>
            <a:ext cx="3097212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世人</a:t>
            </a: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kumimoji="1" sz="3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爱</a:t>
            </a:r>
            <a:endParaRPr kumimoji="1" sz="36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8" name="矩形 53257"/>
          <p:cNvSpPr/>
          <p:nvPr/>
        </p:nvSpPr>
        <p:spPr>
          <a:xfrm>
            <a:off x="6300788" y="4581525"/>
            <a:ext cx="863600" cy="1768475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富</a:t>
            </a:r>
            <a:endParaRPr kumimoji="1" sz="3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贵</a:t>
            </a:r>
            <a:endParaRPr kumimoji="1" sz="3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者</a:t>
            </a:r>
            <a:endParaRPr kumimoji="1" sz="3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59" name="矩形 53258"/>
          <p:cNvSpPr/>
          <p:nvPr/>
        </p:nvSpPr>
        <p:spPr>
          <a:xfrm>
            <a:off x="7162800" y="1219200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53260" name="矩形 53259"/>
          <p:cNvSpPr/>
          <p:nvPr/>
        </p:nvSpPr>
        <p:spPr>
          <a:xfrm>
            <a:off x="7451725" y="836613"/>
            <a:ext cx="720725" cy="17399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鲜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闻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1" name="矩形 53260"/>
          <p:cNvSpPr/>
          <p:nvPr/>
        </p:nvSpPr>
        <p:spPr>
          <a:xfrm>
            <a:off x="7451725" y="4797425"/>
            <a:ext cx="720725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众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矣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3" name="矩形 53262"/>
          <p:cNvSpPr/>
          <p:nvPr/>
        </p:nvSpPr>
        <p:spPr>
          <a:xfrm>
            <a:off x="304800" y="4191000"/>
            <a:ext cx="762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53265" name="矩形 53264"/>
          <p:cNvSpPr/>
          <p:nvPr/>
        </p:nvSpPr>
        <p:spPr>
          <a:xfrm>
            <a:off x="6373813" y="2930525"/>
            <a:ext cx="719137" cy="1219200"/>
          </a:xfrm>
          <a:prstGeom prst="rect">
            <a:avLst/>
          </a:prstGeom>
          <a:noFill/>
          <a:ln w="28575">
            <a:solidFill>
              <a:srgbClr val="990033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君</a:t>
            </a:r>
            <a:endParaRPr kumimoji="1" sz="3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子</a:t>
            </a:r>
            <a:endParaRPr kumimoji="1" sz="3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6" name="矩形 53265"/>
          <p:cNvSpPr/>
          <p:nvPr/>
        </p:nvSpPr>
        <p:spPr>
          <a:xfrm>
            <a:off x="7337425" y="3344863"/>
            <a:ext cx="2063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53267" name="矩形 53266"/>
          <p:cNvSpPr/>
          <p:nvPr/>
        </p:nvSpPr>
        <p:spPr>
          <a:xfrm>
            <a:off x="7380288" y="2959100"/>
            <a:ext cx="8636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何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dist"/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人</a:t>
            </a:r>
            <a:endParaRPr kumimoji="1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8" name="矩形 53267"/>
          <p:cNvSpPr/>
          <p:nvPr/>
        </p:nvSpPr>
        <p:spPr>
          <a:xfrm>
            <a:off x="3635375" y="1052513"/>
            <a:ext cx="237648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傲霜斗雪</a:t>
            </a:r>
            <a:endParaRPr kumimoji="1" sz="3200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品格高洁</a:t>
            </a:r>
            <a:endParaRPr kumimoji="1" sz="3200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9" name="矩形 53268"/>
          <p:cNvSpPr/>
          <p:nvPr/>
        </p:nvSpPr>
        <p:spPr>
          <a:xfrm>
            <a:off x="3563938" y="4954588"/>
            <a:ext cx="2087562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雍容华贵</a:t>
            </a:r>
            <a:endParaRPr kumimoji="1" sz="32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kumimoji="1" sz="32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象征富贵</a:t>
            </a:r>
            <a:endParaRPr kumimoji="1" sz="32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32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>
        <p:blinds/>
      </p:transition>
    </mc:Choice>
    <mc:Fallback>
      <p:transition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5" grpId="0"/>
      <p:bldP spid="53256" grpId="0"/>
      <p:bldP spid="53257" grpId="0"/>
      <p:bldP spid="53258" grpId="0"/>
      <p:bldP spid="53260" grpId="0"/>
      <p:bldP spid="53261" grpId="0"/>
      <p:bldP spid="53265" grpId="0"/>
      <p:bldP spid="53267" grpId="0"/>
      <p:bldP spid="53268" grpId="0"/>
      <p:bldP spid="53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/>
          <p:nvPr>
            <p:ph type="title"/>
          </p:nvPr>
        </p:nvSpPr>
        <p:spPr>
          <a:xfrm>
            <a:off x="395288" y="404813"/>
            <a:ext cx="8496300" cy="1728787"/>
          </a:xfrm>
          <a:gradFill rotWithShape="0">
            <a:gsLst>
              <a:gs pos="0">
                <a:schemeClr val="tx1">
                  <a:gamma/>
                  <a:tint val="60000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60000"/>
                  <a:invGamma/>
                </a:scheme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/>
            <a:r>
              <a:rPr sz="4800" b="1">
                <a:solidFill>
                  <a:schemeClr val="bg1"/>
                </a:solidFill>
                <a:ea typeface="隶书" pitchFamily="49" charset="-122"/>
              </a:rPr>
              <a:t>怎样理解“莲之爱，同予者何人”？</a:t>
            </a:r>
            <a:endParaRPr sz="4800" b="1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36867" name="文本占位符 36866"/>
          <p:cNvSpPr/>
          <p:nvPr>
            <p:ph type="body" idx="1"/>
          </p:nvPr>
        </p:nvSpPr>
        <p:spPr>
          <a:xfrm>
            <a:off x="0" y="6705600"/>
            <a:ext cx="9144000" cy="15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>
                <a:solidFill>
                  <a:srgbClr val="FF3300"/>
                </a:solidFill>
              </a:rPr>
              <a:t>          </a:t>
            </a:r>
            <a:endParaRPr b="1">
              <a:solidFill>
                <a:srgbClr val="000066"/>
              </a:solidFill>
            </a:endParaRPr>
          </a:p>
        </p:txBody>
      </p:sp>
      <p:sp>
        <p:nvSpPr>
          <p:cNvPr id="36868" name="矩形 36867"/>
          <p:cNvSpPr/>
          <p:nvPr/>
        </p:nvSpPr>
        <p:spPr>
          <a:xfrm>
            <a:off x="323850" y="2708275"/>
            <a:ext cx="8208963" cy="374586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1" sz="44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   这是一个反问句。一方面照应上文</a:t>
            </a:r>
            <a:r>
              <a:rPr kumimoji="1" sz="4400" b="1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</a:rPr>
              <a:t>“</a:t>
            </a:r>
            <a:r>
              <a:rPr kumimoji="1" sz="44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予独爱莲</a:t>
            </a:r>
            <a:r>
              <a:rPr kumimoji="1" sz="4400" b="1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</a:rPr>
              <a:t>”</a:t>
            </a:r>
            <a:r>
              <a:rPr kumimoji="1" sz="44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，另一方面也慨叹当时与作者志同道合的人少，即使同道不多，也要做像莲花那样高洁正直，洁身自好，不与世俗同流合污的人。</a:t>
            </a:r>
            <a:endParaRPr kumimoji="1" sz="4400" b="1">
              <a:solidFill>
                <a:srgbClr val="00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8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68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193">
            <a:hlinkClick r:id="rId1"/>
          </p:cNvPr>
          <p:cNvPicPr/>
          <p:nvPr/>
        </p:nvPicPr>
        <p:blipFill>
          <a:blip r:embed="rId2" r:link="rId3">
            <a:lum bright="18000" contrast="6000"/>
          </a:blip>
          <a:stretch>
            <a:fillRect/>
          </a:stretch>
        </p:blipFill>
        <p:spPr>
          <a:xfrm>
            <a:off x="0" y="0"/>
            <a:ext cx="9144000" cy="687546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</p:pic>
      <p:sp>
        <p:nvSpPr>
          <p:cNvPr id="8195" name="矩形 8194"/>
          <p:cNvSpPr/>
          <p:nvPr/>
        </p:nvSpPr>
        <p:spPr>
          <a:xfrm>
            <a:off x="539750" y="620713"/>
            <a:ext cx="7620000" cy="34321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6600" b="1">
                <a:solidFill>
                  <a:srgbClr val="990000"/>
                </a:solidFill>
                <a:latin typeface="Times New Roman" panose="02020603050405020304" pitchFamily="18" charset="0"/>
                <a:ea typeface="隶书" pitchFamily="49" charset="-122"/>
              </a:rPr>
              <a:t>接天莲叶无穷碧，</a:t>
            </a:r>
            <a:endParaRPr kumimoji="1" sz="6600" b="1">
              <a:solidFill>
                <a:srgbClr val="99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vl="0">
              <a:spcBef>
                <a:spcPct val="50000"/>
              </a:spcBef>
            </a:pPr>
            <a:r>
              <a:rPr kumimoji="1" sz="6600" b="1">
                <a:solidFill>
                  <a:srgbClr val="990000"/>
                </a:solidFill>
                <a:latin typeface="Times New Roman" panose="02020603050405020304" pitchFamily="18" charset="0"/>
                <a:ea typeface="隶书" pitchFamily="49" charset="-122"/>
              </a:rPr>
              <a:t>映日荷花别样红。</a:t>
            </a:r>
            <a:endParaRPr kumimoji="1" sz="6600" b="1">
              <a:solidFill>
                <a:srgbClr val="99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lvl="0">
              <a:spcBef>
                <a:spcPct val="50000"/>
              </a:spcBef>
            </a:pPr>
            <a:r>
              <a:rPr kumimoji="1" sz="3600" b="1">
                <a:solidFill>
                  <a:srgbClr val="990000"/>
                </a:solidFill>
                <a:latin typeface="Times New Roman" panose="02020603050405020304" pitchFamily="18" charset="0"/>
                <a:ea typeface="隶书" pitchFamily="49" charset="-122"/>
              </a:rPr>
              <a:t>                                    ——宋、杨万里</a:t>
            </a:r>
            <a:endParaRPr kumimoji="1" sz="3600" b="1">
              <a:solidFill>
                <a:srgbClr val="99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81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81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8913"/>
          <p:cNvSpPr/>
          <p:nvPr>
            <p:ph type="title"/>
          </p:nvPr>
        </p:nvSpPr>
        <p:spPr>
          <a:xfrm>
            <a:off x="611188" y="260350"/>
            <a:ext cx="7956550" cy="1600200"/>
          </a:xfrm>
          <a:gradFill rotWithShape="0">
            <a:gsLst>
              <a:gs pos="0">
                <a:srgbClr val="99FFCC">
                  <a:gamma/>
                  <a:tint val="16471"/>
                  <a:invGamma/>
                </a:srgbClr>
              </a:gs>
              <a:gs pos="50000">
                <a:srgbClr val="99FFCC"/>
              </a:gs>
              <a:gs pos="100000">
                <a:srgbClr val="99FFCC">
                  <a:gamma/>
                  <a:tint val="16471"/>
                  <a:invGamma/>
                </a:srgbClr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80000"/>
              </a:lnSpc>
            </a:pPr>
            <a:r>
              <a:rPr sz="4800">
                <a:solidFill>
                  <a:schemeClr val="tx1"/>
                </a:solidFill>
              </a:rPr>
              <a:t> </a:t>
            </a:r>
            <a:r>
              <a:rPr sz="4800">
                <a:solidFill>
                  <a:schemeClr val="tx1"/>
                </a:solidFill>
                <a:ea typeface="隶书" pitchFamily="49" charset="-122"/>
              </a:rPr>
              <a:t>“牡丹之爱，宜乎众矣。”表达了作者怎样的感情？</a:t>
            </a:r>
            <a:endParaRPr sz="480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38915" name="文本占位符 38914"/>
          <p:cNvSpPr/>
          <p:nvPr>
            <p:ph type="body" idx="1"/>
          </p:nvPr>
        </p:nvSpPr>
        <p:spPr>
          <a:xfrm>
            <a:off x="6781800" y="0"/>
            <a:ext cx="2362200" cy="45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>
                <a:solidFill>
                  <a:srgbClr val="FF3300"/>
                </a:solidFill>
              </a:rPr>
              <a:t>        </a:t>
            </a:r>
            <a:endParaRPr sz="2800" b="1">
              <a:solidFill>
                <a:srgbClr val="660066"/>
              </a:solidFill>
            </a:endParaRPr>
          </a:p>
        </p:txBody>
      </p:sp>
      <p:sp>
        <p:nvSpPr>
          <p:cNvPr id="38916" name="矩形 38915"/>
          <p:cNvSpPr/>
          <p:nvPr/>
        </p:nvSpPr>
        <p:spPr>
          <a:xfrm>
            <a:off x="900113" y="2492375"/>
            <a:ext cx="7488237" cy="302895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</a:gradFill>
          <a:ln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20000"/>
              </a:spcBef>
            </a:pPr>
            <a:r>
              <a:rPr kumimoji="1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这个感叹句，是作者对那时一些士大夫追求名利，求取富贵的处世态度的强烈讽刺。</a:t>
            </a:r>
            <a:endParaRPr kumimoji="1" sz="48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89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89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61441"/>
          <p:cNvSpPr/>
          <p:nvPr/>
        </p:nvSpPr>
        <p:spPr>
          <a:xfrm>
            <a:off x="0" y="188913"/>
            <a:ext cx="9144000" cy="6492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sz="30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sz="3000" b="1">
                <a:latin typeface="楷体_GB2312" pitchFamily="49" charset="-122"/>
                <a:ea typeface="楷体_GB2312" pitchFamily="49" charset="-122"/>
              </a:rPr>
              <a:t>唐朝初期特别推崇牡丹，把它视为珍品，誉为国花。赏玩牡丹，更成为盛行的社会风气。直到宋代仍然如此。但</a:t>
            </a:r>
            <a:r>
              <a:rPr sz="3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作者在数百年习染成风的势力中，却能独步于尘俗之外，显示了他的高超不凡</a:t>
            </a:r>
            <a:r>
              <a:rPr sz="3000" b="1">
                <a:latin typeface="楷体_GB2312" pitchFamily="49" charset="-122"/>
                <a:ea typeface="楷体_GB2312" pitchFamily="49" charset="-122"/>
              </a:rPr>
              <a:t>。作者在《爱莲说》中不但写出了莲花美丽的外形，芬芳的气质，而且对它那高洁的品德，美好的情操，正派的风度作了逼真逼肖、尽善尽美的描绘，充分表现了作者对莲花的倾慕之情。很显然，这和一般封建士大夫消闲遣兴的赏玩迥然不同。它反映了作者对在污浊社会中能保持高洁情操的志同道合者的敬仰，对追名逐利的小人的厌弃。同时，也是他自我品德的写照。</a:t>
            </a:r>
            <a:r>
              <a:rPr sz="3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他为官正直，不媚权贵，不畏酷吏</a:t>
            </a:r>
            <a:r>
              <a:rPr sz="3000" b="1">
                <a:latin typeface="楷体_GB2312" pitchFamily="49" charset="-122"/>
                <a:ea typeface="楷体_GB2312" pitchFamily="49" charset="-122"/>
              </a:rPr>
              <a:t>，明断狱案：</a:t>
            </a:r>
            <a:r>
              <a:rPr sz="3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“以洗冤物为己任”为了主持公道，他甚至不惜丢掉乌纱帽。</a:t>
            </a:r>
            <a:r>
              <a:rPr sz="3000" b="1">
                <a:latin typeface="楷体_GB2312" pitchFamily="49" charset="-122"/>
                <a:ea typeface="楷体_GB2312" pitchFamily="49" charset="-122"/>
              </a:rPr>
              <a:t>黄庭坚称颂他：“人品甚高，胸怀洒落，如光风霁月。”</a:t>
            </a:r>
            <a:endParaRPr sz="3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614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4096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63" name="组合 40962"/>
            <p:cNvGrpSpPr/>
            <p:nvPr/>
          </p:nvGrpSpPr>
          <p:grpSpPr>
            <a:xfrm>
              <a:off x="0" y="4080"/>
              <a:ext cx="5712" cy="240"/>
              <a:chOff x="0" y="2784"/>
              <a:chExt cx="5712" cy="336"/>
            </a:xfrm>
          </p:grpSpPr>
          <p:pic>
            <p:nvPicPr>
              <p:cNvPr id="40964" name="图片 40963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0" y="2784"/>
                <a:ext cx="2880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  <p:pic>
            <p:nvPicPr>
              <p:cNvPr id="40965" name="图片 40964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2784" y="2784"/>
                <a:ext cx="2928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</p:grpSp>
        <p:grpSp>
          <p:nvGrpSpPr>
            <p:cNvPr id="40966" name="组合 40965"/>
            <p:cNvGrpSpPr/>
            <p:nvPr/>
          </p:nvGrpSpPr>
          <p:grpSpPr>
            <a:xfrm>
              <a:off x="48" y="0"/>
              <a:ext cx="5712" cy="192"/>
              <a:chOff x="0" y="2784"/>
              <a:chExt cx="5712" cy="336"/>
            </a:xfrm>
          </p:grpSpPr>
          <p:pic>
            <p:nvPicPr>
              <p:cNvPr id="40967" name="图片 40966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0" y="2784"/>
                <a:ext cx="2880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  <p:pic>
            <p:nvPicPr>
              <p:cNvPr id="40968" name="图片 40967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2784" y="2784"/>
                <a:ext cx="2928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</p:grpSp>
        <p:pic>
          <p:nvPicPr>
            <p:cNvPr id="40969" name="图片 40968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48" y="360"/>
              <a:ext cx="240" cy="36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  <p:pic>
          <p:nvPicPr>
            <p:cNvPr id="40970" name="图片 40969"/>
            <p:cNvPicPr>
              <a:picLocks noChangeAspect="1"/>
            </p:cNvPicPr>
            <p:nvPr/>
          </p:nvPicPr>
          <p:blipFill>
            <a:blip r:embed="rId4" r:link="rId3"/>
            <a:stretch>
              <a:fillRect/>
            </a:stretch>
          </p:blipFill>
          <p:spPr>
            <a:xfrm>
              <a:off x="5520" y="360"/>
              <a:ext cx="192" cy="36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</p:grpSp>
      <p:pic>
        <p:nvPicPr>
          <p:cNvPr id="40971" name="图片 40970"/>
          <p:cNvPicPr>
            <a:picLocks noChangeAspect="1"/>
          </p:cNvPicPr>
          <p:nvPr/>
        </p:nvPicPr>
        <p:blipFill>
          <a:blip r:embed="rId5" r:link="rId3"/>
          <a:stretch>
            <a:fillRect/>
          </a:stretch>
        </p:blipFill>
        <p:spPr>
          <a:xfrm>
            <a:off x="755650" y="333375"/>
            <a:ext cx="1981200" cy="14890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40972" name="任意多边形 40971"/>
          <p:cNvSpPr/>
          <p:nvPr/>
        </p:nvSpPr>
        <p:spPr>
          <a:xfrm>
            <a:off x="3276600" y="549275"/>
            <a:ext cx="1676400" cy="838200"/>
          </a:xfrm>
          <a:custGeom>
            <a:avLst>
              <a:gd name="adj0" fmla="val 75000"/>
              <a:gd name="adj1" fmla="val 25000"/>
            </a:avLst>
            <a:gdLst>
              <a:gd name="GT6" fmla="*/ adj1 21600 100000"/>
              <a:gd name="GT7" fmla="*/ adj0 21600 100000"/>
              <a:gd name="GT8" fmla="*/ 3375 w 21600"/>
              <a:gd name="GT9" fmla="+- l GT8 0"/>
              <a:gd name="G0" fmla="+- GT6 0 0"/>
              <a:gd name="G1" fmla="+- GT7 0 0"/>
              <a:gd name="G2" fmla="+- 21600 0 GT6"/>
              <a:gd name="G3" fmla="+- 21600 0 G1"/>
              <a:gd name="G4" fmla="+- G3 G0 10800"/>
              <a:gd name="G5" fmla="+- G1 G4 0"/>
              <a:gd name="GT10" fmla="*/ G0 h 21600"/>
              <a:gd name="GT11" fmla="+- t GT10 0"/>
              <a:gd name="GT12" fmla="*/ G5 w 21600"/>
              <a:gd name="GT13" fmla="+- l GT12 0"/>
              <a:gd name="GT14" fmla="*/ G2 h 21600"/>
              <a:gd name="GT15" fmla="+- t GT14 0"/>
            </a:gdLst>
            <a:ahLst/>
            <a:cxnLst>
              <a:cxn ang="0">
                <a:pos x="G1" y="0"/>
              </a:cxn>
              <a:cxn ang="0">
                <a:pos x="0" y="10800"/>
              </a:cxn>
              <a:cxn ang="0">
                <a:pos x="G1" y="21600"/>
              </a:cxn>
              <a:cxn ang="0">
                <a:pos x="21600" y="10800"/>
              </a:cxn>
            </a:cxnLst>
            <a:rect l="GT9" t="GT11" r="GT13" b="GT15"/>
            <a:pathLst>
              <a:path w="21600" h="21600">
                <a:moveTo>
                  <a:pt x="3375" y="G0"/>
                </a:moveTo>
                <a:lnTo>
                  <a:pt x="G1" y="G0"/>
                </a:lnTo>
                <a:lnTo>
                  <a:pt x="G1" y="0"/>
                </a:lnTo>
                <a:lnTo>
                  <a:pt x="21600" y="10800"/>
                </a:lnTo>
                <a:lnTo>
                  <a:pt x="G1" y="21600"/>
                </a:lnTo>
                <a:lnTo>
                  <a:pt x="G1" y="G2"/>
                </a:lnTo>
                <a:lnTo>
                  <a:pt x="3375" y="G2"/>
                </a:lnTo>
                <a:close/>
              </a:path>
              <a:path w="21600" h="21600">
                <a:moveTo>
                  <a:pt x="0" y="G0"/>
                </a:moveTo>
                <a:lnTo>
                  <a:pt x="675" y="G0"/>
                </a:lnTo>
                <a:lnTo>
                  <a:pt x="675" y="G2"/>
                </a:lnTo>
                <a:lnTo>
                  <a:pt x="0" y="G2"/>
                </a:lnTo>
                <a:close/>
              </a:path>
              <a:path w="21600" h="21600">
                <a:moveTo>
                  <a:pt x="1350" y="G0"/>
                </a:moveTo>
                <a:lnTo>
                  <a:pt x="2700" y="G0"/>
                </a:lnTo>
                <a:lnTo>
                  <a:pt x="2700" y="G2"/>
                </a:lnTo>
                <a:lnTo>
                  <a:pt x="1350" y="G2"/>
                </a:lnTo>
                <a:close/>
              </a:path>
            </a:pathLst>
          </a:custGeom>
          <a:solidFill>
            <a:srgbClr val="00FF99"/>
          </a:solidFill>
          <a:ln>
            <a:solidFill>
              <a:srgbClr val="00CC00"/>
            </a:solidFill>
            <a:round/>
          </a:ln>
          <a:effectLst/>
        </p:spPr>
        <p:txBody>
          <a:bodyPr/>
          <a:lstStyle/>
          <a:p/>
        </p:txBody>
      </p:sp>
      <p:sp>
        <p:nvSpPr>
          <p:cNvPr id="40973" name="矩形 40972"/>
          <p:cNvSpPr/>
          <p:nvPr/>
        </p:nvSpPr>
        <p:spPr>
          <a:xfrm>
            <a:off x="5132388" y="404813"/>
            <a:ext cx="1863725" cy="10985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kumimoji="1" sz="6600" b="1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</a:rPr>
              <a:t>君子</a:t>
            </a:r>
            <a:endParaRPr kumimoji="1" sz="6600" b="1">
              <a:solidFill>
                <a:srgbClr val="FF0000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40974" name="任意多边形 40973"/>
          <p:cNvSpPr/>
          <p:nvPr/>
        </p:nvSpPr>
        <p:spPr>
          <a:xfrm>
            <a:off x="3635375" y="1916113"/>
            <a:ext cx="1295400" cy="685800"/>
          </a:xfrm>
          <a:custGeom>
            <a:avLst>
              <a:gd name="adj0" fmla="val 75000"/>
              <a:gd name="adj1" fmla="val 25000"/>
            </a:avLst>
            <a:gdLst>
              <a:gd name="GT6" fmla="*/ adj1 21600 100000"/>
              <a:gd name="GT7" fmla="*/ adj0 21600 100000"/>
              <a:gd name="GT8" fmla="*/ 3375 w 21600"/>
              <a:gd name="GT9" fmla="+- l GT8 0"/>
              <a:gd name="G0" fmla="+- GT6 0 0"/>
              <a:gd name="G1" fmla="+- GT7 0 0"/>
              <a:gd name="G2" fmla="+- 21600 0 GT6"/>
              <a:gd name="G3" fmla="+- 21600 0 G1"/>
              <a:gd name="G4" fmla="+- G3 G0 10800"/>
              <a:gd name="G5" fmla="+- G1 G4 0"/>
              <a:gd name="GT10" fmla="*/ G0 h 21600"/>
              <a:gd name="GT11" fmla="+- t GT10 0"/>
              <a:gd name="GT12" fmla="*/ G5 w 21600"/>
              <a:gd name="GT13" fmla="+- l GT12 0"/>
              <a:gd name="GT14" fmla="*/ G2 h 21600"/>
              <a:gd name="GT15" fmla="+- t GT14 0"/>
            </a:gdLst>
            <a:ahLst/>
            <a:cxnLst>
              <a:cxn ang="0">
                <a:pos x="G1" y="0"/>
              </a:cxn>
              <a:cxn ang="0">
                <a:pos x="0" y="10800"/>
              </a:cxn>
              <a:cxn ang="0">
                <a:pos x="G1" y="21600"/>
              </a:cxn>
              <a:cxn ang="0">
                <a:pos x="21600" y="10800"/>
              </a:cxn>
            </a:cxnLst>
            <a:rect l="GT9" t="GT11" r="GT13" b="GT15"/>
            <a:pathLst>
              <a:path w="21600" h="21600">
                <a:moveTo>
                  <a:pt x="3375" y="G0"/>
                </a:moveTo>
                <a:lnTo>
                  <a:pt x="G1" y="G0"/>
                </a:lnTo>
                <a:lnTo>
                  <a:pt x="G1" y="0"/>
                </a:lnTo>
                <a:lnTo>
                  <a:pt x="21600" y="10800"/>
                </a:lnTo>
                <a:lnTo>
                  <a:pt x="G1" y="21600"/>
                </a:lnTo>
                <a:lnTo>
                  <a:pt x="G1" y="G2"/>
                </a:lnTo>
                <a:lnTo>
                  <a:pt x="3375" y="G2"/>
                </a:lnTo>
                <a:close/>
              </a:path>
              <a:path w="21600" h="21600">
                <a:moveTo>
                  <a:pt x="0" y="G0"/>
                </a:moveTo>
                <a:lnTo>
                  <a:pt x="675" y="G0"/>
                </a:lnTo>
                <a:lnTo>
                  <a:pt x="675" y="G2"/>
                </a:lnTo>
                <a:lnTo>
                  <a:pt x="0" y="G2"/>
                </a:lnTo>
                <a:close/>
              </a:path>
              <a:path w="21600" h="21600">
                <a:moveTo>
                  <a:pt x="1350" y="G0"/>
                </a:moveTo>
                <a:lnTo>
                  <a:pt x="2700" y="G0"/>
                </a:lnTo>
                <a:lnTo>
                  <a:pt x="2700" y="G2"/>
                </a:lnTo>
                <a:lnTo>
                  <a:pt x="1350" y="G2"/>
                </a:lnTo>
                <a:close/>
              </a:path>
            </a:pathLst>
          </a:custGeom>
          <a:solidFill>
            <a:srgbClr val="00FF99"/>
          </a:solidFill>
          <a:ln>
            <a:solidFill>
              <a:srgbClr val="00CC00"/>
            </a:solidFill>
            <a:round/>
          </a:ln>
          <a:effectLst/>
        </p:spPr>
        <p:txBody>
          <a:bodyPr/>
          <a:lstStyle/>
          <a:p/>
        </p:txBody>
      </p:sp>
      <p:sp>
        <p:nvSpPr>
          <p:cNvPr id="40975" name="矩形 40974"/>
          <p:cNvSpPr/>
          <p:nvPr/>
        </p:nvSpPr>
        <p:spPr>
          <a:xfrm>
            <a:off x="900113" y="1773238"/>
            <a:ext cx="1781175" cy="8239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kumimoji="1" sz="4800" b="1">
                <a:latin typeface="Times New Roman" panose="02020603050405020304" pitchFamily="18" charset="0"/>
              </a:rPr>
              <a:t>托物</a:t>
            </a:r>
            <a:endParaRPr kumimoji="1" sz="4800" b="1">
              <a:latin typeface="Times New Roman" panose="02020603050405020304" pitchFamily="18" charset="0"/>
            </a:endParaRPr>
          </a:p>
        </p:txBody>
      </p:sp>
      <p:sp>
        <p:nvSpPr>
          <p:cNvPr id="40976" name="矩形 40975"/>
          <p:cNvSpPr/>
          <p:nvPr/>
        </p:nvSpPr>
        <p:spPr>
          <a:xfrm>
            <a:off x="5219700" y="1844675"/>
            <a:ext cx="1965325" cy="8239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kumimoji="1" sz="4800" b="1">
                <a:latin typeface="Times New Roman" panose="02020603050405020304" pitchFamily="18" charset="0"/>
              </a:rPr>
              <a:t>言志</a:t>
            </a:r>
            <a:endParaRPr kumimoji="1" sz="4800" b="1">
              <a:latin typeface="Times New Roman" panose="02020603050405020304" pitchFamily="18" charset="0"/>
            </a:endParaRPr>
          </a:p>
        </p:txBody>
      </p:sp>
      <p:sp>
        <p:nvSpPr>
          <p:cNvPr id="40977" name="矩形 40976"/>
          <p:cNvSpPr/>
          <p:nvPr/>
        </p:nvSpPr>
        <p:spPr>
          <a:xfrm>
            <a:off x="827088" y="2924175"/>
            <a:ext cx="7200900" cy="17399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托物言志：</a:t>
            </a:r>
            <a:r>
              <a:rPr kumimoji="1" sz="3600" b="1">
                <a:latin typeface="楷体_GB2312" pitchFamily="49" charset="-122"/>
                <a:ea typeface="楷体_GB2312" pitchFamily="49" charset="-122"/>
              </a:rPr>
              <a:t>即抽取事物的某种特征，来象征人的某种品格，以表达作者自己的思想感情,理想志愿。</a:t>
            </a:r>
            <a:endParaRPr kumimoji="1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78" name="矩形 40977"/>
          <p:cNvSpPr/>
          <p:nvPr/>
        </p:nvSpPr>
        <p:spPr>
          <a:xfrm>
            <a:off x="755650" y="4724400"/>
            <a:ext cx="7488238" cy="17399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>
              <a:spcBef>
                <a:spcPct val="50000"/>
              </a:spcBef>
            </a:pPr>
            <a:r>
              <a:rPr kumimoji="1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sz="3600" b="1">
                <a:latin typeface="楷体_GB2312" pitchFamily="49" charset="-122"/>
                <a:ea typeface="楷体_GB2312" pitchFamily="49" charset="-122"/>
              </a:rPr>
              <a:t>课文以莲自况，表明自己是一个像莲那样</a:t>
            </a:r>
            <a:r>
              <a:rPr kumimoji="1" sz="3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品格高洁</a:t>
            </a:r>
            <a:r>
              <a:rPr kumimoji="1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sz="3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不趋炎附势，不追求富贵</a:t>
            </a:r>
            <a:r>
              <a:rPr kumimoji="1" sz="3600" b="1">
                <a:latin typeface="楷体_GB2312" pitchFamily="49" charset="-122"/>
                <a:ea typeface="楷体_GB2312" pitchFamily="49" charset="-122"/>
              </a:rPr>
              <a:t>的君子</a:t>
            </a:r>
            <a:r>
              <a:rPr kumimoji="1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sz="36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409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  <p:bldP spid="40975" grpId="0"/>
      <p:bldP spid="40976" grpId="0"/>
      <p:bldP spid="40977" grpId="0"/>
      <p:bldP spid="409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9937"/>
          <p:cNvSpPr/>
          <p:nvPr/>
        </p:nvSpPr>
        <p:spPr>
          <a:xfrm>
            <a:off x="1828800" y="1600200"/>
            <a:ext cx="571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菊—隐逸者：志向高洁，隐居避世</a:t>
            </a:r>
            <a:endParaRPr kumimoji="1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矩形 39939"/>
          <p:cNvSpPr/>
          <p:nvPr/>
        </p:nvSpPr>
        <p:spPr>
          <a:xfrm>
            <a:off x="3581400" y="228600"/>
            <a:ext cx="4114800" cy="1343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4000" b="1">
                <a:latin typeface="Times New Roman" panose="02020603050405020304" pitchFamily="18" charset="0"/>
              </a:rPr>
              <a:t>  爱  莲 说</a:t>
            </a:r>
            <a:endParaRPr kumimoji="1" sz="4000" b="1">
              <a:latin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</a:pPr>
            <a:r>
              <a:rPr kumimoji="1" sz="2400">
                <a:latin typeface="Times New Roman" panose="02020603050405020304" pitchFamily="18" charset="0"/>
              </a:rPr>
              <a:t>                                     </a:t>
            </a:r>
            <a:r>
              <a:rPr kumimoji="1" sz="2800">
                <a:latin typeface="Times New Roman" panose="02020603050405020304" pitchFamily="18" charset="0"/>
                <a:ea typeface="华文行楷" pitchFamily="2" charset="-122"/>
              </a:rPr>
              <a:t>周敦颐</a:t>
            </a:r>
            <a:endParaRPr kumimoji="1" sz="280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39941" name="矩形 39940"/>
          <p:cNvSpPr/>
          <p:nvPr/>
        </p:nvSpPr>
        <p:spPr>
          <a:xfrm>
            <a:off x="2667000" y="5105400"/>
            <a:ext cx="61722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表达自己不慕名利，洁身自好的生活态度。  对当时追名逐利，趋炎附势的恶浊世风的鄙弃。</a:t>
            </a:r>
            <a:endParaRPr kumimoji="1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矩形 39941"/>
          <p:cNvSpPr/>
          <p:nvPr/>
        </p:nvSpPr>
        <p:spPr>
          <a:xfrm>
            <a:off x="1981200" y="2667000"/>
            <a:ext cx="6019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牡丹—富贵者：贪慕荣华，追求名利</a:t>
            </a:r>
            <a:endParaRPr kumimoji="1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矩形 39942"/>
          <p:cNvSpPr/>
          <p:nvPr/>
        </p:nvSpPr>
        <p:spPr>
          <a:xfrm>
            <a:off x="1882775" y="3810000"/>
            <a:ext cx="52038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莲—君子：洁身自好，不慕名利</a:t>
            </a:r>
            <a:endParaRPr kumimoji="1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4" name="组合 39943"/>
          <p:cNvGrpSpPr/>
          <p:nvPr/>
        </p:nvGrpSpPr>
        <p:grpSpPr>
          <a:xfrm>
            <a:off x="2124075" y="4508500"/>
            <a:ext cx="609600" cy="1676400"/>
            <a:chOff x="1344" y="2064"/>
            <a:chExt cx="528" cy="960"/>
          </a:xfrm>
        </p:grpSpPr>
        <p:cxnSp>
          <p:nvCxnSpPr>
            <p:cNvPr id="39945" name="直接连接符 39944"/>
            <p:cNvCxnSpPr/>
            <p:nvPr/>
          </p:nvCxnSpPr>
          <p:spPr>
            <a:xfrm flipH="1">
              <a:off x="1344" y="2064"/>
              <a:ext cx="0" cy="960"/>
            </a:xfrm>
            <a:prstGeom prst="line">
              <a:avLst/>
            </a:prstGeom>
            <a:noFill/>
            <a:ln w="53975">
              <a:solidFill>
                <a:srgbClr val="FF0000"/>
              </a:solidFill>
              <a:miter lim="800000"/>
            </a:ln>
          </p:spPr>
        </p:cxnSp>
        <p:cxnSp>
          <p:nvCxnSpPr>
            <p:cNvPr id="39946" name="直接连接符 39945"/>
            <p:cNvCxnSpPr/>
            <p:nvPr/>
          </p:nvCxnSpPr>
          <p:spPr>
            <a:xfrm>
              <a:off x="1344" y="3024"/>
              <a:ext cx="52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tailEnd type="triangle"/>
            </a:ln>
          </p:spPr>
        </p:cxnSp>
      </p:grpSp>
      <p:sp>
        <p:nvSpPr>
          <p:cNvPr id="39947" name="矩形 39946"/>
          <p:cNvSpPr/>
          <p:nvPr/>
        </p:nvSpPr>
        <p:spPr>
          <a:xfrm>
            <a:off x="1462088" y="4724400"/>
            <a:ext cx="611187" cy="1657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eaVert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  <a:ea typeface="仿宋_GB2312" pitchFamily="49" charset="-122"/>
              </a:rPr>
              <a:t>托物言志</a:t>
            </a:r>
            <a:endParaRPr kumimoji="1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9948" name="矩形 39947"/>
          <p:cNvSpPr/>
          <p:nvPr/>
        </p:nvSpPr>
        <p:spPr>
          <a:xfrm>
            <a:off x="2743200" y="1981200"/>
            <a:ext cx="1295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3300"/>
                </a:solidFill>
                <a:latin typeface="Times New Roman" panose="02020603050405020304" pitchFamily="18" charset="0"/>
              </a:rPr>
              <a:t>[</a:t>
            </a:r>
            <a:r>
              <a:rPr kumimoji="1" sz="3200" b="1">
                <a:solidFill>
                  <a:srgbClr val="FF3300"/>
                </a:solidFill>
                <a:latin typeface="Times New Roman" panose="02020603050405020304" pitchFamily="18" charset="0"/>
              </a:rPr>
              <a:t>正衬</a:t>
            </a:r>
            <a:r>
              <a:rPr kumimoji="1" sz="2800" b="1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endParaRPr kumimoji="1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9" name="矩形 39948"/>
          <p:cNvSpPr/>
          <p:nvPr/>
        </p:nvSpPr>
        <p:spPr>
          <a:xfrm>
            <a:off x="2895600" y="3200400"/>
            <a:ext cx="1295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solidFill>
                  <a:srgbClr val="FF3300"/>
                </a:solidFill>
                <a:latin typeface="Times New Roman" panose="02020603050405020304" pitchFamily="18" charset="0"/>
              </a:rPr>
              <a:t>[</a:t>
            </a:r>
            <a:r>
              <a:rPr kumimoji="1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反衬</a:t>
            </a:r>
            <a:r>
              <a:rPr kumimoji="1" sz="2800" b="1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endParaRPr kumimoji="1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0" name="矩形 39949"/>
          <p:cNvSpPr/>
          <p:nvPr/>
        </p:nvSpPr>
        <p:spPr>
          <a:xfrm>
            <a:off x="7467600" y="1600200"/>
            <a:ext cx="1676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（惋惜）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39951" name="矩形 39950"/>
          <p:cNvSpPr/>
          <p:nvPr/>
        </p:nvSpPr>
        <p:spPr>
          <a:xfrm>
            <a:off x="7667625" y="2636838"/>
            <a:ext cx="191293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</a:rPr>
              <a:t>（讽刺）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sp>
        <p:nvSpPr>
          <p:cNvPr id="39952" name="矩形 39951"/>
          <p:cNvSpPr/>
          <p:nvPr/>
        </p:nvSpPr>
        <p:spPr>
          <a:xfrm>
            <a:off x="7162800" y="3810000"/>
            <a:ext cx="198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2800" b="1">
                <a:latin typeface="Times New Roman" panose="02020603050405020304" pitchFamily="18" charset="0"/>
              </a:rPr>
              <a:t>（赞美）</a:t>
            </a:r>
            <a:endParaRPr kumimoji="1" sz="2800" b="1">
              <a:latin typeface="Times New Roman" panose="02020603050405020304" pitchFamily="18" charset="0"/>
            </a:endParaRPr>
          </a:p>
        </p:txBody>
      </p:sp>
      <p:grpSp>
        <p:nvGrpSpPr>
          <p:cNvPr id="39953" name="组合 39952"/>
          <p:cNvGrpSpPr/>
          <p:nvPr/>
        </p:nvGrpSpPr>
        <p:grpSpPr>
          <a:xfrm>
            <a:off x="228600" y="1828800"/>
            <a:ext cx="1752600" cy="2057400"/>
            <a:chOff x="144" y="1152"/>
            <a:chExt cx="1104" cy="1296"/>
          </a:xfrm>
        </p:grpSpPr>
        <p:sp>
          <p:nvSpPr>
            <p:cNvPr id="39954" name="椭圆 39953"/>
            <p:cNvSpPr/>
            <p:nvPr/>
          </p:nvSpPr>
          <p:spPr>
            <a:xfrm>
              <a:off x="144" y="1392"/>
              <a:ext cx="624" cy="9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anchor="ctr" anchorCtr="0"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</a:defRPr>
              </a:lvl5pPr>
            </a:lstStyle>
            <a:p>
              <a:pPr lvl="0" algn="ctr"/>
              <a:r>
                <a:rPr kumimoji="1" sz="6000" b="1">
                  <a:solidFill>
                    <a:srgbClr val="0066FF"/>
                  </a:solidFill>
                  <a:latin typeface="Times New Roman" panose="02020603050405020304" pitchFamily="18" charset="0"/>
                  <a:ea typeface="隶书" pitchFamily="49" charset="-122"/>
                </a:rPr>
                <a:t>爱</a:t>
              </a:r>
              <a:endParaRPr kumimoji="1" sz="6000" b="1">
                <a:solidFill>
                  <a:srgbClr val="0066FF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cxnSp>
          <p:nvCxnSpPr>
            <p:cNvPr id="39955" name="直接连接符 39954"/>
            <p:cNvCxnSpPr/>
            <p:nvPr/>
          </p:nvCxnSpPr>
          <p:spPr>
            <a:xfrm rot="21180000" flipV="1">
              <a:off x="768" y="1152"/>
              <a:ext cx="480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tailEnd type="triangle"/>
            </a:ln>
          </p:spPr>
        </p:cxnSp>
        <p:cxnSp>
          <p:nvCxnSpPr>
            <p:cNvPr id="39956" name="直接连接符 39955"/>
            <p:cNvCxnSpPr/>
            <p:nvPr/>
          </p:nvCxnSpPr>
          <p:spPr>
            <a:xfrm>
              <a:off x="768" y="1968"/>
              <a:ext cx="432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tailEnd type="triangle"/>
            </a:ln>
          </p:spPr>
        </p:cxnSp>
        <p:cxnSp>
          <p:nvCxnSpPr>
            <p:cNvPr id="39957" name="直接连接符 39956"/>
            <p:cNvCxnSpPr/>
            <p:nvPr/>
          </p:nvCxnSpPr>
          <p:spPr>
            <a:xfrm rot="2280000" flipV="1">
              <a:off x="864" y="168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tailEnd type="triangle"/>
            </a:ln>
          </p:spPr>
        </p:cxnSp>
      </p:grpSp>
      <p:grpSp>
        <p:nvGrpSpPr>
          <p:cNvPr id="39958" name="组合 3995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9959" name="组合 39958"/>
            <p:cNvGrpSpPr/>
            <p:nvPr/>
          </p:nvGrpSpPr>
          <p:grpSpPr>
            <a:xfrm>
              <a:off x="0" y="4080"/>
              <a:ext cx="5712" cy="240"/>
              <a:chOff x="0" y="2784"/>
              <a:chExt cx="5712" cy="336"/>
            </a:xfrm>
          </p:grpSpPr>
          <p:pic>
            <p:nvPicPr>
              <p:cNvPr id="39960" name="图片 39959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0" y="2784"/>
                <a:ext cx="2880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  <p:pic>
            <p:nvPicPr>
              <p:cNvPr id="39961" name="图片 39960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2784" y="2784"/>
                <a:ext cx="2928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</p:grpSp>
        <p:grpSp>
          <p:nvGrpSpPr>
            <p:cNvPr id="39962" name="组合 39961"/>
            <p:cNvGrpSpPr/>
            <p:nvPr/>
          </p:nvGrpSpPr>
          <p:grpSpPr>
            <a:xfrm>
              <a:off x="48" y="0"/>
              <a:ext cx="5712" cy="192"/>
              <a:chOff x="0" y="2784"/>
              <a:chExt cx="5712" cy="336"/>
            </a:xfrm>
          </p:grpSpPr>
          <p:pic>
            <p:nvPicPr>
              <p:cNvPr id="39963" name="图片 39962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0" y="2784"/>
                <a:ext cx="2880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  <p:pic>
            <p:nvPicPr>
              <p:cNvPr id="39964" name="图片 39963"/>
              <p:cNvPicPr>
                <a:picLocks noChangeAspect="1" noCrop="1"/>
              </p:cNvPicPr>
              <p:nvPr/>
            </p:nvPicPr>
            <p:blipFill>
              <a:blip r:link="rId1"/>
              <a:stretch>
                <a:fillRect/>
              </a:stretch>
            </p:blipFill>
            <p:spPr>
              <a:xfrm>
                <a:off x="2784" y="2784"/>
                <a:ext cx="2928" cy="336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</p:pic>
        </p:grpSp>
        <p:pic>
          <p:nvPicPr>
            <p:cNvPr id="39965" name="图片 39964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48" y="360"/>
              <a:ext cx="240" cy="36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  <p:pic>
          <p:nvPicPr>
            <p:cNvPr id="39966" name="图片 39965"/>
            <p:cNvPicPr>
              <a:picLocks noChangeAspect="1"/>
            </p:cNvPicPr>
            <p:nvPr/>
          </p:nvPicPr>
          <p:blipFill>
            <a:blip r:embed="rId4" r:link="rId3"/>
            <a:stretch>
              <a:fillRect/>
            </a:stretch>
          </p:blipFill>
          <p:spPr>
            <a:xfrm>
              <a:off x="5520" y="360"/>
              <a:ext cx="192" cy="36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</p:pic>
      </p:grpSp>
      <p:sp>
        <p:nvSpPr>
          <p:cNvPr id="399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99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1" grpId="0"/>
      <p:bldP spid="39942" grpId="0"/>
      <p:bldP spid="39943" grpId="0"/>
      <p:bldP spid="39947" grpId="0"/>
      <p:bldP spid="39948" grpId="0"/>
      <p:bldP spid="39949" grpId="0"/>
      <p:bldP spid="39950" grpId="0"/>
      <p:bldP spid="39951" grpId="0"/>
      <p:bldP spid="399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54273"/>
          <p:cNvSpPr/>
          <p:nvPr/>
        </p:nvSpPr>
        <p:spPr>
          <a:xfrm>
            <a:off x="1584325" y="1697038"/>
            <a:ext cx="396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54275" name="矩形 54274"/>
          <p:cNvSpPr/>
          <p:nvPr/>
        </p:nvSpPr>
        <p:spPr>
          <a:xfrm>
            <a:off x="250825" y="185738"/>
            <a:ext cx="4319588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latin typeface="Times New Roman" panose="02020603050405020304" pitchFamily="18" charset="0"/>
                <a:ea typeface="黑体" panose="02010609060101010101" pitchFamily="2" charset="-122"/>
              </a:rPr>
              <a:t>根据提示理解：</a:t>
            </a:r>
            <a:endParaRPr kumimoji="1" sz="32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76" name="矩形 54275"/>
          <p:cNvSpPr/>
          <p:nvPr/>
        </p:nvSpPr>
        <p:spPr>
          <a:xfrm>
            <a:off x="250825" y="908050"/>
            <a:ext cx="8569325" cy="3387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1、《爱莲说》中用来比喻君子既不与世俗同流合污，又不孤高自傲的句子是：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>
              <a:spcBef>
                <a:spcPct val="50000"/>
              </a:spcBef>
            </a:pP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2、《爱莲说》中比喻君子通达事理，行为方正，美名远扬的句子是：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7" name="矩形 54276"/>
          <p:cNvSpPr/>
          <p:nvPr/>
        </p:nvSpPr>
        <p:spPr>
          <a:xfrm>
            <a:off x="755650" y="2133600"/>
            <a:ext cx="7524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莲之出淤泥而不染，濯清涟而不妖。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78" name="矩形 54277"/>
          <p:cNvSpPr/>
          <p:nvPr/>
        </p:nvSpPr>
        <p:spPr>
          <a:xfrm>
            <a:off x="914400" y="4437063"/>
            <a:ext cx="723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中通外直，不蔓不枝，香远益清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42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>
        <p:split/>
      </p:transition>
    </mc:Choice>
    <mc:Fallback>
      <p:transition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55297"/>
          <p:cNvSpPr/>
          <p:nvPr/>
        </p:nvSpPr>
        <p:spPr>
          <a:xfrm>
            <a:off x="323850" y="765175"/>
            <a:ext cx="8424863" cy="5584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3、《爱莲说》中比喻君子志洁行廉，庄重而又令人敬佩的句子是：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4、《爱莲说》中与</a:t>
            </a:r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近朱者赤，近墨者黑</a:t>
            </a:r>
            <a:r>
              <a:rPr kumimoji="1" sz="3600" b="1"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意思相反的一句是：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5、《爱莲说》中最能概括莲的高贵品质的一句话是：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99" name="矩形 55298"/>
          <p:cNvSpPr/>
          <p:nvPr/>
        </p:nvSpPr>
        <p:spPr>
          <a:xfrm>
            <a:off x="250825" y="185738"/>
            <a:ext cx="4319588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latin typeface="Times New Roman" panose="02020603050405020304" pitchFamily="18" charset="0"/>
                <a:ea typeface="黑体" panose="02010609060101010101" pitchFamily="2" charset="-122"/>
              </a:rPr>
              <a:t>根据提示理解：</a:t>
            </a:r>
            <a:endParaRPr kumimoji="1" sz="32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0" name="矩形 55299"/>
          <p:cNvSpPr/>
          <p:nvPr/>
        </p:nvSpPr>
        <p:spPr>
          <a:xfrm>
            <a:off x="971550" y="1844675"/>
            <a:ext cx="7065963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亭亭净植，可远观而不可亵玩焉。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1" name="矩形 55300"/>
          <p:cNvSpPr/>
          <p:nvPr/>
        </p:nvSpPr>
        <p:spPr>
          <a:xfrm>
            <a:off x="900113" y="4011613"/>
            <a:ext cx="7524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莲之出淤泥而不染，濯清涟而不妖。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2" name="矩形 55301"/>
          <p:cNvSpPr/>
          <p:nvPr/>
        </p:nvSpPr>
        <p:spPr>
          <a:xfrm>
            <a:off x="3059113" y="5740400"/>
            <a:ext cx="4313237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莲，花之君子者也。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53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56321"/>
          <p:cNvSpPr/>
          <p:nvPr/>
        </p:nvSpPr>
        <p:spPr>
          <a:xfrm>
            <a:off x="395288" y="836613"/>
            <a:ext cx="7921625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6、用自己的语言概括作者赞扬的莲花的高贵品质：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3" name="矩形 56322"/>
          <p:cNvSpPr/>
          <p:nvPr/>
        </p:nvSpPr>
        <p:spPr>
          <a:xfrm>
            <a:off x="250825" y="185738"/>
            <a:ext cx="4319588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 b="1">
                <a:latin typeface="Times New Roman" panose="02020603050405020304" pitchFamily="18" charset="0"/>
                <a:ea typeface="黑体" panose="02010609060101010101" pitchFamily="2" charset="-122"/>
              </a:rPr>
              <a:t>根据提示理解：</a:t>
            </a:r>
            <a:endParaRPr kumimoji="1" sz="32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6324" name="矩形 56323"/>
          <p:cNvSpPr/>
          <p:nvPr/>
        </p:nvSpPr>
        <p:spPr>
          <a:xfrm>
            <a:off x="468313" y="2060575"/>
            <a:ext cx="8208962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正直、通达、庄重、洁身自好、</a:t>
            </a:r>
            <a:endParaRPr kumimoji="1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不与世俗同流合污、清高而美名远扬。</a:t>
            </a:r>
            <a:endParaRPr kumimoji="1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5" name="矩形 56324"/>
          <p:cNvSpPr/>
          <p:nvPr/>
        </p:nvSpPr>
        <p:spPr>
          <a:xfrm>
            <a:off x="250825" y="3284538"/>
            <a:ext cx="8497888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latin typeface="黑体" panose="02010609060101010101" pitchFamily="2" charset="-122"/>
                <a:ea typeface="黑体" panose="02010609060101010101" pitchFamily="2" charset="-122"/>
              </a:rPr>
              <a:t>7、文中对莲花的描写有什么作用？</a:t>
            </a:r>
            <a:endParaRPr kumimoji="1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326" name="矩形 56325"/>
          <p:cNvSpPr/>
          <p:nvPr/>
        </p:nvSpPr>
        <p:spPr>
          <a:xfrm>
            <a:off x="395288" y="3933825"/>
            <a:ext cx="8748712" cy="22891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答：通过描写莲的形象，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赋予莲以美好的品质，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进而以花喻人，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揭示作者</a:t>
            </a:r>
            <a:r>
              <a:rPr kumimoji="1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不慕名利，洁身自好</a:t>
            </a:r>
            <a:r>
              <a:rPr kumimoji="1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的品质。</a:t>
            </a:r>
            <a:endParaRPr kumimoji="1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63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63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折角形 46081"/>
          <p:cNvSpPr/>
          <p:nvPr/>
        </p:nvSpPr>
        <p:spPr>
          <a:xfrm>
            <a:off x="539750" y="2276475"/>
            <a:ext cx="8070850" cy="298132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>
            <a:solidFill>
              <a:srgbClr val="009900"/>
            </a:solidFill>
            <a:round/>
          </a:ln>
          <a:effectLst/>
        </p:spPr>
        <p:txBody>
          <a:bodyPr/>
          <a:lstStyle/>
          <a:p/>
        </p:txBody>
      </p:sp>
      <p:sp>
        <p:nvSpPr>
          <p:cNvPr id="46083" name="缺角矩形 46082"/>
          <p:cNvSpPr/>
          <p:nvPr/>
        </p:nvSpPr>
        <p:spPr>
          <a:xfrm>
            <a:off x="3276600" y="1676400"/>
            <a:ext cx="2286000" cy="533400"/>
          </a:xfrm>
          <a:prstGeom prst="plaque">
            <a:avLst>
              <a:gd name="adj" fmla="val 16667"/>
            </a:avLst>
          </a:prstGeom>
          <a:solidFill>
            <a:srgbClr val="CCFFFF"/>
          </a:solidFill>
          <a:ln>
            <a:solidFill>
              <a:srgbClr val="009900"/>
            </a:solidFill>
            <a:miter lim="800000"/>
          </a:ln>
          <a:effectLst/>
        </p:spPr>
        <p:txBody>
          <a:bodyPr/>
          <a:lstStyle/>
          <a:p/>
        </p:txBody>
      </p:sp>
      <p:sp>
        <p:nvSpPr>
          <p:cNvPr id="46084" name="矩形 46083"/>
          <p:cNvSpPr/>
          <p:nvPr/>
        </p:nvSpPr>
        <p:spPr>
          <a:xfrm>
            <a:off x="611188" y="2349500"/>
            <a:ext cx="7772400" cy="27733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1、学习运用托物言志的手法，联系自己的志趣和追求，说说你最喜爱哪种花，并用一句话来概括原因。</a:t>
            </a:r>
            <a:endParaRPr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：我喜爱梅花，因为它是花中的志士，坚强不屈。</a:t>
            </a:r>
            <a:endParaRPr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5" name="矩形 46084"/>
          <p:cNvSpPr/>
          <p:nvPr/>
        </p:nvSpPr>
        <p:spPr>
          <a:xfrm>
            <a:off x="3429000" y="1600200"/>
            <a:ext cx="2019300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3600" b="1">
                <a:solidFill>
                  <a:srgbClr val="FF3399"/>
                </a:solidFill>
                <a:latin typeface="Times New Roman" panose="02020603050405020304" pitchFamily="18" charset="0"/>
                <a:ea typeface="隶书" pitchFamily="49" charset="-122"/>
              </a:rPr>
              <a:t>反馈练习</a:t>
            </a:r>
            <a:endParaRPr sz="3600" b="1">
              <a:solidFill>
                <a:srgbClr val="FF3399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460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460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58369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8371" name="图片 58370"/>
          <p:cNvPicPr>
            <a:picLocks noCrop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7000875" y="908050"/>
            <a:ext cx="2143125" cy="13684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58372" name="图片 58371"/>
          <p:cNvPicPr>
            <a:picLocks noCrop="1"/>
          </p:cNvPicPr>
          <p:nvPr/>
        </p:nvPicPr>
        <p:blipFill>
          <a:blip r:embed="rId4" r:link="rId2"/>
          <a:stretch>
            <a:fillRect/>
          </a:stretch>
        </p:blipFill>
        <p:spPr>
          <a:xfrm>
            <a:off x="6948488" y="3284538"/>
            <a:ext cx="2195512" cy="164465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83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83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59393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546893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9395" name="矩形 59394"/>
          <p:cNvSpPr/>
          <p:nvPr/>
        </p:nvSpPr>
        <p:spPr>
          <a:xfrm>
            <a:off x="0" y="5638800"/>
            <a:ext cx="9144000" cy="1311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0" hangingPunct="0">
              <a:spcBef>
                <a:spcPct val="50000"/>
              </a:spcBef>
            </a:pPr>
            <a:endParaRPr kumimoji="1" sz="800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pic>
        <p:nvPicPr>
          <p:cNvPr id="59396" name="图片 59395"/>
          <p:cNvPicPr>
            <a:picLocks noCrop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1285875" y="5589588"/>
            <a:ext cx="7318375" cy="1016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93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593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9219" name="矩形 9218"/>
          <p:cNvSpPr/>
          <p:nvPr/>
        </p:nvSpPr>
        <p:spPr>
          <a:xfrm>
            <a:off x="0" y="1279525"/>
            <a:ext cx="9144000" cy="4968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8000" b="1">
                <a:solidFill>
                  <a:srgbClr val="FF66FF"/>
                </a:solidFill>
                <a:latin typeface="Times New Roman" panose="02020603050405020304" pitchFamily="18" charset="0"/>
                <a:ea typeface="方正舒体" pitchFamily="2" charset="-122"/>
              </a:rPr>
              <a:t>小荷才露尖尖角</a:t>
            </a:r>
            <a:endParaRPr kumimoji="1" sz="8000" b="1">
              <a:solidFill>
                <a:srgbClr val="FF66FF"/>
              </a:solidFill>
              <a:latin typeface="Times New Roman" panose="02020603050405020304" pitchFamily="18" charset="0"/>
              <a:ea typeface="方正舒体" pitchFamily="2" charset="-122"/>
            </a:endParaRPr>
          </a:p>
          <a:p>
            <a:pPr lvl="0">
              <a:spcBef>
                <a:spcPct val="50000"/>
              </a:spcBef>
            </a:pPr>
            <a:r>
              <a:rPr kumimoji="1" sz="8000" b="1">
                <a:solidFill>
                  <a:srgbClr val="FF66FF"/>
                </a:solidFill>
                <a:latin typeface="Times New Roman" panose="02020603050405020304" pitchFamily="18" charset="0"/>
                <a:ea typeface="方正舒体" pitchFamily="2" charset="-122"/>
              </a:rPr>
              <a:t>早有蜻蜓立上头</a:t>
            </a:r>
            <a:endParaRPr kumimoji="1" sz="8000" b="1">
              <a:solidFill>
                <a:srgbClr val="FF66FF"/>
              </a:solidFill>
              <a:latin typeface="Times New Roman" panose="02020603050405020304" pitchFamily="18" charset="0"/>
              <a:ea typeface="方正舒体" pitchFamily="2" charset="-122"/>
            </a:endParaRPr>
          </a:p>
          <a:p>
            <a:pPr lvl="0">
              <a:spcBef>
                <a:spcPct val="50000"/>
              </a:spcBef>
            </a:pPr>
            <a:r>
              <a:rPr kumimoji="1" sz="8000" b="1">
                <a:solidFill>
                  <a:srgbClr val="FF66FF"/>
                </a:solidFill>
                <a:latin typeface="Times New Roman" panose="02020603050405020304" pitchFamily="18" charset="0"/>
                <a:ea typeface="方正舒体" pitchFamily="2" charset="-122"/>
              </a:rPr>
              <a:t>      ——</a:t>
            </a:r>
            <a:r>
              <a:rPr kumimoji="1" sz="5400" b="1">
                <a:solidFill>
                  <a:srgbClr val="FF66FF"/>
                </a:solidFill>
                <a:latin typeface="Times New Roman" panose="02020603050405020304" pitchFamily="18" charset="0"/>
                <a:ea typeface="方正舒体" pitchFamily="2" charset="-122"/>
              </a:rPr>
              <a:t>杨万里《小池》</a:t>
            </a:r>
            <a:endParaRPr kumimoji="1" sz="5400" b="1">
              <a:solidFill>
                <a:srgbClr val="FF66FF"/>
              </a:solidFill>
              <a:latin typeface="Times New Roman" panose="02020603050405020304" pitchFamily="18" charset="0"/>
              <a:ea typeface="方正舒体" pitchFamily="2" charset="-122"/>
            </a:endParaRPr>
          </a:p>
        </p:txBody>
      </p:sp>
      <p:sp>
        <p:nvSpPr>
          <p:cNvPr id="92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92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60417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60419" name="矩形 60418"/>
          <p:cNvSpPr/>
          <p:nvPr/>
        </p:nvSpPr>
        <p:spPr>
          <a:xfrm>
            <a:off x="0" y="5638800"/>
            <a:ext cx="914400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kumimoji="1" sz="7200">
                <a:latin typeface="Times New Roman" panose="02020603050405020304" pitchFamily="18" charset="0"/>
                <a:ea typeface="华文行楷" pitchFamily="2" charset="-122"/>
              </a:rPr>
              <a:t>红叶：历风霜而愈红</a:t>
            </a:r>
            <a:endParaRPr kumimoji="1" sz="720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60420" name="动作按钮: 后退或前一项 60419">
            <a:hlinkClick r:id="" action="ppaction://hlinkshowjump?jump=firstslide"/>
          </p:cNvPr>
          <p:cNvSpPr/>
          <p:nvPr/>
        </p:nvSpPr>
        <p:spPr>
          <a:xfrm>
            <a:off x="8915400" y="6400800"/>
            <a:ext cx="228600" cy="457200"/>
          </a:xfrm>
          <a:prstGeom prst="actionButtonBackPrevious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/>
        </p:txBody>
      </p:sp>
      <p:sp>
        <p:nvSpPr>
          <p:cNvPr id="604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604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1265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11267" name="矩形 11266"/>
          <p:cNvSpPr/>
          <p:nvPr/>
        </p:nvSpPr>
        <p:spPr>
          <a:xfrm>
            <a:off x="790575" y="2852738"/>
            <a:ext cx="8353425" cy="346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200">
                <a:solidFill>
                  <a:srgbClr val="FF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</a:t>
            </a:r>
            <a:r>
              <a: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采莲曲</a:t>
            </a:r>
            <a:endParaRPr kumimoji="1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0">
              <a:spcBef>
                <a:spcPct val="50000"/>
              </a:spcBef>
            </a:pPr>
            <a:r>
              <a:rPr kumimoji="1">
                <a:solidFill>
                  <a:srgbClr val="FF008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唐—王昌龄</a:t>
            </a:r>
            <a:endParaRPr kumimoji="1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0">
              <a:spcBef>
                <a:spcPct val="50000"/>
              </a:spcBef>
            </a:pPr>
            <a:r>
              <a:rPr kumimoji="1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荷叶罗裙一色裁,芙蓉向脸兩边开。</a:t>
            </a:r>
            <a:endParaRPr kumimoji="1" sz="3600" b="1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0">
              <a:spcBef>
                <a:spcPct val="50000"/>
              </a:spcBef>
            </a:pPr>
            <a:r>
              <a:rPr kumimoji="1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乱入池中看不见,闻歌始觉有人來。</a:t>
            </a:r>
            <a:endParaRPr kumimoji="1" sz="3600" b="1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0">
              <a:spcBef>
                <a:spcPct val="50000"/>
              </a:spcBef>
            </a:pPr>
            <a:endParaRPr kumimoji="1" sz="3600" b="1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112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4337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14339" name="矩形 14338"/>
          <p:cNvSpPr/>
          <p:nvPr/>
        </p:nvSpPr>
        <p:spPr>
          <a:xfrm>
            <a:off x="4953000" y="838200"/>
            <a:ext cx="3111500" cy="502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eaVert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9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爱莲说</a:t>
            </a:r>
            <a:endParaRPr kumimoji="1" sz="96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/>
            <a:endParaRPr kumimoji="1" sz="9600" b="1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0" name="矩形 14339"/>
          <p:cNvSpPr/>
          <p:nvPr/>
        </p:nvSpPr>
        <p:spPr>
          <a:xfrm>
            <a:off x="6354763" y="4953000"/>
            <a:ext cx="1874837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40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周敦颐</a:t>
            </a:r>
            <a:endParaRPr kumimoji="1" sz="40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4341" name="图片 14340"/>
          <p:cNvPicPr>
            <a:picLocks noChangeAspect="1" noCrop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304800" y="228600"/>
            <a:ext cx="2619375" cy="24384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43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143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内容占位符 20481"/>
          <p:cNvPicPr>
            <a:picLocks noChangeAspect="1"/>
          </p:cNvPicPr>
          <p:nvPr>
            <p:ph idx="1"/>
          </p:nvPr>
        </p:nvPicPr>
        <p:blipFill>
          <a:blip r:embed="rId1" r:link="rId2"/>
          <a:srcRect b="16004"/>
          <a:stretch>
            <a:fillRect/>
          </a:stretch>
        </p:blipFill>
        <p:spPr>
          <a:xfrm>
            <a:off x="0" y="0"/>
            <a:ext cx="3995738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20483" name="矩形 20482"/>
          <p:cNvSpPr/>
          <p:nvPr/>
        </p:nvSpPr>
        <p:spPr>
          <a:xfrm>
            <a:off x="4038600" y="533400"/>
            <a:ext cx="4343400" cy="1798638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作者是</a:t>
            </a:r>
            <a:r>
              <a:rPr sz="3200" b="1" u="sng"/>
              <a:t>             </a:t>
            </a:r>
            <a:r>
              <a:rPr sz="3200" b="1"/>
              <a:t>，字 </a:t>
            </a:r>
            <a:r>
              <a:rPr sz="3200" b="1" u="sng"/>
              <a:t>       </a:t>
            </a:r>
            <a:r>
              <a:rPr sz="3200" b="1"/>
              <a:t> ，</a:t>
            </a:r>
            <a:r>
              <a:rPr sz="3200" b="1" u="sng"/>
              <a:t>                </a:t>
            </a:r>
            <a:r>
              <a:rPr sz="3200" b="1"/>
              <a:t>朝</a:t>
            </a:r>
            <a:endParaRPr sz="3200" b="1"/>
          </a:p>
          <a:p>
            <a:pPr lvl="0">
              <a:spcBef>
                <a:spcPct val="50000"/>
              </a:spcBef>
            </a:pPr>
            <a:r>
              <a:rPr sz="3200" b="1" u="sng"/>
              <a:t>         </a:t>
            </a:r>
            <a:r>
              <a:rPr sz="3200" b="1"/>
              <a:t>家。</a:t>
            </a:r>
            <a:endParaRPr kumimoji="1" sz="3200" b="1" u="sng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484" name="图片 20483"/>
          <p:cNvPicPr>
            <a:picLocks noChangeAspect="1"/>
          </p:cNvPicPr>
          <p:nvPr/>
        </p:nvPicPr>
        <p:blipFill>
          <a:blip r:embed="rId3" r:link="rId2"/>
          <a:stretch>
            <a:fillRect/>
          </a:stretch>
        </p:blipFill>
        <p:spPr>
          <a:xfrm>
            <a:off x="0" y="0"/>
            <a:ext cx="4067175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0485" name="矩形 20484"/>
          <p:cNvSpPr/>
          <p:nvPr/>
        </p:nvSpPr>
        <p:spPr>
          <a:xfrm>
            <a:off x="4343400" y="2365375"/>
            <a:ext cx="4800600" cy="4117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sz="3300" b="1">
                <a:solidFill>
                  <a:srgbClr val="009900"/>
                </a:solidFill>
              </a:rPr>
              <a:t>周敦颐(1017-1073) ，</a:t>
            </a:r>
            <a:r>
              <a:rPr sz="3300" b="1">
                <a:solidFill>
                  <a:srgbClr val="FF0066"/>
                </a:solidFill>
              </a:rPr>
              <a:t>宋代</a:t>
            </a:r>
            <a:r>
              <a:rPr sz="3300" b="1">
                <a:solidFill>
                  <a:srgbClr val="009900"/>
                </a:solidFill>
              </a:rPr>
              <a:t>道洲(现在湖南省道县)人，字</a:t>
            </a:r>
            <a:r>
              <a:rPr sz="3300" b="1">
                <a:solidFill>
                  <a:srgbClr val="FF5050"/>
                </a:solidFill>
              </a:rPr>
              <a:t>茂叔</a:t>
            </a:r>
            <a:r>
              <a:rPr sz="3300" b="1">
                <a:solidFill>
                  <a:srgbClr val="009900"/>
                </a:solidFill>
              </a:rPr>
              <a:t>，谥号</a:t>
            </a:r>
            <a:r>
              <a:rPr sz="3300" b="1">
                <a:solidFill>
                  <a:srgbClr val="FF5050"/>
                </a:solidFill>
              </a:rPr>
              <a:t>元公</a:t>
            </a:r>
            <a:r>
              <a:rPr sz="3300" b="1">
                <a:solidFill>
                  <a:srgbClr val="009900"/>
                </a:solidFill>
              </a:rPr>
              <a:t>，著名的</a:t>
            </a:r>
            <a:r>
              <a:rPr sz="3300" b="1">
                <a:solidFill>
                  <a:srgbClr val="FF0066"/>
                </a:solidFill>
              </a:rPr>
              <a:t>哲学家</a:t>
            </a:r>
            <a:r>
              <a:rPr sz="3300" b="1">
                <a:solidFill>
                  <a:srgbClr val="009900"/>
                </a:solidFill>
              </a:rPr>
              <a:t>。因他世居道县濂溪，后居庐山莲花峰前，峰下有溪，也命名为濂溪，学者们称他为</a:t>
            </a:r>
            <a:r>
              <a:rPr sz="3300" b="1">
                <a:solidFill>
                  <a:srgbClr val="FF5050"/>
                </a:solidFill>
              </a:rPr>
              <a:t>濂溪先生</a:t>
            </a:r>
            <a:r>
              <a:rPr sz="3300" b="1">
                <a:solidFill>
                  <a:srgbClr val="009900"/>
                </a:solidFill>
              </a:rPr>
              <a:t>。</a:t>
            </a:r>
            <a:endParaRPr sz="3300" b="1">
              <a:solidFill>
                <a:srgbClr val="009900"/>
              </a:solidFill>
            </a:endParaRPr>
          </a:p>
        </p:txBody>
      </p:sp>
      <p:sp>
        <p:nvSpPr>
          <p:cNvPr id="204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04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  <p:pic>
        <p:nvPicPr>
          <p:cNvPr id="20488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1633200" y="12585700"/>
            <a:ext cx="304800" cy="2159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2529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5105400" y="0"/>
            <a:ext cx="4038600" cy="6858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22531" name="矩形 22530"/>
          <p:cNvSpPr/>
          <p:nvPr/>
        </p:nvSpPr>
        <p:spPr>
          <a:xfrm>
            <a:off x="609600" y="1981200"/>
            <a:ext cx="28194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>
              <a:spcBef>
                <a:spcPct val="50000"/>
              </a:spcBef>
            </a:pPr>
            <a:endParaRPr kumimoji="1" sz="2400">
              <a:latin typeface="Times New Roman" panose="02020603050405020304" pitchFamily="18" charset="0"/>
            </a:endParaRPr>
          </a:p>
        </p:txBody>
      </p:sp>
      <p:sp>
        <p:nvSpPr>
          <p:cNvPr id="22532" name="矩形 22531"/>
          <p:cNvSpPr/>
          <p:nvPr/>
        </p:nvSpPr>
        <p:spPr>
          <a:xfrm>
            <a:off x="381000" y="1447800"/>
            <a:ext cx="4343400" cy="28384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“说”是一种</a:t>
            </a:r>
            <a:r>
              <a:rPr kumimoji="1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议论文</a:t>
            </a: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的文体，可以直接</a:t>
            </a:r>
            <a:r>
              <a:rPr kumimoji="1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说明事物或论述道理</a:t>
            </a: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，也可以</a:t>
            </a:r>
            <a:r>
              <a:rPr kumimoji="1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借人借事</a:t>
            </a: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借物</a:t>
            </a: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的记载来论述道理。</a:t>
            </a:r>
            <a:endParaRPr kumimoji="1" sz="3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3" name="矩形 22532"/>
          <p:cNvSpPr/>
          <p:nvPr/>
        </p:nvSpPr>
        <p:spPr>
          <a:xfrm>
            <a:off x="533400" y="4572000"/>
            <a:ext cx="4038600" cy="11906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《爱莲说》就是说说</a:t>
            </a:r>
            <a:r>
              <a:rPr kumimoji="1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爱好莲花</a:t>
            </a:r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的问题。</a:t>
            </a:r>
            <a:endParaRPr kumimoji="1" sz="3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4" name="标题 22533"/>
          <p:cNvSpPr/>
          <p:nvPr>
            <p:ph type="title"/>
          </p:nvPr>
        </p:nvSpPr>
        <p:spPr>
          <a:xfrm>
            <a:off x="989013" y="357188"/>
            <a:ext cx="2259012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rPr b="1">
                <a:solidFill>
                  <a:srgbClr val="000099"/>
                </a:solidFill>
                <a:ea typeface="楷体_GB2312" pitchFamily="49" charset="-122"/>
              </a:rPr>
              <a:t>说</a:t>
            </a:r>
            <a:endParaRPr b="1">
              <a:solidFill>
                <a:srgbClr val="000099"/>
              </a:solidFill>
              <a:ea typeface="楷体_GB2312" pitchFamily="49" charset="-122"/>
            </a:endParaRPr>
          </a:p>
        </p:txBody>
      </p:sp>
      <p:pic>
        <p:nvPicPr>
          <p:cNvPr id="22535" name="图片 22534">
            <a:hlinkClick r:id="rId3" action="ppaction://hlinksldjump"/>
          </p:cNvPr>
          <p:cNvPicPr>
            <a:picLocks noChangeAspect="1" noCrop="1"/>
          </p:cNvPicPr>
          <p:nvPr/>
        </p:nvPicPr>
        <p:blipFill>
          <a:blip r:embed="rId4" r:link="rId2"/>
          <a:stretch>
            <a:fillRect/>
          </a:stretch>
        </p:blipFill>
        <p:spPr>
          <a:xfrm>
            <a:off x="4191000" y="6019800"/>
            <a:ext cx="685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225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25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0">
        <p:checker dir="vert"/>
      </p:transition>
    </mc:Choice>
    <mc:Fallback>
      <p:transition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 fill="hold"/>
                                        <p:tgtEl>
                                          <p:spTgt spid="225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矩形 23554"/>
          <p:cNvSpPr/>
          <p:nvPr/>
        </p:nvSpPr>
        <p:spPr>
          <a:xfrm>
            <a:off x="7667625" y="115888"/>
            <a:ext cx="1400175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endParaRPr sz="32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6" name="矩形 23555"/>
          <p:cNvSpPr/>
          <p:nvPr/>
        </p:nvSpPr>
        <p:spPr>
          <a:xfrm>
            <a:off x="2843213" y="0"/>
            <a:ext cx="1560512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600" b="1">
                <a:latin typeface="Times New Roman" panose="02020603050405020304" pitchFamily="18" charset="0"/>
                <a:ea typeface="楷体_GB2312" pitchFamily="49" charset="-122"/>
              </a:rPr>
              <a:t>爱莲说</a:t>
            </a:r>
            <a:endParaRPr kumimoji="1" sz="3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7" name="矩形 23556"/>
          <p:cNvSpPr/>
          <p:nvPr/>
        </p:nvSpPr>
        <p:spPr>
          <a:xfrm>
            <a:off x="4284663" y="404813"/>
            <a:ext cx="208756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周敦</a:t>
            </a:r>
            <a:r>
              <a: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颐</a:t>
            </a:r>
            <a:endParaRPr kumimoji="1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矩形 23557"/>
          <p:cNvSpPr/>
          <p:nvPr/>
        </p:nvSpPr>
        <p:spPr>
          <a:xfrm>
            <a:off x="250825" y="908050"/>
            <a:ext cx="7162800" cy="4965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        水陆草木之花，可爱者甚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蕃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。晋陶渊明独爱菊。自李唐来，世人甚爱牡丹。予独爱莲之出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淤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泥而不染，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濯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清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涟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而不妖，中通外直，不蔓不枝，香远益清，亭亭净植，可远观而不可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亵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玩焉。</a:t>
            </a:r>
            <a:endParaRPr kumimoji="1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/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         予谓菊，花之隐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逸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者也；牡丹，花之富贵者也；莲，花之君子者也。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噫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，菊之爱，陶后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鲜</a:t>
            </a:r>
            <a:r>
              <a:rPr kumimoji="1" sz="3200" b="1">
                <a:latin typeface="Times New Roman" panose="02020603050405020304" pitchFamily="18" charset="0"/>
                <a:ea typeface="楷体_GB2312" pitchFamily="49" charset="-122"/>
              </a:rPr>
              <a:t>有闻。莲之爱，同予者何人？牡丹之爱，宜乎众矣。</a:t>
            </a:r>
            <a:endParaRPr kumimoji="1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/>
            <a:endParaRPr kumimoji="1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9" name="矩形 23558"/>
          <p:cNvSpPr/>
          <p:nvPr/>
        </p:nvSpPr>
        <p:spPr>
          <a:xfrm>
            <a:off x="7596188" y="754063"/>
            <a:ext cx="1971675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蕃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fán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0" name="矩形 23559"/>
          <p:cNvSpPr/>
          <p:nvPr/>
        </p:nvSpPr>
        <p:spPr>
          <a:xfrm>
            <a:off x="7643813" y="1225550"/>
            <a:ext cx="14668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淤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yū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1" name="矩形 23560"/>
          <p:cNvSpPr/>
          <p:nvPr/>
        </p:nvSpPr>
        <p:spPr>
          <a:xfrm>
            <a:off x="7612063" y="250825"/>
            <a:ext cx="1100137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颐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yí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2" name="矩形 23561"/>
          <p:cNvSpPr/>
          <p:nvPr/>
        </p:nvSpPr>
        <p:spPr>
          <a:xfrm>
            <a:off x="7643813" y="1668463"/>
            <a:ext cx="17526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濯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zhuó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3" name="矩形 23562"/>
          <p:cNvSpPr/>
          <p:nvPr/>
        </p:nvSpPr>
        <p:spPr>
          <a:xfrm>
            <a:off x="7621588" y="2133600"/>
            <a:ext cx="1522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涟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lián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4" name="矩形 23563"/>
          <p:cNvSpPr/>
          <p:nvPr/>
        </p:nvSpPr>
        <p:spPr>
          <a:xfrm>
            <a:off x="7667625" y="2492375"/>
            <a:ext cx="13223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亵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xiè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5" name="矩形 23564"/>
          <p:cNvSpPr/>
          <p:nvPr/>
        </p:nvSpPr>
        <p:spPr>
          <a:xfrm>
            <a:off x="7596188" y="3892550"/>
            <a:ext cx="1898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鲜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xiǎn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6" name="矩形 23565"/>
          <p:cNvSpPr/>
          <p:nvPr/>
        </p:nvSpPr>
        <p:spPr>
          <a:xfrm>
            <a:off x="7643813" y="2963863"/>
            <a:ext cx="10922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逸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yì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7" name="矩形 23566"/>
          <p:cNvSpPr/>
          <p:nvPr/>
        </p:nvSpPr>
        <p:spPr>
          <a:xfrm>
            <a:off x="7643813" y="3435350"/>
            <a:ext cx="14668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rPr kumimoji="1" sz="2800" b="1">
                <a:latin typeface="Times New Roman" panose="02020603050405020304" pitchFamily="18" charset="0"/>
                <a:ea typeface="楷体_GB2312" pitchFamily="49" charset="-122"/>
              </a:rPr>
              <a:t>噫</a:t>
            </a:r>
            <a:r>
              <a:rPr kumimoji="1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yī</a:t>
            </a:r>
            <a:endParaRPr kumimoji="1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235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9" grpId="0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/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rPr b="1">
                <a:ea typeface="华文行楷" pitchFamily="2" charset="-122"/>
              </a:rPr>
              <a:t>朗读要求</a:t>
            </a:r>
            <a:endParaRPr b="1">
              <a:ea typeface="华文行楷" pitchFamily="2" charset="-122"/>
            </a:endParaRPr>
          </a:p>
        </p:txBody>
      </p:sp>
      <p:sp>
        <p:nvSpPr>
          <p:cNvPr id="30723" name="文本占位符 307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sz="3600" b="1" i="1">
                <a:solidFill>
                  <a:srgbClr val="FF3399"/>
                </a:solidFill>
              </a:rPr>
              <a:t>1、读准字音</a:t>
            </a:r>
            <a:endParaRPr sz="3600" b="1" i="1">
              <a:solidFill>
                <a:srgbClr val="FF3399"/>
              </a:solidFill>
            </a:endParaRPr>
          </a:p>
          <a:p>
            <a:pPr lvl="0">
              <a:buNone/>
            </a:pPr>
            <a:r>
              <a:rPr sz="3600" b="1" i="1">
                <a:solidFill>
                  <a:srgbClr val="FF3399"/>
                </a:solidFill>
              </a:rPr>
              <a:t>2、速度舒缓一些</a:t>
            </a:r>
            <a:endParaRPr sz="3600" b="1" i="1">
              <a:solidFill>
                <a:srgbClr val="FF3399"/>
              </a:solidFill>
            </a:endParaRPr>
          </a:p>
          <a:p>
            <a:pPr lvl="0">
              <a:buNone/>
            </a:pPr>
            <a:r>
              <a:rPr sz="3600" b="1" i="1">
                <a:solidFill>
                  <a:srgbClr val="FF3399"/>
                </a:solidFill>
              </a:rPr>
              <a:t>3、注意抑扬顿挫，要有高低起伏（骈句，散句结合）</a:t>
            </a:r>
            <a:endParaRPr sz="3600" b="1" i="1">
              <a:solidFill>
                <a:srgbClr val="FF3399"/>
              </a:solidFill>
            </a:endParaRPr>
          </a:p>
          <a:p>
            <a:pPr lvl="0">
              <a:buNone/>
            </a:pPr>
            <a:r>
              <a:rPr sz="3600" b="1" i="1">
                <a:solidFill>
                  <a:srgbClr val="FF3399"/>
                </a:solidFill>
              </a:rPr>
              <a:t>4、读出感情</a:t>
            </a:r>
            <a:endParaRPr sz="3600" b="1" i="1">
              <a:solidFill>
                <a:srgbClr val="FF3399"/>
              </a:solidFill>
            </a:endParaRPr>
          </a:p>
          <a:p>
            <a:pPr lvl="0">
              <a:buNone/>
            </a:pPr>
            <a:endParaRPr sz="3600"/>
          </a:p>
        </p:txBody>
      </p:sp>
      <p:sp>
        <p:nvSpPr>
          <p:cNvPr id="30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400"/>
          </a:p>
        </p:txBody>
      </p:sp>
      <p:sp>
        <p:nvSpPr>
          <p:cNvPr id="30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4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KSO_WPP_MARK_KEY" val="c22fd8c9-24ff-4825-a1d2-a4681cf2fc34"/>
  <p:tag name="COMMONDATA" val="eyJoZGlkIjoiMjNhYWRiMDQ2OTI4MjEzNGUyZjIxMWU4ZDUxOTA5ZD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On-screen Show (4:3)</PresentationFormat>
  <Paragraphs>338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宋体</vt:lpstr>
      <vt:lpstr>Wingdings</vt:lpstr>
      <vt:lpstr>Arial</vt:lpstr>
      <vt:lpstr>Times New Roman</vt:lpstr>
      <vt:lpstr>隶书</vt:lpstr>
      <vt:lpstr>微软雅黑</vt:lpstr>
      <vt:lpstr>方正舒体</vt:lpstr>
      <vt:lpstr>黑体</vt:lpstr>
      <vt:lpstr>幼圆</vt:lpstr>
      <vt:lpstr>楷体_GB2312</vt:lpstr>
      <vt:lpstr>新宋体</vt:lpstr>
      <vt:lpstr>华文行楷</vt:lpstr>
      <vt:lpstr>华文中宋</vt:lpstr>
      <vt:lpstr>Tahoma</vt:lpstr>
      <vt:lpstr>Arial Unicode MS</vt:lpstr>
      <vt:lpstr>华文仿宋</vt:lpstr>
      <vt:lpstr>华文新魏</vt:lpstr>
      <vt:lpstr>仿宋_GB2312</vt:lpstr>
      <vt:lpstr>仿宋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</vt:lpstr>
      <vt:lpstr>PowerPoint 演示文稿</vt:lpstr>
      <vt:lpstr>朗读要求</vt:lpstr>
      <vt:lpstr>骈句</vt:lpstr>
      <vt:lpstr>PowerPoint 演示文稿</vt:lpstr>
      <vt:lpstr>PowerPoint 演示文稿</vt:lpstr>
      <vt:lpstr>作者分别从哪些方面描写莲花的？</vt:lpstr>
      <vt:lpstr>PowerPoint 演示文稿</vt:lpstr>
      <vt:lpstr>你认为莲与君子有哪些相同之处？</vt:lpstr>
      <vt:lpstr>本文以“爱”为脉络，写出了对莲花的喜爱，为何还要写菊花和牡丹？</vt:lpstr>
      <vt:lpstr>PowerPoint 演示文稿</vt:lpstr>
      <vt:lpstr>PowerPoint 演示文稿</vt:lpstr>
      <vt:lpstr>怎样理解“莲之爱，同予者何人”？</vt:lpstr>
      <vt:lpstr> “牡丹之爱，宜乎众矣。”表达了作者怎样的感情？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Administrator</cp:lastModifiedBy>
  <cp:revision>5</cp:revision>
  <cp:lastPrinted>2023-04-16T21:54:00Z</cp:lastPrinted>
  <dcterms:created xsi:type="dcterms:W3CDTF">2023-04-16T21:54:00Z</dcterms:created>
  <dcterms:modified xsi:type="dcterms:W3CDTF">2023-04-19T02:03:50Z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C8FFE42B52424375BA57DE6A13BCAF37_12</vt:lpwstr>
  </property>
  <property fmtid="{D5CDD505-2E9C-101B-9397-08002B2CF9AE}" pid="7" name="KSOProductBuildVer">
    <vt:lpwstr>2052-11.1.0.14036</vt:lpwstr>
  </property>
</Properties>
</file>