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8" r:id="rId3"/>
    <p:sldId id="409" r:id="rId4"/>
    <p:sldId id="421" r:id="rId5"/>
    <p:sldId id="412" r:id="rId6"/>
    <p:sldId id="410" r:id="rId7"/>
    <p:sldId id="429" r:id="rId8"/>
    <p:sldId id="430" r:id="rId9"/>
    <p:sldId id="407" r:id="rId10"/>
    <p:sldId id="433" r:id="rId11"/>
    <p:sldId id="415" r:id="rId12"/>
    <p:sldId id="416" r:id="rId13"/>
    <p:sldId id="417" r:id="rId14"/>
    <p:sldId id="418" r:id="rId15"/>
    <p:sldId id="423" r:id="rId16"/>
    <p:sldId id="424" r:id="rId17"/>
    <p:sldId id="426" r:id="rId18"/>
    <p:sldId id="438" r:id="rId19"/>
    <p:sldId id="427" r:id="rId20"/>
    <p:sldId id="434" r:id="rId21"/>
    <p:sldId id="437" r:id="rId22"/>
    <p:sldId id="413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306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file:///D:\qq&#25991;&#20214;\712321467\Image\C2C\Image2\%7b75232B38-A165-1FB7-499C-2E1C792CACB5%7d.png" TargetMode="Externa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1073743875" descr="学科网 zxxk.com"/>
          <p:cNvPicPr>
            <a:picLocks noChangeAspect="1"/>
          </p:cNvPicPr>
          <p:nvPr/>
        </p:nvPicPr>
        <p:blipFill>
          <a:blip r:embed="rId13" r:link="rId14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&#34746;&#34547;&#35821;&#25991;&#12298;&#19968;&#26869;&#23567;&#26691;&#26641;&#12299;&#30693;&#20154;&#35770;&#19990;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2513" y="1871120"/>
            <a:ext cx="10363200" cy="15271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万物之中 希望至美</a:t>
            </a:r>
            <a:endParaRPr lang="zh-CN" altLang="en-US" sz="60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细读课文 </a:t>
            </a:r>
            <a:r>
              <a:rPr lang="en-US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小桃树成长经历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563127" y="2411820"/>
            <a:ext cx="17433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艰难曲折的</a:t>
            </a:r>
            <a:endParaRPr lang="en-US" altLang="zh-CN" sz="2800" b="1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生长过程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88441" y="1466083"/>
            <a:ext cx="1551296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萌芽</a:t>
            </a:r>
            <a:endParaRPr lang="en-US" altLang="zh-CN" sz="2600" b="1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二尺来高</a:t>
            </a:r>
            <a:endParaRPr lang="en-US" altLang="zh-CN" sz="2600" b="1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有院墙高</a:t>
            </a:r>
            <a:endParaRPr lang="en-US" altLang="zh-CN" sz="2600" b="1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如今</a:t>
            </a:r>
            <a:endParaRPr lang="en-US" altLang="zh-CN" sz="2600" b="1" smtClean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err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遇风雨</a:t>
            </a:r>
            <a:endParaRPr lang="en-US" altLang="en-US" sz="26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2626269" y="2006730"/>
            <a:ext cx="54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pc="-16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endParaRPr lang="zh-CN" altLang="en-US" sz="2400"/>
          </a:p>
        </p:txBody>
      </p:sp>
      <p:sp>
        <p:nvSpPr>
          <p:cNvPr id="7" name="矩形 6"/>
          <p:cNvSpPr/>
          <p:nvPr/>
        </p:nvSpPr>
        <p:spPr>
          <a:xfrm>
            <a:off x="3934973" y="1565660"/>
            <a:ext cx="25298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长得很委屈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1584" y="2316286"/>
            <a:ext cx="21948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样子猥琐</a:t>
            </a:r>
            <a:r>
              <a:rPr lang="zh-CN" altLang="en-US" sz="26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87800" y="3121504"/>
            <a:ext cx="755527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（弯弯的身子努力撑着。曾</a:t>
            </a:r>
            <a:r>
              <a:rPr lang="en-US" altLang="zh-CN" sz="26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被猪拱折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6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险些被砍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6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0574" y="3885778"/>
            <a:ext cx="52100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虽弱小，但一</a:t>
            </a:r>
            <a:r>
              <a:rPr lang="en-US" altLang="zh-CN" sz="2600" b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夜之间花全开了</a:t>
            </a:r>
            <a:r>
              <a:rPr lang="zh-CN" altLang="en-US" sz="2600" b="1" smtClean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</a:t>
            </a:r>
            <a:endParaRPr lang="zh-CN" altLang="en-US" sz="2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54807" y="4512565"/>
            <a:ext cx="353494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（</a:t>
            </a:r>
            <a:r>
              <a:rPr lang="en-US" altLang="zh-CN" sz="26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但仍保留一个花苞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</a:t>
            </a:r>
            <a:endParaRPr lang="en-US" altLang="en-US" sz="2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" name="AutoShape 31"/>
          <p:cNvSpPr/>
          <p:nvPr/>
        </p:nvSpPr>
        <p:spPr bwMode="auto">
          <a:xfrm flipH="1">
            <a:off x="2339167" y="1828800"/>
            <a:ext cx="131078" cy="3070746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600" b="1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2642191" y="2759633"/>
            <a:ext cx="54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pc="-16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 rot="5400000">
            <a:off x="2669487" y="3469317"/>
            <a:ext cx="54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pc="-16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 rot="5400000">
            <a:off x="2655839" y="4206296"/>
            <a:ext cx="547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pc="-16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</a:t>
            </a:r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4231891" y="1514606"/>
            <a:ext cx="2036135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600" b="1" u="sng" smtClean="0">
                <a:latin typeface="+mn-ea"/>
              </a:rPr>
              <a:t>           </a:t>
            </a:r>
            <a:endParaRPr lang="en-US" altLang="zh-CN" sz="2600" b="1" u="sng" smtClean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34168" y="3100021"/>
            <a:ext cx="7085594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600" b="1" u="sng" smtClean="0">
                <a:latin typeface="+mn-ea"/>
              </a:rPr>
              <a:t>                                         </a:t>
            </a:r>
            <a:endParaRPr lang="en-US" altLang="zh-CN" sz="2600" b="1" u="sng" smtClean="0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04596" y="4558057"/>
            <a:ext cx="3046027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600" b="1" u="sng" smtClean="0">
                <a:latin typeface="+mn-ea"/>
              </a:rPr>
              <a:t>                 </a:t>
            </a:r>
            <a:endParaRPr lang="en-US" altLang="zh-CN" sz="2600" b="1" u="sng" smtClean="0">
              <a:latin typeface="+mn-ea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361" y="179104"/>
            <a:ext cx="10972800" cy="667058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细读课文 </a:t>
            </a:r>
            <a:r>
              <a:rPr lang="en-US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“我”成长经历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716" y="818866"/>
            <a:ext cx="11614245" cy="487225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500" b="1" smtClean="0">
                <a:latin typeface="+mn-ea"/>
              </a:rPr>
              <a:t>也就在这年里，我到城里上学去了。走出了山，来到城里，我才知道我的</a:t>
            </a:r>
            <a:r>
              <a:rPr lang="zh-CN" altLang="en-US" sz="2500" b="1" smtClean="0">
                <a:uFill>
                  <a:solidFill>
                    <a:schemeClr val="tx1"/>
                  </a:solidFill>
                </a:uFill>
                <a:latin typeface="+mn-ea"/>
              </a:rPr>
              <a:t>渺小</a:t>
            </a:r>
            <a:r>
              <a:rPr lang="zh-CN" altLang="en-US" sz="2500" b="1" smtClean="0">
                <a:latin typeface="+mn-ea"/>
              </a:rPr>
              <a:t>：山外的天地这般儿大，城里的好景这般儿多。我从此也有了</a:t>
            </a:r>
            <a:r>
              <a:rPr lang="zh-CN" altLang="en-US" sz="2500" b="1" smtClean="0">
                <a:uFill>
                  <a:solidFill>
                    <a:schemeClr val="tx1"/>
                  </a:solidFill>
                </a:uFill>
                <a:latin typeface="+mn-ea"/>
              </a:rPr>
              <a:t>血气方刚</a:t>
            </a:r>
            <a:r>
              <a:rPr lang="zh-CN" altLang="en-US" sz="2500" b="1" smtClean="0">
                <a:latin typeface="+mn-ea"/>
              </a:rPr>
              <a:t>的魂魄，学习呀，奋斗呀，一毕业就走了上了社会，要轰轰烈烈地干一番我的事业了。</a:t>
            </a:r>
            <a:endParaRPr lang="en-US" altLang="zh-CN" sz="2500" b="1" smtClean="0">
              <a:latin typeface="+mn-ea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500" b="1" smtClean="0">
                <a:latin typeface="+mn-ea"/>
              </a:rPr>
              <a:t>但是，我慢慢发现我的</a:t>
            </a:r>
            <a:r>
              <a:rPr lang="zh-CN" altLang="en-US" sz="2500" b="1" smtClean="0">
                <a:uFill>
                  <a:solidFill>
                    <a:schemeClr val="tx1"/>
                  </a:solidFill>
                </a:uFill>
                <a:latin typeface="+mn-ea"/>
              </a:rPr>
              <a:t>幼稚</a:t>
            </a:r>
            <a:r>
              <a:rPr lang="zh-CN" altLang="en-US" sz="2500" b="1" smtClean="0">
                <a:latin typeface="+mn-ea"/>
              </a:rPr>
              <a:t>，我的</a:t>
            </a:r>
            <a:r>
              <a:rPr lang="zh-CN" altLang="en-US" sz="2500" b="1" smtClean="0">
                <a:uFill>
                  <a:solidFill>
                    <a:schemeClr val="tx1"/>
                  </a:solidFill>
                </a:uFill>
                <a:latin typeface="+mn-ea"/>
              </a:rPr>
              <a:t>天真</a:t>
            </a:r>
            <a:r>
              <a:rPr lang="zh-CN" altLang="en-US" sz="2500" b="1" smtClean="0">
                <a:latin typeface="+mn-ea"/>
              </a:rPr>
              <a:t>了，人世原来有人世的大书，我却连第一行文字还读不懂呢。我渐渐地大了，脾性儿也一天一天地坏了，常常一个人坐着发呆，心境似乎是</a:t>
            </a:r>
            <a:r>
              <a:rPr lang="zh-CN" altLang="en-US" sz="2500" b="1" smtClean="0">
                <a:uFill>
                  <a:solidFill>
                    <a:schemeClr val="tx1"/>
                  </a:solidFill>
                </a:uFill>
                <a:latin typeface="+mn-ea"/>
              </a:rPr>
              <a:t>垂垂暮老了。</a:t>
            </a:r>
            <a:endParaRPr lang="en-US" altLang="zh-CN" sz="2500" b="1" smtClean="0">
              <a:uFill>
                <a:solidFill>
                  <a:schemeClr val="tx1"/>
                </a:solidFill>
              </a:uFill>
              <a:latin typeface="+mn-ea"/>
            </a:endParaRPr>
          </a:p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“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我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”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要干一番事业的愿望，但却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“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发现我的幼稚，我的天真了</a:t>
            </a:r>
            <a:r>
              <a:rPr lang="en-US" altLang="zh-CN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”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不断经受人生挫折。</a:t>
            </a:r>
            <a:endParaRPr lang="zh-CN" altLang="en-US" sz="2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11027391" y="1337123"/>
            <a:ext cx="526821" cy="35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871801" y="3111332"/>
            <a:ext cx="563721" cy="35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5570561" y="3099959"/>
            <a:ext cx="526821" cy="35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752901" y="3632579"/>
            <a:ext cx="2481618" cy="1137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1394346" y="4164484"/>
            <a:ext cx="526821" cy="35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919182" y="4164843"/>
            <a:ext cx="1198728" cy="1137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248" y="0"/>
            <a:ext cx="10972800" cy="634082"/>
          </a:xfrm>
        </p:spPr>
        <p:txBody>
          <a:bodyPr>
            <a:normAutofit/>
          </a:bodyPr>
          <a:lstStyle/>
          <a:p>
            <a:r>
              <a:rPr lang="zh-CN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作者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709685"/>
            <a:ext cx="11429010" cy="5459104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贾平凹</a:t>
            </a:r>
            <a:r>
              <a:rPr lang="en-US" altLang="zh-CN" b="1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zh-CN" sz="2300" b="1" smtClean="0">
                <a:latin typeface="+mn-ea"/>
                <a:cs typeface="楷体" panose="02010609060101010101" pitchFamily="49" charset="-122"/>
              </a:rPr>
              <a:t> 生于陕西的一个偏僻落后的小山村。父亲是乡村教师，母亲是农民。初二，</a:t>
            </a:r>
            <a:r>
              <a:rPr lang="en-US" altLang="zh-CN" sz="2300" b="1" smtClean="0">
                <a:latin typeface="+mn-ea"/>
                <a:cs typeface="楷体" panose="02010609060101010101" pitchFamily="49" charset="-122"/>
              </a:rPr>
              <a:t>14</a:t>
            </a:r>
            <a:r>
              <a:rPr lang="zh-CN" altLang="en-US" sz="2300" b="1" smtClean="0">
                <a:latin typeface="+mn-ea"/>
                <a:cs typeface="楷体" panose="02010609060101010101" pitchFamily="49" charset="-122"/>
              </a:rPr>
              <a:t>岁的他</a:t>
            </a:r>
            <a:r>
              <a:rPr lang="zh-CN" altLang="zh-CN" sz="2300" b="1" smtClean="0">
                <a:latin typeface="+mn-ea"/>
                <a:cs typeface="楷体" panose="02010609060101010101" pitchFamily="49" charset="-122"/>
              </a:rPr>
              <a:t>遭遇了“文化大革命”，父亲被关进牛棚，内心充满恐慌。</a:t>
            </a:r>
            <a:endParaRPr lang="zh-CN" altLang="zh-CN" sz="2300" b="1" smtClean="0">
              <a:latin typeface="+mn-ea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300" b="1" smtClean="0">
                <a:latin typeface="+mn-ea"/>
                <a:cs typeface="楷体" panose="02010609060101010101" pitchFamily="49" charset="-122"/>
              </a:rPr>
              <a:t>他曾自述：“我出生在一个22口人的大家庭里，自幼便没有得到什么宠爱。长大体质差，在家里干活不行，遭大人唾骂；在校上体育，争不到篮球，所以便孤独了，喜欢躲开人，到一个幽静的地方坐。愈是躲人，愈不被人重视，愈要躲人，恶性循环，如此而已。”</a:t>
            </a:r>
            <a:endParaRPr lang="zh-CN" altLang="zh-CN" sz="2300" b="1" smtClean="0">
              <a:latin typeface="+mn-ea"/>
              <a:cs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zh-CN" sz="2300" b="1" smtClean="0">
                <a:latin typeface="+mn-ea"/>
                <a:cs typeface="楷体" panose="02010609060101010101" pitchFamily="49" charset="-122"/>
              </a:rPr>
              <a:t>19岁的贾平凹怀着梦想来到了城市，被推荐上大学的贾平凹是一个乡村的幸运儿，怀着渴望与迫不及待的心情将自己抛进城市社会的。然而繁华的城市带给他的是一种巨大的陌生感与恐慌，让他在城市面前产生了更深的自卑感。贾平凹后来描述了刚来到城市的那种陌生与惶惑：“从山沟走到西安，一看见高大的金碧辉煌的钟楼，我几乎要吓昏了。街道这么宽，车子那么密，我不敢过马路</a:t>
            </a:r>
            <a:r>
              <a:rPr lang="en-US" altLang="zh-CN" sz="2300" b="1" smtClean="0">
                <a:latin typeface="+mn-ea"/>
                <a:cs typeface="楷体" panose="02010609060101010101" pitchFamily="49" charset="-122"/>
              </a:rPr>
              <a:t>……</a:t>
            </a:r>
            <a:r>
              <a:rPr lang="zh-CN" altLang="zh-CN" sz="2300" b="1" smtClean="0">
                <a:latin typeface="+mn-ea"/>
                <a:cs typeface="楷体" panose="02010609060101010101" pitchFamily="49" charset="-122"/>
              </a:rPr>
              <a:t>”</a:t>
            </a:r>
            <a:endParaRPr lang="en-US" altLang="zh-CN" sz="2300" b="1" smtClean="0">
              <a:latin typeface="+mn-ea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096340" y="2616537"/>
            <a:ext cx="633213" cy="923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3" tIns="45712" rIns="91423" bIns="45712">
            <a:spAutoFit/>
          </a:bodyPr>
          <a:lstStyle/>
          <a:p>
            <a:pPr eaLnBrk="1" hangingPunct="1">
              <a:buFont typeface="Arial" panose="020B0604020202020204"/>
              <a:buNone/>
            </a:pPr>
            <a:r>
              <a:rPr lang="zh-CN" altLang="en-US" sz="27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线索</a:t>
            </a:r>
            <a:endParaRPr lang="zh-CN" altLang="en-US" sz="27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63326" y="2150573"/>
            <a:ext cx="3219111" cy="5232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3" tIns="45712" rIns="91423" bIns="45712">
            <a:spAutoFit/>
          </a:bodyPr>
          <a:lstStyle/>
          <a:p>
            <a:pPr eaLnBrk="1" hangingPunct="1">
              <a:buFont typeface="Arial" panose="020B0604020202020204"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小桃树的成长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经历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017918" y="3335202"/>
            <a:ext cx="3028041" cy="5232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3" tIns="45712" rIns="91423" bIns="45712">
            <a:spAutoFit/>
          </a:bodyPr>
          <a:lstStyle/>
          <a:p>
            <a:pPr eaLnBrk="1" hangingPunct="1">
              <a:buFont typeface="Arial" panose="020B0604020202020204"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作者的成长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过程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左大括号 13"/>
          <p:cNvSpPr/>
          <p:nvPr/>
        </p:nvSpPr>
        <p:spPr>
          <a:xfrm>
            <a:off x="2756523" y="2388360"/>
            <a:ext cx="273279" cy="132383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lIns="91423" tIns="45712" rIns="91423" bIns="45712"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700" noProof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3520695" y="636675"/>
            <a:ext cx="5118338" cy="720080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写法（一）  双线并行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37151" y="2179809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（明线）</a:t>
            </a:r>
            <a:endParaRPr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32685" y="3326221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（暗线）</a:t>
            </a:r>
            <a:endParaRPr lang="zh-CN" altLang="en-US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14" grpId="0"/>
      <p:bldP spid="16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35296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写法（二）  对比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51129"/>
            <a:ext cx="10972800" cy="47750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春天花事一盛，远近的人都来赞赏，爷爷便每天一早喊我们从屋里一盆一盆端出来，一晚又一盆一盆端进去；却从来不想到我的小桃树。它却默默地长上来了。（</a:t>
            </a:r>
            <a:r>
              <a:rPr lang="en-US" altLang="zh-CN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6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爷爷的花事早不弄了，一垒一垒的花盆堆在墙根，它却长着！（</a:t>
            </a:r>
            <a:r>
              <a:rPr lang="en-US" altLang="zh-CN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6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6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将爷爷</a:t>
            </a:r>
            <a:r>
              <a:rPr lang="zh-CN" altLang="en-US" sz="26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精心照料</a:t>
            </a:r>
            <a:r>
              <a:rPr lang="zh-CN" altLang="zh-CN" sz="26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各种各样的花草与小桃树</a:t>
            </a:r>
            <a:r>
              <a:rPr lang="zh-CN" altLang="zh-CN" sz="26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默默生长</a:t>
            </a:r>
            <a:r>
              <a:rPr lang="zh-CN" altLang="zh-CN" sz="26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进行对比，表现了小桃树的地位低，</a:t>
            </a:r>
            <a:r>
              <a:rPr lang="zh-CN" altLang="zh-CN" sz="26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不受人重视</a:t>
            </a:r>
            <a:r>
              <a:rPr lang="zh-CN" altLang="zh-CN" sz="26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，突出小桃树生命力的</a:t>
            </a:r>
            <a:r>
              <a:rPr lang="zh-CN" altLang="zh-CN" sz="26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顽强</a:t>
            </a:r>
            <a:r>
              <a:rPr lang="en-US" altLang="zh-CN" sz="26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/>
              </a:rPr>
              <a:t>——</a:t>
            </a:r>
            <a:r>
              <a:rPr lang="zh-CN" altLang="zh-CN" sz="26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纵使在恶劣的环境中也能不屈不挠地生长。</a:t>
            </a:r>
            <a:endParaRPr lang="zh-CN" altLang="en-US" sz="2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写法（二）  对比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009" y="1463723"/>
            <a:ext cx="11141122" cy="3872551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我曾去看过终南山下的夹竹桃花，也去领略过马嵬坡前的蜜水桃花，那花儿开得火灼灼的，可我的小桃树儿，一颗“仙桃”的种子，却开得太白了，太淡了，那瓣片儿单薄得似纸做的。</a:t>
            </a:r>
            <a:endParaRPr lang="en-US" altLang="zh-CN" sz="2800" b="1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将终南山下的夹竹桃、马嵬坡前的蜜水桃开得</a:t>
            </a:r>
            <a:r>
              <a:rPr lang="en-US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“</a:t>
            </a:r>
            <a:r>
              <a:rPr lang="zh-CN" altLang="zh-CN" sz="28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火灼灼</a:t>
            </a:r>
            <a:r>
              <a:rPr lang="en-US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”</a:t>
            </a:r>
            <a:r>
              <a:rPr lang="zh-CN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的花和小桃树</a:t>
            </a:r>
            <a:r>
              <a:rPr lang="en-US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“</a:t>
            </a:r>
            <a:r>
              <a:rPr lang="zh-CN" altLang="zh-CN" sz="28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太白了，太淡了</a:t>
            </a:r>
            <a:r>
              <a:rPr lang="en-US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”</a:t>
            </a:r>
            <a:r>
              <a:rPr lang="zh-CN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的花进行</a:t>
            </a:r>
            <a:r>
              <a:rPr lang="zh-CN" altLang="zh-CN" sz="28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对比</a:t>
            </a:r>
            <a:r>
              <a:rPr lang="zh-CN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，突出了小桃树花的</a:t>
            </a:r>
            <a:r>
              <a:rPr lang="zh-CN" altLang="zh-CN" sz="28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单薄瘦弱</a:t>
            </a:r>
            <a:r>
              <a:rPr lang="zh-CN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，表达了作者内心的</a:t>
            </a:r>
            <a:r>
              <a:rPr lang="zh-CN" altLang="zh-CN" sz="2800" b="1" kern="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怜爱</a:t>
            </a:r>
            <a:r>
              <a:rPr lang="zh-CN" altLang="zh-CN" sz="2800" b="1" kern="1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之情。</a:t>
            </a:r>
            <a:endParaRPr lang="zh-CN" altLang="en-US" sz="2800" b="1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544" y="192751"/>
            <a:ext cx="10972800" cy="803535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写法（二）  对比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363" y="1228299"/>
            <a:ext cx="11723427" cy="4026089"/>
          </a:xfrm>
        </p:spPr>
        <p:txBody>
          <a:bodyPr>
            <a:noAutofit/>
          </a:bodyPr>
          <a:lstStyle/>
          <a:p>
            <a:pPr marL="360045" indent="-36004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600" b="1" smtClean="0">
                <a:latin typeface="+mn-ea"/>
              </a:rPr>
              <a:t>风雨的</a:t>
            </a:r>
            <a:r>
              <a:rPr lang="zh-CN" altLang="zh-CN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强大暴虐</a:t>
            </a:r>
            <a:r>
              <a:rPr lang="zh-CN" altLang="zh-CN" sz="2600" b="1" smtClean="0">
                <a:latin typeface="+mn-ea"/>
              </a:rPr>
              <a:t>与小桃树的</a:t>
            </a:r>
            <a:r>
              <a:rPr lang="zh-CN" altLang="zh-CN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纤弱、单薄</a:t>
            </a:r>
            <a:r>
              <a:rPr lang="zh-CN" altLang="zh-CN" sz="2600" b="1" smtClean="0">
                <a:latin typeface="+mn-ea"/>
              </a:rPr>
              <a:t>、苍白形成对比；</a:t>
            </a:r>
            <a:endParaRPr lang="zh-CN" altLang="zh-CN" sz="2600" b="1" smtClean="0">
              <a:latin typeface="+mn-ea"/>
            </a:endParaRPr>
          </a:p>
          <a:p>
            <a:pPr marL="360045" indent="-36004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smtClean="0">
                <a:latin typeface="+mn-ea"/>
              </a:rPr>
              <a:t>大家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笑话</a:t>
            </a:r>
            <a:r>
              <a:rPr lang="zh-CN" altLang="en-US" sz="2600" b="1" smtClean="0">
                <a:latin typeface="+mn-ea"/>
              </a:rPr>
              <a:t>刚萌芽的小桃树没出息和“我”执着的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相信</a:t>
            </a:r>
            <a:r>
              <a:rPr lang="zh-CN" altLang="en-US" sz="2600" b="1" smtClean="0">
                <a:latin typeface="+mn-ea"/>
              </a:rPr>
              <a:t>它将开花结果形成对比；</a:t>
            </a:r>
            <a:endParaRPr lang="en-US" altLang="zh-CN" sz="2600" b="1" smtClean="0">
              <a:latin typeface="+mn-ea"/>
            </a:endParaRPr>
          </a:p>
          <a:p>
            <a:pPr marL="360045" indent="-36004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smtClean="0">
                <a:latin typeface="+mn-ea"/>
              </a:rPr>
              <a:t>奶奶对小桃树的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守护</a:t>
            </a:r>
            <a:r>
              <a:rPr lang="zh-CN" altLang="en-US" sz="2600" b="1" smtClean="0">
                <a:latin typeface="+mn-ea"/>
              </a:rPr>
              <a:t>和姐姐弟弟们的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嫌弃</a:t>
            </a:r>
            <a:r>
              <a:rPr lang="zh-CN" altLang="en-US" sz="2600" b="1" smtClean="0">
                <a:latin typeface="+mn-ea"/>
              </a:rPr>
              <a:t>形成对比；</a:t>
            </a:r>
            <a:endParaRPr lang="en-US" altLang="zh-CN" sz="2600" b="1" smtClean="0">
              <a:latin typeface="+mn-ea"/>
            </a:endParaRPr>
          </a:p>
          <a:p>
            <a:pPr marL="360045" indent="-36004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600" b="1" smtClean="0">
                <a:latin typeface="+mn-ea"/>
              </a:rPr>
              <a:t>“</a:t>
            </a:r>
            <a:r>
              <a:rPr lang="zh-CN" altLang="en-US" sz="2600" b="1" smtClean="0">
                <a:latin typeface="+mn-ea"/>
              </a:rPr>
              <a:t>我</a:t>
            </a:r>
            <a:r>
              <a:rPr lang="en-US" altLang="zh-CN" sz="2600" b="1" smtClean="0">
                <a:latin typeface="+mn-ea"/>
              </a:rPr>
              <a:t>”</a:t>
            </a:r>
            <a:r>
              <a:rPr lang="zh-CN" altLang="en-US" sz="2600" b="1" smtClean="0">
                <a:latin typeface="+mn-ea"/>
              </a:rPr>
              <a:t>的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不忍看、内心的呼喊</a:t>
            </a:r>
            <a:r>
              <a:rPr lang="zh-CN" altLang="en-US" sz="2600" b="1" smtClean="0">
                <a:latin typeface="+mn-ea"/>
              </a:rPr>
              <a:t>与小桃树千百次</a:t>
            </a:r>
            <a:r>
              <a:rPr lang="zh-CN" altLang="en-US" sz="2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俯身挣扎</a:t>
            </a:r>
            <a:r>
              <a:rPr lang="zh-CN" altLang="en-US" sz="2600" b="1" smtClean="0">
                <a:latin typeface="+mn-ea"/>
              </a:rPr>
              <a:t>形成对比；</a:t>
            </a:r>
            <a:endParaRPr lang="en-US" altLang="zh-CN" sz="2600" b="1" smtClean="0">
              <a:latin typeface="+mn-ea"/>
            </a:endParaRPr>
          </a:p>
          <a:p>
            <a:pPr marL="360045" indent="-360045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600" b="1" smtClean="0">
                <a:latin typeface="+mn-ea"/>
                <a:cs typeface="楷体" panose="02010609060101010101" pitchFamily="49" charset="-122"/>
              </a:rPr>
              <a:t>小桃树虽遭不幸，却默默努力顽强生长与“我” 心境垂垂暮老了</a:t>
            </a:r>
            <a:r>
              <a:rPr lang="zh-CN" altLang="en-US" sz="2600" b="1" smtClean="0">
                <a:latin typeface="+mn-ea"/>
              </a:rPr>
              <a:t>形成对比</a:t>
            </a:r>
            <a:r>
              <a:rPr lang="zh-CN" altLang="en-US" sz="2600" b="1" smtClean="0">
                <a:latin typeface="+mn-ea"/>
                <a:cs typeface="楷体" panose="02010609060101010101" pitchFamily="49" charset="-122"/>
              </a:rPr>
              <a:t>。</a:t>
            </a:r>
            <a:endParaRPr lang="en-US" altLang="zh-CN" sz="2600" b="1" smtClean="0">
              <a:latin typeface="+mn-ea"/>
            </a:endParaRPr>
          </a:p>
          <a:p>
            <a:pPr marL="360045" indent="-360045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smtClean="0">
                <a:solidFill>
                  <a:srgbClr val="0000FF"/>
                </a:solidFill>
                <a:latin typeface="+mn-ea"/>
              </a:rPr>
              <a:t>对</a:t>
            </a:r>
            <a:r>
              <a:rPr lang="zh-CN" altLang="zh-CN" b="1" smtClean="0">
                <a:solidFill>
                  <a:srgbClr val="0000FF"/>
                </a:solidFill>
                <a:latin typeface="+mn-ea"/>
              </a:rPr>
              <a:t>小桃树顽强生命力</a:t>
            </a:r>
            <a:r>
              <a:rPr lang="zh-CN" altLang="en-US" b="1" smtClean="0">
                <a:solidFill>
                  <a:srgbClr val="0000FF"/>
                </a:solidFill>
                <a:latin typeface="+mn-ea"/>
              </a:rPr>
              <a:t>的</a:t>
            </a:r>
            <a:r>
              <a:rPr lang="zh-CN" altLang="zh-CN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赞美</a:t>
            </a:r>
            <a:r>
              <a:rPr lang="zh-CN" altLang="zh-CN" b="1" smtClean="0">
                <a:solidFill>
                  <a:srgbClr val="0000FF"/>
                </a:solidFill>
                <a:latin typeface="+mn-ea"/>
              </a:rPr>
              <a:t>，对</a:t>
            </a: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梦</a:t>
            </a:r>
            <a:r>
              <a:rPr lang="zh-CN" altLang="zh-CN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想</a:t>
            </a:r>
            <a:r>
              <a:rPr lang="zh-CN" altLang="zh-CN" b="1" smtClean="0">
                <a:solidFill>
                  <a:srgbClr val="0000FF"/>
                </a:solidFill>
                <a:latin typeface="+mn-ea"/>
              </a:rPr>
              <a:t>的</a:t>
            </a:r>
            <a:r>
              <a:rPr lang="zh-CN" altLang="zh-CN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执</a:t>
            </a:r>
            <a:r>
              <a:rPr lang="zh-CN" altLang="en-US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着</a:t>
            </a:r>
            <a:r>
              <a:rPr lang="zh-CN" altLang="zh-CN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追求</a:t>
            </a:r>
            <a:r>
              <a:rPr lang="zh-CN" altLang="en-US" b="1" smtClean="0">
                <a:solidFill>
                  <a:srgbClr val="0000FF"/>
                </a:solidFill>
                <a:latin typeface="+mn-ea"/>
              </a:rPr>
              <a:t>和</a:t>
            </a:r>
            <a:r>
              <a:rPr lang="zh-CN" altLang="en-US" b="1" smtClean="0">
                <a:solidFill>
                  <a:srgbClr val="0000FF"/>
                </a:solidFill>
                <a:latin typeface="+mn-ea"/>
                <a:sym typeface="+mn-ea"/>
              </a:rPr>
              <a:t>对奶奶的</a:t>
            </a:r>
            <a:r>
              <a:rPr lang="zh-CN" altLang="en-US" b="1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怀念</a:t>
            </a:r>
            <a:r>
              <a:rPr lang="zh-CN" altLang="en-US" b="1" smtClean="0">
                <a:solidFill>
                  <a:srgbClr val="0000FF"/>
                </a:solidFill>
                <a:latin typeface="+mn-ea"/>
                <a:sym typeface="+mn-ea"/>
              </a:rPr>
              <a:t>。</a:t>
            </a:r>
            <a:endParaRPr lang="zh-CN" altLang="en-US">
              <a:latin typeface="+mn-ea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80705"/>
          </a:xfrm>
        </p:spPr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梦想</a:t>
            </a:r>
            <a:r>
              <a:rPr lang="en-US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希望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955" y="941694"/>
            <a:ext cx="11641541" cy="522709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800" b="1" spc="-100" smtClean="0"/>
              <a:t>奶奶从集市上回来，带给了我们一人一颗桃子，她说：都吃下去吧，这是一颗“仙桃”；含着桃核儿做一个梦，谁梦见桃花开了，就会幸福一生呢。（</a:t>
            </a:r>
            <a:r>
              <a:rPr lang="en-US" altLang="zh-CN" sz="2800" b="1" spc="-100" smtClean="0"/>
              <a:t>3</a:t>
            </a:r>
            <a:r>
              <a:rPr lang="zh-CN" altLang="en-US" sz="2800" b="1" spc="-100" smtClean="0"/>
              <a:t>）</a:t>
            </a:r>
            <a:endParaRPr lang="en-US" altLang="zh-CN" sz="2800" b="1" spc="-100" smtClean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800" b="1" spc="-100" smtClean="0">
                <a:latin typeface="+mn-ea"/>
              </a:rPr>
              <a:t>将桃核儿埋在院子角浇的土里，想让它在那蓄着我的梦。（</a:t>
            </a:r>
            <a:r>
              <a:rPr lang="en-US" altLang="zh-CN" sz="2800" b="1" spc="-100" smtClean="0">
                <a:latin typeface="+mn-ea"/>
              </a:rPr>
              <a:t>3</a:t>
            </a:r>
            <a:r>
              <a:rPr lang="zh-CN" altLang="en-US" sz="2800" b="1" spc="-100" smtClean="0">
                <a:latin typeface="+mn-ea"/>
              </a:rPr>
              <a:t>）</a:t>
            </a:r>
            <a:endParaRPr lang="en-US" altLang="zh-CN" sz="2800" b="1" spc="-100" smtClean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800" b="1" spc="-100" smtClean="0">
                <a:latin typeface="+mn-ea"/>
              </a:rPr>
              <a:t>我却不大相信，执著地偏要它将来开花结果哩。（</a:t>
            </a:r>
            <a:r>
              <a:rPr lang="en-US" altLang="zh-CN" sz="2800" b="1" spc="-100" smtClean="0">
                <a:latin typeface="+mn-ea"/>
              </a:rPr>
              <a:t>4</a:t>
            </a:r>
            <a:r>
              <a:rPr lang="zh-CN" altLang="en-US" sz="2800" b="1" spc="-100" smtClean="0">
                <a:latin typeface="+mn-ea"/>
              </a:rPr>
              <a:t>）</a:t>
            </a:r>
            <a:endParaRPr lang="en-US" altLang="zh-CN" sz="2800" b="1" spc="-100" smtClean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800" b="1" spc="-100" smtClean="0">
                <a:latin typeface="+mn-ea"/>
              </a:rPr>
              <a:t>我说，我的梦是绿色的，将来开了花，我会幸福呢。（</a:t>
            </a:r>
            <a:r>
              <a:rPr lang="en-US" altLang="zh-CN" sz="2800" b="1" spc="-100" smtClean="0">
                <a:latin typeface="+mn-ea"/>
              </a:rPr>
              <a:t>6</a:t>
            </a:r>
            <a:r>
              <a:rPr lang="zh-CN" altLang="en-US" sz="2800" b="1" spc="-100" smtClean="0">
                <a:latin typeface="+mn-ea"/>
              </a:rPr>
              <a:t>）</a:t>
            </a:r>
            <a:endParaRPr lang="en-US" altLang="zh-CN" sz="2800" b="1" spc="-100" smtClean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800" b="1" spc="-100" smtClean="0">
                <a:latin typeface="+mn-ea"/>
              </a:rPr>
              <a:t>我不禁有些颤抖了：这花儿莫不就是我当年要做的梦的精灵吗？</a:t>
            </a:r>
            <a:endParaRPr lang="zh-CN" altLang="en-US" sz="2800" b="1" spc="-100" smtClean="0">
              <a:latin typeface="+mn-ea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800" b="1" spc="-100" smtClean="0">
                <a:latin typeface="+mn-ea"/>
              </a:rPr>
              <a:t>你那花是会开得美的，而且会孕出一个桃儿来的；我还叫你是我的梦的精灵，对吗？</a:t>
            </a:r>
            <a:r>
              <a:rPr lang="zh-CN" altLang="en-US" sz="2800" b="1" spc="-100" baseline="30000" smtClean="0">
                <a:latin typeface="+mn-ea"/>
              </a:rPr>
              <a:t> </a:t>
            </a:r>
            <a:endParaRPr lang="zh-CN" altLang="en-US" sz="2800" b="1">
              <a:latin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10157" y="1610435"/>
            <a:ext cx="435300" cy="409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974007" y="1640007"/>
            <a:ext cx="395784" cy="4208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246952" y="2226859"/>
            <a:ext cx="378434" cy="4481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977720" y="2884225"/>
            <a:ext cx="464024" cy="4594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503518" y="3512023"/>
            <a:ext cx="419377" cy="434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677469" y="3525670"/>
            <a:ext cx="425355" cy="434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908031" y="4153467"/>
            <a:ext cx="419377" cy="434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534527" y="4794912"/>
            <a:ext cx="419377" cy="434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0159911" y="4808560"/>
            <a:ext cx="419377" cy="4344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写法（三）  </a:t>
            </a:r>
            <a:r>
              <a:rPr lang="zh-CN" altLang="zh-CN" sz="3200" b="1" spc="-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托物</a:t>
            </a:r>
            <a:r>
              <a:rPr lang="zh-CN" altLang="zh-CN" sz="3200" b="1" spc="-10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言志</a:t>
            </a:r>
            <a:endParaRPr lang="zh-CN" altLang="en-US" sz="32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371" y="1600201"/>
            <a:ext cx="11233248" cy="2332856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</a:pPr>
            <a:r>
              <a:rPr lang="zh-CN" altLang="zh-CN" b="1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借小桃树说及自己的一些经历，</a:t>
            </a:r>
            <a:r>
              <a:rPr lang="zh-CN" altLang="zh-CN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赞美</a:t>
            </a:r>
            <a:r>
              <a:rPr lang="zh-CN" altLang="zh-CN" b="1" smtClean="0">
                <a:solidFill>
                  <a:srgbClr val="0000FF"/>
                </a:solidFill>
                <a:latin typeface="+mn-ea"/>
              </a:rPr>
              <a:t>小桃树顽强生命力，</a:t>
            </a:r>
            <a:r>
              <a:rPr lang="zh-CN" altLang="en-US" b="1" smtClean="0">
                <a:solidFill>
                  <a:srgbClr val="0000FF"/>
                </a:solidFill>
                <a:latin typeface="+mn-ea"/>
              </a:rPr>
              <a:t>表达</a:t>
            </a:r>
            <a:r>
              <a:rPr lang="zh-CN" altLang="zh-CN" b="1" smtClean="0">
                <a:solidFill>
                  <a:srgbClr val="0000FF"/>
                </a:solidFill>
                <a:latin typeface="+mn-ea"/>
              </a:rPr>
              <a:t>对理想的执</a:t>
            </a:r>
            <a:r>
              <a:rPr lang="zh-CN" altLang="en-US" b="1" smtClean="0">
                <a:solidFill>
                  <a:srgbClr val="0000FF"/>
                </a:solidFill>
                <a:latin typeface="+mn-ea"/>
              </a:rPr>
              <a:t>着</a:t>
            </a:r>
            <a:r>
              <a:rPr lang="zh-CN" altLang="zh-CN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追求</a:t>
            </a:r>
            <a:r>
              <a:rPr lang="zh-CN" altLang="en-US" b="1" smtClean="0">
                <a:solidFill>
                  <a:srgbClr val="0000FF"/>
                </a:solidFill>
                <a:latin typeface="+mn-ea"/>
              </a:rPr>
              <a:t>和</a:t>
            </a:r>
            <a:r>
              <a:rPr lang="zh-CN" altLang="en-US" b="1" smtClean="0">
                <a:solidFill>
                  <a:srgbClr val="0000FF"/>
                </a:solidFill>
                <a:latin typeface="+mn-ea"/>
                <a:sym typeface="+mn-ea"/>
              </a:rPr>
              <a:t>对奶奶的</a:t>
            </a:r>
            <a:r>
              <a:rPr lang="zh-CN" altLang="en-US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怀念</a:t>
            </a:r>
            <a:r>
              <a:rPr lang="zh-CN" altLang="en-US" b="1" smtClean="0">
                <a:solidFill>
                  <a:srgbClr val="0000FF"/>
                </a:solidFill>
                <a:latin typeface="+mn-ea"/>
                <a:sym typeface="+mn-ea"/>
              </a:rPr>
              <a:t>。</a:t>
            </a:r>
            <a:endParaRPr lang="en-US" altLang="zh-CN" b="1" smtClean="0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304" y="2622053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辩读</a:t>
            </a:r>
            <a:r>
              <a:rPr lang="en-US" altLang="zh-CN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比较异同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23128" y="1951629"/>
            <a:ext cx="5909480" cy="16120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6000" b="1" smtClean="0">
                <a:solidFill>
                  <a:srgbClr val="0000FF"/>
                </a:solidFill>
              </a:rPr>
              <a:t>一棵</a:t>
            </a:r>
            <a:r>
              <a:rPr lang="zh-CN" altLang="en-US" sz="4000" b="1" smtClean="0">
                <a:solidFill>
                  <a:srgbClr val="0000FF"/>
                </a:solidFill>
              </a:rPr>
              <a:t>小</a:t>
            </a:r>
            <a:r>
              <a:rPr lang="zh-CN" altLang="en-US" sz="6000" b="1" smtClean="0">
                <a:solidFill>
                  <a:srgbClr val="0000FF"/>
                </a:solidFill>
              </a:rPr>
              <a:t>桃树   </a:t>
            </a:r>
            <a:r>
              <a:rPr lang="zh-CN" altLang="en-US" sz="3600" b="1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贾平凹</a:t>
            </a:r>
            <a:endParaRPr lang="zh-CN" altLang="en-US" sz="5400">
              <a:solidFill>
                <a:srgbClr val="0000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0"/>
            <a:ext cx="54591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081982" y="2429301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err="1" smtClean="0">
                <a:solidFill>
                  <a:srgbClr val="0000FF"/>
                </a:solidFill>
              </a:rPr>
              <a:t>w</a:t>
            </a:r>
            <a:r>
              <a:rPr lang="en-US" altLang="zh-CN" sz="2800" b="1" err="1" smtClean="0">
                <a:solidFill>
                  <a:srgbClr val="0000FF"/>
                </a:solidFill>
                <a:latin typeface="+mn-ea"/>
              </a:rPr>
              <a:t>ā</a:t>
            </a:r>
            <a:endParaRPr lang="zh-CN" altLang="en-US" sz="2800" b="1">
              <a:solidFill>
                <a:srgbClr val="0000FF"/>
              </a:solidFill>
              <a:latin typeface="+mn-ea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953" y="260990"/>
            <a:ext cx="10972800" cy="1143000"/>
          </a:xfrm>
        </p:spPr>
        <p:txBody>
          <a:bodyPr>
            <a:norm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一棵小桃树</a:t>
            </a:r>
            <a:r>
              <a:rPr lang="en-US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》《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紫藤萝瀑布</a:t>
            </a:r>
            <a:r>
              <a:rPr lang="en-US" altLang="zh-CN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写法对比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7397" y="1446663"/>
            <a:ext cx="10185779" cy="4271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endParaRPr lang="en-US" altLang="zh-CN" sz="2800" b="1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+mn-ea"/>
              </a:rPr>
              <a:t>托物言志  插叙  对比 明线暗线</a:t>
            </a:r>
            <a:endParaRPr lang="zh-CN" altLang="en-US" sz="2800" b="1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800" b="1" smtClean="0">
                <a:solidFill>
                  <a:srgbClr val="0000FF"/>
                </a:solidFill>
                <a:latin typeface="+mn-ea"/>
              </a:rPr>
              <a:t>不同：</a:t>
            </a:r>
            <a:endParaRPr lang="en-US" altLang="zh-CN" sz="2800" b="1" kern="10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zh-CN" sz="2800" b="1" kern="10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表达方式</a:t>
            </a:r>
            <a:r>
              <a:rPr lang="zh-CN" altLang="en-US" sz="2800" b="1" kern="100" smtClean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zh-CN" sz="2800" b="1" kern="100" smtClean="0">
                <a:latin typeface="+mn-ea"/>
                <a:cs typeface="Times New Roman" panose="02020603050405020304" pitchFamily="18" charset="0"/>
              </a:rPr>
              <a:t>《紫》以描写和抒情为主，《一》以叙述为主</a:t>
            </a:r>
            <a:r>
              <a:rPr lang="zh-CN" altLang="zh-CN" sz="1600" b="1" kern="100" smtClean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600" b="1">
              <a:latin typeface="+mn-ea"/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46162" y="1830175"/>
            <a:ext cx="10363200" cy="21413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万物之中 希望至美</a:t>
            </a:r>
            <a:br>
              <a:rPr lang="en-US" altLang="zh-CN" sz="4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4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至美之物 永不凋零</a:t>
            </a:r>
            <a:endParaRPr lang="zh-CN" altLang="en-US" sz="48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2446000" y="12230100"/>
            <a:ext cx="342900" cy="241300"/>
          </a:xfrm>
          <a:prstGeom prst="cube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95473" y="834195"/>
            <a:ext cx="4608512" cy="634082"/>
          </a:xfrm>
        </p:spPr>
        <p:txBody>
          <a:bodyPr>
            <a:normAutofit/>
          </a:bodyPr>
          <a:lstStyle/>
          <a:p>
            <a:r>
              <a:rPr lang="zh-CN" altLang="zh-CN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作者</a:t>
            </a:r>
            <a:r>
              <a:rPr lang="zh-CN" altLang="en-US" sz="32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1" action="ppaction://hlinkfile"/>
              </a:rPr>
              <a:t>简介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011" y="1637732"/>
            <a:ext cx="7792347" cy="3029803"/>
          </a:xfr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贾平凹</a:t>
            </a:r>
            <a:r>
              <a:rPr lang="zh-CN" altLang="en-US" sz="2400" b="1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zh-CN" altLang="en-US" sz="2000" b="1" smtClean="0">
                <a:latin typeface="仿宋" panose="02010609060101010101" pitchFamily="49" charset="-122"/>
                <a:ea typeface="仿宋" panose="02010609060101010101" pitchFamily="49" charset="-122"/>
              </a:rPr>
              <a:t>凹读</a:t>
            </a:r>
            <a:r>
              <a:rPr lang="en-US" altLang="zh-CN" sz="2000" smtClean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wā</a:t>
            </a:r>
            <a:r>
              <a:rPr lang="zh-CN" altLang="en-US" sz="2000" b="1" smtClean="0">
                <a:latin typeface="仿宋" panose="02010609060101010101" pitchFamily="49" charset="-122"/>
                <a:ea typeface="仿宋" panose="02010609060101010101" pitchFamily="49" charset="-122"/>
              </a:rPr>
              <a:t>，“娃”的谐音）</a:t>
            </a:r>
            <a:r>
              <a:rPr lang="zh-CN" altLang="en-US" sz="2400" b="1" smtClean="0">
                <a:latin typeface="+mn-ea"/>
              </a:rPr>
              <a:t>，原名贾平娃。</a:t>
            </a:r>
            <a:r>
              <a:rPr lang="en-US" altLang="zh-CN" sz="2400" b="1" smtClean="0"/>
              <a:t>1952</a:t>
            </a:r>
            <a:r>
              <a:rPr lang="zh-CN" altLang="zh-CN" sz="2400" b="1" smtClean="0"/>
              <a:t>生于</a:t>
            </a:r>
            <a:r>
              <a:rPr lang="en-US" altLang="zh-CN" sz="2400" b="1" err="1" smtClean="0"/>
              <a:t>陕西</a:t>
            </a:r>
            <a:r>
              <a:rPr lang="zh-CN" altLang="zh-CN" sz="2400" b="1" smtClean="0"/>
              <a:t>省</a:t>
            </a:r>
            <a:r>
              <a:rPr lang="en-US" altLang="zh-CN" sz="2400" b="1" err="1" smtClean="0"/>
              <a:t>商洛市</a:t>
            </a:r>
            <a:r>
              <a:rPr lang="zh-CN" altLang="zh-CN" sz="2400" b="1" smtClean="0"/>
              <a:t>，当代</a:t>
            </a:r>
            <a:r>
              <a:rPr lang="en-US" altLang="zh-CN" sz="2400" b="1" err="1" smtClean="0"/>
              <a:t>作家</a:t>
            </a:r>
            <a:r>
              <a:rPr lang="zh-CN" altLang="zh-CN" sz="2400" b="1" smtClean="0"/>
              <a:t>。</a:t>
            </a:r>
            <a:endParaRPr lang="en-US" altLang="zh-CN" sz="2400" b="1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smtClean="0"/>
              <a:t>主要</a:t>
            </a:r>
            <a:r>
              <a:rPr lang="zh-CN" altLang="zh-CN" sz="2400" b="1" smtClean="0"/>
              <a:t>作品</a:t>
            </a:r>
            <a:r>
              <a:rPr lang="zh-CN" altLang="en-US" sz="2400" b="1" smtClean="0"/>
              <a:t>：</a:t>
            </a:r>
            <a:r>
              <a:rPr lang="zh-CN" altLang="zh-CN" sz="2400" b="1" smtClean="0"/>
              <a:t>《</a:t>
            </a:r>
            <a:r>
              <a:rPr lang="en-US" altLang="zh-CN" sz="2400" b="1" err="1" smtClean="0"/>
              <a:t>满月儿</a:t>
            </a:r>
            <a:r>
              <a:rPr lang="zh-CN" altLang="zh-CN" sz="2400" b="1" smtClean="0"/>
              <a:t>》《</a:t>
            </a:r>
            <a:r>
              <a:rPr lang="en-US" altLang="zh-CN" sz="2400" b="1" err="1" smtClean="0"/>
              <a:t>鬼城</a:t>
            </a:r>
            <a:r>
              <a:rPr lang="zh-CN" altLang="zh-CN" sz="2400" b="1" smtClean="0"/>
              <a:t>》《</a:t>
            </a:r>
            <a:r>
              <a:rPr lang="en-US" altLang="zh-CN" sz="2400" b="1" err="1" smtClean="0"/>
              <a:t>二月杏</a:t>
            </a:r>
            <a:r>
              <a:rPr lang="zh-CN" altLang="zh-CN" sz="2400" b="1" smtClean="0"/>
              <a:t>》</a:t>
            </a:r>
            <a:r>
              <a:rPr lang="en-US" altLang="zh-CN" sz="2400" b="1" smtClean="0"/>
              <a:t>《</a:t>
            </a:r>
            <a:r>
              <a:rPr lang="zh-CN" altLang="en-US" sz="2400" b="1" smtClean="0"/>
              <a:t>浮躁</a:t>
            </a:r>
            <a:r>
              <a:rPr lang="en-US" altLang="zh-CN" sz="2400" b="1" smtClean="0"/>
              <a:t>》</a:t>
            </a:r>
            <a:r>
              <a:rPr lang="zh-CN" altLang="zh-CN" sz="2400" b="1" smtClean="0"/>
              <a:t>《</a:t>
            </a:r>
            <a:r>
              <a:rPr lang="en-US" altLang="zh-CN" sz="2400" b="1" err="1" smtClean="0"/>
              <a:t>废都</a:t>
            </a:r>
            <a:r>
              <a:rPr lang="zh-CN" altLang="zh-CN" sz="2400" b="1" smtClean="0"/>
              <a:t>》《</a:t>
            </a:r>
            <a:r>
              <a:rPr lang="en-US" altLang="zh-CN" sz="2400" b="1" err="1" smtClean="0"/>
              <a:t>秦腔</a:t>
            </a:r>
            <a:r>
              <a:rPr lang="zh-CN" altLang="zh-CN" sz="2400" b="1" smtClean="0"/>
              <a:t>》《</a:t>
            </a:r>
            <a:r>
              <a:rPr lang="en-US" altLang="zh-CN" sz="2400" b="1" err="1" smtClean="0"/>
              <a:t>古炉</a:t>
            </a:r>
            <a:r>
              <a:rPr lang="zh-CN" altLang="zh-CN" sz="2400" b="1" smtClean="0"/>
              <a:t>》</a:t>
            </a:r>
            <a:endParaRPr lang="en-US" altLang="zh-CN" sz="2400" b="1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546" y="3321566"/>
            <a:ext cx="2784144" cy="303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0252" y="341193"/>
            <a:ext cx="2865090" cy="26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10972800" cy="404664"/>
          </a:xfrm>
        </p:spPr>
        <p:txBody>
          <a:bodyPr>
            <a:no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读读写写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728" y="791570"/>
            <a:ext cx="11419912" cy="56617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褪</a:t>
            </a:r>
            <a:r>
              <a:rPr lang="en-US" altLang="zh-CN" sz="2600" b="1" smtClean="0"/>
              <a:t>tu</a:t>
            </a:r>
            <a:r>
              <a:rPr lang="zh-CN" altLang="zh-CN" sz="2600" b="1" smtClean="0"/>
              <a:t>ì</a:t>
            </a:r>
            <a:r>
              <a:rPr lang="en-US" altLang="zh-CN" sz="2600" b="1" smtClean="0"/>
              <a:t> 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忏悔</a:t>
            </a:r>
            <a:r>
              <a:rPr lang="en-US" altLang="zh-CN" sz="2600" b="1" smtClean="0"/>
              <a:t>(chàn huǐ)</a:t>
            </a:r>
            <a:r>
              <a:rPr lang="zh-CN" altLang="zh-CN" sz="2600" b="1" smtClean="0"/>
              <a:t>：</a:t>
            </a:r>
            <a:r>
              <a:rPr lang="en-US" altLang="zh-CN" sz="2400" b="1" smtClean="0"/>
              <a:t>①</a:t>
            </a:r>
            <a:r>
              <a:rPr lang="zh-CN" altLang="zh-CN" sz="2400" b="1" smtClean="0"/>
              <a:t>认识了错误或罪过而感觉痛心。</a:t>
            </a:r>
            <a:r>
              <a:rPr lang="en-US" altLang="zh-CN" sz="2400" b="1" smtClean="0"/>
              <a:t>②</a:t>
            </a:r>
            <a:r>
              <a:rPr lang="zh-CN" altLang="zh-CN" sz="2400" b="1" smtClean="0"/>
              <a:t>向神佛表示悔过，请求宽恕。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哆嗦</a:t>
            </a:r>
            <a:r>
              <a:rPr lang="en-US" altLang="zh-CN" sz="2600" b="1" smtClean="0"/>
              <a:t>(duō suo)</a:t>
            </a:r>
            <a:r>
              <a:rPr lang="zh-CN" altLang="zh-CN" sz="2600" b="1" smtClean="0"/>
              <a:t>：因受外界刺激而身体不由自主地颤动。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800" b="1" smtClean="0">
                <a:solidFill>
                  <a:srgbClr val="FF0000"/>
                </a:solidFill>
              </a:rPr>
              <a:t>矜</a:t>
            </a:r>
            <a:r>
              <a:rPr lang="zh-CN" altLang="zh-CN" sz="2600" b="1" smtClean="0">
                <a:solidFill>
                  <a:srgbClr val="0000FF"/>
                </a:solidFill>
              </a:rPr>
              <a:t>持</a:t>
            </a:r>
            <a:r>
              <a:rPr lang="en-US" altLang="zh-CN" sz="2600" b="1" smtClean="0"/>
              <a:t>(jīn chí)</a:t>
            </a:r>
            <a:r>
              <a:rPr lang="zh-CN" altLang="zh-CN" sz="2600" b="1" smtClean="0"/>
              <a:t>：</a:t>
            </a:r>
            <a:r>
              <a:rPr lang="en-US" altLang="zh-CN" sz="2600" b="1" smtClean="0"/>
              <a:t>①</a:t>
            </a:r>
            <a:r>
              <a:rPr lang="zh-CN" altLang="zh-CN" sz="2600" b="1" smtClean="0"/>
              <a:t>庄重；严肃。</a:t>
            </a:r>
            <a:r>
              <a:rPr lang="en-US" altLang="zh-CN" sz="2600" b="1" smtClean="0"/>
              <a:t>②</a:t>
            </a:r>
            <a:r>
              <a:rPr lang="zh-CN" altLang="zh-CN" sz="2600" b="1" smtClean="0"/>
              <a:t>拘谨；拘束。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执着</a:t>
            </a:r>
            <a:r>
              <a:rPr lang="en-US" altLang="zh-CN" sz="2600" b="1" smtClean="0"/>
              <a:t>(zhí zhuó)</a:t>
            </a:r>
            <a:r>
              <a:rPr lang="zh-CN" altLang="zh-CN" sz="2600" b="1" smtClean="0"/>
              <a:t>：原指坚持不放，不能超脱。后指固执或拘泥，也指坚持不懈。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服侍</a:t>
            </a:r>
            <a:r>
              <a:rPr lang="en-US" altLang="zh-CN" sz="2600" b="1" smtClean="0"/>
              <a:t>(fú shi)</a:t>
            </a:r>
            <a:r>
              <a:rPr lang="zh-CN" altLang="zh-CN" sz="2600" b="1" smtClean="0"/>
              <a:t>：伺候；照料。　　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猥琐</a:t>
            </a:r>
            <a:r>
              <a:rPr lang="en-US" altLang="zh-CN" sz="2600" b="1" smtClean="0"/>
              <a:t>(wěi suǒ)</a:t>
            </a:r>
            <a:r>
              <a:rPr lang="zh-CN" altLang="zh-CN" sz="2600" b="1" smtClean="0"/>
              <a:t>：</a:t>
            </a:r>
            <a:r>
              <a:rPr lang="en-US" altLang="zh-CN" sz="2600" b="1" smtClean="0"/>
              <a:t>(</a:t>
            </a:r>
            <a:r>
              <a:rPr lang="zh-CN" altLang="zh-CN" sz="2600" b="1" smtClean="0"/>
              <a:t>容貌、举动</a:t>
            </a:r>
            <a:r>
              <a:rPr lang="en-US" altLang="zh-CN" sz="2600" b="1" smtClean="0"/>
              <a:t>)</a:t>
            </a:r>
            <a:r>
              <a:rPr lang="zh-CN" altLang="zh-CN" sz="2600" b="1" smtClean="0"/>
              <a:t>庸俗不大方。</a:t>
            </a:r>
            <a:r>
              <a:rPr lang="en-US" altLang="zh-CN" sz="2600" b="1" smtClean="0"/>
              <a:t>           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600" b="1"/>
          </a:p>
        </p:txBody>
      </p:sp>
    </p:spTree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77421"/>
            <a:ext cx="10972800" cy="548680"/>
          </a:xfrm>
        </p:spPr>
        <p:txBody>
          <a:bodyPr>
            <a:no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读读写写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489" y="755738"/>
            <a:ext cx="11200263" cy="55768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渺小</a:t>
            </a:r>
            <a:r>
              <a:rPr lang="en-US" altLang="zh-CN" sz="2600" b="1" smtClean="0"/>
              <a:t>(mi</a:t>
            </a:r>
            <a:r>
              <a:rPr lang="en-US" altLang="zh-CN" sz="2600" b="1" smtClean="0">
                <a:latin typeface="+mn-ea"/>
              </a:rPr>
              <a:t>ǎ</a:t>
            </a:r>
            <a:r>
              <a:rPr lang="en-US" altLang="zh-CN" sz="2600" b="1" smtClean="0"/>
              <a:t>o xi</a:t>
            </a:r>
            <a:r>
              <a:rPr lang="en-US" altLang="zh-CN" sz="2600" b="1" err="1" smtClean="0">
                <a:latin typeface="+mn-ea"/>
              </a:rPr>
              <a:t>ǎ</a:t>
            </a:r>
            <a:r>
              <a:rPr lang="en-US" altLang="zh-CN" sz="2600" b="1" err="1" smtClean="0"/>
              <a:t>o)</a:t>
            </a:r>
            <a:r>
              <a:rPr lang="zh-CN" altLang="zh-CN" sz="2600" b="1" smtClean="0"/>
              <a:t>：微小。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魂魄</a:t>
            </a:r>
            <a:r>
              <a:rPr lang="en-US" altLang="zh-CN" sz="2600" b="1" smtClean="0"/>
              <a:t>(hún pò)</a:t>
            </a:r>
            <a:r>
              <a:rPr lang="zh-CN" altLang="zh-CN" sz="2600" b="1" smtClean="0"/>
              <a:t>：附在人体内可以脱离人体存在的精神。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幼稚</a:t>
            </a:r>
            <a:r>
              <a:rPr lang="en-US" altLang="zh-CN" sz="2600" b="1" smtClean="0"/>
              <a:t>(yòu zhì)</a:t>
            </a:r>
            <a:r>
              <a:rPr lang="zh-CN" altLang="zh-CN" sz="2600" b="1" smtClean="0"/>
              <a:t>：</a:t>
            </a:r>
            <a:r>
              <a:rPr lang="en-US" altLang="zh-CN" sz="2600" b="1" smtClean="0"/>
              <a:t>①</a:t>
            </a:r>
            <a:r>
              <a:rPr lang="zh-CN" altLang="zh-CN" sz="2600" b="1" smtClean="0"/>
              <a:t>年纪小。</a:t>
            </a:r>
            <a:r>
              <a:rPr lang="en-US" altLang="zh-CN" sz="2600" b="1" smtClean="0"/>
              <a:t>②</a:t>
            </a:r>
            <a:r>
              <a:rPr lang="zh-CN" altLang="zh-CN" sz="2600" b="1" smtClean="0"/>
              <a:t>形容头脑简单或缺乏经验。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颤抖</a:t>
            </a:r>
            <a:r>
              <a:rPr lang="en-US" altLang="zh-CN" sz="2600" b="1" smtClean="0"/>
              <a:t>(ch</a:t>
            </a:r>
            <a:r>
              <a:rPr lang="en-US" altLang="zh-CN" sz="2600" b="1" err="1" smtClean="0">
                <a:latin typeface="+mn-ea"/>
              </a:rPr>
              <a:t>à</a:t>
            </a:r>
            <a:r>
              <a:rPr lang="en-US" altLang="zh-CN" sz="2600" b="1" err="1" smtClean="0"/>
              <a:t>n dǒu)</a:t>
            </a:r>
            <a:r>
              <a:rPr lang="zh-CN" altLang="zh-CN" sz="2600" b="1" smtClean="0"/>
              <a:t>：哆嗦，发抖。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赤裸</a:t>
            </a:r>
            <a:r>
              <a:rPr lang="en-US" altLang="zh-CN" sz="2600" b="1" smtClean="0"/>
              <a:t>(chì luǒ)</a:t>
            </a:r>
            <a:r>
              <a:rPr lang="zh-CN" altLang="zh-CN" sz="2600" b="1" smtClean="0"/>
              <a:t>：裸露。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血气方刚</a:t>
            </a:r>
            <a:r>
              <a:rPr lang="en-US" altLang="zh-CN" sz="2600" b="1" smtClean="0"/>
              <a:t>(xuè qì f</a:t>
            </a:r>
            <a:r>
              <a:rPr lang="en-US" altLang="zh-CN" sz="2600" b="1" err="1" smtClean="0">
                <a:latin typeface="+mn-ea"/>
              </a:rPr>
              <a:t>ā</a:t>
            </a:r>
            <a:r>
              <a:rPr lang="en-US" altLang="zh-CN" sz="2600" b="1" err="1" smtClean="0"/>
              <a:t>nɡ ɡ</a:t>
            </a:r>
            <a:r>
              <a:rPr lang="en-US" altLang="zh-CN" sz="2600" b="1" err="1" smtClean="0">
                <a:latin typeface="+mn-ea"/>
              </a:rPr>
              <a:t>ā</a:t>
            </a:r>
            <a:r>
              <a:rPr lang="en-US" altLang="zh-CN" sz="2600" b="1" err="1" smtClean="0"/>
              <a:t>nɡ)</a:t>
            </a:r>
            <a:r>
              <a:rPr lang="zh-CN" altLang="zh-CN" sz="2600" b="1" smtClean="0"/>
              <a:t>：</a:t>
            </a:r>
            <a:r>
              <a:rPr lang="en-US" altLang="zh-CN" sz="2600" b="1" smtClean="0">
                <a:solidFill>
                  <a:srgbClr val="0000FF"/>
                </a:solidFill>
              </a:rPr>
              <a:t>(</a:t>
            </a:r>
            <a:r>
              <a:rPr lang="zh-CN" altLang="zh-CN" sz="2600" b="1" smtClean="0">
                <a:solidFill>
                  <a:srgbClr val="0000FF"/>
                </a:solidFill>
              </a:rPr>
              <a:t>年轻人</a:t>
            </a:r>
            <a:r>
              <a:rPr lang="en-US" altLang="zh-CN" sz="2600" b="1" smtClean="0">
                <a:solidFill>
                  <a:srgbClr val="0000FF"/>
                </a:solidFill>
              </a:rPr>
              <a:t>)</a:t>
            </a:r>
            <a:r>
              <a:rPr lang="zh-CN" altLang="zh-CN" sz="2600" b="1" smtClean="0">
                <a:solidFill>
                  <a:srgbClr val="0000FF"/>
                </a:solidFill>
              </a:rPr>
              <a:t>精力正旺盛，冲劲儿大。</a:t>
            </a:r>
            <a:r>
              <a:rPr lang="en-US" altLang="zh-CN" sz="2600" b="1" smtClean="0">
                <a:solidFill>
                  <a:srgbClr val="0000FF"/>
                </a:solidFill>
              </a:rPr>
              <a:t>         </a:t>
            </a:r>
            <a:endParaRPr lang="zh-CN" altLang="zh-CN" sz="2600" b="1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轰轰烈烈</a:t>
            </a:r>
            <a:r>
              <a:rPr lang="en-US" altLang="zh-CN" sz="2600" b="1" smtClean="0"/>
              <a:t>(hōnɡ hōnɡ liè liè)</a:t>
            </a:r>
            <a:r>
              <a:rPr lang="zh-CN" altLang="zh-CN" sz="2600" b="1" smtClean="0"/>
              <a:t>：形容气魄雄伟，声势浩大。</a:t>
            </a:r>
            <a:endParaRPr lang="zh-CN" altLang="zh-CN" sz="2600" b="1" smtClean="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zh-CN" sz="2600" b="1" smtClean="0">
                <a:solidFill>
                  <a:srgbClr val="0000FF"/>
                </a:solidFill>
              </a:rPr>
              <a:t>祸不单行</a:t>
            </a:r>
            <a:r>
              <a:rPr lang="en-US" altLang="zh-CN" sz="2600" b="1" smtClean="0"/>
              <a:t>(huò bù d</a:t>
            </a:r>
            <a:r>
              <a:rPr lang="en-US" altLang="zh-CN" sz="2600" b="1" err="1" smtClean="0">
                <a:latin typeface="+mn-ea"/>
              </a:rPr>
              <a:t>ā</a:t>
            </a:r>
            <a:r>
              <a:rPr lang="en-US" altLang="zh-CN" sz="2600" b="1" err="1" smtClean="0"/>
              <a:t>n xínɡ)</a:t>
            </a:r>
            <a:r>
              <a:rPr lang="zh-CN" altLang="zh-CN" sz="2600" b="1" smtClean="0"/>
              <a:t>：表示</a:t>
            </a:r>
            <a:r>
              <a:rPr lang="zh-CN" altLang="zh-CN" sz="2600" b="1" smtClean="0">
                <a:solidFill>
                  <a:srgbClr val="0000FF"/>
                </a:solidFill>
              </a:rPr>
              <a:t>不幸</a:t>
            </a:r>
            <a:r>
              <a:rPr lang="zh-CN" altLang="zh-CN" sz="2600" b="1" smtClean="0"/>
              <a:t>的事接连发生。</a:t>
            </a:r>
            <a:endParaRPr lang="zh-CN" altLang="en-US" sz="2600" b="1"/>
          </a:p>
        </p:txBody>
      </p:sp>
    </p:spTree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248" y="411116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自读目标</a:t>
            </a:r>
            <a:endParaRPr lang="zh-CN" altLang="en-US" sz="36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2298" y="1719617"/>
            <a:ext cx="6787487" cy="354841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速读</a:t>
            </a:r>
            <a:r>
              <a:rPr lang="en-US" altLang="zh-CN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理清思路</a:t>
            </a:r>
            <a:endParaRPr lang="en-US" altLang="zh-CN" b="1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细读</a:t>
            </a:r>
            <a:r>
              <a:rPr lang="en-US" altLang="zh-CN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分析写法</a:t>
            </a:r>
            <a:endParaRPr lang="en-US" altLang="zh-CN" b="1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辩读</a:t>
            </a:r>
            <a:r>
              <a:rPr lang="en-US" altLang="zh-CN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比较异同</a:t>
            </a:r>
            <a:endParaRPr lang="zh-CN" altLang="en-US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065" y="2649348"/>
            <a:ext cx="10972800" cy="1143000"/>
          </a:xfrm>
        </p:spPr>
        <p:txBody>
          <a:bodyPr>
            <a:normAutofit/>
          </a:bodyPr>
          <a:lstStyle/>
          <a:p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速读</a:t>
            </a:r>
            <a:r>
              <a:rPr lang="en-US" altLang="zh-CN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理清思路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3694"/>
            <a:ext cx="10972800" cy="639762"/>
          </a:xfrm>
        </p:spPr>
        <p:txBody>
          <a:bodyPr>
            <a:no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速读课文 理清思路</a:t>
            </a:r>
            <a:endParaRPr lang="zh-CN" altLang="en-US" sz="32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31"/>
          <p:cNvSpPr/>
          <p:nvPr/>
        </p:nvSpPr>
        <p:spPr bwMode="auto">
          <a:xfrm flipH="1">
            <a:off x="4056509" y="2934269"/>
            <a:ext cx="106057" cy="760272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600" b="1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76046" y="4172381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latin typeface="+mn-ea"/>
              </a:rPr>
              <a:t>小桃树</a:t>
            </a:r>
            <a:endParaRPr lang="zh-CN" altLang="en-US" sz="2600" b="1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9324" y="2727992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艰难曲折的生长过程</a:t>
            </a:r>
            <a:endParaRPr lang="zh-CN" altLang="en-US" sz="2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46561" y="3370998"/>
            <a:ext cx="5180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smtClean="0">
                <a:latin typeface="+mn-ea"/>
              </a:rPr>
              <a:t>我</a:t>
            </a:r>
            <a:endParaRPr lang="zh-CN" altLang="en-US" sz="2600" b="1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2972" y="3369437"/>
            <a:ext cx="25186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latin typeface="+mn-ea"/>
              </a:rPr>
              <a:t>人生路上的挫折</a:t>
            </a:r>
            <a:endParaRPr lang="zh-CN" altLang="en-US" sz="2600" b="1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3259" y="4348792"/>
            <a:ext cx="320312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600" b="1" smtClean="0">
                <a:latin typeface="+mn-ea"/>
              </a:rPr>
              <a:t>四（</a:t>
            </a:r>
            <a:r>
              <a:rPr lang="en-US" altLang="zh-CN" sz="2600" b="1" smtClean="0">
                <a:latin typeface="+mn-ea"/>
              </a:rPr>
              <a:t>9-14</a:t>
            </a:r>
            <a:r>
              <a:rPr lang="zh-CN" altLang="en-US" sz="2600" b="1" smtClean="0">
                <a:latin typeface="+mn-ea"/>
              </a:rPr>
              <a:t>）重回现实</a:t>
            </a:r>
            <a:endParaRPr lang="zh-CN" altLang="en-US" sz="2600" b="1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3009" y="2984014"/>
            <a:ext cx="3177672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600" b="1" smtClean="0">
                <a:latin typeface="+mn-ea"/>
              </a:rPr>
              <a:t>三（ </a:t>
            </a:r>
            <a:r>
              <a:rPr lang="en-US" altLang="zh-CN" sz="2600" b="1" smtClean="0">
                <a:latin typeface="+mn-ea"/>
              </a:rPr>
              <a:t>3-8</a:t>
            </a:r>
            <a:r>
              <a:rPr lang="zh-CN" altLang="en-US" sz="2600" b="1" smtClean="0">
                <a:latin typeface="+mn-ea"/>
              </a:rPr>
              <a:t>）回忆往事</a:t>
            </a:r>
            <a:endParaRPr lang="en-US" altLang="zh-CN" sz="2600" b="1" smtClean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202" y="2056979"/>
            <a:ext cx="345984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smtClean="0">
                <a:latin typeface="+mn-ea"/>
              </a:rPr>
              <a:t>二（ </a:t>
            </a:r>
            <a:r>
              <a:rPr lang="en-US" altLang="zh-CN" sz="2600" b="1" smtClean="0">
                <a:latin typeface="+mn-ea"/>
              </a:rPr>
              <a:t>2 </a:t>
            </a:r>
            <a:r>
              <a:rPr lang="zh-CN" altLang="en-US" sz="2600" b="1" smtClean="0">
                <a:latin typeface="+mn-ea"/>
              </a:rPr>
              <a:t>）眼前情景：</a:t>
            </a:r>
            <a:endParaRPr lang="zh-CN" altLang="en-US" sz="2600" b="1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08977" y="1892195"/>
            <a:ext cx="353494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6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开花的小桃树经受风雨</a:t>
            </a:r>
            <a:endParaRPr lang="en-US" altLang="zh-CN" sz="2600" b="1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3435" y="1238113"/>
            <a:ext cx="16946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latin typeface="+mn-ea"/>
              </a:rPr>
              <a:t>一（ </a:t>
            </a:r>
            <a:r>
              <a:rPr lang="en-US" altLang="zh-CN" sz="2600" b="1" smtClean="0">
                <a:latin typeface="+mn-ea"/>
              </a:rPr>
              <a:t>1 </a:t>
            </a:r>
            <a:r>
              <a:rPr lang="zh-CN" altLang="en-US" sz="2600" b="1" smtClean="0">
                <a:latin typeface="+mn-ea"/>
              </a:rPr>
              <a:t>）</a:t>
            </a:r>
            <a:endParaRPr lang="zh-CN" altLang="en-US" sz="2600" b="1">
              <a:latin typeface="+mn-ea"/>
            </a:endParaRPr>
          </a:p>
        </p:txBody>
      </p:sp>
      <p:sp>
        <p:nvSpPr>
          <p:cNvPr id="14" name="AutoShape 31"/>
          <p:cNvSpPr/>
          <p:nvPr/>
        </p:nvSpPr>
        <p:spPr bwMode="auto">
          <a:xfrm flipH="1">
            <a:off x="4099729" y="4353636"/>
            <a:ext cx="90134" cy="817137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600" b="1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23730" y="275528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latin typeface="+mn-ea"/>
              </a:rPr>
              <a:t>小桃树</a:t>
            </a:r>
            <a:endParaRPr lang="zh-CN" altLang="en-US" sz="2600" b="1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76130" y="4804729"/>
            <a:ext cx="5180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latin typeface="+mn-ea"/>
              </a:rPr>
              <a:t>我</a:t>
            </a:r>
            <a:endParaRPr lang="zh-CN" altLang="en-US" sz="2600" b="1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36190" y="4163283"/>
            <a:ext cx="451918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latin typeface="+mn-ea"/>
              </a:rPr>
              <a:t>风雨中挣扎，还留有一个花苞</a:t>
            </a:r>
            <a:endParaRPr lang="zh-CN" altLang="en-US" sz="2600" b="1"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45373" y="4804728"/>
            <a:ext cx="318548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感到安慰，看到希望</a:t>
            </a:r>
            <a:endParaRPr lang="zh-CN" altLang="en-US" sz="26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43526" y="1155220"/>
            <a:ext cx="3869970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sz="2600" b="1" smtClean="0">
                <a:latin typeface="+mn-ea"/>
              </a:rPr>
              <a:t>交代写作缘由，点明题目</a:t>
            </a:r>
            <a:endParaRPr lang="en-US" altLang="zh-CN" sz="2600" b="1" smtClean="0"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65844" y="1976356"/>
            <a:ext cx="3550972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600" b="1" u="sng" smtClean="0">
                <a:latin typeface="+mn-ea"/>
              </a:rPr>
              <a:t>                    </a:t>
            </a:r>
            <a:endParaRPr lang="en-US" altLang="zh-CN" sz="2600" b="1" u="sng" smtClean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32895" y="2701962"/>
            <a:ext cx="3214341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600" b="1" u="sng" smtClean="0">
                <a:latin typeface="+mn-ea"/>
              </a:rPr>
              <a:t>                  </a:t>
            </a:r>
            <a:endParaRPr lang="en-US" altLang="zh-CN" sz="2600" b="1" u="sng" smtClean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69372" y="4776422"/>
            <a:ext cx="3214341" cy="5986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600" b="1" u="sng" smtClean="0">
                <a:latin typeface="+mn-ea"/>
              </a:rPr>
              <a:t>                  </a:t>
            </a:r>
            <a:endParaRPr lang="en-US" altLang="zh-CN" sz="2600" b="1" u="sng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8485" y="348017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latin typeface="仿宋" panose="02010609060101010101" pitchFamily="49" charset="-122"/>
                <a:ea typeface="仿宋" panose="02010609060101010101" pitchFamily="49" charset="-122"/>
              </a:rPr>
              <a:t>（插叙）</a:t>
            </a:r>
            <a:endParaRPr lang="zh-CN" altLang="en-US" sz="24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713" y="2553814"/>
            <a:ext cx="10972800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细读</a:t>
            </a:r>
            <a:r>
              <a:rPr lang="en-US" altLang="zh-CN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600" b="1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分析写法</a:t>
            </a:r>
            <a:endParaRPr lang="en-US" altLang="zh-CN" sz="3600" b="1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 dir="r"/>
  </p:transition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  <p:tag name="KSO_WPP_MARK_KEY" val="aba4dc88-a0ec-48d0-b1c8-20dceed18b68"/>
  <p:tag name="COMMONDATA" val="eyJoZGlkIjoiMzQzNjlkN2NiYTM2YzViOGRmNTZkM2IxYzg1YjJiZj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2475</Words>
  <Application>WPS 演示</Application>
  <PresentationFormat/>
  <Paragraphs>185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楷体</vt:lpstr>
      <vt:lpstr>仿宋</vt:lpstr>
      <vt:lpstr>黑体</vt:lpstr>
      <vt:lpstr>Times New Roman</vt:lpstr>
      <vt:lpstr>微软雅黑</vt:lpstr>
      <vt:lpstr>Arial Unicode MS</vt:lpstr>
      <vt:lpstr>Calibri</vt:lpstr>
      <vt:lpstr>Arial</vt:lpstr>
      <vt:lpstr>Times New Roman</vt:lpstr>
      <vt:lpstr>Courier New</vt:lpstr>
      <vt:lpstr>Office 主题</vt:lpstr>
      <vt:lpstr>万物之中 希望至美</vt:lpstr>
      <vt:lpstr>一棵小桃树   贾平凹</vt:lpstr>
      <vt:lpstr>作者简介</vt:lpstr>
      <vt:lpstr>读读写写</vt:lpstr>
      <vt:lpstr>读读写写</vt:lpstr>
      <vt:lpstr>自读目标</vt:lpstr>
      <vt:lpstr>一 速读——理清思路</vt:lpstr>
      <vt:lpstr>一 速读课文 理清思路</vt:lpstr>
      <vt:lpstr>二 细读——分析写法</vt:lpstr>
      <vt:lpstr>细读课文 ——小桃树成长经历</vt:lpstr>
      <vt:lpstr>细读课文 ——“我”成长经历</vt:lpstr>
      <vt:lpstr>作者</vt:lpstr>
      <vt:lpstr>写法（一）  双线并行</vt:lpstr>
      <vt:lpstr>写法（二）  对比</vt:lpstr>
      <vt:lpstr>写法（二）  对比</vt:lpstr>
      <vt:lpstr>写法（二）  对比</vt:lpstr>
      <vt:lpstr>梦想——希望</vt:lpstr>
      <vt:lpstr>写法（三）  托物言志</vt:lpstr>
      <vt:lpstr>三 辩读——比较异同</vt:lpstr>
      <vt:lpstr>《一棵小桃树》《紫藤萝瀑布》写法对比</vt:lpstr>
      <vt:lpstr>万物之中 希望至美 至美之物 永不凋零</vt:lpstr>
    </vt:vector>
  </TitlesOfParts>
  <Company>学科网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rbm.xkw.com</dc:creator>
  <cp:lastModifiedBy>浥轻尘</cp:lastModifiedBy>
  <cp:revision>2</cp:revision>
  <cp:lastPrinted>2023-04-28T10:21:00Z</cp:lastPrinted>
  <dcterms:created xsi:type="dcterms:W3CDTF">2023-04-28T10:21:00Z</dcterms:created>
  <dcterms:modified xsi:type="dcterms:W3CDTF">2023-05-02T11:55:10Z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  <property fmtid="{D5CDD505-2E9C-101B-9397-08002B2CF9AE}" pid="6" name="ICV">
    <vt:lpwstr>630928A1A84A4165AF65D130A53A2E51_12</vt:lpwstr>
  </property>
  <property fmtid="{D5CDD505-2E9C-101B-9397-08002B2CF9AE}" pid="7" name="KSOProductBuildVer">
    <vt:lpwstr>2052-11.1.0.14036</vt:lpwstr>
  </property>
</Properties>
</file>