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372" r:id="rId6"/>
    <p:sldId id="667" r:id="rId7"/>
    <p:sldId id="264" r:id="rId8"/>
    <p:sldId id="408" r:id="rId9"/>
    <p:sldId id="668" r:id="rId10"/>
    <p:sldId id="587" r:id="rId11"/>
    <p:sldId id="692" r:id="rId12"/>
    <p:sldId id="693" r:id="rId13"/>
    <p:sldId id="694" r:id="rId14"/>
    <p:sldId id="696" r:id="rId15"/>
    <p:sldId id="714" r:id="rId16"/>
    <p:sldId id="571" r:id="rId17"/>
    <p:sldId id="700" r:id="rId18"/>
    <p:sldId id="702" r:id="rId19"/>
    <p:sldId id="639" r:id="rId20"/>
    <p:sldId id="721" r:id="rId21"/>
    <p:sldId id="716" r:id="rId22"/>
    <p:sldId id="739" r:id="rId23"/>
    <p:sldId id="740" r:id="rId24"/>
    <p:sldId id="717" r:id="rId25"/>
    <p:sldId id="697" r:id="rId26"/>
    <p:sldId id="737" r:id="rId27"/>
    <p:sldId id="738" r:id="rId28"/>
    <p:sldId id="719" r:id="rId29"/>
    <p:sldId id="701"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53.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custDataLst>
              <p:tags r:id="rId3"/>
            </p:custDataLst>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custDataLst>
              <p:tags r:id="rId4"/>
            </p:custDataLst>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custDataLst>
              <p:tags r:id="rId3"/>
            </p:custDataLst>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custDataLst>
              <p:tags r:id="rId4"/>
            </p:custDataLst>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custDataLst>
              <p:tags r:id="rId5"/>
            </p:custDataLst>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file:///D:\qq&#25991;&#20214;\712321467\Image\C2C\Image2\%7b75232B38-A165-1FB7-499C-2E1C792CACB5%7d.png" TargetMode="External"/><Relationship Id="rId18" Type="http://schemas.openxmlformats.org/officeDocument/2006/relationships/image" Target="../media/image1.png"/><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7" name="图片 1073743875" descr="学科网 zxxk.com"/>
          <p:cNvPicPr>
            <a:picLocks noChangeAspect="1"/>
          </p:cNvPicPr>
          <p:nvPr>
            <p:custDataLst>
              <p:tags r:id="rId17"/>
            </p:custDataLst>
          </p:nvPr>
        </p:nvPicPr>
        <p:blipFill>
          <a:blip r:embed="rId18" r:link="rId19"/>
          <a:stretch>
            <a:fillRect/>
          </a:stretch>
        </p:blipFill>
        <p:spPr>
          <a:xfrm>
            <a:off x="838200" y="365125"/>
            <a:ext cx="9525" cy="9525"/>
          </a:xfrm>
          <a:prstGeom prst="rect">
            <a:avLst/>
          </a:prstGeom>
          <a:noFill/>
          <a:ln>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054735" y="1220470"/>
            <a:ext cx="10350500" cy="2566035"/>
          </a:xfrm>
        </p:spPr>
        <p:txBody>
          <a:bodyPr>
            <a:normAutofit fontScale="90000"/>
          </a:bodyPr>
          <a:lstStyle/>
          <a:p>
            <a:pPr marL="0" indent="0" algn="l" fontAlgn="auto">
              <a:lnSpc>
                <a:spcPct val="150000"/>
              </a:lnSpc>
            </a:pPr>
            <a:r>
              <a:rPr lang="en-US" altLang="zh-CN" sz="3110" b="1">
                <a:solidFill>
                  <a:srgbClr val="FF0000"/>
                </a:solidFill>
                <a:latin typeface="楷体" panose="02010609060101010101" charset="-122"/>
                <a:ea typeface="楷体" panose="02010609060101010101" charset="-122"/>
              </a:rPr>
              <a:t>                     </a:t>
            </a:r>
            <a:br>
              <a:rPr lang="zh-CN" altLang="en-US" sz="3110" b="1">
                <a:solidFill>
                  <a:srgbClr val="FF0000"/>
                </a:solidFill>
                <a:latin typeface="楷体" panose="02010609060101010101" charset="-122"/>
                <a:ea typeface="楷体" panose="02010609060101010101" charset="-122"/>
              </a:rPr>
            </a:br>
            <a:r>
              <a:rPr lang="zh-CN" altLang="en-US" sz="3110" b="1">
                <a:latin typeface="楷体" panose="02010609060101010101" charset="-122"/>
                <a:ea typeface="楷体" panose="02010609060101010101" charset="-122"/>
              </a:rPr>
              <a:t>走</a:t>
            </a:r>
            <a:r>
              <a:rPr lang="en-US" altLang="zh-CN" sz="3110" b="1">
                <a:latin typeface="楷体" panose="02010609060101010101" charset="-122"/>
                <a:ea typeface="楷体" panose="02010609060101010101" charset="-122"/>
              </a:rPr>
              <a:t>“</a:t>
            </a:r>
            <a:r>
              <a:rPr lang="zh-CN" altLang="en-US" sz="3110" b="1">
                <a:latin typeface="楷体" panose="02010609060101010101" charset="-122"/>
                <a:ea typeface="楷体" panose="02010609060101010101" charset="-122"/>
              </a:rPr>
              <a:t>人生</a:t>
            </a:r>
            <a:r>
              <a:rPr lang="en-US" altLang="zh-CN" sz="3110" b="1">
                <a:latin typeface="楷体" panose="02010609060101010101" charset="-122"/>
                <a:ea typeface="楷体" panose="02010609060101010101" charset="-122"/>
              </a:rPr>
              <a:t>”</a:t>
            </a:r>
            <a:r>
              <a:rPr lang="zh-CN" altLang="en-US" sz="3110" b="1">
                <a:latin typeface="楷体" panose="02010609060101010101" charset="-122"/>
                <a:ea typeface="楷体" panose="02010609060101010101" charset="-122"/>
              </a:rPr>
              <a:t>的长途，最易遇到的有两大难关。其一是</a:t>
            </a:r>
            <a:r>
              <a:rPr lang="en-US" altLang="zh-CN" sz="3110" b="1">
                <a:solidFill>
                  <a:srgbClr val="FF0000"/>
                </a:solidFill>
                <a:latin typeface="楷体" panose="02010609060101010101" charset="-122"/>
                <a:ea typeface="楷体" panose="02010609060101010101" charset="-122"/>
              </a:rPr>
              <a:t>“</a:t>
            </a:r>
            <a:r>
              <a:rPr lang="zh-CN" altLang="en-US" sz="3110" b="1">
                <a:solidFill>
                  <a:srgbClr val="FF0000"/>
                </a:solidFill>
                <a:latin typeface="楷体" panose="02010609060101010101" charset="-122"/>
                <a:ea typeface="楷体" panose="02010609060101010101" charset="-122"/>
              </a:rPr>
              <a:t>歧路</a:t>
            </a:r>
            <a:r>
              <a:rPr lang="en-US" altLang="zh-CN" sz="3110" b="1">
                <a:solidFill>
                  <a:srgbClr val="FF0000"/>
                </a:solidFill>
                <a:latin typeface="楷体" panose="02010609060101010101" charset="-122"/>
                <a:ea typeface="楷体" panose="02010609060101010101" charset="-122"/>
              </a:rPr>
              <a:t>”</a:t>
            </a:r>
            <a:r>
              <a:rPr lang="zh-CN" altLang="en-US" sz="3110" b="1">
                <a:latin typeface="楷体" panose="02010609060101010101" charset="-122"/>
                <a:ea typeface="楷体" panose="02010609060101010101" charset="-122"/>
              </a:rPr>
              <a:t>，其二便是</a:t>
            </a:r>
            <a:r>
              <a:rPr lang="en-US" altLang="zh-CN" sz="3110" b="1">
                <a:latin typeface="楷体" panose="02010609060101010101" charset="-122"/>
                <a:ea typeface="楷体" panose="02010609060101010101" charset="-122"/>
              </a:rPr>
              <a:t>“</a:t>
            </a:r>
            <a:r>
              <a:rPr lang="zh-CN" altLang="en-US" sz="3110" b="1">
                <a:latin typeface="楷体" panose="02010609060101010101" charset="-122"/>
                <a:ea typeface="楷体" panose="02010609060101010101" charset="-122"/>
              </a:rPr>
              <a:t>穷途</a:t>
            </a:r>
            <a:r>
              <a:rPr lang="en-US" altLang="zh-CN" sz="3110" b="1">
                <a:latin typeface="楷体" panose="02010609060101010101" charset="-122"/>
                <a:ea typeface="楷体" panose="02010609060101010101" charset="-122"/>
              </a:rPr>
              <a:t>”</a:t>
            </a:r>
            <a:r>
              <a:rPr lang="zh-CN" altLang="en-US" sz="3110" b="1">
                <a:latin typeface="楷体" panose="02010609060101010101" charset="-122"/>
                <a:ea typeface="楷体" panose="02010609060101010101" charset="-122"/>
              </a:rPr>
              <a:t>了。</a:t>
            </a:r>
            <a:br>
              <a:rPr lang="zh-CN" altLang="en-US" sz="3110" b="1">
                <a:latin typeface="楷体" panose="02010609060101010101" charset="-122"/>
                <a:ea typeface="楷体" panose="02010609060101010101" charset="-122"/>
              </a:rPr>
            </a:br>
            <a:r>
              <a:rPr lang="en-US" altLang="zh-CN" sz="3110" b="1">
                <a:latin typeface="楷体" panose="02010609060101010101" charset="-122"/>
                <a:ea typeface="楷体" panose="02010609060101010101" charset="-122"/>
              </a:rPr>
              <a:t>                                        ——</a:t>
            </a:r>
            <a:r>
              <a:rPr lang="zh-CN" altLang="en-US" sz="3110" b="1">
                <a:latin typeface="楷体" panose="02010609060101010101" charset="-122"/>
                <a:ea typeface="楷体" panose="02010609060101010101" charset="-122"/>
              </a:rPr>
              <a:t>鲁迅</a:t>
            </a:r>
            <a:endParaRPr lang="zh-CN" altLang="en-US" sz="3110" b="1">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95165" y="571500"/>
            <a:ext cx="3515360" cy="675005"/>
          </a:xfrm>
        </p:spPr>
        <p:txBody>
          <a:bodyPr/>
          <a:lstStyle/>
          <a:p>
            <a:pPr algn="ctr"/>
            <a:r>
              <a:rPr lang="zh-CN" altLang="en-US" sz="3600">
                <a:solidFill>
                  <a:srgbClr val="FF0000"/>
                </a:solidFill>
              </a:rPr>
              <a:t>品读活动</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1733550" y="1639570"/>
            <a:ext cx="8484235" cy="1789430"/>
          </a:xfrm>
        </p:spPr>
        <p:txBody>
          <a:bodyPr>
            <a:noAutofit/>
          </a:bodyPr>
          <a:lstStyle/>
          <a:p>
            <a:pPr marL="0" indent="0" algn="l" eaLnBrk="0" fontAlgn="auto" hangingPunct="0">
              <a:lnSpc>
                <a:spcPts val="5000"/>
              </a:lnSpc>
              <a:buNone/>
            </a:pPr>
            <a:r>
              <a:rPr lang="zh-CN" b="1">
                <a:latin typeface="楷体" panose="02010609060101010101" charset="-122"/>
                <a:ea typeface="楷体" panose="02010609060101010101" charset="-122"/>
                <a:cs typeface="楷体" panose="02010609060101010101" charset="-122"/>
                <a:sym typeface="+mn-ea"/>
              </a:rPr>
              <a:t>示例：</a:t>
            </a:r>
            <a:r>
              <a:rPr b="1">
                <a:latin typeface="楷体" panose="02010609060101010101" charset="-122"/>
                <a:ea typeface="楷体" panose="02010609060101010101" charset="-122"/>
                <a:sym typeface="+mn-ea"/>
              </a:rPr>
              <a:t>我向着一条路</a:t>
            </a:r>
            <a:r>
              <a:rPr b="1">
                <a:solidFill>
                  <a:srgbClr val="FF0000"/>
                </a:solidFill>
                <a:latin typeface="楷体" panose="02010609060101010101" charset="-122"/>
                <a:ea typeface="楷体" panose="02010609060101010101" charset="-122"/>
                <a:sym typeface="+mn-ea"/>
              </a:rPr>
              <a:t>极目望去</a:t>
            </a:r>
            <a:r>
              <a:rPr b="1">
                <a:latin typeface="楷体" panose="02010609060101010101" charset="-122"/>
                <a:ea typeface="楷体" panose="02010609060101010101" charset="-122"/>
                <a:sym typeface="+mn-ea"/>
              </a:rPr>
              <a:t>， 直到它消失在</a:t>
            </a:r>
            <a:r>
              <a:rPr b="1">
                <a:solidFill>
                  <a:srgbClr val="FF0000"/>
                </a:solidFill>
                <a:latin typeface="楷体" panose="02010609060101010101" charset="-122"/>
                <a:ea typeface="楷体" panose="02010609060101010101" charset="-122"/>
                <a:sym typeface="+mn-ea"/>
              </a:rPr>
              <a:t>丛林深处</a:t>
            </a:r>
            <a:r>
              <a:rPr b="1">
                <a:latin typeface="楷体" panose="02010609060101010101" charset="-122"/>
                <a:ea typeface="楷体" panose="02010609060101010101" charset="-122"/>
                <a:sym typeface="+mn-ea"/>
              </a:rPr>
              <a:t>。</a:t>
            </a:r>
            <a:endParaRPr lang="zh-CN"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1578610" y="3608705"/>
            <a:ext cx="8840470" cy="645160"/>
          </a:xfrm>
          <a:prstGeom prst="rect">
            <a:avLst/>
          </a:prstGeom>
          <a:noFill/>
        </p:spPr>
        <p:txBody>
          <a:bodyPr wrap="square" rtlCol="0">
            <a:spAutoFit/>
          </a:bodyPr>
          <a:lstStyle/>
          <a:p>
            <a:r>
              <a:rPr lang="en-US" altLang="zh-CN" sz="3600">
                <a:latin typeface="楷体" panose="02010609060101010101" charset="-122"/>
                <a:ea typeface="楷体" panose="02010609060101010101" charset="-122"/>
                <a:cs typeface="楷体" panose="02010609060101010101" charset="-122"/>
              </a:rPr>
              <a:t>“</a:t>
            </a:r>
            <a:r>
              <a:rPr lang="zh-CN" sz="3600">
                <a:latin typeface="楷体" panose="02010609060101010101" charset="-122"/>
                <a:ea typeface="楷体" panose="02010609060101010101" charset="-122"/>
                <a:cs typeface="楷体" panose="02010609060101010101" charset="-122"/>
              </a:rPr>
              <a:t>未选择的路</a:t>
            </a:r>
            <a:r>
              <a:rPr lang="en-US" altLang="zh-CN" sz="3600">
                <a:latin typeface="楷体" panose="02010609060101010101" charset="-122"/>
                <a:ea typeface="楷体" panose="02010609060101010101" charset="-122"/>
                <a:cs typeface="楷体" panose="02010609060101010101" charset="-122"/>
              </a:rPr>
              <a:t>”</a:t>
            </a:r>
            <a:r>
              <a:rPr lang="zh-CN" altLang="en-US" sz="3600">
                <a:latin typeface="楷体" panose="02010609060101010101" charset="-122"/>
                <a:ea typeface="楷体" panose="02010609060101010101" charset="-122"/>
                <a:cs typeface="楷体" panose="02010609060101010101" charset="-122"/>
              </a:rPr>
              <a:t>是一条</a:t>
            </a:r>
            <a:r>
              <a:rPr lang="zh-CN" altLang="en-US" sz="3600">
                <a:solidFill>
                  <a:srgbClr val="FF0000"/>
                </a:solidFill>
                <a:latin typeface="楷体" panose="02010609060101010101" charset="-122"/>
                <a:ea typeface="楷体" panose="02010609060101010101" charset="-122"/>
                <a:cs typeface="楷体" panose="02010609060101010101" charset="-122"/>
              </a:rPr>
              <a:t>绵长平坦</a:t>
            </a:r>
            <a:r>
              <a:rPr lang="zh-CN" altLang="en-US" sz="3600">
                <a:latin typeface="楷体" panose="02010609060101010101" charset="-122"/>
                <a:ea typeface="楷体" panose="02010609060101010101" charset="-122"/>
                <a:cs typeface="楷体" panose="02010609060101010101" charset="-122"/>
              </a:rPr>
              <a:t>的路</a:t>
            </a:r>
            <a:endParaRPr lang="zh-CN" altLang="en-US" sz="360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95165" y="571500"/>
            <a:ext cx="3515360" cy="675005"/>
          </a:xfrm>
        </p:spPr>
        <p:txBody>
          <a:bodyPr/>
          <a:lstStyle/>
          <a:p>
            <a:pPr algn="ctr"/>
            <a:r>
              <a:rPr lang="zh-CN" altLang="en-US" sz="3600">
                <a:solidFill>
                  <a:srgbClr val="FF0000"/>
                </a:solidFill>
              </a:rPr>
              <a:t>品读活动</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1733550" y="1639570"/>
            <a:ext cx="8484235" cy="1789430"/>
          </a:xfrm>
        </p:spPr>
        <p:txBody>
          <a:bodyPr>
            <a:noAutofit/>
          </a:bodyPr>
          <a:lstStyle/>
          <a:p>
            <a:pPr indent="0" fontAlgn="auto">
              <a:lnSpc>
                <a:spcPct val="150000"/>
              </a:lnSpc>
              <a:spcBef>
                <a:spcPct val="0"/>
              </a:spcBef>
              <a:buNone/>
              <a:defRPr/>
            </a:pPr>
            <a:r>
              <a:rPr b="1">
                <a:latin typeface="楷体" panose="02010609060101010101" charset="-122"/>
                <a:ea typeface="楷体" panose="02010609060101010101" charset="-122"/>
                <a:sym typeface="+mn-ea"/>
              </a:rPr>
              <a:t>它</a:t>
            </a:r>
            <a:r>
              <a:rPr b="1">
                <a:solidFill>
                  <a:srgbClr val="FF0000"/>
                </a:solidFill>
                <a:latin typeface="楷体" panose="02010609060101010101" charset="-122"/>
                <a:ea typeface="楷体" panose="02010609060101010101" charset="-122"/>
                <a:sym typeface="+mn-ea"/>
              </a:rPr>
              <a:t>荒草萋萋</a:t>
            </a:r>
            <a:r>
              <a:rPr b="1">
                <a:latin typeface="楷体" panose="02010609060101010101" charset="-122"/>
                <a:ea typeface="楷体" panose="02010609060101010101" charset="-122"/>
                <a:sym typeface="+mn-ea"/>
              </a:rPr>
              <a:t>，十分</a:t>
            </a:r>
            <a:r>
              <a:rPr b="1">
                <a:solidFill>
                  <a:srgbClr val="FF0000"/>
                </a:solidFill>
                <a:latin typeface="楷体" panose="02010609060101010101" charset="-122"/>
                <a:ea typeface="楷体" panose="02010609060101010101" charset="-122"/>
                <a:sym typeface="+mn-ea"/>
              </a:rPr>
              <a:t>幽寂</a:t>
            </a:r>
            <a:r>
              <a:rPr b="1">
                <a:latin typeface="楷体" panose="02010609060101010101" charset="-122"/>
                <a:ea typeface="楷体" panose="02010609060101010101" charset="-122"/>
                <a:sym typeface="+mn-ea"/>
              </a:rPr>
              <a:t>， 显得更</a:t>
            </a:r>
            <a:r>
              <a:rPr b="1">
                <a:solidFill>
                  <a:srgbClr val="FF0000"/>
                </a:solidFill>
                <a:latin typeface="楷体" panose="02010609060101010101" charset="-122"/>
                <a:ea typeface="楷体" panose="02010609060101010101" charset="-122"/>
                <a:sym typeface="+mn-ea"/>
              </a:rPr>
              <a:t>诱人</a:t>
            </a:r>
            <a:r>
              <a:rPr b="1">
                <a:latin typeface="楷体" panose="02010609060101010101" charset="-122"/>
                <a:ea typeface="楷体" panose="02010609060101010101" charset="-122"/>
                <a:sym typeface="+mn-ea"/>
              </a:rPr>
              <a:t>，更</a:t>
            </a:r>
            <a:r>
              <a:rPr b="1">
                <a:solidFill>
                  <a:srgbClr val="FF0000"/>
                </a:solidFill>
                <a:latin typeface="楷体" panose="02010609060101010101" charset="-122"/>
                <a:ea typeface="楷体" panose="02010609060101010101" charset="-122"/>
                <a:sym typeface="+mn-ea"/>
              </a:rPr>
              <a:t>美丽</a:t>
            </a:r>
            <a:r>
              <a:rPr lang="zh-CN" b="1">
                <a:latin typeface="楷体" panose="02010609060101010101" charset="-122"/>
                <a:ea typeface="楷体" panose="02010609060101010101" charset="-122"/>
                <a:sym typeface="+mn-ea"/>
              </a:rPr>
              <a:t>，</a:t>
            </a:r>
            <a:endParaRPr lang="zh-CN" b="1">
              <a:latin typeface="楷体" panose="02010609060101010101" charset="-122"/>
              <a:ea typeface="楷体" panose="02010609060101010101" charset="-122"/>
              <a:sym typeface="+mn-ea"/>
            </a:endParaRPr>
          </a:p>
          <a:p>
            <a:pPr indent="0" fontAlgn="auto">
              <a:lnSpc>
                <a:spcPct val="150000"/>
              </a:lnSpc>
              <a:spcBef>
                <a:spcPct val="0"/>
              </a:spcBef>
              <a:buNone/>
              <a:defRPr/>
            </a:pPr>
            <a:r>
              <a:rPr b="1">
                <a:solidFill>
                  <a:srgbClr val="FF0000"/>
                </a:solidFill>
                <a:latin typeface="楷体" panose="02010609060101010101" charset="-122"/>
                <a:ea typeface="楷体" panose="02010609060101010101" charset="-122"/>
                <a:sym typeface="+mn-ea"/>
              </a:rPr>
              <a:t>很少留下旅人的足迹</a:t>
            </a:r>
            <a:r>
              <a:rPr lang="zh-CN" b="1">
                <a:latin typeface="楷体" panose="02010609060101010101" charset="-122"/>
                <a:ea typeface="楷体" panose="02010609060101010101" charset="-122"/>
                <a:sym typeface="+mn-ea"/>
              </a:rPr>
              <a:t>，</a:t>
            </a:r>
            <a:r>
              <a:rPr b="1">
                <a:latin typeface="楷体" panose="02010609060101010101" charset="-122"/>
                <a:ea typeface="楷体" panose="02010609060101010101" charset="-122"/>
                <a:sym typeface="+mn-ea"/>
              </a:rPr>
              <a:t>而我选择了</a:t>
            </a:r>
            <a:r>
              <a:rPr b="1">
                <a:solidFill>
                  <a:srgbClr val="FF0000"/>
                </a:solidFill>
                <a:latin typeface="楷体" panose="02010609060101010101" charset="-122"/>
                <a:ea typeface="楷体" panose="02010609060101010101" charset="-122"/>
                <a:sym typeface="+mn-ea"/>
              </a:rPr>
              <a:t>人迹更少</a:t>
            </a:r>
            <a:r>
              <a:rPr b="1">
                <a:latin typeface="楷体" panose="02010609060101010101" charset="-122"/>
                <a:ea typeface="楷体" panose="02010609060101010101" charset="-122"/>
                <a:sym typeface="+mn-ea"/>
              </a:rPr>
              <a:t>的一条</a:t>
            </a:r>
            <a:endParaRPr lang="zh-CN"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1467485" y="3608705"/>
            <a:ext cx="8750300" cy="2306955"/>
          </a:xfrm>
          <a:prstGeom prst="rect">
            <a:avLst/>
          </a:prstGeom>
          <a:noFill/>
        </p:spPr>
        <p:txBody>
          <a:bodyPr wrap="square" rtlCol="0">
            <a:spAutoFit/>
          </a:bodyPr>
          <a:lstStyle/>
          <a:p>
            <a:pPr algn="ctr"/>
            <a:r>
              <a:rPr lang="en-US" altLang="zh-CN" sz="3600">
                <a:latin typeface="楷体" panose="02010609060101010101" charset="-122"/>
                <a:ea typeface="楷体" panose="02010609060101010101" charset="-122"/>
                <a:cs typeface="楷体" panose="02010609060101010101" charset="-122"/>
              </a:rPr>
              <a:t>“</a:t>
            </a:r>
            <a:r>
              <a:rPr lang="zh-CN" sz="3600">
                <a:latin typeface="楷体" panose="02010609060101010101" charset="-122"/>
                <a:ea typeface="楷体" panose="02010609060101010101" charset="-122"/>
                <a:cs typeface="楷体" panose="02010609060101010101" charset="-122"/>
              </a:rPr>
              <a:t>未选择的路</a:t>
            </a:r>
            <a:r>
              <a:rPr lang="en-US" altLang="zh-CN" sz="3600">
                <a:latin typeface="楷体" panose="02010609060101010101" charset="-122"/>
                <a:ea typeface="楷体" panose="02010609060101010101" charset="-122"/>
                <a:cs typeface="楷体" panose="02010609060101010101" charset="-122"/>
              </a:rPr>
              <a:t>”</a:t>
            </a:r>
            <a:r>
              <a:rPr lang="zh-CN" altLang="en-US" sz="3600">
                <a:latin typeface="楷体" panose="02010609060101010101" charset="-122"/>
                <a:ea typeface="楷体" panose="02010609060101010101" charset="-122"/>
                <a:cs typeface="楷体" panose="02010609060101010101" charset="-122"/>
              </a:rPr>
              <a:t>：</a:t>
            </a:r>
            <a:endParaRPr lang="zh-CN" altLang="en-US" sz="3600">
              <a:latin typeface="楷体" panose="02010609060101010101" charset="-122"/>
              <a:ea typeface="楷体" panose="02010609060101010101" charset="-122"/>
              <a:cs typeface="楷体" panose="02010609060101010101" charset="-122"/>
            </a:endParaRPr>
          </a:p>
          <a:p>
            <a:r>
              <a:rPr lang="zh-CN" altLang="en-US" sz="3600">
                <a:latin typeface="楷体" panose="02010609060101010101" charset="-122"/>
                <a:ea typeface="楷体" panose="02010609060101010101" charset="-122"/>
                <a:cs typeface="楷体" panose="02010609060101010101" charset="-122"/>
              </a:rPr>
              <a:t> </a:t>
            </a:r>
            <a:r>
              <a:rPr lang="en-US" altLang="zh-CN" sz="3600">
                <a:latin typeface="楷体" panose="02010609060101010101" charset="-122"/>
                <a:ea typeface="楷体" panose="02010609060101010101" charset="-122"/>
                <a:cs typeface="楷体" panose="02010609060101010101" charset="-122"/>
              </a:rPr>
              <a:t>      </a:t>
            </a:r>
            <a:r>
              <a:rPr lang="zh-CN" altLang="en-US" sz="3600">
                <a:latin typeface="楷体" panose="02010609060101010101" charset="-122"/>
                <a:ea typeface="楷体" panose="02010609060101010101" charset="-122"/>
                <a:cs typeface="楷体" panose="02010609060101010101" charset="-122"/>
              </a:rPr>
              <a:t>一条</a:t>
            </a:r>
            <a:r>
              <a:rPr lang="zh-CN" altLang="en-US" sz="3600">
                <a:solidFill>
                  <a:srgbClr val="FF0000"/>
                </a:solidFill>
                <a:latin typeface="楷体" panose="02010609060101010101" charset="-122"/>
                <a:ea typeface="楷体" panose="02010609060101010101" charset="-122"/>
                <a:cs typeface="楷体" panose="02010609060101010101" charset="-122"/>
              </a:rPr>
              <a:t>繁花似锦、莺歌燕舞</a:t>
            </a:r>
            <a:endParaRPr lang="zh-CN" altLang="en-US" sz="3600">
              <a:solidFill>
                <a:srgbClr val="FF0000"/>
              </a:solidFill>
              <a:latin typeface="楷体" panose="02010609060101010101" charset="-122"/>
              <a:ea typeface="楷体" panose="02010609060101010101" charset="-122"/>
              <a:cs typeface="楷体" panose="02010609060101010101" charset="-122"/>
            </a:endParaRPr>
          </a:p>
          <a:p>
            <a:r>
              <a:rPr lang="zh-CN" altLang="en-US" sz="3600">
                <a:solidFill>
                  <a:srgbClr val="FF0000"/>
                </a:solidFill>
                <a:latin typeface="楷体" panose="02010609060101010101" charset="-122"/>
                <a:ea typeface="楷体" panose="02010609060101010101" charset="-122"/>
                <a:cs typeface="楷体" panose="02010609060101010101" charset="-122"/>
              </a:rPr>
              <a:t> </a:t>
            </a:r>
            <a:r>
              <a:rPr lang="en-US" altLang="zh-CN" sz="3600">
                <a:solidFill>
                  <a:srgbClr val="FF0000"/>
                </a:solidFill>
                <a:latin typeface="楷体" panose="02010609060101010101" charset="-122"/>
                <a:ea typeface="楷体" panose="02010609060101010101" charset="-122"/>
                <a:cs typeface="楷体" panose="02010609060101010101" charset="-122"/>
              </a:rPr>
              <a:t>          </a:t>
            </a:r>
            <a:r>
              <a:rPr lang="zh-CN" altLang="en-US" sz="3600">
                <a:solidFill>
                  <a:srgbClr val="FF0000"/>
                </a:solidFill>
                <a:latin typeface="楷体" panose="02010609060101010101" charset="-122"/>
                <a:ea typeface="楷体" panose="02010609060101010101" charset="-122"/>
                <a:cs typeface="楷体" panose="02010609060101010101" charset="-122"/>
              </a:rPr>
              <a:t>热闹非凡、人多拥挤</a:t>
            </a:r>
            <a:endParaRPr lang="zh-CN" altLang="en-US" sz="3600">
              <a:solidFill>
                <a:srgbClr val="FF0000"/>
              </a:solidFill>
              <a:latin typeface="楷体" panose="02010609060101010101" charset="-122"/>
              <a:ea typeface="楷体" panose="02010609060101010101" charset="-122"/>
              <a:cs typeface="楷体" panose="02010609060101010101" charset="-122"/>
            </a:endParaRPr>
          </a:p>
          <a:p>
            <a:r>
              <a:rPr lang="zh-CN" altLang="en-US" sz="3600">
                <a:solidFill>
                  <a:srgbClr val="FF0000"/>
                </a:solidFill>
                <a:latin typeface="楷体" panose="02010609060101010101" charset="-122"/>
                <a:ea typeface="楷体" panose="02010609060101010101" charset="-122"/>
                <a:cs typeface="楷体" panose="02010609060101010101" charset="-122"/>
              </a:rPr>
              <a:t> </a:t>
            </a:r>
            <a:r>
              <a:rPr lang="en-US" altLang="zh-CN" sz="3600">
                <a:solidFill>
                  <a:srgbClr val="FF0000"/>
                </a:solidFill>
                <a:latin typeface="楷体" panose="02010609060101010101" charset="-122"/>
                <a:ea typeface="楷体" panose="02010609060101010101" charset="-122"/>
                <a:cs typeface="楷体" panose="02010609060101010101" charset="-122"/>
              </a:rPr>
              <a:t>          </a:t>
            </a:r>
            <a:r>
              <a:rPr lang="zh-CN" altLang="en-US" sz="3600">
                <a:solidFill>
                  <a:srgbClr val="FF0000"/>
                </a:solidFill>
                <a:latin typeface="楷体" panose="02010609060101010101" charset="-122"/>
                <a:ea typeface="楷体" panose="02010609060101010101" charset="-122"/>
                <a:cs typeface="楷体" panose="02010609060101010101" charset="-122"/>
              </a:rPr>
              <a:t>平淡无奇、平静平凡</a:t>
            </a:r>
            <a:r>
              <a:rPr lang="zh-CN" altLang="en-US" sz="3600">
                <a:latin typeface="楷体" panose="02010609060101010101" charset="-122"/>
                <a:ea typeface="楷体" panose="02010609060101010101" charset="-122"/>
                <a:cs typeface="楷体" panose="02010609060101010101" charset="-122"/>
              </a:rPr>
              <a:t>的路</a:t>
            </a:r>
            <a:endParaRPr lang="zh-CN" altLang="en-US" sz="360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95165" y="571500"/>
            <a:ext cx="3515360" cy="675005"/>
          </a:xfrm>
        </p:spPr>
        <p:txBody>
          <a:bodyPr/>
          <a:lstStyle/>
          <a:p>
            <a:pPr algn="ctr"/>
            <a:r>
              <a:rPr lang="zh-CN" altLang="en-US" sz="3600">
                <a:solidFill>
                  <a:srgbClr val="FF0000"/>
                </a:solidFill>
              </a:rPr>
              <a:t>品读活动</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904240" y="1639570"/>
            <a:ext cx="10321925" cy="1789430"/>
          </a:xfrm>
        </p:spPr>
        <p:txBody>
          <a:bodyPr>
            <a:noAutofit/>
          </a:bodyPr>
          <a:lstStyle/>
          <a:p>
            <a:pPr indent="0" fontAlgn="auto">
              <a:lnSpc>
                <a:spcPct val="150000"/>
              </a:lnSpc>
              <a:spcBef>
                <a:spcPct val="0"/>
              </a:spcBef>
              <a:buNone/>
              <a:defRPr/>
            </a:pPr>
            <a:r>
              <a:rPr lang="zh-CN" altLang="en-US" b="1">
                <a:latin typeface="楷体" panose="02010609060101010101" charset="-122"/>
                <a:ea typeface="楷体" panose="02010609060101010101" charset="-122"/>
                <a:cs typeface="楷体" panose="02010609060101010101" charset="-122"/>
                <a:sym typeface="+mn-ea"/>
              </a:rPr>
              <a:t>勾画关键词句，想一想，说一说，</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我</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对未选择的路有些怎样的感情？</a:t>
            </a:r>
            <a:endParaRPr lang="zh-CN" altLang="en-US"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2945130" y="3272155"/>
            <a:ext cx="7101840" cy="922020"/>
          </a:xfrm>
          <a:prstGeom prst="rect">
            <a:avLst/>
          </a:prstGeom>
          <a:noFill/>
        </p:spPr>
        <p:txBody>
          <a:bodyPr wrap="square" rtlCol="0">
            <a:spAutoFit/>
          </a:bodyPr>
          <a:lstStyle/>
          <a:p>
            <a:pPr indent="0" fontAlgn="auto">
              <a:lnSpc>
                <a:spcPct val="150000"/>
              </a:lnSpc>
              <a:defRPr/>
            </a:pPr>
            <a:r>
              <a:rPr lang="zh-CN" sz="3600" b="1">
                <a:solidFill>
                  <a:schemeClr val="tx1"/>
                </a:solidFill>
                <a:latin typeface="楷体" panose="02010609060101010101" charset="-122"/>
                <a:ea typeface="楷体" panose="02010609060101010101" charset="-122"/>
                <a:sym typeface="+mn-ea"/>
              </a:rPr>
              <a:t>示例：</a:t>
            </a:r>
            <a:r>
              <a:rPr sz="3600" b="1">
                <a:solidFill>
                  <a:srgbClr val="FF0000"/>
                </a:solidFill>
                <a:latin typeface="楷体" panose="02010609060101010101" charset="-122"/>
                <a:ea typeface="楷体" panose="02010609060101010101" charset="-122"/>
                <a:sym typeface="+mn-ea"/>
              </a:rPr>
              <a:t>可惜</a:t>
            </a:r>
            <a:r>
              <a:rPr sz="3600" b="1">
                <a:latin typeface="楷体" panose="02010609060101010101" charset="-122"/>
                <a:ea typeface="楷体" panose="02010609060101010101" charset="-122"/>
                <a:sym typeface="+mn-ea"/>
              </a:rPr>
              <a:t>我不能同时去涉足，</a:t>
            </a:r>
            <a:endParaRPr lang="zh-CN" altLang="en-US" sz="3600">
              <a:latin typeface="楷体" panose="02010609060101010101" charset="-122"/>
              <a:ea typeface="楷体" panose="02010609060101010101" charset="-122"/>
              <a:cs typeface="楷体" panose="02010609060101010101" charset="-122"/>
              <a:sym typeface="+mn-ea"/>
            </a:endParaRPr>
          </a:p>
        </p:txBody>
      </p:sp>
      <p:sp>
        <p:nvSpPr>
          <p:cNvPr id="6" name="文本框 5"/>
          <p:cNvSpPr txBox="1"/>
          <p:nvPr>
            <p:custDataLst>
              <p:tags r:id="rId5"/>
            </p:custDataLst>
          </p:nvPr>
        </p:nvSpPr>
        <p:spPr>
          <a:xfrm>
            <a:off x="3799205" y="4542790"/>
            <a:ext cx="4593590" cy="1014730"/>
          </a:xfrm>
          <a:prstGeom prst="rect">
            <a:avLst/>
          </a:prstGeom>
          <a:noFill/>
        </p:spPr>
        <p:txBody>
          <a:bodyPr wrap="square" rtlCol="0">
            <a:spAutoFit/>
          </a:bodyPr>
          <a:lstStyle/>
          <a:p>
            <a:pPr indent="0" fontAlgn="auto">
              <a:lnSpc>
                <a:spcPct val="150000"/>
              </a:lnSpc>
              <a:defRPr/>
            </a:pPr>
            <a:r>
              <a:rPr lang="zh-CN" sz="4000" b="1">
                <a:solidFill>
                  <a:srgbClr val="FF0000"/>
                </a:solidFill>
                <a:latin typeface="楷体" panose="02010609060101010101" charset="-122"/>
                <a:ea typeface="楷体" panose="02010609060101010101" charset="-122"/>
                <a:sym typeface="+mn-ea"/>
              </a:rPr>
              <a:t>不舍、好奇、遗憾</a:t>
            </a:r>
            <a:endParaRPr lang="zh-CN" sz="4000" b="1">
              <a:solidFill>
                <a:srgbClr val="FF0000"/>
              </a:solidFill>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16425" y="141605"/>
            <a:ext cx="3515360" cy="675005"/>
          </a:xfrm>
        </p:spPr>
        <p:txBody>
          <a:bodyPr/>
          <a:lstStyle/>
          <a:p>
            <a:pPr algn="ctr"/>
            <a:r>
              <a:rPr lang="zh-CN" altLang="en-US" sz="3600">
                <a:solidFill>
                  <a:srgbClr val="FF0000"/>
                </a:solidFill>
              </a:rPr>
              <a:t>品读活动</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941070" y="816610"/>
            <a:ext cx="10511790" cy="907415"/>
          </a:xfrm>
        </p:spPr>
        <p:txBody>
          <a:bodyPr>
            <a:noAutofit/>
          </a:bodyPr>
          <a:lstStyle/>
          <a:p>
            <a:pPr indent="0" fontAlgn="auto">
              <a:lnSpc>
                <a:spcPct val="150000"/>
              </a:lnSpc>
              <a:spcBef>
                <a:spcPct val="0"/>
              </a:spcBef>
              <a:buNone/>
              <a:defRPr/>
            </a:pPr>
            <a:r>
              <a:rPr lang="zh-CN" altLang="en-US" b="1">
                <a:latin typeface="楷体" panose="02010609060101010101" charset="-122"/>
                <a:ea typeface="楷体" panose="02010609060101010101" charset="-122"/>
                <a:cs typeface="楷体" panose="02010609060101010101" charset="-122"/>
                <a:sym typeface="+mn-ea"/>
              </a:rPr>
              <a:t>已</a:t>
            </a:r>
            <a:r>
              <a:rPr lang="en-US" altLang="zh-CN" b="1">
                <a:latin typeface="楷体" panose="02010609060101010101" charset="-122"/>
                <a:ea typeface="楷体" panose="02010609060101010101" charset="-122"/>
                <a:cs typeface="楷体" panose="02010609060101010101" charset="-122"/>
                <a:sym typeface="+mn-ea"/>
              </a:rPr>
              <a:t>“</a:t>
            </a:r>
            <a:r>
              <a:rPr lang="zh-CN" b="1">
                <a:latin typeface="楷体" panose="02010609060101010101" charset="-122"/>
                <a:ea typeface="楷体" panose="02010609060101010101" charset="-122"/>
                <a:cs typeface="楷体" panose="02010609060101010101" charset="-122"/>
                <a:sym typeface="+mn-ea"/>
              </a:rPr>
              <a:t>选择的路</a:t>
            </a:r>
            <a:r>
              <a:rPr lang="en-US" altLang="zh-CN" b="1">
                <a:latin typeface="楷体" panose="02010609060101010101" charset="-122"/>
                <a:ea typeface="楷体" panose="02010609060101010101" charset="-122"/>
                <a:cs typeface="楷体" panose="02010609060101010101" charset="-122"/>
                <a:sym typeface="+mn-ea"/>
              </a:rPr>
              <a:t>”</a:t>
            </a:r>
            <a:r>
              <a:rPr lang="zh-CN" b="1">
                <a:latin typeface="楷体" panose="02010609060101010101" charset="-122"/>
                <a:ea typeface="楷体" panose="02010609060101010101" charset="-122"/>
                <a:cs typeface="楷体" panose="02010609060101010101" charset="-122"/>
                <a:sym typeface="+mn-ea"/>
              </a:rPr>
              <a:t>是一条（</a:t>
            </a:r>
            <a:r>
              <a:rPr lang="en-US" altLang="zh-CN" b="1">
                <a:latin typeface="楷体" panose="02010609060101010101" charset="-122"/>
                <a:ea typeface="楷体" panose="02010609060101010101" charset="-122"/>
                <a:cs typeface="楷体" panose="02010609060101010101" charset="-122"/>
                <a:sym typeface="+mn-ea"/>
              </a:rPr>
              <a:t>   </a:t>
            </a:r>
            <a:r>
              <a:rPr lang="zh-CN" b="1">
                <a:latin typeface="楷体" panose="02010609060101010101" charset="-122"/>
                <a:ea typeface="楷体" panose="02010609060101010101" charset="-122"/>
                <a:cs typeface="楷体" panose="02010609060101010101" charset="-122"/>
                <a:sym typeface="+mn-ea"/>
              </a:rPr>
              <a:t>）的路？</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我</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可能会经历（</a:t>
            </a: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a:t>
            </a: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
        <p:nvSpPr>
          <p:cNvPr id="6" name="文本框 5"/>
          <p:cNvSpPr txBox="1"/>
          <p:nvPr>
            <p:custDataLst>
              <p:tags r:id="rId4"/>
            </p:custDataLst>
          </p:nvPr>
        </p:nvSpPr>
        <p:spPr>
          <a:xfrm>
            <a:off x="359410" y="3754755"/>
            <a:ext cx="11518900" cy="3103245"/>
          </a:xfrm>
          <a:prstGeom prst="rect">
            <a:avLst/>
          </a:prstGeom>
          <a:noFill/>
        </p:spPr>
        <p:txBody>
          <a:bodyPr wrap="square" rtlCol="0">
            <a:noAutofit/>
          </a:bodyPr>
          <a:lstStyle/>
          <a:p>
            <a:pPr indent="0" fontAlgn="auto">
              <a:lnSpc>
                <a:spcPct val="150000"/>
              </a:lnSpc>
              <a:defRPr/>
            </a:pPr>
            <a:r>
              <a:rPr lang="zh-CN" sz="3200" b="1">
                <a:solidFill>
                  <a:schemeClr val="tx1"/>
                </a:solidFill>
                <a:latin typeface="楷体" panose="02010609060101010101" charset="-122"/>
                <a:ea typeface="楷体" panose="02010609060101010101" charset="-122"/>
                <a:sym typeface="+mn-ea"/>
              </a:rPr>
              <a:t>已选择的路是</a:t>
            </a:r>
            <a:r>
              <a:rPr lang="zh-CN" sz="3200" b="1">
                <a:solidFill>
                  <a:srgbClr val="FF0000"/>
                </a:solidFill>
                <a:latin typeface="楷体" panose="02010609060101010101" charset="-122"/>
                <a:ea typeface="楷体" panose="02010609060101010101" charset="-122"/>
                <a:sym typeface="+mn-ea"/>
              </a:rPr>
              <a:t>一条荒草萋萋、荆棘丛生、人迹罕至、充满危险、富有挑战的路。</a:t>
            </a:r>
            <a:endParaRPr lang="zh-CN" sz="3200" b="1">
              <a:solidFill>
                <a:srgbClr val="FF0000"/>
              </a:solidFill>
              <a:latin typeface="楷体" panose="02010609060101010101" charset="-122"/>
              <a:ea typeface="楷体" panose="02010609060101010101" charset="-122"/>
              <a:sym typeface="+mn-ea"/>
            </a:endParaRPr>
          </a:p>
          <a:p>
            <a:pPr indent="0" fontAlgn="auto">
              <a:lnSpc>
                <a:spcPct val="150000"/>
              </a:lnSpc>
              <a:defRPr/>
            </a:pPr>
            <a:r>
              <a:rPr lang="zh-CN" sz="3200" b="1">
                <a:solidFill>
                  <a:schemeClr val="tx1"/>
                </a:solidFill>
                <a:latin typeface="楷体" panose="02010609060101010101" charset="-122"/>
                <a:ea typeface="楷体" panose="02010609060101010101" charset="-122"/>
                <a:sym typeface="+mn-ea"/>
              </a:rPr>
              <a:t>选择这条路，</a:t>
            </a:r>
            <a:r>
              <a:rPr lang="en-US" altLang="zh-CN" sz="3200" b="1">
                <a:solidFill>
                  <a:schemeClr val="tx1"/>
                </a:solidFill>
                <a:latin typeface="楷体" panose="02010609060101010101" charset="-122"/>
                <a:ea typeface="楷体" panose="02010609060101010101" charset="-122"/>
                <a:sym typeface="+mn-ea"/>
              </a:rPr>
              <a:t>“</a:t>
            </a:r>
            <a:r>
              <a:rPr lang="zh-CN" altLang="en-US" sz="3200" b="1">
                <a:solidFill>
                  <a:schemeClr val="tx1"/>
                </a:solidFill>
                <a:latin typeface="楷体" panose="02010609060101010101" charset="-122"/>
                <a:ea typeface="楷体" panose="02010609060101010101" charset="-122"/>
                <a:sym typeface="+mn-ea"/>
              </a:rPr>
              <a:t>我</a:t>
            </a:r>
            <a:r>
              <a:rPr lang="en-US" altLang="zh-CN" sz="3200" b="1">
                <a:solidFill>
                  <a:schemeClr val="tx1"/>
                </a:solidFill>
                <a:latin typeface="楷体" panose="02010609060101010101" charset="-122"/>
                <a:ea typeface="楷体" panose="02010609060101010101" charset="-122"/>
                <a:sym typeface="+mn-ea"/>
              </a:rPr>
              <a:t>”</a:t>
            </a:r>
            <a:r>
              <a:rPr lang="zh-CN" altLang="en-US" sz="3200" b="1">
                <a:solidFill>
                  <a:schemeClr val="tx1"/>
                </a:solidFill>
                <a:latin typeface="楷体" panose="02010609060101010101" charset="-122"/>
                <a:ea typeface="楷体" panose="02010609060101010101" charset="-122"/>
                <a:sym typeface="+mn-ea"/>
              </a:rPr>
              <a:t>可能会</a:t>
            </a:r>
            <a:r>
              <a:rPr lang="zh-CN" altLang="en-US" sz="3200" b="1">
                <a:solidFill>
                  <a:srgbClr val="FF0000"/>
                </a:solidFill>
                <a:latin typeface="楷体" panose="02010609060101010101" charset="-122"/>
                <a:ea typeface="楷体" panose="02010609060101010101" charset="-122"/>
                <a:sym typeface="+mn-ea"/>
              </a:rPr>
              <a:t>历经磨难、遭遇挫折、忍受孤寂、顶着压力、受到打击、遇到嘲笑、我也可能满怀希望。</a:t>
            </a:r>
            <a:endParaRPr lang="zh-CN" sz="3200" b="1">
              <a:solidFill>
                <a:srgbClr val="FF0000"/>
              </a:solidFill>
              <a:latin typeface="楷体" panose="02010609060101010101" charset="-122"/>
              <a:ea typeface="楷体" panose="02010609060101010101" charset="-122"/>
              <a:sym typeface="+mn-ea"/>
            </a:endParaRPr>
          </a:p>
          <a:p>
            <a:pPr indent="0" fontAlgn="auto">
              <a:lnSpc>
                <a:spcPct val="150000"/>
              </a:lnSpc>
              <a:defRPr/>
            </a:pPr>
            <a:endParaRPr lang="zh-CN" sz="3200" b="1">
              <a:solidFill>
                <a:srgbClr val="FF0000"/>
              </a:solidFill>
              <a:latin typeface="楷体" panose="02010609060101010101" charset="-122"/>
              <a:ea typeface="楷体" panose="02010609060101010101" charset="-122"/>
              <a:sym typeface="+mn-ea"/>
            </a:endParaRPr>
          </a:p>
        </p:txBody>
      </p:sp>
      <p:sp>
        <p:nvSpPr>
          <p:cNvPr id="5" name="文本框 4"/>
          <p:cNvSpPr txBox="1"/>
          <p:nvPr>
            <p:custDataLst>
              <p:tags r:id="rId5"/>
            </p:custDataLst>
          </p:nvPr>
        </p:nvSpPr>
        <p:spPr>
          <a:xfrm>
            <a:off x="1545590" y="1820545"/>
            <a:ext cx="8112760" cy="1701800"/>
          </a:xfrm>
          <a:prstGeom prst="rect">
            <a:avLst/>
          </a:prstGeom>
          <a:noFill/>
        </p:spPr>
        <p:txBody>
          <a:bodyPr wrap="square" rtlCol="0">
            <a:noAutofit/>
          </a:bodyPr>
          <a:lstStyle/>
          <a:p>
            <a:pPr indent="0" fontAlgn="auto">
              <a:lnSpc>
                <a:spcPct val="150000"/>
              </a:lnSpc>
              <a:spcBef>
                <a:spcPct val="0"/>
              </a:spcBef>
              <a:buNone/>
              <a:defRPr/>
            </a:pPr>
            <a:r>
              <a:rPr sz="2400" b="1">
                <a:latin typeface="楷体" panose="02010609060101010101" charset="-122"/>
                <a:ea typeface="楷体" panose="02010609060101010101" charset="-122"/>
                <a:sym typeface="+mn-ea"/>
              </a:rPr>
              <a:t>它</a:t>
            </a:r>
            <a:r>
              <a:rPr sz="2400" b="1">
                <a:solidFill>
                  <a:srgbClr val="FF0000"/>
                </a:solidFill>
                <a:latin typeface="楷体" panose="02010609060101010101" charset="-122"/>
                <a:ea typeface="楷体" panose="02010609060101010101" charset="-122"/>
                <a:sym typeface="+mn-ea"/>
              </a:rPr>
              <a:t>荒草萋萋</a:t>
            </a:r>
            <a:r>
              <a:rPr sz="2400" b="1">
                <a:latin typeface="楷体" panose="02010609060101010101" charset="-122"/>
                <a:ea typeface="楷体" panose="02010609060101010101" charset="-122"/>
                <a:sym typeface="+mn-ea"/>
              </a:rPr>
              <a:t>，十分</a:t>
            </a:r>
            <a:r>
              <a:rPr sz="2400" b="1">
                <a:solidFill>
                  <a:srgbClr val="FF0000"/>
                </a:solidFill>
                <a:latin typeface="楷体" panose="02010609060101010101" charset="-122"/>
                <a:ea typeface="楷体" panose="02010609060101010101" charset="-122"/>
                <a:sym typeface="+mn-ea"/>
              </a:rPr>
              <a:t>幽寂</a:t>
            </a:r>
            <a:r>
              <a:rPr sz="2400" b="1">
                <a:latin typeface="楷体" panose="02010609060101010101" charset="-122"/>
                <a:ea typeface="楷体" panose="02010609060101010101" charset="-122"/>
                <a:sym typeface="+mn-ea"/>
              </a:rPr>
              <a:t>， 显得更</a:t>
            </a:r>
            <a:r>
              <a:rPr sz="2400" b="1">
                <a:solidFill>
                  <a:srgbClr val="FF0000"/>
                </a:solidFill>
                <a:latin typeface="楷体" panose="02010609060101010101" charset="-122"/>
                <a:ea typeface="楷体" panose="02010609060101010101" charset="-122"/>
                <a:sym typeface="+mn-ea"/>
              </a:rPr>
              <a:t>诱人</a:t>
            </a:r>
            <a:r>
              <a:rPr sz="2400" b="1">
                <a:latin typeface="楷体" panose="02010609060101010101" charset="-122"/>
                <a:ea typeface="楷体" panose="02010609060101010101" charset="-122"/>
                <a:sym typeface="+mn-ea"/>
              </a:rPr>
              <a:t>，更</a:t>
            </a:r>
            <a:r>
              <a:rPr sz="2400" b="1">
                <a:solidFill>
                  <a:srgbClr val="FF0000"/>
                </a:solidFill>
                <a:latin typeface="楷体" panose="02010609060101010101" charset="-122"/>
                <a:ea typeface="楷体" panose="02010609060101010101" charset="-122"/>
                <a:sym typeface="+mn-ea"/>
              </a:rPr>
              <a:t>美丽</a:t>
            </a:r>
            <a:r>
              <a:rPr lang="zh-CN" sz="2400" b="1">
                <a:latin typeface="楷体" panose="02010609060101010101" charset="-122"/>
                <a:ea typeface="楷体" panose="02010609060101010101" charset="-122"/>
                <a:sym typeface="+mn-ea"/>
              </a:rPr>
              <a:t>，</a:t>
            </a:r>
            <a:endParaRPr lang="zh-CN" sz="2400" b="1">
              <a:latin typeface="楷体" panose="02010609060101010101" charset="-122"/>
              <a:ea typeface="楷体" panose="02010609060101010101" charset="-122"/>
              <a:sym typeface="+mn-ea"/>
            </a:endParaRPr>
          </a:p>
          <a:p>
            <a:pPr indent="0" fontAlgn="auto">
              <a:lnSpc>
                <a:spcPct val="150000"/>
              </a:lnSpc>
              <a:spcBef>
                <a:spcPct val="0"/>
              </a:spcBef>
              <a:buNone/>
              <a:defRPr/>
            </a:pPr>
            <a:r>
              <a:rPr sz="2400" b="1">
                <a:solidFill>
                  <a:srgbClr val="FF0000"/>
                </a:solidFill>
                <a:latin typeface="楷体" panose="02010609060101010101" charset="-122"/>
                <a:ea typeface="楷体" panose="02010609060101010101" charset="-122"/>
                <a:sym typeface="+mn-ea"/>
              </a:rPr>
              <a:t>很少留下旅人的足迹</a:t>
            </a:r>
            <a:r>
              <a:rPr lang="zh-CN" sz="2400" b="1">
                <a:latin typeface="楷体" panose="02010609060101010101" charset="-122"/>
                <a:ea typeface="楷体" panose="02010609060101010101" charset="-122"/>
                <a:sym typeface="+mn-ea"/>
              </a:rPr>
              <a:t>，</a:t>
            </a:r>
            <a:r>
              <a:rPr sz="2400" b="1">
                <a:latin typeface="楷体" panose="02010609060101010101" charset="-122"/>
                <a:ea typeface="楷体" panose="02010609060101010101" charset="-122"/>
                <a:sym typeface="+mn-ea"/>
              </a:rPr>
              <a:t>而我选择了</a:t>
            </a:r>
            <a:r>
              <a:rPr sz="2400" b="1">
                <a:solidFill>
                  <a:srgbClr val="FF0000"/>
                </a:solidFill>
                <a:latin typeface="楷体" panose="02010609060101010101" charset="-122"/>
                <a:ea typeface="楷体" panose="02010609060101010101" charset="-122"/>
                <a:sym typeface="+mn-ea"/>
              </a:rPr>
              <a:t>人迹更少</a:t>
            </a:r>
            <a:r>
              <a:rPr sz="2400" b="1">
                <a:latin typeface="楷体" panose="02010609060101010101" charset="-122"/>
                <a:ea typeface="楷体" panose="02010609060101010101" charset="-122"/>
                <a:sym typeface="+mn-ea"/>
              </a:rPr>
              <a:t>的一条</a:t>
            </a:r>
            <a:r>
              <a:rPr lang="en-US" sz="2400" b="1">
                <a:latin typeface="楷体" panose="02010609060101010101" charset="-122"/>
                <a:ea typeface="楷体" panose="02010609060101010101" charset="-122"/>
                <a:sym typeface="+mn-ea"/>
              </a:rPr>
              <a:t>   </a:t>
            </a:r>
            <a:endParaRPr lang="en-US" sz="2400" b="1">
              <a:latin typeface="楷体" panose="02010609060101010101" charset="-122"/>
              <a:ea typeface="楷体" panose="02010609060101010101" charset="-122"/>
              <a:sym typeface="+mn-ea"/>
            </a:endParaRPr>
          </a:p>
          <a:p>
            <a:pPr indent="0" fontAlgn="auto">
              <a:lnSpc>
                <a:spcPct val="150000"/>
              </a:lnSpc>
              <a:spcBef>
                <a:spcPct val="0"/>
              </a:spcBef>
              <a:buNone/>
              <a:defRPr/>
            </a:pPr>
            <a:r>
              <a:rPr sz="2400" b="1">
                <a:latin typeface="楷体" panose="02010609060101010101" charset="-122"/>
                <a:ea typeface="楷体" panose="02010609060101010101" charset="-122"/>
                <a:sym typeface="+mn-ea"/>
              </a:rPr>
              <a:t>但我知道</a:t>
            </a:r>
            <a:r>
              <a:rPr sz="2400" b="1">
                <a:solidFill>
                  <a:srgbClr val="FF0000"/>
                </a:solidFill>
                <a:latin typeface="楷体" panose="02010609060101010101" charset="-122"/>
                <a:ea typeface="楷体" panose="02010609060101010101" charset="-122"/>
                <a:sym typeface="+mn-ea"/>
              </a:rPr>
              <a:t>路径延绵无尽头</a:t>
            </a:r>
            <a:r>
              <a:rPr sz="2400" b="1">
                <a:latin typeface="楷体" panose="02010609060101010101" charset="-122"/>
                <a:ea typeface="楷体" panose="02010609060101010101" charset="-122"/>
                <a:sym typeface="+mn-ea"/>
              </a:rPr>
              <a:t>， 恐怕我</a:t>
            </a:r>
            <a:r>
              <a:rPr sz="2400" b="1">
                <a:solidFill>
                  <a:srgbClr val="FF0000"/>
                </a:solidFill>
                <a:latin typeface="楷体" panose="02010609060101010101" charset="-122"/>
                <a:ea typeface="楷体" panose="02010609060101010101" charset="-122"/>
                <a:sym typeface="+mn-ea"/>
              </a:rPr>
              <a:t>难以再回返</a:t>
            </a:r>
            <a:r>
              <a:rPr sz="2400" b="1">
                <a:latin typeface="楷体" panose="02010609060101010101" charset="-122"/>
                <a:ea typeface="楷体" panose="02010609060101010101" charset="-122"/>
                <a:sym typeface="+mn-ea"/>
              </a:rPr>
              <a:t>。</a:t>
            </a:r>
            <a:endParaRPr sz="2800" b="1">
              <a:latin typeface="楷体" panose="02010609060101010101" charset="-122"/>
              <a:ea typeface="楷体" panose="02010609060101010101" charset="-122"/>
              <a:sym typeface="+mn-ea"/>
            </a:endParaRPr>
          </a:p>
          <a:p>
            <a:pPr indent="0" fontAlgn="auto">
              <a:lnSpc>
                <a:spcPct val="150000"/>
              </a:lnSpc>
              <a:spcBef>
                <a:spcPct val="0"/>
              </a:spcBef>
              <a:buNone/>
              <a:defRPr/>
            </a:pP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95165" y="571500"/>
            <a:ext cx="3515360" cy="675005"/>
          </a:xfrm>
        </p:spPr>
        <p:txBody>
          <a:bodyPr/>
          <a:lstStyle/>
          <a:p>
            <a:pPr algn="ctr"/>
            <a:r>
              <a:rPr lang="zh-CN" altLang="en-US" sz="3600">
                <a:solidFill>
                  <a:srgbClr val="FF0000"/>
                </a:solidFill>
              </a:rPr>
              <a:t>活动三</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2371725" y="1639570"/>
            <a:ext cx="7846060" cy="1789430"/>
          </a:xfrm>
        </p:spPr>
        <p:txBody>
          <a:bodyPr>
            <a:noAutofit/>
          </a:bodyPr>
          <a:lstStyle/>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说读活动</a:t>
            </a:r>
            <a:endParaRPr lang="zh-CN" altLang="en-US" sz="3600"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（联系背景，联系生活，品味哲理）</a:t>
            </a:r>
            <a:endParaRPr lang="zh-CN" altLang="en-US" sz="36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67460" y="141605"/>
            <a:ext cx="8724900" cy="577850"/>
          </a:xfrm>
        </p:spPr>
        <p:txBody>
          <a:bodyPr>
            <a:normAutofit fontScale="90000"/>
          </a:bodyPr>
          <a:lstStyle/>
          <a:p>
            <a:pPr algn="ctr"/>
            <a:r>
              <a:rPr lang="zh-CN" altLang="en-US" sz="3200">
                <a:solidFill>
                  <a:srgbClr val="FF0000"/>
                </a:solidFill>
              </a:rPr>
              <a:t>了解背景</a:t>
            </a:r>
            <a:endParaRPr lang="zh-CN" altLang="en-US" sz="3200">
              <a:solidFill>
                <a:srgbClr val="FF0000"/>
              </a:solidFill>
            </a:endParaRPr>
          </a:p>
        </p:txBody>
      </p:sp>
      <p:sp>
        <p:nvSpPr>
          <p:cNvPr id="3" name="内容占位符 2"/>
          <p:cNvSpPr>
            <a:spLocks noGrp="1"/>
          </p:cNvSpPr>
          <p:nvPr>
            <p:ph idx="1"/>
            <p:custDataLst>
              <p:tags r:id="rId2"/>
            </p:custDataLst>
          </p:nvPr>
        </p:nvSpPr>
        <p:spPr>
          <a:xfrm>
            <a:off x="495300" y="719455"/>
            <a:ext cx="11435715" cy="4776470"/>
          </a:xfrm>
        </p:spPr>
        <p:txBody>
          <a:bodyPr>
            <a:noAutofit/>
          </a:bodyPr>
          <a:lstStyle/>
          <a:p>
            <a:pPr marL="0" indent="0" eaLnBrk="0" fontAlgn="auto" hangingPunct="0">
              <a:lnSpc>
                <a:spcPts val="5000"/>
              </a:lnSpc>
              <a:buNone/>
            </a:pP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弗罗斯特( 1874 - 1963 ),美国诗人,被认为是“新英格兰的农民诗人”。其代表作有诗集《少年的意志》《波士顿以北》等。</a:t>
            </a:r>
            <a:endParaRPr lang="zh-CN" altLang="en-US"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ts val="5000"/>
              </a:lnSpc>
              <a:buNone/>
            </a:pPr>
            <a:r>
              <a:rPr lang="zh-CN" altLang="en-US" b="1">
                <a:latin typeface="楷体" panose="02010609060101010101" charset="-122"/>
                <a:ea typeface="楷体" panose="02010609060101010101" charset="-122"/>
                <a:cs typeface="楷体" panose="02010609060101010101" charset="-122"/>
                <a:sym typeface="+mn-ea"/>
              </a:rPr>
              <a:t>     1912 年，</a:t>
            </a:r>
            <a:r>
              <a:rPr lang="en-US" altLang="zh-CN" b="1">
                <a:solidFill>
                  <a:srgbClr val="FF0000"/>
                </a:solidFill>
                <a:latin typeface="楷体" panose="02010609060101010101" charset="-122"/>
                <a:ea typeface="楷体" panose="02010609060101010101" charset="-122"/>
                <a:cs typeface="楷体" panose="02010609060101010101" charset="-122"/>
                <a:sym typeface="+mn-ea"/>
              </a:rPr>
              <a:t>38</a:t>
            </a:r>
            <a:r>
              <a:rPr lang="zh-CN" altLang="en-US" b="1">
                <a:solidFill>
                  <a:srgbClr val="FF0000"/>
                </a:solidFill>
                <a:latin typeface="楷体" panose="02010609060101010101" charset="-122"/>
                <a:ea typeface="楷体" panose="02010609060101010101" charset="-122"/>
                <a:cs typeface="楷体" panose="02010609060101010101" charset="-122"/>
                <a:sym typeface="+mn-ea"/>
              </a:rPr>
              <a:t>岁</a:t>
            </a:r>
            <a:r>
              <a:rPr lang="zh-CN" altLang="en-US" b="1">
                <a:latin typeface="楷体" panose="02010609060101010101" charset="-122"/>
                <a:ea typeface="楷体" panose="02010609060101010101" charset="-122"/>
                <a:cs typeface="楷体" panose="02010609060101010101" charset="-122"/>
                <a:sym typeface="+mn-ea"/>
              </a:rPr>
              <a:t>的弗罗斯特做了一个重要的选择，要么是继续留在家乡(新英格兰)，要么去英国。</a:t>
            </a:r>
            <a:r>
              <a:rPr lang="zh-CN" altLang="en-US" b="1">
                <a:solidFill>
                  <a:srgbClr val="FF0000"/>
                </a:solidFill>
                <a:latin typeface="楷体" panose="02010609060101010101" charset="-122"/>
                <a:ea typeface="楷体" panose="02010609060101010101" charset="-122"/>
                <a:cs typeface="楷体" panose="02010609060101010101" charset="-122"/>
                <a:sym typeface="+mn-ea"/>
              </a:rPr>
              <a:t>是当一名农场主，还是当诗人？他面临着两种选择，</a:t>
            </a:r>
            <a:r>
              <a:rPr lang="zh-CN" altLang="en-US" b="1">
                <a:latin typeface="楷体" panose="02010609060101010101" charset="-122"/>
                <a:ea typeface="楷体" panose="02010609060101010101" charset="-122"/>
                <a:cs typeface="楷体" panose="02010609060101010101" charset="-122"/>
                <a:sym typeface="+mn-ea"/>
              </a:rPr>
              <a:t>“不能同时去涉足”。况且当时诗人的</a:t>
            </a:r>
            <a:r>
              <a:rPr lang="zh-CN" altLang="en-US" b="1">
                <a:solidFill>
                  <a:srgbClr val="FF0000"/>
                </a:solidFill>
                <a:latin typeface="楷体" panose="02010609060101010101" charset="-122"/>
                <a:ea typeface="楷体" panose="02010609060101010101" charset="-122"/>
                <a:cs typeface="楷体" panose="02010609060101010101" charset="-122"/>
                <a:sym typeface="+mn-ea"/>
              </a:rPr>
              <a:t>待遇并不好</a:t>
            </a:r>
            <a:r>
              <a:rPr lang="zh-CN" altLang="en-US" b="1">
                <a:latin typeface="楷体" panose="02010609060101010101" charset="-122"/>
                <a:ea typeface="楷体" panose="02010609060101010101" charset="-122"/>
                <a:cs typeface="楷体" panose="02010609060101010101" charset="-122"/>
                <a:sym typeface="+mn-ea"/>
              </a:rPr>
              <a:t>，“穷就穷吧”(弗罗斯特语)，他毅然选择了诗歌。这首诗就是有感于人生选择而作。</a:t>
            </a:r>
            <a:endParaRPr lang="zh-CN" altLang="en-US"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417445" y="-240030"/>
            <a:ext cx="1947545" cy="578485"/>
          </a:xfrm>
          <a:prstGeom prst="rect">
            <a:avLst/>
          </a:prstGeom>
          <a:noFill/>
        </p:spPr>
        <p:txBody>
          <a:bodyPr wrap="square" rtlCol="0">
            <a:no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67460" y="141605"/>
            <a:ext cx="8724900" cy="577850"/>
          </a:xfrm>
        </p:spPr>
        <p:txBody>
          <a:bodyPr>
            <a:normAutofit fontScale="90000"/>
          </a:bodyPr>
          <a:lstStyle/>
          <a:p>
            <a:pPr algn="ctr"/>
            <a:r>
              <a:rPr lang="zh-CN" altLang="en-US" sz="3200">
                <a:solidFill>
                  <a:srgbClr val="FF0000"/>
                </a:solidFill>
              </a:rPr>
              <a:t>品味哲理</a:t>
            </a:r>
            <a:endParaRPr lang="zh-CN" altLang="en-US" sz="3200">
              <a:solidFill>
                <a:srgbClr val="FF0000"/>
              </a:solidFill>
            </a:endParaRPr>
          </a:p>
        </p:txBody>
      </p:sp>
      <p:sp>
        <p:nvSpPr>
          <p:cNvPr id="3" name="内容占位符 2"/>
          <p:cNvSpPr>
            <a:spLocks noGrp="1"/>
          </p:cNvSpPr>
          <p:nvPr>
            <p:ph idx="1"/>
            <p:custDataLst>
              <p:tags r:id="rId2"/>
            </p:custDataLst>
          </p:nvPr>
        </p:nvSpPr>
        <p:spPr>
          <a:xfrm>
            <a:off x="2232025" y="719455"/>
            <a:ext cx="6461125" cy="798195"/>
          </a:xfrm>
        </p:spPr>
        <p:txBody>
          <a:bodyPr>
            <a:noAutofit/>
          </a:bodyPr>
          <a:lstStyle/>
          <a:p>
            <a:pPr marL="0" indent="0" eaLnBrk="0" fontAlgn="auto" hangingPunct="0">
              <a:lnSpc>
                <a:spcPts val="5000"/>
              </a:lnSpc>
              <a:buNone/>
            </a:pP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诗中的“路”有什么深刻含义？</a:t>
            </a:r>
            <a:endParaRPr lang="zh-CN" altLang="en-US"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417445" y="-240030"/>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3225800" y="1730375"/>
            <a:ext cx="4673600" cy="953135"/>
          </a:xfrm>
          <a:prstGeom prst="rect">
            <a:avLst/>
          </a:prstGeom>
          <a:noFill/>
        </p:spPr>
        <p:txBody>
          <a:bodyPr wrap="square" rtlCol="0">
            <a:spAutoFit/>
          </a:bodyPr>
          <a:lstStyle/>
          <a:p>
            <a:r>
              <a:rPr lang="zh-CN" altLang="en-US" sz="2800">
                <a:latin typeface="楷体" panose="02010609060101010101" charset="-122"/>
                <a:ea typeface="楷体" panose="02010609060101010101" charset="-122"/>
                <a:cs typeface="楷体" panose="02010609060101010101" charset="-122"/>
              </a:rPr>
              <a:t>表面含义：自然界的道路</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深层含义：人生的道路</a:t>
            </a:r>
            <a:endParaRPr lang="zh-CN" altLang="en-US" sz="2800">
              <a:latin typeface="楷体" panose="02010609060101010101" charset="-122"/>
              <a:ea typeface="楷体" panose="02010609060101010101" charset="-122"/>
              <a:cs typeface="楷体" panose="02010609060101010101" charset="-122"/>
            </a:endParaRPr>
          </a:p>
        </p:txBody>
      </p:sp>
      <p:sp>
        <p:nvSpPr>
          <p:cNvPr id="6" name="文本框 5"/>
          <p:cNvSpPr txBox="1"/>
          <p:nvPr>
            <p:custDataLst>
              <p:tags r:id="rId5"/>
            </p:custDataLst>
          </p:nvPr>
        </p:nvSpPr>
        <p:spPr>
          <a:xfrm>
            <a:off x="1601470" y="3088005"/>
            <a:ext cx="8527415" cy="953135"/>
          </a:xfrm>
          <a:prstGeom prst="rect">
            <a:avLst/>
          </a:prstGeom>
          <a:noFill/>
        </p:spPr>
        <p:txBody>
          <a:bodyPr wrap="square" rtlCol="0">
            <a:spAutoFit/>
          </a:bodyPr>
          <a:lstStyle/>
          <a:p>
            <a:r>
              <a:rPr lang="zh-CN" altLang="en-US" sz="2800" b="1">
                <a:solidFill>
                  <a:srgbClr val="FF0000"/>
                </a:solidFill>
                <a:latin typeface="楷体" panose="02010609060101010101" charset="-122"/>
                <a:ea typeface="楷体" panose="02010609060101010101" charset="-122"/>
                <a:sym typeface="+mn-ea"/>
              </a:rPr>
              <a:t>象征手法</a:t>
            </a:r>
            <a:r>
              <a:rPr lang="zh-CN" altLang="en-US" sz="2800">
                <a:latin typeface="楷体" panose="02010609060101010101" charset="-122"/>
                <a:ea typeface="楷体" panose="02010609060101010101" charset="-122"/>
                <a:sym typeface="+mn-ea"/>
              </a:rPr>
              <a:t>：借用某种具体的形象的事物暗示特定的人物或事理，以表达真挚的感情和深刻的寓意。</a:t>
            </a:r>
            <a:endParaRPr lang="zh-CN" altLang="en-US" sz="2800">
              <a:latin typeface="楷体" panose="02010609060101010101" charset="-122"/>
              <a:ea typeface="楷体" panose="02010609060101010101" charset="-122"/>
              <a:sym typeface="+mn-ea"/>
            </a:endParaRPr>
          </a:p>
        </p:txBody>
      </p:sp>
      <p:sp>
        <p:nvSpPr>
          <p:cNvPr id="7" name="文本框 6"/>
          <p:cNvSpPr txBox="1"/>
          <p:nvPr>
            <p:custDataLst>
              <p:tags r:id="rId6"/>
            </p:custDataLst>
          </p:nvPr>
        </p:nvSpPr>
        <p:spPr>
          <a:xfrm>
            <a:off x="1601470" y="4613910"/>
            <a:ext cx="8236585" cy="1383665"/>
          </a:xfrm>
          <a:prstGeom prst="rect">
            <a:avLst/>
          </a:prstGeom>
          <a:noFill/>
        </p:spPr>
        <p:txBody>
          <a:bodyPr wrap="square" rtlCol="0">
            <a:spAutoFit/>
          </a:bodyPr>
          <a:lstStyle/>
          <a:p>
            <a:r>
              <a:rPr lang="zh-CN" altLang="en-US" sz="2800" b="1">
                <a:solidFill>
                  <a:srgbClr val="FF0000"/>
                </a:solidFill>
                <a:latin typeface="楷体" panose="02010609060101010101" charset="-122"/>
                <a:ea typeface="楷体" panose="02010609060101010101" charset="-122"/>
              </a:rPr>
              <a:t>托物言志</a:t>
            </a:r>
            <a:r>
              <a:rPr lang="zh-CN" altLang="en-US" sz="2800">
                <a:latin typeface="楷体" panose="02010609060101010101" charset="-122"/>
                <a:ea typeface="楷体" panose="02010609060101010101" charset="-122"/>
              </a:rPr>
              <a:t>：也称寄意于物，是指诗人运用象征或起兴等手法，通过描绘客观上事物的某一个方面的特征来表达作者情感或揭示作品的主旨。</a:t>
            </a:r>
            <a:endParaRPr lang="zh-CN" altLang="en-US" sz="28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267460" y="141605"/>
            <a:ext cx="8724900" cy="577850"/>
          </a:xfrm>
        </p:spPr>
        <p:txBody>
          <a:bodyPr>
            <a:normAutofit fontScale="90000"/>
          </a:bodyPr>
          <a:lstStyle/>
          <a:p>
            <a:pPr algn="ctr"/>
            <a:r>
              <a:rPr lang="zh-CN" altLang="en-US" sz="3200">
                <a:solidFill>
                  <a:srgbClr val="FF0000"/>
                </a:solidFill>
              </a:rPr>
              <a:t>品味哲理</a:t>
            </a:r>
            <a:endParaRPr lang="zh-CN" altLang="en-US" sz="3200">
              <a:solidFill>
                <a:srgbClr val="FF0000"/>
              </a:solidFill>
            </a:endParaRPr>
          </a:p>
        </p:txBody>
      </p:sp>
      <p:sp>
        <p:nvSpPr>
          <p:cNvPr id="3" name="内容占位符 2"/>
          <p:cNvSpPr>
            <a:spLocks noGrp="1"/>
          </p:cNvSpPr>
          <p:nvPr>
            <p:ph idx="1"/>
            <p:custDataLst>
              <p:tags r:id="rId2"/>
            </p:custDataLst>
          </p:nvPr>
        </p:nvSpPr>
        <p:spPr>
          <a:xfrm>
            <a:off x="272415" y="719455"/>
            <a:ext cx="11805285" cy="798195"/>
          </a:xfrm>
        </p:spPr>
        <p:txBody>
          <a:bodyPr>
            <a:noAutofit/>
          </a:bodyPr>
          <a:lstStyle/>
          <a:p>
            <a:pPr marL="0" indent="0" eaLnBrk="0" fontAlgn="auto" hangingPunct="0">
              <a:lnSpc>
                <a:spcPts val="5000"/>
              </a:lnSpc>
              <a:buNone/>
            </a:pPr>
            <a:r>
              <a:rPr lang="en-US" altLang="zh-CN" b="1">
                <a:latin typeface="楷体" panose="02010609060101010101" charset="-122"/>
                <a:ea typeface="楷体" panose="02010609060101010101" charset="-122"/>
                <a:cs typeface="楷体" panose="02010609060101010101" charset="-122"/>
                <a:sym typeface="+mn-ea"/>
              </a:rPr>
              <a:t>   </a:t>
            </a:r>
            <a:r>
              <a:rPr lang="zh-CN" altLang="en-US" b="1">
                <a:latin typeface="楷体" panose="02010609060101010101" charset="-122"/>
                <a:ea typeface="楷体" panose="02010609060101010101" charset="-122"/>
                <a:cs typeface="楷体" panose="02010609060101010101" charset="-122"/>
                <a:sym typeface="+mn-ea"/>
              </a:rPr>
              <a:t>如果将诗歌题改为</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已选择的路</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，与原诗相比，哪个更好？为什么？</a:t>
            </a:r>
            <a:endParaRPr lang="zh-CN" altLang="en-US"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417445" y="-240030"/>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793750" y="1730375"/>
            <a:ext cx="10824210" cy="3331845"/>
          </a:xfrm>
          <a:prstGeom prst="rect">
            <a:avLst/>
          </a:prstGeom>
          <a:noFill/>
        </p:spPr>
        <p:txBody>
          <a:bodyPr wrap="square" rtlCol="0">
            <a:noAutofit/>
          </a:bodyPr>
          <a:lstStyle/>
          <a:p>
            <a:r>
              <a:rPr lang="zh-CN" altLang="en-US" sz="2800">
                <a:latin typeface="楷体" panose="02010609060101010101" charset="-122"/>
                <a:ea typeface="楷体" panose="02010609060101010101" charset="-122"/>
                <a:cs typeface="楷体" panose="02010609060101010101" charset="-122"/>
              </a:rPr>
              <a:t>示例：原诗题好，</a:t>
            </a:r>
            <a:r>
              <a:rPr lang="en-US" altLang="zh-CN" sz="2800">
                <a:latin typeface="楷体" panose="02010609060101010101" charset="-122"/>
                <a:ea typeface="楷体" panose="02010609060101010101" charset="-122"/>
                <a:cs typeface="楷体" panose="02010609060101010101" charset="-122"/>
              </a:rPr>
              <a:t> </a:t>
            </a:r>
            <a:endParaRPr lang="en-US" altLang="zh-CN"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诗歌</a:t>
            </a:r>
            <a:r>
              <a:rPr lang="zh-CN" altLang="en-US" sz="2800">
                <a:latin typeface="楷体" panose="02010609060101010101" charset="-122"/>
                <a:ea typeface="楷体" panose="02010609060101010101" charset="-122"/>
                <a:cs typeface="楷体" panose="02010609060101010101" charset="-122"/>
                <a:sym typeface="+mn-ea"/>
              </a:rPr>
              <a:t>大部分</a:t>
            </a:r>
            <a:r>
              <a:rPr lang="zh-CN" altLang="en-US" sz="2800">
                <a:latin typeface="楷体" panose="02010609060101010101" charset="-122"/>
                <a:ea typeface="楷体" panose="02010609060101010101" charset="-122"/>
                <a:cs typeface="楷体" panose="02010609060101010101" charset="-122"/>
              </a:rPr>
              <a:t>内容是写</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已选择的路</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，题目</a:t>
            </a:r>
            <a:r>
              <a:rPr lang="en-US" altLang="zh-CN" sz="2800">
                <a:latin typeface="楷体" panose="02010609060101010101" charset="-122"/>
                <a:ea typeface="楷体" panose="02010609060101010101" charset="-122"/>
                <a:cs typeface="楷体" panose="02010609060101010101" charset="-122"/>
              </a:rPr>
              <a:t>“未选择的路”</a:t>
            </a:r>
            <a:r>
              <a:rPr lang="zh-CN" altLang="en-US" sz="2800">
                <a:latin typeface="楷体" panose="02010609060101010101" charset="-122"/>
                <a:ea typeface="楷体" panose="02010609060101010101" charset="-122"/>
                <a:cs typeface="楷体" panose="02010609060101010101" charset="-122"/>
              </a:rPr>
              <a:t>运用了</a:t>
            </a:r>
            <a:r>
              <a:rPr lang="en-US" altLang="zh-CN" sz="2800">
                <a:solidFill>
                  <a:srgbClr val="FF0000"/>
                </a:solidFill>
                <a:latin typeface="楷体" panose="02010609060101010101" charset="-122"/>
                <a:ea typeface="楷体" panose="02010609060101010101" charset="-122"/>
                <a:cs typeface="楷体" panose="02010609060101010101" charset="-122"/>
              </a:rPr>
              <a:t>逆向思维</a:t>
            </a:r>
            <a:r>
              <a:rPr lang="en-US" altLang="zh-CN" sz="2800">
                <a:latin typeface="楷体" panose="02010609060101010101" charset="-122"/>
                <a:ea typeface="楷体" panose="02010609060101010101" charset="-122"/>
                <a:cs typeface="楷体" panose="02010609060101010101" charset="-122"/>
              </a:rPr>
              <a:t>，更</a:t>
            </a:r>
            <a:r>
              <a:rPr lang="zh-CN" altLang="en-US" sz="2800">
                <a:latin typeface="楷体" panose="02010609060101010101" charset="-122"/>
                <a:ea typeface="楷体" panose="02010609060101010101" charset="-122"/>
                <a:cs typeface="楷体" panose="02010609060101010101" charset="-122"/>
              </a:rPr>
              <a:t>能</a:t>
            </a:r>
            <a:r>
              <a:rPr lang="en-US" altLang="zh-CN" sz="2800">
                <a:solidFill>
                  <a:srgbClr val="FF0000"/>
                </a:solidFill>
                <a:latin typeface="楷体" panose="02010609060101010101" charset="-122"/>
                <a:ea typeface="楷体" panose="02010609060101010101" charset="-122"/>
                <a:cs typeface="楷体" panose="02010609060101010101" charset="-122"/>
              </a:rPr>
              <a:t>引发读者的阅读兴趣</a:t>
            </a:r>
            <a:r>
              <a:rPr lang="zh-CN" altLang="en-US" sz="2800">
                <a:solidFill>
                  <a:srgbClr val="FF0000"/>
                </a:solidFill>
                <a:latin typeface="楷体" panose="02010609060101010101" charset="-122"/>
                <a:ea typeface="楷体" panose="02010609060101010101" charset="-122"/>
                <a:cs typeface="楷体" panose="02010609060101010101" charset="-122"/>
              </a:rPr>
              <a:t>、激发读者想象</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把</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sym typeface="+mn-ea"/>
              </a:rPr>
              <a:t>未选择的路</a:t>
            </a:r>
            <a:r>
              <a:rPr lang="en-US" altLang="zh-CN" sz="2800">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sym typeface="+mn-ea"/>
              </a:rPr>
              <a:t>和</a:t>
            </a:r>
            <a:r>
              <a:rPr lang="en-US" altLang="zh-CN" sz="2800">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rPr>
              <a:t>已选择的路</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作对比，</a:t>
            </a:r>
            <a:r>
              <a:rPr lang="zh-CN" altLang="en-US" sz="2800">
                <a:solidFill>
                  <a:srgbClr val="FF0000"/>
                </a:solidFill>
                <a:latin typeface="楷体" panose="02010609060101010101" charset="-122"/>
                <a:ea typeface="楷体" panose="02010609060101010101" charset="-122"/>
                <a:cs typeface="楷体" panose="02010609060101010101" charset="-122"/>
              </a:rPr>
              <a:t>富含哲理，触发读者对人生的思考。</a:t>
            </a:r>
            <a:endParaRPr lang="zh-CN" altLang="en-US" sz="2800">
              <a:solidFill>
                <a:srgbClr val="FF0000"/>
              </a:solidFill>
              <a:latin typeface="楷体" panose="02010609060101010101" charset="-122"/>
              <a:ea typeface="楷体" panose="02010609060101010101" charset="-122"/>
              <a:cs typeface="楷体" panose="02010609060101010101" charset="-122"/>
            </a:endParaRPr>
          </a:p>
          <a:p>
            <a:r>
              <a:rPr lang="zh-CN" altLang="en-US" sz="2800">
                <a:solidFill>
                  <a:schemeClr val="tx1"/>
                </a:solidFill>
                <a:latin typeface="楷体" panose="02010609060101010101" charset="-122"/>
                <a:ea typeface="楷体" panose="02010609060101010101" charset="-122"/>
                <a:cs typeface="楷体" panose="02010609060101010101" charset="-122"/>
              </a:rPr>
              <a:t>“未选择的路”让诗歌的意义有了无限延伸、无限可能，也提醒读者，面对人生之路，</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要慎重</a:t>
            </a:r>
            <a:r>
              <a:rPr lang="zh-CN" altLang="en-US" sz="2800">
                <a:solidFill>
                  <a:srgbClr val="FF0000"/>
                </a:solidFill>
                <a:latin typeface="楷体" panose="02010609060101010101" charset="-122"/>
                <a:ea typeface="楷体" panose="02010609060101010101" charset="-122"/>
                <a:cs typeface="楷体" panose="02010609060101010101" charset="-122"/>
              </a:rPr>
              <a:t>选择。</a:t>
            </a:r>
            <a:endParaRPr lang="zh-CN" altLang="en-US" sz="280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208280"/>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品味主旨</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8" name="文本框 7"/>
          <p:cNvSpPr txBox="1"/>
          <p:nvPr>
            <p:custDataLst>
              <p:tags r:id="rId2"/>
            </p:custDataLst>
          </p:nvPr>
        </p:nvSpPr>
        <p:spPr>
          <a:xfrm>
            <a:off x="538480" y="1086485"/>
            <a:ext cx="11114405" cy="3708400"/>
          </a:xfrm>
          <a:prstGeom prst="rect">
            <a:avLst/>
          </a:prstGeom>
          <a:noFill/>
        </p:spPr>
        <p:txBody>
          <a:bodyPr wrap="square" rtlCol="0">
            <a:noAutofit/>
          </a:bodyPr>
          <a:lstStyle/>
          <a:p>
            <a:pPr indent="0" algn="l" fontAlgn="auto">
              <a:lnSpc>
                <a:spcPct val="150000"/>
              </a:lnSpc>
            </a:pPr>
            <a:r>
              <a:rPr lang="zh-CN" altLang="en-US" sz="4000" b="1">
                <a:latin typeface="楷体" panose="02010609060101010101" charset="-122"/>
                <a:ea typeface="楷体" panose="02010609060101010101" charset="-122"/>
                <a:sym typeface="+mn-ea"/>
              </a:rPr>
              <a:t>本诗借对林中两条路的选择，象征自己对人生之路的思索，告诉人们：人生的道路千万条，但一个人往往只能选择一条路，一旦选择了就不能回头，我们要独立思考，慎重选择。</a:t>
            </a:r>
            <a:endParaRPr lang="zh-CN" altLang="en-US" sz="4000">
              <a:latin typeface="楷体" panose="02010609060101010101" charset="-122"/>
              <a:ea typeface="楷体" panose="02010609060101010101" charset="-122"/>
            </a:endParaRPr>
          </a:p>
          <a:p>
            <a:pPr indent="0" algn="ctr" fontAlgn="auto">
              <a:lnSpc>
                <a:spcPct val="150000"/>
              </a:lnSpc>
            </a:pPr>
            <a:endParaRPr sz="4000" b="1">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1597660"/>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活动四</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8" name="文本框 7"/>
          <p:cNvSpPr txBox="1"/>
          <p:nvPr>
            <p:custDataLst>
              <p:tags r:id="rId2"/>
            </p:custDataLst>
          </p:nvPr>
        </p:nvSpPr>
        <p:spPr>
          <a:xfrm>
            <a:off x="2678430" y="2700020"/>
            <a:ext cx="6532880" cy="1019810"/>
          </a:xfrm>
          <a:prstGeom prst="rect">
            <a:avLst/>
          </a:prstGeom>
          <a:noFill/>
        </p:spPr>
        <p:txBody>
          <a:bodyPr wrap="square" rtlCol="0">
            <a:noAutofit/>
          </a:bodyPr>
          <a:lstStyle/>
          <a:p>
            <a:pPr indent="0" algn="ctr" fontAlgn="auto">
              <a:lnSpc>
                <a:spcPct val="150000"/>
              </a:lnSpc>
            </a:pPr>
            <a:r>
              <a:rPr lang="zh-CN" sz="4000" b="1">
                <a:latin typeface="楷体" panose="02010609060101010101" charset="-122"/>
                <a:ea typeface="楷体" panose="02010609060101010101" charset="-122"/>
                <a:cs typeface="楷体" panose="02010609060101010101" charset="-122"/>
                <a:sym typeface="+mn-ea"/>
              </a:rPr>
              <a:t>对比阅读，</a:t>
            </a:r>
            <a:r>
              <a:rPr lang="zh-CN" sz="4000" b="1">
                <a:latin typeface="楷体" panose="02010609060101010101" charset="-122"/>
                <a:ea typeface="楷体" panose="02010609060101010101" charset="-122"/>
                <a:cs typeface="楷体" panose="02010609060101010101" charset="-122"/>
              </a:rPr>
              <a:t>诗歌联读</a:t>
            </a:r>
            <a:endParaRPr lang="zh-CN" sz="4000" b="1">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405880" y="561340"/>
            <a:ext cx="5701030" cy="2339340"/>
          </a:xfrm>
        </p:spPr>
        <p:txBody>
          <a:bodyPr>
            <a:normAutofit fontScale="90000"/>
          </a:bodyPr>
          <a:lstStyle/>
          <a:p>
            <a:pPr marL="0" indent="0" fontAlgn="auto">
              <a:lnSpc>
                <a:spcPct val="200000"/>
              </a:lnSpc>
            </a:pPr>
            <a:r>
              <a:rPr lang="en-US" altLang="zh-CN" sz="4800" b="1" smtClean="0">
                <a:solidFill>
                  <a:srgbClr val="FF0000"/>
                </a:solidFill>
                <a:effectLst>
                  <a:outerShdw blurRad="38100" dist="38100" dir="2700000" algn="tl">
                    <a:srgbClr val="C0C0C0"/>
                  </a:outerShdw>
                </a:effectLst>
                <a:latin typeface="宋体" panose="02010600030101010101" pitchFamily="2" charset="-122"/>
                <a:cs typeface="Kaiti SC"/>
                <a:sym typeface="+mn-ea"/>
              </a:rPr>
              <a:t>20</a:t>
            </a:r>
            <a:r>
              <a:rPr lang="zh-CN" altLang="en-US" sz="4800" b="1" baseline="30000" smtClean="0">
                <a:solidFill>
                  <a:srgbClr val="FF0000"/>
                </a:solidFill>
                <a:effectLst>
                  <a:outerShdw blurRad="38100" dist="38100" dir="2700000" algn="tl">
                    <a:srgbClr val="C0C0C0"/>
                  </a:outerShdw>
                </a:effectLst>
                <a:latin typeface="宋体" panose="02010600030101010101" pitchFamily="2" charset="-122"/>
                <a:cs typeface="Kaiti SC"/>
                <a:sym typeface="+mn-ea"/>
              </a:rPr>
              <a:t>*</a:t>
            </a:r>
            <a:r>
              <a:rPr lang="en-US" altLang="zh-CN" sz="4800" b="1" smtClean="0">
                <a:solidFill>
                  <a:srgbClr val="FF0000"/>
                </a:solidFill>
                <a:effectLst>
                  <a:outerShdw blurRad="38100" dist="38100" dir="2700000" algn="tl">
                    <a:srgbClr val="C0C0C0"/>
                  </a:outerShdw>
                </a:effectLst>
                <a:latin typeface="宋体" panose="02010600030101010101" pitchFamily="2" charset="-122"/>
                <a:cs typeface="Kaiti SC"/>
                <a:sym typeface="+mn-ea"/>
              </a:rPr>
              <a:t>  </a:t>
            </a:r>
            <a:r>
              <a:rPr lang="zh-CN" altLang="en-US" sz="4800" b="1">
                <a:solidFill>
                  <a:srgbClr val="FF0000"/>
                </a:solidFill>
                <a:effectLst>
                  <a:outerShdw blurRad="38100" dist="38100" dir="2700000" algn="tl">
                    <a:srgbClr val="C0C0C0"/>
                  </a:outerShdw>
                </a:effectLst>
                <a:latin typeface="宋体" panose="02010600030101010101" pitchFamily="2" charset="-122"/>
                <a:cs typeface="Kaiti SC"/>
                <a:sym typeface="+mn-ea"/>
              </a:rPr>
              <a:t>外国诗二首</a:t>
            </a:r>
            <a:br>
              <a:rPr lang="zh-CN" altLang="en-US" sz="4800" b="1">
                <a:solidFill>
                  <a:srgbClr val="FF0000"/>
                </a:solidFill>
                <a:effectLst>
                  <a:outerShdw blurRad="38100" dist="38100" dir="2700000" algn="tl">
                    <a:srgbClr val="C0C0C0"/>
                  </a:outerShdw>
                </a:effectLst>
                <a:latin typeface="宋体" panose="02010600030101010101" pitchFamily="2" charset="-122"/>
                <a:cs typeface="Kaiti SC"/>
                <a:sym typeface="+mn-ea"/>
              </a:rPr>
            </a:br>
            <a:r>
              <a:rPr lang="en-US" altLang="zh-CN" sz="4800" b="1">
                <a:solidFill>
                  <a:srgbClr val="FF0000"/>
                </a:solidFill>
                <a:effectLst>
                  <a:outerShdw blurRad="38100" dist="38100" dir="2700000" algn="tl">
                    <a:srgbClr val="C0C0C0"/>
                  </a:outerShdw>
                </a:effectLst>
                <a:latin typeface="宋体" panose="02010600030101010101" pitchFamily="2" charset="-122"/>
                <a:cs typeface="Kaiti SC"/>
                <a:sym typeface="+mn-ea"/>
              </a:rPr>
              <a:t>    </a:t>
            </a:r>
            <a:r>
              <a:rPr lang="zh-CN" altLang="en-US" sz="4000" b="1">
                <a:solidFill>
                  <a:srgbClr val="FF0000"/>
                </a:solidFill>
                <a:effectLst>
                  <a:outerShdw blurRad="38100" dist="38100" dir="2700000" algn="tl">
                    <a:srgbClr val="C0C0C0"/>
                  </a:outerShdw>
                </a:effectLst>
                <a:latin typeface="楷体" panose="02010609060101010101" charset="-122"/>
                <a:ea typeface="楷体" panose="02010609060101010101" charset="-122"/>
                <a:cs typeface="Kaiti SC"/>
                <a:sym typeface="+mn-ea"/>
              </a:rPr>
              <a:t>未选择的路</a:t>
            </a:r>
            <a:endParaRPr lang="zh-CN" altLang="en-US" sz="4000" b="1">
              <a:solidFill>
                <a:srgbClr val="FF0000"/>
              </a:solidFill>
              <a:effectLst>
                <a:outerShdw blurRad="38100" dist="38100" dir="2700000" algn="tl">
                  <a:srgbClr val="C0C0C0"/>
                </a:outerShdw>
              </a:effectLst>
              <a:latin typeface="楷体" panose="02010609060101010101" charset="-122"/>
              <a:ea typeface="楷体" panose="02010609060101010101" charset="-122"/>
              <a:cs typeface="Kaiti SC"/>
              <a:sym typeface="+mn-ea"/>
            </a:endParaRPr>
          </a:p>
        </p:txBody>
      </p:sp>
      <p:sp>
        <p:nvSpPr>
          <p:cNvPr id="3" name="副标题 2"/>
          <p:cNvSpPr>
            <a:spLocks noGrp="1"/>
          </p:cNvSpPr>
          <p:nvPr>
            <p:ph type="subTitle" idx="1"/>
            <p:custDataLst>
              <p:tags r:id="rId2"/>
            </p:custDataLst>
          </p:nvPr>
        </p:nvSpPr>
        <p:spPr>
          <a:xfrm>
            <a:off x="7797800" y="2900680"/>
            <a:ext cx="4126865" cy="1227455"/>
          </a:xfrm>
        </p:spPr>
        <p:txBody>
          <a:bodyPr>
            <a:normAutofit lnSpcReduction="20000"/>
          </a:bodyPr>
          <a:lstStyle/>
          <a:p>
            <a:r>
              <a:rPr lang="en-US" altLang="zh-CN" sz="4400" b="1">
                <a:latin typeface="楷体" panose="02010609060101010101" charset="-122"/>
                <a:ea typeface="楷体" panose="02010609060101010101" charset="-122"/>
                <a:cs typeface="楷体" panose="02010609060101010101" charset="-122"/>
                <a:sym typeface="+mn-ea"/>
              </a:rPr>
              <a:t>                    </a:t>
            </a:r>
            <a:r>
              <a:rPr lang="en-US" altLang="zh-CN" sz="3600" b="1">
                <a:latin typeface="楷体" panose="02010609060101010101" charset="-122"/>
                <a:ea typeface="楷体" panose="02010609060101010101" charset="-122"/>
                <a:cs typeface="楷体" panose="02010609060101010101" charset="-122"/>
                <a:sym typeface="+mn-ea"/>
              </a:rPr>
              <a:t>——</a:t>
            </a:r>
            <a:r>
              <a:rPr lang="zh-CN" altLang="en-US" sz="3600" b="1" smtClean="0">
                <a:latin typeface="楷体" panose="02010609060101010101" charset="-122"/>
                <a:ea typeface="楷体" panose="02010609060101010101" charset="-122"/>
                <a:sym typeface="+mn-ea"/>
              </a:rPr>
              <a:t>弗</a:t>
            </a:r>
            <a:r>
              <a:rPr lang="zh-CN" altLang="en-US" sz="3600" b="1">
                <a:latin typeface="楷体" panose="02010609060101010101" charset="-122"/>
                <a:ea typeface="楷体" panose="02010609060101010101" charset="-122"/>
                <a:sym typeface="+mn-ea"/>
              </a:rPr>
              <a:t>罗斯特</a:t>
            </a:r>
            <a:endParaRPr lang="en-US" altLang="zh-CN" sz="3600" b="1">
              <a:latin typeface="楷体" panose="02010609060101010101" charset="-122"/>
              <a:ea typeface="楷体" panose="02010609060101010101" charset="-122"/>
              <a:sym typeface="+mn-ea"/>
            </a:endParaRPr>
          </a:p>
        </p:txBody>
      </p:sp>
      <p:pic>
        <p:nvPicPr>
          <p:cNvPr id="4" name="图片 3" descr="1"/>
          <p:cNvPicPr>
            <a:picLocks noChangeAspect="1"/>
          </p:cNvPicPr>
          <p:nvPr>
            <p:custDataLst>
              <p:tags r:id="rId3"/>
            </p:custDataLst>
          </p:nvPr>
        </p:nvPicPr>
        <p:blipFill>
          <a:blip r:embed="rId4"/>
          <a:stretch>
            <a:fillRect/>
          </a:stretch>
        </p:blipFill>
        <p:spPr>
          <a:xfrm>
            <a:off x="321945" y="1285875"/>
            <a:ext cx="6897370" cy="41509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208280"/>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对比阅读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8" name="文本框 7"/>
          <p:cNvSpPr txBox="1"/>
          <p:nvPr>
            <p:custDataLst>
              <p:tags r:id="rId2"/>
            </p:custDataLst>
          </p:nvPr>
        </p:nvSpPr>
        <p:spPr>
          <a:xfrm>
            <a:off x="1983740" y="883285"/>
            <a:ext cx="8515985" cy="1366520"/>
          </a:xfrm>
          <a:prstGeom prst="rect">
            <a:avLst/>
          </a:prstGeom>
          <a:noFill/>
        </p:spPr>
        <p:txBody>
          <a:bodyPr wrap="square" rtlCol="0">
            <a:noAutofit/>
          </a:bodyPr>
          <a:lstStyle/>
          <a:p>
            <a:pPr indent="0" algn="l" fontAlgn="auto">
              <a:lnSpc>
                <a:spcPct val="150000"/>
              </a:lnSpc>
            </a:pPr>
            <a:r>
              <a:rPr lang="zh-CN" altLang="en-US" sz="2800" b="1">
                <a:latin typeface="楷体" panose="02010609060101010101" charset="-122"/>
                <a:ea typeface="楷体" panose="02010609060101010101" charset="-122"/>
                <a:sym typeface="+mn-ea"/>
              </a:rPr>
              <a:t>比较《假如生活欺骗了你》、《未选择的路》的异同</a:t>
            </a:r>
            <a:endParaRPr lang="zh-CN" altLang="en-US" sz="2800" b="1">
              <a:latin typeface="楷体" panose="02010609060101010101" charset="-122"/>
              <a:ea typeface="楷体" panose="02010609060101010101" charset="-122"/>
              <a:sym typeface="+mn-ea"/>
            </a:endParaRPr>
          </a:p>
          <a:p>
            <a:pPr indent="0" algn="l" fontAlgn="auto">
              <a:lnSpc>
                <a:spcPct val="150000"/>
              </a:lnSpc>
            </a:pP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可以从语言形式、说理内容、说理方式等方面比较）</a:t>
            </a:r>
            <a:endParaRPr lang="zh-CN" altLang="en-US" sz="2800" b="1">
              <a:latin typeface="楷体" panose="02010609060101010101" charset="-122"/>
              <a:ea typeface="楷体" panose="02010609060101010101" charset="-122"/>
              <a:sym typeface="+mn-ea"/>
            </a:endParaRPr>
          </a:p>
        </p:txBody>
      </p:sp>
      <p:sp>
        <p:nvSpPr>
          <p:cNvPr id="3" name="文本框 2"/>
          <p:cNvSpPr txBox="1"/>
          <p:nvPr>
            <p:custDataLst>
              <p:tags r:id="rId3"/>
            </p:custDataLst>
          </p:nvPr>
        </p:nvSpPr>
        <p:spPr>
          <a:xfrm>
            <a:off x="784860" y="3314065"/>
            <a:ext cx="10621645" cy="1224280"/>
          </a:xfrm>
          <a:prstGeom prst="rect">
            <a:avLst/>
          </a:prstGeom>
          <a:noFill/>
        </p:spPr>
        <p:txBody>
          <a:bodyPr wrap="square" rtlCol="0">
            <a:noAutofit/>
          </a:bodyPr>
          <a:lstStyle/>
          <a:p>
            <a:r>
              <a:rPr lang="zh-CN" altLang="en-US" sz="2800">
                <a:solidFill>
                  <a:srgbClr val="FF0000"/>
                </a:solidFill>
                <a:latin typeface="楷体" panose="02010609060101010101" charset="-122"/>
                <a:ea typeface="楷体" panose="02010609060101010101" charset="-122"/>
                <a:cs typeface="楷体" panose="02010609060101010101" charset="-122"/>
              </a:rPr>
              <a:t>相同</a:t>
            </a:r>
            <a:r>
              <a:rPr lang="zh-CN" altLang="en-US" sz="2800">
                <a:latin typeface="楷体" panose="02010609060101010101" charset="-122"/>
                <a:ea typeface="楷体" panose="02010609060101010101" charset="-122"/>
                <a:cs typeface="楷体" panose="02010609060101010101" charset="-122"/>
              </a:rPr>
              <a:t>：两首诗都蕴含了深刻的</a:t>
            </a:r>
            <a:r>
              <a:rPr lang="zh-CN" altLang="en-US" sz="2800">
                <a:solidFill>
                  <a:srgbClr val="FF0000"/>
                </a:solidFill>
                <a:latin typeface="楷体" panose="02010609060101010101" charset="-122"/>
                <a:ea typeface="楷体" panose="02010609060101010101" charset="-122"/>
                <a:cs typeface="楷体" panose="02010609060101010101" charset="-122"/>
              </a:rPr>
              <a:t>哲理，</a:t>
            </a:r>
            <a:r>
              <a:rPr lang="zh-CN" altLang="en-US" sz="2800">
                <a:latin typeface="楷体" panose="02010609060101010101" charset="-122"/>
                <a:ea typeface="楷体" panose="02010609060101010101" charset="-122"/>
                <a:cs typeface="楷体" panose="02010609060101010101" charset="-122"/>
              </a:rPr>
              <a:t>都能引发人们的</a:t>
            </a:r>
            <a:r>
              <a:rPr lang="zh-CN" altLang="en-US" sz="2800">
                <a:solidFill>
                  <a:srgbClr val="FF0000"/>
                </a:solidFill>
                <a:latin typeface="楷体" panose="02010609060101010101" charset="-122"/>
                <a:ea typeface="楷体" panose="02010609060101010101" charset="-122"/>
                <a:cs typeface="楷体" panose="02010609060101010101" charset="-122"/>
              </a:rPr>
              <a:t>共鸣</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a:p>
            <a:endParaRPr lang="en-US" altLang="zh-CN" sz="280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73025"/>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对比阅读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8" name="文本框 7"/>
          <p:cNvSpPr txBox="1"/>
          <p:nvPr>
            <p:custDataLst>
              <p:tags r:id="rId2"/>
            </p:custDataLst>
          </p:nvPr>
        </p:nvSpPr>
        <p:spPr>
          <a:xfrm>
            <a:off x="1838325" y="647065"/>
            <a:ext cx="8515985" cy="1366520"/>
          </a:xfrm>
          <a:prstGeom prst="rect">
            <a:avLst/>
          </a:prstGeom>
          <a:noFill/>
        </p:spPr>
        <p:txBody>
          <a:bodyPr wrap="square" rtlCol="0">
            <a:noAutofit/>
          </a:bodyPr>
          <a:lstStyle/>
          <a:p>
            <a:pPr indent="0" algn="l" fontAlgn="auto">
              <a:lnSpc>
                <a:spcPct val="150000"/>
              </a:lnSpc>
            </a:pPr>
            <a:r>
              <a:rPr lang="zh-CN" altLang="en-US" sz="2800" b="1">
                <a:latin typeface="楷体" panose="02010609060101010101" charset="-122"/>
                <a:ea typeface="楷体" panose="02010609060101010101" charset="-122"/>
                <a:sym typeface="+mn-ea"/>
              </a:rPr>
              <a:t>比较《假如生活欺骗了你》、《未选择的路》的不同</a:t>
            </a:r>
            <a:endParaRPr lang="zh-CN" altLang="en-US" sz="2800" b="1">
              <a:latin typeface="楷体" panose="02010609060101010101" charset="-122"/>
              <a:ea typeface="楷体" panose="02010609060101010101" charset="-122"/>
              <a:sym typeface="+mn-ea"/>
            </a:endParaRPr>
          </a:p>
          <a:p>
            <a:pPr indent="0" algn="l" fontAlgn="auto">
              <a:lnSpc>
                <a:spcPct val="150000"/>
              </a:lnSpc>
            </a:pP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可以从语言形式、说理内容、说理方式等方面比较）</a:t>
            </a:r>
            <a:endParaRPr lang="zh-CN" altLang="en-US" sz="2800" b="1">
              <a:latin typeface="楷体" panose="02010609060101010101" charset="-122"/>
              <a:ea typeface="楷体" panose="02010609060101010101" charset="-122"/>
              <a:sym typeface="+mn-ea"/>
            </a:endParaRPr>
          </a:p>
        </p:txBody>
      </p:sp>
      <p:sp>
        <p:nvSpPr>
          <p:cNvPr id="3" name="文本框 2"/>
          <p:cNvSpPr txBox="1"/>
          <p:nvPr>
            <p:custDataLst>
              <p:tags r:id="rId3"/>
            </p:custDataLst>
          </p:nvPr>
        </p:nvSpPr>
        <p:spPr>
          <a:xfrm>
            <a:off x="213995" y="2013585"/>
            <a:ext cx="11673205" cy="4743450"/>
          </a:xfrm>
          <a:prstGeom prst="rect">
            <a:avLst/>
          </a:prstGeom>
          <a:noFill/>
        </p:spPr>
        <p:txBody>
          <a:bodyPr wrap="square" rtlCol="0">
            <a:noAutofit/>
          </a:bodyPr>
          <a:lstStyle/>
          <a:p>
            <a:r>
              <a:rPr lang="en-US" altLang="zh-CN" sz="2800">
                <a:latin typeface="楷体" panose="02010609060101010101" charset="-122"/>
                <a:ea typeface="楷体" panose="02010609060101010101" charset="-122"/>
                <a:cs typeface="楷体" panose="02010609060101010101" charset="-122"/>
                <a:sym typeface="+mn-ea"/>
              </a:rPr>
              <a:t>1</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说理方式不同</a:t>
            </a:r>
            <a:r>
              <a:rPr lang="zh-CN" altLang="en-US" sz="2800">
                <a:latin typeface="楷体" panose="02010609060101010101" charset="-122"/>
                <a:ea typeface="楷体" panose="02010609060101010101" charset="-122"/>
                <a:cs typeface="楷体" panose="02010609060101010101" charset="-122"/>
                <a:sym typeface="+mn-ea"/>
              </a:rPr>
              <a:t>《假如生活欺骗了你》以</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直抒胸臆</a:t>
            </a:r>
            <a:r>
              <a:rPr lang="zh-CN" altLang="en-US" sz="2800">
                <a:latin typeface="楷体" panose="02010609060101010101" charset="-122"/>
                <a:ea typeface="楷体" panose="02010609060101010101" charset="-122"/>
                <a:cs typeface="楷体" panose="02010609060101010101" charset="-122"/>
                <a:sym typeface="+mn-ea"/>
              </a:rPr>
              <a:t>的方式说理。《未选择的路》是以以具体的形象、</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象征手法</a:t>
            </a:r>
            <a:r>
              <a:rPr lang="zh-CN" altLang="en-US" sz="2800">
                <a:latin typeface="楷体" panose="02010609060101010101" charset="-122"/>
                <a:ea typeface="楷体" panose="02010609060101010101" charset="-122"/>
                <a:cs typeface="楷体" panose="02010609060101010101" charset="-122"/>
                <a:sym typeface="+mn-ea"/>
              </a:rPr>
              <a:t>说理；</a:t>
            </a:r>
            <a:endParaRPr lang="zh-CN" altLang="en-US" sz="2800">
              <a:latin typeface="楷体" panose="02010609060101010101" charset="-122"/>
              <a:ea typeface="楷体" panose="02010609060101010101" charset="-122"/>
              <a:cs typeface="楷体" panose="02010609060101010101" charset="-122"/>
              <a:sym typeface="+mn-ea"/>
            </a:endParaRPr>
          </a:p>
          <a:p>
            <a:r>
              <a:rPr lang="en-US" altLang="zh-CN" sz="2800">
                <a:latin typeface="楷体" panose="02010609060101010101" charset="-122"/>
                <a:ea typeface="楷体" panose="02010609060101010101" charset="-122"/>
                <a:cs typeface="楷体" panose="02010609060101010101" charset="-122"/>
                <a:sym typeface="+mn-ea"/>
              </a:rPr>
              <a:t>2</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语言形式不同</a:t>
            </a:r>
            <a:r>
              <a:rPr lang="zh-CN" altLang="en-US" sz="2800">
                <a:latin typeface="楷体" panose="02010609060101010101" charset="-122"/>
                <a:ea typeface="楷体" panose="02010609060101010101" charset="-122"/>
                <a:cs typeface="楷体" panose="02010609060101010101" charset="-122"/>
                <a:sym typeface="+mn-ea"/>
              </a:rPr>
              <a:t>《假如生活欺骗了你》多用简明的</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短句</a:t>
            </a:r>
            <a:r>
              <a:rPr lang="zh-CN" altLang="en-US" sz="2800">
                <a:latin typeface="楷体" panose="02010609060101010101" charset="-122"/>
                <a:ea typeface="楷体" panose="02010609060101010101" charset="-122"/>
                <a:cs typeface="楷体" panose="02010609060101010101" charset="-122"/>
                <a:sym typeface="+mn-ea"/>
              </a:rPr>
              <a:t>，句子短小，直白，亲切自然。《未选择的路》多用</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长句</a:t>
            </a:r>
            <a:r>
              <a:rPr lang="zh-CN" altLang="en-US" sz="2800">
                <a:latin typeface="楷体" panose="02010609060101010101" charset="-122"/>
                <a:ea typeface="楷体" panose="02010609060101010101" charset="-122"/>
                <a:cs typeface="楷体" panose="02010609060101010101" charset="-122"/>
                <a:sym typeface="+mn-ea"/>
              </a:rPr>
              <a:t>，多有细致的描述。</a:t>
            </a:r>
            <a:endParaRPr lang="zh-CN" altLang="en-US" sz="2800">
              <a:latin typeface="楷体" panose="02010609060101010101" charset="-122"/>
              <a:ea typeface="楷体" panose="02010609060101010101" charset="-122"/>
              <a:cs typeface="楷体" panose="02010609060101010101" charset="-122"/>
              <a:sym typeface="+mn-ea"/>
            </a:endParaRPr>
          </a:p>
          <a:p>
            <a:r>
              <a:rPr lang="en-US" altLang="zh-CN" sz="2800">
                <a:latin typeface="楷体" panose="02010609060101010101" charset="-122"/>
                <a:ea typeface="楷体" panose="02010609060101010101" charset="-122"/>
                <a:cs typeface="楷体" panose="02010609060101010101" charset="-122"/>
                <a:sym typeface="+mn-ea"/>
              </a:rPr>
              <a:t>3</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说理内容不同</a:t>
            </a:r>
            <a:r>
              <a:rPr lang="zh-CN" altLang="en-US" sz="2800">
                <a:latin typeface="楷体" panose="02010609060101010101" charset="-122"/>
                <a:ea typeface="楷体" panose="02010609060101010101" charset="-122"/>
                <a:cs typeface="楷体" panose="02010609060101010101" charset="-122"/>
                <a:sym typeface="+mn-ea"/>
              </a:rPr>
              <a:t>《假如生活欺骗了你》以</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劝说的口吻</a:t>
            </a:r>
            <a:r>
              <a:rPr lang="zh-CN" altLang="en-US" sz="2800">
                <a:latin typeface="楷体" panose="02010609060101010101" charset="-122"/>
                <a:ea typeface="楷体" panose="02010609060101010101" charset="-122"/>
                <a:cs typeface="楷体" panose="02010609060101010101" charset="-122"/>
                <a:sym typeface="+mn-ea"/>
              </a:rPr>
              <a:t>、和缓的语气鼓励人们相信生活、相信未来。《未选择的路》以</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独白的口吻</a:t>
            </a:r>
            <a:r>
              <a:rPr lang="zh-CN" altLang="en-US" sz="2800">
                <a:latin typeface="楷体" panose="02010609060101010101" charset="-122"/>
                <a:ea typeface="楷体" panose="02010609060101010101" charset="-122"/>
                <a:cs typeface="楷体" panose="02010609060101010101" charset="-122"/>
                <a:sym typeface="+mn-ea"/>
              </a:rPr>
              <a:t>、低沉的语调、理性的思考、象征的手法启发人们勇于抉择、敢于做独特的自我。</a:t>
            </a:r>
            <a:endParaRPr lang="zh-CN" altLang="en-US" sz="2800">
              <a:latin typeface="楷体" panose="02010609060101010101" charset="-122"/>
              <a:ea typeface="楷体" panose="02010609060101010101" charset="-122"/>
              <a:cs typeface="楷体" panose="02010609060101010101" charset="-122"/>
              <a:sym typeface="+mn-ea"/>
            </a:endParaRPr>
          </a:p>
          <a:p>
            <a:r>
              <a:rPr lang="en-US" altLang="zh-CN" sz="2800">
                <a:latin typeface="楷体" panose="02010609060101010101" charset="-122"/>
                <a:ea typeface="楷体" panose="02010609060101010101" charset="-122"/>
                <a:cs typeface="楷体" panose="02010609060101010101" charset="-122"/>
                <a:sym typeface="+mn-ea"/>
              </a:rPr>
              <a:t>4</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感情基调不同</a:t>
            </a: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《假如生活欺骗了你》感情比较</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明朗</a:t>
            </a:r>
            <a:r>
              <a:rPr lang="zh-CN" altLang="en-US" sz="2800">
                <a:latin typeface="楷体" panose="02010609060101010101" charset="-122"/>
                <a:ea typeface="楷体" panose="02010609060101010101" charset="-122"/>
                <a:cs typeface="楷体" panose="02010609060101010101" charset="-122"/>
                <a:sym typeface="+mn-ea"/>
              </a:rPr>
              <a:t>，洋溢着</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乐观、希望</a:t>
            </a:r>
            <a:r>
              <a:rPr lang="zh-CN" altLang="en-US" sz="2800">
                <a:latin typeface="楷体" panose="02010609060101010101" charset="-122"/>
                <a:ea typeface="楷体" panose="02010609060101010101" charset="-122"/>
                <a:cs typeface="楷体" panose="02010609060101010101" charset="-122"/>
                <a:sym typeface="+mn-ea"/>
              </a:rPr>
              <a:t>；《未选择的路》感情比较复杂，饱含着面对人生难题的</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复杂况味</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耐人寻味</a:t>
            </a:r>
            <a:r>
              <a:rPr lang="zh-CN" altLang="en-US" sz="2800">
                <a:latin typeface="楷体" panose="02010609060101010101" charset="-122"/>
                <a:ea typeface="楷体" panose="02010609060101010101" charset="-122"/>
                <a:cs typeface="楷体" panose="02010609060101010101" charset="-122"/>
                <a:sym typeface="+mn-ea"/>
              </a:rPr>
              <a:t>，有</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忧郁彷徨</a:t>
            </a:r>
            <a:r>
              <a:rPr lang="zh-CN" altLang="en-US" sz="2800">
                <a:latin typeface="楷体" panose="02010609060101010101" charset="-122"/>
                <a:ea typeface="楷体" panose="02010609060101010101" charset="-122"/>
                <a:cs typeface="楷体" panose="02010609060101010101" charset="-122"/>
                <a:sym typeface="+mn-ea"/>
              </a:rPr>
              <a:t>、有</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矛盾感慨</a:t>
            </a:r>
            <a:r>
              <a:rPr lang="zh-CN" altLang="en-US" sz="2800">
                <a:latin typeface="楷体" panose="02010609060101010101" charset="-122"/>
                <a:ea typeface="楷体" panose="02010609060101010101" charset="-122"/>
                <a:cs typeface="楷体" panose="02010609060101010101" charset="-122"/>
                <a:sym typeface="+mn-ea"/>
              </a:rPr>
              <a:t>，也有</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遗憾与希望</a:t>
            </a:r>
            <a:r>
              <a:rPr lang="zh-CN" altLang="en-US" sz="2800">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不同</a:t>
            </a:r>
            <a:r>
              <a:rPr lang="zh-CN" altLang="en-US" sz="2800">
                <a:solidFill>
                  <a:schemeClr val="tx1"/>
                </a:solidFill>
                <a:latin typeface="楷体" panose="02010609060101010101" charset="-122"/>
                <a:ea typeface="楷体" panose="02010609060101010101" charset="-122"/>
                <a:cs typeface="楷体" panose="02010609060101010101" charset="-122"/>
                <a:sym typeface="+mn-ea"/>
              </a:rPr>
              <a:t>）</a:t>
            </a:r>
            <a:endParaRPr lang="zh-CN" altLang="en-US" sz="2800">
              <a:latin typeface="楷体" panose="02010609060101010101" charset="-122"/>
              <a:ea typeface="楷体" panose="02010609060101010101" charset="-122"/>
              <a:cs typeface="楷体" panose="02010609060101010101" charset="-122"/>
            </a:endParaRPr>
          </a:p>
          <a:p>
            <a:endParaRPr lang="en-US" altLang="zh-CN" sz="280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71780" y="803275"/>
            <a:ext cx="11224260" cy="2625725"/>
          </a:xfrm>
          <a:prstGeom prst="rect">
            <a:avLst/>
          </a:prstGeom>
          <a:noFill/>
        </p:spPr>
        <p:txBody>
          <a:bodyPr wrap="square" rtlCol="0">
            <a:noAutofit/>
          </a:bodyPr>
          <a:lstStyle/>
          <a:p>
            <a:pPr indent="0" fontAlgn="auto">
              <a:lnSpc>
                <a:spcPct val="200000"/>
              </a:lnSpc>
            </a:pPr>
            <a:r>
              <a:rPr lang="zh-CN" sz="4000">
                <a:solidFill>
                  <a:schemeClr val="tx1"/>
                </a:solidFill>
                <a:latin typeface="楷体" panose="02010609060101010101" charset="-122"/>
                <a:ea typeface="楷体" panose="02010609060101010101" charset="-122"/>
                <a:cs typeface="楷体" panose="02010609060101010101" charset="-122"/>
                <a:sym typeface="+mn-ea"/>
              </a:rPr>
              <a:t>短句简洁明快、节奏感强，适合表达明朗的感情，</a:t>
            </a:r>
            <a:endParaRPr lang="zh-CN" sz="4000">
              <a:solidFill>
                <a:schemeClr val="tx1"/>
              </a:solidFill>
              <a:latin typeface="楷体" panose="02010609060101010101" charset="-122"/>
              <a:ea typeface="楷体" panose="02010609060101010101" charset="-122"/>
              <a:cs typeface="楷体" panose="02010609060101010101" charset="-122"/>
              <a:sym typeface="+mn-ea"/>
            </a:endParaRPr>
          </a:p>
          <a:p>
            <a:pPr indent="0" fontAlgn="auto">
              <a:lnSpc>
                <a:spcPct val="200000"/>
              </a:lnSpc>
            </a:pPr>
            <a:r>
              <a:rPr lang="zh-CN" sz="4000">
                <a:solidFill>
                  <a:schemeClr val="tx1"/>
                </a:solidFill>
                <a:latin typeface="楷体" panose="02010609060101010101" charset="-122"/>
                <a:ea typeface="楷体" panose="02010609060101010101" charset="-122"/>
                <a:cs typeface="楷体" panose="02010609060101010101" charset="-122"/>
                <a:sym typeface="+mn-ea"/>
              </a:rPr>
              <a:t>长句内容丰富、精确细致，适合表达细腻的感情。</a:t>
            </a:r>
            <a:endParaRPr lang="zh-CN" sz="4000">
              <a:solidFill>
                <a:schemeClr val="tx1"/>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208280"/>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诗歌联读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8" name="文本框 7"/>
          <p:cNvSpPr txBox="1"/>
          <p:nvPr>
            <p:custDataLst>
              <p:tags r:id="rId2"/>
            </p:custDataLst>
          </p:nvPr>
        </p:nvSpPr>
        <p:spPr>
          <a:xfrm>
            <a:off x="3754120" y="1568450"/>
            <a:ext cx="4458970" cy="840740"/>
          </a:xfrm>
          <a:prstGeom prst="rect">
            <a:avLst/>
          </a:prstGeom>
          <a:noFill/>
        </p:spPr>
        <p:txBody>
          <a:bodyPr wrap="square" rtlCol="0">
            <a:noAutofit/>
          </a:bodyPr>
          <a:lstStyle/>
          <a:p>
            <a:pPr indent="0" algn="l" fontAlgn="auto">
              <a:lnSpc>
                <a:spcPct val="150000"/>
              </a:lnSpc>
            </a:pPr>
            <a:r>
              <a:rPr lang="zh-CN" altLang="en-US" sz="3600" b="1">
                <a:latin typeface="楷体" panose="02010609060101010101" charset="-122"/>
                <a:ea typeface="楷体" panose="02010609060101010101" charset="-122"/>
                <a:sym typeface="+mn-ea"/>
              </a:rPr>
              <a:t>穿越时空，两诗联读</a:t>
            </a:r>
            <a:endParaRPr sz="3600" b="1">
              <a:latin typeface="楷体" panose="02010609060101010101" charset="-122"/>
              <a:ea typeface="楷体" panose="02010609060101010101" charset="-122"/>
              <a:cs typeface="楷体" panose="02010609060101010101" charset="-122"/>
            </a:endParaRPr>
          </a:p>
        </p:txBody>
      </p:sp>
      <p:sp>
        <p:nvSpPr>
          <p:cNvPr id="3" name="文本框 2"/>
          <p:cNvSpPr txBox="1"/>
          <p:nvPr>
            <p:custDataLst>
              <p:tags r:id="rId3"/>
            </p:custDataLst>
          </p:nvPr>
        </p:nvSpPr>
        <p:spPr>
          <a:xfrm>
            <a:off x="1423670" y="3542030"/>
            <a:ext cx="9825990" cy="1549400"/>
          </a:xfrm>
          <a:prstGeom prst="rect">
            <a:avLst/>
          </a:prstGeom>
          <a:noFill/>
        </p:spPr>
        <p:txBody>
          <a:bodyPr wrap="square" rtlCol="0">
            <a:noAutofit/>
          </a:bodyPr>
          <a:lstStyle/>
          <a:p>
            <a:r>
              <a:rPr lang="zh-CN" sz="4400">
                <a:solidFill>
                  <a:schemeClr val="tx1"/>
                </a:solidFill>
                <a:latin typeface="楷体" panose="02010609060101010101" charset="-122"/>
                <a:ea typeface="楷体" panose="02010609060101010101" charset="-122"/>
                <a:cs typeface="楷体" panose="02010609060101010101" charset="-122"/>
              </a:rPr>
              <a:t>假如乐观积极的普希金</a:t>
            </a:r>
            <a:r>
              <a:rPr lang="zh-CN" sz="4400">
                <a:solidFill>
                  <a:srgbClr val="FF0000"/>
                </a:solidFill>
                <a:latin typeface="楷体" panose="02010609060101010101" charset="-122"/>
                <a:ea typeface="楷体" panose="02010609060101010101" charset="-122"/>
                <a:cs typeface="楷体" panose="02010609060101010101" charset="-122"/>
              </a:rPr>
              <a:t>安慰</a:t>
            </a:r>
            <a:r>
              <a:rPr lang="zh-CN" altLang="en-US" sz="4400" b="1" smtClean="0">
                <a:latin typeface="楷体" panose="02010609060101010101" charset="-122"/>
                <a:ea typeface="楷体" panose="02010609060101010101" charset="-122"/>
                <a:sym typeface="+mn-ea"/>
              </a:rPr>
              <a:t>弗</a:t>
            </a:r>
            <a:r>
              <a:rPr lang="zh-CN" altLang="en-US" sz="4400" b="1">
                <a:latin typeface="楷体" panose="02010609060101010101" charset="-122"/>
                <a:ea typeface="楷体" panose="02010609060101010101" charset="-122"/>
                <a:sym typeface="+mn-ea"/>
              </a:rPr>
              <a:t>罗斯特，他们该有怎样的对话？</a:t>
            </a:r>
            <a:endParaRPr lang="en-US" altLang="zh-CN" sz="2800" b="1">
              <a:latin typeface="楷体" panose="02010609060101010101" charset="-122"/>
              <a:ea typeface="楷体" panose="02010609060101010101" charset="-122"/>
              <a:sym typeface="+mn-ea"/>
            </a:endParaRPr>
          </a:p>
          <a:p>
            <a:endParaRPr lang="zh-CN" sz="280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006215" y="217805"/>
            <a:ext cx="417957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诗歌联读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4" name="文本框 3"/>
          <p:cNvSpPr txBox="1"/>
          <p:nvPr>
            <p:custDataLst>
              <p:tags r:id="rId2"/>
            </p:custDataLst>
          </p:nvPr>
        </p:nvSpPr>
        <p:spPr>
          <a:xfrm>
            <a:off x="1000125" y="1642745"/>
            <a:ext cx="5220335" cy="3975100"/>
          </a:xfrm>
          <a:prstGeom prst="rect">
            <a:avLst/>
          </a:prstGeom>
          <a:noFill/>
        </p:spPr>
        <p:txBody>
          <a:bodyPr wrap="square" rtlCol="0">
            <a:noAutofit/>
          </a:bodyPr>
          <a:lstStyle/>
          <a:p>
            <a:pPr indent="0" fontAlgn="auto">
              <a:lnSpc>
                <a:spcPct val="150000"/>
              </a:lnSpc>
              <a:defRPr/>
            </a:pPr>
            <a:r>
              <a:rPr sz="2800" b="1">
                <a:latin typeface="楷体" panose="02010609060101010101" charset="-122"/>
                <a:ea typeface="楷体" panose="02010609060101010101" charset="-122"/>
                <a:sym typeface="+mn-ea"/>
              </a:rPr>
              <a:t>黄色的树林里</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分出</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两条路， 可惜</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我不能</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同时</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去涉足，</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在那路口</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久久伫立， </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向着</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一条路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极目望去， 直到它</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消失在</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丛林深处。</a:t>
            </a:r>
            <a:r>
              <a:rPr lang="zh-CN" sz="2800" b="1">
                <a:latin typeface="楷体" panose="02010609060101010101" charset="-122"/>
                <a:ea typeface="楷体" panose="02010609060101010101" charset="-122"/>
                <a:sym typeface="+mn-ea"/>
              </a:rPr>
              <a:t>（男生）</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3"/>
            </p:custDataLst>
          </p:nvPr>
        </p:nvSpPr>
        <p:spPr>
          <a:xfrm>
            <a:off x="6720205" y="1642745"/>
            <a:ext cx="5229225" cy="3460750"/>
          </a:xfrm>
          <a:prstGeom prst="rect">
            <a:avLst/>
          </a:prstGeom>
          <a:noFill/>
        </p:spPr>
        <p:txBody>
          <a:bodyPr wrap="square" rtlCol="0">
            <a:noAutofit/>
          </a:bodyPr>
          <a:lstStyle/>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假如</a:t>
            </a:r>
            <a:r>
              <a:rPr lang="en-US" sz="2800" b="1">
                <a:solidFill>
                  <a:schemeClr val="tx1"/>
                </a:solidFill>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生活</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欺骗了你，</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不要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悲伤，不要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心急！</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忧郁的日子里</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须要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镇静：</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相信吧，快乐的日子</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将会来临。</a:t>
            </a:r>
            <a:r>
              <a:rPr lang="zh-CN" sz="2800" b="1">
                <a:solidFill>
                  <a:srgbClr val="FF0000"/>
                </a:solidFill>
                <a:latin typeface="楷体" panose="02010609060101010101" charset="-122"/>
                <a:ea typeface="楷体" panose="02010609060101010101" charset="-122"/>
                <a:sym typeface="+mn-ea"/>
              </a:rPr>
              <a:t>（女生）</a:t>
            </a:r>
            <a:endParaRPr lang="zh-CN" sz="2800" b="1">
              <a:solidFill>
                <a:srgbClr val="FF0000"/>
              </a:solidFill>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006215" y="217805"/>
            <a:ext cx="417957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诗歌联读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4" name="文本框 3"/>
          <p:cNvSpPr txBox="1"/>
          <p:nvPr>
            <p:custDataLst>
              <p:tags r:id="rId2"/>
            </p:custDataLst>
          </p:nvPr>
        </p:nvSpPr>
        <p:spPr>
          <a:xfrm>
            <a:off x="462280" y="1642745"/>
            <a:ext cx="4491990" cy="4070985"/>
          </a:xfrm>
          <a:prstGeom prst="rect">
            <a:avLst/>
          </a:prstGeom>
          <a:noFill/>
        </p:spPr>
        <p:txBody>
          <a:bodyPr wrap="square" rtlCol="0">
            <a:noAutofit/>
          </a:bodyPr>
          <a:lstStyle/>
          <a:p>
            <a:pPr indent="0" fontAlgn="auto">
              <a:lnSpc>
                <a:spcPct val="150000"/>
              </a:lnSpc>
              <a:spcBef>
                <a:spcPct val="0"/>
              </a:spcBef>
              <a:defRPr/>
            </a:pPr>
            <a:r>
              <a:rPr sz="2800" b="1">
                <a:latin typeface="楷体" panose="02010609060101010101" charset="-122"/>
                <a:ea typeface="楷体" panose="02010609060101010101" charset="-122"/>
                <a:sym typeface="+mn-ea"/>
              </a:rPr>
              <a:t>但我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却选了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另外一条路，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它</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荒草萋萋，十分幽寂，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显得</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更诱人，更美丽；</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虽然</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在这条</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小路上，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很少留下</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旅人的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足迹。</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lang="zh-CN" sz="2800" b="1">
                <a:latin typeface="楷体" panose="02010609060101010101" charset="-122"/>
                <a:ea typeface="楷体" panose="02010609060101010101" charset="-122"/>
                <a:sym typeface="+mn-ea"/>
              </a:rPr>
              <a:t>（男生）</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3"/>
            </p:custDataLst>
          </p:nvPr>
        </p:nvSpPr>
        <p:spPr>
          <a:xfrm>
            <a:off x="5838825" y="1642745"/>
            <a:ext cx="6110605" cy="3460750"/>
          </a:xfrm>
          <a:prstGeom prst="rect">
            <a:avLst/>
          </a:prstGeom>
          <a:noFill/>
        </p:spPr>
        <p:txBody>
          <a:bodyPr wrap="square" rtlCol="0">
            <a:noAutofit/>
          </a:bodyPr>
          <a:lstStyle/>
          <a:p>
            <a:pPr indent="0" fontAlgn="auto">
              <a:lnSpc>
                <a:spcPct val="150000"/>
              </a:lnSpc>
              <a:spcBef>
                <a:spcPct val="0"/>
              </a:spcBef>
              <a:defRPr/>
            </a:pP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一切</a:t>
            </a:r>
            <a:r>
              <a:rPr lang="en-US" sz="2800" b="1">
                <a:solidFill>
                  <a:schemeClr val="tx1"/>
                </a:solidFill>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都是</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瞬息，一切</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都将会</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过去；</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相信吧，快乐的日子</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将会来临。</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 </a:t>
            </a:r>
            <a:r>
              <a:rPr lang="en-US" sz="2800" b="1">
                <a:solidFill>
                  <a:srgbClr val="FF0000"/>
                </a:solidFill>
                <a:latin typeface="楷体" panose="02010609060101010101" charset="-122"/>
                <a:ea typeface="楷体" panose="02010609060101010101" charset="-122"/>
                <a:sym typeface="+mn-ea"/>
              </a:rPr>
              <a:t>                   </a:t>
            </a:r>
            <a:r>
              <a:rPr lang="zh-CN" sz="2800" b="1">
                <a:solidFill>
                  <a:srgbClr val="FF0000"/>
                </a:solidFill>
                <a:latin typeface="楷体" panose="02010609060101010101" charset="-122"/>
                <a:ea typeface="楷体" panose="02010609060101010101" charset="-122"/>
                <a:sym typeface="+mn-ea"/>
              </a:rPr>
              <a:t>（女生）</a:t>
            </a:r>
            <a:endParaRPr lang="zh-CN" sz="2800" b="1">
              <a:solidFill>
                <a:srgbClr val="FF0000"/>
              </a:solidFill>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006215" y="217805"/>
            <a:ext cx="417957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诗歌联读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4" name="文本框 3"/>
          <p:cNvSpPr txBox="1"/>
          <p:nvPr>
            <p:custDataLst>
              <p:tags r:id="rId2"/>
            </p:custDataLst>
          </p:nvPr>
        </p:nvSpPr>
        <p:spPr>
          <a:xfrm>
            <a:off x="1000125" y="1642745"/>
            <a:ext cx="5220335" cy="3852545"/>
          </a:xfrm>
          <a:prstGeom prst="rect">
            <a:avLst/>
          </a:prstGeom>
          <a:noFill/>
        </p:spPr>
        <p:txBody>
          <a:bodyPr wrap="square" rtlCol="0">
            <a:noAutofit/>
          </a:bodyPr>
          <a:lstStyle/>
          <a:p>
            <a:pPr indent="0" fontAlgn="auto">
              <a:lnSpc>
                <a:spcPct val="150000"/>
              </a:lnSpc>
              <a:defRPr/>
            </a:pPr>
            <a:r>
              <a:rPr sz="2800" b="1">
                <a:latin typeface="楷体" panose="02010609060101010101" charset="-122"/>
                <a:ea typeface="楷体" panose="02010609060101010101" charset="-122"/>
                <a:sym typeface="+mn-ea"/>
              </a:rPr>
              <a:t>那天清晨</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落叶满地， </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两条路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都未经</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脚印污染。</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啊，留下一条路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等改日再见! 但我知道</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路径延绵</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无尽头， 恐怕我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难以</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再回返。</a:t>
            </a:r>
            <a:endParaRPr sz="2800" b="1">
              <a:latin typeface="楷体" panose="02010609060101010101" charset="-122"/>
              <a:ea typeface="楷体" panose="02010609060101010101" charset="-122"/>
              <a:sym typeface="+mn-ea"/>
            </a:endParaRPr>
          </a:p>
          <a:p>
            <a:pPr indent="0" fontAlgn="auto">
              <a:lnSpc>
                <a:spcPct val="150000"/>
              </a:lnSpc>
              <a:defRPr/>
            </a:pPr>
            <a:r>
              <a:rPr lang="zh-CN" sz="2800" b="1">
                <a:latin typeface="楷体" panose="02010609060101010101" charset="-122"/>
                <a:ea typeface="楷体" panose="02010609060101010101" charset="-122"/>
                <a:sym typeface="+mn-ea"/>
              </a:rPr>
              <a:t>（男生）</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3"/>
            </p:custDataLst>
          </p:nvPr>
        </p:nvSpPr>
        <p:spPr>
          <a:xfrm>
            <a:off x="6720205" y="1642745"/>
            <a:ext cx="5229225" cy="3460750"/>
          </a:xfrm>
          <a:prstGeom prst="rect">
            <a:avLst/>
          </a:prstGeom>
          <a:noFill/>
        </p:spPr>
        <p:txBody>
          <a:bodyPr wrap="square" rtlCol="0">
            <a:noAutofit/>
          </a:bodyPr>
          <a:lstStyle/>
          <a:p>
            <a:pPr indent="0" fontAlgn="auto">
              <a:lnSpc>
                <a:spcPct val="150000"/>
              </a:lnSpc>
              <a:spcBef>
                <a:spcPct val="0"/>
              </a:spcBef>
              <a:defRPr/>
            </a:pP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不要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悲伤，不要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心急！</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忧郁的日子里</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须要</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镇静：</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相信吧，快乐的日子</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将会来临。</a:t>
            </a:r>
            <a:r>
              <a:rPr lang="zh-CN" sz="2800" b="1">
                <a:solidFill>
                  <a:srgbClr val="FF0000"/>
                </a:solidFill>
                <a:latin typeface="楷体" panose="02010609060101010101" charset="-122"/>
                <a:ea typeface="楷体" panose="02010609060101010101" charset="-122"/>
                <a:sym typeface="+mn-ea"/>
              </a:rPr>
              <a:t>（女生）</a:t>
            </a:r>
            <a:endParaRPr lang="zh-CN" sz="2800" b="1">
              <a:solidFill>
                <a:srgbClr val="FF0000"/>
              </a:solidFill>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347470" y="408305"/>
            <a:ext cx="870585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诗歌联读</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4" name="文本框 3"/>
          <p:cNvSpPr txBox="1"/>
          <p:nvPr>
            <p:custDataLst>
              <p:tags r:id="rId2"/>
            </p:custDataLst>
          </p:nvPr>
        </p:nvSpPr>
        <p:spPr>
          <a:xfrm>
            <a:off x="318770" y="1642745"/>
            <a:ext cx="5901690" cy="4092575"/>
          </a:xfrm>
          <a:prstGeom prst="rect">
            <a:avLst/>
          </a:prstGeom>
          <a:noFill/>
        </p:spPr>
        <p:txBody>
          <a:bodyPr wrap="square" rtlCol="0">
            <a:noAutofit/>
          </a:bodyPr>
          <a:lstStyle/>
          <a:p>
            <a:pPr indent="0" fontAlgn="auto">
              <a:lnSpc>
                <a:spcPct val="150000"/>
              </a:lnSpc>
              <a:spcBef>
                <a:spcPct val="0"/>
              </a:spcBef>
              <a:defRPr/>
            </a:pPr>
            <a:r>
              <a:rPr sz="2800" b="1">
                <a:latin typeface="楷体" panose="02010609060101010101" charset="-122"/>
                <a:ea typeface="楷体" panose="02010609060101010101" charset="-122"/>
                <a:sym typeface="+mn-ea"/>
              </a:rPr>
              <a:t>也许</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多少年后</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在某个地方，</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 我将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轻声叹息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将往事</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回顾：</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一片树林里</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分出</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两条路</a:t>
            </a:r>
            <a:r>
              <a:rPr lang="en-US" sz="2800" b="1">
                <a:latin typeface="楷体" panose="02010609060101010101" charset="-122"/>
                <a:ea typeface="楷体" panose="02010609060101010101" charset="-122"/>
                <a:sym typeface="+mn-ea"/>
              </a:rPr>
              <a:t>——</a:t>
            </a:r>
            <a:endParaRPr lang="en-US"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而我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选择了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人迹更少的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一条，</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从此</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决定了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我一生的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道路。</a:t>
            </a:r>
            <a:endParaRPr sz="2800" b="1">
              <a:latin typeface="楷体" panose="02010609060101010101" charset="-122"/>
              <a:ea typeface="楷体" panose="02010609060101010101" charset="-122"/>
              <a:sym typeface="+mn-ea"/>
            </a:endParaRPr>
          </a:p>
          <a:p>
            <a:pPr indent="0" fontAlgn="auto">
              <a:lnSpc>
                <a:spcPct val="150000"/>
              </a:lnSpc>
              <a:defRPr/>
            </a:pPr>
            <a:r>
              <a:rPr lang="zh-CN" sz="2800" b="1">
                <a:latin typeface="楷体" panose="02010609060101010101" charset="-122"/>
                <a:ea typeface="楷体" panose="02010609060101010101" charset="-122"/>
                <a:sym typeface="+mn-ea"/>
              </a:rPr>
              <a:t>（男生）</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3"/>
            </p:custDataLst>
          </p:nvPr>
        </p:nvSpPr>
        <p:spPr>
          <a:xfrm>
            <a:off x="6328410" y="1642745"/>
            <a:ext cx="5687060" cy="3930650"/>
          </a:xfrm>
          <a:prstGeom prst="rect">
            <a:avLst/>
          </a:prstGeom>
          <a:noFill/>
        </p:spPr>
        <p:txBody>
          <a:bodyPr wrap="square" rtlCol="0">
            <a:noAutofit/>
          </a:bodyPr>
          <a:lstStyle/>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心儿永远</a:t>
            </a:r>
            <a:r>
              <a:rPr lang="en-US" sz="2800" b="1">
                <a:solidFill>
                  <a:schemeClr val="tx1"/>
                </a:solidFill>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向往着未来；</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现在</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却常是忧郁：</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一切</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都是瞬息，一切</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都将会过去；</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而那过去了的，</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就会成为</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亲切的</a:t>
            </a:r>
            <a:r>
              <a:rPr lang="en-US" sz="2800" b="1">
                <a:latin typeface="楷体" panose="02010609060101010101" charset="-122"/>
                <a:ea typeface="楷体" panose="02010609060101010101" charset="-122"/>
                <a:sym typeface="+mn-ea"/>
              </a:rPr>
              <a:t>/</a:t>
            </a:r>
            <a:r>
              <a:rPr sz="2800" b="1">
                <a:solidFill>
                  <a:srgbClr val="FF0000"/>
                </a:solidFill>
                <a:latin typeface="楷体" panose="02010609060101010101" charset="-122"/>
                <a:ea typeface="楷体" panose="02010609060101010101" charset="-122"/>
                <a:sym typeface="+mn-ea"/>
              </a:rPr>
              <a:t>怀恋。</a:t>
            </a:r>
            <a:endParaRPr sz="2800" b="1">
              <a:solidFill>
                <a:srgbClr val="FF0000"/>
              </a:solidFill>
              <a:latin typeface="楷体" panose="02010609060101010101" charset="-122"/>
              <a:ea typeface="楷体" panose="02010609060101010101" charset="-122"/>
              <a:sym typeface="+mn-ea"/>
            </a:endParaRPr>
          </a:p>
          <a:p>
            <a:pPr indent="0" fontAlgn="auto">
              <a:lnSpc>
                <a:spcPct val="150000"/>
              </a:lnSpc>
              <a:spcBef>
                <a:spcPct val="0"/>
              </a:spcBef>
              <a:defRPr/>
            </a:pPr>
            <a:r>
              <a:rPr sz="2800" b="1">
                <a:solidFill>
                  <a:srgbClr val="FF0000"/>
                </a:solidFill>
                <a:latin typeface="楷体" panose="02010609060101010101" charset="-122"/>
                <a:ea typeface="楷体" panose="02010609060101010101" charset="-122"/>
                <a:sym typeface="+mn-ea"/>
              </a:rPr>
              <a:t> </a:t>
            </a:r>
            <a:r>
              <a:rPr lang="en-US" sz="2800" b="1">
                <a:solidFill>
                  <a:srgbClr val="FF0000"/>
                </a:solidFill>
                <a:latin typeface="楷体" panose="02010609060101010101" charset="-122"/>
                <a:ea typeface="楷体" panose="02010609060101010101" charset="-122"/>
                <a:sym typeface="+mn-ea"/>
              </a:rPr>
              <a:t>       </a:t>
            </a:r>
            <a:r>
              <a:rPr lang="zh-CN" sz="2800" b="1">
                <a:solidFill>
                  <a:srgbClr val="FF0000"/>
                </a:solidFill>
                <a:latin typeface="楷体" panose="02010609060101010101" charset="-122"/>
                <a:ea typeface="楷体" panose="02010609060101010101" charset="-122"/>
                <a:sym typeface="+mn-ea"/>
              </a:rPr>
              <a:t>（女生）</a:t>
            </a:r>
            <a:endParaRPr lang="zh-CN" sz="2800" b="1">
              <a:solidFill>
                <a:srgbClr val="FF0000"/>
              </a:solidFill>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2604135" y="208280"/>
            <a:ext cx="6249035"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课堂寄语</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5" name="文本框 4"/>
          <p:cNvSpPr txBox="1"/>
          <p:nvPr>
            <p:custDataLst>
              <p:tags r:id="rId2"/>
            </p:custDataLst>
          </p:nvPr>
        </p:nvSpPr>
        <p:spPr>
          <a:xfrm>
            <a:off x="581025" y="1021080"/>
            <a:ext cx="11029315" cy="5583555"/>
          </a:xfrm>
          <a:prstGeom prst="rect">
            <a:avLst/>
          </a:prstGeom>
          <a:noFill/>
        </p:spPr>
        <p:txBody>
          <a:bodyPr wrap="square" rtlCol="0">
            <a:noAutofit/>
          </a:bodyPr>
          <a:lstStyle/>
          <a:p>
            <a:pPr algn="l">
              <a:lnSpc>
                <a:spcPct val="150000"/>
              </a:lnSpc>
              <a:spcBef>
                <a:spcPct val="50000"/>
              </a:spcBef>
              <a:buClrTx/>
              <a:buSzTx/>
              <a:buFontTx/>
            </a:pPr>
            <a:r>
              <a:rPr lang="zh-CN" sz="2800">
                <a:latin typeface="楷体" panose="02010609060101010101" charset="-122"/>
                <a:ea typeface="楷体" panose="02010609060101010101" charset="-122"/>
              </a:rPr>
              <a:t> </a:t>
            </a:r>
            <a:r>
              <a:rPr lang="en-US" altLang="zh-CN" sz="2800">
                <a:latin typeface="楷体" panose="02010609060101010101" charset="-122"/>
                <a:ea typeface="楷体" panose="02010609060101010101" charset="-122"/>
              </a:rPr>
              <a:t>   </a:t>
            </a:r>
            <a:r>
              <a:rPr lang="zh-CN" sz="3200">
                <a:latin typeface="楷体" panose="02010609060101010101" charset="-122"/>
                <a:ea typeface="楷体" panose="02010609060101010101" charset="-122"/>
              </a:rPr>
              <a:t>在成长的道路上，有</a:t>
            </a:r>
            <a:r>
              <a:rPr lang="zh-CN" sz="3200">
                <a:latin typeface="楷体" panose="02010609060101010101" charset="-122"/>
                <a:ea typeface="楷体" panose="02010609060101010101" charset="-122"/>
                <a:sym typeface="+mn-ea"/>
              </a:rPr>
              <a:t>时时洒满你心田的</a:t>
            </a:r>
            <a:r>
              <a:rPr lang="zh-CN" sz="3200">
                <a:latin typeface="楷体" panose="02010609060101010101" charset="-122"/>
                <a:ea typeface="楷体" panose="02010609060101010101" charset="-122"/>
              </a:rPr>
              <a:t>阳光，也难免有</a:t>
            </a:r>
            <a:r>
              <a:rPr lang="zh-CN" sz="3200">
                <a:latin typeface="楷体" panose="02010609060101010101" charset="-122"/>
                <a:ea typeface="楷体" panose="02010609060101010101" charset="-122"/>
                <a:sym typeface="+mn-ea"/>
              </a:rPr>
              <a:t>不期而至</a:t>
            </a:r>
            <a:r>
              <a:rPr lang="zh-CN" sz="3200">
                <a:latin typeface="楷体" panose="02010609060101010101" charset="-122"/>
                <a:ea typeface="楷体" panose="02010609060101010101" charset="-122"/>
              </a:rPr>
              <a:t>的风雨。假如你觉得生活欺骗了你，请记住普希金的叮咛和嘱咐。告诉自己：</a:t>
            </a:r>
            <a:r>
              <a:rPr lang="zh-CN" sz="3200">
                <a:solidFill>
                  <a:srgbClr val="FF0000"/>
                </a:solidFill>
                <a:latin typeface="楷体" panose="02010609060101010101" charset="-122"/>
                <a:ea typeface="楷体" panose="02010609060101010101" charset="-122"/>
              </a:rPr>
              <a:t>一切都是瞬息，一切都将会过去，而那过去了的，将会成为亲切的怀恋。</a:t>
            </a:r>
            <a:endParaRPr lang="zh-CN" sz="3200">
              <a:latin typeface="楷体" panose="02010609060101010101" charset="-122"/>
              <a:ea typeface="楷体" panose="02010609060101010101" charset="-122"/>
            </a:endParaRPr>
          </a:p>
          <a:p>
            <a:pPr algn="l">
              <a:lnSpc>
                <a:spcPct val="150000"/>
              </a:lnSpc>
              <a:spcBef>
                <a:spcPct val="50000"/>
              </a:spcBef>
              <a:buClrTx/>
              <a:buSzTx/>
              <a:buFontTx/>
            </a:pPr>
            <a:r>
              <a:rPr lang="en-US" altLang="zh-CN" sz="3200">
                <a:latin typeface="楷体" panose="02010609060101010101" charset="-122"/>
                <a:ea typeface="楷体" panose="02010609060101010101" charset="-122"/>
              </a:rPr>
              <a:t>   </a:t>
            </a:r>
            <a:r>
              <a:rPr lang="zh-CN" sz="3200">
                <a:latin typeface="楷体" panose="02010609060101010101" charset="-122"/>
                <a:ea typeface="楷体" panose="02010609060101010101" charset="-122"/>
              </a:rPr>
              <a:t>人生的道路千万条，当你面临选择的尴尬和困惑时，不妨想想《未选择的路》，让我们直面人生理性思考，谨慎选择</a:t>
            </a:r>
            <a:r>
              <a:rPr lang="zh-CN" sz="3600">
                <a:latin typeface="楷体" panose="02010609060101010101" charset="-122"/>
                <a:ea typeface="楷体" panose="02010609060101010101" charset="-122"/>
              </a:rPr>
              <a:t>。</a:t>
            </a:r>
            <a:endParaRPr lang="zh-CN" sz="36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526415"/>
            <a:ext cx="10515600" cy="901065"/>
          </a:xfrm>
        </p:spPr>
        <p:txBody>
          <a:bodyPr/>
          <a:lstStyle/>
          <a:p>
            <a:pPr algn="ctr"/>
            <a:r>
              <a:rPr lang="zh-CN" altLang="en-US" sz="3600">
                <a:solidFill>
                  <a:srgbClr val="FF0000"/>
                </a:solidFill>
                <a:latin typeface="黑体" panose="02010609060101010101" pitchFamily="49" charset="-122"/>
                <a:ea typeface="黑体" panose="02010609060101010101" pitchFamily="49" charset="-122"/>
              </a:rPr>
              <a:t>学习目标</a:t>
            </a:r>
            <a:endParaRPr lang="zh-CN" altLang="en-US" sz="360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custDataLst>
              <p:tags r:id="rId2"/>
            </p:custDataLst>
          </p:nvPr>
        </p:nvSpPr>
        <p:spPr>
          <a:xfrm>
            <a:off x="1857375" y="1690370"/>
            <a:ext cx="10179685" cy="4028440"/>
          </a:xfrm>
        </p:spPr>
        <p:txBody>
          <a:bodyPr>
            <a:normAutofit lnSpcReduction="10000"/>
          </a:bodyPr>
          <a:lstStyle/>
          <a:p>
            <a:pPr marL="0" indent="0" fontAlgn="auto">
              <a:lnSpc>
                <a:spcPct val="200000"/>
              </a:lnSpc>
              <a:buNone/>
            </a:pPr>
            <a:r>
              <a:rPr>
                <a:latin typeface="楷体" panose="02010609060101010101" charset="-122"/>
                <a:ea typeface="楷体" panose="02010609060101010101" charset="-122"/>
                <a:sym typeface="+mn-ea"/>
              </a:rPr>
              <a:t>1.把握</a:t>
            </a:r>
            <a:r>
              <a:rPr lang="zh-CN">
                <a:latin typeface="楷体" panose="02010609060101010101" charset="-122"/>
                <a:ea typeface="楷体" panose="02010609060101010101" charset="-122"/>
                <a:sym typeface="+mn-ea"/>
              </a:rPr>
              <a:t>情感</a:t>
            </a:r>
            <a:r>
              <a:rPr>
                <a:latin typeface="楷体" panose="02010609060101010101" charset="-122"/>
                <a:ea typeface="楷体" panose="02010609060101010101" charset="-122"/>
                <a:sym typeface="+mn-ea"/>
              </a:rPr>
              <a:t>基调</a:t>
            </a:r>
            <a:r>
              <a:rPr lang="zh-CN">
                <a:latin typeface="楷体" panose="02010609060101010101" charset="-122"/>
                <a:ea typeface="楷体" panose="02010609060101010101" charset="-122"/>
                <a:sym typeface="+mn-ea"/>
              </a:rPr>
              <a:t>，有感情地朗诵诗歌</a:t>
            </a:r>
            <a:r>
              <a:rPr>
                <a:latin typeface="楷体" panose="02010609060101010101" charset="-122"/>
                <a:ea typeface="楷体" panose="02010609060101010101" charset="-122"/>
                <a:sym typeface="+mn-ea"/>
              </a:rPr>
              <a:t>。</a:t>
            </a:r>
            <a:endParaRPr>
              <a:latin typeface="楷体" panose="02010609060101010101" charset="-122"/>
              <a:ea typeface="楷体" panose="02010609060101010101" charset="-122"/>
              <a:sym typeface="+mn-ea"/>
            </a:endParaRPr>
          </a:p>
          <a:p>
            <a:pPr marL="0" indent="0" fontAlgn="auto">
              <a:lnSpc>
                <a:spcPct val="200000"/>
              </a:lnSpc>
              <a:buNone/>
            </a:pPr>
            <a:r>
              <a:rPr>
                <a:latin typeface="楷体" panose="02010609060101010101" charset="-122"/>
                <a:ea typeface="楷体" panose="02010609060101010101" charset="-122"/>
                <a:sym typeface="+mn-ea"/>
              </a:rPr>
              <a:t>2.</a:t>
            </a:r>
            <a:r>
              <a:rPr lang="zh-CN">
                <a:latin typeface="楷体" panose="02010609060101010101" charset="-122"/>
                <a:ea typeface="楷体" panose="02010609060101010101" charset="-122"/>
                <a:sym typeface="+mn-ea"/>
              </a:rPr>
              <a:t>发挥想象，体会诗歌的象征意义，</a:t>
            </a:r>
            <a:r>
              <a:rPr>
                <a:latin typeface="楷体" panose="02010609060101010101" charset="-122"/>
                <a:ea typeface="楷体" panose="02010609060101010101" charset="-122"/>
                <a:sym typeface="+mn-ea"/>
              </a:rPr>
              <a:t>理解诗人感情</a:t>
            </a:r>
            <a:r>
              <a:rPr lang="zh-CN">
                <a:latin typeface="楷体" panose="02010609060101010101" charset="-122"/>
                <a:ea typeface="楷体" panose="02010609060101010101" charset="-122"/>
                <a:sym typeface="+mn-ea"/>
              </a:rPr>
              <a:t>。</a:t>
            </a:r>
            <a:endParaRPr>
              <a:latin typeface="楷体" panose="02010609060101010101" charset="-122"/>
              <a:ea typeface="楷体" panose="02010609060101010101" charset="-122"/>
              <a:sym typeface="+mn-ea"/>
            </a:endParaRPr>
          </a:p>
          <a:p>
            <a:pPr marL="0" indent="0" fontAlgn="auto">
              <a:lnSpc>
                <a:spcPct val="200000"/>
              </a:lnSpc>
              <a:buNone/>
            </a:pPr>
            <a:r>
              <a:rPr>
                <a:latin typeface="楷体" panose="02010609060101010101" charset="-122"/>
                <a:ea typeface="楷体" panose="02010609060101010101" charset="-122"/>
                <a:sym typeface="+mn-ea"/>
              </a:rPr>
              <a:t>3.</a:t>
            </a:r>
            <a:r>
              <a:rPr lang="zh-CN">
                <a:latin typeface="楷体" panose="02010609060101010101" charset="-122"/>
                <a:ea typeface="楷体" panose="02010609060101010101" charset="-122"/>
                <a:sym typeface="+mn-ea"/>
              </a:rPr>
              <a:t>对比阅读，比较两首哲理诗的异同，激发阅读哲理诗的兴趣。</a:t>
            </a:r>
            <a:endParaRPr lang="zh-CN">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06595" y="1246505"/>
            <a:ext cx="3515360" cy="675005"/>
          </a:xfrm>
        </p:spPr>
        <p:txBody>
          <a:bodyPr/>
          <a:lstStyle/>
          <a:p>
            <a:pPr algn="ctr"/>
            <a:r>
              <a:rPr lang="zh-CN" altLang="en-US" sz="3600">
                <a:solidFill>
                  <a:srgbClr val="FF0000"/>
                </a:solidFill>
              </a:rPr>
              <a:t>活动一</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2506345" y="2687955"/>
            <a:ext cx="7846060" cy="1789430"/>
          </a:xfrm>
        </p:spPr>
        <p:txBody>
          <a:bodyPr>
            <a:noAutofit/>
          </a:bodyPr>
          <a:lstStyle/>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朗读活动</a:t>
            </a:r>
            <a:endParaRPr lang="zh-CN" altLang="en-US" sz="3600"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（读准字音，读清节奏）</a:t>
            </a:r>
            <a:endParaRPr lang="zh-CN" altLang="en-US" sz="36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282950" y="389255"/>
            <a:ext cx="3734435" cy="675005"/>
          </a:xfrm>
        </p:spPr>
        <p:txBody>
          <a:bodyPr/>
          <a:lstStyle/>
          <a:p>
            <a:pPr algn="ctr"/>
            <a:r>
              <a:rPr lang="zh-CN" altLang="en-US" sz="3600">
                <a:solidFill>
                  <a:srgbClr val="FF0000"/>
                </a:solidFill>
              </a:rPr>
              <a:t>读准字音</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398145" y="1197610"/>
            <a:ext cx="11132185" cy="5190490"/>
          </a:xfrm>
        </p:spPr>
        <p:txBody>
          <a:bodyPr>
            <a:noAutofit/>
          </a:bodyPr>
          <a:lstStyle/>
          <a:p>
            <a:pPr marL="0" indent="0" eaLnBrk="0" fontAlgn="auto" hangingPunct="0">
              <a:lnSpc>
                <a:spcPts val="5000"/>
              </a:lnSpc>
              <a:buNone/>
            </a:pPr>
            <a:endParaRPr sz="3600"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ts val="5000"/>
              </a:lnSpc>
              <a:buNone/>
            </a:pPr>
            <a:r>
              <a:rPr lang="en-US" altLang="zh-CN" sz="3600">
                <a:solidFill>
                  <a:srgbClr val="0D0D0D"/>
                </a:solidFill>
                <a:latin typeface="楷体" panose="02010609060101010101" charset="-122"/>
                <a:ea typeface="楷体" panose="02010609060101010101" charset="-122"/>
                <a:sym typeface="+mn-ea"/>
              </a:rPr>
              <a:t>            </a:t>
            </a:r>
            <a:endParaRPr lang="en-US" altLang="zh-CN" sz="3600">
              <a:solidFill>
                <a:srgbClr val="0D0D0D"/>
              </a:solidFill>
              <a:latin typeface="楷体" panose="02010609060101010101" charset="-122"/>
              <a:ea typeface="楷体" panose="02010609060101010101" charset="-122"/>
              <a:sym typeface="+mn-ea"/>
            </a:endParaRPr>
          </a:p>
          <a:p>
            <a:pPr marL="0" indent="0" eaLnBrk="0" fontAlgn="auto" hangingPunct="0">
              <a:lnSpc>
                <a:spcPts val="5000"/>
              </a:lnSpc>
              <a:buNone/>
            </a:pPr>
            <a:r>
              <a:rPr lang="en-US" altLang="zh-CN" sz="3600">
                <a:solidFill>
                  <a:srgbClr val="0D0D0D"/>
                </a:solidFill>
                <a:latin typeface="楷体" panose="02010609060101010101" charset="-122"/>
                <a:ea typeface="楷体" panose="02010609060101010101" charset="-122"/>
                <a:sym typeface="+mn-ea"/>
              </a:rPr>
              <a:t>  </a:t>
            </a:r>
            <a:endParaRPr lang="en-US" altLang="zh-CN" sz="3600">
              <a:solidFill>
                <a:srgbClr val="0D0D0D"/>
              </a:solidFill>
              <a:latin typeface="楷体" panose="02010609060101010101" charset="-122"/>
              <a:ea typeface="楷体" panose="02010609060101010101" charset="-122"/>
              <a:sym typeface="+mn-ea"/>
            </a:endParaRPr>
          </a:p>
          <a:p>
            <a:pPr marL="0" indent="0" eaLnBrk="0" fontAlgn="auto" hangingPunct="0">
              <a:lnSpc>
                <a:spcPts val="5000"/>
              </a:lnSpc>
              <a:buNone/>
            </a:pPr>
            <a:r>
              <a:rPr lang="en-US" altLang="zh-CN" sz="3600">
                <a:solidFill>
                  <a:srgbClr val="0D0D0D"/>
                </a:solidFill>
                <a:latin typeface="楷体" panose="02010609060101010101" charset="-122"/>
                <a:ea typeface="楷体" panose="02010609060101010101" charset="-122"/>
                <a:sym typeface="+mn-ea"/>
              </a:rPr>
              <a:t>      </a:t>
            </a:r>
            <a:r>
              <a:rPr sz="3600">
                <a:solidFill>
                  <a:srgbClr val="FF0000"/>
                </a:solidFill>
                <a:latin typeface="楷体" panose="02010609060101010101" charset="-122"/>
                <a:ea typeface="楷体" panose="02010609060101010101" charset="-122"/>
                <a:sym typeface="+mn-ea"/>
              </a:rPr>
              <a:t>涉</a:t>
            </a:r>
            <a:r>
              <a:rPr sz="3600">
                <a:latin typeface="楷体" panose="02010609060101010101" charset="-122"/>
                <a:ea typeface="楷体" panose="02010609060101010101" charset="-122"/>
                <a:sym typeface="+mn-ea"/>
              </a:rPr>
              <a:t>足</a:t>
            </a:r>
            <a:r>
              <a:rPr lang="en-US" sz="3600">
                <a:latin typeface="楷体" panose="02010609060101010101" charset="-122"/>
                <a:ea typeface="楷体" panose="02010609060101010101" charset="-122"/>
                <a:sym typeface="+mn-ea"/>
              </a:rPr>
              <a:t>        </a:t>
            </a:r>
            <a:r>
              <a:rPr sz="3600">
                <a:solidFill>
                  <a:srgbClr val="FF0000"/>
                </a:solidFill>
                <a:latin typeface="楷体" panose="02010609060101010101" charset="-122"/>
                <a:ea typeface="楷体" panose="02010609060101010101" charset="-122"/>
                <a:sym typeface="+mn-ea"/>
              </a:rPr>
              <a:t>伫</a:t>
            </a:r>
            <a:r>
              <a:rPr sz="3600">
                <a:latin typeface="楷体" panose="02010609060101010101" charset="-122"/>
                <a:ea typeface="楷体" panose="02010609060101010101" charset="-122"/>
                <a:sym typeface="+mn-ea"/>
              </a:rPr>
              <a:t>立</a:t>
            </a:r>
            <a:r>
              <a:rPr lang="en-US" sz="3600">
                <a:latin typeface="楷体" panose="02010609060101010101" charset="-122"/>
                <a:ea typeface="楷体" panose="02010609060101010101" charset="-122"/>
                <a:sym typeface="+mn-ea"/>
              </a:rPr>
              <a:t>        </a:t>
            </a:r>
            <a:r>
              <a:rPr sz="3600">
                <a:latin typeface="楷体" panose="02010609060101010101" charset="-122"/>
                <a:ea typeface="楷体" panose="02010609060101010101" charset="-122"/>
                <a:sym typeface="+mn-ea"/>
              </a:rPr>
              <a:t>幽寂</a:t>
            </a:r>
            <a:r>
              <a:rPr lang="en-US" sz="3600">
                <a:latin typeface="楷体" panose="02010609060101010101" charset="-122"/>
                <a:ea typeface="楷体" panose="02010609060101010101" charset="-122"/>
                <a:sym typeface="+mn-ea"/>
              </a:rPr>
              <a:t>      </a:t>
            </a:r>
            <a:r>
              <a:rPr sz="3600">
                <a:solidFill>
                  <a:srgbClr val="FF0000"/>
                </a:solidFill>
                <a:latin typeface="楷体" panose="02010609060101010101" charset="-122"/>
                <a:ea typeface="楷体" panose="02010609060101010101" charset="-122"/>
                <a:sym typeface="+mn-ea"/>
              </a:rPr>
              <a:t>延</a:t>
            </a:r>
            <a:r>
              <a:rPr sz="3600">
                <a:latin typeface="楷体" panose="02010609060101010101" charset="-122"/>
                <a:ea typeface="楷体" panose="02010609060101010101" charset="-122"/>
                <a:sym typeface="+mn-ea"/>
              </a:rPr>
              <a:t>绵</a:t>
            </a:r>
            <a:r>
              <a:rPr lang="en-US" sz="3600">
                <a:latin typeface="楷体" panose="02010609060101010101" charset="-122"/>
                <a:ea typeface="楷体" panose="02010609060101010101" charset="-122"/>
                <a:sym typeface="+mn-ea"/>
              </a:rPr>
              <a:t> </a:t>
            </a:r>
            <a:endParaRPr sz="3600">
              <a:latin typeface="楷体" panose="02010609060101010101" charset="-122"/>
              <a:ea typeface="楷体" panose="02010609060101010101" charset="-122"/>
              <a:sym typeface="+mn-ea"/>
            </a:endParaRPr>
          </a:p>
          <a:p>
            <a:pPr marL="0" indent="0" eaLnBrk="0" fontAlgn="auto" hangingPunct="0">
              <a:lnSpc>
                <a:spcPts val="5000"/>
              </a:lnSpc>
              <a:buNone/>
            </a:pPr>
            <a:endParaRPr sz="36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4117975" y="238125"/>
            <a:ext cx="2193925" cy="826135"/>
          </a:xfrm>
          <a:prstGeom prst="rect">
            <a:avLst/>
          </a:prstGeom>
          <a:noFill/>
        </p:spPr>
        <p:txBody>
          <a:bodyPr wrap="square" rtlCol="0">
            <a:noAutofit/>
          </a:bodyPr>
          <a:lstStyle/>
          <a:p>
            <a:endParaRPr lang="zh-CN" altLang="en-US"/>
          </a:p>
        </p:txBody>
      </p:sp>
      <p:sp>
        <p:nvSpPr>
          <p:cNvPr id="28" name="文本框 27"/>
          <p:cNvSpPr txBox="1"/>
          <p:nvPr>
            <p:custDataLst>
              <p:tags r:id="rId4"/>
            </p:custDataLst>
          </p:nvPr>
        </p:nvSpPr>
        <p:spPr>
          <a:xfrm>
            <a:off x="1916430" y="2035810"/>
            <a:ext cx="5844540" cy="732155"/>
          </a:xfrm>
          <a:prstGeom prst="rect">
            <a:avLst/>
          </a:prstGeom>
          <a:noFill/>
        </p:spPr>
        <p:txBody>
          <a:bodyPr wrap="square" rtlCol="0">
            <a:spAutoFit/>
          </a:bodyPr>
          <a:lstStyle/>
          <a:p>
            <a:pPr marL="0" indent="0" eaLnBrk="0" fontAlgn="auto" hangingPunct="0">
              <a:lnSpc>
                <a:spcPts val="5000"/>
              </a:lnSpc>
              <a:buNone/>
            </a:pPr>
            <a:r>
              <a:rPr sz="3600">
                <a:solidFill>
                  <a:srgbClr val="FF0000"/>
                </a:solidFill>
                <a:latin typeface="楷体" panose="02010609060101010101" charset="-122"/>
                <a:ea typeface="楷体" panose="02010609060101010101" charset="-122"/>
                <a:sym typeface="+mn-ea"/>
              </a:rPr>
              <a:t>shè</a:t>
            </a:r>
            <a:r>
              <a:rPr lang="en-US" sz="3600" b="1">
                <a:solidFill>
                  <a:srgbClr val="FF0000"/>
                </a:solidFill>
                <a:latin typeface="楷体" panose="02010609060101010101" charset="-122"/>
                <a:ea typeface="楷体" panose="02010609060101010101" charset="-122"/>
                <a:cs typeface="楷体" panose="02010609060101010101" charset="-122"/>
                <a:sym typeface="+mn-ea"/>
              </a:rPr>
              <a:t>  </a:t>
            </a:r>
            <a:r>
              <a:rPr sz="3600" b="1">
                <a:solidFill>
                  <a:srgbClr val="FF0000"/>
                </a:solidFill>
                <a:latin typeface="楷体" panose="02010609060101010101" charset="-122"/>
                <a:ea typeface="楷体" panose="02010609060101010101" charset="-122"/>
                <a:cs typeface="楷体" panose="02010609060101010101" charset="-122"/>
                <a:sym typeface="+mn-ea"/>
              </a:rPr>
              <a:t> </a:t>
            </a:r>
            <a:r>
              <a:rPr lang="en-US" sz="3600" b="1">
                <a:solidFill>
                  <a:srgbClr val="FF0000"/>
                </a:solidFill>
                <a:latin typeface="楷体" panose="02010609060101010101" charset="-122"/>
                <a:ea typeface="楷体" panose="02010609060101010101" charset="-122"/>
                <a:cs typeface="楷体" panose="02010609060101010101" charset="-122"/>
                <a:sym typeface="+mn-ea"/>
              </a:rPr>
              <a:t>    </a:t>
            </a:r>
            <a:r>
              <a:rPr sz="3600">
                <a:solidFill>
                  <a:srgbClr val="FF0000"/>
                </a:solidFill>
                <a:latin typeface="楷体" panose="02010609060101010101" charset="-122"/>
                <a:ea typeface="楷体" panose="02010609060101010101" charset="-122"/>
                <a:sym typeface="+mn-ea"/>
              </a:rPr>
              <a:t>zhù</a:t>
            </a:r>
            <a:endParaRPr sz="3600" b="1">
              <a:solidFill>
                <a:srgbClr val="FF000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282950" y="389255"/>
            <a:ext cx="3734435" cy="675005"/>
          </a:xfrm>
        </p:spPr>
        <p:txBody>
          <a:bodyPr/>
          <a:lstStyle/>
          <a:p>
            <a:pPr algn="ctr"/>
            <a:r>
              <a:rPr lang="zh-CN" altLang="en-US" sz="3600">
                <a:solidFill>
                  <a:srgbClr val="FF0000"/>
                </a:solidFill>
              </a:rPr>
              <a:t>理解词语</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1496695" y="1197610"/>
            <a:ext cx="8891270" cy="5190490"/>
          </a:xfrm>
        </p:spPr>
        <p:txBody>
          <a:bodyPr>
            <a:noAutofit/>
          </a:bodyPr>
          <a:lstStyle/>
          <a:p>
            <a:pPr marL="0" indent="0" eaLnBrk="0" fontAlgn="auto" hangingPunct="0">
              <a:lnSpc>
                <a:spcPts val="5000"/>
              </a:lnSpc>
              <a:buNone/>
            </a:pPr>
            <a:endParaRPr sz="3600"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ct val="150000"/>
              </a:lnSpc>
              <a:buNone/>
            </a:pPr>
            <a:r>
              <a:rPr sz="3600">
                <a:solidFill>
                  <a:srgbClr val="FF0000"/>
                </a:solidFill>
                <a:latin typeface="楷体" panose="02010609060101010101" charset="-122"/>
                <a:ea typeface="楷体" panose="02010609060101010101" charset="-122"/>
                <a:sym typeface="+mn-ea"/>
              </a:rPr>
              <a:t>⑴涉足</a:t>
            </a:r>
            <a:r>
              <a:rPr sz="3600">
                <a:latin typeface="楷体" panose="02010609060101010101" charset="-122"/>
                <a:ea typeface="楷体" panose="02010609060101010101" charset="-122"/>
                <a:sym typeface="+mn-ea"/>
              </a:rPr>
              <a:t>：指进入某种环境或范围。</a:t>
            </a:r>
            <a:endParaRPr sz="3600">
              <a:latin typeface="楷体" panose="02010609060101010101" charset="-122"/>
              <a:ea typeface="楷体" panose="02010609060101010101" charset="-122"/>
              <a:sym typeface="+mn-ea"/>
            </a:endParaRPr>
          </a:p>
          <a:p>
            <a:pPr marL="0" indent="0" eaLnBrk="0" fontAlgn="auto" hangingPunct="0">
              <a:lnSpc>
                <a:spcPct val="150000"/>
              </a:lnSpc>
              <a:buNone/>
            </a:pPr>
            <a:r>
              <a:rPr sz="3600">
                <a:solidFill>
                  <a:srgbClr val="FF0000"/>
                </a:solidFill>
                <a:latin typeface="楷体" panose="02010609060101010101" charset="-122"/>
                <a:ea typeface="楷体" panose="02010609060101010101" charset="-122"/>
                <a:sym typeface="+mn-ea"/>
              </a:rPr>
              <a:t>⑵伫立</a:t>
            </a:r>
            <a:r>
              <a:rPr sz="3600">
                <a:latin typeface="楷体" panose="02010609060101010101" charset="-122"/>
                <a:ea typeface="楷体" panose="02010609060101010101" charset="-122"/>
                <a:sym typeface="+mn-ea"/>
              </a:rPr>
              <a:t>：长时间地站着。</a:t>
            </a:r>
            <a:endParaRPr sz="3600">
              <a:latin typeface="楷体" panose="02010609060101010101" charset="-122"/>
              <a:ea typeface="楷体" panose="02010609060101010101" charset="-122"/>
              <a:sym typeface="+mn-ea"/>
            </a:endParaRPr>
          </a:p>
          <a:p>
            <a:pPr marL="0" indent="0" eaLnBrk="0" fontAlgn="auto" hangingPunct="0">
              <a:lnSpc>
                <a:spcPct val="150000"/>
              </a:lnSpc>
              <a:buNone/>
            </a:pPr>
            <a:r>
              <a:rPr sz="3600">
                <a:solidFill>
                  <a:srgbClr val="FF0000"/>
                </a:solidFill>
                <a:latin typeface="楷体" panose="02010609060101010101" charset="-122"/>
                <a:ea typeface="楷体" panose="02010609060101010101" charset="-122"/>
                <a:sym typeface="+mn-ea"/>
              </a:rPr>
              <a:t>⑶幽寂</a:t>
            </a:r>
            <a:r>
              <a:rPr sz="3600">
                <a:latin typeface="楷体" panose="02010609060101010101" charset="-122"/>
                <a:ea typeface="楷体" panose="02010609060101010101" charset="-122"/>
                <a:sym typeface="+mn-ea"/>
              </a:rPr>
              <a:t>：幽静</a:t>
            </a:r>
            <a:r>
              <a:rPr lang="zh-CN" sz="3600">
                <a:latin typeface="楷体" panose="02010609060101010101" charset="-122"/>
                <a:ea typeface="楷体" panose="02010609060101010101" charset="-122"/>
                <a:sym typeface="+mn-ea"/>
              </a:rPr>
              <a:t>，</a:t>
            </a:r>
            <a:r>
              <a:rPr sz="3600">
                <a:latin typeface="楷体" panose="02010609060101010101" charset="-122"/>
                <a:ea typeface="楷体" panose="02010609060101010101" charset="-122"/>
                <a:sym typeface="+mn-ea"/>
              </a:rPr>
              <a:t>寂寞。</a:t>
            </a:r>
            <a:endParaRPr sz="3600">
              <a:latin typeface="楷体" panose="02010609060101010101" charset="-122"/>
              <a:ea typeface="楷体" panose="02010609060101010101" charset="-122"/>
              <a:sym typeface="+mn-ea"/>
            </a:endParaRPr>
          </a:p>
          <a:p>
            <a:pPr marL="0" indent="0" eaLnBrk="0" fontAlgn="auto" hangingPunct="0">
              <a:lnSpc>
                <a:spcPct val="150000"/>
              </a:lnSpc>
              <a:buNone/>
            </a:pPr>
            <a:r>
              <a:rPr sz="3600">
                <a:solidFill>
                  <a:srgbClr val="FF0000"/>
                </a:solidFill>
                <a:latin typeface="楷体" panose="02010609060101010101" charset="-122"/>
                <a:ea typeface="楷体" panose="02010609060101010101" charset="-122"/>
                <a:sym typeface="+mn-ea"/>
              </a:rPr>
              <a:t>⑷延绵</a:t>
            </a:r>
            <a:r>
              <a:rPr sz="3600">
                <a:latin typeface="楷体" panose="02010609060101010101" charset="-122"/>
                <a:ea typeface="楷体" panose="02010609060101010101" charset="-122"/>
                <a:sym typeface="+mn-ea"/>
              </a:rPr>
              <a:t>：绵亘、绵延伸展</a:t>
            </a:r>
            <a:endParaRPr sz="3600">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000125" y="217805"/>
            <a:ext cx="870585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读清节奏</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custDataLst>
              <p:tags r:id="rId2"/>
            </p:custDataLst>
          </p:nvPr>
        </p:nvSpPr>
        <p:spPr>
          <a:xfrm>
            <a:off x="873125" y="892810"/>
            <a:ext cx="9319260" cy="928370"/>
          </a:xfrm>
        </p:spPr>
        <p:txBody>
          <a:bodyPr>
            <a:noAutofit/>
          </a:bodyPr>
          <a:lstStyle/>
          <a:p>
            <a:pPr marL="0" indent="0" algn="ctr" eaLnBrk="0" fontAlgn="auto" hangingPunct="0">
              <a:lnSpc>
                <a:spcPct val="150000"/>
              </a:lnSpc>
              <a:buNone/>
            </a:pPr>
            <a:r>
              <a:rPr lang="zh-CN" altLang="en-US" b="1">
                <a:solidFill>
                  <a:schemeClr val="tx1">
                    <a:lumMod val="95000"/>
                    <a:lumOff val="5000"/>
                  </a:schemeClr>
                </a:solidFill>
                <a:latin typeface="楷体" panose="02010609060101010101" charset="-122"/>
                <a:ea typeface="楷体" panose="02010609060101010101" charset="-122"/>
                <a:sym typeface="+mn-ea"/>
              </a:rPr>
              <a:t>自由朗读，读清诗歌的节奏。</a:t>
            </a:r>
            <a:endParaRPr lang="zh-CN" altLang="en-US" b="1">
              <a:solidFill>
                <a:schemeClr val="tx1">
                  <a:lumMod val="95000"/>
                  <a:lumOff val="5000"/>
                </a:schemeClr>
              </a:solidFill>
              <a:latin typeface="楷体" panose="02010609060101010101" charset="-122"/>
              <a:ea typeface="楷体" panose="02010609060101010101" charset="-122"/>
            </a:endParaRPr>
          </a:p>
          <a:p>
            <a:pPr marL="0" indent="0" algn="ctr" eaLnBrk="0" fontAlgn="auto" hangingPunct="0">
              <a:lnSpc>
                <a:spcPct val="150000"/>
              </a:lnSpc>
              <a:buNone/>
            </a:pPr>
            <a:endParaRPr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873125" y="2119630"/>
            <a:ext cx="5220335" cy="3571875"/>
          </a:xfrm>
          <a:prstGeom prst="rect">
            <a:avLst/>
          </a:prstGeom>
          <a:noFill/>
        </p:spPr>
        <p:txBody>
          <a:bodyPr wrap="square" rtlCol="0">
            <a:noAutofit/>
          </a:bodyPr>
          <a:lstStyle/>
          <a:p>
            <a:pPr indent="0" fontAlgn="auto">
              <a:lnSpc>
                <a:spcPct val="150000"/>
              </a:lnSpc>
              <a:defRPr/>
            </a:pPr>
            <a:r>
              <a:rPr sz="2800" b="1">
                <a:latin typeface="楷体" panose="02010609060101010101" charset="-122"/>
                <a:ea typeface="楷体" panose="02010609060101010101" charset="-122"/>
                <a:sym typeface="+mn-ea"/>
              </a:rPr>
              <a:t>黄色的树林里</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分出</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两条路， 可惜</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我不能</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同时</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去涉足，</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在那路口</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久久伫立， </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向着</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一条路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极目望去， 直到它</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消失在</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丛林深处。</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4"/>
            </p:custDataLst>
          </p:nvPr>
        </p:nvSpPr>
        <p:spPr>
          <a:xfrm>
            <a:off x="6720205" y="2030095"/>
            <a:ext cx="4713605" cy="3460750"/>
          </a:xfrm>
          <a:prstGeom prst="rect">
            <a:avLst/>
          </a:prstGeom>
          <a:noFill/>
        </p:spPr>
        <p:txBody>
          <a:bodyPr wrap="square" rtlCol="0">
            <a:noAutofit/>
          </a:bodyPr>
          <a:lstStyle/>
          <a:p>
            <a:pPr indent="0" fontAlgn="auto">
              <a:lnSpc>
                <a:spcPct val="150000"/>
              </a:lnSpc>
              <a:spcBef>
                <a:spcPct val="0"/>
              </a:spcBef>
              <a:defRPr/>
            </a:pPr>
            <a:r>
              <a:rPr sz="2800" b="1">
                <a:latin typeface="楷体" panose="02010609060101010101" charset="-122"/>
                <a:ea typeface="楷体" panose="02010609060101010101" charset="-122"/>
                <a:sym typeface="+mn-ea"/>
              </a:rPr>
              <a:t>但我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却选了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另外一条路，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它</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荒草萋萋，十分幽寂，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显得</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更诱人，更美丽；</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虽然</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在这条</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小路上， </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很少留下</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旅人的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足迹。</a:t>
            </a:r>
            <a:endParaRPr sz="2800" b="1">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000125" y="217805"/>
            <a:ext cx="8705850" cy="675005"/>
          </a:xfrm>
        </p:spPr>
        <p:txBody>
          <a:bodyPr/>
          <a:lstStyle/>
          <a:p>
            <a:pPr algn="ctr"/>
            <a:r>
              <a:rPr kumimoji="1" lang="zh-CN" altLang="en-US" sz="3600">
                <a:solidFill>
                  <a:srgbClr val="FF0000"/>
                </a:solidFill>
                <a:latin typeface="黑体" panose="02010609060101010101" pitchFamily="49" charset="-122"/>
                <a:ea typeface="黑体" panose="02010609060101010101" pitchFamily="49" charset="-122"/>
                <a:sym typeface="+mn-ea"/>
              </a:rPr>
              <a:t>读清节奏</a:t>
            </a:r>
            <a:endParaRPr kumimoji="1" lang="zh-CN" altLang="en-US" sz="3600">
              <a:solidFill>
                <a:srgbClr val="FF0000"/>
              </a:solidFill>
              <a:latin typeface="黑体" panose="02010609060101010101" pitchFamily="49" charset="-122"/>
              <a:ea typeface="黑体" panose="02010609060101010101" pitchFamily="49" charset="-122"/>
              <a:sym typeface="+mn-ea"/>
            </a:endParaRPr>
          </a:p>
        </p:txBody>
      </p:sp>
      <p:sp>
        <p:nvSpPr>
          <p:cNvPr id="4" name="文本框 3"/>
          <p:cNvSpPr txBox="1"/>
          <p:nvPr>
            <p:custDataLst>
              <p:tags r:id="rId2"/>
            </p:custDataLst>
          </p:nvPr>
        </p:nvSpPr>
        <p:spPr>
          <a:xfrm>
            <a:off x="541655" y="1610995"/>
            <a:ext cx="5220335" cy="4299585"/>
          </a:xfrm>
          <a:prstGeom prst="rect">
            <a:avLst/>
          </a:prstGeom>
          <a:noFill/>
        </p:spPr>
        <p:txBody>
          <a:bodyPr wrap="square" rtlCol="0">
            <a:noAutofit/>
          </a:bodyPr>
          <a:lstStyle/>
          <a:p>
            <a:pPr indent="0" fontAlgn="auto">
              <a:lnSpc>
                <a:spcPct val="150000"/>
              </a:lnSpc>
              <a:defRPr/>
            </a:pPr>
            <a:r>
              <a:rPr sz="2800" b="1">
                <a:latin typeface="楷体" panose="02010609060101010101" charset="-122"/>
                <a:ea typeface="楷体" panose="02010609060101010101" charset="-122"/>
                <a:sym typeface="+mn-ea"/>
              </a:rPr>
              <a:t>那天清晨</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落叶满地， </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两条路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都未经</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脚印污染。</a:t>
            </a:r>
            <a:endParaRPr sz="2800" b="1">
              <a:latin typeface="楷体" panose="02010609060101010101" charset="-122"/>
              <a:ea typeface="楷体" panose="02010609060101010101" charset="-122"/>
              <a:sym typeface="+mn-ea"/>
            </a:endParaRPr>
          </a:p>
          <a:p>
            <a:pPr indent="0" fontAlgn="auto">
              <a:lnSpc>
                <a:spcPct val="150000"/>
              </a:lnSpc>
              <a:defRPr/>
            </a:pPr>
            <a:r>
              <a:rPr sz="2800" b="1">
                <a:latin typeface="楷体" panose="02010609060101010101" charset="-122"/>
                <a:ea typeface="楷体" panose="02010609060101010101" charset="-122"/>
                <a:sym typeface="+mn-ea"/>
              </a:rPr>
              <a:t>啊，留下一条路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等改日再见! 但我知道</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路径延绵</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无尽头， 恐怕我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难以</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再回返。</a:t>
            </a:r>
            <a:endParaRPr sz="2800" b="1">
              <a:latin typeface="楷体" panose="02010609060101010101" charset="-122"/>
              <a:ea typeface="楷体" panose="02010609060101010101" charset="-122"/>
              <a:sym typeface="+mn-ea"/>
            </a:endParaRPr>
          </a:p>
          <a:p>
            <a:pPr eaLnBrk="1" hangingPunct="1">
              <a:lnSpc>
                <a:spcPct val="150000"/>
              </a:lnSpc>
              <a:spcBef>
                <a:spcPct val="50000"/>
              </a:spcBef>
            </a:pPr>
            <a:endParaRPr lang="zh-CN" altLang="en-US" sz="3200" b="1">
              <a:solidFill>
                <a:schemeClr val="tx1"/>
              </a:solidFill>
              <a:latin typeface="楷体" panose="02010609060101010101" charset="-122"/>
              <a:ea typeface="楷体" panose="02010609060101010101" charset="-122"/>
              <a:sym typeface="+mn-ea"/>
            </a:endParaRPr>
          </a:p>
        </p:txBody>
      </p:sp>
      <p:sp>
        <p:nvSpPr>
          <p:cNvPr id="5" name="文本框 4"/>
          <p:cNvSpPr txBox="1"/>
          <p:nvPr>
            <p:custDataLst>
              <p:tags r:id="rId3"/>
            </p:custDataLst>
          </p:nvPr>
        </p:nvSpPr>
        <p:spPr>
          <a:xfrm>
            <a:off x="5857240" y="1610995"/>
            <a:ext cx="5688330" cy="3460750"/>
          </a:xfrm>
          <a:prstGeom prst="rect">
            <a:avLst/>
          </a:prstGeom>
          <a:noFill/>
        </p:spPr>
        <p:txBody>
          <a:bodyPr wrap="square" rtlCol="0">
            <a:noAutofit/>
          </a:bodyPr>
          <a:lstStyle/>
          <a:p>
            <a:pPr indent="0" fontAlgn="auto">
              <a:lnSpc>
                <a:spcPct val="150000"/>
              </a:lnSpc>
              <a:spcBef>
                <a:spcPct val="0"/>
              </a:spcBef>
              <a:defRPr/>
            </a:pPr>
            <a:r>
              <a:rPr sz="2800" b="1">
                <a:latin typeface="楷体" panose="02010609060101010101" charset="-122"/>
                <a:ea typeface="楷体" panose="02010609060101010101" charset="-122"/>
                <a:sym typeface="+mn-ea"/>
              </a:rPr>
              <a:t>也许</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多少年后</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在某个地方， 我将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轻声叹息</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将往事</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回顾：</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一片树林里</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分出</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两条路</a:t>
            </a:r>
            <a:r>
              <a:rPr lang="en-US" sz="2800" b="1">
                <a:latin typeface="楷体" panose="02010609060101010101" charset="-122"/>
                <a:ea typeface="楷体" panose="02010609060101010101" charset="-122"/>
                <a:sym typeface="+mn-ea"/>
              </a:rPr>
              <a:t>——</a:t>
            </a:r>
            <a:endParaRPr lang="en-US"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而我</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选择了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人迹更少的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一条，</a:t>
            </a:r>
            <a:endParaRPr sz="2800" b="1">
              <a:latin typeface="楷体" panose="02010609060101010101" charset="-122"/>
              <a:ea typeface="楷体" panose="02010609060101010101" charset="-122"/>
              <a:sym typeface="+mn-ea"/>
            </a:endParaRPr>
          </a:p>
          <a:p>
            <a:pPr indent="0" fontAlgn="auto">
              <a:lnSpc>
                <a:spcPct val="150000"/>
              </a:lnSpc>
              <a:spcBef>
                <a:spcPct val="0"/>
              </a:spcBef>
              <a:defRPr/>
            </a:pPr>
            <a:r>
              <a:rPr sz="2800" b="1">
                <a:latin typeface="楷体" panose="02010609060101010101" charset="-122"/>
                <a:ea typeface="楷体" panose="02010609060101010101" charset="-122"/>
                <a:sym typeface="+mn-ea"/>
              </a:rPr>
              <a:t>从此</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决定了</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我一生的</a:t>
            </a:r>
            <a:r>
              <a:rPr sz="2800" b="1">
                <a:solidFill>
                  <a:srgbClr val="FF0000"/>
                </a:solidFill>
                <a:latin typeface="楷体" panose="02010609060101010101" charset="-122"/>
                <a:ea typeface="楷体" panose="02010609060101010101" charset="-122"/>
                <a:sym typeface="+mn-ea"/>
              </a:rPr>
              <a:t>／</a:t>
            </a:r>
            <a:r>
              <a:rPr sz="2800" b="1">
                <a:latin typeface="楷体" panose="02010609060101010101" charset="-122"/>
                <a:ea typeface="楷体" panose="02010609060101010101" charset="-122"/>
                <a:sym typeface="+mn-ea"/>
              </a:rPr>
              <a:t>道路。</a:t>
            </a:r>
            <a:endParaRPr sz="2800" b="1">
              <a:latin typeface="楷体" panose="02010609060101010101" charset="-122"/>
              <a:ea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495165" y="571500"/>
            <a:ext cx="3515360" cy="675005"/>
          </a:xfrm>
        </p:spPr>
        <p:txBody>
          <a:bodyPr/>
          <a:lstStyle/>
          <a:p>
            <a:pPr algn="ctr"/>
            <a:r>
              <a:rPr lang="zh-CN" altLang="en-US" sz="3600">
                <a:solidFill>
                  <a:srgbClr val="FF0000"/>
                </a:solidFill>
              </a:rPr>
              <a:t>活动二</a:t>
            </a:r>
            <a:endParaRPr lang="zh-CN" altLang="en-US" sz="3600">
              <a:solidFill>
                <a:srgbClr val="FF0000"/>
              </a:solidFill>
            </a:endParaRPr>
          </a:p>
        </p:txBody>
      </p:sp>
      <p:sp>
        <p:nvSpPr>
          <p:cNvPr id="3" name="内容占位符 2"/>
          <p:cNvSpPr>
            <a:spLocks noGrp="1"/>
          </p:cNvSpPr>
          <p:nvPr>
            <p:ph idx="1"/>
            <p:custDataLst>
              <p:tags r:id="rId2"/>
            </p:custDataLst>
          </p:nvPr>
        </p:nvSpPr>
        <p:spPr>
          <a:xfrm>
            <a:off x="2371725" y="1639570"/>
            <a:ext cx="7846060" cy="1789430"/>
          </a:xfrm>
        </p:spPr>
        <p:txBody>
          <a:bodyPr>
            <a:noAutofit/>
          </a:bodyPr>
          <a:lstStyle/>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品读活动</a:t>
            </a:r>
            <a:endParaRPr lang="zh-CN" altLang="en-US" sz="3600" b="1">
              <a:latin typeface="楷体" panose="02010609060101010101" charset="-122"/>
              <a:ea typeface="楷体" panose="02010609060101010101" charset="-122"/>
              <a:cs typeface="楷体" panose="02010609060101010101" charset="-122"/>
              <a:sym typeface="+mn-ea"/>
            </a:endParaRPr>
          </a:p>
          <a:p>
            <a:pPr marL="0" indent="0" eaLnBrk="0" fontAlgn="auto" hangingPunct="0">
              <a:lnSpc>
                <a:spcPts val="5000"/>
              </a:lnSpc>
              <a:buNone/>
            </a:pPr>
            <a:r>
              <a:rPr lang="en-US" altLang="zh-CN" sz="3600" b="1">
                <a:latin typeface="楷体" panose="02010609060101010101" charset="-122"/>
                <a:ea typeface="楷体" panose="02010609060101010101" charset="-122"/>
                <a:cs typeface="楷体" panose="02010609060101010101" charset="-122"/>
                <a:sym typeface="+mn-ea"/>
              </a:rPr>
              <a:t>     </a:t>
            </a:r>
            <a:r>
              <a:rPr lang="zh-CN" altLang="en-US" sz="3600" b="1">
                <a:latin typeface="楷体" panose="02010609060101010101" charset="-122"/>
                <a:ea typeface="楷体" panose="02010609060101010101" charset="-122"/>
                <a:cs typeface="楷体" panose="02010609060101010101" charset="-122"/>
                <a:sym typeface="+mn-ea"/>
              </a:rPr>
              <a:t>（品味道路，读出感情）</a:t>
            </a:r>
            <a:endParaRPr lang="zh-CN" altLang="en-US" sz="3600" b="1">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custDataLst>
              <p:tags r:id="rId3"/>
            </p:custDataLst>
          </p:nvPr>
        </p:nvSpPr>
        <p:spPr>
          <a:xfrm>
            <a:off x="2284095" y="141605"/>
            <a:ext cx="1947545" cy="578485"/>
          </a:xfrm>
          <a:prstGeom prst="rect">
            <a:avLst/>
          </a:prstGeom>
          <a:noFill/>
        </p:spPr>
        <p:txBody>
          <a:bodyPr wrap="square" rtlCol="0">
            <a:noAutofit/>
          </a:bodyPr>
          <a:lstStyle/>
          <a:p>
            <a:endParaRPr lang="zh-CN" altLang="en-US"/>
          </a:p>
        </p:txBody>
      </p:sp>
      <p:sp>
        <p:nvSpPr>
          <p:cNvPr id="5" name="文本框 4"/>
          <p:cNvSpPr txBox="1"/>
          <p:nvPr>
            <p:custDataLst>
              <p:tags r:id="rId4"/>
            </p:custDataLst>
          </p:nvPr>
        </p:nvSpPr>
        <p:spPr>
          <a:xfrm>
            <a:off x="1578610" y="3822065"/>
            <a:ext cx="8840470" cy="953135"/>
          </a:xfrm>
          <a:prstGeom prst="rect">
            <a:avLst/>
          </a:prstGeom>
          <a:noFill/>
        </p:spPr>
        <p:txBody>
          <a:bodyPr wrap="square" rtlCol="0">
            <a:spAutoFit/>
          </a:bodyPr>
          <a:lstStyle/>
          <a:p>
            <a:r>
              <a:rPr lang="zh-CN" sz="2800">
                <a:latin typeface="楷体" panose="02010609060101010101" charset="-122"/>
                <a:ea typeface="楷体" panose="02010609060101010101" charset="-122"/>
                <a:cs typeface="楷体" panose="02010609060101010101" charset="-122"/>
              </a:rPr>
              <a:t>勾画描写</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路</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的</a:t>
            </a:r>
            <a:r>
              <a:rPr lang="zh-CN" sz="2800">
                <a:latin typeface="楷体" panose="02010609060101010101" charset="-122"/>
                <a:ea typeface="楷体" panose="02010609060101010101" charset="-122"/>
                <a:cs typeface="楷体" panose="02010609060101010101" charset="-122"/>
              </a:rPr>
              <a:t>关键词句，发挥想象，说一说，</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未选择的路</a:t>
            </a:r>
            <a:r>
              <a:rPr lang="en-US" altLang="zh-CN" sz="2800">
                <a:latin typeface="楷体" panose="02010609060101010101" charset="-122"/>
                <a:ea typeface="楷体" panose="02010609060101010101" charset="-122"/>
                <a:cs typeface="楷体" panose="02010609060101010101" charset="-122"/>
              </a:rPr>
              <a:t>”</a:t>
            </a:r>
            <a:r>
              <a:rPr lang="zh-CN" altLang="en-US" sz="2800">
                <a:latin typeface="楷体" panose="02010609060101010101" charset="-122"/>
                <a:ea typeface="楷体" panose="02010609060101010101" charset="-122"/>
                <a:cs typeface="楷体" panose="02010609060101010101" charset="-122"/>
              </a:rPr>
              <a:t>是一条</a:t>
            </a:r>
            <a:r>
              <a:rPr lang="zh-CN" altLang="en-US" sz="2800">
                <a:solidFill>
                  <a:srgbClr val="FF0000"/>
                </a:solidFill>
                <a:latin typeface="楷体" panose="02010609060101010101" charset="-122"/>
                <a:ea typeface="楷体" panose="02010609060101010101" charset="-122"/>
                <a:cs typeface="楷体" panose="02010609060101010101" charset="-122"/>
              </a:rPr>
              <a:t>怎样的路</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tags/tag1.xml><?xml version="1.0" encoding="utf-8"?>
<p:tagLst xmlns:p="http://schemas.openxmlformats.org/presentationml/2006/main">
  <p:tag name="AS_UNIQUEID" val="41"/>
</p:tagLst>
</file>

<file path=ppt/tags/tag10.xml><?xml version="1.0" encoding="utf-8"?>
<p:tagLst xmlns:p="http://schemas.openxmlformats.org/presentationml/2006/main">
  <p:tag name="AS_UNIQUEID" val="51"/>
</p:tagLst>
</file>

<file path=ppt/tags/tag100.xml><?xml version="1.0" encoding="utf-8"?>
<p:tagLst xmlns:p="http://schemas.openxmlformats.org/presentationml/2006/main">
  <p:tag name="AS_UNIQUEID" val="166"/>
</p:tagLst>
</file>

<file path=ppt/tags/tag101.xml><?xml version="1.0" encoding="utf-8"?>
<p:tagLst xmlns:p="http://schemas.openxmlformats.org/presentationml/2006/main">
  <p:tag name="AS_UNIQUEID" val="167"/>
</p:tagLst>
</file>

<file path=ppt/tags/tag102.xml><?xml version="1.0" encoding="utf-8"?>
<p:tagLst xmlns:p="http://schemas.openxmlformats.org/presentationml/2006/main">
  <p:tag name="AS_UNIQUEID" val="168"/>
</p:tagLst>
</file>

<file path=ppt/tags/tag103.xml><?xml version="1.0" encoding="utf-8"?>
<p:tagLst xmlns:p="http://schemas.openxmlformats.org/presentationml/2006/main">
  <p:tag name="AS_UNIQUEID" val="169"/>
</p:tagLst>
</file>

<file path=ppt/tags/tag104.xml><?xml version="1.0" encoding="utf-8"?>
<p:tagLst xmlns:p="http://schemas.openxmlformats.org/presentationml/2006/main">
  <p:tag name="AS_UNIQUEID" val="176"/>
</p:tagLst>
</file>

<file path=ppt/tags/tag105.xml><?xml version="1.0" encoding="utf-8"?>
<p:tagLst xmlns:p="http://schemas.openxmlformats.org/presentationml/2006/main">
  <p:tag name="AS_UNIQUEID" val="177"/>
</p:tagLst>
</file>

<file path=ppt/tags/tag106.xml><?xml version="1.0" encoding="utf-8"?>
<p:tagLst xmlns:p="http://schemas.openxmlformats.org/presentationml/2006/main">
  <p:tag name="AS_UNIQUEID" val="178"/>
</p:tagLst>
</file>

<file path=ppt/tags/tag107.xml><?xml version="1.0" encoding="utf-8"?>
<p:tagLst xmlns:p="http://schemas.openxmlformats.org/presentationml/2006/main">
  <p:tag name="AS_UNIQUEID" val="179"/>
</p:tagLst>
</file>

<file path=ppt/tags/tag108.xml><?xml version="1.0" encoding="utf-8"?>
<p:tagLst xmlns:p="http://schemas.openxmlformats.org/presentationml/2006/main">
  <p:tag name="AS_UNIQUEID" val="180"/>
</p:tagLst>
</file>

<file path=ppt/tags/tag109.xml><?xml version="1.0" encoding="utf-8"?>
<p:tagLst xmlns:p="http://schemas.openxmlformats.org/presentationml/2006/main">
  <p:tag name="AS_UNIQUEID" val="186"/>
</p:tagLst>
</file>

<file path=ppt/tags/tag11.xml><?xml version="1.0" encoding="utf-8"?>
<p:tagLst xmlns:p="http://schemas.openxmlformats.org/presentationml/2006/main">
  <p:tag name="AS_UNIQUEID" val="53"/>
</p:tagLst>
</file>

<file path=ppt/tags/tag110.xml><?xml version="1.0" encoding="utf-8"?>
<p:tagLst xmlns:p="http://schemas.openxmlformats.org/presentationml/2006/main">
  <p:tag name="AS_UNIQUEID" val="187"/>
</p:tagLst>
</file>

<file path=ppt/tags/tag111.xml><?xml version="1.0" encoding="utf-8"?>
<p:tagLst xmlns:p="http://schemas.openxmlformats.org/presentationml/2006/main">
  <p:tag name="AS_UNIQUEID" val="188"/>
</p:tagLst>
</file>

<file path=ppt/tags/tag112.xml><?xml version="1.0" encoding="utf-8"?>
<p:tagLst xmlns:p="http://schemas.openxmlformats.org/presentationml/2006/main">
  <p:tag name="AS_UNIQUEID" val="190"/>
</p:tagLst>
</file>

<file path=ppt/tags/tag113.xml><?xml version="1.0" encoding="utf-8"?>
<p:tagLst xmlns:p="http://schemas.openxmlformats.org/presentationml/2006/main">
  <p:tag name="AS_UNIQUEID" val="191"/>
</p:tagLst>
</file>

<file path=ppt/tags/tag114.xml><?xml version="1.0" encoding="utf-8"?>
<p:tagLst xmlns:p="http://schemas.openxmlformats.org/presentationml/2006/main">
  <p:tag name="AS_UNIQUEID" val="192"/>
</p:tagLst>
</file>

<file path=ppt/tags/tag115.xml><?xml version="1.0" encoding="utf-8"?>
<p:tagLst xmlns:p="http://schemas.openxmlformats.org/presentationml/2006/main">
  <p:tag name="AS_UNIQUEID" val="194"/>
</p:tagLst>
</file>

<file path=ppt/tags/tag116.xml><?xml version="1.0" encoding="utf-8"?>
<p:tagLst xmlns:p="http://schemas.openxmlformats.org/presentationml/2006/main">
  <p:tag name="AS_UNIQUEID" val="195"/>
</p:tagLst>
</file>

<file path=ppt/tags/tag117.xml><?xml version="1.0" encoding="utf-8"?>
<p:tagLst xmlns:p="http://schemas.openxmlformats.org/presentationml/2006/main">
  <p:tag name="AS_UNIQUEID" val="196"/>
</p:tagLst>
</file>

<file path=ppt/tags/tag118.xml><?xml version="1.0" encoding="utf-8"?>
<p:tagLst xmlns:p="http://schemas.openxmlformats.org/presentationml/2006/main">
  <p:tag name="AS_UNIQUEID" val="197"/>
</p:tagLst>
</file>

<file path=ppt/tags/tag119.xml><?xml version="1.0" encoding="utf-8"?>
<p:tagLst xmlns:p="http://schemas.openxmlformats.org/presentationml/2006/main">
  <p:tag name="AS_UNIQUEID" val="198"/>
</p:tagLst>
</file>

<file path=ppt/tags/tag12.xml><?xml version="1.0" encoding="utf-8"?>
<p:tagLst xmlns:p="http://schemas.openxmlformats.org/presentationml/2006/main">
  <p:tag name="AS_UNIQUEID" val="54"/>
</p:tagLst>
</file>

<file path=ppt/tags/tag120.xml><?xml version="1.0" encoding="utf-8"?>
<p:tagLst xmlns:p="http://schemas.openxmlformats.org/presentationml/2006/main">
  <p:tag name="AS_UNIQUEID" val="199"/>
</p:tagLst>
</file>

<file path=ppt/tags/tag121.xml><?xml version="1.0" encoding="utf-8"?>
<p:tagLst xmlns:p="http://schemas.openxmlformats.org/presentationml/2006/main">
  <p:tag name="AS_UNIQUEID" val="201"/>
</p:tagLst>
</file>

<file path=ppt/tags/tag122.xml><?xml version="1.0" encoding="utf-8"?>
<p:tagLst xmlns:p="http://schemas.openxmlformats.org/presentationml/2006/main">
  <p:tag name="AS_UNIQUEID" val="202"/>
</p:tagLst>
</file>

<file path=ppt/tags/tag123.xml><?xml version="1.0" encoding="utf-8"?>
<p:tagLst xmlns:p="http://schemas.openxmlformats.org/presentationml/2006/main">
  <p:tag name="AS_UNIQUEID" val="203"/>
</p:tagLst>
</file>

<file path=ppt/tags/tag124.xml><?xml version="1.0" encoding="utf-8"?>
<p:tagLst xmlns:p="http://schemas.openxmlformats.org/presentationml/2006/main">
  <p:tag name="AS_UNIQUEID" val="204"/>
</p:tagLst>
</file>

<file path=ppt/tags/tag125.xml><?xml version="1.0" encoding="utf-8"?>
<p:tagLst xmlns:p="http://schemas.openxmlformats.org/presentationml/2006/main">
  <p:tag name="AS_UNIQUEID" val="206"/>
</p:tagLst>
</file>

<file path=ppt/tags/tag126.xml><?xml version="1.0" encoding="utf-8"?>
<p:tagLst xmlns:p="http://schemas.openxmlformats.org/presentationml/2006/main">
  <p:tag name="AS_UNIQUEID" val="207"/>
</p:tagLst>
</file>

<file path=ppt/tags/tag127.xml><?xml version="1.0" encoding="utf-8"?>
<p:tagLst xmlns:p="http://schemas.openxmlformats.org/presentationml/2006/main">
  <p:tag name="AS_UNIQUEID" val="2"/>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28.xml><?xml version="1.0" encoding="utf-8"?>
<p:tagLst xmlns:p="http://schemas.openxmlformats.org/presentationml/2006/main">
  <p:tag name="AS_UNIQUEID" val="3"/>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STATE" val="0"/>
  <p:tag name="KSO_WM_UNIT_MEDIACOVER_TRANSPARENCY" val="0.5"/>
</p:tagLst>
</file>

<file path=ppt/tags/tag129.xml><?xml version="1.0" encoding="utf-8"?>
<p:tagLst xmlns:p="http://schemas.openxmlformats.org/presentationml/2006/main">
  <p:tag name="AS_UNIQUEID" val="5"/>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xml><?xml version="1.0" encoding="utf-8"?>
<p:tagLst xmlns:p="http://schemas.openxmlformats.org/presentationml/2006/main">
  <p:tag name="AS_UNIQUEID" val="55"/>
</p:tagLst>
</file>

<file path=ppt/tags/tag130.xml><?xml version="1.0" encoding="utf-8"?>
<p:tagLst xmlns:p="http://schemas.openxmlformats.org/presentationml/2006/main">
  <p:tag name="AS_UNIQUEID" val="6"/>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1.xml><?xml version="1.0" encoding="utf-8"?>
<p:tagLst xmlns:p="http://schemas.openxmlformats.org/presentationml/2006/main">
  <p:tag name="AS_UNIQUEID" val="7"/>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2.xml><?xml version="1.0" encoding="utf-8"?>
<p:tagLst xmlns:p="http://schemas.openxmlformats.org/presentationml/2006/main">
  <p:tag name="AS_UNIQUEID" val="9"/>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3.xml><?xml version="1.0" encoding="utf-8"?>
<p:tagLst xmlns:p="http://schemas.openxmlformats.org/presentationml/2006/main">
  <p:tag name="AS_UNIQUEID" val="10"/>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4.xml><?xml version="1.0" encoding="utf-8"?>
<p:tagLst xmlns:p="http://schemas.openxmlformats.org/presentationml/2006/main">
  <p:tag name="AS_UNIQUEID" val="11"/>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5.xml><?xml version="1.0" encoding="utf-8"?>
<p:tagLst xmlns:p="http://schemas.openxmlformats.org/presentationml/2006/main">
  <p:tag name="AS_UNIQUEID" val="13"/>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6.xml><?xml version="1.0" encoding="utf-8"?>
<p:tagLst xmlns:p="http://schemas.openxmlformats.org/presentationml/2006/main">
  <p:tag name="AS_UNIQUEID" val="15"/>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7.xml><?xml version="1.0" encoding="utf-8"?>
<p:tagLst xmlns:p="http://schemas.openxmlformats.org/presentationml/2006/main">
  <p:tag name="AS_UNIQUEID" val="16"/>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8.xml><?xml version="1.0" encoding="utf-8"?>
<p:tagLst xmlns:p="http://schemas.openxmlformats.org/presentationml/2006/main">
  <p:tag name="AS_UNIQUEID" val="17"/>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39.xml><?xml version="1.0" encoding="utf-8"?>
<p:tagLst xmlns:p="http://schemas.openxmlformats.org/presentationml/2006/main">
  <p:tag name="AS_UNIQUEID" val="19"/>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xml><?xml version="1.0" encoding="utf-8"?>
<p:tagLst xmlns:p="http://schemas.openxmlformats.org/presentationml/2006/main">
  <p:tag name="AS_UNIQUEID" val="56"/>
</p:tagLst>
</file>

<file path=ppt/tags/tag140.xml><?xml version="1.0" encoding="utf-8"?>
<p:tagLst xmlns:p="http://schemas.openxmlformats.org/presentationml/2006/main">
  <p:tag name="AS_UNIQUEID" val="20"/>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STATE" val="0"/>
  <p:tag name="KSO_WM_UNIT_MEDIACOVER_TRANSPARENCY" val="0.5"/>
</p:tagLst>
</file>

<file path=ppt/tags/tag141.xml><?xml version="1.0" encoding="utf-8"?>
<p:tagLst xmlns:p="http://schemas.openxmlformats.org/presentationml/2006/main">
  <p:tag name="AS_UNIQUEID" val="21"/>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2.xml><?xml version="1.0" encoding="utf-8"?>
<p:tagLst xmlns:p="http://schemas.openxmlformats.org/presentationml/2006/main">
  <p:tag name="AS_UNIQUEID" val="23"/>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3.xml><?xml version="1.0" encoding="utf-8"?>
<p:tagLst xmlns:p="http://schemas.openxmlformats.org/presentationml/2006/main">
  <p:tag name="AS_UNIQUEID" val="24"/>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STATE" val="0"/>
  <p:tag name="KSO_WM_UNIT_MEDIACOVER_TRANSPARENCY" val="0.5"/>
</p:tagLst>
</file>

<file path=ppt/tags/tag144.xml><?xml version="1.0" encoding="utf-8"?>
<p:tagLst xmlns:p="http://schemas.openxmlformats.org/presentationml/2006/main">
  <p:tag name="AS_UNIQUEID" val="25"/>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5.xml><?xml version="1.0" encoding="utf-8"?>
<p:tagLst xmlns:p="http://schemas.openxmlformats.org/presentationml/2006/main">
  <p:tag name="AS_UNIQUEID" val="27"/>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6.xml><?xml version="1.0" encoding="utf-8"?>
<p:tagLst xmlns:p="http://schemas.openxmlformats.org/presentationml/2006/main">
  <p:tag name="AS_UNIQUEID" val="28"/>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STATE" val="0"/>
  <p:tag name="KSO_WM_UNIT_MEDIACOVER_TRANSPARENCY" val="0.5"/>
</p:tagLst>
</file>

<file path=ppt/tags/tag147.xml><?xml version="1.0" encoding="utf-8"?>
<p:tagLst xmlns:p="http://schemas.openxmlformats.org/presentationml/2006/main">
  <p:tag name="AS_UNIQUEID" val="29"/>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8.xml><?xml version="1.0" encoding="utf-8"?>
<p:tagLst xmlns:p="http://schemas.openxmlformats.org/presentationml/2006/main">
  <p:tag name="AS_UNIQUEID" val="31"/>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49.xml><?xml version="1.0" encoding="utf-8"?>
<p:tagLst xmlns:p="http://schemas.openxmlformats.org/presentationml/2006/main">
  <p:tag name="AS_UNIQUEID" val="32"/>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5.xml><?xml version="1.0" encoding="utf-8"?>
<p:tagLst xmlns:p="http://schemas.openxmlformats.org/presentationml/2006/main">
  <p:tag name="AS_UNIQUEID" val="57"/>
</p:tagLst>
</file>

<file path=ppt/tags/tag150.xml><?xml version="1.0" encoding="utf-8"?>
<p:tagLst xmlns:p="http://schemas.openxmlformats.org/presentationml/2006/main">
  <p:tag name="AS_UNIQUEID" val="33"/>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151.xml><?xml version="1.0" encoding="utf-8"?>
<p:tagLst xmlns:p="http://schemas.openxmlformats.org/presentationml/2006/main">
  <p:tag name="AS_UNIQUEID" val="35"/>
</p:tagLst>
</file>

<file path=ppt/tags/tag152.xml><?xml version="1.0" encoding="utf-8"?>
<p:tagLst xmlns:p="http://schemas.openxmlformats.org/presentationml/2006/main">
  <p:tag name="AS_UNIQUEID" val="36"/>
</p:tagLst>
</file>

<file path=ppt/tags/tag153.xml><?xml version="1.0" encoding="utf-8"?>
<p:tagLst xmlns:p="http://schemas.openxmlformats.org/presentationml/2006/main">
  <p:tag name="AS_OS" val="Unix 3.10 unknown"/>
  <p:tag name="AS_RELEASE_DATE" val="2020.11.30"/>
  <p:tag name="AS_TITLE" val="Aspose.Slides for Java"/>
  <p:tag name="AS_VERSION" val="20.11"/>
  <p:tag name="COMMONDATA" val="eyJoZGlkIjoiMjNhYWRiMDQ2OTI4MjEzNGUyZjIxMWU4ZDUxOTA5ZDgifQ=="/>
  <p:tag name="KSO_WPP_MARK_KEY" val="9c1ff077-857b-4f98-a155-b3368bf7c1dc"/>
</p:tagLst>
</file>

<file path=ppt/tags/tag16.xml><?xml version="1.0" encoding="utf-8"?>
<p:tagLst xmlns:p="http://schemas.openxmlformats.org/presentationml/2006/main">
  <p:tag name="AS_UNIQUEID" val="59"/>
</p:tagLst>
</file>

<file path=ppt/tags/tag17.xml><?xml version="1.0" encoding="utf-8"?>
<p:tagLst xmlns:p="http://schemas.openxmlformats.org/presentationml/2006/main">
  <p:tag name="AS_UNIQUEID" val="60"/>
</p:tagLst>
</file>

<file path=ppt/tags/tag18.xml><?xml version="1.0" encoding="utf-8"?>
<p:tagLst xmlns:p="http://schemas.openxmlformats.org/presentationml/2006/main">
  <p:tag name="AS_UNIQUEID" val="61"/>
</p:tagLst>
</file>

<file path=ppt/tags/tag19.xml><?xml version="1.0" encoding="utf-8"?>
<p:tagLst xmlns:p="http://schemas.openxmlformats.org/presentationml/2006/main">
  <p:tag name="AS_UNIQUEID" val="62"/>
</p:tagLst>
</file>

<file path=ppt/tags/tag2.xml><?xml version="1.0" encoding="utf-8"?>
<p:tagLst xmlns:p="http://schemas.openxmlformats.org/presentationml/2006/main">
  <p:tag name="AS_UNIQUEID" val="42"/>
</p:tagLst>
</file>

<file path=ppt/tags/tag20.xml><?xml version="1.0" encoding="utf-8"?>
<p:tagLst xmlns:p="http://schemas.openxmlformats.org/presentationml/2006/main">
  <p:tag name="AS_UNIQUEID" val="63"/>
</p:tagLst>
</file>

<file path=ppt/tags/tag21.xml><?xml version="1.0" encoding="utf-8"?>
<p:tagLst xmlns:p="http://schemas.openxmlformats.org/presentationml/2006/main">
  <p:tag name="AS_UNIQUEID" val="64"/>
</p:tagLst>
</file>

<file path=ppt/tags/tag22.xml><?xml version="1.0" encoding="utf-8"?>
<p:tagLst xmlns:p="http://schemas.openxmlformats.org/presentationml/2006/main">
  <p:tag name="AS_UNIQUEID" val="66"/>
</p:tagLst>
</file>

<file path=ppt/tags/tag23.xml><?xml version="1.0" encoding="utf-8"?>
<p:tagLst xmlns:p="http://schemas.openxmlformats.org/presentationml/2006/main">
  <p:tag name="AS_UNIQUEID" val="67"/>
</p:tagLst>
</file>

<file path=ppt/tags/tag24.xml><?xml version="1.0" encoding="utf-8"?>
<p:tagLst xmlns:p="http://schemas.openxmlformats.org/presentationml/2006/main">
  <p:tag name="AS_UNIQUEID" val="68"/>
</p:tagLst>
</file>

<file path=ppt/tags/tag25.xml><?xml version="1.0" encoding="utf-8"?>
<p:tagLst xmlns:p="http://schemas.openxmlformats.org/presentationml/2006/main">
  <p:tag name="AS_UNIQUEID" val="69"/>
</p:tagLst>
</file>

<file path=ppt/tags/tag26.xml><?xml version="1.0" encoding="utf-8"?>
<p:tagLst xmlns:p="http://schemas.openxmlformats.org/presentationml/2006/main">
  <p:tag name="AS_UNIQUEID" val="70"/>
</p:tagLst>
</file>

<file path=ppt/tags/tag27.xml><?xml version="1.0" encoding="utf-8"?>
<p:tagLst xmlns:p="http://schemas.openxmlformats.org/presentationml/2006/main">
  <p:tag name="AS_UNIQUEID" val="71"/>
</p:tagLst>
</file>

<file path=ppt/tags/tag28.xml><?xml version="1.0" encoding="utf-8"?>
<p:tagLst xmlns:p="http://schemas.openxmlformats.org/presentationml/2006/main">
  <p:tag name="AS_UNIQUEID" val="72"/>
</p:tagLst>
</file>

<file path=ppt/tags/tag29.xml><?xml version="1.0" encoding="utf-8"?>
<p:tagLst xmlns:p="http://schemas.openxmlformats.org/presentationml/2006/main">
  <p:tag name="AS_UNIQUEID" val="73"/>
</p:tagLst>
</file>

<file path=ppt/tags/tag3.xml><?xml version="1.0" encoding="utf-8"?>
<p:tagLst xmlns:p="http://schemas.openxmlformats.org/presentationml/2006/main">
  <p:tag name="AS_UNIQUEID" val="43"/>
</p:tagLst>
</file>

<file path=ppt/tags/tag30.xml><?xml version="1.0" encoding="utf-8"?>
<p:tagLst xmlns:p="http://schemas.openxmlformats.org/presentationml/2006/main">
  <p:tag name="AS_UNIQUEID" val="75"/>
</p:tagLst>
</file>

<file path=ppt/tags/tag31.xml><?xml version="1.0" encoding="utf-8"?>
<p:tagLst xmlns:p="http://schemas.openxmlformats.org/presentationml/2006/main">
  <p:tag name="AS_UNIQUEID" val="76"/>
</p:tagLst>
</file>

<file path=ppt/tags/tag32.xml><?xml version="1.0" encoding="utf-8"?>
<p:tagLst xmlns:p="http://schemas.openxmlformats.org/presentationml/2006/main">
  <p:tag name="AS_UNIQUEID" val="77"/>
</p:tagLst>
</file>

<file path=ppt/tags/tag33.xml><?xml version="1.0" encoding="utf-8"?>
<p:tagLst xmlns:p="http://schemas.openxmlformats.org/presentationml/2006/main">
  <p:tag name="AS_UNIQUEID" val="78"/>
</p:tagLst>
</file>

<file path=ppt/tags/tag34.xml><?xml version="1.0" encoding="utf-8"?>
<p:tagLst xmlns:p="http://schemas.openxmlformats.org/presentationml/2006/main">
  <p:tag name="AS_UNIQUEID" val="80"/>
</p:tagLst>
</file>

<file path=ppt/tags/tag35.xml><?xml version="1.0" encoding="utf-8"?>
<p:tagLst xmlns:p="http://schemas.openxmlformats.org/presentationml/2006/main">
  <p:tag name="AS_UNIQUEID" val="81"/>
</p:tagLst>
</file>

<file path=ppt/tags/tag36.xml><?xml version="1.0" encoding="utf-8"?>
<p:tagLst xmlns:p="http://schemas.openxmlformats.org/presentationml/2006/main">
  <p:tag name="AS_UNIQUEID" val="82"/>
</p:tagLst>
</file>

<file path=ppt/tags/tag37.xml><?xml version="1.0" encoding="utf-8"?>
<p:tagLst xmlns:p="http://schemas.openxmlformats.org/presentationml/2006/main">
  <p:tag name="AS_UNIQUEID" val="84"/>
</p:tagLst>
</file>

<file path=ppt/tags/tag38.xml><?xml version="1.0" encoding="utf-8"?>
<p:tagLst xmlns:p="http://schemas.openxmlformats.org/presentationml/2006/main">
  <p:tag name="AS_UNIQUEID" val="85"/>
</p:tagLst>
</file>

<file path=ppt/tags/tag39.xml><?xml version="1.0" encoding="utf-8"?>
<p:tagLst xmlns:p="http://schemas.openxmlformats.org/presentationml/2006/main">
  <p:tag name="AS_UNIQUEID" val="86"/>
</p:tagLst>
</file>

<file path=ppt/tags/tag4.xml><?xml version="1.0" encoding="utf-8"?>
<p:tagLst xmlns:p="http://schemas.openxmlformats.org/presentationml/2006/main">
  <p:tag name="AS_UNIQUEID" val="44"/>
</p:tagLst>
</file>

<file path=ppt/tags/tag40.xml><?xml version="1.0" encoding="utf-8"?>
<p:tagLst xmlns:p="http://schemas.openxmlformats.org/presentationml/2006/main">
  <p:tag name="AS_UNIQUEID" val="87"/>
</p:tagLst>
</file>

<file path=ppt/tags/tag41.xml><?xml version="1.0" encoding="utf-8"?>
<p:tagLst xmlns:p="http://schemas.openxmlformats.org/presentationml/2006/main">
  <p:tag name="AS_UNIQUEID" val="88"/>
</p:tagLst>
</file>

<file path=ppt/tags/tag42.xml><?xml version="1.0" encoding="utf-8"?>
<p:tagLst xmlns:p="http://schemas.openxmlformats.org/presentationml/2006/main">
  <p:tag name="AS_UNIQUEID" val="89"/>
</p:tagLst>
</file>

<file path=ppt/tags/tag43.xml><?xml version="1.0" encoding="utf-8"?>
<p:tagLst xmlns:p="http://schemas.openxmlformats.org/presentationml/2006/main">
  <p:tag name="AS_UNIQUEID" val="91"/>
</p:tagLst>
</file>

<file path=ppt/tags/tag44.xml><?xml version="1.0" encoding="utf-8"?>
<p:tagLst xmlns:p="http://schemas.openxmlformats.org/presentationml/2006/main">
  <p:tag name="AS_UNIQUEID" val="92"/>
</p:tagLst>
</file>

<file path=ppt/tags/tag45.xml><?xml version="1.0" encoding="utf-8"?>
<p:tagLst xmlns:p="http://schemas.openxmlformats.org/presentationml/2006/main">
  <p:tag name="AS_UNIQUEID" val="93"/>
</p:tagLst>
</file>

<file path=ppt/tags/tag46.xml><?xml version="1.0" encoding="utf-8"?>
<p:tagLst xmlns:p="http://schemas.openxmlformats.org/presentationml/2006/main">
  <p:tag name="AS_UNIQUEID" val="94"/>
</p:tagLst>
</file>

<file path=ppt/tags/tag47.xml><?xml version="1.0" encoding="utf-8"?>
<p:tagLst xmlns:p="http://schemas.openxmlformats.org/presentationml/2006/main">
  <p:tag name="AS_UNIQUEID" val="95"/>
</p:tagLst>
</file>

<file path=ppt/tags/tag48.xml><?xml version="1.0" encoding="utf-8"?>
<p:tagLst xmlns:p="http://schemas.openxmlformats.org/presentationml/2006/main">
  <p:tag name="AS_UNIQUEID" val="96"/>
</p:tagLst>
</file>

<file path=ppt/tags/tag49.xml><?xml version="1.0" encoding="utf-8"?>
<p:tagLst xmlns:p="http://schemas.openxmlformats.org/presentationml/2006/main">
  <p:tag name="AS_UNIQUEID" val="98"/>
</p:tagLst>
</file>

<file path=ppt/tags/tag5.xml><?xml version="1.0" encoding="utf-8"?>
<p:tagLst xmlns:p="http://schemas.openxmlformats.org/presentationml/2006/main">
  <p:tag name="AS_UNIQUEID" val="45"/>
</p:tagLst>
</file>

<file path=ppt/tags/tag50.xml><?xml version="1.0" encoding="utf-8"?>
<p:tagLst xmlns:p="http://schemas.openxmlformats.org/presentationml/2006/main">
  <p:tag name="AS_UNIQUEID" val="99"/>
</p:tagLst>
</file>

<file path=ppt/tags/tag51.xml><?xml version="1.0" encoding="utf-8"?>
<p:tagLst xmlns:p="http://schemas.openxmlformats.org/presentationml/2006/main">
  <p:tag name="AS_UNIQUEID" val="100"/>
</p:tagLst>
</file>

<file path=ppt/tags/tag52.xml><?xml version="1.0" encoding="utf-8"?>
<p:tagLst xmlns:p="http://schemas.openxmlformats.org/presentationml/2006/main">
  <p:tag name="AS_UNIQUEID" val="101"/>
</p:tagLst>
</file>

<file path=ppt/tags/tag53.xml><?xml version="1.0" encoding="utf-8"?>
<p:tagLst xmlns:p="http://schemas.openxmlformats.org/presentationml/2006/main">
  <p:tag name="AS_UNIQUEID" val="102"/>
</p:tagLst>
</file>

<file path=ppt/tags/tag54.xml><?xml version="1.0" encoding="utf-8"?>
<p:tagLst xmlns:p="http://schemas.openxmlformats.org/presentationml/2006/main">
  <p:tag name="AS_UNIQUEID" val="104"/>
</p:tagLst>
</file>

<file path=ppt/tags/tag55.xml><?xml version="1.0" encoding="utf-8"?>
<p:tagLst xmlns:p="http://schemas.openxmlformats.org/presentationml/2006/main">
  <p:tag name="AS_UNIQUEID" val="105"/>
</p:tagLst>
</file>

<file path=ppt/tags/tag56.xml><?xml version="1.0" encoding="utf-8"?>
<p:tagLst xmlns:p="http://schemas.openxmlformats.org/presentationml/2006/main">
  <p:tag name="AS_UNIQUEID" val="106"/>
</p:tagLst>
</file>

<file path=ppt/tags/tag57.xml><?xml version="1.0" encoding="utf-8"?>
<p:tagLst xmlns:p="http://schemas.openxmlformats.org/presentationml/2006/main">
  <p:tag name="AS_UNIQUEID" val="107"/>
</p:tagLst>
</file>

<file path=ppt/tags/tag58.xml><?xml version="1.0" encoding="utf-8"?>
<p:tagLst xmlns:p="http://schemas.openxmlformats.org/presentationml/2006/main">
  <p:tag name="AS_UNIQUEID" val="108"/>
</p:tagLst>
</file>

<file path=ppt/tags/tag59.xml><?xml version="1.0" encoding="utf-8"?>
<p:tagLst xmlns:p="http://schemas.openxmlformats.org/presentationml/2006/main">
  <p:tag name="AS_UNIQUEID" val="110"/>
</p:tagLst>
</file>

<file path=ppt/tags/tag6.xml><?xml version="1.0" encoding="utf-8"?>
<p:tagLst xmlns:p="http://schemas.openxmlformats.org/presentationml/2006/main">
  <p:tag name="AS_UNIQUEID" val="47"/>
</p:tagLst>
</file>

<file path=ppt/tags/tag60.xml><?xml version="1.0" encoding="utf-8"?>
<p:tagLst xmlns:p="http://schemas.openxmlformats.org/presentationml/2006/main">
  <p:tag name="AS_UNIQUEID" val="111"/>
</p:tagLst>
</file>

<file path=ppt/tags/tag61.xml><?xml version="1.0" encoding="utf-8"?>
<p:tagLst xmlns:p="http://schemas.openxmlformats.org/presentationml/2006/main">
  <p:tag name="AS_UNIQUEID" val="112"/>
</p:tagLst>
</file>

<file path=ppt/tags/tag62.xml><?xml version="1.0" encoding="utf-8"?>
<p:tagLst xmlns:p="http://schemas.openxmlformats.org/presentationml/2006/main">
  <p:tag name="AS_UNIQUEID" val="113"/>
</p:tagLst>
</file>

<file path=ppt/tags/tag63.xml><?xml version="1.0" encoding="utf-8"?>
<p:tagLst xmlns:p="http://schemas.openxmlformats.org/presentationml/2006/main">
  <p:tag name="AS_UNIQUEID" val="114"/>
</p:tagLst>
</file>

<file path=ppt/tags/tag64.xml><?xml version="1.0" encoding="utf-8"?>
<p:tagLst xmlns:p="http://schemas.openxmlformats.org/presentationml/2006/main">
  <p:tag name="AS_UNIQUEID" val="115"/>
</p:tagLst>
</file>

<file path=ppt/tags/tag65.xml><?xml version="1.0" encoding="utf-8"?>
<p:tagLst xmlns:p="http://schemas.openxmlformats.org/presentationml/2006/main">
  <p:tag name="AS_UNIQUEID" val="117"/>
</p:tagLst>
</file>

<file path=ppt/tags/tag66.xml><?xml version="1.0" encoding="utf-8"?>
<p:tagLst xmlns:p="http://schemas.openxmlformats.org/presentationml/2006/main">
  <p:tag name="AS_UNIQUEID" val="119"/>
</p:tagLst>
</file>

<file path=ppt/tags/tag67.xml><?xml version="1.0" encoding="utf-8"?>
<p:tagLst xmlns:p="http://schemas.openxmlformats.org/presentationml/2006/main">
  <p:tag name="AS_UNIQUEID" val="120"/>
  <p:tag name="KSO_WM_UNIT_MEDIACOVER_BTN_POS" val="c"/>
  <p:tag name="KSO_WM_UNIT_MEDIACOVER_BTN_STATE" val="1"/>
  <p:tag name="KSO_WM_UNIT_MEDIACOVER_BTN_STYLE" val="ee0bc779c1f3d7f3e90c96344320e69a"/>
  <p:tag name="KSO_WM_UNIT_MEDIACOVER_RGB" val="000000"/>
  <p:tag name="KSO_WM_UNIT_MEDIACOVER_STYLEID" val="1"/>
  <p:tag name="KSO_WM_UNIT_MEDIACOVER_TEXT" val=""/>
  <p:tag name="KSO_WM_UNIT_MEDIACOVER_TEXTSTATE" val="0"/>
  <p:tag name="KSO_WM_UNIT_MEDIACOVER_TRANSPARENCY" val="0.5"/>
</p:tagLst>
</file>

<file path=ppt/tags/tag68.xml><?xml version="1.0" encoding="utf-8"?>
<p:tagLst xmlns:p="http://schemas.openxmlformats.org/presentationml/2006/main">
  <p:tag name="AS_UNIQUEID" val="121"/>
</p:tagLst>
</file>

<file path=ppt/tags/tag69.xml><?xml version="1.0" encoding="utf-8"?>
<p:tagLst xmlns:p="http://schemas.openxmlformats.org/presentationml/2006/main">
  <p:tag name="AS_UNIQUEID" val="123"/>
</p:tagLst>
</file>

<file path=ppt/tags/tag7.xml><?xml version="1.0" encoding="utf-8"?>
<p:tagLst xmlns:p="http://schemas.openxmlformats.org/presentationml/2006/main">
  <p:tag name="AS_UNIQUEID" val="48"/>
</p:tagLst>
</file>

<file path=ppt/tags/tag70.xml><?xml version="1.0" encoding="utf-8"?>
<p:tagLst xmlns:p="http://schemas.openxmlformats.org/presentationml/2006/main">
  <p:tag name="AS_UNIQUEID" val="124"/>
</p:tagLst>
</file>

<file path=ppt/tags/tag71.xml><?xml version="1.0" encoding="utf-8"?>
<p:tagLst xmlns:p="http://schemas.openxmlformats.org/presentationml/2006/main">
  <p:tag name="AS_UNIQUEID" val="129"/>
</p:tagLst>
</file>

<file path=ppt/tags/tag72.xml><?xml version="1.0" encoding="utf-8"?>
<p:tagLst xmlns:p="http://schemas.openxmlformats.org/presentationml/2006/main">
  <p:tag name="AS_UNIQUEID" val="130"/>
</p:tagLst>
</file>

<file path=ppt/tags/tag73.xml><?xml version="1.0" encoding="utf-8"?>
<p:tagLst xmlns:p="http://schemas.openxmlformats.org/presentationml/2006/main">
  <p:tag name="AS_UNIQUEID" val="131"/>
</p:tagLst>
</file>

<file path=ppt/tags/tag74.xml><?xml version="1.0" encoding="utf-8"?>
<p:tagLst xmlns:p="http://schemas.openxmlformats.org/presentationml/2006/main">
  <p:tag name="AS_UNIQUEID" val="133"/>
</p:tagLst>
</file>

<file path=ppt/tags/tag75.xml><?xml version="1.0" encoding="utf-8"?>
<p:tagLst xmlns:p="http://schemas.openxmlformats.org/presentationml/2006/main">
  <p:tag name="AS_UNIQUEID" val="134"/>
</p:tagLst>
</file>

<file path=ppt/tags/tag76.xml><?xml version="1.0" encoding="utf-8"?>
<p:tagLst xmlns:p="http://schemas.openxmlformats.org/presentationml/2006/main">
  <p:tag name="AS_UNIQUEID" val="135"/>
</p:tagLst>
</file>

<file path=ppt/tags/tag77.xml><?xml version="1.0" encoding="utf-8"?>
<p:tagLst xmlns:p="http://schemas.openxmlformats.org/presentationml/2006/main">
  <p:tag name="AS_UNIQUEID" val="136"/>
</p:tagLst>
</file>

<file path=ppt/tags/tag78.xml><?xml version="1.0" encoding="utf-8"?>
<p:tagLst xmlns:p="http://schemas.openxmlformats.org/presentationml/2006/main">
  <p:tag name="AS_UNIQUEID" val="138"/>
</p:tagLst>
</file>

<file path=ppt/tags/tag79.xml><?xml version="1.0" encoding="utf-8"?>
<p:tagLst xmlns:p="http://schemas.openxmlformats.org/presentationml/2006/main">
  <p:tag name="AS_UNIQUEID" val="139"/>
</p:tagLst>
</file>

<file path=ppt/tags/tag8.xml><?xml version="1.0" encoding="utf-8"?>
<p:tagLst xmlns:p="http://schemas.openxmlformats.org/presentationml/2006/main">
  <p:tag name="AS_UNIQUEID" val="49"/>
</p:tagLst>
</file>

<file path=ppt/tags/tag80.xml><?xml version="1.0" encoding="utf-8"?>
<p:tagLst xmlns:p="http://schemas.openxmlformats.org/presentationml/2006/main">
  <p:tag name="AS_UNIQUEID" val="141"/>
</p:tagLst>
</file>

<file path=ppt/tags/tag81.xml><?xml version="1.0" encoding="utf-8"?>
<p:tagLst xmlns:p="http://schemas.openxmlformats.org/presentationml/2006/main">
  <p:tag name="AS_UNIQUEID" val="142"/>
</p:tagLst>
</file>

<file path=ppt/tags/tag82.xml><?xml version="1.0" encoding="utf-8"?>
<p:tagLst xmlns:p="http://schemas.openxmlformats.org/presentationml/2006/main">
  <p:tag name="AS_UNIQUEID" val="143"/>
</p:tagLst>
</file>

<file path=ppt/tags/tag83.xml><?xml version="1.0" encoding="utf-8"?>
<p:tagLst xmlns:p="http://schemas.openxmlformats.org/presentationml/2006/main">
  <p:tag name="AS_UNIQUEID" val="144"/>
</p:tagLst>
</file>

<file path=ppt/tags/tag84.xml><?xml version="1.0" encoding="utf-8"?>
<p:tagLst xmlns:p="http://schemas.openxmlformats.org/presentationml/2006/main">
  <p:tag name="AS_UNIQUEID" val="146"/>
</p:tagLst>
</file>

<file path=ppt/tags/tag85.xml><?xml version="1.0" encoding="utf-8"?>
<p:tagLst xmlns:p="http://schemas.openxmlformats.org/presentationml/2006/main">
  <p:tag name="AS_UNIQUEID" val="147"/>
</p:tagLst>
</file>

<file path=ppt/tags/tag86.xml><?xml version="1.0" encoding="utf-8"?>
<p:tagLst xmlns:p="http://schemas.openxmlformats.org/presentationml/2006/main">
  <p:tag name="AS_UNIQUEID" val="148"/>
</p:tagLst>
</file>

<file path=ppt/tags/tag87.xml><?xml version="1.0" encoding="utf-8"?>
<p:tagLst xmlns:p="http://schemas.openxmlformats.org/presentationml/2006/main">
  <p:tag name="AS_UNIQUEID" val="150"/>
</p:tagLst>
</file>

<file path=ppt/tags/tag88.xml><?xml version="1.0" encoding="utf-8"?>
<p:tagLst xmlns:p="http://schemas.openxmlformats.org/presentationml/2006/main">
  <p:tag name="AS_UNIQUEID" val="151"/>
</p:tagLst>
</file>

<file path=ppt/tags/tag89.xml><?xml version="1.0" encoding="utf-8"?>
<p:tagLst xmlns:p="http://schemas.openxmlformats.org/presentationml/2006/main">
  <p:tag name="AS_UNIQUEID" val="152"/>
</p:tagLst>
</file>

<file path=ppt/tags/tag9.xml><?xml version="1.0" encoding="utf-8"?>
<p:tagLst xmlns:p="http://schemas.openxmlformats.org/presentationml/2006/main">
  <p:tag name="AS_UNIQUEID" val="50"/>
</p:tagLst>
</file>

<file path=ppt/tags/tag90.xml><?xml version="1.0" encoding="utf-8"?>
<p:tagLst xmlns:p="http://schemas.openxmlformats.org/presentationml/2006/main">
  <p:tag name="AS_UNIQUEID" val="153"/>
</p:tagLst>
</file>

<file path=ppt/tags/tag91.xml><?xml version="1.0" encoding="utf-8"?>
<p:tagLst xmlns:p="http://schemas.openxmlformats.org/presentationml/2006/main">
  <p:tag name="AS_UNIQUEID" val="155"/>
</p:tagLst>
</file>

<file path=ppt/tags/tag92.xml><?xml version="1.0" encoding="utf-8"?>
<p:tagLst xmlns:p="http://schemas.openxmlformats.org/presentationml/2006/main">
  <p:tag name="AS_UNIQUEID" val="156"/>
</p:tagLst>
</file>

<file path=ppt/tags/tag93.xml><?xml version="1.0" encoding="utf-8"?>
<p:tagLst xmlns:p="http://schemas.openxmlformats.org/presentationml/2006/main">
  <p:tag name="AS_UNIQUEID" val="157"/>
</p:tagLst>
</file>

<file path=ppt/tags/tag94.xml><?xml version="1.0" encoding="utf-8"?>
<p:tagLst xmlns:p="http://schemas.openxmlformats.org/presentationml/2006/main">
  <p:tag name="AS_UNIQUEID" val="158"/>
</p:tagLst>
</file>

<file path=ppt/tags/tag95.xml><?xml version="1.0" encoding="utf-8"?>
<p:tagLst xmlns:p="http://schemas.openxmlformats.org/presentationml/2006/main">
  <p:tag name="AS_UNIQUEID" val="160"/>
</p:tagLst>
</file>

<file path=ppt/tags/tag96.xml><?xml version="1.0" encoding="utf-8"?>
<p:tagLst xmlns:p="http://schemas.openxmlformats.org/presentationml/2006/main">
  <p:tag name="AS_UNIQUEID" val="161"/>
</p:tagLst>
</file>

<file path=ppt/tags/tag97.xml><?xml version="1.0" encoding="utf-8"?>
<p:tagLst xmlns:p="http://schemas.openxmlformats.org/presentationml/2006/main">
  <p:tag name="AS_UNIQUEID" val="162"/>
</p:tagLst>
</file>

<file path=ppt/tags/tag98.xml><?xml version="1.0" encoding="utf-8"?>
<p:tagLst xmlns:p="http://schemas.openxmlformats.org/presentationml/2006/main">
  <p:tag name="AS_UNIQUEID" val="163"/>
</p:tagLst>
</file>

<file path=ppt/tags/tag99.xml><?xml version="1.0" encoding="utf-8"?>
<p:tagLst xmlns:p="http://schemas.openxmlformats.org/presentationml/2006/main">
  <p:tag name="AS_UNIQUEID" val="1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Arial"/>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Words>
  <Application>WPS 演示</Application>
  <PresentationFormat/>
  <Paragraphs>233</Paragraphs>
  <Slides>28</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楷体</vt:lpstr>
      <vt:lpstr>Kaiti SC</vt:lpstr>
      <vt:lpstr>Segoe Print</vt:lpstr>
      <vt:lpstr>黑体</vt:lpstr>
      <vt:lpstr>微软雅黑</vt:lpstr>
      <vt:lpstr>Arial Unicode MS</vt:lpstr>
      <vt:lpstr>Calibri</vt:lpstr>
      <vt:lpstr>Office 主题</vt:lpstr>
      <vt:lpstr>                      走“人生”的长途，最易遇到的有两大难关。其一是“歧路”，其二便是“穷途”了。                                         ——鲁迅</vt:lpstr>
      <vt:lpstr>20*  外国诗二首     未选择的路</vt:lpstr>
      <vt:lpstr>学习目标</vt:lpstr>
      <vt:lpstr>活动一</vt:lpstr>
      <vt:lpstr>读准字音</vt:lpstr>
      <vt:lpstr>理解词语</vt:lpstr>
      <vt:lpstr>读清节奏</vt:lpstr>
      <vt:lpstr>读清节奏</vt:lpstr>
      <vt:lpstr>活动二</vt:lpstr>
      <vt:lpstr>品读活动</vt:lpstr>
      <vt:lpstr>品读活动</vt:lpstr>
      <vt:lpstr>品读活动</vt:lpstr>
      <vt:lpstr>品读活动</vt:lpstr>
      <vt:lpstr>活动三</vt:lpstr>
      <vt:lpstr>了解背景</vt:lpstr>
      <vt:lpstr>品味哲理</vt:lpstr>
      <vt:lpstr>品味哲理</vt:lpstr>
      <vt:lpstr>品味主旨</vt:lpstr>
      <vt:lpstr>活动四</vt:lpstr>
      <vt:lpstr>对比阅读</vt:lpstr>
      <vt:lpstr>对比阅读</vt:lpstr>
      <vt:lpstr>PowerPoint 演示文稿</vt:lpstr>
      <vt:lpstr>诗歌联读</vt:lpstr>
      <vt:lpstr>诗歌联读</vt:lpstr>
      <vt:lpstr>诗歌联读</vt:lpstr>
      <vt:lpstr>诗歌联读</vt:lpstr>
      <vt:lpstr>诗歌联读</vt:lpstr>
      <vt:lpstr>课堂寄语</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Administrator</cp:lastModifiedBy>
  <cp:revision>4</cp:revision>
  <cp:lastPrinted>2023-05-04T13:16:00Z</cp:lastPrinted>
  <dcterms:created xsi:type="dcterms:W3CDTF">2023-05-04T13:16:00Z</dcterms:created>
  <dcterms:modified xsi:type="dcterms:W3CDTF">2023-05-06T00:46:28Z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D7CE67BCF6DD4EE485A72266FCB1C91E_12</vt:lpwstr>
  </property>
  <property fmtid="{D5CDD505-2E9C-101B-9397-08002B2CF9AE}" pid="7" name="KSOProductBuildVer">
    <vt:lpwstr>2052-11.1.0.14309</vt:lpwstr>
  </property>
</Properties>
</file>