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3"/>
    <p:sldId id="259" r:id="rId4"/>
    <p:sldId id="258" r:id="rId5"/>
    <p:sldId id="276" r:id="rId6"/>
    <p:sldId id="269" r:id="rId7"/>
    <p:sldId id="270" r:id="rId8"/>
    <p:sldId id="272" r:id="rId9"/>
    <p:sldId id="273" r:id="rId11"/>
    <p:sldId id="263" r:id="rId12"/>
    <p:sldId id="274" r:id="rId13"/>
    <p:sldId id="264" r:id="rId14"/>
    <p:sldId id="267" r:id="rId15"/>
    <p:sldId id="296" r:id="rId16"/>
    <p:sldId id="297" r:id="rId17"/>
    <p:sldId id="298" r:id="rId18"/>
    <p:sldId id="279" r:id="rId19"/>
    <p:sldId id="280" r:id="rId20"/>
    <p:sldId id="281" r:id="rId21"/>
    <p:sldId id="282" r:id="rId22"/>
    <p:sldId id="268" r:id="rId23"/>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notesViewPr>
    <p:cSldViewPr>
      <p:cViewPr>
        <p:scale>
          <a:sx n="1" d="100"/>
          <a:sy n="1" d="100"/>
        </p:scale>
        <p:origin x="0" y="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gs" Target="tags/tag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noTextEdit="1"/>
          </p:cNvSpPr>
          <p:nvPr>
            <p:ph type="sldImg"/>
          </p:nvPr>
        </p:nvSpPr>
        <p:spPr>
          <a:ln>
            <a:solidFill>
              <a:srgbClr val="000000"/>
            </a:solidFill>
            <a:miter/>
          </a:ln>
        </p:spPr>
      </p:sp>
      <p:sp>
        <p:nvSpPr>
          <p:cNvPr id="16386"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en-US" altLang="zh-CN"/>
          </a:p>
        </p:txBody>
      </p:sp>
      <p:sp>
        <p:nvSpPr>
          <p:cNvPr id="16387" name="灯片编号占位符 3"/>
          <p:cNvSpPr txBox="1">
            <a:spLocks noGrp="1"/>
          </p:cNvSpPr>
          <p:nvPr>
            <p:ph type="sldNum" sz="quarter" idx="10"/>
          </p:nvPr>
        </p:nvSpPr>
        <p:spPr>
          <a:xfrm>
            <a:off x="3884613" y="8685213"/>
            <a:ext cx="2971800" cy="457200"/>
          </a:xfrm>
          <a:prstGeom prst="rect">
            <a:avLst/>
          </a:prstGeom>
          <a:noFill/>
          <a:ln w="9525">
            <a:noFill/>
          </a:ln>
        </p:spPr>
        <p:txBody>
          <a:bodyPr lIns="91440" tIns="45720" rIns="91440" bIns="45720" anchor="b" anchorCtr="0"/>
          <a:lstStyle/>
          <a:p>
            <a:pPr lvl="0" indent="0" algn="r"/>
            <a:fld id="{9A0DB2DC-4C9A-4742-B13C-FB6460FD3503}" type="slidenum">
              <a:rPr lang="en-US" altLang="zh-CN" sz="1200">
                <a:latin typeface="Calibri" panose="020F0502020204030204"/>
              </a:rPr>
            </a:fld>
            <a:endParaRPr lang="en-US" altLang="zh-CN" sz="1200">
              <a:latin typeface="Calibri" panose="020F05020202040302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TextEdit="1"/>
          </p:cNvSpPr>
          <p:nvPr>
            <p:ph type="sldImg"/>
          </p:nvPr>
        </p:nvSpPr>
        <p:spPr>
          <a:ln>
            <a:solidFill>
              <a:srgbClr val="000000"/>
            </a:solidFill>
            <a:miter/>
          </a:ln>
        </p:spPr>
      </p:sp>
      <p:sp>
        <p:nvSpPr>
          <p:cNvPr id="19458"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en-US" altLang="zh-CN"/>
          </a:p>
        </p:txBody>
      </p:sp>
      <p:sp>
        <p:nvSpPr>
          <p:cNvPr id="19459" name="灯片编号占位符 3"/>
          <p:cNvSpPr txBox="1">
            <a:spLocks noGrp="1"/>
          </p:cNvSpPr>
          <p:nvPr>
            <p:ph type="sldNum" sz="quarter" idx="10"/>
          </p:nvPr>
        </p:nvSpPr>
        <p:spPr>
          <a:xfrm>
            <a:off x="3884613" y="8685213"/>
            <a:ext cx="2971800" cy="457200"/>
          </a:xfrm>
          <a:prstGeom prst="rect">
            <a:avLst/>
          </a:prstGeom>
          <a:noFill/>
          <a:ln w="9525">
            <a:noFill/>
          </a:ln>
        </p:spPr>
        <p:txBody>
          <a:bodyPr lIns="91440" tIns="45720" rIns="91440" bIns="45720" anchor="b" anchorCtr="0"/>
          <a:lstStyle/>
          <a:p>
            <a:pPr lvl="0" indent="0" algn="r"/>
            <a:fld id="{9A0DB2DC-4C9A-4742-B13C-FB6460FD3503}" type="slidenum">
              <a:rPr lang="en-US" altLang="zh-CN" sz="1200">
                <a:latin typeface="Calibri" panose="020F0502020204030204"/>
              </a:rPr>
            </a:fld>
            <a:endParaRPr lang="en-US" altLang="zh-CN" sz="1200">
              <a:latin typeface="Calibri" panose="020F05020202040302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pic>
        <p:nvPicPr>
          <p:cNvPr id="13" name="图片 12"/>
          <p:cNvPicPr>
            <a:picLocks noChangeAspect="1"/>
          </p:cNvPicPr>
          <p:nvPr userDrawn="1"/>
        </p:nvPicPr>
        <p:blipFill>
          <a:blip r:embed="rId2"/>
          <a:stretch>
            <a:fillRect/>
          </a:stretch>
        </p:blipFill>
        <p:spPr>
          <a:xfrm>
            <a:off x="0" y="0"/>
            <a:ext cx="12229268" cy="6858000"/>
          </a:xfrm>
          <a:prstGeom prst="rect">
            <a:avLst/>
          </a:prstGeom>
        </p:spPr>
      </p:pic>
      <p:pic>
        <p:nvPicPr>
          <p:cNvPr id="2" name="图片 1" descr="图片3"/>
          <p:cNvPicPr>
            <a:picLocks noChangeAspect="1"/>
          </p:cNvPicPr>
          <p:nvPr userDrawn="1"/>
        </p:nvPicPr>
        <p:blipFill>
          <a:blip r:embed="rId3"/>
          <a:stretch>
            <a:fillRect/>
          </a:stretch>
        </p:blipFill>
        <p:spPr>
          <a:xfrm>
            <a:off x="2540" y="0"/>
            <a:ext cx="12186920" cy="6857365"/>
          </a:xfrm>
          <a:prstGeom prst="rect">
            <a:avLst/>
          </a:prstGeom>
        </p:spPr>
      </p:pic>
    </p:spTree>
  </p:cSld>
  <p:clrMapOvr>
    <a:masterClrMapping/>
  </p:clrMapOvr>
  <p:transition/>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file:///D:\qq&#25991;&#20214;\712321467\Image\C2C\Image2\%7b75232B38-A165-1FB7-499C-2E1C792CACB5%7d.png" TargetMode="Externa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pic>
        <p:nvPicPr>
          <p:cNvPr id="7" name="图片 6" descr="图片3"/>
          <p:cNvPicPr>
            <a:picLocks noChangeAspect="1"/>
          </p:cNvPicPr>
          <p:nvPr userDrawn="1"/>
        </p:nvPicPr>
        <p:blipFill>
          <a:blip r:embed="rId13"/>
          <a:stretch>
            <a:fillRect/>
          </a:stretch>
        </p:blipFill>
        <p:spPr>
          <a:xfrm>
            <a:off x="2540" y="0"/>
            <a:ext cx="12186920" cy="6857365"/>
          </a:xfrm>
          <a:prstGeom prst="rect">
            <a:avLst/>
          </a:prstGeom>
        </p:spPr>
      </p:pic>
      <p:pic>
        <p:nvPicPr>
          <p:cNvPr id="8" name="图片 1073743875" descr="学科网 zxxk.com"/>
          <p:cNvPicPr>
            <a:picLocks noChangeAspect="1"/>
          </p:cNvPicPr>
          <p:nvPr/>
        </p:nvPicPr>
        <p:blipFill>
          <a:blip r:embed="rId14" r:link="rId15"/>
          <a:stretch>
            <a:fillRect/>
          </a:stretch>
        </p:blipFill>
        <p:spPr>
          <a:xfrm>
            <a:off x="838200" y="365125"/>
            <a:ext cx="9525" cy="9525"/>
          </a:xfrm>
          <a:prstGeom prst="rect">
            <a:avLst/>
          </a:prstGeom>
          <a:noFill/>
          <a:ln>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矩形 4097"/>
          <p:cNvSpPr/>
          <p:nvPr/>
        </p:nvSpPr>
        <p:spPr>
          <a:xfrm>
            <a:off x="2249488" y="1677988"/>
            <a:ext cx="7834312" cy="1646237"/>
          </a:xfrm>
          <a:prstGeom prst="rect">
            <a:avLst/>
          </a:prstGeom>
        </p:spPr>
        <p:txBody>
          <a:bodyPr wrap="none" fromWordArt="1">
            <a:prstTxWarp prst="textPlain">
              <a:avLst>
                <a:gd name="adj" fmla="val 50000"/>
              </a:avLst>
            </a:prstTxWarp>
            <a:normAutofit/>
          </a:bodyPr>
          <a:lstStyle/>
          <a:p>
            <a:pPr algn="ctr"/>
            <a:r>
              <a:rPr lang="zh-CN" altLang="en-US" sz="4500" b="1">
                <a:ln w="12700" cap="flat" cmpd="sng">
                  <a:solidFill>
                    <a:srgbClr val="3333CC"/>
                  </a:solidFill>
                  <a:prstDash val="solid"/>
                  <a:round/>
                  <a:headEnd type="none" w="med" len="med"/>
                  <a:tailEnd type="none" w="med" len="med"/>
                </a:ln>
                <a:solidFill>
                  <a:schemeClr val="tx2">
                    <a:alpha val="50000"/>
                  </a:schemeClr>
                </a:solidFill>
                <a:effectLst>
                  <a:outerShdw dist="45791" dir="2021404" algn="ctr" rotWithShape="0">
                    <a:srgbClr val="9999FF"/>
                  </a:outerShdw>
                </a:effectLst>
                <a:latin typeface="方正舒体" panose="02010601030101010101" charset="-122"/>
                <a:ea typeface="方正舒体" panose="02010601030101010101" charset="-122"/>
              </a:rPr>
              <a:t>登幽州台歌</a:t>
            </a:r>
            <a:endParaRPr lang="zh-CN" altLang="en-US" sz="4500" b="1">
              <a:ln w="12700" cap="flat" cmpd="sng">
                <a:solidFill>
                  <a:srgbClr val="3333CC"/>
                </a:solidFill>
                <a:prstDash val="solid"/>
                <a:round/>
                <a:headEnd type="none" w="med" len="med"/>
                <a:tailEnd type="none" w="med" len="med"/>
              </a:ln>
              <a:solidFill>
                <a:schemeClr val="tx2">
                  <a:alpha val="50000"/>
                </a:schemeClr>
              </a:solidFill>
              <a:effectLst>
                <a:outerShdw dist="45791" dir="2021404" algn="ctr" rotWithShape="0">
                  <a:srgbClr val="9999FF"/>
                </a:outerShdw>
              </a:effectLst>
              <a:latin typeface="方正舒体" panose="02010601030101010101" charset="-122"/>
              <a:ea typeface="方正舒体" panose="02010601030101010101" charset="-122"/>
            </a:endParaRPr>
          </a:p>
        </p:txBody>
      </p:sp>
      <p:sp>
        <p:nvSpPr>
          <p:cNvPr id="4099" name="文本框 4098"/>
          <p:cNvSpPr txBox="1"/>
          <p:nvPr/>
        </p:nvSpPr>
        <p:spPr>
          <a:xfrm>
            <a:off x="5140325" y="4011613"/>
            <a:ext cx="2863850" cy="783590"/>
          </a:xfrm>
          <a:prstGeom prst="rect">
            <a:avLst/>
          </a:prstGeom>
          <a:noFill/>
          <a:ln w="9525">
            <a:noFill/>
          </a:ln>
        </p:spPr>
        <p:txBody>
          <a:bodyPr wrap="square">
            <a:spAutoFit/>
          </a:bodyPr>
          <a:lstStyle/>
          <a:p>
            <a:pPr>
              <a:spcBef>
                <a:spcPct val="50000"/>
              </a:spcBef>
            </a:pPr>
            <a:r>
              <a:rPr lang="zh-CN" altLang="en-US" sz="4500" noProof="1">
                <a:effectLst>
                  <a:outerShdw blurRad="38100" dist="19050" dir="2700000" algn="tl" rotWithShape="0">
                    <a:schemeClr val="dk1">
                      <a:alpha val="40000"/>
                    </a:schemeClr>
                  </a:outerShdw>
                </a:effectLst>
                <a:latin typeface="Arial" panose="020B0604020202020204" pitchFamily="34" charset="0"/>
                <a:ea typeface="方正舒体" panose="02010601030101010101" charset="-122"/>
                <a:cs typeface="+mn-cs"/>
              </a:rPr>
              <a:t>陈子昂</a:t>
            </a:r>
            <a:r>
              <a:rPr lang="zh-CN" altLang="en-US" sz="4500" noProof="1">
                <a:solidFill>
                  <a:schemeClr val="tx2"/>
                </a:solidFill>
                <a:latin typeface="Arial" panose="020B0604020202020204" pitchFamily="34" charset="0"/>
                <a:ea typeface="方正舒体" panose="02010601030101010101" charset="-122"/>
                <a:cs typeface="+mn-cs"/>
              </a:rPr>
              <a:t>     </a:t>
            </a:r>
            <a:endParaRPr lang="zh-CN" altLang="en-US" sz="4500" noProof="1">
              <a:solidFill>
                <a:schemeClr val="tx2"/>
              </a:solidFill>
              <a:latin typeface="Arial" panose="020B0604020202020204" pitchFamily="34" charset="0"/>
              <a:ea typeface="方正舒体" panose="02010601030101010101"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图片 39"/>
          <p:cNvPicPr>
            <a:picLocks noChangeAspect="1"/>
          </p:cNvPicPr>
          <p:nvPr/>
        </p:nvPicPr>
        <p:blipFill>
          <a:blip r:embed="rId1"/>
          <a:stretch>
            <a:fillRect/>
          </a:stretch>
        </p:blipFill>
        <p:spPr>
          <a:xfrm>
            <a:off x="4256088" y="9525"/>
            <a:ext cx="9144000" cy="6418263"/>
          </a:xfrm>
          <a:prstGeom prst="rect">
            <a:avLst/>
          </a:prstGeom>
          <a:noFill/>
          <a:ln w="9525">
            <a:noFill/>
          </a:ln>
        </p:spPr>
      </p:pic>
      <p:pic>
        <p:nvPicPr>
          <p:cNvPr id="2" name="图片 1"/>
          <p:cNvPicPr>
            <a:picLocks noChangeAspect="1"/>
          </p:cNvPicPr>
          <p:nvPr/>
        </p:nvPicPr>
        <p:blipFill>
          <a:blip r:embed="rId2"/>
          <a:stretch>
            <a:fillRect/>
          </a:stretch>
        </p:blipFill>
        <p:spPr>
          <a:xfrm>
            <a:off x="5438775" y="9525"/>
            <a:ext cx="7353300" cy="4513263"/>
          </a:xfrm>
          <a:prstGeom prst="rect">
            <a:avLst/>
          </a:prstGeom>
          <a:noFill/>
          <a:ln w="9525">
            <a:noFill/>
          </a:ln>
        </p:spPr>
      </p:pic>
      <p:sp>
        <p:nvSpPr>
          <p:cNvPr id="45058" name="Rectangle 2"/>
          <p:cNvSpPr/>
          <p:nvPr/>
        </p:nvSpPr>
        <p:spPr>
          <a:xfrm>
            <a:off x="1524000" y="285750"/>
            <a:ext cx="8077200" cy="1568450"/>
          </a:xfrm>
          <a:prstGeom prst="rect">
            <a:avLst/>
          </a:prstGeom>
          <a:noFill/>
          <a:ln w="9525">
            <a:noFill/>
          </a:ln>
        </p:spPr>
        <p:txBody>
          <a:bodyPr anchor="t" anchorCtr="0">
            <a:spAutoFit/>
          </a:bodyPr>
          <a:lstStyle/>
          <a:p>
            <a:pPr>
              <a:spcBef>
                <a:spcPct val="50000"/>
              </a:spcBef>
            </a:pPr>
            <a:r>
              <a:rPr lang="en-US" altLang="zh-CN" sz="3200" b="1">
                <a:latin typeface="新宋体" panose="02010609030101010101" pitchFamily="49" charset="-122"/>
                <a:ea typeface="新宋体" panose="02010609030101010101" pitchFamily="49" charset="-122"/>
              </a:rPr>
              <a:t>1.《</a:t>
            </a:r>
            <a:r>
              <a:rPr lang="zh-CN" altLang="en-US" sz="3200" b="1">
                <a:latin typeface="新宋体" panose="02010609030101010101" pitchFamily="49" charset="-122"/>
                <a:ea typeface="新宋体" panose="02010609030101010101" pitchFamily="49" charset="-122"/>
              </a:rPr>
              <a:t>登幽州台歌</a:t>
            </a:r>
            <a:r>
              <a:rPr lang="en-US" altLang="zh-CN" sz="3200" b="1">
                <a:latin typeface="新宋体" panose="02010609030101010101" pitchFamily="49" charset="-122"/>
                <a:ea typeface="新宋体" panose="02010609030101010101" pitchFamily="49" charset="-122"/>
              </a:rPr>
              <a:t>》</a:t>
            </a:r>
            <a:r>
              <a:rPr lang="zh-CN" altLang="en-US" sz="3200" b="1">
                <a:latin typeface="新宋体" panose="02010609030101010101" pitchFamily="49" charset="-122"/>
                <a:ea typeface="新宋体" panose="02010609030101010101" pitchFamily="49" charset="-122"/>
              </a:rPr>
              <a:t>为我们描绘了一幅怎样的画面？ </a:t>
            </a:r>
            <a:br>
              <a:rPr lang="zh-CN" altLang="en-US" sz="3200">
                <a:latin typeface="新宋体" panose="02010609030101010101" pitchFamily="49" charset="-122"/>
                <a:ea typeface="新宋体" panose="02010609030101010101" pitchFamily="49" charset="-122"/>
              </a:rPr>
            </a:br>
            <a:endParaRPr lang="zh-CN" altLang="en-US" sz="3200" b="1">
              <a:latin typeface="新宋体" panose="02010609030101010101" pitchFamily="49" charset="-122"/>
              <a:ea typeface="新宋体" panose="02010609030101010101" pitchFamily="49" charset="-122"/>
            </a:endParaRPr>
          </a:p>
        </p:txBody>
      </p:sp>
      <p:sp>
        <p:nvSpPr>
          <p:cNvPr id="4" name="Rectangle 2"/>
          <p:cNvSpPr/>
          <p:nvPr/>
        </p:nvSpPr>
        <p:spPr>
          <a:xfrm>
            <a:off x="1524000" y="1235075"/>
            <a:ext cx="8077200" cy="2061210"/>
          </a:xfrm>
          <a:prstGeom prst="rect">
            <a:avLst/>
          </a:prstGeom>
          <a:noFill/>
          <a:ln w="9525">
            <a:noFill/>
          </a:ln>
        </p:spPr>
        <p:txBody>
          <a:bodyPr anchor="t" anchorCtr="0">
            <a:spAutoFit/>
          </a:bodyPr>
          <a:lstStyle/>
          <a:p>
            <a:pPr>
              <a:spcBef>
                <a:spcPct val="50000"/>
              </a:spcBef>
            </a:pPr>
            <a:r>
              <a:rPr lang="en-US" altLang="zh-CN" sz="3200">
                <a:latin typeface="楷体_GB2312" panose="02010609030101010101" pitchFamily="49" charset="-122"/>
                <a:ea typeface="楷体_GB2312" panose="02010609030101010101" pitchFamily="49" charset="-122"/>
              </a:rPr>
              <a:t>    </a:t>
            </a:r>
            <a:r>
              <a:rPr lang="zh-CN" altLang="en-US" sz="3200">
                <a:latin typeface="新宋体" panose="02010609030101010101" pitchFamily="49" charset="-122"/>
                <a:ea typeface="新宋体" panose="02010609030101010101" pitchFamily="49" charset="-122"/>
              </a:rPr>
              <a:t>作者孤独地站在幽州台上，仰首责问苍天。大地茫茫，空阔寂寥，没有一个知音，内心满怀悲愤。 </a:t>
            </a:r>
            <a:br>
              <a:rPr lang="zh-CN" altLang="en-US" sz="3200">
                <a:latin typeface="Arial" panose="020B0604020202020204" pitchFamily="34" charset="0"/>
                <a:ea typeface="宋体" panose="02010600030101010101" pitchFamily="2" charset="-122"/>
              </a:rPr>
            </a:br>
            <a:endParaRPr lang="zh-CN" altLang="en-US" sz="3200" b="1">
              <a:latin typeface="Times New Roman" panose="02020603050405020304" pitchFamily="18" charset="0"/>
              <a:ea typeface="楷体_GB2312" panose="02010609030101010101" pitchFamily="49" charset="-122"/>
            </a:endParaRPr>
          </a:p>
        </p:txBody>
      </p:sp>
      <p:sp>
        <p:nvSpPr>
          <p:cNvPr id="5" name="Rectangle 2"/>
          <p:cNvSpPr/>
          <p:nvPr/>
        </p:nvSpPr>
        <p:spPr>
          <a:xfrm>
            <a:off x="1524000" y="3049588"/>
            <a:ext cx="8077200" cy="1076325"/>
          </a:xfrm>
          <a:prstGeom prst="rect">
            <a:avLst/>
          </a:prstGeom>
          <a:noFill/>
          <a:ln w="9525">
            <a:noFill/>
          </a:ln>
        </p:spPr>
        <p:txBody>
          <a:bodyPr anchor="t" anchorCtr="0">
            <a:spAutoFit/>
          </a:bodyPr>
          <a:lstStyle/>
          <a:p>
            <a:pPr>
              <a:spcBef>
                <a:spcPct val="50000"/>
              </a:spcBef>
            </a:pPr>
            <a:r>
              <a:rPr lang="en-US" altLang="zh-CN" sz="3200" b="1">
                <a:latin typeface="新宋体" panose="02010609030101010101" pitchFamily="49" charset="-122"/>
                <a:ea typeface="新宋体" panose="02010609030101010101" pitchFamily="49" charset="-122"/>
              </a:rPr>
              <a:t>2.</a:t>
            </a:r>
            <a:r>
              <a:rPr lang="zh-CN" altLang="en-US" sz="3200" b="1">
                <a:latin typeface="新宋体" panose="02010609030101010101" pitchFamily="49" charset="-122"/>
                <a:ea typeface="新宋体" panose="02010609030101010101" pitchFamily="49" charset="-122"/>
              </a:rPr>
              <a:t>文章表现了诗人怎么样的情怀？ </a:t>
            </a:r>
            <a:br>
              <a:rPr lang="zh-CN" altLang="en-US" sz="3200" b="1">
                <a:latin typeface="Arial" panose="020B0604020202020204" pitchFamily="34" charset="0"/>
                <a:ea typeface="宋体" panose="02010600030101010101" pitchFamily="2" charset="-122"/>
              </a:rPr>
            </a:br>
            <a:endParaRPr lang="zh-CN" altLang="en-US" sz="3200" b="1">
              <a:latin typeface="Times New Roman" panose="02020603050405020304" pitchFamily="18" charset="0"/>
              <a:ea typeface="楷体_GB2312" panose="02010609030101010101" pitchFamily="49" charset="-122"/>
            </a:endParaRPr>
          </a:p>
        </p:txBody>
      </p:sp>
      <p:sp>
        <p:nvSpPr>
          <p:cNvPr id="6" name="Rectangle 2"/>
          <p:cNvSpPr/>
          <p:nvPr/>
        </p:nvSpPr>
        <p:spPr>
          <a:xfrm>
            <a:off x="1644650" y="4127500"/>
            <a:ext cx="8077200" cy="2061210"/>
          </a:xfrm>
          <a:prstGeom prst="rect">
            <a:avLst/>
          </a:prstGeom>
          <a:noFill/>
          <a:ln w="9525">
            <a:noFill/>
          </a:ln>
        </p:spPr>
        <p:txBody>
          <a:bodyPr anchor="t" anchorCtr="0">
            <a:spAutoFit/>
          </a:bodyPr>
          <a:lstStyle/>
          <a:p>
            <a:pPr>
              <a:spcBef>
                <a:spcPct val="50000"/>
              </a:spcBef>
            </a:pPr>
            <a:r>
              <a:rPr lang="en-US" altLang="zh-CN" sz="3200">
                <a:latin typeface="楷体_GB2312" panose="02010609030101010101" pitchFamily="49" charset="-122"/>
                <a:ea typeface="楷体_GB2312" panose="02010609030101010101" pitchFamily="49" charset="-122"/>
              </a:rPr>
              <a:t>    </a:t>
            </a:r>
            <a:r>
              <a:rPr lang="zh-CN" altLang="en-US" sz="3200">
                <a:solidFill>
                  <a:srgbClr val="FB051C"/>
                </a:solidFill>
                <a:latin typeface="新宋体" panose="02010609030101010101" pitchFamily="49" charset="-122"/>
                <a:ea typeface="新宋体" panose="02010609030101010101" pitchFamily="49" charset="-122"/>
              </a:rPr>
              <a:t>指诗人怀才不遇、壮志难酬的感慨以及对赏贤任能的英明君主的渴盼，也表达了人生的孤独感。</a:t>
            </a:r>
            <a:br>
              <a:rPr lang="zh-CN" altLang="en-US" sz="3200" b="1">
                <a:latin typeface="Arial" panose="020B0604020202020204" pitchFamily="34" charset="0"/>
                <a:ea typeface="宋体" panose="02010600030101010101" pitchFamily="2" charset="-122"/>
              </a:rPr>
            </a:br>
            <a:endParaRPr lang="zh-CN" altLang="en-US" sz="3200" b="1">
              <a:latin typeface="Times New Roman" panose="02020603050405020304" pitchFamily="18" charset="0"/>
              <a:ea typeface="楷体_GB2312" panose="02010609030101010101" pitchFamily="49" charset="-122"/>
            </a:endParaRPr>
          </a:p>
        </p:txBody>
      </p:sp>
    </p:spTree>
  </p:cSld>
  <p:clrMapOvr>
    <a:masterClrMapping/>
  </p:clrMapOvr>
  <p:transition spd="med" advClick="0" advTm="1000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fade">
                                      <p:cBhvr>
                                        <p:cTn id="11" dur="1000"/>
                                        <p:tgtEl>
                                          <p:spTgt spid="4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45058"/>
                                        </p:tgtEl>
                                        <p:attrNameLst>
                                          <p:attrName>style.visibility</p:attrName>
                                        </p:attrNameLst>
                                      </p:cBhvr>
                                      <p:to>
                                        <p:strVal val="visible"/>
                                      </p:to>
                                    </p:set>
                                    <p:animEffect transition="in" filter="wipe(up)">
                                      <p:cBhvr>
                                        <p:cTn id="16" dur="500"/>
                                        <p:tgtEl>
                                          <p:spTgt spid="4505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up)">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up)">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up)">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p:bldP spid="4" grpId="0"/>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文本占位符 76801"/>
          <p:cNvPicPr>
            <a:picLocks noGrp="1" noChangeAspect="1"/>
          </p:cNvPicPr>
          <p:nvPr>
            <p:ph idx="1"/>
          </p:nvPr>
        </p:nvPicPr>
        <p:blipFill>
          <a:blip r:embed="rId1"/>
          <a:stretch>
            <a:fillRect/>
          </a:stretch>
        </p:blipFill>
        <p:spPr>
          <a:xfrm>
            <a:off x="2424113" y="1628775"/>
            <a:ext cx="7343775" cy="3816350"/>
          </a:xfrm>
        </p:spPr>
      </p:pic>
      <p:pic>
        <p:nvPicPr>
          <p:cNvPr id="9219" name="图片 76802"/>
          <p:cNvPicPr>
            <a:picLocks noChangeAspect="1"/>
          </p:cNvPicPr>
          <p:nvPr/>
        </p:nvPicPr>
        <p:blipFill>
          <a:blip r:embed="rId2"/>
          <a:stretch>
            <a:fillRect/>
          </a:stretch>
        </p:blipFill>
        <p:spPr>
          <a:xfrm>
            <a:off x="1524000" y="1196975"/>
            <a:ext cx="7235825" cy="69850"/>
          </a:xfrm>
          <a:prstGeom prst="rect">
            <a:avLst/>
          </a:prstGeom>
          <a:noFill/>
          <a:ln w="9525">
            <a:noFill/>
          </a:ln>
        </p:spPr>
      </p:pic>
      <p:pic>
        <p:nvPicPr>
          <p:cNvPr id="9220" name="图片 76803"/>
          <p:cNvPicPr>
            <a:picLocks noChangeAspect="1"/>
          </p:cNvPicPr>
          <p:nvPr/>
        </p:nvPicPr>
        <p:blipFill>
          <a:blip r:embed="rId2"/>
          <a:stretch>
            <a:fillRect/>
          </a:stretch>
        </p:blipFill>
        <p:spPr>
          <a:xfrm>
            <a:off x="3432175" y="5664200"/>
            <a:ext cx="7235825" cy="69850"/>
          </a:xfrm>
          <a:prstGeom prst="rect">
            <a:avLst/>
          </a:prstGeom>
          <a:noFill/>
          <a:ln w="9525">
            <a:noFill/>
          </a:ln>
        </p:spPr>
      </p:pic>
      <p:sp>
        <p:nvSpPr>
          <p:cNvPr id="9221" name="标题 76804"/>
          <p:cNvSpPr>
            <a:spLocks noGrp="1"/>
          </p:cNvSpPr>
          <p:nvPr>
            <p:ph type="title"/>
          </p:nvPr>
        </p:nvSpPr>
        <p:spPr>
          <a:xfrm>
            <a:off x="2495550" y="333375"/>
            <a:ext cx="6851650" cy="1100138"/>
          </a:xfrm>
        </p:spPr>
        <p:txBody>
          <a:bodyPr anchor="ctr" anchorCtr="0"/>
          <a:lstStyle/>
          <a:p>
            <a:r>
              <a:rPr lang="zh-CN" altLang="en-US" b="1"/>
              <a:t>天  地  人</a:t>
            </a:r>
            <a:r>
              <a:rPr lang="en-US" altLang="zh-CN" b="1"/>
              <a:t>——</a:t>
            </a:r>
            <a:r>
              <a:rPr lang="zh-CN" altLang="en-US" b="1"/>
              <a:t>孤独</a:t>
            </a:r>
            <a:endParaRPr lang="zh-CN" altLang="en-US" b="1"/>
          </a:p>
        </p:txBody>
      </p:sp>
    </p:spTree>
  </p:cSld>
  <p:clrMapOvr>
    <a:masterClrMapping/>
  </p:clrMapOvr>
  <p:transition spd="slow">
    <p:strips dir="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fontAlgn="base" hangingPunct="1"/>
            <a:fld id="{9A0DB2DC-4C9A-4742-B13C-FB6460FD3503}" type="slidenum">
              <a:rPr lang="zh-CN" altLang="en-US" sz="1245" strike="noStrike" noProof="1">
                <a:latin typeface="Arial" panose="020B0604020202020204" pitchFamily="34" charset="0"/>
                <a:ea typeface="宋体" panose="02010600030101010101" pitchFamily="2" charset="-122"/>
                <a:cs typeface="+mn-cs"/>
              </a:rPr>
            </a:fld>
            <a:endParaRPr lang="zh-CN" altLang="en-US" sz="1245" strike="noStrike" noProof="1"/>
          </a:p>
        </p:txBody>
      </p:sp>
      <p:sp>
        <p:nvSpPr>
          <p:cNvPr id="31747" name="Rectangle 2"/>
          <p:cNvSpPr>
            <a:spLocks noGrp="1"/>
          </p:cNvSpPr>
          <p:nvPr>
            <p:ph type="title"/>
          </p:nvPr>
        </p:nvSpPr>
        <p:spPr>
          <a:xfrm>
            <a:off x="1524000" y="381000"/>
            <a:ext cx="2012950" cy="552450"/>
          </a:xfrm>
        </p:spPr>
        <p:txBody>
          <a:bodyPr vert="horz" wrap="square" lIns="81280" tIns="40640" rIns="81280" bIns="40640" anchor="ctr"/>
          <a:lstStyle/>
          <a:p>
            <a:pPr eaLnBrk="1" fontAlgn="base" hangingPunct="1"/>
            <a:r>
              <a:rPr lang="zh-CN" altLang="en-US" sz="2135" strike="noStrike" noProof="1">
                <a:ea typeface="楷体_GB2312" panose="02010609030101010101" pitchFamily="49" charset="-122"/>
              </a:rPr>
              <a:t>内容解析：</a:t>
            </a:r>
            <a:endParaRPr lang="zh-CN" altLang="en-US" sz="2135" strike="noStrike" noProof="1">
              <a:ea typeface="楷体_GB2312" panose="02010609030101010101" pitchFamily="49" charset="-122"/>
            </a:endParaRPr>
          </a:p>
        </p:txBody>
      </p:sp>
      <p:pic>
        <p:nvPicPr>
          <p:cNvPr id="12292" name="Picture 3"/>
          <p:cNvPicPr>
            <a:picLocks noChangeAspect="1"/>
          </p:cNvPicPr>
          <p:nvPr/>
        </p:nvPicPr>
        <p:blipFill>
          <a:blip r:embed="rId1"/>
          <a:stretch>
            <a:fillRect/>
          </a:stretch>
        </p:blipFill>
        <p:spPr>
          <a:xfrm>
            <a:off x="1533525" y="26988"/>
            <a:ext cx="9144000" cy="6802437"/>
          </a:xfrm>
          <a:prstGeom prst="rect">
            <a:avLst/>
          </a:prstGeom>
          <a:noFill/>
          <a:ln w="9525">
            <a:noFill/>
          </a:ln>
        </p:spPr>
      </p:pic>
      <p:sp>
        <p:nvSpPr>
          <p:cNvPr id="30737" name="Rectangle 17"/>
          <p:cNvSpPr>
            <a:spLocks noChangeArrowheads="1"/>
          </p:cNvSpPr>
          <p:nvPr/>
        </p:nvSpPr>
        <p:spPr bwMode="auto">
          <a:xfrm>
            <a:off x="3600450" y="1393985"/>
            <a:ext cx="6654800" cy="3046095"/>
          </a:xfrm>
          <a:prstGeom prst="rect">
            <a:avLst/>
          </a:prstGeom>
          <a:noFill/>
          <a:ln w="9525" cap="flat" cmpd="sng">
            <a:noFill/>
            <a:miter lim="800000"/>
          </a:ln>
          <a:effectLst/>
        </p:spPr>
        <p:txBody>
          <a:bodyPr anchor="ctr">
            <a:spAutoFit/>
          </a:bodyPr>
          <a:lstStyle/>
          <a:p>
            <a:pPr marL="0" marR="0" lvl="0" indent="1406525" algn="l" defTabSz="914400" rtl="0" eaLnBrk="0" fontAlgn="base" latinLnBrk="0" hangingPunct="0">
              <a:lnSpc>
                <a:spcPct val="100000"/>
              </a:lnSpc>
              <a:spcBef>
                <a:spcPct val="0"/>
              </a:spcBef>
              <a:spcAft>
                <a:spcPct val="0"/>
              </a:spcAft>
              <a:buClrTx/>
              <a:buSzTx/>
              <a:buFontTx/>
              <a:buNone/>
              <a:defRPr/>
            </a:pPr>
            <a:r>
              <a:rPr kumimoji="0" lang="zh-CN" altLang="zh-CN" sz="3200" b="1" i="0" u="none" strike="noStrike" kern="1200" cap="none" spc="0" normalizeH="0" baseline="0" noProof="0">
                <a:ln>
                  <a:noFill/>
                </a:ln>
                <a:solidFill>
                  <a:schemeClr val="tx1"/>
                </a:solidFill>
                <a:effectLst/>
                <a:uLnTx/>
                <a:uFillTx/>
                <a:latin typeface="Calibri" panose="020F0502020204030204"/>
                <a:ea typeface="宋体" panose="02010600030101010101" pitchFamily="2" charset="-122"/>
                <a:cs typeface="Times New Roman" panose="02020603050405020304" pitchFamily="18" charset="0"/>
              </a:rPr>
              <a:t>《</a:t>
            </a:r>
            <a:r>
              <a:rPr kumimoji="0" lang="zh-CN" sz="3200" b="1" i="0" u="none" strike="noStrike" kern="1200" cap="none" spc="0" normalizeH="0" baseline="0" noProof="0">
                <a:ln>
                  <a:noFill/>
                </a:ln>
                <a:solidFill>
                  <a:schemeClr val="tx1"/>
                </a:solidFill>
                <a:effectLst/>
                <a:uLnTx/>
                <a:uFillTx/>
                <a:latin typeface="Calibri" panose="020F0502020204030204"/>
                <a:ea typeface="宋体" panose="02010600030101010101" pitchFamily="2" charset="-122"/>
                <a:cs typeface="Times New Roman" panose="02020603050405020304" pitchFamily="18" charset="0"/>
              </a:rPr>
              <a:t>感遇三十八首</a:t>
            </a:r>
            <a:r>
              <a:rPr kumimoji="0" lang="en-US" altLang="zh-CN" sz="3200" b="1" i="0" u="none" strike="noStrike" kern="1200" cap="none" spc="0" normalizeH="0" baseline="0" noProof="0">
                <a:ln>
                  <a:noFill/>
                </a:ln>
                <a:solidFill>
                  <a:schemeClr val="tx1"/>
                </a:solidFill>
                <a:effectLst/>
                <a:uLnTx/>
                <a:uFillTx/>
                <a:latin typeface="Calibri" panose="020F0502020204030204"/>
                <a:ea typeface="宋体" panose="02010600030101010101" pitchFamily="2" charset="-122"/>
                <a:cs typeface="Times New Roman" panose="02020603050405020304" pitchFamily="18" charset="0"/>
              </a:rPr>
              <a:t>(</a:t>
            </a:r>
            <a:r>
              <a:rPr kumimoji="0" lang="zh-CN" altLang="en-US" sz="3200" b="1" i="0" u="none" strike="noStrike" kern="1200" cap="none" spc="0" normalizeH="0" baseline="0" noProof="0">
                <a:ln>
                  <a:noFill/>
                </a:ln>
                <a:solidFill>
                  <a:schemeClr val="tx1"/>
                </a:solidFill>
                <a:effectLst/>
                <a:uLnTx/>
                <a:uFillTx/>
                <a:latin typeface="Calibri" panose="020F0502020204030204"/>
                <a:ea typeface="宋体" panose="02010600030101010101" pitchFamily="2" charset="-122"/>
                <a:cs typeface="Times New Roman" panose="02020603050405020304" pitchFamily="18" charset="0"/>
              </a:rPr>
              <a:t>其二</a:t>
            </a:r>
            <a:r>
              <a:rPr kumimoji="0" lang="en-US" altLang="zh-CN" sz="3200" b="1" i="0" u="none" strike="noStrike" kern="1200" cap="none" spc="0" normalizeH="0" baseline="0" noProof="0">
                <a:ln>
                  <a:noFill/>
                </a:ln>
                <a:solidFill>
                  <a:schemeClr val="tx1"/>
                </a:solidFill>
                <a:effectLst/>
                <a:uLnTx/>
                <a:uFillTx/>
                <a:latin typeface="Calibri" panose="020F0502020204030204"/>
                <a:ea typeface="宋体" panose="02010600030101010101" pitchFamily="2" charset="-122"/>
                <a:cs typeface="Times New Roman" panose="02020603050405020304" pitchFamily="18" charset="0"/>
              </a:rPr>
              <a:t>)》</a:t>
            </a:r>
            <a:endParaRPr kumimoji="0" lang="en-US" altLang="zh-CN" sz="32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1466850" algn="l" defTabSz="914400" rtl="0" eaLnBrk="0" fontAlgn="base" latinLnBrk="0" hangingPunct="0">
              <a:lnSpc>
                <a:spcPct val="100000"/>
              </a:lnSpc>
              <a:spcBef>
                <a:spcPct val="0"/>
              </a:spcBef>
              <a:spcAft>
                <a:spcPct val="0"/>
              </a:spcAft>
              <a:buClrTx/>
              <a:buSzTx/>
              <a:buFontTx/>
              <a:buNone/>
              <a:defRPr/>
            </a:pPr>
            <a:r>
              <a:rPr kumimoji="0" lang="zh-CN" altLang="en-US" sz="3200" b="1" i="0" u="none" strike="noStrike" kern="1200" cap="none" spc="0" normalizeH="0" baseline="0" noProof="0">
                <a:ln>
                  <a:noFill/>
                </a:ln>
                <a:solidFill>
                  <a:schemeClr val="tx1"/>
                </a:solidFill>
                <a:effectLst/>
                <a:uLnTx/>
                <a:uFillTx/>
                <a:latin typeface="Calibri" panose="020F0502020204030204"/>
                <a:ea typeface="宋体" panose="02010600030101010101" pitchFamily="2" charset="-122"/>
                <a:cs typeface="Times New Roman" panose="02020603050405020304" pitchFamily="18" charset="0"/>
              </a:rPr>
              <a:t>                陈子昂</a:t>
            </a:r>
            <a:endParaRPr kumimoji="0" lang="zh-CN" altLang="en-US" sz="32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1466850" algn="l" defTabSz="914400" rtl="0" eaLnBrk="0" fontAlgn="base" latinLnBrk="0" hangingPunct="0">
              <a:lnSpc>
                <a:spcPct val="100000"/>
              </a:lnSpc>
              <a:spcBef>
                <a:spcPct val="0"/>
              </a:spcBef>
              <a:spcAft>
                <a:spcPct val="0"/>
              </a:spcAft>
              <a:buClrTx/>
              <a:buSzTx/>
              <a:buFontTx/>
              <a:buNone/>
              <a:defRPr/>
            </a:pPr>
            <a:r>
              <a:rPr kumimoji="0" lang="zh-CN" altLang="en-US" sz="3200" b="1" i="0" u="none" strike="noStrike" kern="1200" cap="none" spc="0" normalizeH="0" baseline="0" noProof="0">
                <a:ln>
                  <a:noFill/>
                </a:ln>
                <a:solidFill>
                  <a:schemeClr val="tx1"/>
                </a:solidFill>
                <a:effectLst/>
                <a:uLnTx/>
                <a:uFillTx/>
                <a:latin typeface="Calibri" panose="020F0502020204030204"/>
                <a:ea typeface="宋体" panose="02010600030101010101" pitchFamily="2" charset="-122"/>
                <a:cs typeface="Times New Roman" panose="02020603050405020304" pitchFamily="18" charset="0"/>
              </a:rPr>
              <a:t>兰若生春夏，芊蔚何青青。 </a:t>
            </a:r>
            <a:endParaRPr kumimoji="0" lang="zh-CN" altLang="en-US" sz="32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1466850" algn="l" defTabSz="914400" rtl="0" eaLnBrk="0" fontAlgn="base" latinLnBrk="0" hangingPunct="0">
              <a:lnSpc>
                <a:spcPct val="100000"/>
              </a:lnSpc>
              <a:spcBef>
                <a:spcPct val="0"/>
              </a:spcBef>
              <a:spcAft>
                <a:spcPct val="0"/>
              </a:spcAft>
              <a:buClrTx/>
              <a:buSzTx/>
              <a:buFontTx/>
              <a:buNone/>
              <a:defRPr/>
            </a:pPr>
            <a:r>
              <a:rPr kumimoji="0" lang="zh-CN" altLang="en-US" sz="3200" b="1" i="0" u="none" strike="noStrike" kern="1200" cap="none" spc="0" normalizeH="0" baseline="0" noProof="0">
                <a:ln>
                  <a:noFill/>
                </a:ln>
                <a:solidFill>
                  <a:schemeClr val="tx1"/>
                </a:solidFill>
                <a:effectLst/>
                <a:uLnTx/>
                <a:uFillTx/>
                <a:latin typeface="Calibri" panose="020F0502020204030204"/>
                <a:ea typeface="宋体" panose="02010600030101010101" pitchFamily="2" charset="-122"/>
                <a:cs typeface="Times New Roman" panose="02020603050405020304" pitchFamily="18" charset="0"/>
              </a:rPr>
              <a:t>幽独空林色，朱蕤冒紫茎。 </a:t>
            </a:r>
            <a:endParaRPr kumimoji="0" lang="zh-CN" altLang="en-US" sz="32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1466850" algn="l" defTabSz="914400" rtl="0" eaLnBrk="0" fontAlgn="base" latinLnBrk="0" hangingPunct="0">
              <a:lnSpc>
                <a:spcPct val="100000"/>
              </a:lnSpc>
              <a:spcBef>
                <a:spcPct val="0"/>
              </a:spcBef>
              <a:spcAft>
                <a:spcPct val="0"/>
              </a:spcAft>
              <a:buClrTx/>
              <a:buSzTx/>
              <a:buFontTx/>
              <a:buNone/>
              <a:defRPr/>
            </a:pPr>
            <a:r>
              <a:rPr kumimoji="0" lang="zh-CN" altLang="en-US" sz="3200" b="1" i="0" u="none" strike="noStrike" kern="1200" cap="none" spc="0" normalizeH="0" baseline="0" noProof="0">
                <a:ln>
                  <a:noFill/>
                </a:ln>
                <a:solidFill>
                  <a:schemeClr val="tx1"/>
                </a:solidFill>
                <a:effectLst/>
                <a:uLnTx/>
                <a:uFillTx/>
                <a:latin typeface="Calibri" panose="020F0502020204030204"/>
                <a:ea typeface="宋体" panose="02010600030101010101" pitchFamily="2" charset="-122"/>
                <a:cs typeface="Times New Roman" panose="02020603050405020304" pitchFamily="18" charset="0"/>
              </a:rPr>
              <a:t> 迟迟白日晚， 袅袅秋风生。  </a:t>
            </a:r>
            <a:r>
              <a:rPr kumimoji="0" lang="en-US" altLang="zh-CN" sz="3200" b="1" i="0" u="none" strike="noStrike" kern="1200" cap="none" spc="0" normalizeH="0" baseline="0" noProof="0">
                <a:ln>
                  <a:noFill/>
                </a:ln>
                <a:solidFill>
                  <a:schemeClr val="tx1"/>
                </a:solidFill>
                <a:effectLst/>
                <a:uLnTx/>
                <a:uFillTx/>
                <a:latin typeface="Calibri" panose="020F0502020204030204"/>
                <a:ea typeface="宋体" panose="02010600030101010101" pitchFamily="2" charset="-122"/>
                <a:cs typeface="Times New Roman" panose="02020603050405020304" pitchFamily="18" charset="0"/>
              </a:rPr>
              <a:t>          </a:t>
            </a:r>
            <a:r>
              <a:rPr kumimoji="0" lang="zh-CN" altLang="en-US" sz="3200" b="1" i="0" u="none" strike="noStrike" kern="1200" cap="none" spc="0" normalizeH="0" baseline="0" noProof="0">
                <a:ln>
                  <a:noFill/>
                </a:ln>
                <a:solidFill>
                  <a:schemeClr val="tx1"/>
                </a:solidFill>
                <a:effectLst/>
                <a:uLnTx/>
                <a:uFillTx/>
                <a:latin typeface="Calibri" panose="020F0502020204030204"/>
                <a:ea typeface="宋体" panose="02010600030101010101" pitchFamily="2" charset="-122"/>
                <a:cs typeface="Times New Roman" panose="02020603050405020304" pitchFamily="18" charset="0"/>
              </a:rPr>
              <a:t>岁华尽摇落， 芳意竟何成</a:t>
            </a:r>
            <a:r>
              <a:rPr kumimoji="0" lang="en-US" altLang="zh-CN" sz="3200" b="1" i="0" u="none" strike="noStrike" kern="1200" cap="none" spc="0" normalizeH="0" baseline="0" noProof="0">
                <a:ln>
                  <a:noFill/>
                </a:ln>
                <a:solidFill>
                  <a:schemeClr val="tx1"/>
                </a:solidFill>
                <a:effectLst/>
                <a:uLnTx/>
                <a:uFillTx/>
                <a:latin typeface="Calibri" panose="020F0502020204030204"/>
                <a:ea typeface="宋体" panose="02010600030101010101" pitchFamily="2" charset="-122"/>
                <a:cs typeface="Times New Roman" panose="02020603050405020304" pitchFamily="18" charset="0"/>
              </a:rPr>
              <a:t>!</a:t>
            </a:r>
            <a:r>
              <a:rPr kumimoji="0" lang="en-US" altLang="zh-CN" sz="3200" b="0" i="0" u="none" strike="noStrike" kern="1200" cap="none" spc="0" normalizeH="0" baseline="0" noProof="0">
                <a:ln>
                  <a:noFill/>
                </a:ln>
                <a:solidFill>
                  <a:schemeClr val="tx1"/>
                </a:solidFill>
                <a:effectLst/>
                <a:uLnTx/>
                <a:uFillTx/>
                <a:latin typeface="Calibri" panose="020F0502020204030204"/>
                <a:ea typeface="宋体" panose="02010600030101010101" pitchFamily="2" charset="-122"/>
                <a:cs typeface="Times New Roman" panose="02020603050405020304" pitchFamily="18" charset="0"/>
              </a:rPr>
              <a:t>  </a:t>
            </a:r>
            <a:endParaRPr kumimoji="0" lang="en-US" altLang="zh-CN" sz="3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buNone/>
            </a:pPr>
            <a:r>
              <a:rPr lang="zh-CN" altLang="en-US"/>
              <a:t>兰草杜若生长在春夏时节,茎叶茂盛多么美好青葱。</a:t>
            </a:r>
            <a:endParaRPr lang="zh-CN" altLang="en-US"/>
          </a:p>
          <a:p>
            <a:pPr marL="0" indent="0">
              <a:buNone/>
            </a:pPr>
            <a:r>
              <a:rPr lang="zh-CN" altLang="en-US"/>
              <a:t> 幽雅孤高独擅林中美色,红花下垂着覆盖了紫色的株茎。</a:t>
            </a:r>
            <a:endParaRPr lang="zh-CN" altLang="en-US"/>
          </a:p>
          <a:p>
            <a:pPr marL="0" indent="0">
              <a:buNone/>
            </a:pPr>
            <a:r>
              <a:rPr lang="zh-CN" altLang="en-US"/>
              <a:t> 白天慢慢变短,袅袅的秋风已悄悄来临。</a:t>
            </a:r>
            <a:endParaRPr lang="zh-CN" altLang="en-US"/>
          </a:p>
          <a:p>
            <a:pPr marL="0" indent="0">
              <a:buNone/>
            </a:pPr>
            <a:r>
              <a:rPr lang="zh-CN" altLang="en-US"/>
              <a:t> 一年一开花的草木都飘摇零落,美好意愿终究如何完成?”</a:t>
            </a:r>
            <a:endParaRPr lang="zh-CN" alt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lnSpcReduction="10000"/>
          </a:bodyPr>
          <a:p>
            <a:r>
              <a:rPr lang="zh-CN" altLang="en-US"/>
              <a:t>首联“兰若生春夏，芊蔚何青青。”两句，首先点明了兰若生长的时间。生活在春夏季节里的兰若，是多么青翠茂盛！在两句里，诗人首先由此着笔，连用了“芊蔚”和“青青”来形容兰若枝叶的葱郁，从而把这生机盎然的绿色呈现在人们眼前，也为下句的展开作好了铺设。</a:t>
            </a:r>
            <a:endParaRPr lang="zh-CN" altLang="en-US"/>
          </a:p>
          <a:p>
            <a:r>
              <a:rPr lang="zh-CN" altLang="en-US"/>
              <a:t>颔联“幽独空林色，朱蕤冒紫茎”，着力从正面描绘了兰若之美。这里诗人用了“幽独”二字，从而显示出兰若虽然秀美超群也无意去和百花争宠，情愿在这不为人知的林中一展秀色的特性，从中也表露了诗人自甘寂寞、孤芳自赏之意。“朱蕤冒紫茎”句虽由曹植《公讌诗》中的“朱华冒绿池”而来，用在此处和“芊蔚何青青”相映见意，准确而生动地表现出兰若的丰姿。</a:t>
            </a:r>
            <a:endParaRPr lang="zh-CN" alt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颈联“迟迟白日晚，袅袅秋风生。”两句为转折，由赞美转为哀叹：夏季渐渐过去了，白天的时间逐渐变短，秋风也越来越频繁地吹起，再美的花草也终会随秋天到来而凋零。“迟迟”对“嫋嫋”，一表天色渐变，一表其后突变，工整生动。</a:t>
            </a:r>
            <a:endParaRPr lang="zh-CN" altLang="en-US"/>
          </a:p>
          <a:p>
            <a:endParaRPr lang="zh-CN" altLang="en-US"/>
          </a:p>
          <a:p>
            <a:r>
              <a:rPr lang="zh-CN" altLang="en-US"/>
              <a:t>尾联“岁华尽摇落，芳意竟何成。”两句点明主旨，貌似评花，实为述己，写兰若虽艳冠群芳，但却生于山林，孤芳自赏而无人问津，岁末只能孤独凋落。诗句中流露出诗人仕途不得志，空有满腔抱负却难遇伯乐的苦楚心情。</a:t>
            </a:r>
            <a:endParaRPr lang="zh-CN" alt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Rot="1" noChangeArrowheads="1"/>
          </p:cNvSpPr>
          <p:nvPr>
            <p:ph type="title" idx="4294967295"/>
          </p:nvPr>
        </p:nvSpPr>
        <p:spPr>
          <a:xfrm>
            <a:off x="0" y="609600"/>
            <a:ext cx="11388725" cy="454025"/>
          </a:xfrm>
        </p:spPr>
        <p:txBody>
          <a:bodyPr/>
          <a:lstStyle/>
          <a:p>
            <a:r>
              <a:rPr lang="zh-CN" altLang="en-US" sz="2800" b="1">
                <a:solidFill>
                  <a:srgbClr val="000000"/>
                </a:solidFill>
                <a:ea typeface="楷体" panose="02010609060101010101" pitchFamily="49" charset="-122"/>
              </a:rPr>
              <a:t>板书设计</a:t>
            </a:r>
            <a:endParaRPr lang="zh-CN" altLang="en-US" sz="2800" b="1">
              <a:solidFill>
                <a:srgbClr val="000000"/>
              </a:solidFill>
              <a:ea typeface="楷体" panose="02010609060101010101" pitchFamily="49" charset="-122"/>
            </a:endParaRPr>
          </a:p>
        </p:txBody>
      </p:sp>
      <p:sp>
        <p:nvSpPr>
          <p:cNvPr id="27650" name="Rectangle 3"/>
          <p:cNvSpPr>
            <a:spLocks noGrp="1" noRot="1" noChangeArrowheads="1"/>
          </p:cNvSpPr>
          <p:nvPr>
            <p:ph type="body" idx="4294967295"/>
          </p:nvPr>
        </p:nvSpPr>
        <p:spPr>
          <a:xfrm>
            <a:off x="0" y="1209675"/>
            <a:ext cx="11388725" cy="5141913"/>
          </a:xfrm>
        </p:spPr>
        <p:txBody>
          <a:bodyPr/>
          <a:lstStyle/>
          <a:p>
            <a:pPr>
              <a:buFont typeface="Wingdings" panose="05000000000000000000" pitchFamily="2" charset="2"/>
              <a:buNone/>
            </a:pPr>
            <a:r>
              <a:rPr lang="zh-CN" altLang="en-US" sz="2800" b="1">
                <a:solidFill>
                  <a:srgbClr val="000000"/>
                </a:solidFill>
                <a:ea typeface="楷体" panose="02010609060101010101" pitchFamily="49" charset="-122"/>
              </a:rPr>
              <a:t>                    古人、来者</a:t>
            </a:r>
            <a:r>
              <a:rPr lang="en-US" altLang="zh-CN" sz="2800" b="1">
                <a:solidFill>
                  <a:srgbClr val="000000"/>
                </a:solidFill>
                <a:ea typeface="楷体" panose="02010609060101010101" pitchFamily="49" charset="-122"/>
              </a:rPr>
              <a:t>——</a:t>
            </a:r>
            <a:r>
              <a:rPr lang="zh-CN" altLang="en-US" sz="2800" b="1">
                <a:solidFill>
                  <a:srgbClr val="000000"/>
                </a:solidFill>
                <a:ea typeface="楷体" panose="02010609060101010101" pitchFamily="49" charset="-122"/>
              </a:rPr>
              <a:t>时间角度                                    孤独</a:t>
            </a:r>
            <a:endParaRPr lang="zh-CN" altLang="en-US" sz="2800" b="1">
              <a:solidFill>
                <a:srgbClr val="000000"/>
              </a:solidFill>
              <a:ea typeface="楷体" panose="02010609060101010101" pitchFamily="49" charset="-122"/>
            </a:endParaRPr>
          </a:p>
          <a:p>
            <a:pPr>
              <a:buFont typeface="Wingdings" panose="05000000000000000000" pitchFamily="2" charset="2"/>
              <a:buNone/>
            </a:pPr>
            <a:r>
              <a:rPr lang="zh-CN" altLang="en-US" sz="2800" b="1">
                <a:solidFill>
                  <a:srgbClr val="000000"/>
                </a:solidFill>
                <a:ea typeface="楷体" panose="02010609060101010101" pitchFamily="49" charset="-122"/>
              </a:rPr>
              <a:t>                           见       </a:t>
            </a:r>
            <a:r>
              <a:rPr lang="en-US" altLang="zh-CN" sz="2800" b="1">
                <a:solidFill>
                  <a:srgbClr val="000000"/>
                </a:solidFill>
                <a:ea typeface="楷体" panose="02010609060101010101" pitchFamily="49" charset="-122"/>
              </a:rPr>
              <a:t>——</a:t>
            </a:r>
            <a:r>
              <a:rPr lang="zh-CN" altLang="en-US" sz="2800" b="1">
                <a:solidFill>
                  <a:srgbClr val="000000"/>
                </a:solidFill>
                <a:ea typeface="楷体" panose="02010609060101010101" pitchFamily="49" charset="-122"/>
              </a:rPr>
              <a:t>空间角度     时间与空间的统一</a:t>
            </a:r>
            <a:endParaRPr lang="zh-CN" altLang="en-US" sz="2800" b="1">
              <a:solidFill>
                <a:srgbClr val="000000"/>
              </a:solidFill>
              <a:ea typeface="楷体" panose="02010609060101010101" pitchFamily="49" charset="-122"/>
            </a:endParaRPr>
          </a:p>
          <a:p>
            <a:pPr>
              <a:buFont typeface="Wingdings" panose="05000000000000000000" pitchFamily="2" charset="2"/>
              <a:buNone/>
            </a:pPr>
            <a:r>
              <a:rPr lang="zh-CN" altLang="en-US" sz="2800" b="1">
                <a:solidFill>
                  <a:srgbClr val="000000"/>
                </a:solidFill>
                <a:ea typeface="楷体" panose="02010609060101010101" pitchFamily="49" charset="-122"/>
              </a:rPr>
              <a:t>                      前、后     </a:t>
            </a:r>
            <a:r>
              <a:rPr lang="en-US" altLang="zh-CN" sz="2800" b="1">
                <a:solidFill>
                  <a:srgbClr val="000000"/>
                </a:solidFill>
                <a:ea typeface="楷体" panose="02010609060101010101" pitchFamily="49" charset="-122"/>
              </a:rPr>
              <a:t>——</a:t>
            </a:r>
            <a:r>
              <a:rPr lang="zh-CN" altLang="en-US" sz="2800" b="1">
                <a:solidFill>
                  <a:srgbClr val="000000"/>
                </a:solidFill>
                <a:ea typeface="楷体" panose="02010609060101010101" pitchFamily="49" charset="-122"/>
              </a:rPr>
              <a:t>时间角度                                     惆怅                                </a:t>
            </a:r>
            <a:endParaRPr lang="zh-CN" altLang="en-US" sz="2800" b="1">
              <a:solidFill>
                <a:srgbClr val="000000"/>
              </a:solidFill>
              <a:ea typeface="楷体" panose="02010609060101010101" pitchFamily="49" charset="-122"/>
            </a:endParaRPr>
          </a:p>
          <a:p>
            <a:pPr>
              <a:buFont typeface="Wingdings" panose="05000000000000000000" pitchFamily="2" charset="2"/>
              <a:buNone/>
            </a:pPr>
            <a:r>
              <a:rPr lang="zh-CN" altLang="en-US" sz="2800" b="1">
                <a:solidFill>
                  <a:srgbClr val="000000"/>
                </a:solidFill>
                <a:ea typeface="楷体" panose="02010609060101010101" pitchFamily="49" charset="-122"/>
              </a:rPr>
              <a:t>登幽州台歌</a:t>
            </a:r>
            <a:endParaRPr lang="zh-CN" altLang="en-US" sz="2800" b="1">
              <a:solidFill>
                <a:srgbClr val="000000"/>
              </a:solidFill>
              <a:ea typeface="楷体" panose="02010609060101010101" pitchFamily="49" charset="-122"/>
            </a:endParaRPr>
          </a:p>
          <a:p>
            <a:pPr>
              <a:buFont typeface="Wingdings" panose="05000000000000000000" pitchFamily="2" charset="2"/>
              <a:buNone/>
            </a:pPr>
            <a:r>
              <a:rPr lang="zh-CN" altLang="en-US" sz="2800" b="1">
                <a:solidFill>
                  <a:srgbClr val="000000"/>
                </a:solidFill>
                <a:ea typeface="楷体" panose="02010609060101010101" pitchFamily="49" charset="-122"/>
              </a:rPr>
              <a:t>                     天地悠悠  </a:t>
            </a:r>
            <a:r>
              <a:rPr lang="en-US" altLang="zh-CN" sz="2800" b="1">
                <a:solidFill>
                  <a:srgbClr val="000000"/>
                </a:solidFill>
                <a:ea typeface="楷体" panose="02010609060101010101" pitchFamily="49" charset="-122"/>
              </a:rPr>
              <a:t>——</a:t>
            </a:r>
            <a:r>
              <a:rPr lang="zh-CN" altLang="en-US" sz="2800" b="1">
                <a:solidFill>
                  <a:srgbClr val="000000"/>
                </a:solidFill>
                <a:ea typeface="楷体" panose="02010609060101010101" pitchFamily="49" charset="-122"/>
              </a:rPr>
              <a:t>客观所见</a:t>
            </a:r>
            <a:r>
              <a:rPr lang="en-US" altLang="zh-CN" sz="2800" b="1">
                <a:solidFill>
                  <a:srgbClr val="000000"/>
                </a:solidFill>
                <a:ea typeface="楷体" panose="02010609060101010101" pitchFamily="49" charset="-122"/>
              </a:rPr>
              <a:t>——</a:t>
            </a:r>
            <a:r>
              <a:rPr lang="zh-CN" altLang="en-US" sz="2800" b="1">
                <a:solidFill>
                  <a:srgbClr val="000000"/>
                </a:solidFill>
                <a:ea typeface="楷体" panose="02010609060101010101" pitchFamily="49" charset="-122"/>
              </a:rPr>
              <a:t>天地辽阔空旷</a:t>
            </a:r>
            <a:endParaRPr lang="zh-CN" altLang="en-US" sz="2800" b="1">
              <a:solidFill>
                <a:srgbClr val="000000"/>
              </a:solidFill>
              <a:ea typeface="楷体" panose="02010609060101010101" pitchFamily="49" charset="-122"/>
            </a:endParaRPr>
          </a:p>
          <a:p>
            <a:pPr>
              <a:buFont typeface="Wingdings" panose="05000000000000000000" pitchFamily="2" charset="2"/>
              <a:buNone/>
            </a:pPr>
            <a:r>
              <a:rPr lang="zh-CN" altLang="en-US" sz="2800" b="1">
                <a:solidFill>
                  <a:srgbClr val="000000"/>
                </a:solidFill>
                <a:ea typeface="楷体" panose="02010609060101010101" pitchFamily="49" charset="-122"/>
              </a:rPr>
              <a:t>                                                                                            念：哀叹</a:t>
            </a:r>
            <a:endParaRPr lang="zh-CN" altLang="en-US" sz="2800" b="1">
              <a:solidFill>
                <a:srgbClr val="000000"/>
              </a:solidFill>
              <a:ea typeface="楷体" panose="02010609060101010101" pitchFamily="49" charset="-122"/>
            </a:endParaRPr>
          </a:p>
          <a:p>
            <a:pPr>
              <a:buFont typeface="Wingdings" panose="05000000000000000000" pitchFamily="2" charset="2"/>
              <a:buNone/>
            </a:pPr>
            <a:r>
              <a:rPr lang="zh-CN" altLang="en-US" sz="2800" b="1">
                <a:solidFill>
                  <a:srgbClr val="000000"/>
                </a:solidFill>
                <a:ea typeface="楷体" panose="02010609060101010101" pitchFamily="49" charset="-122"/>
              </a:rPr>
              <a:t>                     怆然涕下  </a:t>
            </a:r>
            <a:r>
              <a:rPr lang="en-US" altLang="zh-CN" sz="2800" b="1">
                <a:solidFill>
                  <a:srgbClr val="000000"/>
                </a:solidFill>
                <a:ea typeface="楷体" panose="02010609060101010101" pitchFamily="49" charset="-122"/>
              </a:rPr>
              <a:t>——</a:t>
            </a:r>
            <a:r>
              <a:rPr lang="zh-CN" altLang="en-US" sz="2800" b="1">
                <a:solidFill>
                  <a:srgbClr val="000000"/>
                </a:solidFill>
                <a:ea typeface="楷体" panose="02010609060101010101" pitchFamily="49" charset="-122"/>
              </a:rPr>
              <a:t>主观所感</a:t>
            </a:r>
            <a:r>
              <a:rPr lang="en-US" altLang="zh-CN" sz="2800" b="1">
                <a:solidFill>
                  <a:srgbClr val="000000"/>
                </a:solidFill>
                <a:ea typeface="楷体" panose="02010609060101010101" pitchFamily="49" charset="-122"/>
              </a:rPr>
              <a:t>——</a:t>
            </a:r>
            <a:r>
              <a:rPr lang="zh-CN" altLang="en-US" sz="2800" b="1">
                <a:solidFill>
                  <a:srgbClr val="000000"/>
                </a:solidFill>
                <a:ea typeface="楷体" panose="02010609060101010101" pitchFamily="49" charset="-122"/>
              </a:rPr>
              <a:t>志难酬不逢时</a:t>
            </a:r>
            <a:endParaRPr lang="en-US" altLang="zh-CN" sz="2800" b="1">
              <a:solidFill>
                <a:srgbClr val="000000"/>
              </a:solidFill>
              <a:ea typeface="楷体" panose="02010609060101010101" pitchFamily="49" charset="-122"/>
            </a:endParaRPr>
          </a:p>
        </p:txBody>
      </p:sp>
      <p:sp>
        <p:nvSpPr>
          <p:cNvPr id="27651" name="AutoShape 4"/>
          <p:cNvSpPr/>
          <p:nvPr/>
        </p:nvSpPr>
        <p:spPr bwMode="auto">
          <a:xfrm>
            <a:off x="1793875" y="1409700"/>
            <a:ext cx="247650" cy="1304925"/>
          </a:xfrm>
          <a:prstGeom prst="leftBrace">
            <a:avLst>
              <a:gd name="adj1" fmla="val 43910"/>
              <a:gd name="adj2" fmla="val 50000"/>
            </a:avLst>
          </a:prstGeom>
          <a:noFill/>
          <a:ln w="9525">
            <a:solidFill>
              <a:srgbClr val="000000"/>
            </a:solidFill>
            <a:round/>
          </a:ln>
        </p:spPr>
        <p:txBody>
          <a:bodyPr wrap="none" anchor="ctr"/>
          <a:lstStyle/>
          <a:p>
            <a:pPr algn="ctr"/>
            <a:endParaRPr lang="zh-CN" altLang="en-US">
              <a:solidFill>
                <a:srgbClr val="000000"/>
              </a:solidFill>
            </a:endParaRPr>
          </a:p>
        </p:txBody>
      </p:sp>
      <p:sp>
        <p:nvSpPr>
          <p:cNvPr id="27652" name="AutoShape 5"/>
          <p:cNvSpPr/>
          <p:nvPr/>
        </p:nvSpPr>
        <p:spPr bwMode="auto">
          <a:xfrm>
            <a:off x="1936750" y="3429000"/>
            <a:ext cx="209550" cy="1181100"/>
          </a:xfrm>
          <a:prstGeom prst="leftBrace">
            <a:avLst>
              <a:gd name="adj1" fmla="val 46970"/>
              <a:gd name="adj2" fmla="val 50000"/>
            </a:avLst>
          </a:prstGeom>
          <a:noFill/>
          <a:ln w="9525">
            <a:solidFill>
              <a:srgbClr val="000000"/>
            </a:solidFill>
            <a:round/>
          </a:ln>
        </p:spPr>
        <p:txBody>
          <a:bodyPr wrap="none" anchor="ctr"/>
          <a:lstStyle/>
          <a:p>
            <a:endParaRPr lang="zh-CN" altLang="en-US">
              <a:solidFill>
                <a:srgbClr val="000000"/>
              </a:solidFill>
            </a:endParaRPr>
          </a:p>
        </p:txBody>
      </p:sp>
      <p:sp>
        <p:nvSpPr>
          <p:cNvPr id="27653" name="AutoShape 6"/>
          <p:cNvSpPr/>
          <p:nvPr/>
        </p:nvSpPr>
        <p:spPr bwMode="auto">
          <a:xfrm>
            <a:off x="6096000" y="1409700"/>
            <a:ext cx="285750" cy="1266825"/>
          </a:xfrm>
          <a:prstGeom prst="rightBrace">
            <a:avLst>
              <a:gd name="adj1" fmla="val 36944"/>
              <a:gd name="adj2" fmla="val 50000"/>
            </a:avLst>
          </a:prstGeom>
          <a:noFill/>
          <a:ln w="9525">
            <a:solidFill>
              <a:srgbClr val="000000"/>
            </a:solidFill>
            <a:round/>
          </a:ln>
        </p:spPr>
        <p:txBody>
          <a:bodyPr wrap="none" anchor="ctr"/>
          <a:lstStyle/>
          <a:p>
            <a:endParaRPr lang="zh-CN" altLang="en-US">
              <a:solidFill>
                <a:srgbClr val="000000"/>
              </a:solidFill>
            </a:endParaRPr>
          </a:p>
        </p:txBody>
      </p:sp>
      <p:sp>
        <p:nvSpPr>
          <p:cNvPr id="27654" name="AutoShape 7"/>
          <p:cNvSpPr/>
          <p:nvPr/>
        </p:nvSpPr>
        <p:spPr bwMode="auto">
          <a:xfrm>
            <a:off x="8895896" y="3429000"/>
            <a:ext cx="200025" cy="1238250"/>
          </a:xfrm>
          <a:prstGeom prst="rightBrace">
            <a:avLst>
              <a:gd name="adj1" fmla="val 51587"/>
              <a:gd name="adj2" fmla="val 50000"/>
            </a:avLst>
          </a:prstGeom>
          <a:noFill/>
          <a:ln w="9525">
            <a:solidFill>
              <a:srgbClr val="000000"/>
            </a:solidFill>
            <a:round/>
          </a:ln>
        </p:spPr>
        <p:txBody>
          <a:bodyPr wrap="none" anchor="ctr"/>
          <a:lstStyle/>
          <a:p>
            <a:endParaRPr lang="zh-CN" altLang="en-US">
              <a:solidFill>
                <a:srgbClr val="000000"/>
              </a:solidFill>
            </a:endParaRPr>
          </a:p>
        </p:txBody>
      </p:sp>
      <p:sp>
        <p:nvSpPr>
          <p:cNvPr id="27655" name="AutoShape 8"/>
          <p:cNvSpPr/>
          <p:nvPr/>
        </p:nvSpPr>
        <p:spPr bwMode="auto">
          <a:xfrm>
            <a:off x="9312275" y="1357312"/>
            <a:ext cx="180975" cy="1371600"/>
          </a:xfrm>
          <a:prstGeom prst="rightBrace">
            <a:avLst>
              <a:gd name="adj1" fmla="val 63158"/>
              <a:gd name="adj2" fmla="val 50000"/>
            </a:avLst>
          </a:prstGeom>
          <a:noFill/>
          <a:ln w="9525">
            <a:solidFill>
              <a:srgbClr val="000000"/>
            </a:solidFill>
            <a:round/>
          </a:ln>
        </p:spPr>
        <p:txBody>
          <a:bodyPr wrap="none" anchor="ctr"/>
          <a:lstStyle/>
          <a:p>
            <a:endParaRPr lang="zh-CN" altLang="en-US">
              <a:solidFill>
                <a:srgbClr val="000000"/>
              </a:solidFill>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Rot="1" noChangeArrowheads="1"/>
          </p:cNvSpPr>
          <p:nvPr>
            <p:ph type="title" idx="4294967295"/>
          </p:nvPr>
        </p:nvSpPr>
        <p:spPr>
          <a:xfrm>
            <a:off x="0" y="609600"/>
            <a:ext cx="11388725" cy="454025"/>
          </a:xfrm>
        </p:spPr>
        <p:txBody>
          <a:bodyPr/>
          <a:lstStyle/>
          <a:p>
            <a:r>
              <a:rPr lang="zh-CN" altLang="en-US" sz="2800" b="1">
                <a:ea typeface="楷体" panose="02010609060101010101" pitchFamily="49" charset="-122"/>
              </a:rPr>
              <a:t>课堂巩固</a:t>
            </a:r>
            <a:endParaRPr lang="zh-CN" altLang="en-US" sz="2800" b="1">
              <a:ea typeface="楷体" panose="02010609060101010101" pitchFamily="49" charset="-122"/>
            </a:endParaRPr>
          </a:p>
        </p:txBody>
      </p:sp>
      <p:sp>
        <p:nvSpPr>
          <p:cNvPr id="28674" name="Rectangle 3"/>
          <p:cNvSpPr>
            <a:spLocks noGrp="1" noRot="1" noChangeArrowheads="1"/>
          </p:cNvSpPr>
          <p:nvPr>
            <p:ph type="body" idx="4294967295"/>
          </p:nvPr>
        </p:nvSpPr>
        <p:spPr>
          <a:xfrm>
            <a:off x="175522" y="1317040"/>
            <a:ext cx="11532291" cy="5141913"/>
          </a:xfrm>
        </p:spPr>
        <p:txBody>
          <a:bodyPr/>
          <a:lstStyle/>
          <a:p>
            <a:pPr>
              <a:buFont typeface="Wingdings" panose="05000000000000000000" pitchFamily="2" charset="2"/>
              <a:buNone/>
            </a:pPr>
            <a:r>
              <a:rPr lang="en-US" altLang="zh-CN" sz="2800" b="1">
                <a:solidFill>
                  <a:srgbClr val="000000"/>
                </a:solidFill>
                <a:ea typeface="楷体" panose="02010609060101010101" pitchFamily="49" charset="-122"/>
              </a:rPr>
              <a:t>1</a:t>
            </a:r>
            <a:r>
              <a:rPr lang="zh-CN" altLang="en-US" sz="2800" b="1">
                <a:solidFill>
                  <a:srgbClr val="000000"/>
                </a:solidFill>
                <a:ea typeface="楷体" panose="02010609060101010101" pitchFamily="49" charset="-122"/>
              </a:rPr>
              <a:t>、</a:t>
            </a:r>
            <a:r>
              <a:rPr lang="en-US" altLang="zh-CN" sz="2800" b="1">
                <a:solidFill>
                  <a:srgbClr val="000000"/>
                </a:solidFill>
                <a:ea typeface="楷体" panose="02010609060101010101" pitchFamily="49" charset="-122"/>
              </a:rPr>
              <a:t>《</a:t>
            </a:r>
            <a:r>
              <a:rPr lang="zh-CN" altLang="en-US" sz="2800" b="1">
                <a:solidFill>
                  <a:srgbClr val="000000"/>
                </a:solidFill>
                <a:ea typeface="楷体" panose="02010609060101010101" pitchFamily="49" charset="-122"/>
              </a:rPr>
              <a:t>登幽州台歌</a:t>
            </a:r>
            <a:r>
              <a:rPr lang="en-US" altLang="zh-CN" sz="2800" b="1">
                <a:solidFill>
                  <a:srgbClr val="000000"/>
                </a:solidFill>
                <a:ea typeface="楷体" panose="02010609060101010101" pitchFamily="49" charset="-122"/>
              </a:rPr>
              <a:t>》</a:t>
            </a:r>
            <a:r>
              <a:rPr lang="zh-CN" altLang="en-US" sz="2800" b="1">
                <a:solidFill>
                  <a:srgbClr val="000000"/>
                </a:solidFill>
                <a:ea typeface="楷体" panose="02010609060101010101" pitchFamily="49" charset="-122"/>
              </a:rPr>
              <a:t>的作者是唐代文学家</a:t>
            </a:r>
            <a:r>
              <a:rPr lang="zh-CN" altLang="en-US" sz="2800" b="1" u="sng">
                <a:solidFill>
                  <a:srgbClr val="000000"/>
                </a:solidFill>
                <a:ea typeface="楷体" panose="02010609060101010101" pitchFamily="49" charset="-122"/>
              </a:rPr>
              <a:t>              </a:t>
            </a:r>
            <a:r>
              <a:rPr lang="zh-CN" altLang="en-US" sz="2800" b="1">
                <a:solidFill>
                  <a:srgbClr val="000000"/>
                </a:solidFill>
                <a:ea typeface="楷体" panose="02010609060101010101" pitchFamily="49" charset="-122"/>
              </a:rPr>
              <a:t> ，字</a:t>
            </a:r>
            <a:r>
              <a:rPr lang="zh-CN" altLang="en-US" sz="2800" b="1" u="sng">
                <a:solidFill>
                  <a:srgbClr val="000000"/>
                </a:solidFill>
                <a:ea typeface="楷体" panose="02010609060101010101" pitchFamily="49" charset="-122"/>
              </a:rPr>
              <a:t>               </a:t>
            </a:r>
            <a:r>
              <a:rPr lang="zh-CN" altLang="en-US" sz="2800" b="1">
                <a:solidFill>
                  <a:srgbClr val="000000"/>
                </a:solidFill>
                <a:ea typeface="楷体" panose="02010609060101010101" pitchFamily="49" charset="-122"/>
              </a:rPr>
              <a:t>。 </a:t>
            </a:r>
            <a:endParaRPr lang="zh-CN" altLang="en-US" sz="2800" b="1">
              <a:solidFill>
                <a:srgbClr val="000000"/>
              </a:solidFill>
              <a:ea typeface="楷体" panose="02010609060101010101" pitchFamily="49" charset="-122"/>
            </a:endParaRPr>
          </a:p>
          <a:p>
            <a:pPr>
              <a:buFont typeface="Wingdings" panose="05000000000000000000" pitchFamily="2" charset="2"/>
              <a:buNone/>
            </a:pPr>
            <a:r>
              <a:rPr lang="en-US" altLang="zh-CN" sz="2800" b="1">
                <a:solidFill>
                  <a:srgbClr val="000000"/>
                </a:solidFill>
                <a:ea typeface="楷体" panose="02010609060101010101" pitchFamily="49" charset="-122"/>
              </a:rPr>
              <a:t>2</a:t>
            </a:r>
            <a:r>
              <a:rPr lang="zh-CN" altLang="en-US" sz="2800" b="1">
                <a:solidFill>
                  <a:srgbClr val="000000"/>
                </a:solidFill>
                <a:ea typeface="楷体" panose="02010609060101010101" pitchFamily="49" charset="-122"/>
              </a:rPr>
              <a:t>、这是一首吊古伤今、吟咏叹惋的生命悲歌。诗人通过书写登楼远眺， 凭今吊古</a:t>
            </a:r>
            <a:r>
              <a:rPr lang="zh-CN" altLang="en-US" sz="2800">
                <a:solidFill>
                  <a:srgbClr val="000000"/>
                </a:solidFill>
              </a:rPr>
              <a:t> </a:t>
            </a:r>
            <a:r>
              <a:rPr lang="zh-CN" altLang="en-US" sz="2800" b="1">
                <a:solidFill>
                  <a:srgbClr val="000000"/>
                </a:solidFill>
                <a:ea typeface="楷体" panose="02010609060101010101" pitchFamily="49" charset="-122"/>
              </a:rPr>
              <a:t>的感慨，抒发了</a:t>
            </a:r>
            <a:r>
              <a:rPr lang="zh-CN" altLang="en-US" sz="2800" b="1" u="sng">
                <a:solidFill>
                  <a:srgbClr val="000000"/>
                </a:solidFill>
                <a:ea typeface="楷体" panose="02010609060101010101" pitchFamily="49" charset="-122"/>
              </a:rPr>
              <a:t>                </a:t>
            </a:r>
            <a:r>
              <a:rPr lang="zh-CN" altLang="en-US" sz="2800" b="1">
                <a:solidFill>
                  <a:srgbClr val="000000"/>
                </a:solidFill>
                <a:ea typeface="楷体" panose="02010609060101010101" pitchFamily="49" charset="-122"/>
              </a:rPr>
              <a:t>的思想感情。</a:t>
            </a:r>
            <a:endParaRPr lang="zh-CN" altLang="en-US" sz="2800" b="1">
              <a:solidFill>
                <a:srgbClr val="000000"/>
              </a:solidFill>
              <a:ea typeface="楷体" panose="02010609060101010101" pitchFamily="49" charset="-122"/>
            </a:endParaRPr>
          </a:p>
          <a:p>
            <a:pPr>
              <a:buFont typeface="Wingdings" panose="05000000000000000000" pitchFamily="2" charset="2"/>
              <a:buNone/>
            </a:pPr>
            <a:r>
              <a:rPr lang="en-US" altLang="zh-CN" sz="2800" b="1">
                <a:solidFill>
                  <a:srgbClr val="000000"/>
                </a:solidFill>
                <a:ea typeface="楷体" panose="02010609060101010101" pitchFamily="49" charset="-122"/>
              </a:rPr>
              <a:t>3</a:t>
            </a:r>
            <a:r>
              <a:rPr lang="zh-CN" altLang="en-US" sz="2800" b="1">
                <a:solidFill>
                  <a:srgbClr val="000000"/>
                </a:solidFill>
                <a:ea typeface="楷体" panose="02010609060101010101" pitchFamily="49" charset="-122"/>
              </a:rPr>
              <a:t>、请描绘一下“念天地之悠悠，独怆然而涕下！”这个画面。</a:t>
            </a:r>
            <a:endParaRPr lang="zh-CN" altLang="en-US" sz="2800" b="1">
              <a:solidFill>
                <a:srgbClr val="000000"/>
              </a:solidFill>
              <a:ea typeface="楷体" panose="02010609060101010101" pitchFamily="49" charset="-122"/>
            </a:endParaRPr>
          </a:p>
          <a:p>
            <a:pPr>
              <a:buFont typeface="Wingdings" panose="05000000000000000000" pitchFamily="2" charset="2"/>
              <a:buNone/>
            </a:pPr>
            <a:r>
              <a:rPr lang="zh-CN" altLang="en-US" sz="2800" b="1">
                <a:solidFill>
                  <a:srgbClr val="000000"/>
                </a:solidFill>
                <a:ea typeface="楷体" panose="02010609060101010101" pitchFamily="49" charset="-122"/>
              </a:rPr>
              <a:t>      </a:t>
            </a:r>
            <a:endParaRPr lang="zh-CN" altLang="en-US" sz="2800" b="1" u="sng">
              <a:solidFill>
                <a:srgbClr val="000000"/>
              </a:solidFill>
              <a:ea typeface="楷体" panose="02010609060101010101" pitchFamily="49" charset="-122"/>
            </a:endParaRPr>
          </a:p>
          <a:p>
            <a:pPr>
              <a:buFont typeface="Wingdings" panose="05000000000000000000" pitchFamily="2" charset="2"/>
              <a:buNone/>
            </a:pPr>
            <a:r>
              <a:rPr lang="zh-CN" altLang="en-US" sz="2800" b="1" u="sng">
                <a:ea typeface="楷体" panose="02010609060101010101" pitchFamily="49" charset="-122"/>
              </a:rPr>
              <a:t> </a:t>
            </a:r>
            <a:endParaRPr lang="zh-CN" altLang="en-US" sz="2800" b="1" u="sng">
              <a:ea typeface="楷体" panose="02010609060101010101" pitchFamily="49" charset="-122"/>
            </a:endParaRPr>
          </a:p>
          <a:p>
            <a:pPr>
              <a:buFont typeface="Wingdings" panose="05000000000000000000" pitchFamily="2" charset="2"/>
              <a:buNone/>
            </a:pPr>
            <a:endParaRPr lang="en-US" altLang="zh-CN" sz="2800" b="1">
              <a:ea typeface="楷体" panose="02010609060101010101" pitchFamily="49" charset="-122"/>
            </a:endParaRPr>
          </a:p>
        </p:txBody>
      </p:sp>
      <p:sp>
        <p:nvSpPr>
          <p:cNvPr id="28677" name="Rectangle 5"/>
          <p:cNvSpPr>
            <a:spLocks noChangeArrowheads="1"/>
          </p:cNvSpPr>
          <p:nvPr/>
        </p:nvSpPr>
        <p:spPr bwMode="auto">
          <a:xfrm>
            <a:off x="4652617" y="2239378"/>
            <a:ext cx="1612900" cy="519112"/>
          </a:xfrm>
          <a:prstGeom prst="rect">
            <a:avLst/>
          </a:prstGeom>
          <a:noFill/>
          <a:ln w="9525">
            <a:noFill/>
            <a:miter lim="800000"/>
          </a:ln>
        </p:spPr>
        <p:txBody>
          <a:bodyPr wrap="none">
            <a:spAutoFit/>
          </a:bodyPr>
          <a:lstStyle/>
          <a:p>
            <a:r>
              <a:rPr lang="zh-CN" altLang="en-US" sz="2800" b="1">
                <a:solidFill>
                  <a:srgbClr val="CC0000"/>
                </a:solidFill>
                <a:ea typeface="楷体" panose="02010609060101010101" pitchFamily="49" charset="-122"/>
              </a:rPr>
              <a:t>怀才不遇</a:t>
            </a:r>
            <a:endParaRPr lang="zh-CN" altLang="en-US" sz="2800" b="1">
              <a:solidFill>
                <a:srgbClr val="CC0000"/>
              </a:solidFill>
              <a:ea typeface="楷体" panose="02010609060101010101" pitchFamily="49" charset="-122"/>
            </a:endParaRPr>
          </a:p>
        </p:txBody>
      </p:sp>
      <p:sp>
        <p:nvSpPr>
          <p:cNvPr id="28678" name="Rectangle 6"/>
          <p:cNvSpPr>
            <a:spLocks noChangeArrowheads="1"/>
          </p:cNvSpPr>
          <p:nvPr/>
        </p:nvSpPr>
        <p:spPr bwMode="auto">
          <a:xfrm>
            <a:off x="6676335" y="1176923"/>
            <a:ext cx="1312863" cy="519112"/>
          </a:xfrm>
          <a:prstGeom prst="rect">
            <a:avLst/>
          </a:prstGeom>
          <a:solidFill>
            <a:srgbClr val="FFFFFF"/>
          </a:solidFill>
          <a:ln w="9525">
            <a:noFill/>
            <a:miter lim="800000"/>
          </a:ln>
        </p:spPr>
        <p:txBody>
          <a:bodyPr wrap="none" anchor="ctr">
            <a:spAutoFit/>
          </a:bodyPr>
          <a:lstStyle/>
          <a:p>
            <a:r>
              <a:rPr lang="zh-CN" altLang="en-US" sz="2800" b="1">
                <a:solidFill>
                  <a:srgbClr val="CC0000"/>
                </a:solidFill>
                <a:ea typeface="楷体" panose="02010609060101010101" pitchFamily="49" charset="-122"/>
              </a:rPr>
              <a:t>陈子昂</a:t>
            </a:r>
            <a:r>
              <a:rPr lang="zh-CN" altLang="en-US"/>
              <a:t> </a:t>
            </a:r>
            <a:endParaRPr lang="zh-CN" altLang="en-US"/>
          </a:p>
        </p:txBody>
      </p:sp>
      <p:sp>
        <p:nvSpPr>
          <p:cNvPr id="28679" name="Rectangle 7"/>
          <p:cNvSpPr>
            <a:spLocks noChangeArrowheads="1"/>
          </p:cNvSpPr>
          <p:nvPr/>
        </p:nvSpPr>
        <p:spPr bwMode="auto">
          <a:xfrm>
            <a:off x="8878197" y="1220445"/>
            <a:ext cx="898525" cy="519112"/>
          </a:xfrm>
          <a:prstGeom prst="rect">
            <a:avLst/>
          </a:prstGeom>
          <a:noFill/>
          <a:ln w="9525">
            <a:noFill/>
            <a:miter lim="800000"/>
          </a:ln>
        </p:spPr>
        <p:txBody>
          <a:bodyPr wrap="none" anchor="ctr">
            <a:spAutoFit/>
          </a:bodyPr>
          <a:lstStyle/>
          <a:p>
            <a:r>
              <a:rPr lang="zh-CN" altLang="en-US" sz="2800" b="1">
                <a:solidFill>
                  <a:srgbClr val="CC0000"/>
                </a:solidFill>
                <a:ea typeface="楷体" panose="02010609060101010101" pitchFamily="49" charset="-122"/>
              </a:rPr>
              <a:t>伯玉</a:t>
            </a:r>
            <a:endParaRPr lang="zh-CN" altLang="en-US" sz="2800" b="1">
              <a:solidFill>
                <a:srgbClr val="CC0000"/>
              </a:solidFill>
              <a:ea typeface="楷体" panose="02010609060101010101" pitchFamily="49" charset="-122"/>
            </a:endParaRPr>
          </a:p>
        </p:txBody>
      </p:sp>
      <p:sp>
        <p:nvSpPr>
          <p:cNvPr id="28687" name="Rectangle 15"/>
          <p:cNvSpPr>
            <a:spLocks noChangeArrowheads="1"/>
          </p:cNvSpPr>
          <p:nvPr/>
        </p:nvSpPr>
        <p:spPr bwMode="auto">
          <a:xfrm>
            <a:off x="581025" y="3390900"/>
            <a:ext cx="11126788" cy="1373188"/>
          </a:xfrm>
          <a:prstGeom prst="rect">
            <a:avLst/>
          </a:prstGeom>
          <a:solidFill>
            <a:srgbClr val="FFFFFF"/>
          </a:solidFill>
          <a:ln w="9525">
            <a:noFill/>
            <a:miter lim="800000"/>
          </a:ln>
        </p:spPr>
        <p:txBody>
          <a:bodyPr anchor="ctr">
            <a:spAutoFit/>
          </a:bodyPr>
          <a:lstStyle/>
          <a:p>
            <a:r>
              <a:rPr lang="zh-CN" altLang="en-US" sz="2800" b="1">
                <a:solidFill>
                  <a:srgbClr val="CC0000"/>
                </a:solidFill>
                <a:latin typeface="楷体" panose="02010609060101010101" pitchFamily="49" charset="-122"/>
                <a:ea typeface="楷体" panose="02010609060101010101" pitchFamily="49" charset="-122"/>
              </a:rPr>
              <a:t>    答：我登上幽州台眺望远方，思绪万千，想到了过去、现在和未来；看这茫茫宇宙，虽然无边无际，但看不到一个能赏识人才的贤明君主，不禁感到孤单寂寞，悲从中来，怆然流泪了。 </a:t>
            </a:r>
            <a:endParaRPr lang="zh-CN" altLang="en-US" sz="2800" b="1">
              <a:solidFill>
                <a:srgbClr val="CC0000"/>
              </a:solidFill>
              <a:latin typeface="楷体" panose="02010609060101010101" pitchFamily="49" charset="-122"/>
              <a:ea typeface="楷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28678"/>
                                        </p:tgtEl>
                                        <p:attrNameLst>
                                          <p:attrName>style.visibility</p:attrName>
                                        </p:attrNameLst>
                                      </p:cBhvr>
                                      <p:to>
                                        <p:strVal val="visible"/>
                                      </p:to>
                                    </p:set>
                                    <p:anim calcmode="lin" valueType="num">
                                      <p:cBhvr>
                                        <p:cTn id="7" dur="1000" fill="hold"/>
                                        <p:tgtEl>
                                          <p:spTgt spid="28678"/>
                                        </p:tgtEl>
                                        <p:attrNameLst>
                                          <p:attrName>ppt_x</p:attrName>
                                        </p:attrNameLst>
                                      </p:cBhvr>
                                      <p:tavLst>
                                        <p:tav tm="0">
                                          <p:val>
                                            <p:strVal val="#ppt_x-.2"/>
                                          </p:val>
                                        </p:tav>
                                        <p:tav tm="100000">
                                          <p:val>
                                            <p:strVal val="#ppt_x"/>
                                          </p:val>
                                        </p:tav>
                                      </p:tavLst>
                                    </p:anim>
                                    <p:anim calcmode="lin" valueType="num">
                                      <p:cBhvr>
                                        <p:cTn id="8" dur="1000" fill="hold"/>
                                        <p:tgtEl>
                                          <p:spTgt spid="28678"/>
                                        </p:tgtEl>
                                        <p:attrNameLst>
                                          <p:attrName>ppt_y</p:attrName>
                                        </p:attrNameLst>
                                      </p:cBhvr>
                                      <p:tavLst>
                                        <p:tav tm="0">
                                          <p:val>
                                            <p:strVal val="#ppt_y"/>
                                          </p:val>
                                        </p:tav>
                                        <p:tav tm="100000">
                                          <p:val>
                                            <p:strVal val="#ppt_y"/>
                                          </p:val>
                                        </p:tav>
                                      </p:tavLst>
                                    </p:anim>
                                    <p:animEffect transition="in" filter="wipe(right)" prLst="gradientSize: 0.1">
                                      <p:cBhvr>
                                        <p:cTn id="9" dur="1000"/>
                                        <p:tgtEl>
                                          <p:spTgt spid="28678"/>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28679"/>
                                        </p:tgtEl>
                                        <p:attrNameLst>
                                          <p:attrName>style.visibility</p:attrName>
                                        </p:attrNameLst>
                                      </p:cBhvr>
                                      <p:to>
                                        <p:strVal val="visible"/>
                                      </p:to>
                                    </p:set>
                                    <p:anim calcmode="lin" valueType="num">
                                      <p:cBhvr>
                                        <p:cTn id="14" dur="1000" fill="hold"/>
                                        <p:tgtEl>
                                          <p:spTgt spid="28679"/>
                                        </p:tgtEl>
                                        <p:attrNameLst>
                                          <p:attrName>ppt_x</p:attrName>
                                        </p:attrNameLst>
                                      </p:cBhvr>
                                      <p:tavLst>
                                        <p:tav tm="0">
                                          <p:val>
                                            <p:strVal val="#ppt_x-.2"/>
                                          </p:val>
                                        </p:tav>
                                        <p:tav tm="100000">
                                          <p:val>
                                            <p:strVal val="#ppt_x"/>
                                          </p:val>
                                        </p:tav>
                                      </p:tavLst>
                                    </p:anim>
                                    <p:anim calcmode="lin" valueType="num">
                                      <p:cBhvr>
                                        <p:cTn id="15" dur="1000" fill="hold"/>
                                        <p:tgtEl>
                                          <p:spTgt spid="28679"/>
                                        </p:tgtEl>
                                        <p:attrNameLst>
                                          <p:attrName>ppt_y</p:attrName>
                                        </p:attrNameLst>
                                      </p:cBhvr>
                                      <p:tavLst>
                                        <p:tav tm="0">
                                          <p:val>
                                            <p:strVal val="#ppt_y"/>
                                          </p:val>
                                        </p:tav>
                                        <p:tav tm="100000">
                                          <p:val>
                                            <p:strVal val="#ppt_y"/>
                                          </p:val>
                                        </p:tav>
                                      </p:tavLst>
                                    </p:anim>
                                    <p:animEffect transition="in" filter="wipe(right)" prLst="gradientSize: 0.1">
                                      <p:cBhvr>
                                        <p:cTn id="16" dur="1000"/>
                                        <p:tgtEl>
                                          <p:spTgt spid="28679"/>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grpId="0" nodeType="clickEffect">
                                  <p:stCondLst>
                                    <p:cond delay="0"/>
                                  </p:stCondLst>
                                  <p:childTnLst>
                                    <p:set>
                                      <p:cBhvr>
                                        <p:cTn id="20" dur="1" fill="hold">
                                          <p:stCondLst>
                                            <p:cond delay="0"/>
                                          </p:stCondLst>
                                        </p:cTn>
                                        <p:tgtEl>
                                          <p:spTgt spid="28677"/>
                                        </p:tgtEl>
                                        <p:attrNameLst>
                                          <p:attrName>style.visibility</p:attrName>
                                        </p:attrNameLst>
                                      </p:cBhvr>
                                      <p:to>
                                        <p:strVal val="visible"/>
                                      </p:to>
                                    </p:set>
                                    <p:anim calcmode="lin" valueType="num">
                                      <p:cBhvr>
                                        <p:cTn id="21" dur="1000" fill="hold"/>
                                        <p:tgtEl>
                                          <p:spTgt spid="28677"/>
                                        </p:tgtEl>
                                        <p:attrNameLst>
                                          <p:attrName>ppt_x</p:attrName>
                                        </p:attrNameLst>
                                      </p:cBhvr>
                                      <p:tavLst>
                                        <p:tav tm="0">
                                          <p:val>
                                            <p:strVal val="#ppt_x-.2"/>
                                          </p:val>
                                        </p:tav>
                                        <p:tav tm="100000">
                                          <p:val>
                                            <p:strVal val="#ppt_x"/>
                                          </p:val>
                                        </p:tav>
                                      </p:tavLst>
                                    </p:anim>
                                    <p:anim calcmode="lin" valueType="num">
                                      <p:cBhvr>
                                        <p:cTn id="22" dur="1000" fill="hold"/>
                                        <p:tgtEl>
                                          <p:spTgt spid="28677"/>
                                        </p:tgtEl>
                                        <p:attrNameLst>
                                          <p:attrName>ppt_y</p:attrName>
                                        </p:attrNameLst>
                                      </p:cBhvr>
                                      <p:tavLst>
                                        <p:tav tm="0">
                                          <p:val>
                                            <p:strVal val="#ppt_y"/>
                                          </p:val>
                                        </p:tav>
                                        <p:tav tm="100000">
                                          <p:val>
                                            <p:strVal val="#ppt_y"/>
                                          </p:val>
                                        </p:tav>
                                      </p:tavLst>
                                    </p:anim>
                                    <p:animEffect transition="in" filter="wipe(right)" prLst="gradientSize: 0.1">
                                      <p:cBhvr>
                                        <p:cTn id="23" dur="1000"/>
                                        <p:tgtEl>
                                          <p:spTgt spid="28677"/>
                                        </p:tgtEl>
                                      </p:cBhvr>
                                    </p:animEffect>
                                  </p:childTnLst>
                                </p:cTn>
                              </p:par>
                            </p:childTnLst>
                          </p:cTn>
                        </p:par>
                      </p:childTnLst>
                    </p:cTn>
                  </p:par>
                  <p:par>
                    <p:cTn id="24" fill="hold">
                      <p:stCondLst>
                        <p:cond delay="indefinite"/>
                      </p:stCondLst>
                      <p:childTnLst>
                        <p:par>
                          <p:cTn id="25" fill="hold">
                            <p:stCondLst>
                              <p:cond delay="0"/>
                            </p:stCondLst>
                            <p:childTnLst>
                              <p:par>
                                <p:cTn id="26" presetID="56" presetClass="entr" presetSubtype="0" fill="hold" grpId="0" nodeType="clickEffect">
                                  <p:stCondLst>
                                    <p:cond delay="0"/>
                                  </p:stCondLst>
                                  <p:iterate type="lt">
                                    <p:tmPct val="10000"/>
                                  </p:iterate>
                                  <p:childTnLst>
                                    <p:set>
                                      <p:cBhvr>
                                        <p:cTn id="27" dur="1" fill="hold">
                                          <p:stCondLst>
                                            <p:cond delay="0"/>
                                          </p:stCondLst>
                                        </p:cTn>
                                        <p:tgtEl>
                                          <p:spTgt spid="28687"/>
                                        </p:tgtEl>
                                        <p:attrNameLst>
                                          <p:attrName>style.visibility</p:attrName>
                                        </p:attrNameLst>
                                      </p:cBhvr>
                                      <p:to>
                                        <p:strVal val="visible"/>
                                      </p:to>
                                    </p:set>
                                    <p:anim by="(-#ppt_w*2)" calcmode="lin" valueType="num">
                                      <p:cBhvr rctx="PPT">
                                        <p:cTn id="28" dur="500" autoRev="1" fill="hold">
                                          <p:stCondLst>
                                            <p:cond delay="0"/>
                                          </p:stCondLst>
                                        </p:cTn>
                                        <p:tgtEl>
                                          <p:spTgt spid="28687"/>
                                        </p:tgtEl>
                                        <p:attrNameLst>
                                          <p:attrName>ppt_w</p:attrName>
                                        </p:attrNameLst>
                                      </p:cBhvr>
                                    </p:anim>
                                    <p:anim by="(#ppt_w*0.50)" calcmode="lin" valueType="num">
                                      <p:cBhvr>
                                        <p:cTn id="29" dur="500" decel="50000" autoRev="1" fill="hold">
                                          <p:stCondLst>
                                            <p:cond delay="0"/>
                                          </p:stCondLst>
                                        </p:cTn>
                                        <p:tgtEl>
                                          <p:spTgt spid="28687"/>
                                        </p:tgtEl>
                                        <p:attrNameLst>
                                          <p:attrName>ppt_x</p:attrName>
                                        </p:attrNameLst>
                                      </p:cBhvr>
                                    </p:anim>
                                    <p:anim from="(-#ppt_h/2)" to="(#ppt_y)" calcmode="lin" valueType="num">
                                      <p:cBhvr>
                                        <p:cTn id="30" dur="1000" fill="hold">
                                          <p:stCondLst>
                                            <p:cond delay="0"/>
                                          </p:stCondLst>
                                        </p:cTn>
                                        <p:tgtEl>
                                          <p:spTgt spid="28687"/>
                                        </p:tgtEl>
                                        <p:attrNameLst>
                                          <p:attrName>ppt_y</p:attrName>
                                        </p:attrNameLst>
                                      </p:cBhvr>
                                    </p:anim>
                                    <p:animRot by="21600000">
                                      <p:cBhvr>
                                        <p:cTn id="31" dur="1000" fill="hold">
                                          <p:stCondLst>
                                            <p:cond delay="0"/>
                                          </p:stCondLst>
                                        </p:cTn>
                                        <p:tgtEl>
                                          <p:spTgt spid="2868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7" grpId="0"/>
      <p:bldP spid="28678" grpId="0"/>
      <p:bldP spid="28679" grpId="0"/>
      <p:bldP spid="2868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Rot="1" noChangeArrowheads="1"/>
          </p:cNvSpPr>
          <p:nvPr>
            <p:ph type="title" idx="4294967295"/>
          </p:nvPr>
        </p:nvSpPr>
        <p:spPr>
          <a:xfrm>
            <a:off x="0" y="609600"/>
            <a:ext cx="11388725" cy="454025"/>
          </a:xfrm>
        </p:spPr>
        <p:txBody>
          <a:bodyPr/>
          <a:lstStyle/>
          <a:p>
            <a:r>
              <a:rPr lang="zh-CN" altLang="en-US" sz="2800" b="1">
                <a:ea typeface="楷体" panose="02010609060101010101" pitchFamily="49" charset="-122"/>
              </a:rPr>
              <a:t>课堂巩固</a:t>
            </a:r>
            <a:endParaRPr lang="zh-CN" altLang="en-US" sz="2800" b="1">
              <a:ea typeface="楷体" panose="02010609060101010101" pitchFamily="49" charset="-122"/>
            </a:endParaRPr>
          </a:p>
        </p:txBody>
      </p:sp>
      <p:sp>
        <p:nvSpPr>
          <p:cNvPr id="29698" name="Rectangle 3"/>
          <p:cNvSpPr>
            <a:spLocks noGrp="1" noRot="1" noChangeArrowheads="1"/>
          </p:cNvSpPr>
          <p:nvPr>
            <p:ph type="body" idx="4294967295"/>
          </p:nvPr>
        </p:nvSpPr>
        <p:spPr>
          <a:xfrm>
            <a:off x="765175" y="1288256"/>
            <a:ext cx="10756900" cy="5141913"/>
          </a:xfrm>
        </p:spPr>
        <p:txBody>
          <a:bodyPr/>
          <a:lstStyle/>
          <a:p>
            <a:pPr marL="0" indent="0">
              <a:spcBef>
                <a:spcPct val="0"/>
              </a:spcBef>
              <a:buFont typeface="Wingdings" panose="05000000000000000000" pitchFamily="2" charset="2"/>
              <a:buNone/>
            </a:pPr>
            <a:r>
              <a:rPr lang="en-US" altLang="zh-CN" sz="2800" b="1">
                <a:solidFill>
                  <a:srgbClr val="000000"/>
                </a:solidFill>
                <a:ea typeface="楷体" panose="02010609060101010101" pitchFamily="49" charset="-122"/>
              </a:rPr>
              <a:t>4</a:t>
            </a:r>
            <a:r>
              <a:rPr lang="zh-CN" altLang="en-US" sz="2800" b="1">
                <a:solidFill>
                  <a:srgbClr val="000000"/>
                </a:solidFill>
                <a:ea typeface="楷体" panose="02010609060101010101" pitchFamily="49" charset="-122"/>
              </a:rPr>
              <a:t>、“念天地之悠悠，独怆然而涕下。”两句诗营造了一种极其特殊的意境。请简要谈谈你对这两句诗的理解。</a:t>
            </a:r>
            <a:endParaRPr lang="zh-CN" altLang="en-US" sz="2800" b="1">
              <a:solidFill>
                <a:srgbClr val="000000"/>
              </a:solidFill>
              <a:ea typeface="楷体" panose="02010609060101010101" pitchFamily="49" charset="-122"/>
            </a:endParaRPr>
          </a:p>
          <a:p>
            <a:pPr>
              <a:buFont typeface="Wingdings" panose="05000000000000000000" pitchFamily="2" charset="2"/>
              <a:buNone/>
            </a:pPr>
            <a:endParaRPr lang="zh-CN" altLang="en-US" sz="2800" b="1">
              <a:solidFill>
                <a:srgbClr val="000000"/>
              </a:solidFill>
              <a:ea typeface="楷体" panose="02010609060101010101" pitchFamily="49" charset="-122"/>
            </a:endParaRPr>
          </a:p>
          <a:p>
            <a:pPr>
              <a:buFont typeface="Wingdings" panose="05000000000000000000" pitchFamily="2" charset="2"/>
              <a:buNone/>
            </a:pPr>
            <a:endParaRPr lang="zh-CN" altLang="en-US" sz="2800" b="1">
              <a:ea typeface="楷体" panose="02010609060101010101" pitchFamily="49" charset="-122"/>
            </a:endParaRPr>
          </a:p>
          <a:p>
            <a:pPr marL="0" indent="0">
              <a:spcBef>
                <a:spcPct val="0"/>
              </a:spcBef>
              <a:buNone/>
            </a:pPr>
            <a:r>
              <a:rPr lang="en-US" altLang="zh-CN" sz="2800" b="1">
                <a:solidFill>
                  <a:srgbClr val="000000"/>
                </a:solidFill>
                <a:ea typeface="楷体" panose="02010609060101010101" pitchFamily="49" charset="-122"/>
              </a:rPr>
              <a:t>5</a:t>
            </a:r>
            <a:r>
              <a:rPr lang="zh-CN" altLang="en-US" sz="2800" b="1">
                <a:solidFill>
                  <a:srgbClr val="000000"/>
                </a:solidFill>
                <a:ea typeface="楷体" panose="02010609060101010101" pitchFamily="49" charset="-122"/>
              </a:rPr>
              <a:t>、这首诗抒发了诗人怎样的思想感情？</a:t>
            </a:r>
            <a:endParaRPr lang="zh-CN" altLang="en-US" sz="2800" b="1">
              <a:solidFill>
                <a:srgbClr val="000000"/>
              </a:solidFill>
              <a:ea typeface="楷体" panose="02010609060101010101" pitchFamily="49" charset="-122"/>
            </a:endParaRPr>
          </a:p>
          <a:p>
            <a:pPr>
              <a:buFont typeface="Wingdings" panose="05000000000000000000" pitchFamily="2" charset="2"/>
              <a:buNone/>
            </a:pPr>
            <a:endParaRPr lang="zh-CN" altLang="en-US" sz="2800" b="1">
              <a:ea typeface="楷体" panose="02010609060101010101" pitchFamily="49" charset="-122"/>
            </a:endParaRPr>
          </a:p>
        </p:txBody>
      </p:sp>
      <p:sp>
        <p:nvSpPr>
          <p:cNvPr id="29701" name="Rectangle 5"/>
          <p:cNvSpPr>
            <a:spLocks noChangeArrowheads="1"/>
          </p:cNvSpPr>
          <p:nvPr/>
        </p:nvSpPr>
        <p:spPr bwMode="auto">
          <a:xfrm>
            <a:off x="669925" y="2259013"/>
            <a:ext cx="10756900" cy="946150"/>
          </a:xfrm>
          <a:prstGeom prst="rect">
            <a:avLst/>
          </a:prstGeom>
          <a:noFill/>
          <a:ln w="9525">
            <a:noFill/>
            <a:miter lim="800000"/>
          </a:ln>
        </p:spPr>
        <p:txBody>
          <a:bodyPr>
            <a:spAutoFit/>
          </a:bodyPr>
          <a:lstStyle/>
          <a:p>
            <a:r>
              <a:rPr lang="zh-CN" altLang="en-US" sz="2800" b="1">
                <a:solidFill>
                  <a:srgbClr val="CC0000"/>
                </a:solidFill>
                <a:ea typeface="楷体" panose="02010609060101010101" pitchFamily="49" charset="-122"/>
              </a:rPr>
              <a:t>        把个人置放到广漠无边的宇宙背景中，使个人显得渺小孤寂，从而产生一种苍茫的孤独感。</a:t>
            </a:r>
            <a:endParaRPr lang="zh-CN" altLang="en-US" sz="2800" b="1">
              <a:solidFill>
                <a:srgbClr val="CC0000"/>
              </a:solidFill>
              <a:ea typeface="楷体" panose="02010609060101010101" pitchFamily="49" charset="-122"/>
            </a:endParaRPr>
          </a:p>
        </p:txBody>
      </p:sp>
      <p:sp>
        <p:nvSpPr>
          <p:cNvPr id="29703" name="Rectangle 7"/>
          <p:cNvSpPr>
            <a:spLocks noChangeArrowheads="1"/>
          </p:cNvSpPr>
          <p:nvPr/>
        </p:nvSpPr>
        <p:spPr bwMode="auto">
          <a:xfrm>
            <a:off x="774700" y="3859213"/>
            <a:ext cx="10809288" cy="946150"/>
          </a:xfrm>
          <a:prstGeom prst="rect">
            <a:avLst/>
          </a:prstGeom>
          <a:noFill/>
          <a:ln w="9525">
            <a:noFill/>
            <a:miter lim="800000"/>
          </a:ln>
        </p:spPr>
        <p:txBody>
          <a:bodyPr>
            <a:spAutoFit/>
          </a:bodyPr>
          <a:lstStyle/>
          <a:p>
            <a:r>
              <a:rPr lang="zh-CN" altLang="en-US" sz="2800" b="1">
                <a:ea typeface="楷体" panose="02010609060101010101" pitchFamily="49" charset="-122"/>
              </a:rPr>
              <a:t>        </a:t>
            </a:r>
            <a:r>
              <a:rPr lang="zh-CN" altLang="en-US" sz="2800" b="1">
                <a:solidFill>
                  <a:srgbClr val="CC0000"/>
                </a:solidFill>
                <a:ea typeface="楷体" panose="02010609060101010101" pitchFamily="49" charset="-122"/>
              </a:rPr>
              <a:t>表现了诗人生不逢时、怀才不遇、不能实现远大政治理想的悲凉、压抑感和孤独感。</a:t>
            </a:r>
            <a:endParaRPr lang="zh-CN" altLang="en-US" sz="2800" b="1">
              <a:solidFill>
                <a:srgbClr val="CC0000"/>
              </a:solidFill>
              <a:ea typeface="楷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29701"/>
                                        </p:tgtEl>
                                        <p:attrNameLst>
                                          <p:attrName>style.visibility</p:attrName>
                                        </p:attrNameLst>
                                      </p:cBhvr>
                                      <p:to>
                                        <p:strVal val="visible"/>
                                      </p:to>
                                    </p:set>
                                    <p:anim by="(-#ppt_w*2)" calcmode="lin" valueType="num">
                                      <p:cBhvr rctx="PPT">
                                        <p:cTn id="7" dur="500" autoRev="1" fill="hold">
                                          <p:stCondLst>
                                            <p:cond delay="0"/>
                                          </p:stCondLst>
                                        </p:cTn>
                                        <p:tgtEl>
                                          <p:spTgt spid="29701"/>
                                        </p:tgtEl>
                                        <p:attrNameLst>
                                          <p:attrName>ppt_w</p:attrName>
                                        </p:attrNameLst>
                                      </p:cBhvr>
                                    </p:anim>
                                    <p:anim by="(#ppt_w*0.50)" calcmode="lin" valueType="num">
                                      <p:cBhvr>
                                        <p:cTn id="8" dur="500" decel="50000" autoRev="1" fill="hold">
                                          <p:stCondLst>
                                            <p:cond delay="0"/>
                                          </p:stCondLst>
                                        </p:cTn>
                                        <p:tgtEl>
                                          <p:spTgt spid="29701"/>
                                        </p:tgtEl>
                                        <p:attrNameLst>
                                          <p:attrName>ppt_x</p:attrName>
                                        </p:attrNameLst>
                                      </p:cBhvr>
                                    </p:anim>
                                    <p:anim from="(-#ppt_h/2)" to="(#ppt_y)" calcmode="lin" valueType="num">
                                      <p:cBhvr>
                                        <p:cTn id="9" dur="1000" fill="hold">
                                          <p:stCondLst>
                                            <p:cond delay="0"/>
                                          </p:stCondLst>
                                        </p:cTn>
                                        <p:tgtEl>
                                          <p:spTgt spid="29701"/>
                                        </p:tgtEl>
                                        <p:attrNameLst>
                                          <p:attrName>ppt_y</p:attrName>
                                        </p:attrNameLst>
                                      </p:cBhvr>
                                    </p:anim>
                                    <p:animRot by="21600000">
                                      <p:cBhvr>
                                        <p:cTn id="10" dur="1000" fill="hold">
                                          <p:stCondLst>
                                            <p:cond delay="0"/>
                                          </p:stCondLst>
                                        </p:cTn>
                                        <p:tgtEl>
                                          <p:spTgt spid="29701"/>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56" presetClass="entr" presetSubtype="0" fill="hold" grpId="0" nodeType="clickEffect">
                                  <p:stCondLst>
                                    <p:cond delay="0"/>
                                  </p:stCondLst>
                                  <p:iterate type="lt">
                                    <p:tmPct val="10000"/>
                                  </p:iterate>
                                  <p:childTnLst>
                                    <p:set>
                                      <p:cBhvr>
                                        <p:cTn id="14" dur="1" fill="hold">
                                          <p:stCondLst>
                                            <p:cond delay="0"/>
                                          </p:stCondLst>
                                        </p:cTn>
                                        <p:tgtEl>
                                          <p:spTgt spid="29703"/>
                                        </p:tgtEl>
                                        <p:attrNameLst>
                                          <p:attrName>style.visibility</p:attrName>
                                        </p:attrNameLst>
                                      </p:cBhvr>
                                      <p:to>
                                        <p:strVal val="visible"/>
                                      </p:to>
                                    </p:set>
                                    <p:anim by="(-#ppt_w*2)" calcmode="lin" valueType="num">
                                      <p:cBhvr rctx="PPT">
                                        <p:cTn id="15" dur="500" autoRev="1" fill="hold">
                                          <p:stCondLst>
                                            <p:cond delay="0"/>
                                          </p:stCondLst>
                                        </p:cTn>
                                        <p:tgtEl>
                                          <p:spTgt spid="29703"/>
                                        </p:tgtEl>
                                        <p:attrNameLst>
                                          <p:attrName>ppt_w</p:attrName>
                                        </p:attrNameLst>
                                      </p:cBhvr>
                                    </p:anim>
                                    <p:anim by="(#ppt_w*0.50)" calcmode="lin" valueType="num">
                                      <p:cBhvr>
                                        <p:cTn id="16" dur="500" decel="50000" autoRev="1" fill="hold">
                                          <p:stCondLst>
                                            <p:cond delay="0"/>
                                          </p:stCondLst>
                                        </p:cTn>
                                        <p:tgtEl>
                                          <p:spTgt spid="29703"/>
                                        </p:tgtEl>
                                        <p:attrNameLst>
                                          <p:attrName>ppt_x</p:attrName>
                                        </p:attrNameLst>
                                      </p:cBhvr>
                                    </p:anim>
                                    <p:anim from="(-#ppt_h/2)" to="(#ppt_y)" calcmode="lin" valueType="num">
                                      <p:cBhvr>
                                        <p:cTn id="17" dur="1000" fill="hold">
                                          <p:stCondLst>
                                            <p:cond delay="0"/>
                                          </p:stCondLst>
                                        </p:cTn>
                                        <p:tgtEl>
                                          <p:spTgt spid="29703"/>
                                        </p:tgtEl>
                                        <p:attrNameLst>
                                          <p:attrName>ppt_y</p:attrName>
                                        </p:attrNameLst>
                                      </p:cBhvr>
                                    </p:anim>
                                    <p:animRot by="21600000">
                                      <p:cBhvr>
                                        <p:cTn id="18" dur="1000" fill="hold">
                                          <p:stCondLst>
                                            <p:cond delay="0"/>
                                          </p:stCondLst>
                                        </p:cTn>
                                        <p:tgtEl>
                                          <p:spTgt spid="2970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1" grpId="0"/>
      <p:bldP spid="2970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Rot="1" noChangeArrowheads="1"/>
          </p:cNvSpPr>
          <p:nvPr>
            <p:ph type="title" idx="4294967295"/>
          </p:nvPr>
        </p:nvSpPr>
        <p:spPr>
          <a:xfrm>
            <a:off x="0" y="609600"/>
            <a:ext cx="11388725" cy="454025"/>
          </a:xfrm>
        </p:spPr>
        <p:txBody>
          <a:bodyPr/>
          <a:lstStyle/>
          <a:p>
            <a:r>
              <a:rPr lang="zh-CN" altLang="en-US" sz="2800" b="1">
                <a:ea typeface="楷体" panose="02010609060101010101" pitchFamily="49" charset="-122"/>
              </a:rPr>
              <a:t>课堂巩固</a:t>
            </a:r>
            <a:endParaRPr lang="zh-CN" altLang="en-US" sz="2800" b="1">
              <a:ea typeface="楷体" panose="02010609060101010101" pitchFamily="49" charset="-122"/>
            </a:endParaRPr>
          </a:p>
        </p:txBody>
      </p:sp>
      <p:sp>
        <p:nvSpPr>
          <p:cNvPr id="30722" name="Rectangle 3"/>
          <p:cNvSpPr>
            <a:spLocks noGrp="1" noRot="1" noChangeArrowheads="1"/>
          </p:cNvSpPr>
          <p:nvPr>
            <p:ph type="body" idx="4294967295"/>
          </p:nvPr>
        </p:nvSpPr>
        <p:spPr>
          <a:xfrm>
            <a:off x="541338" y="1209675"/>
            <a:ext cx="11388725" cy="5141913"/>
          </a:xfrm>
        </p:spPr>
        <p:txBody>
          <a:bodyPr/>
          <a:lstStyle/>
          <a:p>
            <a:pPr marL="0" indent="0">
              <a:spcBef>
                <a:spcPct val="0"/>
              </a:spcBef>
              <a:buFont typeface="Wingdings" panose="05000000000000000000" pitchFamily="2" charset="2"/>
              <a:buNone/>
            </a:pPr>
            <a:r>
              <a:rPr lang="en-US" altLang="zh-CN" sz="2800" b="1">
                <a:solidFill>
                  <a:srgbClr val="000000"/>
                </a:solidFill>
                <a:ea typeface="楷体" panose="02010609060101010101" pitchFamily="49" charset="-122"/>
              </a:rPr>
              <a:t>6</a:t>
            </a:r>
            <a:r>
              <a:rPr lang="zh-CN" altLang="en-US" sz="2800" b="1">
                <a:solidFill>
                  <a:srgbClr val="000000"/>
                </a:solidFill>
                <a:ea typeface="楷体" panose="02010609060101010101" pitchFamily="49" charset="-122"/>
              </a:rPr>
              <a:t>、这首诗在遣词造句上没什么特殊之处，千百年来却一直不减它动人</a:t>
            </a:r>
            <a:endParaRPr lang="zh-CN" altLang="en-US" sz="2800" b="1">
              <a:solidFill>
                <a:srgbClr val="000000"/>
              </a:solidFill>
              <a:ea typeface="楷体" panose="02010609060101010101" pitchFamily="49" charset="-122"/>
            </a:endParaRPr>
          </a:p>
          <a:p>
            <a:pPr marL="0" indent="0">
              <a:spcBef>
                <a:spcPct val="0"/>
              </a:spcBef>
              <a:buFont typeface="Wingdings" panose="05000000000000000000" pitchFamily="2" charset="2"/>
              <a:buNone/>
            </a:pPr>
            <a:r>
              <a:rPr lang="zh-CN" altLang="en-US" sz="2800" b="1">
                <a:solidFill>
                  <a:srgbClr val="000000"/>
                </a:solidFill>
                <a:ea typeface="楷体" panose="02010609060101010101" pitchFamily="49" charset="-122"/>
              </a:rPr>
              <a:t>的力量。试谈谈你对这首诗的理解，并分析它在艺术表现上的特色。</a:t>
            </a:r>
            <a:endParaRPr lang="zh-CN" altLang="en-US" sz="2800" b="1">
              <a:solidFill>
                <a:srgbClr val="000000"/>
              </a:solidFill>
              <a:ea typeface="楷体" panose="02010609060101010101" pitchFamily="49" charset="-122"/>
            </a:endParaRPr>
          </a:p>
        </p:txBody>
      </p:sp>
      <p:sp>
        <p:nvSpPr>
          <p:cNvPr id="30723" name="Rectangle 4"/>
          <p:cNvSpPr>
            <a:spLocks noChangeArrowheads="1"/>
          </p:cNvSpPr>
          <p:nvPr/>
        </p:nvSpPr>
        <p:spPr bwMode="auto">
          <a:xfrm>
            <a:off x="541338" y="2349500"/>
            <a:ext cx="10995025" cy="1800225"/>
          </a:xfrm>
          <a:prstGeom prst="rect">
            <a:avLst/>
          </a:prstGeom>
          <a:solidFill>
            <a:srgbClr val="FFFFFF"/>
          </a:solidFill>
          <a:ln w="9525">
            <a:noFill/>
            <a:miter lim="800000"/>
          </a:ln>
        </p:spPr>
        <p:txBody>
          <a:bodyPr anchor="ctr">
            <a:spAutoFit/>
          </a:bodyPr>
          <a:lstStyle/>
          <a:p>
            <a:r>
              <a:rPr lang="zh-CN" altLang="en-US" b="1"/>
              <a:t>             </a:t>
            </a:r>
            <a:r>
              <a:rPr lang="zh-CN" altLang="en-US" sz="2800" b="1">
                <a:solidFill>
                  <a:srgbClr val="CC0000"/>
                </a:solidFill>
                <a:latin typeface="楷体" panose="02010609060101010101" pitchFamily="49" charset="-122"/>
                <a:ea typeface="楷体" panose="02010609060101010101" pitchFamily="49" charset="-122"/>
              </a:rPr>
              <a:t>这首诗传达出时间的绵长无尽，以及个人置身其中的孤独感，唤起的是人类共有的那种在广袤时空中常不知自己置身何处且何去何从的茫然感。它在艺术表现上的最大特色是直抒胸臆，不借助具体的景或事，而靠感情本身的力量来打动人。 </a:t>
            </a:r>
            <a:endParaRPr lang="zh-CN" altLang="en-US" sz="2800" b="1">
              <a:solidFill>
                <a:srgbClr val="CC0000"/>
              </a:solidFill>
              <a:latin typeface="楷体" panose="02010609060101010101" pitchFamily="49" charset="-122"/>
              <a:ea typeface="楷体" panose="02010609060101010101" pitchFamily="49" charset="-122"/>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6" name="组合 2"/>
          <p:cNvGrpSpPr/>
          <p:nvPr/>
        </p:nvGrpSpPr>
        <p:grpSpPr>
          <a:xfrm>
            <a:off x="4822825" y="271463"/>
            <a:ext cx="3543300" cy="1192212"/>
            <a:chOff x="193779" y="40265"/>
            <a:chExt cx="6466453" cy="1163332"/>
          </a:xfrm>
        </p:grpSpPr>
        <p:pic>
          <p:nvPicPr>
            <p:cNvPr id="21508" name="Picture 9" descr="F:\ppt素材\图标\我收集的图标\字体\3.png"/>
            <p:cNvPicPr>
              <a:picLocks noChangeAspect="1"/>
            </p:cNvPicPr>
            <p:nvPr/>
          </p:nvPicPr>
          <p:blipFill>
            <a:blip r:embed="rId1">
              <a:extLst>
                <a:ext uri="{28A0092B-C50C-407E-A947-70E740481C1C}">
                  <a14:useLocalDpi xmlns:a14="http://schemas.microsoft.com/office/drawing/2010/main" val="0"/>
                </a:ext>
              </a:extLst>
            </a:blip>
            <a:stretch>
              <a:fillRect/>
            </a:stretch>
          </p:blipFill>
          <p:spPr bwMode="auto">
            <a:xfrm rot="5400000">
              <a:off x="3077989" y="-2378646"/>
              <a:ext cx="899790" cy="6264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9" name="Picture 6" descr="F:\超棒ppt模板\中国风\中国风物件\maobi.png"/>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93779" y="40265"/>
              <a:ext cx="985348" cy="985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0" name="TextBox 2"/>
            <p:cNvSpPr txBox="1">
              <a:spLocks noChangeArrowheads="1"/>
            </p:cNvSpPr>
            <p:nvPr/>
          </p:nvSpPr>
          <p:spPr bwMode="auto">
            <a:xfrm>
              <a:off x="686453" y="603924"/>
              <a:ext cx="3701569" cy="509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a:ea typeface="等线" panose="02010600030101010101" pitchFamily="2" charset="-122"/>
                </a:defRPr>
              </a:lvl9pPr>
            </a:lstStyle>
            <a:p>
              <a:pPr algn="ctr" eaLnBrk="1" hangingPunct="1">
                <a:lnSpc>
                  <a:spcPct val="100000"/>
                </a:lnSpc>
                <a:spcBef>
                  <a:spcPct val="0"/>
                </a:spcBef>
                <a:buFontTx/>
                <a:buNone/>
              </a:pPr>
              <a:r>
                <a:rPr lang="zh-CN" altLang="en-US">
                  <a:solidFill>
                    <a:schemeClr val="bg1"/>
                  </a:solidFill>
                  <a:latin typeface="黑体" panose="02010609060101010101" pitchFamily="49" charset="-122"/>
                  <a:ea typeface="黑体" panose="02010609060101010101" pitchFamily="49" charset="-122"/>
                </a:rPr>
                <a:t>引入新课</a:t>
              </a:r>
              <a:endParaRPr lang="zh-CN" altLang="en-US">
                <a:solidFill>
                  <a:schemeClr val="bg1"/>
                </a:solidFill>
                <a:latin typeface="黑体" panose="02010609060101010101" pitchFamily="49" charset="-122"/>
                <a:ea typeface="黑体" panose="02010609060101010101" pitchFamily="49" charset="-122"/>
              </a:endParaRPr>
            </a:p>
          </p:txBody>
        </p:sp>
      </p:grpSp>
      <p:sp>
        <p:nvSpPr>
          <p:cNvPr id="2" name="矩形 1"/>
          <p:cNvSpPr/>
          <p:nvPr/>
        </p:nvSpPr>
        <p:spPr>
          <a:xfrm>
            <a:off x="1896875" y="1895702"/>
            <a:ext cx="8420100" cy="2676525"/>
          </a:xfrm>
          <a:prstGeom prst="rect">
            <a:avLst/>
          </a:prstGeom>
        </p:spPr>
        <p:txBody>
          <a:bodyPr>
            <a:spAutoFit/>
          </a:bodyPr>
          <a:lstStyle/>
          <a:p>
            <a:pPr indent="457200" eaLnBrk="1">
              <a:lnSpc>
                <a:spcPct val="150000"/>
              </a:lnSpc>
              <a:spcAft>
                <a:spcPct val="0"/>
              </a:spcAft>
              <a:defRPr/>
            </a:pPr>
            <a:r>
              <a:rPr lang="zh-CN" altLang="en-US" sz="2800" kern="100">
                <a:latin typeface="黑体" panose="02010609060101010101" pitchFamily="49" charset="-122"/>
                <a:ea typeface="黑体" panose="02010609060101010101" pitchFamily="49" charset="-122"/>
                <a:cs typeface="Times New Roman" panose="02020603050405020304" pitchFamily="18" charset="0"/>
              </a:rPr>
              <a:t>中国是诗歌的王国，唐代又是中华民族诗歌最为鼎盛的时代，优秀的诗歌即是诗人心志胸怀的体现，更是我们窥探中华文化的重要途径。今天我们一起来</a:t>
            </a:r>
            <a:r>
              <a:rPr lang="zh-CN" altLang="en-US" sz="2800" kern="100" smtClean="0">
                <a:latin typeface="黑体" panose="02010609060101010101" pitchFamily="49" charset="-122"/>
                <a:ea typeface="黑体" panose="02010609060101010101" pitchFamily="49" charset="-122"/>
                <a:cs typeface="Times New Roman" panose="02020603050405020304" pitchFamily="18" charset="0"/>
              </a:rPr>
              <a:t>学习极</a:t>
            </a:r>
            <a:r>
              <a:rPr lang="zh-CN" altLang="en-US" sz="2800" kern="100">
                <a:latin typeface="黑体" panose="02010609060101010101" pitchFamily="49" charset="-122"/>
                <a:ea typeface="黑体" panose="02010609060101010101" pitchFamily="49" charset="-122"/>
                <a:cs typeface="Times New Roman" panose="02020603050405020304" pitchFamily="18" charset="0"/>
              </a:rPr>
              <a:t>具代表性的唐诗</a:t>
            </a:r>
            <a:r>
              <a:rPr lang="en-US" altLang="zh-CN" sz="2800" kern="100">
                <a:latin typeface="黑体" panose="02010609060101010101" pitchFamily="49" charset="-122"/>
                <a:ea typeface="黑体" panose="02010609060101010101" pitchFamily="49" charset="-122"/>
                <a:cs typeface="Times New Roman" panose="02020603050405020304" pitchFamily="18" charset="0"/>
              </a:rPr>
              <a:t>——《</a:t>
            </a:r>
            <a:r>
              <a:rPr lang="zh-CN" altLang="en-US" sz="2800" kern="100">
                <a:latin typeface="黑体" panose="02010609060101010101" pitchFamily="49" charset="-122"/>
                <a:ea typeface="黑体" panose="02010609060101010101" pitchFamily="49" charset="-122"/>
                <a:cs typeface="Times New Roman" panose="02020603050405020304" pitchFamily="18" charset="0"/>
              </a:rPr>
              <a:t>登幽州台歌</a:t>
            </a:r>
            <a:r>
              <a:rPr lang="en-US" altLang="zh-CN" sz="2800" kern="100" smtClean="0">
                <a:latin typeface="黑体" panose="02010609060101010101" pitchFamily="49" charset="-122"/>
                <a:ea typeface="黑体" panose="02010609060101010101" pitchFamily="49" charset="-122"/>
                <a:cs typeface="Times New Roman" panose="02020603050405020304" pitchFamily="18" charset="0"/>
              </a:rPr>
              <a:t>》</a:t>
            </a:r>
            <a:r>
              <a:rPr lang="zh-CN" altLang="en-US" sz="2800" kern="100" smtClean="0">
                <a:latin typeface="黑体" panose="02010609060101010101" pitchFamily="49" charset="-122"/>
                <a:ea typeface="黑体" panose="02010609060101010101" pitchFamily="49" charset="-122"/>
                <a:cs typeface="Times New Roman" panose="02020603050405020304" pitchFamily="18" charset="0"/>
              </a:rPr>
              <a:t>。</a:t>
            </a:r>
            <a:endParaRPr lang="zh-CN" altLang="en-US" sz="2800" kern="100">
              <a:latin typeface="黑体" panose="02010609060101010101" pitchFamily="49" charset="-122"/>
              <a:ea typeface="黑体" panose="02010609060101010101" pitchFamily="49" charset="-122"/>
              <a:cs typeface="Times New Roman" panose="02020603050405020304" pitchFamily="18"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262119" y="2214244"/>
            <a:ext cx="3942081" cy="1198880"/>
          </a:xfrm>
          <a:prstGeom prst="rect">
            <a:avLst/>
          </a:prstGeom>
          <a:noFill/>
        </p:spPr>
        <p:txBody>
          <a:bodyPr wrap="square" rtlCol="0">
            <a:spAutoFit/>
          </a:bodyPr>
          <a:lstStyle/>
          <a:p>
            <a:r>
              <a:rPr lang="zh-CN" altLang="en-US" sz="7200" noProof="1">
                <a:ln w="22225">
                  <a:solidFill>
                    <a:schemeClr val="accent2"/>
                  </a:solidFill>
                  <a:prstDash val="solid"/>
                </a:ln>
                <a:solidFill>
                  <a:srgbClr val="8E0A3F"/>
                </a:solidFill>
                <a:latin typeface="Arial" panose="020B0604020202020204" pitchFamily="34" charset="0"/>
                <a:ea typeface="宋体" panose="02010600030101010101" pitchFamily="2" charset="-122"/>
                <a:cs typeface="+mn-cs"/>
              </a:rPr>
              <a:t>谢    谢！</a:t>
            </a:r>
            <a:endParaRPr lang="zh-CN" altLang="en-US" sz="7200" noProof="1">
              <a:ln w="22225">
                <a:solidFill>
                  <a:schemeClr val="accent2"/>
                </a:solidFill>
                <a:prstDash val="solid"/>
              </a:ln>
              <a:solidFill>
                <a:srgbClr val="8E0A3F"/>
              </a:solidFill>
            </a:endParaRPr>
          </a:p>
        </p:txBody>
      </p:sp>
      <p:pic>
        <p:nvPicPr>
          <p:cNvPr id="5" name="New picture"/>
          <p:cNvPicPr/>
          <p:nvPr/>
        </p:nvPicPr>
        <p:blipFill>
          <a:blip r:embed="rId1"/>
          <a:stretch>
            <a:fillRect/>
          </a:stretch>
        </p:blipFill>
        <p:spPr>
          <a:xfrm>
            <a:off x="12509500" y="11468100"/>
            <a:ext cx="330200" cy="241300"/>
          </a:xfrm>
          <a:prstGeom prst="cube">
            <a:avLst/>
          </a:prstGeom>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822825" y="271463"/>
            <a:ext cx="3543300" cy="1192212"/>
            <a:chOff x="193779" y="40265"/>
            <a:chExt cx="6466453" cy="1163332"/>
          </a:xfrm>
        </p:grpSpPr>
        <p:pic>
          <p:nvPicPr>
            <p:cNvPr id="5" name="Picture 9" descr="F:\ppt素材\图标\我收集的图标\字体\3.png"/>
            <p:cNvPicPr>
              <a:picLocks noChangeAspect="1"/>
            </p:cNvPicPr>
            <p:nvPr/>
          </p:nvPicPr>
          <p:blipFill>
            <a:blip r:embed="rId1">
              <a:extLst>
                <a:ext uri="{28A0092B-C50C-407E-A947-70E740481C1C}">
                  <a14:useLocalDpi xmlns:a14="http://schemas.microsoft.com/office/drawing/2010/main" val="0"/>
                </a:ext>
              </a:extLst>
            </a:blip>
            <a:stretch>
              <a:fillRect/>
            </a:stretch>
          </p:blipFill>
          <p:spPr bwMode="auto">
            <a:xfrm rot="5400000">
              <a:off x="3077989" y="-2378646"/>
              <a:ext cx="899790" cy="6264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F:\超棒ppt模板\中国风\中国风物件\maobi.png"/>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93779" y="40265"/>
              <a:ext cx="985348" cy="985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2"/>
            <p:cNvSpPr txBox="1">
              <a:spLocks noChangeArrowheads="1"/>
            </p:cNvSpPr>
            <p:nvPr/>
          </p:nvSpPr>
          <p:spPr bwMode="auto">
            <a:xfrm>
              <a:off x="686453" y="603924"/>
              <a:ext cx="3701569" cy="509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a:ea typeface="等线" panose="02010600030101010101" pitchFamily="2" charset="-122"/>
                </a:defRPr>
              </a:lvl9pPr>
            </a:lstStyle>
            <a:p>
              <a:pPr algn="ctr" eaLnBrk="1" hangingPunct="1">
                <a:lnSpc>
                  <a:spcPct val="100000"/>
                </a:lnSpc>
                <a:spcBef>
                  <a:spcPct val="0"/>
                </a:spcBef>
                <a:buFontTx/>
                <a:buNone/>
              </a:pPr>
              <a:r>
                <a:rPr lang="zh-CN" altLang="en-US" smtClean="0">
                  <a:solidFill>
                    <a:schemeClr val="bg1"/>
                  </a:solidFill>
                  <a:latin typeface="黑体" panose="02010609060101010101" pitchFamily="49" charset="-122"/>
                  <a:ea typeface="黑体" panose="02010609060101010101" pitchFamily="49" charset="-122"/>
                </a:rPr>
                <a:t>作者简介</a:t>
              </a:r>
              <a:endParaRPr lang="zh-CN" altLang="en-US">
                <a:solidFill>
                  <a:schemeClr val="bg1"/>
                </a:solidFill>
                <a:latin typeface="黑体" panose="02010609060101010101" pitchFamily="49" charset="-122"/>
                <a:ea typeface="黑体" panose="02010609060101010101" pitchFamily="49" charset="-122"/>
              </a:endParaRPr>
            </a:p>
          </p:txBody>
        </p:sp>
      </p:grpSp>
      <p:sp>
        <p:nvSpPr>
          <p:cNvPr id="8" name="矩形 7"/>
          <p:cNvSpPr/>
          <p:nvPr/>
        </p:nvSpPr>
        <p:spPr>
          <a:xfrm>
            <a:off x="3337434" y="1985668"/>
            <a:ext cx="8189407" cy="378460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zh-CN" altLang="en-US" sz="2000" b="1" smtClean="0">
                <a:latin typeface="黑体" panose="02010609060101010101" pitchFamily="49" charset="-122"/>
                <a:ea typeface="黑体" panose="02010609060101010101" pitchFamily="49" charset="-122"/>
              </a:rPr>
              <a:t>    陈子昂（</a:t>
            </a:r>
            <a:r>
              <a:rPr lang="en-US" altLang="zh-CN" sz="2000" b="1" smtClean="0">
                <a:latin typeface="黑体" panose="02010609060101010101" pitchFamily="49" charset="-122"/>
                <a:ea typeface="黑体" panose="02010609060101010101" pitchFamily="49" charset="-122"/>
              </a:rPr>
              <a:t>661-702</a:t>
            </a:r>
            <a:r>
              <a:rPr lang="zh-CN" altLang="en-US" sz="2000" b="1" smtClean="0">
                <a:latin typeface="黑体" panose="02010609060101010101" pitchFamily="49" charset="-122"/>
                <a:ea typeface="黑体" panose="02010609060101010101" pitchFamily="49" charset="-122"/>
              </a:rPr>
              <a:t>）字伯玉，梓州射洪</a:t>
            </a:r>
            <a:r>
              <a:rPr lang="en-US" altLang="zh-CN" sz="2000" b="1" smtClean="0">
                <a:latin typeface="黑体" panose="02010609060101010101" pitchFamily="49" charset="-122"/>
                <a:ea typeface="黑体" panose="02010609060101010101" pitchFamily="49" charset="-122"/>
              </a:rPr>
              <a:t>(</a:t>
            </a:r>
            <a:r>
              <a:rPr lang="zh-CN" altLang="en-US" sz="2000" b="1" smtClean="0">
                <a:latin typeface="黑体" panose="02010609060101010101" pitchFamily="49" charset="-122"/>
                <a:ea typeface="黑体" panose="02010609060101010101" pitchFamily="49" charset="-122"/>
              </a:rPr>
              <a:t>现四川</a:t>
            </a:r>
            <a:r>
              <a:rPr lang="en-US" altLang="zh-CN" sz="2000" b="1" smtClean="0">
                <a:latin typeface="黑体" panose="02010609060101010101" pitchFamily="49" charset="-122"/>
                <a:ea typeface="黑体" panose="02010609060101010101" pitchFamily="49" charset="-122"/>
              </a:rPr>
              <a:t>)</a:t>
            </a:r>
            <a:r>
              <a:rPr lang="zh-CN" altLang="en-US" sz="2000" b="1" smtClean="0">
                <a:latin typeface="黑体" panose="02010609060101010101" pitchFamily="49" charset="-122"/>
                <a:ea typeface="黑体" panose="02010609060101010101" pitchFamily="49" charset="-122"/>
              </a:rPr>
              <a:t>人。唐代诗人。</a:t>
            </a:r>
            <a:endParaRPr lang="en-US" altLang="zh-CN" sz="2000" b="1" smtClean="0">
              <a:latin typeface="黑体" panose="02010609060101010101" pitchFamily="49" charset="-122"/>
              <a:ea typeface="黑体" panose="02010609060101010101" pitchFamily="49" charset="-122"/>
            </a:endParaRPr>
          </a:p>
          <a:p>
            <a:pPr>
              <a:lnSpc>
                <a:spcPct val="150000"/>
              </a:lnSpc>
            </a:pPr>
            <a:r>
              <a:rPr lang="en-US" altLang="zh-CN" sz="2000" b="1">
                <a:latin typeface="黑体" panose="02010609060101010101" pitchFamily="49" charset="-122"/>
                <a:ea typeface="黑体" panose="02010609060101010101" pitchFamily="49" charset="-122"/>
              </a:rPr>
              <a:t> </a:t>
            </a:r>
            <a:r>
              <a:rPr lang="en-US" altLang="zh-CN" sz="2000" b="1" smtClean="0">
                <a:latin typeface="黑体" panose="02010609060101010101" pitchFamily="49" charset="-122"/>
                <a:ea typeface="黑体" panose="02010609060101010101" pitchFamily="49" charset="-122"/>
              </a:rPr>
              <a:t>   </a:t>
            </a:r>
            <a:r>
              <a:rPr lang="zh-CN" altLang="en-US" sz="2000" b="1" smtClean="0">
                <a:latin typeface="黑体" panose="02010609060101010101" pitchFamily="49" charset="-122"/>
                <a:ea typeface="黑体" panose="02010609060101010101" pitchFamily="49" charset="-122"/>
              </a:rPr>
              <a:t>年轻时性格豪爽。二十四岁中进士，以上书论政，为武则天所赞赏。直言敢谏，多切中时弊。三十六七岁时随建安王东征契丹，所提建议不被采纳，反而受到降职处分。三十八岁解职还乡，被县令段简陷害，死于狱中，时年四十一岁。</a:t>
            </a:r>
            <a:endParaRPr lang="en-US" altLang="zh-CN" sz="2000" b="1" smtClean="0">
              <a:latin typeface="黑体" panose="02010609060101010101" pitchFamily="49" charset="-122"/>
              <a:ea typeface="黑体" panose="02010609060101010101" pitchFamily="49" charset="-122"/>
            </a:endParaRPr>
          </a:p>
          <a:p>
            <a:pPr>
              <a:lnSpc>
                <a:spcPct val="150000"/>
              </a:lnSpc>
            </a:pPr>
            <a:r>
              <a:rPr lang="zh-CN" altLang="en-US" sz="2000" b="1" smtClean="0">
                <a:latin typeface="黑体" panose="02010609060101010101" pitchFamily="49" charset="-122"/>
                <a:ea typeface="黑体" panose="02010609060101010101" pitchFamily="49" charset="-122"/>
              </a:rPr>
              <a:t>    在文学上，其诗思想充实，语言刚健质朴，对唐代诗歌影响巨大，张九龄、李白、杜甫、元稹、白居易都从中受到启迪。其诗风骨峥嵘，寓意深远，苍劲有力，有</a:t>
            </a:r>
            <a:r>
              <a:rPr lang="en-US" altLang="zh-CN" sz="2000" b="1" smtClean="0">
                <a:latin typeface="黑体" panose="02010609060101010101" pitchFamily="49" charset="-122"/>
                <a:ea typeface="黑体" panose="02010609060101010101" pitchFamily="49" charset="-122"/>
              </a:rPr>
              <a:t>《</a:t>
            </a:r>
            <a:r>
              <a:rPr lang="zh-CN" altLang="en-US" sz="2000" b="1" smtClean="0">
                <a:latin typeface="黑体" panose="02010609060101010101" pitchFamily="49" charset="-122"/>
                <a:ea typeface="黑体" panose="02010609060101010101" pitchFamily="49" charset="-122"/>
              </a:rPr>
              <a:t>陈伯玉集</a:t>
            </a:r>
            <a:r>
              <a:rPr lang="en-US" altLang="zh-CN" sz="2000" b="1" smtClean="0">
                <a:latin typeface="黑体" panose="02010609060101010101" pitchFamily="49" charset="-122"/>
                <a:ea typeface="黑体" panose="02010609060101010101" pitchFamily="49" charset="-122"/>
              </a:rPr>
              <a:t>》</a:t>
            </a:r>
            <a:r>
              <a:rPr lang="zh-CN" altLang="en-US" sz="2000" b="1" smtClean="0">
                <a:latin typeface="黑体" panose="02010609060101010101" pitchFamily="49" charset="-122"/>
                <a:ea typeface="黑体" panose="02010609060101010101" pitchFamily="49" charset="-122"/>
              </a:rPr>
              <a:t>传世。</a:t>
            </a:r>
            <a:endParaRPr lang="zh-CN" altLang="en-US" sz="2000" b="1" smtClean="0">
              <a:latin typeface="黑体" panose="02010609060101010101" pitchFamily="49" charset="-122"/>
              <a:ea typeface="黑体" panose="02010609060101010101" pitchFamily="49" charset="-122"/>
            </a:endParaRPr>
          </a:p>
        </p:txBody>
      </p:sp>
      <p:pic>
        <p:nvPicPr>
          <p:cNvPr id="9" name="图片 1024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72745" y="1463040"/>
            <a:ext cx="2423795" cy="4307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Rot="1" noChangeArrowheads="1"/>
          </p:cNvSpPr>
          <p:nvPr>
            <p:ph type="title" idx="4294967295"/>
          </p:nvPr>
        </p:nvSpPr>
        <p:spPr>
          <a:xfrm>
            <a:off x="136525" y="344488"/>
            <a:ext cx="11388725" cy="533400"/>
          </a:xfrm>
        </p:spPr>
        <p:txBody>
          <a:bodyPr/>
          <a:lstStyle/>
          <a:p>
            <a:pPr algn="l"/>
            <a:r>
              <a:rPr lang="zh-CN" altLang="en-US" sz="3200" b="1">
                <a:solidFill>
                  <a:srgbClr val="000000"/>
                </a:solidFill>
                <a:ea typeface="楷体" panose="02010609060101010101" pitchFamily="49" charset="-122"/>
              </a:rPr>
              <a:t>创作背景</a:t>
            </a:r>
            <a:endParaRPr lang="zh-CN" altLang="en-US" sz="3200" b="1">
              <a:solidFill>
                <a:srgbClr val="000000"/>
              </a:solidFill>
              <a:ea typeface="楷体" panose="02010609060101010101" pitchFamily="49" charset="-122"/>
            </a:endParaRPr>
          </a:p>
        </p:txBody>
      </p:sp>
      <p:sp>
        <p:nvSpPr>
          <p:cNvPr id="17410" name="Rectangle 4"/>
          <p:cNvSpPr>
            <a:spLocks noGrp="1" noRot="1" noChangeArrowheads="1"/>
          </p:cNvSpPr>
          <p:nvPr>
            <p:ph type="body" sz="half" idx="4294967295"/>
          </p:nvPr>
        </p:nvSpPr>
        <p:spPr>
          <a:xfrm>
            <a:off x="308527" y="893832"/>
            <a:ext cx="7606748" cy="5089525"/>
          </a:xfrm>
        </p:spPr>
        <p:txBody>
          <a:bodyPr/>
          <a:lstStyle/>
          <a:p>
            <a:pPr marL="0" indent="0">
              <a:spcBef>
                <a:spcPct val="0"/>
              </a:spcBef>
              <a:buFont typeface="Wingdings" panose="05000000000000000000" pitchFamily="2" charset="2"/>
              <a:buNone/>
            </a:pPr>
            <a:r>
              <a:rPr lang="zh-CN" altLang="en-US" sz="2800" b="1">
                <a:solidFill>
                  <a:srgbClr val="000000"/>
                </a:solidFill>
                <a:latin typeface="楷体" panose="02010609060101010101" pitchFamily="49" charset="-122"/>
                <a:ea typeface="楷体" panose="02010609060101010101" pitchFamily="49" charset="-122"/>
              </a:rPr>
              <a:t>    武则天万岁通天元年</a:t>
            </a:r>
            <a:r>
              <a:rPr lang="en-US" altLang="zh-CN" sz="2800" b="1">
                <a:solidFill>
                  <a:srgbClr val="000000"/>
                </a:solidFill>
                <a:latin typeface="楷体" panose="02010609060101010101" pitchFamily="49" charset="-122"/>
                <a:ea typeface="楷体" panose="02010609060101010101" pitchFamily="49" charset="-122"/>
              </a:rPr>
              <a:t>(</a:t>
            </a:r>
            <a:r>
              <a:rPr lang="zh-CN" altLang="en-US" sz="2800" b="1">
                <a:solidFill>
                  <a:srgbClr val="000000"/>
                </a:solidFill>
                <a:latin typeface="楷体" panose="02010609060101010101" pitchFamily="49" charset="-122"/>
                <a:ea typeface="楷体" panose="02010609060101010101" pitchFamily="49" charset="-122"/>
              </a:rPr>
              <a:t>公元</a:t>
            </a:r>
            <a:r>
              <a:rPr lang="en-US" altLang="zh-CN" sz="2800" b="1">
                <a:solidFill>
                  <a:srgbClr val="000000"/>
                </a:solidFill>
                <a:latin typeface="楷体" panose="02010609060101010101" pitchFamily="49" charset="-122"/>
                <a:ea typeface="楷体" panose="02010609060101010101" pitchFamily="49" charset="-122"/>
              </a:rPr>
              <a:t>696)</a:t>
            </a:r>
            <a:r>
              <a:rPr lang="zh-CN" altLang="en-US" sz="2800" b="1">
                <a:solidFill>
                  <a:srgbClr val="000000"/>
                </a:solidFill>
                <a:latin typeface="楷体" panose="02010609060101010101" pitchFamily="49" charset="-122"/>
                <a:ea typeface="楷体" panose="02010609060101010101" pitchFamily="49" charset="-122"/>
              </a:rPr>
              <a:t>，契丹李尽忠、孙万荣等攻陷营州。武则天委派武攸宜率军征讨，陈子昂在武攸宜幕府担任参谋，随同出征。武为人轻率，少谋略。次年兵败，情况紧急，陈子昂请求遣万人作前驱以击敌，武不允。稍后，陈子昂又向武进言，武不听，反把他降为军曹。诗人接连受到挫折，眼看报国宏愿成为泡影，因此登上蓟北楼</a:t>
            </a:r>
            <a:r>
              <a:rPr lang="en-US" altLang="zh-CN" sz="2800" b="1">
                <a:solidFill>
                  <a:srgbClr val="000000"/>
                </a:solidFill>
                <a:latin typeface="楷体" panose="02010609060101010101" pitchFamily="49" charset="-122"/>
                <a:ea typeface="楷体" panose="02010609060101010101" pitchFamily="49" charset="-122"/>
              </a:rPr>
              <a:t>(</a:t>
            </a:r>
            <a:r>
              <a:rPr lang="zh-CN" altLang="en-US" sz="2800" b="1">
                <a:solidFill>
                  <a:srgbClr val="000000"/>
                </a:solidFill>
                <a:latin typeface="楷体" panose="02010609060101010101" pitchFamily="49" charset="-122"/>
                <a:ea typeface="楷体" panose="02010609060101010101" pitchFamily="49" charset="-122"/>
              </a:rPr>
              <a:t>即幽州台，遗址在今北京西南</a:t>
            </a:r>
            <a:r>
              <a:rPr lang="en-US" altLang="zh-CN" sz="2800" b="1">
                <a:solidFill>
                  <a:srgbClr val="000000"/>
                </a:solidFill>
                <a:latin typeface="楷体" panose="02010609060101010101" pitchFamily="49" charset="-122"/>
                <a:ea typeface="楷体" panose="02010609060101010101" pitchFamily="49" charset="-122"/>
              </a:rPr>
              <a:t>)</a:t>
            </a:r>
            <a:r>
              <a:rPr lang="zh-CN" altLang="en-US" sz="2800" b="1">
                <a:solidFill>
                  <a:srgbClr val="000000"/>
                </a:solidFill>
                <a:latin typeface="楷体" panose="02010609060101010101" pitchFamily="49" charset="-122"/>
                <a:ea typeface="楷体" panose="02010609060101010101" pitchFamily="49" charset="-122"/>
              </a:rPr>
              <a:t>，慷慨悲吟，写下了</a:t>
            </a:r>
            <a:r>
              <a:rPr lang="en-US" altLang="zh-CN" sz="2800" b="1">
                <a:solidFill>
                  <a:srgbClr val="000000"/>
                </a:solidFill>
                <a:latin typeface="楷体" panose="02010609060101010101" pitchFamily="49" charset="-122"/>
                <a:ea typeface="楷体" panose="02010609060101010101" pitchFamily="49" charset="-122"/>
              </a:rPr>
              <a:t>《</a:t>
            </a:r>
            <a:r>
              <a:rPr lang="zh-CN" altLang="en-US" sz="2800" b="1">
                <a:solidFill>
                  <a:srgbClr val="000000"/>
                </a:solidFill>
                <a:latin typeface="楷体" panose="02010609060101010101" pitchFamily="49" charset="-122"/>
                <a:ea typeface="楷体" panose="02010609060101010101" pitchFamily="49" charset="-122"/>
              </a:rPr>
              <a:t>登幽州台歌</a:t>
            </a:r>
            <a:r>
              <a:rPr lang="en-US" altLang="zh-CN" sz="2800" b="1">
                <a:solidFill>
                  <a:srgbClr val="000000"/>
                </a:solidFill>
                <a:latin typeface="楷体" panose="02010609060101010101" pitchFamily="49" charset="-122"/>
                <a:ea typeface="楷体" panose="02010609060101010101" pitchFamily="49" charset="-122"/>
              </a:rPr>
              <a:t>》</a:t>
            </a:r>
            <a:r>
              <a:rPr lang="zh-CN" altLang="en-US" sz="2800" b="1">
                <a:solidFill>
                  <a:srgbClr val="000000"/>
                </a:solidFill>
                <a:latin typeface="楷体" panose="02010609060101010101" pitchFamily="49" charset="-122"/>
                <a:ea typeface="楷体" panose="02010609060101010101" pitchFamily="49" charset="-122"/>
              </a:rPr>
              <a:t>。</a:t>
            </a:r>
            <a:endParaRPr lang="zh-CN" altLang="en-US" sz="2800" b="1">
              <a:solidFill>
                <a:srgbClr val="000000"/>
              </a:solidFill>
              <a:latin typeface="楷体" panose="02010609060101010101" pitchFamily="49" charset="-122"/>
              <a:ea typeface="楷体" panose="02010609060101010101" pitchFamily="49" charset="-122"/>
            </a:endParaRPr>
          </a:p>
        </p:txBody>
      </p:sp>
      <p:pic>
        <p:nvPicPr>
          <p:cNvPr id="17411" name="Picture 9"/>
          <p:cNvPicPr>
            <a:picLocks noChangeAspect="1" noChangeArrowheads="1"/>
          </p:cNvPicPr>
          <p:nvPr/>
        </p:nvPicPr>
        <p:blipFill>
          <a:blip r:embed="rId1"/>
          <a:stretch>
            <a:fillRect/>
          </a:stretch>
        </p:blipFill>
        <p:spPr bwMode="auto">
          <a:xfrm>
            <a:off x="7915275" y="1138238"/>
            <a:ext cx="3609975" cy="4829175"/>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17410">
                                            <p:txEl>
                                              <p:pRg st="0" end="0"/>
                                            </p:txEl>
                                          </p:spTgt>
                                        </p:tgtEl>
                                        <p:attrNameLst>
                                          <p:attrName>style.visibility</p:attrName>
                                        </p:attrNameLst>
                                      </p:cBhvr>
                                      <p:to>
                                        <p:strVal val="visible"/>
                                      </p:to>
                                    </p:set>
                                    <p:anim calcmode="lin" valueType="num">
                                      <p:cBhvr>
                                        <p:cTn id="7" dur="1000" fill="hold"/>
                                        <p:tgtEl>
                                          <p:spTgt spid="17410">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17410">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17410">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7410">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29" presetClass="entr" presetSubtype="0" fill="hold" nodeType="clickEffect">
                                  <p:stCondLst>
                                    <p:cond delay="0"/>
                                  </p:stCondLst>
                                  <p:childTnLst>
                                    <p:set>
                                      <p:cBhvr>
                                        <p:cTn id="14" dur="1" fill="hold">
                                          <p:stCondLst>
                                            <p:cond delay="0"/>
                                          </p:stCondLst>
                                        </p:cTn>
                                        <p:tgtEl>
                                          <p:spTgt spid="17411"/>
                                        </p:tgtEl>
                                        <p:attrNameLst>
                                          <p:attrName>style.visibility</p:attrName>
                                        </p:attrNameLst>
                                      </p:cBhvr>
                                      <p:to>
                                        <p:strVal val="visible"/>
                                      </p:to>
                                    </p:set>
                                    <p:anim calcmode="lin" valueType="num">
                                      <p:cBhvr>
                                        <p:cTn id="15" dur="2000" fill="hold"/>
                                        <p:tgtEl>
                                          <p:spTgt spid="17411"/>
                                        </p:tgtEl>
                                        <p:attrNameLst>
                                          <p:attrName>ppt_x</p:attrName>
                                        </p:attrNameLst>
                                      </p:cBhvr>
                                      <p:tavLst>
                                        <p:tav tm="0">
                                          <p:val>
                                            <p:strVal val="#ppt_x-.2"/>
                                          </p:val>
                                        </p:tav>
                                        <p:tav tm="100000">
                                          <p:val>
                                            <p:strVal val="#ppt_x"/>
                                          </p:val>
                                        </p:tav>
                                      </p:tavLst>
                                    </p:anim>
                                    <p:anim calcmode="lin" valueType="num">
                                      <p:cBhvr>
                                        <p:cTn id="16" dur="2000" fill="hold"/>
                                        <p:tgtEl>
                                          <p:spTgt spid="17411"/>
                                        </p:tgtEl>
                                        <p:attrNameLst>
                                          <p:attrName>ppt_y</p:attrName>
                                        </p:attrNameLst>
                                      </p:cBhvr>
                                      <p:tavLst>
                                        <p:tav tm="0">
                                          <p:val>
                                            <p:strVal val="#ppt_y"/>
                                          </p:val>
                                        </p:tav>
                                        <p:tav tm="100000">
                                          <p:val>
                                            <p:strVal val="#ppt_y"/>
                                          </p:val>
                                        </p:tav>
                                      </p:tavLst>
                                    </p:anim>
                                    <p:animEffect transition="in" filter="wipe(right)" prLst="gradientSize: 0.1">
                                      <p:cBhvr>
                                        <p:cTn id="17" dur="2000"/>
                                        <p:tgtEl>
                                          <p:spTgt spid="17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14928" y="1765140"/>
            <a:ext cx="8005763" cy="2676525"/>
          </a:xfrm>
          <a:prstGeom prst="rect">
            <a:avLst/>
          </a:prstGeom>
        </p:spPr>
        <p:txBody>
          <a:bodyPr>
            <a:spAutoFit/>
          </a:bodyPr>
          <a:lstStyle/>
          <a:p>
            <a:pPr indent="457200">
              <a:lnSpc>
                <a:spcPct val="150000"/>
              </a:lnSpc>
              <a:spcAft>
                <a:spcPct val="0"/>
              </a:spcAft>
              <a:defRPr/>
            </a:pPr>
            <a:r>
              <a:rPr lang="zh-CN" altLang="en-US" sz="2800" kern="100">
                <a:latin typeface="黑体" panose="02010609060101010101" pitchFamily="49" charset="-122"/>
                <a:ea typeface="黑体" panose="02010609060101010101" pitchFamily="49" charset="-122"/>
                <a:cs typeface="Times New Roman" panose="02020603050405020304" pitchFamily="18" charset="0"/>
              </a:rPr>
              <a:t>前</a:t>
            </a:r>
            <a:r>
              <a:rPr lang="en-US" altLang="zh-CN" sz="2800" kern="100">
                <a:latin typeface="黑体" panose="02010609060101010101" pitchFamily="49" charset="-122"/>
                <a:ea typeface="黑体" panose="02010609060101010101" pitchFamily="49" charset="-122"/>
                <a:cs typeface="Times New Roman" panose="02020603050405020304" pitchFamily="18" charset="0"/>
              </a:rPr>
              <a:t>/</a:t>
            </a:r>
            <a:r>
              <a:rPr lang="zh-CN" altLang="en-US" sz="2800" kern="100">
                <a:latin typeface="黑体" panose="02010609060101010101" pitchFamily="49" charset="-122"/>
                <a:ea typeface="黑体" panose="02010609060101010101" pitchFamily="49" charset="-122"/>
                <a:cs typeface="Times New Roman" panose="02020603050405020304" pitchFamily="18" charset="0"/>
              </a:rPr>
              <a:t>不见</a:t>
            </a:r>
            <a:r>
              <a:rPr lang="en-US" altLang="zh-CN" sz="2800" kern="100">
                <a:latin typeface="黑体" panose="02010609060101010101" pitchFamily="49" charset="-122"/>
                <a:ea typeface="黑体" panose="02010609060101010101" pitchFamily="49" charset="-122"/>
                <a:cs typeface="Times New Roman" panose="02020603050405020304" pitchFamily="18" charset="0"/>
              </a:rPr>
              <a:t>/</a:t>
            </a:r>
            <a:r>
              <a:rPr lang="zh-CN" altLang="en-US" sz="2800" kern="100">
                <a:latin typeface="黑体" panose="02010609060101010101" pitchFamily="49" charset="-122"/>
                <a:ea typeface="黑体" panose="02010609060101010101" pitchFamily="49" charset="-122"/>
                <a:cs typeface="Times New Roman" panose="02020603050405020304" pitchFamily="18" charset="0"/>
              </a:rPr>
              <a:t>古人，</a:t>
            </a:r>
            <a:endParaRPr lang="en-US" altLang="zh-CN" sz="2800" kern="100">
              <a:latin typeface="黑体" panose="02010609060101010101" pitchFamily="49" charset="-122"/>
              <a:ea typeface="黑体" panose="02010609060101010101" pitchFamily="49" charset="-122"/>
              <a:cs typeface="Times New Roman" panose="02020603050405020304" pitchFamily="18" charset="0"/>
            </a:endParaRPr>
          </a:p>
          <a:p>
            <a:pPr indent="457200">
              <a:lnSpc>
                <a:spcPct val="150000"/>
              </a:lnSpc>
              <a:spcAft>
                <a:spcPct val="0"/>
              </a:spcAft>
              <a:defRPr/>
            </a:pPr>
            <a:r>
              <a:rPr lang="zh-CN" altLang="en-US" sz="2800" kern="100">
                <a:latin typeface="黑体" panose="02010609060101010101" pitchFamily="49" charset="-122"/>
                <a:ea typeface="黑体" panose="02010609060101010101" pitchFamily="49" charset="-122"/>
                <a:cs typeface="Times New Roman" panose="02020603050405020304" pitchFamily="18" charset="0"/>
              </a:rPr>
              <a:t>后</a:t>
            </a:r>
            <a:r>
              <a:rPr lang="en-US" altLang="zh-CN" sz="2800" kern="100">
                <a:latin typeface="黑体" panose="02010609060101010101" pitchFamily="49" charset="-122"/>
                <a:ea typeface="黑体" panose="02010609060101010101" pitchFamily="49" charset="-122"/>
                <a:cs typeface="Times New Roman" panose="02020603050405020304" pitchFamily="18" charset="0"/>
              </a:rPr>
              <a:t>/</a:t>
            </a:r>
            <a:r>
              <a:rPr lang="zh-CN" altLang="en-US" sz="2800" kern="100">
                <a:latin typeface="黑体" panose="02010609060101010101" pitchFamily="49" charset="-122"/>
                <a:ea typeface="黑体" panose="02010609060101010101" pitchFamily="49" charset="-122"/>
                <a:cs typeface="Times New Roman" panose="02020603050405020304" pitchFamily="18" charset="0"/>
              </a:rPr>
              <a:t>不见</a:t>
            </a:r>
            <a:r>
              <a:rPr lang="en-US" altLang="zh-CN" sz="2800" kern="100">
                <a:latin typeface="黑体" panose="02010609060101010101" pitchFamily="49" charset="-122"/>
                <a:ea typeface="黑体" panose="02010609060101010101" pitchFamily="49" charset="-122"/>
                <a:cs typeface="Times New Roman" panose="02020603050405020304" pitchFamily="18" charset="0"/>
              </a:rPr>
              <a:t>/</a:t>
            </a:r>
            <a:r>
              <a:rPr lang="zh-CN" altLang="en-US" sz="2800" kern="100">
                <a:latin typeface="黑体" panose="02010609060101010101" pitchFamily="49" charset="-122"/>
                <a:ea typeface="黑体" panose="02010609060101010101" pitchFamily="49" charset="-122"/>
                <a:cs typeface="Times New Roman" panose="02020603050405020304" pitchFamily="18" charset="0"/>
              </a:rPr>
              <a:t>来者。</a:t>
            </a:r>
            <a:endParaRPr lang="en-US" altLang="zh-CN" sz="2800" kern="100">
              <a:latin typeface="黑体" panose="02010609060101010101" pitchFamily="49" charset="-122"/>
              <a:ea typeface="黑体" panose="02010609060101010101" pitchFamily="49" charset="-122"/>
              <a:cs typeface="Times New Roman" panose="02020603050405020304" pitchFamily="18" charset="0"/>
            </a:endParaRPr>
          </a:p>
          <a:p>
            <a:pPr indent="457200">
              <a:lnSpc>
                <a:spcPct val="150000"/>
              </a:lnSpc>
              <a:spcAft>
                <a:spcPct val="0"/>
              </a:spcAft>
              <a:defRPr/>
            </a:pPr>
            <a:r>
              <a:rPr lang="zh-CN" altLang="en-US" sz="2800" kern="100">
                <a:latin typeface="黑体" panose="02010609060101010101" pitchFamily="49" charset="-122"/>
                <a:ea typeface="黑体" panose="02010609060101010101" pitchFamily="49" charset="-122"/>
                <a:cs typeface="Times New Roman" panose="02020603050405020304" pitchFamily="18" charset="0"/>
              </a:rPr>
              <a:t>念</a:t>
            </a:r>
            <a:r>
              <a:rPr lang="en-US" altLang="zh-CN" sz="2800" kern="100">
                <a:latin typeface="黑体" panose="02010609060101010101" pitchFamily="49" charset="-122"/>
                <a:ea typeface="黑体" panose="02010609060101010101" pitchFamily="49" charset="-122"/>
                <a:cs typeface="Times New Roman" panose="02020603050405020304" pitchFamily="18" charset="0"/>
              </a:rPr>
              <a:t>/</a:t>
            </a:r>
            <a:r>
              <a:rPr lang="zh-CN" altLang="en-US" sz="2800" kern="100">
                <a:latin typeface="黑体" panose="02010609060101010101" pitchFamily="49" charset="-122"/>
                <a:ea typeface="黑体" panose="02010609060101010101" pitchFamily="49" charset="-122"/>
                <a:cs typeface="Times New Roman" panose="02020603050405020304" pitchFamily="18" charset="0"/>
              </a:rPr>
              <a:t>天地</a:t>
            </a:r>
            <a:r>
              <a:rPr lang="en-US" altLang="zh-CN" sz="2800" kern="100">
                <a:latin typeface="黑体" panose="02010609060101010101" pitchFamily="49" charset="-122"/>
                <a:ea typeface="黑体" panose="02010609060101010101" pitchFamily="49" charset="-122"/>
                <a:cs typeface="Times New Roman" panose="02020603050405020304" pitchFamily="18" charset="0"/>
              </a:rPr>
              <a:t>/</a:t>
            </a:r>
            <a:r>
              <a:rPr lang="zh-CN" altLang="en-US" sz="2800" kern="100">
                <a:latin typeface="黑体" panose="02010609060101010101" pitchFamily="49" charset="-122"/>
                <a:ea typeface="黑体" panose="02010609060101010101" pitchFamily="49" charset="-122"/>
                <a:cs typeface="Times New Roman" panose="02020603050405020304" pitchFamily="18" charset="0"/>
              </a:rPr>
              <a:t>之</a:t>
            </a:r>
            <a:r>
              <a:rPr lang="en-US" altLang="zh-CN" sz="2800" kern="100">
                <a:latin typeface="黑体" panose="02010609060101010101" pitchFamily="49" charset="-122"/>
                <a:ea typeface="黑体" panose="02010609060101010101" pitchFamily="49" charset="-122"/>
                <a:cs typeface="Times New Roman" panose="02020603050405020304" pitchFamily="18" charset="0"/>
              </a:rPr>
              <a:t>/</a:t>
            </a:r>
            <a:r>
              <a:rPr lang="zh-CN" altLang="en-US" sz="2800" kern="100">
                <a:latin typeface="黑体" panose="02010609060101010101" pitchFamily="49" charset="-122"/>
                <a:ea typeface="黑体" panose="02010609060101010101" pitchFamily="49" charset="-122"/>
                <a:cs typeface="Times New Roman" panose="02020603050405020304" pitchFamily="18" charset="0"/>
              </a:rPr>
              <a:t>悠悠，</a:t>
            </a:r>
            <a:endParaRPr lang="en-US" altLang="zh-CN" sz="2800" kern="100">
              <a:latin typeface="黑体" panose="02010609060101010101" pitchFamily="49" charset="-122"/>
              <a:ea typeface="黑体" panose="02010609060101010101" pitchFamily="49" charset="-122"/>
              <a:cs typeface="Times New Roman" panose="02020603050405020304" pitchFamily="18" charset="0"/>
            </a:endParaRPr>
          </a:p>
          <a:p>
            <a:pPr indent="457200">
              <a:lnSpc>
                <a:spcPct val="150000"/>
              </a:lnSpc>
              <a:spcAft>
                <a:spcPct val="0"/>
              </a:spcAft>
              <a:defRPr/>
            </a:pPr>
            <a:r>
              <a:rPr lang="zh-CN" altLang="en-US" sz="2800" kern="100">
                <a:latin typeface="黑体" panose="02010609060101010101" pitchFamily="49" charset="-122"/>
                <a:ea typeface="黑体" panose="02010609060101010101" pitchFamily="49" charset="-122"/>
                <a:cs typeface="Times New Roman" panose="02020603050405020304" pitchFamily="18" charset="0"/>
              </a:rPr>
              <a:t>独</a:t>
            </a:r>
            <a:r>
              <a:rPr lang="en-US" altLang="zh-CN" sz="2800" kern="100">
                <a:latin typeface="黑体" panose="02010609060101010101" pitchFamily="49" charset="-122"/>
                <a:ea typeface="黑体" panose="02010609060101010101" pitchFamily="49" charset="-122"/>
                <a:cs typeface="Times New Roman" panose="02020603050405020304" pitchFamily="18" charset="0"/>
              </a:rPr>
              <a:t>/</a:t>
            </a:r>
            <a:r>
              <a:rPr lang="zh-CN" altLang="en-US" sz="2800" kern="100">
                <a:latin typeface="黑体" panose="02010609060101010101" pitchFamily="49" charset="-122"/>
                <a:ea typeface="黑体" panose="02010609060101010101" pitchFamily="49" charset="-122"/>
                <a:cs typeface="Times New Roman" panose="02020603050405020304" pitchFamily="18" charset="0"/>
              </a:rPr>
              <a:t>怆（        ）然</a:t>
            </a:r>
            <a:r>
              <a:rPr lang="en-US" altLang="zh-CN" sz="2800" kern="100">
                <a:latin typeface="黑体" panose="02010609060101010101" pitchFamily="49" charset="-122"/>
                <a:ea typeface="黑体" panose="02010609060101010101" pitchFamily="49" charset="-122"/>
                <a:cs typeface="Times New Roman" panose="02020603050405020304" pitchFamily="18" charset="0"/>
              </a:rPr>
              <a:t>/</a:t>
            </a:r>
            <a:r>
              <a:rPr lang="zh-CN" altLang="en-US" sz="2800" kern="100">
                <a:latin typeface="黑体" panose="02010609060101010101" pitchFamily="49" charset="-122"/>
                <a:ea typeface="黑体" panose="02010609060101010101" pitchFamily="49" charset="-122"/>
                <a:cs typeface="Times New Roman" panose="02020603050405020304" pitchFamily="18" charset="0"/>
              </a:rPr>
              <a:t>而</a:t>
            </a:r>
            <a:r>
              <a:rPr lang="en-US" altLang="zh-CN" sz="2800" kern="100">
                <a:latin typeface="黑体" panose="02010609060101010101" pitchFamily="49" charset="-122"/>
                <a:ea typeface="黑体" panose="02010609060101010101" pitchFamily="49" charset="-122"/>
                <a:cs typeface="Times New Roman" panose="02020603050405020304" pitchFamily="18" charset="0"/>
              </a:rPr>
              <a:t>/</a:t>
            </a:r>
            <a:r>
              <a:rPr lang="zh-CN" altLang="en-US" sz="2800" kern="100">
                <a:latin typeface="黑体" panose="02010609060101010101" pitchFamily="49" charset="-122"/>
                <a:ea typeface="黑体" panose="02010609060101010101" pitchFamily="49" charset="-122"/>
                <a:cs typeface="Times New Roman" panose="02020603050405020304" pitchFamily="18" charset="0"/>
              </a:rPr>
              <a:t>涕（    ）下。</a:t>
            </a:r>
            <a:endParaRPr lang="zh-CN" altLang="en-US" sz="2800" kern="100">
              <a:latin typeface="黑体" panose="02010609060101010101" pitchFamily="49" charset="-122"/>
              <a:ea typeface="黑体" panose="02010609060101010101" pitchFamily="49" charset="-122"/>
              <a:cs typeface="Times New Roman" panose="02020603050405020304" pitchFamily="18" charset="0"/>
            </a:endParaRPr>
          </a:p>
        </p:txBody>
      </p:sp>
      <p:sp>
        <p:nvSpPr>
          <p:cNvPr id="2" name="矩形 1"/>
          <p:cNvSpPr>
            <a:spLocks noChangeArrowheads="1"/>
          </p:cNvSpPr>
          <p:nvPr/>
        </p:nvSpPr>
        <p:spPr bwMode="auto">
          <a:xfrm>
            <a:off x="4108501" y="3776418"/>
            <a:ext cx="144272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a:ea typeface="等线" panose="02010600030101010101" pitchFamily="2" charset="-122"/>
              </a:defRPr>
            </a:lvl9pPr>
          </a:lstStyle>
          <a:p>
            <a:pPr>
              <a:lnSpc>
                <a:spcPct val="100000"/>
              </a:lnSpc>
              <a:spcBef>
                <a:spcPct val="0"/>
              </a:spcBef>
              <a:buFontTx/>
              <a:buNone/>
            </a:pPr>
            <a:r>
              <a:rPr lang="en-US" altLang="zh-CN" err="1">
                <a:solidFill>
                  <a:srgbClr val="C00000"/>
                </a:solidFill>
                <a:latin typeface="+mn-ea"/>
                <a:ea typeface="+mn-ea"/>
                <a:cs typeface="Times New Roman" panose="02020603050405020304" pitchFamily="18" charset="0"/>
              </a:rPr>
              <a:t>chuànɡ</a:t>
            </a:r>
            <a:endParaRPr lang="zh-CN" altLang="en-US" sz="1800">
              <a:solidFill>
                <a:srgbClr val="C00000"/>
              </a:solidFill>
              <a:latin typeface="+mn-ea"/>
              <a:ea typeface="+mn-ea"/>
              <a:cs typeface="Times New Roman" panose="02020603050405020304" pitchFamily="18" charset="0"/>
            </a:endParaRPr>
          </a:p>
        </p:txBody>
      </p:sp>
      <p:sp>
        <p:nvSpPr>
          <p:cNvPr id="3" name="矩形 2"/>
          <p:cNvSpPr>
            <a:spLocks noChangeArrowheads="1"/>
          </p:cNvSpPr>
          <p:nvPr/>
        </p:nvSpPr>
        <p:spPr bwMode="auto">
          <a:xfrm>
            <a:off x="7687164" y="3776417"/>
            <a:ext cx="41021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a:ea typeface="等线" panose="02010600030101010101" pitchFamily="2" charset="-122"/>
              </a:defRPr>
            </a:lvl9pPr>
          </a:lstStyle>
          <a:p>
            <a:pPr>
              <a:lnSpc>
                <a:spcPct val="100000"/>
              </a:lnSpc>
              <a:spcBef>
                <a:spcPct val="0"/>
              </a:spcBef>
              <a:buFontTx/>
              <a:buNone/>
            </a:pPr>
            <a:r>
              <a:rPr lang="en-US" altLang="zh-CN" err="1">
                <a:solidFill>
                  <a:srgbClr val="C00000"/>
                </a:solidFill>
                <a:latin typeface="+mj-ea"/>
                <a:ea typeface="+mj-ea"/>
                <a:cs typeface="Times New Roman" panose="02020603050405020304" pitchFamily="18" charset="0"/>
              </a:rPr>
              <a:t>tì</a:t>
            </a:r>
            <a:endParaRPr lang="zh-CN" altLang="en-US" sz="1800">
              <a:solidFill>
                <a:srgbClr val="C00000"/>
              </a:solidFill>
              <a:latin typeface="+mj-ea"/>
              <a:ea typeface="+mj-ea"/>
              <a:cs typeface="Times New Roman" panose="02020603050405020304" pitchFamily="18" charset="0"/>
            </a:endParaRPr>
          </a:p>
        </p:txBody>
      </p:sp>
      <p:sp>
        <p:nvSpPr>
          <p:cNvPr id="5" name="矩形 4"/>
          <p:cNvSpPr/>
          <p:nvPr/>
        </p:nvSpPr>
        <p:spPr>
          <a:xfrm>
            <a:off x="1731818" y="4467065"/>
            <a:ext cx="8271164" cy="1753235"/>
          </a:xfrm>
          <a:prstGeom prst="rect">
            <a:avLst/>
          </a:prstGeom>
        </p:spPr>
        <p:txBody>
          <a:bodyPr wrap="square">
            <a:spAutoFit/>
          </a:bodyPr>
          <a:lstStyle/>
          <a:p>
            <a:pPr indent="304800" algn="just">
              <a:lnSpc>
                <a:spcPct val="150000"/>
              </a:lnSpc>
              <a:spcAft>
                <a:spcPct val="0"/>
              </a:spcAft>
              <a:defRPr/>
            </a:pPr>
            <a:r>
              <a:rPr lang="zh-CN" altLang="en-US" sz="2400" kern="100" smtClean="0">
                <a:latin typeface="黑体" panose="02010609060101010101" pitchFamily="49" charset="-122"/>
                <a:ea typeface="黑体" panose="02010609060101010101" pitchFamily="49" charset="-122"/>
                <a:cs typeface="Times New Roman" panose="02020603050405020304" pitchFamily="18" charset="0"/>
              </a:rPr>
              <a:t>  </a:t>
            </a:r>
            <a:r>
              <a:rPr lang="zh-CN" altLang="en-US" sz="2400" kern="10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前</a:t>
            </a:r>
            <a:r>
              <a:rPr lang="zh-CN" altLang="en-US" sz="2400" kern="100">
                <a:solidFill>
                  <a:srgbClr val="FF0000"/>
                </a:solidFill>
                <a:latin typeface="黑体" panose="02010609060101010101" pitchFamily="49" charset="-122"/>
                <a:ea typeface="黑体" panose="02010609060101010101" pitchFamily="49" charset="-122"/>
                <a:cs typeface="Times New Roman" panose="02020603050405020304" pitchFamily="18" charset="0"/>
              </a:rPr>
              <a:t>两句音节比较急促，表达了诗人生不逢时的不平之气；后两节各增加了一个虚字，多了一个停顿，音节就比较舒缓流畅，表现了无可奈何的悲愤之</a:t>
            </a:r>
            <a:r>
              <a:rPr lang="zh-CN" altLang="en-US" sz="2400" kern="10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情。</a:t>
            </a:r>
            <a:endParaRPr lang="zh-CN" altLang="zh-CN" sz="2400" kern="10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6" name="矩形 5"/>
          <p:cNvSpPr/>
          <p:nvPr/>
        </p:nvSpPr>
        <p:spPr>
          <a:xfrm>
            <a:off x="1509079" y="1156491"/>
            <a:ext cx="1808480" cy="583565"/>
          </a:xfrm>
          <a:prstGeom prst="rect">
            <a:avLst/>
          </a:prstGeom>
        </p:spPr>
        <p:txBody>
          <a:bodyPr wrap="none">
            <a:spAutoFit/>
          </a:bodyPr>
          <a:lstStyle/>
          <a:p>
            <a:pPr>
              <a:defRPr/>
            </a:pPr>
            <a:r>
              <a:rPr lang="zh-CN" altLang="zh-CN" sz="3200" kern="100">
                <a:latin typeface="黑体" panose="02010609060101010101" pitchFamily="49" charset="-122"/>
                <a:ea typeface="黑体" panose="02010609060101010101" pitchFamily="49" charset="-122"/>
                <a:cs typeface="Times New Roman" panose="02020603050405020304" pitchFamily="18" charset="0"/>
              </a:rPr>
              <a:t>读懂诗歌</a:t>
            </a:r>
            <a:endParaRPr lang="zh-CN" altLang="en-US" sz="3200">
              <a:latin typeface="黑体" panose="02010609060101010101" pitchFamily="49" charset="-122"/>
              <a:ea typeface="黑体" panose="02010609060101010101" pitchFamily="49" charset="-122"/>
              <a:cs typeface="等线" panose="02010600030101010101" pitchFamily="2" charset="-122"/>
            </a:endParaRPr>
          </a:p>
        </p:txBody>
      </p:sp>
      <p:grpSp>
        <p:nvGrpSpPr>
          <p:cNvPr id="8" name="组合 2"/>
          <p:cNvGrpSpPr/>
          <p:nvPr/>
        </p:nvGrpSpPr>
        <p:grpSpPr>
          <a:xfrm>
            <a:off x="4830640" y="180976"/>
            <a:ext cx="3543300" cy="1192212"/>
            <a:chOff x="193779" y="40265"/>
            <a:chExt cx="6466453" cy="1163332"/>
          </a:xfrm>
        </p:grpSpPr>
        <p:pic>
          <p:nvPicPr>
            <p:cNvPr id="9" name="Picture 9" descr="F:\ppt素材\图标\我收集的图标\字体\3.png"/>
            <p:cNvPicPr>
              <a:picLocks noChangeAspect="1"/>
            </p:cNvPicPr>
            <p:nvPr/>
          </p:nvPicPr>
          <p:blipFill>
            <a:blip r:embed="rId1">
              <a:extLst>
                <a:ext uri="{28A0092B-C50C-407E-A947-70E740481C1C}">
                  <a14:useLocalDpi xmlns:a14="http://schemas.microsoft.com/office/drawing/2010/main" val="0"/>
                </a:ext>
              </a:extLst>
            </a:blip>
            <a:stretch>
              <a:fillRect/>
            </a:stretch>
          </p:blipFill>
          <p:spPr bwMode="auto">
            <a:xfrm rot="5400000">
              <a:off x="3077989" y="-2378646"/>
              <a:ext cx="899790" cy="6264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6" descr="F:\超棒ppt模板\中国风\中国风物件\maobi.png"/>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93779" y="40265"/>
              <a:ext cx="985348" cy="985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2"/>
            <p:cNvSpPr txBox="1">
              <a:spLocks noChangeArrowheads="1"/>
            </p:cNvSpPr>
            <p:nvPr/>
          </p:nvSpPr>
          <p:spPr bwMode="auto">
            <a:xfrm>
              <a:off x="686453" y="603924"/>
              <a:ext cx="3701569" cy="509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a:ea typeface="等线" panose="02010600030101010101" pitchFamily="2" charset="-122"/>
                </a:defRPr>
              </a:lvl9pPr>
            </a:lstStyle>
            <a:p>
              <a:pPr algn="ctr" eaLnBrk="1" hangingPunct="1">
                <a:lnSpc>
                  <a:spcPct val="100000"/>
                </a:lnSpc>
                <a:spcBef>
                  <a:spcPct val="0"/>
                </a:spcBef>
                <a:buFontTx/>
                <a:buNone/>
              </a:pPr>
              <a:r>
                <a:rPr lang="zh-CN" altLang="en-US" smtClean="0">
                  <a:solidFill>
                    <a:schemeClr val="bg1"/>
                  </a:solidFill>
                  <a:latin typeface="黑体" panose="02010609060101010101" pitchFamily="49" charset="-122"/>
                  <a:ea typeface="黑体" panose="02010609060101010101" pitchFamily="49" charset="-122"/>
                </a:rPr>
                <a:t>新课学习</a:t>
              </a:r>
              <a:endParaRPr lang="zh-CN" altLang="en-US">
                <a:solidFill>
                  <a:schemeClr val="bg1"/>
                </a:solidFill>
                <a:latin typeface="黑体" panose="02010609060101010101" pitchFamily="49" charset="-122"/>
                <a:ea typeface="黑体" panose="02010609060101010101"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anim calcmode="lin" valueType="num">
                                      <p:cBhvr>
                                        <p:cTn id="19" dur="1000" fill="hold"/>
                                        <p:tgtEl>
                                          <p:spTgt spid="2"/>
                                        </p:tgtEl>
                                        <p:attrNameLst>
                                          <p:attrName>ppt_x</p:attrName>
                                        </p:attrNameLst>
                                      </p:cBhvr>
                                      <p:tavLst>
                                        <p:tav tm="0">
                                          <p:val>
                                            <p:strVal val="#ppt_x"/>
                                          </p:val>
                                        </p:tav>
                                        <p:tav tm="100000">
                                          <p:val>
                                            <p:strVal val="#ppt_x"/>
                                          </p:val>
                                        </p:tav>
                                      </p:tavLst>
                                    </p:anim>
                                    <p:anim calcmode="lin" valueType="num">
                                      <p:cBhvr>
                                        <p:cTn id="2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3"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21527" y="1987876"/>
            <a:ext cx="7290263" cy="3784600"/>
          </a:xfrm>
          <a:prstGeom prst="rect">
            <a:avLst/>
          </a:prstGeom>
        </p:spPr>
        <p:txBody>
          <a:bodyPr wrap="square">
            <a:spAutoFit/>
          </a:bodyPr>
          <a:lstStyle/>
          <a:p>
            <a:pPr>
              <a:lnSpc>
                <a:spcPct val="200000"/>
              </a:lnSpc>
            </a:pPr>
            <a:r>
              <a:rPr lang="en-US" altLang="zh-CN" sz="2400" b="1" smtClean="0">
                <a:latin typeface="黑体" panose="02010609060101010101" pitchFamily="49" charset="-122"/>
                <a:ea typeface="黑体" panose="02010609060101010101" pitchFamily="49" charset="-122"/>
              </a:rPr>
              <a:t>1. </a:t>
            </a:r>
            <a:r>
              <a:rPr lang="zh-CN" altLang="en-US" sz="2400" b="1" smtClean="0">
                <a:latin typeface="黑体" panose="02010609060101010101" pitchFamily="49" charset="-122"/>
                <a:ea typeface="黑体" panose="02010609060101010101" pitchFamily="49" charset="-122"/>
              </a:rPr>
              <a:t>悠悠</a:t>
            </a:r>
            <a:r>
              <a:rPr lang="en-US" altLang="zh-CN" sz="2400" b="1" smtClean="0">
                <a:latin typeface="黑体" panose="02010609060101010101" pitchFamily="49" charset="-122"/>
                <a:ea typeface="黑体" panose="02010609060101010101" pitchFamily="49" charset="-122"/>
              </a:rPr>
              <a:t>——</a:t>
            </a:r>
            <a:r>
              <a:rPr lang="zh-CN" altLang="en-US" sz="2400" b="1" smtClean="0">
                <a:latin typeface="黑体" panose="02010609060101010101" pitchFamily="49" charset="-122"/>
                <a:ea typeface="黑体" panose="02010609060101010101" pitchFamily="49" charset="-122"/>
              </a:rPr>
              <a:t>形容时间的久远和空间的广大。</a:t>
            </a:r>
            <a:endParaRPr lang="zh-CN" altLang="en-US" sz="2400" b="1" smtClean="0">
              <a:latin typeface="黑体" panose="02010609060101010101" pitchFamily="49" charset="-122"/>
              <a:ea typeface="黑体" panose="02010609060101010101" pitchFamily="49" charset="-122"/>
            </a:endParaRPr>
          </a:p>
          <a:p>
            <a:pPr>
              <a:lnSpc>
                <a:spcPct val="200000"/>
              </a:lnSpc>
            </a:pPr>
            <a:r>
              <a:rPr lang="en-US" altLang="zh-CN" sz="2400" b="1" smtClean="0">
                <a:latin typeface="黑体" panose="02010609060101010101" pitchFamily="49" charset="-122"/>
                <a:ea typeface="黑体" panose="02010609060101010101" pitchFamily="49" charset="-122"/>
              </a:rPr>
              <a:t>2. </a:t>
            </a:r>
            <a:r>
              <a:rPr lang="zh-CN" altLang="en-US" sz="2400" b="1" smtClean="0">
                <a:latin typeface="黑体" panose="02010609060101010101" pitchFamily="49" charset="-122"/>
                <a:ea typeface="黑体" panose="02010609060101010101" pitchFamily="49" charset="-122"/>
              </a:rPr>
              <a:t>怆（</a:t>
            </a:r>
            <a:r>
              <a:rPr lang="zh-CN" altLang="en-US" sz="2400" b="1" smtClean="0">
                <a:solidFill>
                  <a:srgbClr val="FF0000"/>
                </a:solidFill>
                <a:latin typeface="+mj-ea"/>
                <a:ea typeface="+mj-ea"/>
              </a:rPr>
              <a:t>chuàn</a:t>
            </a:r>
            <a:r>
              <a:rPr lang="en-US" altLang="zh-CN" sz="2400" b="1">
                <a:solidFill>
                  <a:srgbClr val="FF0000"/>
                </a:solidFill>
                <a:latin typeface="+mj-ea"/>
                <a:ea typeface="+mj-ea"/>
              </a:rPr>
              <a:t>ɡ</a:t>
            </a:r>
            <a:r>
              <a:rPr lang="zh-CN" altLang="en-US" sz="2400" b="1" smtClean="0">
                <a:latin typeface="黑体" panose="02010609060101010101" pitchFamily="49" charset="-122"/>
                <a:ea typeface="黑体" panose="02010609060101010101" pitchFamily="49" charset="-122"/>
              </a:rPr>
              <a:t>）然</a:t>
            </a:r>
            <a:r>
              <a:rPr lang="en-US" altLang="zh-CN" sz="2400" b="1" smtClean="0">
                <a:latin typeface="黑体" panose="02010609060101010101" pitchFamily="49" charset="-122"/>
                <a:ea typeface="黑体" panose="02010609060101010101" pitchFamily="49" charset="-122"/>
              </a:rPr>
              <a:t>——</a:t>
            </a:r>
            <a:r>
              <a:rPr lang="zh-CN" altLang="en-US" sz="2400" b="1" smtClean="0">
                <a:latin typeface="黑体" panose="02010609060101010101" pitchFamily="49" charset="-122"/>
                <a:ea typeface="黑体" panose="02010609060101010101" pitchFamily="49" charset="-122"/>
              </a:rPr>
              <a:t>悲伤的样子。</a:t>
            </a:r>
            <a:endParaRPr lang="zh-CN" altLang="en-US" sz="2400" b="1" smtClean="0">
              <a:latin typeface="黑体" panose="02010609060101010101" pitchFamily="49" charset="-122"/>
              <a:ea typeface="黑体" panose="02010609060101010101" pitchFamily="49" charset="-122"/>
            </a:endParaRPr>
          </a:p>
          <a:p>
            <a:pPr>
              <a:lnSpc>
                <a:spcPct val="200000"/>
              </a:lnSpc>
            </a:pPr>
            <a:r>
              <a:rPr lang="en-US" altLang="zh-CN" sz="2400" b="1" smtClean="0">
                <a:latin typeface="黑体" panose="02010609060101010101" pitchFamily="49" charset="-122"/>
                <a:ea typeface="黑体" panose="02010609060101010101" pitchFamily="49" charset="-122"/>
              </a:rPr>
              <a:t>3. </a:t>
            </a:r>
            <a:r>
              <a:rPr lang="zh-CN" altLang="en-US" sz="2400" b="1" smtClean="0">
                <a:latin typeface="黑体" panose="02010609060101010101" pitchFamily="49" charset="-122"/>
                <a:ea typeface="黑体" panose="02010609060101010101" pitchFamily="49" charset="-122"/>
              </a:rPr>
              <a:t>涕（</a:t>
            </a:r>
            <a:r>
              <a:rPr lang="en-US" altLang="zh-CN" sz="2400" b="1" err="1">
                <a:solidFill>
                  <a:srgbClr val="FF0000"/>
                </a:solidFill>
                <a:latin typeface="+mj-ea"/>
                <a:ea typeface="+mj-ea"/>
              </a:rPr>
              <a:t>tì</a:t>
            </a:r>
            <a:r>
              <a:rPr lang="zh-CN" altLang="en-US" sz="2400" b="1" smtClean="0">
                <a:latin typeface="黑体" panose="02010609060101010101" pitchFamily="49" charset="-122"/>
                <a:ea typeface="黑体" panose="02010609060101010101" pitchFamily="49" charset="-122"/>
              </a:rPr>
              <a:t>）</a:t>
            </a:r>
            <a:r>
              <a:rPr lang="en-US" altLang="zh-CN" sz="2400" b="1" smtClean="0">
                <a:latin typeface="黑体" panose="02010609060101010101" pitchFamily="49" charset="-122"/>
                <a:ea typeface="黑体" panose="02010609060101010101" pitchFamily="49" charset="-122"/>
              </a:rPr>
              <a:t>——</a:t>
            </a:r>
            <a:r>
              <a:rPr lang="zh-CN" altLang="en-US" sz="2400" b="1" smtClean="0">
                <a:latin typeface="黑体" panose="02010609060101010101" pitchFamily="49" charset="-122"/>
                <a:ea typeface="黑体" panose="02010609060101010101" pitchFamily="49" charset="-122"/>
              </a:rPr>
              <a:t>眼泪。</a:t>
            </a:r>
            <a:endParaRPr lang="zh-CN" altLang="en-US" sz="2400" b="1" smtClean="0">
              <a:latin typeface="黑体" panose="02010609060101010101" pitchFamily="49" charset="-122"/>
              <a:ea typeface="黑体" panose="02010609060101010101" pitchFamily="49" charset="-122"/>
            </a:endParaRPr>
          </a:p>
          <a:p>
            <a:pPr>
              <a:lnSpc>
                <a:spcPct val="200000"/>
              </a:lnSpc>
            </a:pPr>
            <a:r>
              <a:rPr lang="en-US" altLang="zh-CN" sz="2400" b="1" smtClean="0">
                <a:latin typeface="黑体" panose="02010609060101010101" pitchFamily="49" charset="-122"/>
                <a:ea typeface="黑体" panose="02010609060101010101" pitchFamily="49" charset="-122"/>
              </a:rPr>
              <a:t>4. </a:t>
            </a:r>
            <a:r>
              <a:rPr lang="zh-CN" altLang="en-US" sz="2400" b="1" smtClean="0">
                <a:latin typeface="黑体" panose="02010609060101010101" pitchFamily="49" charset="-122"/>
                <a:ea typeface="黑体" panose="02010609060101010101" pitchFamily="49" charset="-122"/>
              </a:rPr>
              <a:t>前</a:t>
            </a:r>
            <a:r>
              <a:rPr lang="en-US" altLang="zh-CN" sz="2400" b="1" smtClean="0">
                <a:latin typeface="黑体" panose="02010609060101010101" pitchFamily="49" charset="-122"/>
                <a:ea typeface="黑体" panose="02010609060101010101" pitchFamily="49" charset="-122"/>
              </a:rPr>
              <a:t>——</a:t>
            </a:r>
            <a:r>
              <a:rPr lang="zh-CN" altLang="en-US" sz="2400" b="1" smtClean="0">
                <a:latin typeface="黑体" panose="02010609060101010101" pitchFamily="49" charset="-122"/>
                <a:ea typeface="黑体" panose="02010609060101010101" pitchFamily="49" charset="-122"/>
              </a:rPr>
              <a:t>向前看。</a:t>
            </a:r>
            <a:endParaRPr lang="zh-CN" altLang="en-US" sz="2400" b="1" smtClean="0">
              <a:latin typeface="黑体" panose="02010609060101010101" pitchFamily="49" charset="-122"/>
              <a:ea typeface="黑体" panose="02010609060101010101" pitchFamily="49" charset="-122"/>
            </a:endParaRPr>
          </a:p>
          <a:p>
            <a:pPr>
              <a:lnSpc>
                <a:spcPct val="200000"/>
              </a:lnSpc>
            </a:pPr>
            <a:r>
              <a:rPr lang="en-US" altLang="zh-CN" sz="2400" b="1" smtClean="0">
                <a:latin typeface="黑体" panose="02010609060101010101" pitchFamily="49" charset="-122"/>
                <a:ea typeface="黑体" panose="02010609060101010101" pitchFamily="49" charset="-122"/>
              </a:rPr>
              <a:t>5. </a:t>
            </a:r>
            <a:r>
              <a:rPr lang="zh-CN" altLang="en-US" sz="2400" b="1" smtClean="0">
                <a:latin typeface="黑体" panose="02010609060101010101" pitchFamily="49" charset="-122"/>
                <a:ea typeface="黑体" panose="02010609060101010101" pitchFamily="49" charset="-122"/>
              </a:rPr>
              <a:t>念</a:t>
            </a:r>
            <a:r>
              <a:rPr lang="en-US" altLang="zh-CN" sz="2400" b="1" smtClean="0">
                <a:latin typeface="黑体" panose="02010609060101010101" pitchFamily="49" charset="-122"/>
                <a:ea typeface="黑体" panose="02010609060101010101" pitchFamily="49" charset="-122"/>
              </a:rPr>
              <a:t>——</a:t>
            </a:r>
            <a:r>
              <a:rPr lang="zh-CN" altLang="en-US" sz="2400" b="1" smtClean="0">
                <a:latin typeface="黑体" panose="02010609060101010101" pitchFamily="49" charset="-122"/>
                <a:ea typeface="黑体" panose="02010609060101010101" pitchFamily="49" charset="-122"/>
              </a:rPr>
              <a:t>想到。</a:t>
            </a:r>
            <a:endParaRPr lang="zh-CN" altLang="en-US" sz="2400" b="1" smtClean="0">
              <a:latin typeface="黑体" panose="02010609060101010101" pitchFamily="49" charset="-122"/>
              <a:ea typeface="黑体" panose="02010609060101010101" pitchFamily="49" charset="-122"/>
            </a:endParaRPr>
          </a:p>
        </p:txBody>
      </p:sp>
      <p:sp>
        <p:nvSpPr>
          <p:cNvPr id="6" name="矩形 28"/>
          <p:cNvSpPr>
            <a:spLocks noChangeArrowheads="1"/>
          </p:cNvSpPr>
          <p:nvPr/>
        </p:nvSpPr>
        <p:spPr bwMode="auto">
          <a:xfrm>
            <a:off x="2922588" y="764208"/>
            <a:ext cx="99568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a:ea typeface="等线" panose="02010600030101010101" pitchFamily="2" charset="-122"/>
              </a:defRPr>
            </a:lvl9pPr>
          </a:lstStyle>
          <a:p>
            <a:pPr>
              <a:lnSpc>
                <a:spcPct val="100000"/>
              </a:lnSpc>
              <a:spcBef>
                <a:spcPct val="0"/>
              </a:spcBef>
              <a:buFontTx/>
              <a:buNone/>
            </a:pPr>
            <a:r>
              <a:rPr lang="zh-CN" altLang="en-US" sz="3200" smtClean="0">
                <a:latin typeface="黑体" panose="02010609060101010101" pitchFamily="49" charset="-122"/>
                <a:ea typeface="黑体" panose="02010609060101010101" pitchFamily="49" charset="-122"/>
              </a:rPr>
              <a:t>注解</a:t>
            </a:r>
            <a:endParaRPr lang="zh-CN" altLang="en-US" sz="3200">
              <a:latin typeface="黑体" panose="02010609060101010101" pitchFamily="49" charset="-122"/>
              <a:ea typeface="黑体" panose="02010609060101010101" pitchFamily="49" charset="-122"/>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1524000" y="4276725"/>
            <a:ext cx="2357438" cy="2581275"/>
          </a:xfrm>
          <a:prstGeom prst="rect">
            <a:avLst/>
          </a:prstGeom>
          <a:noFill/>
          <a:ln w="9525">
            <a:noFill/>
          </a:ln>
        </p:spPr>
      </p:pic>
      <p:grpSp>
        <p:nvGrpSpPr>
          <p:cNvPr id="3" name="组合 30"/>
          <p:cNvGrpSpPr/>
          <p:nvPr/>
        </p:nvGrpSpPr>
        <p:grpSpPr>
          <a:xfrm>
            <a:off x="6477000" y="5435600"/>
            <a:ext cx="1866900" cy="2616200"/>
            <a:chOff x="5619866" y="5423079"/>
            <a:chExt cx="1866667" cy="2616021"/>
          </a:xfrm>
        </p:grpSpPr>
        <p:pic>
          <p:nvPicPr>
            <p:cNvPr id="15363" name="图片 21" descr="松针3.png"/>
            <p:cNvPicPr>
              <a:picLocks noChangeAspect="1"/>
            </p:cNvPicPr>
            <p:nvPr/>
          </p:nvPicPr>
          <p:blipFill>
            <a:blip r:embed="rId2"/>
            <a:stretch>
              <a:fillRect/>
            </a:stretch>
          </p:blipFill>
          <p:spPr>
            <a:xfrm>
              <a:off x="5619866" y="5423079"/>
              <a:ext cx="1866667" cy="1434921"/>
            </a:xfrm>
            <a:prstGeom prst="rect">
              <a:avLst/>
            </a:prstGeom>
            <a:noFill/>
            <a:ln w="9525">
              <a:noFill/>
            </a:ln>
          </p:spPr>
        </p:pic>
        <p:cxnSp>
          <p:nvCxnSpPr>
            <p:cNvPr id="30" name="直接连接符 29"/>
            <p:cNvCxnSpPr/>
            <p:nvPr/>
          </p:nvCxnSpPr>
          <p:spPr>
            <a:xfrm rot="16200000" flipH="1">
              <a:off x="5972212" y="7439064"/>
              <a:ext cx="1181019" cy="19048"/>
            </a:xfrm>
            <a:prstGeom prst="line">
              <a:avLst/>
            </a:prstGeom>
            <a:ln>
              <a:noFill/>
            </a:ln>
          </p:spPr>
          <p:style>
            <a:lnRef idx="1">
              <a:schemeClr val="accent1"/>
            </a:lnRef>
            <a:fillRef idx="0">
              <a:schemeClr val="accent1"/>
            </a:fillRef>
            <a:effectRef idx="0">
              <a:schemeClr val="accent1"/>
            </a:effectRef>
            <a:fontRef idx="minor">
              <a:schemeClr val="tx1"/>
            </a:fontRef>
          </p:style>
        </p:cxnSp>
      </p:grpSp>
      <p:grpSp>
        <p:nvGrpSpPr>
          <p:cNvPr id="4" name="组合 27"/>
          <p:cNvGrpSpPr/>
          <p:nvPr/>
        </p:nvGrpSpPr>
        <p:grpSpPr>
          <a:xfrm>
            <a:off x="4806950" y="5943600"/>
            <a:ext cx="2159000" cy="2057400"/>
            <a:chOff x="3759335" y="5943714"/>
            <a:chExt cx="2158730" cy="2058080"/>
          </a:xfrm>
        </p:grpSpPr>
        <p:pic>
          <p:nvPicPr>
            <p:cNvPr id="15366" name="图片 17" descr="松针3.png"/>
            <p:cNvPicPr>
              <a:picLocks noChangeAspect="1"/>
            </p:cNvPicPr>
            <p:nvPr/>
          </p:nvPicPr>
          <p:blipFill>
            <a:blip r:embed="rId3"/>
            <a:stretch>
              <a:fillRect/>
            </a:stretch>
          </p:blipFill>
          <p:spPr>
            <a:xfrm>
              <a:off x="3759335" y="5943714"/>
              <a:ext cx="2158730" cy="914286"/>
            </a:xfrm>
            <a:prstGeom prst="rect">
              <a:avLst/>
            </a:prstGeom>
            <a:noFill/>
            <a:ln w="9525">
              <a:noFill/>
            </a:ln>
          </p:spPr>
        </p:pic>
        <p:cxnSp>
          <p:nvCxnSpPr>
            <p:cNvPr id="27" name="直接连接符 26"/>
            <p:cNvCxnSpPr/>
            <p:nvPr/>
          </p:nvCxnSpPr>
          <p:spPr>
            <a:xfrm rot="5400000">
              <a:off x="4267009" y="7428515"/>
              <a:ext cx="1143378" cy="3175"/>
            </a:xfrm>
            <a:prstGeom prst="line">
              <a:avLst/>
            </a:prstGeom>
            <a:ln>
              <a:noFill/>
            </a:ln>
          </p:spPr>
          <p:style>
            <a:lnRef idx="1">
              <a:schemeClr val="accent1"/>
            </a:lnRef>
            <a:fillRef idx="0">
              <a:schemeClr val="accent1"/>
            </a:fillRef>
            <a:effectRef idx="0">
              <a:schemeClr val="accent1"/>
            </a:effectRef>
            <a:fontRef idx="minor">
              <a:schemeClr val="tx1"/>
            </a:fontRef>
          </p:style>
        </p:cxnSp>
      </p:grpSp>
      <p:grpSp>
        <p:nvGrpSpPr>
          <p:cNvPr id="5" name="组合 24"/>
          <p:cNvGrpSpPr/>
          <p:nvPr/>
        </p:nvGrpSpPr>
        <p:grpSpPr>
          <a:xfrm>
            <a:off x="3155950" y="5435600"/>
            <a:ext cx="2146300" cy="2501900"/>
            <a:chOff x="1936884" y="5423079"/>
            <a:chExt cx="2146032" cy="2501721"/>
          </a:xfrm>
        </p:grpSpPr>
        <p:pic>
          <p:nvPicPr>
            <p:cNvPr id="15369" name="图片 20" descr="松针1.png"/>
            <p:cNvPicPr>
              <a:picLocks noChangeAspect="1"/>
            </p:cNvPicPr>
            <p:nvPr/>
          </p:nvPicPr>
          <p:blipFill>
            <a:blip r:embed="rId4"/>
            <a:stretch>
              <a:fillRect/>
            </a:stretch>
          </p:blipFill>
          <p:spPr>
            <a:xfrm>
              <a:off x="1936884" y="5423079"/>
              <a:ext cx="2146032" cy="1434921"/>
            </a:xfrm>
            <a:prstGeom prst="rect">
              <a:avLst/>
            </a:prstGeom>
            <a:noFill/>
            <a:ln w="9525">
              <a:noFill/>
            </a:ln>
          </p:spPr>
        </p:pic>
        <p:cxnSp>
          <p:nvCxnSpPr>
            <p:cNvPr id="24" name="直接连接符 23"/>
            <p:cNvCxnSpPr/>
            <p:nvPr/>
          </p:nvCxnSpPr>
          <p:spPr>
            <a:xfrm rot="5400000">
              <a:off x="2467014" y="7381914"/>
              <a:ext cx="1066724" cy="19048"/>
            </a:xfrm>
            <a:prstGeom prst="line">
              <a:avLst/>
            </a:prstGeom>
            <a:ln>
              <a:noFill/>
            </a:ln>
          </p:spPr>
          <p:style>
            <a:lnRef idx="1">
              <a:schemeClr val="accent1"/>
            </a:lnRef>
            <a:fillRef idx="0">
              <a:schemeClr val="accent1"/>
            </a:fillRef>
            <a:effectRef idx="0">
              <a:schemeClr val="accent1"/>
            </a:effectRef>
            <a:fontRef idx="minor">
              <a:schemeClr val="tx1"/>
            </a:fontRef>
          </p:style>
        </p:cxnSp>
      </p:grpSp>
      <p:sp>
        <p:nvSpPr>
          <p:cNvPr id="18434" name="Rectangle 2"/>
          <p:cNvSpPr>
            <a:spLocks noGrp="1" noChangeArrowheads="1"/>
          </p:cNvSpPr>
          <p:nvPr/>
        </p:nvSpPr>
        <p:spPr>
          <a:xfrm>
            <a:off x="2046287" y="103187"/>
            <a:ext cx="7499350" cy="1143000"/>
          </a:xfrm>
          <a:prstGeom prst="rect">
            <a:avLst/>
          </a:prstGeom>
          <a:ln>
            <a:noFill/>
          </a:ln>
        </p:spPr>
        <p:style>
          <a:lnRef idx="2">
            <a:schemeClr val="dk1"/>
          </a:lnRef>
          <a:fillRef idx="1">
            <a:schemeClr val="lt1"/>
          </a:fillRef>
          <a:effectRef idx="0">
            <a:schemeClr val="dk1"/>
          </a:effectRef>
          <a:fontRef idx="minor">
            <a:schemeClr val="dk1"/>
          </a:fontRef>
        </p:style>
        <p:txBody>
          <a:bodyPr vert="horz" rtlCol="0" anchor="ctr">
            <a:noAutofit/>
          </a:bodyPr>
          <a:lstStyle>
            <a:lvl1pPr algn="ctr" rtl="0" fontAlgn="base">
              <a:spcBef>
                <a:spcPct val="0"/>
              </a:spcBef>
              <a:spcAft>
                <a:spcPct val="0"/>
              </a:spcAft>
              <a:defRPr sz="4000" b="1" kern="1200" cap="all" spc="50">
                <a:ln w="15875" cmpd="sng">
                  <a:solidFill>
                    <a:srgbClr val="FFFFFF"/>
                  </a:solidFill>
                  <a:prstDash val="solid"/>
                </a:ln>
                <a:solidFill>
                  <a:srgbClr val="FFFFFF"/>
                </a:solidFill>
                <a:effectLst>
                  <a:outerShdw blurRad="31750" dir="3600000" algn="tl" rotWithShape="0">
                    <a:srgbClr val="000000">
                      <a:alpha val="60000"/>
                    </a:srgbClr>
                  </a:outerShdw>
                </a:effectLst>
                <a:latin typeface="+mj-lt"/>
                <a:ea typeface="+mj-ea"/>
                <a:cs typeface="+mj-cs"/>
              </a:defRPr>
            </a:lvl1pPr>
            <a:lvl2pPr algn="ctr" rtl="0" fontAlgn="base">
              <a:spcBef>
                <a:spcPct val="0"/>
              </a:spcBef>
              <a:spcAft>
                <a:spcPct val="0"/>
              </a:spcAft>
              <a:defRPr sz="4000" b="1">
                <a:solidFill>
                  <a:srgbClr val="FFFFFF"/>
                </a:solidFill>
                <a:latin typeface="Cambria" panose="02040503050406030204" pitchFamily="18" charset="0"/>
                <a:ea typeface="华文行楷" panose="02010800040101010101" pitchFamily="2" charset="-122"/>
              </a:defRPr>
            </a:lvl2pPr>
            <a:lvl3pPr algn="ctr" rtl="0" fontAlgn="base">
              <a:spcBef>
                <a:spcPct val="0"/>
              </a:spcBef>
              <a:spcAft>
                <a:spcPct val="0"/>
              </a:spcAft>
              <a:defRPr sz="4000" b="1">
                <a:solidFill>
                  <a:srgbClr val="FFFFFF"/>
                </a:solidFill>
                <a:latin typeface="Cambria" panose="02040503050406030204" pitchFamily="18" charset="0"/>
                <a:ea typeface="华文行楷" panose="02010800040101010101" pitchFamily="2" charset="-122"/>
              </a:defRPr>
            </a:lvl3pPr>
            <a:lvl4pPr algn="ctr" rtl="0" fontAlgn="base">
              <a:spcBef>
                <a:spcPct val="0"/>
              </a:spcBef>
              <a:spcAft>
                <a:spcPct val="0"/>
              </a:spcAft>
              <a:defRPr sz="4000" b="1">
                <a:solidFill>
                  <a:srgbClr val="FFFFFF"/>
                </a:solidFill>
                <a:latin typeface="Cambria" panose="02040503050406030204" pitchFamily="18" charset="0"/>
                <a:ea typeface="华文行楷" panose="02010800040101010101" pitchFamily="2" charset="-122"/>
              </a:defRPr>
            </a:lvl4pPr>
            <a:lvl5pPr algn="ctr" rtl="0" fontAlgn="base">
              <a:spcBef>
                <a:spcPct val="0"/>
              </a:spcBef>
              <a:spcAft>
                <a:spcPct val="0"/>
              </a:spcAft>
              <a:defRPr sz="4000" b="1">
                <a:solidFill>
                  <a:srgbClr val="FFFFFF"/>
                </a:solidFill>
                <a:latin typeface="Cambria" panose="02040503050406030204" pitchFamily="18" charset="0"/>
                <a:ea typeface="华文行楷" panose="02010800040101010101" pitchFamily="2" charset="-122"/>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zh-CN" altLang="en-US" sz="3200" b="1" i="0" u="none" strike="noStrike" kern="1200" cap="all" spc="50" normalizeH="0" baseline="0" noProof="0" smtClean="0">
                <a:solidFill>
                  <a:schemeClr val="tx1"/>
                </a:solidFill>
                <a:effectLst>
                  <a:outerShdw blurRad="38100" dist="19050" dir="2700000" algn="tl" rotWithShape="0">
                    <a:schemeClr val="dk1">
                      <a:alpha val="40000"/>
                    </a:schemeClr>
                  </a:outerShdw>
                </a:effectLst>
                <a:uLnTx/>
                <a:uFillTx/>
                <a:latin typeface="新宋体" panose="02010609030101010101" pitchFamily="49" charset="-122"/>
                <a:ea typeface="新宋体" panose="02010609030101010101" pitchFamily="49" charset="-122"/>
                <a:cs typeface="+mj-cs"/>
              </a:rPr>
              <a:t>1.“前不见古人，后不见来者。”表现     了作者怎样的人生感慨？</a:t>
            </a:r>
            <a:endParaRPr kumimoji="0" lang="zh-CN" altLang="en-US" sz="3200" b="1" i="0" u="none" strike="noStrike" kern="1200" cap="all" spc="50" normalizeH="0" baseline="0" noProof="0" smtClean="0">
              <a:solidFill>
                <a:schemeClr val="tx1"/>
              </a:solidFill>
              <a:effectLst>
                <a:outerShdw blurRad="38100" dist="19050" dir="2700000" algn="tl" rotWithShape="0">
                  <a:schemeClr val="dk1">
                    <a:alpha val="40000"/>
                  </a:schemeClr>
                </a:outerShdw>
              </a:effectLst>
              <a:uLnTx/>
              <a:uFillTx/>
              <a:latin typeface="新宋体" panose="02010609030101010101" pitchFamily="49" charset="-122"/>
              <a:ea typeface="新宋体" panose="02010609030101010101" pitchFamily="49" charset="-122"/>
              <a:cs typeface="+mj-cs"/>
            </a:endParaRPr>
          </a:p>
        </p:txBody>
      </p:sp>
      <p:sp>
        <p:nvSpPr>
          <p:cNvPr id="18435" name="Rectangle 3"/>
          <p:cNvSpPr>
            <a:spLocks noGrp="1" noChangeArrowheads="1"/>
          </p:cNvSpPr>
          <p:nvPr/>
        </p:nvSpPr>
        <p:spPr>
          <a:xfrm>
            <a:off x="1654175" y="1247775"/>
            <a:ext cx="8281988" cy="2557463"/>
          </a:xfrm>
          <a:prstGeom prst="rect">
            <a:avLst/>
          </a:prstGeom>
          <a:noFill/>
          <a:ln w="9525">
            <a:noFill/>
          </a:ln>
        </p:spPr>
        <p:txBody>
          <a:bodyPr vert="horz" wrap="square" lIns="91440" tIns="45720" rIns="91440" bIns="45720" numCol="1" rtlCol="0" anchor="t" anchorCtr="0" compatLnSpc="1">
            <a:normAutofit fontScale="80000"/>
          </a:bodyPr>
          <a:lstStyle>
            <a:lvl1pPr marL="342900" indent="-342900" algn="l" rtl="0" fontAlgn="base">
              <a:spcBef>
                <a:spcPct val="20000"/>
              </a:spcBef>
              <a:spcAft>
                <a:spcPct val="0"/>
              </a:spcAft>
              <a:buClr>
                <a:schemeClr val="tx2"/>
              </a:buClr>
              <a:buSzPct val="90000"/>
              <a:buFont typeface="Cambria" panose="02040503050406030204" pitchFamily="18"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SzTx/>
              <a:buFont typeface="Cambria" panose="02040503050406030204" pitchFamily="18"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Clr>
                <a:schemeClr val="tx2"/>
              </a:buClr>
              <a:buSzPct val="60000"/>
              <a:buFont typeface="Wingdings 2" panose="05020102010507070707" pitchFamily="18" charset="2"/>
              <a:buChar char="Ï"/>
              <a:defRPr sz="2400" kern="1200">
                <a:solidFill>
                  <a:schemeClr val="tx1"/>
                </a:solidFill>
                <a:latin typeface="+mn-lt"/>
                <a:ea typeface="+mn-ea"/>
                <a:cs typeface="+mn-cs"/>
              </a:defRPr>
            </a:lvl3pPr>
            <a:lvl4pPr marL="1600200" indent="-228600" algn="l" rtl="0" fontAlgn="base">
              <a:spcBef>
                <a:spcPct val="20000"/>
              </a:spcBef>
              <a:spcAft>
                <a:spcPct val="0"/>
              </a:spcAft>
              <a:buClr>
                <a:schemeClr val="tx2"/>
              </a:buClr>
              <a:buSzPct val="90000"/>
              <a:buFont typeface="Calibri" panose="020F0502020204030204"/>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tx2"/>
              </a:buClr>
              <a:buSzTx/>
              <a:buFont typeface="Cambria" panose="02040503050406030204" pitchFamily="18" charset="0"/>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9pPr>
          </a:lstStyle>
          <a:p>
            <a:pPr marL="365760" marR="0" lvl="0" indent="-283210" algn="l" defTabSz="914400" rtl="0" fontAlgn="auto">
              <a:lnSpc>
                <a:spcPct val="100000"/>
              </a:lnSpc>
              <a:spcBef>
                <a:spcPct val="0"/>
              </a:spcBef>
              <a:spcAft>
                <a:spcPct val="0"/>
              </a:spcAft>
              <a:buClr>
                <a:schemeClr val="tx2"/>
              </a:buClr>
              <a:buSzPct val="90000"/>
              <a:buFontTx/>
              <a:buNone/>
              <a:defRPr/>
            </a:pPr>
            <a:r>
              <a:rPr kumimoji="0" lang="en-US" altLang="zh-CN" sz="3200" b="0" i="0" u="none" strike="noStrike" kern="1200" cap="none" spc="0" normalizeH="0" baseline="0" noProof="0" smtClean="0">
                <a:ln>
                  <a:noFill/>
                </a:ln>
                <a:solidFill>
                  <a:srgbClr val="000000"/>
                </a:solidFill>
                <a:effectLst/>
                <a:uLnTx/>
                <a:uFillTx/>
                <a:latin typeface="新宋体" panose="02010609030101010101" pitchFamily="49" charset="-122"/>
                <a:ea typeface="新宋体" panose="02010609030101010101" pitchFamily="49" charset="-122"/>
                <a:cs typeface="+mn-cs"/>
              </a:rPr>
              <a:t>  </a:t>
            </a:r>
            <a:r>
              <a:rPr kumimoji="0" lang="zh-CN" altLang="en-US" sz="3200" b="0" i="0" u="none" strike="noStrike" kern="1200" cap="none" spc="0" normalizeH="0" baseline="0" noProof="0" smtClean="0">
                <a:ln>
                  <a:noFill/>
                </a:ln>
                <a:solidFill>
                  <a:srgbClr val="000000"/>
                </a:solidFill>
                <a:effectLst/>
                <a:uLnTx/>
                <a:uFillTx/>
                <a:latin typeface="新宋体" panose="02010609030101010101" pitchFamily="49" charset="-122"/>
                <a:ea typeface="新宋体" panose="02010609030101010101" pitchFamily="49" charset="-122"/>
                <a:cs typeface="+mn-cs"/>
              </a:rPr>
              <a:t>古人是指古代那些能够礼贤下士的贤明君主，像燕昭王那样前代的贤君既不复可见，后来的贤明之主也来不及见到，自己真是生不逢时，政治抱负不能实现，这使他心情非常苦闷。</a:t>
            </a:r>
            <a:r>
              <a:rPr kumimoji="0" lang="zh-CN" altLang="en-US" sz="3200" b="0" i="0" u="none" strike="noStrike" kern="1200" cap="none" spc="0" normalizeH="0" baseline="0" noProof="0" smtClean="0">
                <a:ln>
                  <a:noFill/>
                </a:ln>
                <a:solidFill>
                  <a:srgbClr val="FB051C"/>
                </a:solidFill>
                <a:effectLst/>
                <a:uLnTx/>
                <a:uFillTx/>
                <a:latin typeface="新宋体" panose="02010609030101010101" pitchFamily="49" charset="-122"/>
                <a:ea typeface="新宋体" panose="02010609030101010101" pitchFamily="49" charset="-122"/>
                <a:cs typeface="+mn-cs"/>
              </a:rPr>
              <a:t>作者俯仰古今，表现了失意的境遇和寂寞苦闷的情怀。</a:t>
            </a:r>
            <a:br>
              <a:rPr kumimoji="0" lang="zh-CN" altLang="en-US" sz="3200" b="0" i="0" u="none" strike="noStrike" kern="1200" cap="none" spc="0" normalizeH="0" baseline="0" noProof="0" smtClean="0">
                <a:ln>
                  <a:noFill/>
                </a:ln>
                <a:solidFill>
                  <a:srgbClr val="000000"/>
                </a:solidFill>
                <a:effectLst/>
                <a:uLnTx/>
                <a:uFillTx/>
                <a:latin typeface="+mn-lt"/>
                <a:ea typeface="+mn-ea"/>
                <a:cs typeface="+mn-cs"/>
              </a:rPr>
            </a:br>
            <a:endParaRPr kumimoji="0" lang="zh-CN" altLang="en-US" sz="3200" b="0" i="0" u="none" strike="noStrike" kern="1200" cap="none" spc="0" normalizeH="0" baseline="0" noProof="0" smtClean="0">
              <a:ln>
                <a:noFill/>
              </a:ln>
              <a:solidFill>
                <a:srgbClr val="000000"/>
              </a:solidFill>
              <a:effectLst/>
              <a:uLnTx/>
              <a:uFillTx/>
              <a:latin typeface="+mn-lt"/>
              <a:ea typeface="+mn-ea"/>
              <a:cs typeface="+mn-cs"/>
            </a:endParaRPr>
          </a:p>
          <a:p>
            <a:pPr marL="365760" marR="0" lvl="0" indent="-283210" algn="l" defTabSz="914400" rtl="0" eaLnBrk="1" fontAlgn="auto" latinLnBrk="0" hangingPunct="1">
              <a:lnSpc>
                <a:spcPct val="80000"/>
              </a:lnSpc>
              <a:spcBef>
                <a:spcPct val="20000"/>
              </a:spcBef>
              <a:spcAft>
                <a:spcPct val="0"/>
              </a:spcAft>
              <a:buClr>
                <a:schemeClr val="tx2"/>
              </a:buClr>
              <a:buSzPct val="90000"/>
              <a:buFont typeface="Wingdings 2" panose="05020102010507070707"/>
              <a:buChar char="ß"/>
              <a:defRPr/>
            </a:pPr>
            <a:endParaRPr kumimoji="0" lang="en-US" altLang="zh-CN"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18436" name="Rectangle 4"/>
          <p:cNvSpPr>
            <a:spLocks noChangeArrowheads="1"/>
          </p:cNvSpPr>
          <p:nvPr/>
        </p:nvSpPr>
        <p:spPr bwMode="auto">
          <a:xfrm>
            <a:off x="1981200" y="3503613"/>
            <a:ext cx="8229600" cy="583565"/>
          </a:xfrm>
          <a:prstGeom prst="rect">
            <a:avLst/>
          </a:prstGeom>
          <a:solidFill>
            <a:srgbClr val="CCFFCC"/>
          </a:solidFill>
          <a:ln w="9525">
            <a:noFill/>
            <a:miter lim="800000"/>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a:ln>
                  <a:noFill/>
                </a:ln>
                <a:solidFill>
                  <a:schemeClr val="tx1"/>
                </a:solidFill>
                <a:effectLst>
                  <a:outerShdw blurRad="38100" dist="38100" dir="2700000" algn="tl">
                    <a:srgbClr val="FFFFFF"/>
                  </a:outerShdw>
                </a:effectLst>
                <a:uLnTx/>
                <a:uFillTx/>
                <a:latin typeface="新宋体" panose="02010609030101010101" pitchFamily="49" charset="-122"/>
                <a:ea typeface="新宋体" panose="02010609030101010101" pitchFamily="49" charset="-122"/>
                <a:cs typeface="+mn-cs"/>
              </a:rPr>
              <a:t>2.</a:t>
            </a:r>
            <a:r>
              <a:rPr kumimoji="0" lang="zh-CN" altLang="en-US" sz="3200" b="1" i="0" u="none" strike="noStrike" kern="1200" cap="none" spc="0" normalizeH="0" baseline="0" noProof="0">
                <a:ln>
                  <a:noFill/>
                </a:ln>
                <a:solidFill>
                  <a:schemeClr val="tx1"/>
                </a:solidFill>
                <a:effectLst>
                  <a:outerShdw blurRad="38100" dist="38100" dir="2700000" algn="tl">
                    <a:srgbClr val="FFFFFF"/>
                  </a:outerShdw>
                </a:effectLst>
                <a:uLnTx/>
                <a:uFillTx/>
                <a:latin typeface="新宋体" panose="02010609030101010101" pitchFamily="49" charset="-122"/>
                <a:ea typeface="新宋体" panose="02010609030101010101" pitchFamily="49" charset="-122"/>
                <a:cs typeface="+mn-cs"/>
              </a:rPr>
              <a:t>赏析第一句和第二句诗。</a:t>
            </a:r>
            <a:endParaRPr kumimoji="0" lang="zh-CN" altLang="en-US" sz="3200" b="1" i="0" u="none" strike="noStrike" kern="1200" cap="none" spc="0" normalizeH="0" baseline="0" noProof="0">
              <a:ln>
                <a:noFill/>
              </a:ln>
              <a:solidFill>
                <a:schemeClr val="tx1"/>
              </a:solidFill>
              <a:effectLst>
                <a:outerShdw blurRad="38100" dist="38100" dir="2700000" algn="tl">
                  <a:srgbClr val="FFFFFF"/>
                </a:outerShdw>
              </a:effectLst>
              <a:uLnTx/>
              <a:uFillTx/>
              <a:latin typeface="新宋体" panose="02010609030101010101" pitchFamily="49" charset="-122"/>
              <a:ea typeface="新宋体" panose="02010609030101010101" pitchFamily="49" charset="-122"/>
              <a:cs typeface="+mn-cs"/>
            </a:endParaRPr>
          </a:p>
        </p:txBody>
      </p:sp>
      <p:sp>
        <p:nvSpPr>
          <p:cNvPr id="18438" name="Rectangle 6"/>
          <p:cNvSpPr>
            <a:spLocks noChangeArrowheads="1"/>
          </p:cNvSpPr>
          <p:nvPr/>
        </p:nvSpPr>
        <p:spPr bwMode="auto">
          <a:xfrm>
            <a:off x="2135188" y="4276725"/>
            <a:ext cx="7319963" cy="1568450"/>
          </a:xfrm>
          <a:prstGeom prst="rect">
            <a:avLst/>
          </a:prstGeom>
          <a:noFill/>
          <a:ln w="9525">
            <a:noFill/>
            <a:miter lim="800000"/>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a:ln>
                  <a:noFill/>
                </a:ln>
                <a:solidFill>
                  <a:schemeClr val="tx1"/>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答：</a:t>
            </a:r>
            <a:r>
              <a:rPr kumimoji="0" lang="zh-CN" altLang="en-US" sz="3200" b="1" i="0" u="none" strike="noStrike" kern="1200" cap="none" spc="0" normalizeH="0" baseline="0" noProof="0">
                <a:ln>
                  <a:noFill/>
                </a:ln>
                <a:solidFill>
                  <a:srgbClr val="FB051C"/>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从时间角度表现了主人公的孤独，为下文抒发悲怆的心情做铺垫。</a:t>
            </a:r>
            <a:br>
              <a:rPr kumimoji="0" lang="zh-CN" altLang="en-US" sz="3200" b="1" i="0" u="none" strike="noStrike" kern="1200" cap="none" spc="0" normalizeH="0" baseline="0" noProof="0">
                <a:ln>
                  <a:noFill/>
                </a:ln>
                <a:solidFill>
                  <a:schemeClr val="tx1"/>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br>
            <a:endParaRPr kumimoji="0" lang="zh-CN" altLang="en-US" sz="3200" b="1" i="0" u="none" strike="noStrike" kern="1200" cap="none" spc="0" normalizeH="0" baseline="0" noProof="0">
              <a:ln>
                <a:noFill/>
              </a:ln>
              <a:solidFill>
                <a:schemeClr val="tx1"/>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endParaRPr>
          </a:p>
        </p:txBody>
      </p:sp>
    </p:spTree>
  </p:cSld>
  <p:clrMapOvr>
    <a:masterClrMapping/>
  </p:clrMapOvr>
  <p:transition spd="med" advClick="0" advTm="10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Left)">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childTnLst>
                                </p:cTn>
                              </p:par>
                              <p:par>
                                <p:cTn id="15" presetID="10"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childTnLst>
                                </p:cTn>
                              </p:par>
                            </p:childTnLst>
                          </p:cTn>
                        </p:par>
                        <p:par>
                          <p:cTn id="18" fill="hold">
                            <p:stCondLst>
                              <p:cond delay="1500"/>
                            </p:stCondLst>
                            <p:childTnLst>
                              <p:par>
                                <p:cTn id="19" presetID="32" presetClass="emph" presetSubtype="0" repeatCount="indefinite" fill="hold" nodeType="afterEffect">
                                  <p:stCondLst>
                                    <p:cond delay="0"/>
                                  </p:stCondLst>
                                  <p:childTnLst>
                                    <p:animClr clrSpc="rgb" dir="cw">
                                      <p:cBhvr override="childStyle">
                                        <p:cTn id="20" dur="270" fill="hold"/>
                                        <p:tgtEl>
                                          <p:spTgt spid="5"/>
                                        </p:tgtEl>
                                        <p:attrNameLst>
                                          <p:attrName>style.color</p:attrName>
                                        </p:attrNameLst>
                                      </p:cBhvr>
                                      <p:to>
                                        <a:schemeClr val="accent2"/>
                                      </p:to>
                                    </p:animClr>
                                    <p:animClr clrSpc="rgb" dir="cw">
                                      <p:cBhvr>
                                        <p:cTn id="21" dur="270" fill="hold"/>
                                        <p:tgtEl>
                                          <p:spTgt spid="5"/>
                                        </p:tgtEl>
                                        <p:attrNameLst>
                                          <p:attrName>fillcolor</p:attrName>
                                        </p:attrNameLst>
                                      </p:cBhvr>
                                      <p:to>
                                        <a:schemeClr val="accent2"/>
                                      </p:to>
                                    </p:animClr>
                                    <p:set>
                                      <p:cBhvr>
                                        <p:cTn id="22" dur="270" fill="hold"/>
                                        <p:tgtEl>
                                          <p:spTgt spid="5"/>
                                        </p:tgtEl>
                                        <p:attrNameLst>
                                          <p:attrName>fill.type</p:attrName>
                                        </p:attrNameLst>
                                      </p:cBhvr>
                                      <p:to>
                                        <p:strVal val="solid"/>
                                      </p:to>
                                    </p:set>
                                    <p:set>
                                      <p:cBhvr>
                                        <p:cTn id="23" dur="270" fill="hold"/>
                                        <p:tgtEl>
                                          <p:spTgt spid="5"/>
                                        </p:tgtEl>
                                        <p:attrNameLst>
                                          <p:attrName>fill.on</p:attrName>
                                        </p:attrNameLst>
                                      </p:cBhvr>
                                      <p:to>
                                        <p:strVal val="true"/>
                                      </p:to>
                                    </p:set>
                                    <p:animRot by="120000">
                                      <p:cBhvr>
                                        <p:cTn id="24" dur="270" fill="hold">
                                          <p:stCondLst>
                                            <p:cond delay="0"/>
                                          </p:stCondLst>
                                        </p:cTn>
                                        <p:tgtEl>
                                          <p:spTgt spid="5"/>
                                        </p:tgtEl>
                                        <p:attrNameLst>
                                          <p:attrName>r</p:attrName>
                                        </p:attrNameLst>
                                      </p:cBhvr>
                                    </p:animRot>
                                    <p:animRot by="-240000">
                                      <p:cBhvr>
                                        <p:cTn id="25" dur="540" fill="hold">
                                          <p:stCondLst>
                                            <p:cond delay="540"/>
                                          </p:stCondLst>
                                        </p:cTn>
                                        <p:tgtEl>
                                          <p:spTgt spid="5"/>
                                        </p:tgtEl>
                                        <p:attrNameLst>
                                          <p:attrName>r</p:attrName>
                                        </p:attrNameLst>
                                      </p:cBhvr>
                                    </p:animRot>
                                    <p:animRot by="240000">
                                      <p:cBhvr>
                                        <p:cTn id="26" dur="540" fill="hold">
                                          <p:stCondLst>
                                            <p:cond delay="1080"/>
                                          </p:stCondLst>
                                        </p:cTn>
                                        <p:tgtEl>
                                          <p:spTgt spid="5"/>
                                        </p:tgtEl>
                                        <p:attrNameLst>
                                          <p:attrName>r</p:attrName>
                                        </p:attrNameLst>
                                      </p:cBhvr>
                                    </p:animRot>
                                    <p:animRot by="-240000">
                                      <p:cBhvr>
                                        <p:cTn id="27" dur="540" fill="hold">
                                          <p:stCondLst>
                                            <p:cond delay="1620"/>
                                          </p:stCondLst>
                                        </p:cTn>
                                        <p:tgtEl>
                                          <p:spTgt spid="5"/>
                                        </p:tgtEl>
                                        <p:attrNameLst>
                                          <p:attrName>r</p:attrName>
                                        </p:attrNameLst>
                                      </p:cBhvr>
                                    </p:animRot>
                                    <p:animRot by="120000">
                                      <p:cBhvr>
                                        <p:cTn id="28" dur="540" fill="hold">
                                          <p:stCondLst>
                                            <p:cond delay="2160"/>
                                          </p:stCondLst>
                                        </p:cTn>
                                        <p:tgtEl>
                                          <p:spTgt spid="5"/>
                                        </p:tgtEl>
                                        <p:attrNameLst>
                                          <p:attrName>r</p:attrName>
                                        </p:attrNameLst>
                                      </p:cBhvr>
                                    </p:animRot>
                                  </p:childTnLst>
                                </p:cTn>
                              </p:par>
                              <p:par>
                                <p:cTn id="29" presetID="32" presetClass="emph" presetSubtype="0" repeatCount="indefinite" fill="hold" nodeType="withEffect">
                                  <p:stCondLst>
                                    <p:cond delay="100"/>
                                  </p:stCondLst>
                                  <p:childTnLst>
                                    <p:animClr clrSpc="rgb" dir="cw">
                                      <p:cBhvr override="childStyle">
                                        <p:cTn id="30" dur="270" fill="hold"/>
                                        <p:tgtEl>
                                          <p:spTgt spid="4"/>
                                        </p:tgtEl>
                                        <p:attrNameLst>
                                          <p:attrName>style.color</p:attrName>
                                        </p:attrNameLst>
                                      </p:cBhvr>
                                      <p:to>
                                        <a:schemeClr val="accent2"/>
                                      </p:to>
                                    </p:animClr>
                                    <p:animClr clrSpc="rgb" dir="cw">
                                      <p:cBhvr>
                                        <p:cTn id="31" dur="270" fill="hold"/>
                                        <p:tgtEl>
                                          <p:spTgt spid="4"/>
                                        </p:tgtEl>
                                        <p:attrNameLst>
                                          <p:attrName>fillcolor</p:attrName>
                                        </p:attrNameLst>
                                      </p:cBhvr>
                                      <p:to>
                                        <a:schemeClr val="accent2"/>
                                      </p:to>
                                    </p:animClr>
                                    <p:set>
                                      <p:cBhvr>
                                        <p:cTn id="32" dur="270" fill="hold"/>
                                        <p:tgtEl>
                                          <p:spTgt spid="4"/>
                                        </p:tgtEl>
                                        <p:attrNameLst>
                                          <p:attrName>fill.type</p:attrName>
                                        </p:attrNameLst>
                                      </p:cBhvr>
                                      <p:to>
                                        <p:strVal val="solid"/>
                                      </p:to>
                                    </p:set>
                                    <p:set>
                                      <p:cBhvr>
                                        <p:cTn id="33" dur="270" fill="hold"/>
                                        <p:tgtEl>
                                          <p:spTgt spid="4"/>
                                        </p:tgtEl>
                                        <p:attrNameLst>
                                          <p:attrName>fill.on</p:attrName>
                                        </p:attrNameLst>
                                      </p:cBhvr>
                                      <p:to>
                                        <p:strVal val="true"/>
                                      </p:to>
                                    </p:set>
                                    <p:animRot by="120000">
                                      <p:cBhvr>
                                        <p:cTn id="34" dur="270" fill="hold">
                                          <p:stCondLst>
                                            <p:cond delay="0"/>
                                          </p:stCondLst>
                                        </p:cTn>
                                        <p:tgtEl>
                                          <p:spTgt spid="4"/>
                                        </p:tgtEl>
                                        <p:attrNameLst>
                                          <p:attrName>r</p:attrName>
                                        </p:attrNameLst>
                                      </p:cBhvr>
                                    </p:animRot>
                                    <p:animRot by="-240000">
                                      <p:cBhvr>
                                        <p:cTn id="35" dur="540" fill="hold">
                                          <p:stCondLst>
                                            <p:cond delay="540"/>
                                          </p:stCondLst>
                                        </p:cTn>
                                        <p:tgtEl>
                                          <p:spTgt spid="4"/>
                                        </p:tgtEl>
                                        <p:attrNameLst>
                                          <p:attrName>r</p:attrName>
                                        </p:attrNameLst>
                                      </p:cBhvr>
                                    </p:animRot>
                                    <p:animRot by="240000">
                                      <p:cBhvr>
                                        <p:cTn id="36" dur="540" fill="hold">
                                          <p:stCondLst>
                                            <p:cond delay="1080"/>
                                          </p:stCondLst>
                                        </p:cTn>
                                        <p:tgtEl>
                                          <p:spTgt spid="4"/>
                                        </p:tgtEl>
                                        <p:attrNameLst>
                                          <p:attrName>r</p:attrName>
                                        </p:attrNameLst>
                                      </p:cBhvr>
                                    </p:animRot>
                                    <p:animRot by="-240000">
                                      <p:cBhvr>
                                        <p:cTn id="37" dur="540" fill="hold">
                                          <p:stCondLst>
                                            <p:cond delay="1620"/>
                                          </p:stCondLst>
                                        </p:cTn>
                                        <p:tgtEl>
                                          <p:spTgt spid="4"/>
                                        </p:tgtEl>
                                        <p:attrNameLst>
                                          <p:attrName>r</p:attrName>
                                        </p:attrNameLst>
                                      </p:cBhvr>
                                    </p:animRot>
                                    <p:animRot by="120000">
                                      <p:cBhvr>
                                        <p:cTn id="38" dur="540" fill="hold">
                                          <p:stCondLst>
                                            <p:cond delay="2160"/>
                                          </p:stCondLst>
                                        </p:cTn>
                                        <p:tgtEl>
                                          <p:spTgt spid="4"/>
                                        </p:tgtEl>
                                        <p:attrNameLst>
                                          <p:attrName>r</p:attrName>
                                        </p:attrNameLst>
                                      </p:cBhvr>
                                    </p:animRot>
                                  </p:childTnLst>
                                </p:cTn>
                              </p:par>
                              <p:par>
                                <p:cTn id="39" presetID="32" presetClass="emph" presetSubtype="0" repeatCount="indefinite" fill="hold" nodeType="withEffect">
                                  <p:stCondLst>
                                    <p:cond delay="200"/>
                                  </p:stCondLst>
                                  <p:childTnLst>
                                    <p:animClr clrSpc="rgb" dir="cw">
                                      <p:cBhvr override="childStyle">
                                        <p:cTn id="40" dur="270" fill="hold"/>
                                        <p:tgtEl>
                                          <p:spTgt spid="3"/>
                                        </p:tgtEl>
                                        <p:attrNameLst>
                                          <p:attrName>style.color</p:attrName>
                                        </p:attrNameLst>
                                      </p:cBhvr>
                                      <p:to>
                                        <a:schemeClr val="accent2"/>
                                      </p:to>
                                    </p:animClr>
                                    <p:animClr clrSpc="rgb" dir="cw">
                                      <p:cBhvr>
                                        <p:cTn id="41" dur="270" fill="hold"/>
                                        <p:tgtEl>
                                          <p:spTgt spid="3"/>
                                        </p:tgtEl>
                                        <p:attrNameLst>
                                          <p:attrName>fillcolor</p:attrName>
                                        </p:attrNameLst>
                                      </p:cBhvr>
                                      <p:to>
                                        <a:schemeClr val="accent2"/>
                                      </p:to>
                                    </p:animClr>
                                    <p:set>
                                      <p:cBhvr>
                                        <p:cTn id="42" dur="270" fill="hold"/>
                                        <p:tgtEl>
                                          <p:spTgt spid="3"/>
                                        </p:tgtEl>
                                        <p:attrNameLst>
                                          <p:attrName>fill.type</p:attrName>
                                        </p:attrNameLst>
                                      </p:cBhvr>
                                      <p:to>
                                        <p:strVal val="solid"/>
                                      </p:to>
                                    </p:set>
                                    <p:set>
                                      <p:cBhvr>
                                        <p:cTn id="43" dur="270" fill="hold"/>
                                        <p:tgtEl>
                                          <p:spTgt spid="3"/>
                                        </p:tgtEl>
                                        <p:attrNameLst>
                                          <p:attrName>fill.on</p:attrName>
                                        </p:attrNameLst>
                                      </p:cBhvr>
                                      <p:to>
                                        <p:strVal val="true"/>
                                      </p:to>
                                    </p:set>
                                    <p:animRot by="120000">
                                      <p:cBhvr>
                                        <p:cTn id="44" dur="270" fill="hold">
                                          <p:stCondLst>
                                            <p:cond delay="0"/>
                                          </p:stCondLst>
                                        </p:cTn>
                                        <p:tgtEl>
                                          <p:spTgt spid="3"/>
                                        </p:tgtEl>
                                        <p:attrNameLst>
                                          <p:attrName>r</p:attrName>
                                        </p:attrNameLst>
                                      </p:cBhvr>
                                    </p:animRot>
                                    <p:animRot by="-240000">
                                      <p:cBhvr>
                                        <p:cTn id="45" dur="540" fill="hold">
                                          <p:stCondLst>
                                            <p:cond delay="540"/>
                                          </p:stCondLst>
                                        </p:cTn>
                                        <p:tgtEl>
                                          <p:spTgt spid="3"/>
                                        </p:tgtEl>
                                        <p:attrNameLst>
                                          <p:attrName>r</p:attrName>
                                        </p:attrNameLst>
                                      </p:cBhvr>
                                    </p:animRot>
                                    <p:animRot by="240000">
                                      <p:cBhvr>
                                        <p:cTn id="46" dur="540" fill="hold">
                                          <p:stCondLst>
                                            <p:cond delay="1080"/>
                                          </p:stCondLst>
                                        </p:cTn>
                                        <p:tgtEl>
                                          <p:spTgt spid="3"/>
                                        </p:tgtEl>
                                        <p:attrNameLst>
                                          <p:attrName>r</p:attrName>
                                        </p:attrNameLst>
                                      </p:cBhvr>
                                    </p:animRot>
                                    <p:animRot by="-240000">
                                      <p:cBhvr>
                                        <p:cTn id="47" dur="540" fill="hold">
                                          <p:stCondLst>
                                            <p:cond delay="1620"/>
                                          </p:stCondLst>
                                        </p:cTn>
                                        <p:tgtEl>
                                          <p:spTgt spid="3"/>
                                        </p:tgtEl>
                                        <p:attrNameLst>
                                          <p:attrName>r</p:attrName>
                                        </p:attrNameLst>
                                      </p:cBhvr>
                                    </p:animRot>
                                    <p:animRot by="120000">
                                      <p:cBhvr>
                                        <p:cTn id="48" dur="540" fill="hold">
                                          <p:stCondLst>
                                            <p:cond delay="2160"/>
                                          </p:stCondLst>
                                        </p:cTn>
                                        <p:tgtEl>
                                          <p:spTgt spid="3"/>
                                        </p:tgtEl>
                                        <p:attrNameLst>
                                          <p:attrName>r</p:attrName>
                                        </p:attrNameLst>
                                      </p:cBhvr>
                                    </p:animRot>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nodeType="clickEffect">
                                  <p:stCondLst>
                                    <p:cond delay="0"/>
                                  </p:stCondLst>
                                  <p:childTnLst>
                                    <p:set>
                                      <p:cBhvr>
                                        <p:cTn id="52" dur="1" fill="hold">
                                          <p:stCondLst>
                                            <p:cond delay="0"/>
                                          </p:stCondLst>
                                        </p:cTn>
                                        <p:tgtEl>
                                          <p:spTgt spid="18434"/>
                                        </p:tgtEl>
                                        <p:attrNameLst>
                                          <p:attrName>style.visibility</p:attrName>
                                        </p:attrNameLst>
                                      </p:cBhvr>
                                      <p:to>
                                        <p:strVal val="visible"/>
                                      </p:to>
                                    </p:set>
                                    <p:anim calcmode="lin" valueType="num">
                                      <p:cBhvr>
                                        <p:cTn id="53" dur="500" fill="hold"/>
                                        <p:tgtEl>
                                          <p:spTgt spid="18434"/>
                                        </p:tgtEl>
                                        <p:attrNameLst>
                                          <p:attrName>ppt_x</p:attrName>
                                        </p:attrNameLst>
                                      </p:cBhvr>
                                      <p:tavLst>
                                        <p:tav tm="0">
                                          <p:val>
                                            <p:strVal val="0-#ppt_w/2"/>
                                          </p:val>
                                        </p:tav>
                                        <p:tav tm="100000">
                                          <p:val>
                                            <p:strVal val="#ppt_x"/>
                                          </p:val>
                                        </p:tav>
                                      </p:tavLst>
                                    </p:anim>
                                    <p:anim calcmode="lin" valueType="num">
                                      <p:cBhvr>
                                        <p:cTn id="54" dur="500" fill="hold"/>
                                        <p:tgtEl>
                                          <p:spTgt spid="18434"/>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grpId="0" nodeType="clickEffect">
                                  <p:stCondLst>
                                    <p:cond delay="0"/>
                                  </p:stCondLst>
                                  <p:childTnLst>
                                    <p:set>
                                      <p:cBhvr>
                                        <p:cTn id="58" dur="1" fill="hold">
                                          <p:stCondLst>
                                            <p:cond delay="0"/>
                                          </p:stCondLst>
                                        </p:cTn>
                                        <p:tgtEl>
                                          <p:spTgt spid="18435">
                                            <p:txEl>
                                              <p:charRg st="0" end="105"/>
                                            </p:txEl>
                                          </p:spTgt>
                                        </p:tgtEl>
                                        <p:attrNameLst>
                                          <p:attrName>style.visibility</p:attrName>
                                        </p:attrNameLst>
                                      </p:cBhvr>
                                      <p:to>
                                        <p:strVal val="visible"/>
                                      </p:to>
                                    </p:set>
                                    <p:anim calcmode="lin" valueType="num">
                                      <p:cBhvr>
                                        <p:cTn id="59" dur="500" fill="hold"/>
                                        <p:tgtEl>
                                          <p:spTgt spid="18435">
                                            <p:txEl>
                                              <p:charRg st="0" end="105"/>
                                            </p:txEl>
                                          </p:spTgt>
                                        </p:tgtEl>
                                        <p:attrNameLst>
                                          <p:attrName>ppt_x</p:attrName>
                                        </p:attrNameLst>
                                      </p:cBhvr>
                                      <p:tavLst>
                                        <p:tav tm="0">
                                          <p:val>
                                            <p:strVal val="0-#ppt_w/2"/>
                                          </p:val>
                                        </p:tav>
                                        <p:tav tm="100000">
                                          <p:val>
                                            <p:strVal val="#ppt_x"/>
                                          </p:val>
                                        </p:tav>
                                      </p:tavLst>
                                    </p:anim>
                                    <p:anim calcmode="lin" valueType="num">
                                      <p:cBhvr>
                                        <p:cTn id="60" dur="500" fill="hold"/>
                                        <p:tgtEl>
                                          <p:spTgt spid="18435">
                                            <p:txEl>
                                              <p:charRg st="0" end="105"/>
                                            </p:txEl>
                                          </p:spTgt>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7" presetClass="entr" presetSubtype="4" fill="hold" grpId="0" nodeType="clickEffect">
                                  <p:stCondLst>
                                    <p:cond delay="0"/>
                                  </p:stCondLst>
                                  <p:childTnLst>
                                    <p:set>
                                      <p:cBhvr>
                                        <p:cTn id="64" dur="1" fill="hold">
                                          <p:stCondLst>
                                            <p:cond delay="0"/>
                                          </p:stCondLst>
                                        </p:cTn>
                                        <p:tgtEl>
                                          <p:spTgt spid="18436"/>
                                        </p:tgtEl>
                                        <p:attrNameLst>
                                          <p:attrName>style.visibility</p:attrName>
                                        </p:attrNameLst>
                                      </p:cBhvr>
                                      <p:to>
                                        <p:strVal val="visible"/>
                                      </p:to>
                                    </p:set>
                                    <p:anim calcmode="lin" valueType="num">
                                      <p:cBhvr>
                                        <p:cTn id="65" dur="1000" fill="hold"/>
                                        <p:tgtEl>
                                          <p:spTgt spid="18436"/>
                                        </p:tgtEl>
                                        <p:attrNameLst>
                                          <p:attrName>ppt_x</p:attrName>
                                        </p:attrNameLst>
                                      </p:cBhvr>
                                      <p:tavLst>
                                        <p:tav tm="0">
                                          <p:val>
                                            <p:strVal val="#ppt_x"/>
                                          </p:val>
                                        </p:tav>
                                        <p:tav tm="100000">
                                          <p:val>
                                            <p:strVal val="#ppt_x"/>
                                          </p:val>
                                        </p:tav>
                                      </p:tavLst>
                                    </p:anim>
                                    <p:anim calcmode="lin" valueType="num">
                                      <p:cBhvr>
                                        <p:cTn id="66" dur="1000" fill="hold"/>
                                        <p:tgtEl>
                                          <p:spTgt spid="18436"/>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18438">
                                            <p:txEl>
                                              <p:pRg st="0" end="0"/>
                                            </p:txEl>
                                          </p:spTgt>
                                        </p:tgtEl>
                                        <p:attrNameLst>
                                          <p:attrName>style.visibility</p:attrName>
                                        </p:attrNameLst>
                                      </p:cBhvr>
                                      <p:to>
                                        <p:strVal val="visible"/>
                                      </p:to>
                                    </p:set>
                                    <p:anim calcmode="lin" valueType="num">
                                      <p:cBhvr>
                                        <p:cTn id="71" dur="500" fill="hold"/>
                                        <p:tgtEl>
                                          <p:spTgt spid="18438">
                                            <p:txEl>
                                              <p:pRg st="0" end="0"/>
                                            </p:txEl>
                                          </p:spTgt>
                                        </p:tgtEl>
                                        <p:attrNameLst>
                                          <p:attrName>ppt_x</p:attrName>
                                        </p:attrNameLst>
                                      </p:cBhvr>
                                      <p:tavLst>
                                        <p:tav tm="0">
                                          <p:val>
                                            <p:strVal val="#ppt_x"/>
                                          </p:val>
                                        </p:tav>
                                        <p:tav tm="100000">
                                          <p:val>
                                            <p:strVal val="#ppt_x"/>
                                          </p:val>
                                        </p:tav>
                                      </p:tavLst>
                                    </p:anim>
                                    <p:anim calcmode="lin" valueType="num">
                                      <p:cBhvr>
                                        <p:cTn id="72" dur="500" fill="hold"/>
                                        <p:tgtEl>
                                          <p:spTgt spid="1843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P spid="1843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body" idx="1"/>
          </p:nvPr>
        </p:nvSpPr>
        <p:spPr>
          <a:xfrm>
            <a:off x="1524000" y="260350"/>
            <a:ext cx="8229600" cy="6408738"/>
          </a:xfrm>
        </p:spPr>
        <p:txBody>
          <a:bodyPr vert="horz" wrap="square" lIns="91440" tIns="45720" rIns="91440" bIns="45720" numCol="1" rtlCol="0" anchor="t" anchorCtr="0" compatLnSpc="1">
            <a:normAutofit lnSpcReduction="10000"/>
          </a:bodyPr>
          <a:lstStyle/>
          <a:p>
            <a:pPr marL="365760" marR="0" lvl="0" indent="-283210" algn="l" defTabSz="914400" rtl="0" eaLnBrk="1" fontAlgn="auto" latinLnBrk="0" hangingPunct="1">
              <a:lnSpc>
                <a:spcPct val="80000"/>
              </a:lnSpc>
              <a:spcBef>
                <a:spcPct val="20000"/>
              </a:spcBef>
              <a:spcAft>
                <a:spcPct val="0"/>
              </a:spcAft>
              <a:buClr>
                <a:schemeClr val="tx2"/>
              </a:buClr>
              <a:buSzPct val="90000"/>
              <a:buFont typeface="Wingdings 2" panose="05020102010507070707"/>
              <a:buChar char="ß"/>
              <a:defRPr/>
            </a:pPr>
            <a:r>
              <a:rPr kumimoji="0" lang="en-US" altLang="zh-CN" sz="32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1.“</a:t>
            </a:r>
            <a:r>
              <a:rPr kumimoji="0" lang="zh-CN" altLang="en-US" sz="32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怆然而涕下”写出了什么？</a:t>
            </a:r>
            <a:br>
              <a:rPr kumimoji="0" lang="zh-CN" altLang="en-US" sz="32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br>
            <a:endParaRPr kumimoji="0" lang="zh-CN" altLang="en-US" sz="32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endParaRPr>
          </a:p>
          <a:p>
            <a:pPr marL="365760" marR="0" lvl="0" indent="-283210" algn="l" defTabSz="914400" rtl="0" eaLnBrk="1" fontAlgn="auto" latinLnBrk="0" hangingPunct="1">
              <a:lnSpc>
                <a:spcPct val="100000"/>
              </a:lnSpc>
              <a:spcBef>
                <a:spcPct val="0"/>
              </a:spcBef>
              <a:spcAft>
                <a:spcPct val="0"/>
              </a:spcAft>
              <a:buClr>
                <a:schemeClr val="tx2"/>
              </a:buClr>
              <a:buSzPct val="90000"/>
              <a:buFont typeface="Wingdings 2" panose="05020102010507070707"/>
              <a:buChar char="ß"/>
              <a:defRPr/>
            </a:pPr>
            <a:r>
              <a:rPr kumimoji="0" lang="zh-CN" altLang="en-US" sz="32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　　答</a:t>
            </a:r>
            <a:r>
              <a:rPr kumimoji="0" lang="zh-CN" altLang="en-US" sz="3200" b="1" i="0" u="none" strike="noStrike" kern="1200" cap="none" spc="0" normalizeH="0" baseline="0" noProof="0" smtClean="0">
                <a:ln>
                  <a:noFill/>
                </a:ln>
                <a:solidFill>
                  <a:srgbClr val="FB051C"/>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：（神态描写）形象逼真的描写了诗人热泪飞洒的情态和悲愤。</a:t>
            </a:r>
            <a:br>
              <a:rPr kumimoji="0" lang="zh-CN" altLang="en-US" sz="32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br>
            <a:endParaRPr kumimoji="0" lang="zh-CN" altLang="en-US" sz="32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endParaRPr>
          </a:p>
          <a:p>
            <a:pPr marL="365760" marR="0" lvl="0" indent="-283210" algn="l" defTabSz="914400" rtl="0" eaLnBrk="1" fontAlgn="auto" latinLnBrk="0" hangingPunct="1">
              <a:lnSpc>
                <a:spcPct val="80000"/>
              </a:lnSpc>
              <a:spcBef>
                <a:spcPct val="20000"/>
              </a:spcBef>
              <a:spcAft>
                <a:spcPct val="0"/>
              </a:spcAft>
              <a:buClr>
                <a:schemeClr val="tx2"/>
              </a:buClr>
              <a:buSzPct val="90000"/>
              <a:buFont typeface="Wingdings 2" panose="05020102010507070707"/>
              <a:buChar char="ß"/>
              <a:defRPr/>
            </a:pPr>
            <a:r>
              <a:rPr kumimoji="0" lang="en-US" altLang="zh-CN" sz="32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2.</a:t>
            </a:r>
            <a:r>
              <a:rPr kumimoji="0" lang="en-US" altLang="zh-CN" sz="32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a:t>
            </a:r>
            <a:r>
              <a:rPr kumimoji="0" lang="zh-CN" altLang="en-US" sz="32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独”有什么作用？</a:t>
            </a:r>
            <a:br>
              <a:rPr kumimoji="0" lang="zh-CN" altLang="en-US" sz="32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br>
            <a:endParaRPr kumimoji="0" lang="zh-CN" altLang="en-US" sz="32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endParaRPr>
          </a:p>
          <a:p>
            <a:pPr marL="365760" marR="0" lvl="0" indent="-283210" algn="l" defTabSz="914400" rtl="0" eaLnBrk="1" fontAlgn="auto" latinLnBrk="0" hangingPunct="1">
              <a:lnSpc>
                <a:spcPct val="100000"/>
              </a:lnSpc>
              <a:spcBef>
                <a:spcPct val="0"/>
              </a:spcBef>
              <a:spcAft>
                <a:spcPct val="0"/>
              </a:spcAft>
              <a:buClr>
                <a:schemeClr val="tx2"/>
              </a:buClr>
              <a:buSzPct val="90000"/>
              <a:buFont typeface="Wingdings 2" panose="05020102010507070707"/>
              <a:buChar char="ß"/>
              <a:defRPr/>
            </a:pPr>
            <a:r>
              <a:rPr kumimoji="0" lang="zh-CN" altLang="en-US" sz="32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　　答：</a:t>
            </a:r>
            <a:r>
              <a:rPr kumimoji="0" lang="zh-CN" altLang="en-US" sz="3200" b="1" i="0" u="none" strike="noStrike" kern="1200" cap="none" spc="0" normalizeH="0" baseline="0" noProof="0" smtClean="0">
                <a:ln>
                  <a:noFill/>
                </a:ln>
                <a:solidFill>
                  <a:srgbClr val="FB051C"/>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渲染了诗人心中不可名状的孤独和悲愤。</a:t>
            </a:r>
            <a:br>
              <a:rPr kumimoji="0" lang="zh-CN" altLang="en-US" sz="3200" b="1" i="0" u="none" strike="noStrike" kern="1200" cap="none" spc="0" normalizeH="0" baseline="0" noProof="0" smtClean="0">
                <a:ln>
                  <a:noFill/>
                </a:ln>
                <a:solidFill>
                  <a:srgbClr val="FB051C"/>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br>
            <a:endParaRPr kumimoji="0" lang="zh-CN" altLang="en-US" sz="32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endParaRPr>
          </a:p>
          <a:p>
            <a:pPr marL="365760" marR="0" lvl="0" indent="-283210" algn="l" defTabSz="914400" rtl="0" eaLnBrk="1" fontAlgn="auto" latinLnBrk="0" hangingPunct="1">
              <a:lnSpc>
                <a:spcPct val="80000"/>
              </a:lnSpc>
              <a:spcBef>
                <a:spcPct val="20000"/>
              </a:spcBef>
              <a:spcAft>
                <a:spcPct val="0"/>
              </a:spcAft>
              <a:buClr>
                <a:schemeClr val="tx2"/>
              </a:buClr>
              <a:buSzPct val="90000"/>
              <a:buFont typeface="Wingdings 2" panose="05020102010507070707"/>
              <a:buChar char="ß"/>
              <a:defRPr/>
            </a:pPr>
            <a:r>
              <a:rPr kumimoji="0" lang="en-US" altLang="zh-CN" sz="32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3.</a:t>
            </a:r>
            <a:r>
              <a:rPr kumimoji="0" lang="zh-CN" altLang="en-US" sz="32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诗人的形象是什么？</a:t>
            </a:r>
            <a:br>
              <a:rPr kumimoji="0" lang="zh-CN" altLang="en-US" sz="32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br>
            <a:endParaRPr kumimoji="0" lang="zh-CN" altLang="en-US" sz="32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endParaRPr>
          </a:p>
          <a:p>
            <a:pPr marL="365760" marR="0" lvl="0" indent="-283210" algn="l" defTabSz="914400" rtl="0" eaLnBrk="1" fontAlgn="auto" latinLnBrk="0" hangingPunct="1">
              <a:lnSpc>
                <a:spcPct val="80000"/>
              </a:lnSpc>
              <a:spcBef>
                <a:spcPct val="20000"/>
              </a:spcBef>
              <a:spcAft>
                <a:spcPct val="0"/>
              </a:spcAft>
              <a:buClr>
                <a:schemeClr val="tx2"/>
              </a:buClr>
              <a:buSzPct val="90000"/>
              <a:buFont typeface="Wingdings 2" panose="05020102010507070707"/>
              <a:buChar char="ß"/>
              <a:defRPr/>
            </a:pPr>
            <a:r>
              <a:rPr kumimoji="0" lang="zh-CN" altLang="en-US" sz="32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　　答：</a:t>
            </a:r>
            <a:r>
              <a:rPr kumimoji="0" lang="zh-CN" altLang="en-US" sz="3200" b="1" i="0" u="none" strike="noStrike" kern="1200" cap="none" spc="0" normalizeH="0" baseline="0" noProof="0" smtClean="0">
                <a:ln>
                  <a:noFill/>
                </a:ln>
                <a:solidFill>
                  <a:srgbClr val="FB051C"/>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怀才不遇的孤独和悲愤的形象。</a:t>
            </a:r>
            <a:br>
              <a:rPr kumimoji="0" lang="zh-CN" altLang="en-US" sz="32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br>
            <a:endParaRPr kumimoji="0" lang="zh-CN" altLang="en-US" sz="32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endParaRPr>
          </a:p>
        </p:txBody>
      </p:sp>
    </p:spTree>
  </p:cSld>
  <p:clrMapOvr>
    <a:masterClrMapping/>
  </p:clrMapOvr>
  <p:transition advClick="0" advTm="6969">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wd">
                                    <p:tmPct val="50000"/>
                                  </p:iterate>
                                  <p:childTnLst>
                                    <p:set>
                                      <p:cBhvr>
                                        <p:cTn id="6" dur="1" fill="hold">
                                          <p:stCondLst>
                                            <p:cond delay="0"/>
                                          </p:stCondLst>
                                        </p:cTn>
                                        <p:tgtEl>
                                          <p:spTgt spid="14339">
                                            <p:txEl>
                                              <p:pRg st="0" end="0"/>
                                            </p:txEl>
                                          </p:spTgt>
                                        </p:tgtEl>
                                        <p:attrNameLst>
                                          <p:attrName>style.visibility</p:attrName>
                                        </p:attrNameLst>
                                      </p:cBhvr>
                                      <p:to>
                                        <p:strVal val="visible"/>
                                      </p:to>
                                    </p:set>
                                    <p:anim calcmode="discrete" valueType="clr">
                                      <p:cBhvr override="childStyle">
                                        <p:cTn id="7" dur="100"/>
                                        <p:tgtEl>
                                          <p:spTgt spid="14339">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100"/>
                                        <p:tgtEl>
                                          <p:spTgt spid="14339">
                                            <p:txEl>
                                              <p:pRg st="0" end="0"/>
                                            </p:txEl>
                                          </p:spTgt>
                                        </p:tgtEl>
                                        <p:attrNameLst>
                                          <p:attrName>fillcolor</p:attrName>
                                        </p:attrNameLst>
                                      </p:cBhvr>
                                      <p:tavLst>
                                        <p:tav tm="0">
                                          <p:val>
                                            <p:clrVal>
                                              <a:schemeClr val="accent2"/>
                                            </p:clrVal>
                                          </p:val>
                                        </p:tav>
                                        <p:tav tm="50000">
                                          <p:val>
                                            <p:clrVal>
                                              <a:schemeClr val="hlink"/>
                                            </p:clrVal>
                                          </p:val>
                                        </p:tav>
                                      </p:tavLst>
                                    </p:anim>
                                    <p:set>
                                      <p:cBhvr>
                                        <p:cTn id="9" dur="100"/>
                                        <p:tgtEl>
                                          <p:spTgt spid="14339">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wd">
                                    <p:tmPct val="50000"/>
                                  </p:iterate>
                                  <p:childTnLst>
                                    <p:set>
                                      <p:cBhvr>
                                        <p:cTn id="13" dur="1" fill="hold">
                                          <p:stCondLst>
                                            <p:cond delay="0"/>
                                          </p:stCondLst>
                                        </p:cTn>
                                        <p:tgtEl>
                                          <p:spTgt spid="14339">
                                            <p:txEl>
                                              <p:charRg st="17" end="57"/>
                                            </p:txEl>
                                          </p:spTgt>
                                        </p:tgtEl>
                                        <p:attrNameLst>
                                          <p:attrName>style.visibility</p:attrName>
                                        </p:attrNameLst>
                                      </p:cBhvr>
                                      <p:to>
                                        <p:strVal val="visible"/>
                                      </p:to>
                                    </p:set>
                                    <p:anim calcmode="discrete" valueType="clr">
                                      <p:cBhvr override="childStyle">
                                        <p:cTn id="14" dur="100"/>
                                        <p:tgtEl>
                                          <p:spTgt spid="14339">
                                            <p:txEl>
                                              <p:charRg st="17" end="5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100"/>
                                        <p:tgtEl>
                                          <p:spTgt spid="14339">
                                            <p:txEl>
                                              <p:charRg st="17" end="57"/>
                                            </p:txEl>
                                          </p:spTgt>
                                        </p:tgtEl>
                                        <p:attrNameLst>
                                          <p:attrName>fillcolor</p:attrName>
                                        </p:attrNameLst>
                                      </p:cBhvr>
                                      <p:tavLst>
                                        <p:tav tm="0">
                                          <p:val>
                                            <p:clrVal>
                                              <a:schemeClr val="accent2"/>
                                            </p:clrVal>
                                          </p:val>
                                        </p:tav>
                                        <p:tav tm="50000">
                                          <p:val>
                                            <p:clrVal>
                                              <a:schemeClr val="hlink"/>
                                            </p:clrVal>
                                          </p:val>
                                        </p:tav>
                                      </p:tavLst>
                                    </p:anim>
                                    <p:set>
                                      <p:cBhvr>
                                        <p:cTn id="16" dur="100"/>
                                        <p:tgtEl>
                                          <p:spTgt spid="14339">
                                            <p:txEl>
                                              <p:charRg st="17" end="57"/>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wd">
                                    <p:tmPct val="50000"/>
                                  </p:iterate>
                                  <p:childTnLst>
                                    <p:set>
                                      <p:cBhvr>
                                        <p:cTn id="20" dur="1" fill="hold">
                                          <p:stCondLst>
                                            <p:cond delay="0"/>
                                          </p:stCondLst>
                                        </p:cTn>
                                        <p:tgtEl>
                                          <p:spTgt spid="14339">
                                            <p:txEl>
                                              <p:charRg st="57" end="70"/>
                                            </p:txEl>
                                          </p:spTgt>
                                        </p:tgtEl>
                                        <p:attrNameLst>
                                          <p:attrName>style.visibility</p:attrName>
                                        </p:attrNameLst>
                                      </p:cBhvr>
                                      <p:to>
                                        <p:strVal val="visible"/>
                                      </p:to>
                                    </p:set>
                                    <p:anim calcmode="discrete" valueType="clr">
                                      <p:cBhvr override="childStyle">
                                        <p:cTn id="21" dur="100"/>
                                        <p:tgtEl>
                                          <p:spTgt spid="14339">
                                            <p:txEl>
                                              <p:charRg st="57" end="7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100"/>
                                        <p:tgtEl>
                                          <p:spTgt spid="14339">
                                            <p:txEl>
                                              <p:charRg st="57" end="70"/>
                                            </p:txEl>
                                          </p:spTgt>
                                        </p:tgtEl>
                                        <p:attrNameLst>
                                          <p:attrName>fillcolor</p:attrName>
                                        </p:attrNameLst>
                                      </p:cBhvr>
                                      <p:tavLst>
                                        <p:tav tm="0">
                                          <p:val>
                                            <p:clrVal>
                                              <a:schemeClr val="accent2"/>
                                            </p:clrVal>
                                          </p:val>
                                        </p:tav>
                                        <p:tav tm="50000">
                                          <p:val>
                                            <p:clrVal>
                                              <a:schemeClr val="hlink"/>
                                            </p:clrVal>
                                          </p:val>
                                        </p:tav>
                                      </p:tavLst>
                                    </p:anim>
                                    <p:set>
                                      <p:cBhvr>
                                        <p:cTn id="23" dur="100"/>
                                        <p:tgtEl>
                                          <p:spTgt spid="14339">
                                            <p:txEl>
                                              <p:charRg st="57" end="70"/>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wd">
                                    <p:tmPct val="50000"/>
                                  </p:iterate>
                                  <p:childTnLst>
                                    <p:set>
                                      <p:cBhvr>
                                        <p:cTn id="27" dur="1" fill="hold">
                                          <p:stCondLst>
                                            <p:cond delay="0"/>
                                          </p:stCondLst>
                                        </p:cTn>
                                        <p:tgtEl>
                                          <p:spTgt spid="14339">
                                            <p:txEl>
                                              <p:charRg st="70" end="94"/>
                                            </p:txEl>
                                          </p:spTgt>
                                        </p:tgtEl>
                                        <p:attrNameLst>
                                          <p:attrName>style.visibility</p:attrName>
                                        </p:attrNameLst>
                                      </p:cBhvr>
                                      <p:to>
                                        <p:strVal val="visible"/>
                                      </p:to>
                                    </p:set>
                                    <p:anim calcmode="discrete" valueType="clr">
                                      <p:cBhvr override="childStyle">
                                        <p:cTn id="28" dur="100"/>
                                        <p:tgtEl>
                                          <p:spTgt spid="14339">
                                            <p:txEl>
                                              <p:charRg st="70" end="9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100"/>
                                        <p:tgtEl>
                                          <p:spTgt spid="14339">
                                            <p:txEl>
                                              <p:charRg st="70" end="94"/>
                                            </p:txEl>
                                          </p:spTgt>
                                        </p:tgtEl>
                                        <p:attrNameLst>
                                          <p:attrName>fillcolor</p:attrName>
                                        </p:attrNameLst>
                                      </p:cBhvr>
                                      <p:tavLst>
                                        <p:tav tm="0">
                                          <p:val>
                                            <p:clrVal>
                                              <a:schemeClr val="accent2"/>
                                            </p:clrVal>
                                          </p:val>
                                        </p:tav>
                                        <p:tav tm="50000">
                                          <p:val>
                                            <p:clrVal>
                                              <a:schemeClr val="hlink"/>
                                            </p:clrVal>
                                          </p:val>
                                        </p:tav>
                                      </p:tavLst>
                                    </p:anim>
                                    <p:set>
                                      <p:cBhvr>
                                        <p:cTn id="30" dur="100"/>
                                        <p:tgtEl>
                                          <p:spTgt spid="14339">
                                            <p:txEl>
                                              <p:charRg st="70" end="94"/>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7" presetClass="entr" presetSubtype="0" fill="hold" nodeType="clickEffect">
                                  <p:stCondLst>
                                    <p:cond delay="0"/>
                                  </p:stCondLst>
                                  <p:iterate type="lt">
                                    <p:tmPct val="50000"/>
                                  </p:iterate>
                                  <p:childTnLst>
                                    <p:set>
                                      <p:cBhvr>
                                        <p:cTn id="34" dur="1" fill="hold">
                                          <p:stCondLst>
                                            <p:cond delay="0"/>
                                          </p:stCondLst>
                                        </p:cTn>
                                        <p:tgtEl>
                                          <p:spTgt spid="14339">
                                            <p:txEl>
                                              <p:pRg st="4" end="4"/>
                                            </p:txEl>
                                          </p:spTgt>
                                        </p:tgtEl>
                                        <p:attrNameLst>
                                          <p:attrName>style.visibility</p:attrName>
                                        </p:attrNameLst>
                                      </p:cBhvr>
                                      <p:to>
                                        <p:strVal val="visible"/>
                                      </p:to>
                                    </p:set>
                                    <p:anim calcmode="discrete" valueType="clr">
                                      <p:cBhvr override="childStyle">
                                        <p:cTn id="35" dur="80"/>
                                        <p:tgtEl>
                                          <p:spTgt spid="14339">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14339">
                                            <p:txEl>
                                              <p:pRg st="4" end="4"/>
                                            </p:txEl>
                                          </p:spTgt>
                                        </p:tgtEl>
                                        <p:attrNameLst>
                                          <p:attrName>fillcolor</p:attrName>
                                        </p:attrNameLst>
                                      </p:cBhvr>
                                      <p:tavLst>
                                        <p:tav tm="0">
                                          <p:val>
                                            <p:clrVal>
                                              <a:schemeClr val="accent2"/>
                                            </p:clrVal>
                                          </p:val>
                                        </p:tav>
                                        <p:tav tm="50000">
                                          <p:val>
                                            <p:clrVal>
                                              <a:schemeClr val="hlink"/>
                                            </p:clrVal>
                                          </p:val>
                                        </p:tav>
                                      </p:tavLst>
                                    </p:anim>
                                    <p:set>
                                      <p:cBhvr>
                                        <p:cTn id="37" dur="80"/>
                                        <p:tgtEl>
                                          <p:spTgt spid="14339">
                                            <p:txEl>
                                              <p:pRg st="4" end="4"/>
                                            </p:txEl>
                                          </p:spTgt>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27" presetClass="entr" presetSubtype="0" fill="hold" nodeType="clickEffect">
                                  <p:stCondLst>
                                    <p:cond delay="0"/>
                                  </p:stCondLst>
                                  <p:iterate type="wd">
                                    <p:tmPct val="50000"/>
                                  </p:iterate>
                                  <p:childTnLst>
                                    <p:set>
                                      <p:cBhvr>
                                        <p:cTn id="41" dur="1" fill="hold">
                                          <p:stCondLst>
                                            <p:cond delay="0"/>
                                          </p:stCondLst>
                                        </p:cTn>
                                        <p:tgtEl>
                                          <p:spTgt spid="14339">
                                            <p:txEl>
                                              <p:charRg st="96" end="109"/>
                                            </p:txEl>
                                          </p:spTgt>
                                        </p:tgtEl>
                                        <p:attrNameLst>
                                          <p:attrName>style.visibility</p:attrName>
                                        </p:attrNameLst>
                                      </p:cBhvr>
                                      <p:to>
                                        <p:strVal val="visible"/>
                                      </p:to>
                                    </p:set>
                                    <p:anim calcmode="discrete" valueType="clr">
                                      <p:cBhvr override="childStyle">
                                        <p:cTn id="42" dur="100"/>
                                        <p:tgtEl>
                                          <p:spTgt spid="14339">
                                            <p:txEl>
                                              <p:charRg st="96" end="109"/>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3" dur="100"/>
                                        <p:tgtEl>
                                          <p:spTgt spid="14339">
                                            <p:txEl>
                                              <p:charRg st="96" end="109"/>
                                            </p:txEl>
                                          </p:spTgt>
                                        </p:tgtEl>
                                        <p:attrNameLst>
                                          <p:attrName>fillcolor</p:attrName>
                                        </p:attrNameLst>
                                      </p:cBhvr>
                                      <p:tavLst>
                                        <p:tav tm="0">
                                          <p:val>
                                            <p:clrVal>
                                              <a:schemeClr val="accent2"/>
                                            </p:clrVal>
                                          </p:val>
                                        </p:tav>
                                        <p:tav tm="50000">
                                          <p:val>
                                            <p:clrVal>
                                              <a:schemeClr val="hlink"/>
                                            </p:clrVal>
                                          </p:val>
                                        </p:tav>
                                      </p:tavLst>
                                    </p:anim>
                                    <p:set>
                                      <p:cBhvr>
                                        <p:cTn id="44" dur="100"/>
                                        <p:tgtEl>
                                          <p:spTgt spid="14339">
                                            <p:txEl>
                                              <p:charRg st="96" end="109"/>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7" name="Text Box 4"/>
          <p:cNvSpPr txBox="1"/>
          <p:nvPr/>
        </p:nvSpPr>
        <p:spPr>
          <a:xfrm>
            <a:off x="2605088" y="1870075"/>
            <a:ext cx="7164387" cy="2860040"/>
          </a:xfrm>
          <a:prstGeom prst="rect">
            <a:avLst/>
          </a:prstGeom>
          <a:noFill/>
          <a:ln w="9525">
            <a:noFill/>
          </a:ln>
        </p:spPr>
        <p:txBody>
          <a:bodyPr wrap="square" anchor="t" anchorCtr="0">
            <a:spAutoFit/>
          </a:bodyPr>
          <a:lstStyle/>
          <a:p>
            <a:pPr>
              <a:spcBef>
                <a:spcPct val="50000"/>
              </a:spcBef>
            </a:pPr>
            <a:r>
              <a:rPr lang="en-US" altLang="zh-CN" sz="3600" b="1">
                <a:solidFill>
                  <a:srgbClr val="8E0A3F"/>
                </a:solidFill>
                <a:latin typeface="黑体" panose="02010609060101010101" pitchFamily="49" charset="-122"/>
                <a:ea typeface="黑体" panose="02010609060101010101" pitchFamily="49" charset="-122"/>
              </a:rPr>
              <a:t>1. </a:t>
            </a:r>
            <a:r>
              <a:rPr lang="zh-CN" altLang="en-US" sz="3600" b="1">
                <a:solidFill>
                  <a:srgbClr val="8E0A3F"/>
                </a:solidFill>
                <a:latin typeface="黑体" panose="02010609060101010101" pitchFamily="49" charset="-122"/>
                <a:ea typeface="黑体" panose="02010609060101010101" pitchFamily="49" charset="-122"/>
              </a:rPr>
              <a:t>诗人怀才不遇、壮志难酬的感慨。</a:t>
            </a:r>
            <a:endParaRPr lang="en-US" altLang="zh-CN" sz="3600" b="1">
              <a:solidFill>
                <a:srgbClr val="8E0A3F"/>
              </a:solidFill>
              <a:latin typeface="黑体" panose="02010609060101010101" pitchFamily="49" charset="-122"/>
              <a:ea typeface="黑体" panose="02010609060101010101" pitchFamily="49" charset="-122"/>
            </a:endParaRPr>
          </a:p>
          <a:p>
            <a:pPr>
              <a:spcBef>
                <a:spcPct val="50000"/>
              </a:spcBef>
            </a:pPr>
            <a:r>
              <a:rPr lang="en-US" altLang="zh-CN" sz="3600" b="1">
                <a:solidFill>
                  <a:srgbClr val="8E0A3F"/>
                </a:solidFill>
                <a:latin typeface="黑体" panose="02010609060101010101" pitchFamily="49" charset="-122"/>
                <a:ea typeface="黑体" panose="02010609060101010101" pitchFamily="49" charset="-122"/>
              </a:rPr>
              <a:t>2.</a:t>
            </a:r>
            <a:r>
              <a:rPr lang="zh-CN" altLang="en-US" sz="3600" b="1">
                <a:solidFill>
                  <a:srgbClr val="8E0A3F"/>
                </a:solidFill>
                <a:latin typeface="黑体" panose="02010609060101010101" pitchFamily="49" charset="-122"/>
                <a:ea typeface="黑体" panose="02010609060101010101" pitchFamily="49" charset="-122"/>
              </a:rPr>
              <a:t>对赏贤任能的英明君王的渴盼。</a:t>
            </a:r>
            <a:endParaRPr lang="en-US" altLang="zh-CN" sz="3600" b="1">
              <a:solidFill>
                <a:srgbClr val="8E0A3F"/>
              </a:solidFill>
              <a:latin typeface="黑体" panose="02010609060101010101" pitchFamily="49" charset="-122"/>
              <a:ea typeface="黑体" panose="02010609060101010101" pitchFamily="49" charset="-122"/>
            </a:endParaRPr>
          </a:p>
          <a:p>
            <a:pPr>
              <a:spcBef>
                <a:spcPct val="50000"/>
              </a:spcBef>
            </a:pPr>
            <a:r>
              <a:rPr lang="en-US" altLang="zh-CN" sz="3600" b="1">
                <a:solidFill>
                  <a:srgbClr val="8E0A3F"/>
                </a:solidFill>
                <a:latin typeface="黑体" panose="02010609060101010101" pitchFamily="49" charset="-122"/>
                <a:ea typeface="黑体" panose="02010609060101010101" pitchFamily="49" charset="-122"/>
              </a:rPr>
              <a:t>3.</a:t>
            </a:r>
            <a:r>
              <a:rPr lang="zh-CN" altLang="en-US" sz="3600" b="1">
                <a:solidFill>
                  <a:srgbClr val="8E0A3F"/>
                </a:solidFill>
                <a:latin typeface="黑体" panose="02010609060101010101" pitchFamily="49" charset="-122"/>
                <a:ea typeface="黑体" panose="02010609060101010101" pitchFamily="49" charset="-122"/>
              </a:rPr>
              <a:t>表达了人生的孤独感 </a:t>
            </a:r>
            <a:endParaRPr lang="zh-CN" altLang="en-US" sz="3600" b="1">
              <a:solidFill>
                <a:srgbClr val="8E0A3F"/>
              </a:solidFill>
              <a:latin typeface="黑体" panose="02010609060101010101" pitchFamily="49" charset="-122"/>
              <a:ea typeface="黑体" panose="02010609060101010101" pitchFamily="49" charset="-122"/>
            </a:endParaRPr>
          </a:p>
        </p:txBody>
      </p:sp>
      <p:sp>
        <p:nvSpPr>
          <p:cNvPr id="25604" name="云形 4"/>
          <p:cNvSpPr/>
          <p:nvPr/>
        </p:nvSpPr>
        <p:spPr>
          <a:xfrm>
            <a:off x="1573213" y="60325"/>
            <a:ext cx="3143250" cy="1651000"/>
          </a:xfrm>
          <a:custGeom>
            <a:avLst/>
            <a:gdLst>
              <a:gd name="txL" fmla="*/ 0 w 43200"/>
              <a:gd name="txT" fmla="*/ 0 h 43200"/>
              <a:gd name="txR" fmla="*/ 43200 w 43200"/>
              <a:gd name="txB" fmla="*/ 43200 h 43200"/>
            </a:gdLst>
            <a:ahLst/>
            <a:cxnLst>
              <a:cxn ang="0">
                <a:pos x="2147483647" y="2147483647"/>
              </a:cxn>
              <a:cxn ang="5898240">
                <a:pos x="2147483647" y="2147483647"/>
              </a:cxn>
              <a:cxn ang="11796480">
                <a:pos x="2147483647" y="2147483647"/>
              </a:cxn>
              <a:cxn ang="17694720">
                <a:pos x="2147483647" y="2147483647"/>
              </a:cxn>
            </a:cxnLst>
            <a:rect l="txL" t="txT" r="txR" b="txB"/>
            <a:pathLst>
              <a:path w="43200" h="43200">
                <a:moveTo>
                  <a:pt x="3900" y="14370"/>
                </a:moveTo>
                <a:lnTo>
                  <a:pt x="3899" y="14370"/>
                </a:lnTo>
                <a:cubicBezTo>
                  <a:pt x="3858" y="13959"/>
                  <a:pt x="3838" y="13545"/>
                  <a:pt x="3838" y="13131"/>
                </a:cubicBezTo>
                <a:cubicBezTo>
                  <a:pt x="3838" y="8055"/>
                  <a:pt x="6861" y="3941"/>
                  <a:pt x="10591" y="3941"/>
                </a:cubicBezTo>
                <a:cubicBezTo>
                  <a:pt x="11791" y="3940"/>
                  <a:pt x="12969" y="4376"/>
                  <a:pt x="14005" y="5201"/>
                </a:cubicBezTo>
                <a:lnTo>
                  <a:pt x="14005" y="5202"/>
                </a:lnTo>
                <a:cubicBezTo>
                  <a:pt x="14930" y="2828"/>
                  <a:pt x="16742" y="1343"/>
                  <a:pt x="18715" y="1344"/>
                </a:cubicBezTo>
                <a:cubicBezTo>
                  <a:pt x="20114" y="1344"/>
                  <a:pt x="21458" y="2093"/>
                  <a:pt x="22456" y="3431"/>
                </a:cubicBezTo>
                <a:lnTo>
                  <a:pt x="22456" y="3432"/>
                </a:lnTo>
                <a:cubicBezTo>
                  <a:pt x="23194" y="1415"/>
                  <a:pt x="24707" y="140"/>
                  <a:pt x="26362" y="141"/>
                </a:cubicBezTo>
                <a:cubicBezTo>
                  <a:pt x="27723" y="141"/>
                  <a:pt x="29007" y="1006"/>
                  <a:pt x="29832" y="2481"/>
                </a:cubicBezTo>
                <a:lnTo>
                  <a:pt x="29832" y="2480"/>
                </a:lnTo>
                <a:cubicBezTo>
                  <a:pt x="30755" y="1002"/>
                  <a:pt x="32110" y="149"/>
                  <a:pt x="33538" y="150"/>
                </a:cubicBezTo>
                <a:cubicBezTo>
                  <a:pt x="35888" y="150"/>
                  <a:pt x="37901" y="2435"/>
                  <a:pt x="38318" y="5575"/>
                </a:cubicBezTo>
                <a:lnTo>
                  <a:pt x="38317" y="5576"/>
                </a:lnTo>
                <a:cubicBezTo>
                  <a:pt x="40639" y="6438"/>
                  <a:pt x="42250" y="9313"/>
                  <a:pt x="42250" y="12594"/>
                </a:cubicBezTo>
                <a:cubicBezTo>
                  <a:pt x="42250" y="13579"/>
                  <a:pt x="42103" y="14554"/>
                  <a:pt x="41818" y="15460"/>
                </a:cubicBezTo>
                <a:lnTo>
                  <a:pt x="41818" y="15459"/>
                </a:lnTo>
                <a:cubicBezTo>
                  <a:pt x="42727" y="17070"/>
                  <a:pt x="43220" y="19044"/>
                  <a:pt x="43220" y="21076"/>
                </a:cubicBezTo>
                <a:cubicBezTo>
                  <a:pt x="43220" y="25663"/>
                  <a:pt x="40741" y="29553"/>
                  <a:pt x="37404" y="30203"/>
                </a:cubicBezTo>
                <a:lnTo>
                  <a:pt x="37403" y="30202"/>
                </a:lnTo>
                <a:cubicBezTo>
                  <a:pt x="37378" y="34523"/>
                  <a:pt x="34795" y="38006"/>
                  <a:pt x="31619" y="38007"/>
                </a:cubicBezTo>
                <a:cubicBezTo>
                  <a:pt x="30535" y="38007"/>
                  <a:pt x="29474" y="37593"/>
                  <a:pt x="28555" y="36813"/>
                </a:cubicBezTo>
                <a:lnTo>
                  <a:pt x="28556" y="36813"/>
                </a:lnTo>
                <a:cubicBezTo>
                  <a:pt x="27694" y="40699"/>
                  <a:pt x="25069" y="43357"/>
                  <a:pt x="22094" y="43358"/>
                </a:cubicBezTo>
                <a:cubicBezTo>
                  <a:pt x="19839" y="43358"/>
                  <a:pt x="17733" y="41821"/>
                  <a:pt x="16480" y="39263"/>
                </a:cubicBezTo>
                <a:lnTo>
                  <a:pt x="16480" y="39264"/>
                </a:lnTo>
                <a:cubicBezTo>
                  <a:pt x="15279" y="40250"/>
                  <a:pt x="13904" y="40770"/>
                  <a:pt x="12503" y="40771"/>
                </a:cubicBezTo>
                <a:cubicBezTo>
                  <a:pt x="9735" y="40771"/>
                  <a:pt x="7180" y="38748"/>
                  <a:pt x="5804" y="35469"/>
                </a:cubicBezTo>
                <a:lnTo>
                  <a:pt x="5803" y="35469"/>
                </a:lnTo>
                <a:cubicBezTo>
                  <a:pt x="5635" y="35496"/>
                  <a:pt x="5465" y="35509"/>
                  <a:pt x="5296" y="35510"/>
                </a:cubicBezTo>
                <a:cubicBezTo>
                  <a:pt x="2888" y="35510"/>
                  <a:pt x="936" y="32860"/>
                  <a:pt x="936" y="29592"/>
                </a:cubicBezTo>
                <a:cubicBezTo>
                  <a:pt x="935" y="28090"/>
                  <a:pt x="1356" y="26644"/>
                  <a:pt x="2112" y="25547"/>
                </a:cubicBezTo>
                <a:lnTo>
                  <a:pt x="2113" y="25547"/>
                </a:lnTo>
                <a:cubicBezTo>
                  <a:pt x="781" y="24481"/>
                  <a:pt x="-36" y="22528"/>
                  <a:pt x="-36" y="20418"/>
                </a:cubicBezTo>
                <a:cubicBezTo>
                  <a:pt x="-37" y="17370"/>
                  <a:pt x="1647" y="14817"/>
                  <a:pt x="3863" y="14504"/>
                </a:cubicBezTo>
                <a:lnTo>
                  <a:pt x="3900" y="14370"/>
                </a:lnTo>
                <a:close/>
              </a:path>
              <a:path w="43200" h="43200" fill="none">
                <a:moveTo>
                  <a:pt x="4693" y="26177"/>
                </a:moveTo>
                <a:lnTo>
                  <a:pt x="4693" y="26177"/>
                </a:lnTo>
                <a:cubicBezTo>
                  <a:pt x="4580" y="26189"/>
                  <a:pt x="4468" y="26194"/>
                  <a:pt x="4356" y="26195"/>
                </a:cubicBezTo>
                <a:cubicBezTo>
                  <a:pt x="3584" y="26195"/>
                  <a:pt x="2826" y="25913"/>
                  <a:pt x="2160" y="25379"/>
                </a:cubicBezTo>
                <a:moveTo>
                  <a:pt x="6928" y="34899"/>
                </a:moveTo>
                <a:lnTo>
                  <a:pt x="6927" y="34898"/>
                </a:lnTo>
                <a:cubicBezTo>
                  <a:pt x="6572" y="35091"/>
                  <a:pt x="6200" y="35219"/>
                  <a:pt x="5820" y="35280"/>
                </a:cubicBezTo>
                <a:moveTo>
                  <a:pt x="16478" y="39090"/>
                </a:moveTo>
                <a:lnTo>
                  <a:pt x="16477" y="39090"/>
                </a:lnTo>
                <a:cubicBezTo>
                  <a:pt x="16210" y="38544"/>
                  <a:pt x="15986" y="37960"/>
                  <a:pt x="15809" y="37350"/>
                </a:cubicBezTo>
                <a:moveTo>
                  <a:pt x="28827" y="34751"/>
                </a:moveTo>
                <a:lnTo>
                  <a:pt x="28826" y="34750"/>
                </a:lnTo>
                <a:cubicBezTo>
                  <a:pt x="28787" y="35398"/>
                  <a:pt x="28698" y="36038"/>
                  <a:pt x="28560" y="36660"/>
                </a:cubicBezTo>
                <a:moveTo>
                  <a:pt x="34129" y="22954"/>
                </a:moveTo>
                <a:lnTo>
                  <a:pt x="34128" y="22954"/>
                </a:lnTo>
                <a:cubicBezTo>
                  <a:pt x="36118" y="24271"/>
                  <a:pt x="37381" y="27017"/>
                  <a:pt x="37381" y="30027"/>
                </a:cubicBezTo>
                <a:cubicBezTo>
                  <a:pt x="37381" y="30048"/>
                  <a:pt x="37380" y="30069"/>
                  <a:pt x="37380" y="30090"/>
                </a:cubicBezTo>
                <a:moveTo>
                  <a:pt x="41798" y="15354"/>
                </a:moveTo>
                <a:lnTo>
                  <a:pt x="41798" y="15354"/>
                </a:lnTo>
                <a:cubicBezTo>
                  <a:pt x="41473" y="16386"/>
                  <a:pt x="40978" y="17302"/>
                  <a:pt x="40350" y="18030"/>
                </a:cubicBezTo>
                <a:moveTo>
                  <a:pt x="38324" y="5426"/>
                </a:moveTo>
                <a:lnTo>
                  <a:pt x="38324" y="5425"/>
                </a:lnTo>
                <a:cubicBezTo>
                  <a:pt x="38375" y="5811"/>
                  <a:pt x="38401" y="6202"/>
                  <a:pt x="38401" y="6595"/>
                </a:cubicBezTo>
                <a:cubicBezTo>
                  <a:pt x="38401" y="6626"/>
                  <a:pt x="38400" y="6658"/>
                  <a:pt x="38400" y="6690"/>
                </a:cubicBezTo>
                <a:moveTo>
                  <a:pt x="29078" y="3952"/>
                </a:moveTo>
                <a:lnTo>
                  <a:pt x="29078" y="3952"/>
                </a:lnTo>
                <a:cubicBezTo>
                  <a:pt x="29266" y="3369"/>
                  <a:pt x="29516" y="2826"/>
                  <a:pt x="29820" y="2340"/>
                </a:cubicBezTo>
                <a:moveTo>
                  <a:pt x="22141" y="4720"/>
                </a:moveTo>
                <a:lnTo>
                  <a:pt x="22140" y="4719"/>
                </a:lnTo>
                <a:cubicBezTo>
                  <a:pt x="22217" y="4238"/>
                  <a:pt x="22338" y="3771"/>
                  <a:pt x="22500" y="3330"/>
                </a:cubicBezTo>
                <a:moveTo>
                  <a:pt x="14000" y="5192"/>
                </a:moveTo>
                <a:lnTo>
                  <a:pt x="14000" y="5191"/>
                </a:lnTo>
                <a:cubicBezTo>
                  <a:pt x="14471" y="5568"/>
                  <a:pt x="14908" y="6020"/>
                  <a:pt x="15299" y="6540"/>
                </a:cubicBezTo>
                <a:moveTo>
                  <a:pt x="4127" y="15789"/>
                </a:moveTo>
                <a:lnTo>
                  <a:pt x="4127" y="15788"/>
                </a:lnTo>
                <a:cubicBezTo>
                  <a:pt x="4024" y="15324"/>
                  <a:pt x="3948" y="14850"/>
                  <a:pt x="3900" y="14369"/>
                </a:cubicBezTo>
              </a:path>
            </a:pathLst>
          </a:custGeom>
          <a:solidFill>
            <a:schemeClr val="accent1"/>
          </a:solidFill>
          <a:ln w="25400" cap="flat" cmpd="sng">
            <a:solidFill>
              <a:srgbClr val="BCBC6F"/>
            </a:solidFill>
            <a:prstDash val="solid"/>
            <a:miter/>
            <a:headEnd type="none" w="med" len="med"/>
            <a:tailEnd type="none" w="med" len="med"/>
          </a:ln>
        </p:spPr>
        <p:txBody>
          <a:bodyPr anchor="ctr"/>
          <a:lstStyle/>
          <a:p>
            <a:pPr algn="ctr" fontAlgn="base"/>
            <a:r>
              <a:rPr lang="zh-CN" altLang="en-US" sz="2845" b="1" strike="noStrike" noProof="1">
                <a:latin typeface="Arial" panose="020B0604020202020204" pitchFamily="34" charset="0"/>
                <a:ea typeface="宋体" panose="02010600030101010101" pitchFamily="2" charset="-122"/>
                <a:cs typeface="+mn-cs"/>
              </a:rPr>
              <a:t>为什么会“怆然”</a:t>
            </a:r>
            <a:endParaRPr lang="zh-CN" altLang="en-US" sz="2845" b="1" strike="noStrike" noProof="1">
              <a:latin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385027"/>
                                        </p:tgtEl>
                                        <p:attrNameLst>
                                          <p:attrName>style.visibility</p:attrName>
                                        </p:attrNameLst>
                                      </p:cBhvr>
                                      <p:to>
                                        <p:strVal val="visible"/>
                                      </p:to>
                                    </p:set>
                                    <p:animEffect transition="in" filter="fade">
                                      <p:cBhvr>
                                        <p:cTn id="7" dur="770" decel="100000"/>
                                        <p:tgtEl>
                                          <p:spTgt spid="385027"/>
                                        </p:tgtEl>
                                      </p:cBhvr>
                                    </p:animEffect>
                                    <p:animScale>
                                      <p:cBhvr>
                                        <p:cTn id="8" dur="770" decel="100000"/>
                                        <p:tgtEl>
                                          <p:spTgt spid="385027"/>
                                        </p:tgtEl>
                                      </p:cBhvr>
                                      <p:from x="10000" y="10000"/>
                                      <p:to x="200000" y="450000"/>
                                    </p:animScale>
                                    <p:animScale>
                                      <p:cBhvr>
                                        <p:cTn id="9" dur="1230" accel="100000" fill="hold">
                                          <p:stCondLst>
                                            <p:cond delay="770"/>
                                          </p:stCondLst>
                                        </p:cTn>
                                        <p:tgtEl>
                                          <p:spTgt spid="385027"/>
                                        </p:tgtEl>
                                      </p:cBhvr>
                                      <p:from x="200000" y="450000"/>
                                      <p:to x="100000" y="100000"/>
                                    </p:animScale>
                                    <p:set>
                                      <p:cBhvr>
                                        <p:cTn id="10" dur="770" fill="hold"/>
                                        <p:tgtEl>
                                          <p:spTgt spid="385027"/>
                                        </p:tgtEl>
                                        <p:attrNameLst>
                                          <p:attrName>ppt_x</p:attrName>
                                        </p:attrNameLst>
                                      </p:cBhvr>
                                      <p:to>
                                        <p:strVal val="(0.5)"/>
                                      </p:to>
                                    </p:set>
                                    <p:anim from="(0.5)" to="(#ppt_x)" calcmode="lin" valueType="num">
                                      <p:cBhvr>
                                        <p:cTn id="11" dur="1230" accel="100000" fill="hold">
                                          <p:stCondLst>
                                            <p:cond delay="770"/>
                                          </p:stCondLst>
                                        </p:cTn>
                                        <p:tgtEl>
                                          <p:spTgt spid="385027"/>
                                        </p:tgtEl>
                                        <p:attrNameLst>
                                          <p:attrName>ppt_x</p:attrName>
                                        </p:attrNameLst>
                                      </p:cBhvr>
                                    </p:anim>
                                    <p:set>
                                      <p:cBhvr>
                                        <p:cTn id="12" dur="770" fill="hold"/>
                                        <p:tgtEl>
                                          <p:spTgt spid="385027"/>
                                        </p:tgtEl>
                                        <p:attrNameLst>
                                          <p:attrName>ppt_y</p:attrName>
                                        </p:attrNameLst>
                                      </p:cBhvr>
                                      <p:to>
                                        <p:strVal val="(#ppt_y+0.4)"/>
                                      </p:to>
                                    </p:set>
                                    <p:anim from="(#ppt_y+0.4)" to="(#ppt_y)" calcmode="lin" valueType="num">
                                      <p:cBhvr>
                                        <p:cTn id="13" dur="1230" accel="100000" fill="hold">
                                          <p:stCondLst>
                                            <p:cond delay="770"/>
                                          </p:stCondLst>
                                        </p:cTn>
                                        <p:tgtEl>
                                          <p:spTgt spid="385027"/>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027" grpId="0"/>
    </p:bldLst>
  </p:timing>
</p:sld>
</file>

<file path=ppt/tags/tag1.xml><?xml version="1.0" encoding="utf-8"?>
<p:tagLst xmlns:p="http://schemas.openxmlformats.org/presentationml/2006/main">
  <p:tag name="AS_OS" val="Unix 3.10 unknown"/>
  <p:tag name="AS_RELEASE_DATE" val="2020.11.30"/>
  <p:tag name="AS_TITLE" val="Aspose.Slides for Java"/>
  <p:tag name="AS_VERSION" val="20.11"/>
  <p:tag name="COMMONDATA" val="eyJoZGlkIjoiMzQzNjlkN2NiYTM2YzViOGRmNTZkM2IxYzg1YjJiZjUifQ=="/>
  <p:tag name="KSO_WPP_MARK_KEY" val="6d3359f1-48ef-49dc-9cae-e445bbc17ae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Arial"/>
        <a:cs typeface="Arial"/>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2961</Words>
  <Application>WPS 演示</Application>
  <PresentationFormat/>
  <Paragraphs>143</Paragraphs>
  <Slides>20</Slides>
  <Notes>3</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20</vt:i4>
      </vt:variant>
    </vt:vector>
  </HeadingPairs>
  <TitlesOfParts>
    <vt:vector size="40" baseType="lpstr">
      <vt:lpstr>Arial</vt:lpstr>
      <vt:lpstr>宋体</vt:lpstr>
      <vt:lpstr>Wingdings</vt:lpstr>
      <vt:lpstr>方正舒体</vt:lpstr>
      <vt:lpstr>Calibri</vt:lpstr>
      <vt:lpstr>等线</vt:lpstr>
      <vt:lpstr>黑体</vt:lpstr>
      <vt:lpstr>Times New Roman</vt:lpstr>
      <vt:lpstr>楷体</vt:lpstr>
      <vt:lpstr>Cambria</vt:lpstr>
      <vt:lpstr>华文行楷</vt:lpstr>
      <vt:lpstr>微软雅黑</vt:lpstr>
      <vt:lpstr>新宋体</vt:lpstr>
      <vt:lpstr>Wingdings 2</vt:lpstr>
      <vt:lpstr>Wingdings</vt:lpstr>
      <vt:lpstr>Arial</vt:lpstr>
      <vt:lpstr>Wingdings 2</vt:lpstr>
      <vt:lpstr>Arial Unicode MS</vt:lpstr>
      <vt:lpstr>楷体_GB2312</vt:lpstr>
      <vt:lpstr>Office 主题</vt:lpstr>
      <vt:lpstr>PowerPoint 演示文稿</vt:lpstr>
      <vt:lpstr>PowerPoint 演示文稿</vt:lpstr>
      <vt:lpstr>PowerPoint 演示文稿</vt:lpstr>
      <vt:lpstr>创作背景</vt:lpstr>
      <vt:lpstr>PowerPoint 演示文稿</vt:lpstr>
      <vt:lpstr>PowerPoint 演示文稿</vt:lpstr>
      <vt:lpstr>PowerPoint 演示文稿</vt:lpstr>
      <vt:lpstr>PowerPoint 演示文稿</vt:lpstr>
      <vt:lpstr>PowerPoint 演示文稿</vt:lpstr>
      <vt:lpstr>PowerPoint 演示文稿</vt:lpstr>
      <vt:lpstr>天  地  人——孤独</vt:lpstr>
      <vt:lpstr>内容解析：</vt:lpstr>
      <vt:lpstr>PowerPoint 演示文稿</vt:lpstr>
      <vt:lpstr>PowerPoint 演示文稿</vt:lpstr>
      <vt:lpstr>PowerPoint 演示文稿</vt:lpstr>
      <vt:lpstr>板书设计</vt:lpstr>
      <vt:lpstr>课堂巩固</vt:lpstr>
      <vt:lpstr>课堂巩固</vt:lpstr>
      <vt:lpstr>课堂巩固</vt:lpstr>
      <vt:lpstr>PowerPoint 演示文稿</vt:lpstr>
    </vt:vector>
  </TitlesOfParts>
  <Company>学科网</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rbm.xkw.com</dc:creator>
  <cp:lastModifiedBy>浥轻尘</cp:lastModifiedBy>
  <cp:revision>2</cp:revision>
  <cp:lastPrinted>2023-05-06T09:26:00Z</cp:lastPrinted>
  <dcterms:created xsi:type="dcterms:W3CDTF">2023-05-06T09:26:00Z</dcterms:created>
  <dcterms:modified xsi:type="dcterms:W3CDTF">2023-05-07T13:21:35Z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bum">
    <vt:lpwstr>rbm.xkw.com</vt:lpwstr>
  </property>
  <property fmtid="{D5CDD505-2E9C-101B-9397-08002B2CF9AE}" pid="3" name="author">
    <vt:lpwstr>rbm.xkw.com</vt:lpwstr>
  </property>
  <property fmtid="{D5CDD505-2E9C-101B-9397-08002B2CF9AE}" pid="4" name="company">
    <vt:lpwstr>学科网</vt:lpwstr>
  </property>
  <property fmtid="{D5CDD505-2E9C-101B-9397-08002B2CF9AE}" pid="5" name="copyright">
    <vt:lpwstr>学科网版权所有</vt:lpwstr>
  </property>
  <property fmtid="{D5CDD505-2E9C-101B-9397-08002B2CF9AE}" pid="6" name="ICV">
    <vt:lpwstr>1378BEE84C55488BBFF1DF020CFF1982_12</vt:lpwstr>
  </property>
  <property fmtid="{D5CDD505-2E9C-101B-9397-08002B2CF9AE}" pid="7" name="KSOProductBuildVer">
    <vt:lpwstr>2052-11.1.0.14036</vt:lpwstr>
  </property>
</Properties>
</file>