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56" r:id="rId3"/>
    <p:sldId id="257" r:id="rId4"/>
    <p:sldId id="264" r:id="rId5"/>
    <p:sldId id="265" r:id="rId6"/>
    <p:sldId id="260" r:id="rId7"/>
    <p:sldId id="261" r:id="rId8"/>
    <p:sldId id="271" r:id="rId9"/>
    <p:sldId id="288" r:id="rId10"/>
    <p:sldId id="289" r:id="rId11"/>
    <p:sldId id="285" r:id="rId12"/>
    <p:sldId id="286" r:id="rId13"/>
    <p:sldId id="290" r:id="rId14"/>
    <p:sldId id="303" r:id="rId15"/>
    <p:sldId id="258" r:id="rId16"/>
    <p:sldId id="270" r:id="rId17"/>
    <p:sldId id="263" r:id="rId18"/>
    <p:sldId id="302" r:id="rId19"/>
  </p:sldIdLst>
  <p:sldSz cx="12192000" cy="6858000"/>
  <p:notesSz cx="6858000" cy="9144000"/>
  <p:custDataLst>
    <p:tags r:id="rId2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8A7F"/>
    <a:srgbClr val="AA7E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>
        <p:scale>
          <a:sx n="88" d="100"/>
          <a:sy n="88" d="100"/>
        </p:scale>
        <p:origin x="-437" y="-48"/>
      </p:cViewPr>
      <p:guideLst>
        <p:guide orient="horz" pos="2116"/>
        <p:guide pos="389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gs" Target="tags/tag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notesMaster" Target="notesMasters/notesMaster1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CF690-6A0B-4006-BF55-F97B1F404C8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DADDF-3462-4441-BE34-A388DE921B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CF690-6A0B-4006-BF55-F97B1F404C8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DADDF-3462-4441-BE34-A388DE921B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CF690-6A0B-4006-BF55-F97B1F404C8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DADDF-3462-4441-BE34-A388DE921B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CF690-6A0B-4006-BF55-F97B1F404C8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DADDF-3462-4441-BE34-A388DE921B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CF690-6A0B-4006-BF55-F97B1F404C8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DADDF-3462-4441-BE34-A388DE921B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CF690-6A0B-4006-BF55-F97B1F404C8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DADDF-3462-4441-BE34-A388DE921B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CF690-6A0B-4006-BF55-F97B1F404C89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DADDF-3462-4441-BE34-A388DE921B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CF690-6A0B-4006-BF55-F97B1F404C8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DADDF-3462-4441-BE34-A388DE921B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CF690-6A0B-4006-BF55-F97B1F404C89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DADDF-3462-4441-BE34-A388DE921B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CF690-6A0B-4006-BF55-F97B1F404C8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DADDF-3462-4441-BE34-A388DE921B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CF690-6A0B-4006-BF55-F97B1F404C8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DADDF-3462-4441-BE34-A388DE921B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1CF690-6A0B-4006-BF55-F97B1F404C8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4DADDF-3462-4441-BE34-A388DE921B4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jpe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image" Target="../media/image1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1.jpe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67000" y="-2666999"/>
            <a:ext cx="6858001" cy="1219200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9662496" y="-205405"/>
            <a:ext cx="2184399" cy="259520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987" y="5289900"/>
            <a:ext cx="1090613" cy="89023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566399" y="5289898"/>
            <a:ext cx="1090614" cy="890239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4495800" y="952209"/>
            <a:ext cx="3200400" cy="83099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zh-CN" altLang="en-US" sz="4800" spc="600" dirty="0">
                <a:solidFill>
                  <a:schemeClr val="accent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故事</a:t>
            </a:r>
            <a:r>
              <a:rPr lang="zh-CN" altLang="en-US" sz="4800" spc="600" dirty="0" smtClean="0">
                <a:solidFill>
                  <a:schemeClr val="accent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导</a:t>
            </a:r>
            <a:r>
              <a:rPr lang="zh-CN" altLang="en-US" sz="4800" spc="600" dirty="0">
                <a:solidFill>
                  <a:schemeClr val="accent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入</a:t>
            </a:r>
            <a:endParaRPr lang="zh-CN" altLang="en-US" sz="4800" spc="600" dirty="0">
              <a:solidFill>
                <a:schemeClr val="accent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4398134" y="1783206"/>
            <a:ext cx="3182947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3917" y="2076947"/>
            <a:ext cx="3410778" cy="3212953"/>
          </a:xfrm>
          <a:prstGeom prst="rect">
            <a:avLst/>
          </a:prstGeom>
          <a:ln w="38100">
            <a:solidFill>
              <a:srgbClr val="00B050"/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1262382" y="2000242"/>
            <a:ext cx="5707761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36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  夜色</a:t>
            </a:r>
            <a:r>
              <a:rPr lang="zh-CN" altLang="en-US" sz="3600" dirty="0">
                <a:latin typeface="华文新魏" panose="02010800040101010101" pitchFamily="2" charset="-122"/>
                <a:ea typeface="华文新魏" panose="02010800040101010101" pitchFamily="2" charset="-122"/>
              </a:rPr>
              <a:t>渐渐暗了下来，朋友们都走了，只剩一个</a:t>
            </a:r>
            <a:r>
              <a:rPr lang="zh-CN" altLang="en-US" sz="36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小男孩</a:t>
            </a:r>
            <a:r>
              <a:rPr lang="zh-CN" altLang="en-US" sz="3600" dirty="0">
                <a:latin typeface="华文新魏" panose="02010800040101010101" pitchFamily="2" charset="-122"/>
                <a:ea typeface="华文新魏" panose="02010800040101010101" pitchFamily="2" charset="-122"/>
              </a:rPr>
              <a:t>孤零零地被困在悬崖上，他吓</a:t>
            </a:r>
            <a:r>
              <a:rPr lang="zh-CN" altLang="en-US" sz="36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得一动</a:t>
            </a:r>
            <a:r>
              <a:rPr lang="zh-CN" altLang="en-US" sz="3600" dirty="0">
                <a:latin typeface="华文新魏" panose="02010800040101010101" pitchFamily="2" charset="-122"/>
                <a:ea typeface="华文新魏" panose="02010800040101010101" pitchFamily="2" charset="-122"/>
              </a:rPr>
              <a:t>也不敢动，四周静得彷佛只听到他自己的哭泣声。究竟发生了什么</a:t>
            </a:r>
            <a:r>
              <a:rPr lang="en-US" altLang="zh-CN" sz="3600" dirty="0">
                <a:latin typeface="华文新魏" panose="02010800040101010101" pitchFamily="2" charset="-122"/>
                <a:ea typeface="华文新魏" panose="02010800040101010101" pitchFamily="2" charset="-122"/>
              </a:rPr>
              <a:t>?</a:t>
            </a:r>
            <a:r>
              <a:rPr lang="zh-CN" altLang="en-US" sz="3600" dirty="0">
                <a:latin typeface="华文新魏" panose="02010800040101010101" pitchFamily="2" charset="-122"/>
                <a:ea typeface="华文新魏" panose="02010800040101010101" pitchFamily="2" charset="-122"/>
              </a:rPr>
              <a:t>男孩后来怎么样了呢</a:t>
            </a:r>
            <a:r>
              <a:rPr lang="en-US" altLang="zh-CN" sz="3600" dirty="0">
                <a:latin typeface="华文新魏" panose="02010800040101010101" pitchFamily="2" charset="-122"/>
                <a:ea typeface="华文新魏" panose="02010800040101010101" pitchFamily="2" charset="-122"/>
              </a:rPr>
              <a:t>?</a:t>
            </a:r>
            <a:endParaRPr lang="zh-CN" altLang="en-US" sz="36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21572" y="-2680829"/>
            <a:ext cx="6858001" cy="1219200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987" y="5289900"/>
            <a:ext cx="1090613" cy="89023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566399" y="5289898"/>
            <a:ext cx="1090614" cy="890239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1613587" y="2829402"/>
            <a:ext cx="8872700" cy="1198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根据你对人物心理的揣摩，小组合作，表演</a:t>
            </a:r>
            <a:r>
              <a:rPr lang="en-US" altLang="zh-CN" sz="36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“</a:t>
            </a:r>
            <a:r>
              <a:rPr lang="zh-CN" altLang="en-US" sz="36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我</a:t>
            </a:r>
            <a:r>
              <a:rPr lang="en-US" altLang="zh-CN" sz="36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”</a:t>
            </a:r>
            <a:r>
              <a:rPr lang="zh-CN" altLang="en-US" sz="36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与小伙伴之间的对话</a:t>
            </a:r>
            <a:r>
              <a:rPr lang="zh-CN" altLang="en-US" sz="36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  <a:endParaRPr lang="zh-CN" altLang="en-US" sz="36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9662496" y="-205405"/>
            <a:ext cx="2184399" cy="2595208"/>
          </a:xfrm>
          <a:prstGeom prst="rect">
            <a:avLst/>
          </a:prstGeom>
        </p:spPr>
      </p:pic>
      <p:sp>
        <p:nvSpPr>
          <p:cNvPr id="8" name="文本框 18"/>
          <p:cNvSpPr txBox="1"/>
          <p:nvPr/>
        </p:nvSpPr>
        <p:spPr>
          <a:xfrm>
            <a:off x="3931920" y="986790"/>
            <a:ext cx="4624070" cy="82994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p>
            <a:pPr algn="ctr"/>
            <a:r>
              <a:rPr lang="zh-CN" altLang="en-US" sz="4800" spc="600" dirty="0" smtClean="0">
                <a:solidFill>
                  <a:schemeClr val="accent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体验人物心理</a:t>
            </a:r>
            <a:endParaRPr lang="zh-CN" altLang="en-US" sz="4800" spc="600" dirty="0">
              <a:solidFill>
                <a:schemeClr val="accent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 flipV="1">
            <a:off x="4125595" y="1915795"/>
            <a:ext cx="4355465" cy="1333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67000" y="-2666999"/>
            <a:ext cx="6858001" cy="12192002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54182" y="328899"/>
            <a:ext cx="11269700" cy="609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81355" y="838200"/>
            <a:ext cx="10829290" cy="5077460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zh-CN" sz="3600" dirty="0">
                <a:latin typeface="华文新魏" panose="02010800040101010101" pitchFamily="2" charset="-122"/>
                <a:ea typeface="华文新魏" panose="02010800040101010101" pitchFamily="2" charset="-122"/>
              </a:rPr>
              <a:t>我：</a:t>
            </a:r>
            <a:r>
              <a:rPr lang="en-US" altLang="zh-CN" sz="3600" dirty="0">
                <a:latin typeface="华文新魏" panose="02010800040101010101" pitchFamily="2" charset="-122"/>
                <a:ea typeface="华文新魏" panose="02010800040101010101" pitchFamily="2" charset="-122"/>
              </a:rPr>
              <a:t>“</a:t>
            </a:r>
            <a:r>
              <a:rPr lang="zh-CN" altLang="en-US" sz="3600" dirty="0">
                <a:latin typeface="华文新魏" panose="02010800040101010101" pitchFamily="2" charset="-122"/>
                <a:ea typeface="华文新魏" panose="02010800040101010101" pitchFamily="2" charset="-122"/>
              </a:rPr>
              <a:t>喂，等等我。</a:t>
            </a:r>
            <a:r>
              <a:rPr lang="en-US" altLang="zh-CN" sz="3600" dirty="0">
                <a:latin typeface="华文新魏" panose="02010800040101010101" pitchFamily="2" charset="-122"/>
                <a:ea typeface="华文新魏" panose="02010800040101010101" pitchFamily="2" charset="-122"/>
              </a:rPr>
              <a:t>”</a:t>
            </a:r>
            <a:endParaRPr lang="en-US" altLang="zh-CN" sz="36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endParaRPr lang="en-US" altLang="zh-CN" sz="36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sz="36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某小伙伴：</a:t>
            </a:r>
            <a:r>
              <a:rPr lang="en-US" altLang="zh-CN" sz="36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“</a:t>
            </a:r>
            <a:r>
              <a:rPr lang="zh-CN" altLang="en-US" sz="36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再见啦！看你就像滑稽画里的小人儿。</a:t>
            </a:r>
            <a:r>
              <a:rPr lang="en-US" altLang="zh-CN" sz="36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”</a:t>
            </a:r>
            <a:endParaRPr lang="en-US" altLang="zh-CN" sz="36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endParaRPr lang="en-US" altLang="zh-CN" sz="36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sz="36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我：</a:t>
            </a:r>
            <a:r>
              <a:rPr lang="en-US" altLang="zh-CN" sz="36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“</a:t>
            </a:r>
            <a:r>
              <a:rPr lang="zh-CN" altLang="en-US" sz="36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但是我不能</a:t>
            </a:r>
            <a:r>
              <a:rPr lang="en-US" altLang="zh-CN" sz="36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……</a:t>
            </a:r>
            <a:r>
              <a:rPr lang="zh-CN" altLang="en-US" sz="36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我</a:t>
            </a:r>
            <a:r>
              <a:rPr lang="en-US" altLang="zh-CN" sz="36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……”</a:t>
            </a:r>
            <a:endParaRPr lang="en-US" altLang="zh-CN" sz="36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endParaRPr lang="en-US" altLang="zh-CN" sz="36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sz="36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内德：</a:t>
            </a:r>
            <a:r>
              <a:rPr lang="en-US" altLang="zh-CN" sz="36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“</a:t>
            </a:r>
            <a:r>
              <a:rPr lang="zh-CN" altLang="en-US" sz="36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你可以留下来，如果你想的话。</a:t>
            </a:r>
            <a:r>
              <a:rPr lang="en-US" altLang="zh-CN" sz="36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”</a:t>
            </a:r>
            <a:endParaRPr lang="en-US" altLang="zh-CN" sz="36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endParaRPr lang="en-US" altLang="zh-CN" sz="36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sz="36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杰里：</a:t>
            </a:r>
            <a:r>
              <a:rPr lang="en-US" altLang="zh-CN" sz="36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“</a:t>
            </a:r>
            <a:r>
              <a:rPr lang="zh-CN" altLang="en-US" sz="36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全看你自己了。</a:t>
            </a:r>
            <a:r>
              <a:rPr lang="en-US" altLang="zh-CN" sz="36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”</a:t>
            </a:r>
            <a:endParaRPr lang="en-US" altLang="zh-CN" sz="36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278755" y="838200"/>
            <a:ext cx="4974590" cy="58356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zh-CN" sz="320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（哑着嗓子，焦急、害怕）</a:t>
            </a:r>
            <a:endParaRPr lang="zh-CN" sz="3200" dirty="0" smtClean="0">
              <a:solidFill>
                <a:srgbClr val="C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66445" y="2484120"/>
            <a:ext cx="4974590" cy="58356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zh-CN" sz="3200" dirty="0">
                <a:solidFill>
                  <a:schemeClr val="accent5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（戏谑、嘲讽、幸灾乐祸）</a:t>
            </a:r>
            <a:endParaRPr lang="zh-CN" sz="3200" dirty="0" smtClean="0">
              <a:solidFill>
                <a:srgbClr val="C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990080" y="3067685"/>
            <a:ext cx="4974590" cy="58356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zh-CN" sz="320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（慌张无助）</a:t>
            </a:r>
            <a:endParaRPr lang="zh-CN" sz="3200" dirty="0" smtClean="0">
              <a:solidFill>
                <a:srgbClr val="C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766445" y="3651250"/>
            <a:ext cx="4974590" cy="58356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zh-CN" sz="3200" dirty="0">
                <a:solidFill>
                  <a:schemeClr val="accent5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【嘲笑声、嘘声】</a:t>
            </a:r>
            <a:endParaRPr lang="zh-CN" sz="3200" dirty="0" smtClean="0">
              <a:solidFill>
                <a:schemeClr val="accent5">
                  <a:lumMod val="50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66445" y="4681220"/>
            <a:ext cx="4974590" cy="58356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zh-CN" sz="3200" dirty="0">
                <a:solidFill>
                  <a:schemeClr val="accent5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（嘲笑、冷漠）</a:t>
            </a:r>
            <a:endParaRPr lang="zh-CN" sz="3200" dirty="0">
              <a:solidFill>
                <a:schemeClr val="accent5">
                  <a:lumMod val="50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189345" y="5264785"/>
            <a:ext cx="5462905" cy="58356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zh-CN" sz="3200" dirty="0">
                <a:solidFill>
                  <a:schemeClr val="accent5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（担心，但在当下无法可想）</a:t>
            </a:r>
            <a:endParaRPr lang="zh-CN" sz="3200" dirty="0" smtClean="0">
              <a:solidFill>
                <a:srgbClr val="C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  <p:bldP spid="15" grpId="0"/>
      <p:bldP spid="19" grpId="0"/>
      <p:bldP spid="20" grpId="0"/>
      <p:bldP spid="2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21572" y="-2680829"/>
            <a:ext cx="6858001" cy="1219200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987" y="5289900"/>
            <a:ext cx="1090613" cy="89023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566399" y="5289898"/>
            <a:ext cx="1090614" cy="890239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980492" y="846932"/>
            <a:ext cx="8872700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dirty="0" smtClean="0"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再读：</a:t>
            </a:r>
            <a:r>
              <a:rPr lang="en-US" altLang="zh-CN" sz="3600" dirty="0" smtClean="0"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“</a:t>
            </a:r>
            <a:r>
              <a:rPr lang="zh-CN" altLang="en-US" sz="3600" dirty="0" smtClean="0"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但是我不能</a:t>
            </a:r>
            <a:r>
              <a:rPr lang="en-US" altLang="zh-CN" sz="3600" dirty="0" smtClean="0"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……</a:t>
            </a:r>
            <a:r>
              <a:rPr lang="zh-CN" altLang="en-US" sz="3600" dirty="0" smtClean="0"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我</a:t>
            </a:r>
            <a:r>
              <a:rPr lang="en-US" altLang="zh-CN" sz="3600" dirty="0" smtClean="0"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……</a:t>
            </a:r>
            <a:endParaRPr lang="zh-CN" altLang="en-US" sz="36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9662496" y="-205405"/>
            <a:ext cx="2184399" cy="2595208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1111250" y="1694180"/>
            <a:ext cx="9714865" cy="1198880"/>
          </a:xfrm>
          <a:prstGeom prst="rect">
            <a:avLst/>
          </a:prstGeom>
          <a:ln w="15875">
            <a:solidFill>
              <a:schemeClr val="accent1"/>
            </a:solidFill>
            <a:prstDash val="dashDot"/>
          </a:ln>
        </p:spPr>
        <p:txBody>
          <a:bodyPr wrap="square">
            <a:spAutoFit/>
          </a:bodyPr>
          <a:p>
            <a:r>
              <a:rPr lang="zh-CN" sz="3600" dirty="0">
                <a:solidFill>
                  <a:srgbClr val="098A7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试还原人物语言：</a:t>
            </a:r>
            <a:endParaRPr lang="zh-CN" sz="3600" dirty="0">
              <a:solidFill>
                <a:srgbClr val="098A7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sz="3600" dirty="0" smtClean="0">
                <a:solidFill>
                  <a:srgbClr val="098A7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但是我不能</a:t>
            </a:r>
            <a:r>
              <a:rPr lang="en-US" altLang="zh-CN" sz="3600" dirty="0" smtClean="0">
                <a:solidFill>
                  <a:srgbClr val="098A7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_____________</a:t>
            </a:r>
            <a:r>
              <a:rPr lang="zh-CN" altLang="en-US" sz="3600" dirty="0" smtClean="0">
                <a:solidFill>
                  <a:srgbClr val="098A7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，我</a:t>
            </a:r>
            <a:r>
              <a:rPr lang="en-US" altLang="zh-CN" sz="3600" dirty="0" smtClean="0">
                <a:solidFill>
                  <a:srgbClr val="098A7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___________</a:t>
            </a:r>
            <a:r>
              <a:rPr lang="zh-CN" altLang="en-US" sz="3600" dirty="0" smtClean="0">
                <a:solidFill>
                  <a:srgbClr val="098A7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  <a:endParaRPr lang="zh-CN" altLang="en-US" sz="3600" dirty="0" smtClean="0">
              <a:solidFill>
                <a:srgbClr val="098A7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111250" y="3214370"/>
            <a:ext cx="9715500" cy="107632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altLang="zh-CN" sz="320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“</a:t>
            </a:r>
            <a:r>
              <a:rPr lang="zh-CN" altLang="en-US" sz="320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我</a:t>
            </a:r>
            <a:r>
              <a:rPr lang="en-US" altLang="zh-CN" sz="320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”</a:t>
            </a:r>
            <a:r>
              <a:rPr lang="zh-CN" altLang="en-US" sz="320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没有把话说完，仅仅是因为</a:t>
            </a:r>
            <a:r>
              <a:rPr lang="en-US" altLang="zh-CN" sz="320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“</a:t>
            </a:r>
            <a:r>
              <a:rPr lang="zh-CN" altLang="en-US" sz="320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我</a:t>
            </a:r>
            <a:r>
              <a:rPr lang="en-US" altLang="zh-CN" sz="320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”</a:t>
            </a:r>
            <a:r>
              <a:rPr lang="zh-CN" altLang="en-US" sz="320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慌张、害怕而语无伦次吗？</a:t>
            </a:r>
            <a:endParaRPr lang="zh-CN" altLang="en-US" sz="3200" dirty="0" smtClean="0">
              <a:solidFill>
                <a:srgbClr val="C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103370" y="2184400"/>
            <a:ext cx="1619885" cy="58356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zh-CN" sz="320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爬上去</a:t>
            </a:r>
            <a:endParaRPr lang="zh-CN" sz="3200" dirty="0" smtClean="0">
              <a:solidFill>
                <a:srgbClr val="C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418070" y="2184400"/>
            <a:ext cx="2753360" cy="58356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zh-CN" sz="320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的身体不允许</a:t>
            </a:r>
            <a:endParaRPr lang="zh-CN" sz="3200" dirty="0" smtClean="0">
              <a:solidFill>
                <a:srgbClr val="C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 useBgFill="1">
        <p:nvSpPr>
          <p:cNvPr id="11" name="矩形 10"/>
          <p:cNvSpPr/>
          <p:nvPr/>
        </p:nvSpPr>
        <p:spPr>
          <a:xfrm>
            <a:off x="1111250" y="4417695"/>
            <a:ext cx="9716135" cy="1198880"/>
          </a:xfrm>
          <a:prstGeom prst="rect">
            <a:avLst/>
          </a:prstGeom>
          <a:ln w="15875">
            <a:solidFill>
              <a:schemeClr val="accent1"/>
            </a:solidFill>
            <a:prstDash val="dashDot"/>
          </a:ln>
        </p:spPr>
        <p:txBody>
          <a:bodyPr wrap="square">
            <a:spAutoFit/>
          </a:bodyPr>
          <a:p>
            <a:r>
              <a:rPr lang="zh-CN" sz="3600" dirty="0">
                <a:solidFill>
                  <a:srgbClr val="098A7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这是</a:t>
            </a:r>
            <a:r>
              <a:rPr lang="en-US" altLang="zh-CN" sz="3600" dirty="0">
                <a:solidFill>
                  <a:srgbClr val="098A7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“</a:t>
            </a:r>
            <a:r>
              <a:rPr lang="zh-CN" altLang="en-US" sz="3600" dirty="0">
                <a:solidFill>
                  <a:srgbClr val="098A7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我</a:t>
            </a:r>
            <a:r>
              <a:rPr lang="en-US" altLang="zh-CN" sz="3600" dirty="0">
                <a:solidFill>
                  <a:srgbClr val="098A7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”</a:t>
            </a:r>
            <a:r>
              <a:rPr lang="zh-CN" altLang="en-US" sz="3600" dirty="0">
                <a:solidFill>
                  <a:srgbClr val="098A7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突破自我的征程，未说出口的话保卫的是自我的尊严。</a:t>
            </a:r>
            <a:endParaRPr lang="zh-CN" altLang="en-US" sz="3600" dirty="0" smtClean="0">
              <a:solidFill>
                <a:srgbClr val="098A7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 useBgFill="1">
        <p:nvSpPr>
          <p:cNvPr id="13" name="矩形 12"/>
          <p:cNvSpPr/>
          <p:nvPr/>
        </p:nvSpPr>
        <p:spPr>
          <a:xfrm>
            <a:off x="1111250" y="5774055"/>
            <a:ext cx="7585075" cy="645160"/>
          </a:xfrm>
          <a:prstGeom prst="rect">
            <a:avLst/>
          </a:prstGeom>
          <a:ln w="15875">
            <a:solidFill>
              <a:srgbClr val="AA7E7F"/>
            </a:solidFill>
            <a:prstDash val="dashDot"/>
          </a:ln>
        </p:spPr>
        <p:txBody>
          <a:bodyPr wrap="square">
            <a:spAutoFit/>
          </a:bodyPr>
          <a:p>
            <a:r>
              <a:rPr lang="zh-CN" sz="360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语言的设计，描绘了复杂矛盾的心理</a:t>
            </a:r>
            <a:endParaRPr lang="zh-CN" sz="3600" dirty="0" smtClean="0">
              <a:solidFill>
                <a:srgbClr val="C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ldLvl="0" animBg="1"/>
      <p:bldP spid="10" grpId="0"/>
      <p:bldP spid="3" grpId="0"/>
      <p:bldP spid="5" grpId="0"/>
      <p:bldP spid="11" grpId="0" bldLvl="0" animBg="1"/>
      <p:bldP spid="13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/>
              <a:t>当堂演练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 sz="3200"/>
              <a:t>当你看到桌子上刚发下来的试卷</a:t>
            </a:r>
            <a:r>
              <a:rPr lang="en-US" altLang="zh-CN" sz="3200"/>
              <a:t> ......</a:t>
            </a:r>
            <a:endParaRPr lang="en-US" altLang="zh-CN" sz="3200"/>
          </a:p>
          <a:p>
            <a:pPr marL="0" indent="0">
              <a:buNone/>
            </a:pPr>
            <a:r>
              <a:rPr lang="en-US" altLang="zh-CN" b="1"/>
              <a:t>1</a:t>
            </a:r>
            <a:r>
              <a:rPr lang="zh-CN" altLang="zh-CN" b="1"/>
              <a:t>、续写片段作文</a:t>
            </a:r>
            <a:endParaRPr lang="zh-CN" altLang="zh-CN" b="1"/>
          </a:p>
          <a:p>
            <a:pPr marL="0" indent="0">
              <a:buNone/>
            </a:pPr>
            <a:r>
              <a:rPr lang="en-US" altLang="zh-CN" b="1"/>
              <a:t>2</a:t>
            </a:r>
            <a:r>
              <a:rPr lang="zh-CN" altLang="en-US" b="1"/>
              <a:t>、可以用动作、语言、环境等描写体现</a:t>
            </a:r>
            <a:r>
              <a:rPr lang="en-US" altLang="zh-CN" b="1"/>
              <a:t>“</a:t>
            </a:r>
            <a:r>
              <a:rPr lang="zh-CN" altLang="en-US" b="1"/>
              <a:t>我</a:t>
            </a:r>
            <a:r>
              <a:rPr lang="en-US" altLang="zh-CN" b="1"/>
              <a:t>”</a:t>
            </a:r>
            <a:r>
              <a:rPr lang="zh-CN" altLang="en-US" b="1"/>
              <a:t>心理的变化</a:t>
            </a:r>
            <a:endParaRPr lang="zh-CN" altLang="en-US" b="1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67000" y="-2666999"/>
            <a:ext cx="6858001" cy="1219200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9662496" y="-205405"/>
            <a:ext cx="2184399" cy="259520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987" y="5289900"/>
            <a:ext cx="1090613" cy="89023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566399" y="5289898"/>
            <a:ext cx="1090614" cy="890239"/>
          </a:xfrm>
          <a:prstGeom prst="rect">
            <a:avLst/>
          </a:prstGeom>
        </p:spPr>
      </p:pic>
      <p:sp>
        <p:nvSpPr>
          <p:cNvPr id="2" name="TextBox 1"/>
          <p:cNvSpPr/>
          <p:nvPr/>
        </p:nvSpPr>
        <p:spPr>
          <a:xfrm>
            <a:off x="1242695" y="2106930"/>
            <a:ext cx="9811385" cy="107632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lvl="0" algn="just">
              <a:buClrTx/>
              <a:buSzTx/>
              <a:buFontTx/>
            </a:pPr>
            <a:r>
              <a:rPr lang="en-US" altLang="zh-CN" sz="3200" dirty="0" smtClean="0"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1</a:t>
            </a:r>
            <a:r>
              <a:rPr lang="en-US" altLang="zh-CN" sz="3200" dirty="0" smtClean="0"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.</a:t>
            </a:r>
            <a:r>
              <a:rPr lang="en-US" altLang="zh-CN" sz="3200" dirty="0" smtClean="0"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结合课文内容来看，标题“走一步，再走一步”是什么意思？</a:t>
            </a:r>
            <a:endParaRPr lang="en-US" altLang="zh-CN" sz="3200" dirty="0" smtClean="0">
              <a:latin typeface="华文新魏" panose="02010800040101010101" pitchFamily="2" charset="-122"/>
              <a:ea typeface="华文新魏" panose="02010800040101010101" pitchFamily="2" charset="-122"/>
              <a:sym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20495" y="3488690"/>
            <a:ext cx="9562465" cy="1568450"/>
          </a:xfrm>
          <a:prstGeom prst="rect">
            <a:avLst/>
          </a:prstGeom>
          <a:solidFill>
            <a:srgbClr val="098A7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zh-CN" altLang="en-US" sz="3200" dirty="0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无论怎样的危险和困难，只要把它分解开来，分解为一小步一小步，一步一步走下去，天大的困难也可以闯过去。</a:t>
            </a:r>
            <a:endParaRPr lang="zh-CN" altLang="en-US" sz="3200" dirty="0" smtClean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0" name="文本框 18"/>
          <p:cNvSpPr txBox="1"/>
          <p:nvPr/>
        </p:nvSpPr>
        <p:spPr>
          <a:xfrm>
            <a:off x="3776980" y="861060"/>
            <a:ext cx="4624070" cy="82994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p>
            <a:pPr algn="ctr"/>
            <a:r>
              <a:rPr lang="zh-CN" altLang="en-US" sz="4800" spc="600" dirty="0" smtClean="0">
                <a:solidFill>
                  <a:schemeClr val="accent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探究文章主题</a:t>
            </a:r>
            <a:endParaRPr lang="zh-CN" altLang="en-US" sz="4800" spc="600" dirty="0">
              <a:solidFill>
                <a:schemeClr val="accent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 flipV="1">
            <a:off x="3970655" y="1790065"/>
            <a:ext cx="4355465" cy="1333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67000" y="-2666999"/>
            <a:ext cx="6858001" cy="12192002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461150" y="381000"/>
            <a:ext cx="11269700" cy="609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157" y="5777264"/>
            <a:ext cx="1090613" cy="89023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101386" y="5783919"/>
            <a:ext cx="1090614" cy="890239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 flipH="1">
            <a:off x="8826593" y="2997304"/>
            <a:ext cx="3290514" cy="1655664"/>
            <a:chOff x="1290649" y="3950396"/>
            <a:chExt cx="3945600" cy="1985280"/>
          </a:xfrm>
        </p:grpSpPr>
        <p:sp>
          <p:nvSpPr>
            <p:cNvPr id="23" name="Freeform 45"/>
            <p:cNvSpPr>
              <a:spLocks noEditPoints="1"/>
            </p:cNvSpPr>
            <p:nvPr/>
          </p:nvSpPr>
          <p:spPr bwMode="auto">
            <a:xfrm>
              <a:off x="4789365" y="3950396"/>
              <a:ext cx="300214" cy="200035"/>
            </a:xfrm>
            <a:custGeom>
              <a:avLst/>
              <a:gdLst>
                <a:gd name="T0" fmla="*/ 0 w 530"/>
                <a:gd name="T1" fmla="*/ 373 h 373"/>
                <a:gd name="T2" fmla="*/ 530 w 530"/>
                <a:gd name="T3" fmla="*/ 373 h 373"/>
                <a:gd name="T4" fmla="*/ 530 w 530"/>
                <a:gd name="T5" fmla="*/ 0 h 373"/>
                <a:gd name="T6" fmla="*/ 0 w 530"/>
                <a:gd name="T7" fmla="*/ 0 h 373"/>
                <a:gd name="T8" fmla="*/ 0 w 530"/>
                <a:gd name="T9" fmla="*/ 373 h 373"/>
                <a:gd name="T10" fmla="*/ 510 w 530"/>
                <a:gd name="T11" fmla="*/ 36 h 373"/>
                <a:gd name="T12" fmla="*/ 343 w 530"/>
                <a:gd name="T13" fmla="*/ 183 h 373"/>
                <a:gd name="T14" fmla="*/ 510 w 530"/>
                <a:gd name="T15" fmla="*/ 337 h 373"/>
                <a:gd name="T16" fmla="*/ 510 w 530"/>
                <a:gd name="T17" fmla="*/ 354 h 373"/>
                <a:gd name="T18" fmla="*/ 321 w 530"/>
                <a:gd name="T19" fmla="*/ 200 h 373"/>
                <a:gd name="T20" fmla="*/ 264 w 530"/>
                <a:gd name="T21" fmla="*/ 248 h 373"/>
                <a:gd name="T22" fmla="*/ 206 w 530"/>
                <a:gd name="T23" fmla="*/ 200 h 373"/>
                <a:gd name="T24" fmla="*/ 17 w 530"/>
                <a:gd name="T25" fmla="*/ 354 h 373"/>
                <a:gd name="T26" fmla="*/ 17 w 530"/>
                <a:gd name="T27" fmla="*/ 337 h 373"/>
                <a:gd name="T28" fmla="*/ 187 w 530"/>
                <a:gd name="T29" fmla="*/ 183 h 373"/>
                <a:gd name="T30" fmla="*/ 17 w 530"/>
                <a:gd name="T31" fmla="*/ 36 h 373"/>
                <a:gd name="T32" fmla="*/ 17 w 530"/>
                <a:gd name="T33" fmla="*/ 19 h 373"/>
                <a:gd name="T34" fmla="*/ 264 w 530"/>
                <a:gd name="T35" fmla="*/ 195 h 373"/>
                <a:gd name="T36" fmla="*/ 510 w 530"/>
                <a:gd name="T37" fmla="*/ 19 h 373"/>
                <a:gd name="T38" fmla="*/ 510 w 530"/>
                <a:gd name="T39" fmla="*/ 36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30" h="373">
                  <a:moveTo>
                    <a:pt x="0" y="373"/>
                  </a:moveTo>
                  <a:lnTo>
                    <a:pt x="530" y="373"/>
                  </a:lnTo>
                  <a:lnTo>
                    <a:pt x="530" y="0"/>
                  </a:lnTo>
                  <a:lnTo>
                    <a:pt x="0" y="0"/>
                  </a:lnTo>
                  <a:lnTo>
                    <a:pt x="0" y="373"/>
                  </a:lnTo>
                  <a:close/>
                  <a:moveTo>
                    <a:pt x="510" y="36"/>
                  </a:moveTo>
                  <a:lnTo>
                    <a:pt x="343" y="183"/>
                  </a:lnTo>
                  <a:lnTo>
                    <a:pt x="510" y="337"/>
                  </a:lnTo>
                  <a:lnTo>
                    <a:pt x="510" y="354"/>
                  </a:lnTo>
                  <a:lnTo>
                    <a:pt x="321" y="200"/>
                  </a:lnTo>
                  <a:lnTo>
                    <a:pt x="264" y="248"/>
                  </a:lnTo>
                  <a:lnTo>
                    <a:pt x="206" y="200"/>
                  </a:lnTo>
                  <a:lnTo>
                    <a:pt x="17" y="354"/>
                  </a:lnTo>
                  <a:lnTo>
                    <a:pt x="17" y="337"/>
                  </a:lnTo>
                  <a:lnTo>
                    <a:pt x="187" y="183"/>
                  </a:lnTo>
                  <a:lnTo>
                    <a:pt x="17" y="36"/>
                  </a:lnTo>
                  <a:lnTo>
                    <a:pt x="17" y="19"/>
                  </a:lnTo>
                  <a:lnTo>
                    <a:pt x="264" y="195"/>
                  </a:lnTo>
                  <a:lnTo>
                    <a:pt x="510" y="19"/>
                  </a:lnTo>
                  <a:lnTo>
                    <a:pt x="510" y="3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 sz="120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24" name="Freeform 46"/>
            <p:cNvSpPr>
              <a:spLocks noEditPoints="1"/>
            </p:cNvSpPr>
            <p:nvPr/>
          </p:nvSpPr>
          <p:spPr bwMode="auto">
            <a:xfrm>
              <a:off x="3105970" y="4222956"/>
              <a:ext cx="284634" cy="268978"/>
            </a:xfrm>
            <a:custGeom>
              <a:avLst/>
              <a:gdLst>
                <a:gd name="T0" fmla="*/ 120 w 223"/>
                <a:gd name="T1" fmla="*/ 86 h 223"/>
                <a:gd name="T2" fmla="*/ 120 w 223"/>
                <a:gd name="T3" fmla="*/ 69 h 223"/>
                <a:gd name="T4" fmla="*/ 163 w 223"/>
                <a:gd name="T5" fmla="*/ 69 h 223"/>
                <a:gd name="T6" fmla="*/ 163 w 223"/>
                <a:gd name="T7" fmla="*/ 0 h 223"/>
                <a:gd name="T8" fmla="*/ 60 w 223"/>
                <a:gd name="T9" fmla="*/ 0 h 223"/>
                <a:gd name="T10" fmla="*/ 60 w 223"/>
                <a:gd name="T11" fmla="*/ 69 h 223"/>
                <a:gd name="T12" fmla="*/ 103 w 223"/>
                <a:gd name="T13" fmla="*/ 69 h 223"/>
                <a:gd name="T14" fmla="*/ 103 w 223"/>
                <a:gd name="T15" fmla="*/ 86 h 223"/>
                <a:gd name="T16" fmla="*/ 43 w 223"/>
                <a:gd name="T17" fmla="*/ 86 h 223"/>
                <a:gd name="T18" fmla="*/ 43 w 223"/>
                <a:gd name="T19" fmla="*/ 78 h 223"/>
                <a:gd name="T20" fmla="*/ 18 w 223"/>
                <a:gd name="T21" fmla="*/ 78 h 223"/>
                <a:gd name="T22" fmla="*/ 18 w 223"/>
                <a:gd name="T23" fmla="*/ 86 h 223"/>
                <a:gd name="T24" fmla="*/ 0 w 223"/>
                <a:gd name="T25" fmla="*/ 86 h 223"/>
                <a:gd name="T26" fmla="*/ 0 w 223"/>
                <a:gd name="T27" fmla="*/ 223 h 223"/>
                <a:gd name="T28" fmla="*/ 223 w 223"/>
                <a:gd name="T29" fmla="*/ 223 h 223"/>
                <a:gd name="T30" fmla="*/ 223 w 223"/>
                <a:gd name="T31" fmla="*/ 86 h 223"/>
                <a:gd name="T32" fmla="*/ 120 w 223"/>
                <a:gd name="T33" fmla="*/ 86 h 223"/>
                <a:gd name="T34" fmla="*/ 69 w 223"/>
                <a:gd name="T35" fmla="*/ 9 h 223"/>
                <a:gd name="T36" fmla="*/ 155 w 223"/>
                <a:gd name="T37" fmla="*/ 9 h 223"/>
                <a:gd name="T38" fmla="*/ 155 w 223"/>
                <a:gd name="T39" fmla="*/ 60 h 223"/>
                <a:gd name="T40" fmla="*/ 69 w 223"/>
                <a:gd name="T41" fmla="*/ 60 h 223"/>
                <a:gd name="T42" fmla="*/ 69 w 223"/>
                <a:gd name="T43" fmla="*/ 9 h 223"/>
                <a:gd name="T44" fmla="*/ 112 w 223"/>
                <a:gd name="T45" fmla="*/ 198 h 223"/>
                <a:gd name="T46" fmla="*/ 69 w 223"/>
                <a:gd name="T47" fmla="*/ 155 h 223"/>
                <a:gd name="T48" fmla="*/ 112 w 223"/>
                <a:gd name="T49" fmla="*/ 112 h 223"/>
                <a:gd name="T50" fmla="*/ 155 w 223"/>
                <a:gd name="T51" fmla="*/ 155 h 223"/>
                <a:gd name="T52" fmla="*/ 112 w 223"/>
                <a:gd name="T53" fmla="*/ 198 h 223"/>
                <a:gd name="T54" fmla="*/ 206 w 223"/>
                <a:gd name="T55" fmla="*/ 112 h 223"/>
                <a:gd name="T56" fmla="*/ 180 w 223"/>
                <a:gd name="T57" fmla="*/ 112 h 223"/>
                <a:gd name="T58" fmla="*/ 180 w 223"/>
                <a:gd name="T59" fmla="*/ 103 h 223"/>
                <a:gd name="T60" fmla="*/ 206 w 223"/>
                <a:gd name="T61" fmla="*/ 103 h 223"/>
                <a:gd name="T62" fmla="*/ 206 w 223"/>
                <a:gd name="T63" fmla="*/ 112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23" h="223">
                  <a:moveTo>
                    <a:pt x="120" y="86"/>
                  </a:moveTo>
                  <a:cubicBezTo>
                    <a:pt x="120" y="69"/>
                    <a:pt x="120" y="69"/>
                    <a:pt x="120" y="69"/>
                  </a:cubicBezTo>
                  <a:cubicBezTo>
                    <a:pt x="163" y="69"/>
                    <a:pt x="163" y="69"/>
                    <a:pt x="163" y="69"/>
                  </a:cubicBezTo>
                  <a:cubicBezTo>
                    <a:pt x="163" y="0"/>
                    <a:pt x="163" y="0"/>
                    <a:pt x="163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0" y="69"/>
                    <a:pt x="60" y="69"/>
                    <a:pt x="60" y="69"/>
                  </a:cubicBezTo>
                  <a:cubicBezTo>
                    <a:pt x="103" y="69"/>
                    <a:pt x="103" y="69"/>
                    <a:pt x="103" y="69"/>
                  </a:cubicBezTo>
                  <a:cubicBezTo>
                    <a:pt x="103" y="86"/>
                    <a:pt x="103" y="86"/>
                    <a:pt x="103" y="86"/>
                  </a:cubicBezTo>
                  <a:cubicBezTo>
                    <a:pt x="43" y="86"/>
                    <a:pt x="43" y="86"/>
                    <a:pt x="43" y="86"/>
                  </a:cubicBezTo>
                  <a:cubicBezTo>
                    <a:pt x="43" y="78"/>
                    <a:pt x="43" y="78"/>
                    <a:pt x="43" y="78"/>
                  </a:cubicBezTo>
                  <a:cubicBezTo>
                    <a:pt x="18" y="78"/>
                    <a:pt x="18" y="78"/>
                    <a:pt x="18" y="78"/>
                  </a:cubicBezTo>
                  <a:cubicBezTo>
                    <a:pt x="18" y="86"/>
                    <a:pt x="18" y="86"/>
                    <a:pt x="18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223"/>
                    <a:pt x="0" y="223"/>
                    <a:pt x="0" y="223"/>
                  </a:cubicBezTo>
                  <a:cubicBezTo>
                    <a:pt x="223" y="223"/>
                    <a:pt x="223" y="223"/>
                    <a:pt x="223" y="223"/>
                  </a:cubicBezTo>
                  <a:cubicBezTo>
                    <a:pt x="223" y="86"/>
                    <a:pt x="223" y="86"/>
                    <a:pt x="223" y="86"/>
                  </a:cubicBezTo>
                  <a:cubicBezTo>
                    <a:pt x="120" y="86"/>
                    <a:pt x="120" y="86"/>
                    <a:pt x="120" y="86"/>
                  </a:cubicBezTo>
                  <a:moveTo>
                    <a:pt x="69" y="9"/>
                  </a:moveTo>
                  <a:cubicBezTo>
                    <a:pt x="155" y="9"/>
                    <a:pt x="155" y="9"/>
                    <a:pt x="155" y="9"/>
                  </a:cubicBezTo>
                  <a:cubicBezTo>
                    <a:pt x="155" y="60"/>
                    <a:pt x="155" y="60"/>
                    <a:pt x="155" y="60"/>
                  </a:cubicBezTo>
                  <a:cubicBezTo>
                    <a:pt x="69" y="60"/>
                    <a:pt x="69" y="60"/>
                    <a:pt x="69" y="60"/>
                  </a:cubicBezTo>
                  <a:lnTo>
                    <a:pt x="69" y="9"/>
                  </a:lnTo>
                  <a:close/>
                  <a:moveTo>
                    <a:pt x="112" y="198"/>
                  </a:moveTo>
                  <a:cubicBezTo>
                    <a:pt x="88" y="198"/>
                    <a:pt x="69" y="178"/>
                    <a:pt x="69" y="155"/>
                  </a:cubicBezTo>
                  <a:cubicBezTo>
                    <a:pt x="69" y="131"/>
                    <a:pt x="88" y="112"/>
                    <a:pt x="112" y="112"/>
                  </a:cubicBezTo>
                  <a:cubicBezTo>
                    <a:pt x="136" y="112"/>
                    <a:pt x="155" y="131"/>
                    <a:pt x="155" y="155"/>
                  </a:cubicBezTo>
                  <a:cubicBezTo>
                    <a:pt x="155" y="178"/>
                    <a:pt x="136" y="198"/>
                    <a:pt x="112" y="198"/>
                  </a:cubicBezTo>
                  <a:moveTo>
                    <a:pt x="206" y="112"/>
                  </a:moveTo>
                  <a:cubicBezTo>
                    <a:pt x="180" y="112"/>
                    <a:pt x="180" y="112"/>
                    <a:pt x="180" y="112"/>
                  </a:cubicBezTo>
                  <a:cubicBezTo>
                    <a:pt x="180" y="103"/>
                    <a:pt x="180" y="103"/>
                    <a:pt x="180" y="103"/>
                  </a:cubicBezTo>
                  <a:cubicBezTo>
                    <a:pt x="206" y="103"/>
                    <a:pt x="206" y="103"/>
                    <a:pt x="206" y="103"/>
                  </a:cubicBezTo>
                  <a:lnTo>
                    <a:pt x="206" y="11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 sz="120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grpSp>
          <p:nvGrpSpPr>
            <p:cNvPr id="25" name="Group 47"/>
            <p:cNvGrpSpPr/>
            <p:nvPr/>
          </p:nvGrpSpPr>
          <p:grpSpPr>
            <a:xfrm flipH="1">
              <a:off x="1290649" y="4606025"/>
              <a:ext cx="361000" cy="346636"/>
              <a:chOff x="1909763" y="950913"/>
              <a:chExt cx="782637" cy="793750"/>
            </a:xfrm>
            <a:solidFill>
              <a:schemeClr val="bg1"/>
            </a:solidFill>
          </p:grpSpPr>
          <p:sp>
            <p:nvSpPr>
              <p:cNvPr id="38" name="Freeform 59"/>
              <p:cNvSpPr>
                <a:spLocks noEditPoints="1"/>
              </p:cNvSpPr>
              <p:nvPr/>
            </p:nvSpPr>
            <p:spPr bwMode="auto">
              <a:xfrm>
                <a:off x="1909763" y="1204913"/>
                <a:ext cx="539750" cy="539750"/>
              </a:xfrm>
              <a:custGeom>
                <a:avLst/>
                <a:gdLst>
                  <a:gd name="T0" fmla="*/ 0 w 340"/>
                  <a:gd name="T1" fmla="*/ 340 h 340"/>
                  <a:gd name="T2" fmla="*/ 340 w 340"/>
                  <a:gd name="T3" fmla="*/ 340 h 340"/>
                  <a:gd name="T4" fmla="*/ 340 w 340"/>
                  <a:gd name="T5" fmla="*/ 0 h 340"/>
                  <a:gd name="T6" fmla="*/ 0 w 340"/>
                  <a:gd name="T7" fmla="*/ 0 h 340"/>
                  <a:gd name="T8" fmla="*/ 0 w 340"/>
                  <a:gd name="T9" fmla="*/ 340 h 340"/>
                  <a:gd name="T10" fmla="*/ 304 w 340"/>
                  <a:gd name="T11" fmla="*/ 251 h 340"/>
                  <a:gd name="T12" fmla="*/ 35 w 340"/>
                  <a:gd name="T13" fmla="*/ 251 h 340"/>
                  <a:gd name="T14" fmla="*/ 35 w 340"/>
                  <a:gd name="T15" fmla="*/ 36 h 340"/>
                  <a:gd name="T16" fmla="*/ 304 w 340"/>
                  <a:gd name="T17" fmla="*/ 36 h 340"/>
                  <a:gd name="T18" fmla="*/ 304 w 340"/>
                  <a:gd name="T19" fmla="*/ 251 h 3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40" h="340">
                    <a:moveTo>
                      <a:pt x="0" y="340"/>
                    </a:moveTo>
                    <a:lnTo>
                      <a:pt x="340" y="340"/>
                    </a:lnTo>
                    <a:lnTo>
                      <a:pt x="340" y="0"/>
                    </a:lnTo>
                    <a:lnTo>
                      <a:pt x="0" y="0"/>
                    </a:lnTo>
                    <a:lnTo>
                      <a:pt x="0" y="340"/>
                    </a:lnTo>
                    <a:close/>
                    <a:moveTo>
                      <a:pt x="304" y="251"/>
                    </a:moveTo>
                    <a:lnTo>
                      <a:pt x="35" y="251"/>
                    </a:lnTo>
                    <a:lnTo>
                      <a:pt x="35" y="36"/>
                    </a:lnTo>
                    <a:lnTo>
                      <a:pt x="304" y="36"/>
                    </a:lnTo>
                    <a:lnTo>
                      <a:pt x="304" y="25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sz="120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39" name="Freeform 60"/>
              <p:cNvSpPr/>
              <p:nvPr/>
            </p:nvSpPr>
            <p:spPr bwMode="auto">
              <a:xfrm>
                <a:off x="2060575" y="950913"/>
                <a:ext cx="631825" cy="569913"/>
              </a:xfrm>
              <a:custGeom>
                <a:avLst/>
                <a:gdLst>
                  <a:gd name="T0" fmla="*/ 334 w 398"/>
                  <a:gd name="T1" fmla="*/ 0 h 359"/>
                  <a:gd name="T2" fmla="*/ 0 w 398"/>
                  <a:gd name="T3" fmla="*/ 64 h 359"/>
                  <a:gd name="T4" fmla="*/ 15 w 398"/>
                  <a:gd name="T5" fmla="*/ 143 h 359"/>
                  <a:gd name="T6" fmla="*/ 51 w 398"/>
                  <a:gd name="T7" fmla="*/ 143 h 359"/>
                  <a:gd name="T8" fmla="*/ 41 w 398"/>
                  <a:gd name="T9" fmla="*/ 93 h 359"/>
                  <a:gd name="T10" fmla="*/ 305 w 398"/>
                  <a:gd name="T11" fmla="*/ 40 h 359"/>
                  <a:gd name="T12" fmla="*/ 346 w 398"/>
                  <a:gd name="T13" fmla="*/ 251 h 359"/>
                  <a:gd name="T14" fmla="*/ 262 w 398"/>
                  <a:gd name="T15" fmla="*/ 268 h 359"/>
                  <a:gd name="T16" fmla="*/ 262 w 398"/>
                  <a:gd name="T17" fmla="*/ 359 h 359"/>
                  <a:gd name="T18" fmla="*/ 398 w 398"/>
                  <a:gd name="T19" fmla="*/ 332 h 359"/>
                  <a:gd name="T20" fmla="*/ 334 w 398"/>
                  <a:gd name="T21" fmla="*/ 0 h 3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98" h="359">
                    <a:moveTo>
                      <a:pt x="334" y="0"/>
                    </a:moveTo>
                    <a:lnTo>
                      <a:pt x="0" y="64"/>
                    </a:lnTo>
                    <a:lnTo>
                      <a:pt x="15" y="143"/>
                    </a:lnTo>
                    <a:lnTo>
                      <a:pt x="51" y="143"/>
                    </a:lnTo>
                    <a:lnTo>
                      <a:pt x="41" y="93"/>
                    </a:lnTo>
                    <a:lnTo>
                      <a:pt x="305" y="40"/>
                    </a:lnTo>
                    <a:lnTo>
                      <a:pt x="346" y="251"/>
                    </a:lnTo>
                    <a:lnTo>
                      <a:pt x="262" y="268"/>
                    </a:lnTo>
                    <a:lnTo>
                      <a:pt x="262" y="359"/>
                    </a:lnTo>
                    <a:lnTo>
                      <a:pt x="398" y="332"/>
                    </a:lnTo>
                    <a:lnTo>
                      <a:pt x="33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sz="120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p:grpSp>
        <p:cxnSp>
          <p:nvCxnSpPr>
            <p:cNvPr id="29" name="Straight Connector 53"/>
            <p:cNvCxnSpPr/>
            <p:nvPr/>
          </p:nvCxnSpPr>
          <p:spPr>
            <a:xfrm>
              <a:off x="1855133" y="5935675"/>
              <a:ext cx="1551482" cy="0"/>
            </a:xfrm>
            <a:prstGeom prst="line">
              <a:avLst/>
            </a:prstGeom>
            <a:ln w="19050">
              <a:solidFill>
                <a:schemeClr val="accent1"/>
              </a:solidFill>
              <a:prstDash val="sysDot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56"/>
            <p:cNvCxnSpPr/>
            <p:nvPr/>
          </p:nvCxnSpPr>
          <p:spPr>
            <a:xfrm flipV="1">
              <a:off x="1855133" y="5414350"/>
              <a:ext cx="0" cy="521326"/>
            </a:xfrm>
            <a:prstGeom prst="line">
              <a:avLst/>
            </a:prstGeom>
            <a:ln w="19050">
              <a:solidFill>
                <a:schemeClr val="accent1"/>
              </a:solidFill>
              <a:prstDash val="sysDot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57"/>
            <p:cNvCxnSpPr/>
            <p:nvPr/>
          </p:nvCxnSpPr>
          <p:spPr>
            <a:xfrm>
              <a:off x="3684767" y="5495817"/>
              <a:ext cx="1551482" cy="0"/>
            </a:xfrm>
            <a:prstGeom prst="line">
              <a:avLst/>
            </a:prstGeom>
            <a:ln w="19050">
              <a:solidFill>
                <a:schemeClr val="accent2"/>
              </a:solidFill>
              <a:prstDash val="sysDot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60"/>
            <p:cNvCxnSpPr/>
            <p:nvPr/>
          </p:nvCxnSpPr>
          <p:spPr>
            <a:xfrm flipV="1">
              <a:off x="3684767" y="4974491"/>
              <a:ext cx="0" cy="521326"/>
            </a:xfrm>
            <a:prstGeom prst="line">
              <a:avLst/>
            </a:prstGeom>
            <a:ln w="19050">
              <a:solidFill>
                <a:schemeClr val="accent2"/>
              </a:solidFill>
              <a:prstDash val="sysDot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1006475" y="2891155"/>
            <a:ext cx="1035240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en-US" altLang="zh-CN" sz="36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.</a:t>
            </a:r>
            <a:r>
              <a:rPr lang="zh-CN" altLang="en-US" sz="36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读完课文，你得到了哪些启示？</a:t>
            </a:r>
            <a:r>
              <a:rPr lang="zh-CN" altLang="en-US" sz="3600" dirty="0">
                <a:latin typeface="华文新魏" panose="02010800040101010101" pitchFamily="2" charset="-122"/>
                <a:ea typeface="华文新魏" panose="02010800040101010101" pitchFamily="2" charset="-122"/>
              </a:rPr>
              <a:t>请结合自身经历</a:t>
            </a:r>
            <a:r>
              <a:rPr lang="zh-CN" sz="3600" dirty="0">
                <a:latin typeface="华文新魏" panose="02010800040101010101" pitchFamily="2" charset="-122"/>
                <a:ea typeface="华文新魏" panose="02010800040101010101" pitchFamily="2" charset="-122"/>
              </a:rPr>
              <a:t>谈一谈</a:t>
            </a:r>
            <a:r>
              <a:rPr lang="zh-CN" altLang="en-US" sz="3600" dirty="0">
                <a:latin typeface="华文新魏" panose="02010800040101010101" pitchFamily="2" charset="-122"/>
                <a:ea typeface="华文新魏" panose="02010800040101010101" pitchFamily="2" charset="-122"/>
              </a:rPr>
              <a:t>。说话中加入</a:t>
            </a:r>
            <a:r>
              <a:rPr lang="en-US" altLang="zh-CN" sz="3600" dirty="0">
                <a:latin typeface="华文新魏" panose="02010800040101010101" pitchFamily="2" charset="-122"/>
                <a:ea typeface="华文新魏" panose="02010800040101010101" pitchFamily="2" charset="-122"/>
              </a:rPr>
              <a:t>:“</a:t>
            </a:r>
            <a:r>
              <a:rPr lang="zh-CN" altLang="en-US" sz="3600" dirty="0">
                <a:latin typeface="华文新魏" panose="02010800040101010101" pitchFamily="2" charset="-122"/>
                <a:ea typeface="华文新魏" panose="02010800040101010101" pitchFamily="2" charset="-122"/>
              </a:rPr>
              <a:t>走一步，再走一步。</a:t>
            </a:r>
            <a:endParaRPr lang="zh-CN" altLang="en-US" sz="36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2" name="文本框 18"/>
          <p:cNvSpPr txBox="1"/>
          <p:nvPr/>
        </p:nvSpPr>
        <p:spPr>
          <a:xfrm>
            <a:off x="4495800" y="658911"/>
            <a:ext cx="3200400" cy="83099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zh-CN" altLang="en-US" sz="4800" spc="600" dirty="0" smtClean="0">
                <a:solidFill>
                  <a:schemeClr val="accent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拓展延伸</a:t>
            </a:r>
            <a:endParaRPr lang="zh-CN" altLang="en-US" sz="4800" spc="600" dirty="0">
              <a:solidFill>
                <a:schemeClr val="accent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cxnSp>
        <p:nvCxnSpPr>
          <p:cNvPr id="35" name="直接连接符 34"/>
          <p:cNvCxnSpPr/>
          <p:nvPr/>
        </p:nvCxnSpPr>
        <p:spPr>
          <a:xfrm>
            <a:off x="4398134" y="1489908"/>
            <a:ext cx="3182947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/>
          <p:cNvGrpSpPr/>
          <p:nvPr/>
        </p:nvGrpSpPr>
        <p:grpSpPr>
          <a:xfrm flipV="1">
            <a:off x="-1267367" y="2108939"/>
            <a:ext cx="3290514" cy="1655664"/>
            <a:chOff x="1290649" y="3950396"/>
            <a:chExt cx="3945600" cy="1985280"/>
          </a:xfrm>
        </p:grpSpPr>
        <p:sp>
          <p:nvSpPr>
            <p:cNvPr id="8" name="Freeform 45"/>
            <p:cNvSpPr>
              <a:spLocks noEditPoints="1"/>
            </p:cNvSpPr>
            <p:nvPr/>
          </p:nvSpPr>
          <p:spPr bwMode="auto">
            <a:xfrm>
              <a:off x="4789365" y="3950396"/>
              <a:ext cx="300214" cy="200035"/>
            </a:xfrm>
            <a:custGeom>
              <a:avLst/>
              <a:gdLst>
                <a:gd name="T0" fmla="*/ 0 w 530"/>
                <a:gd name="T1" fmla="*/ 373 h 373"/>
                <a:gd name="T2" fmla="*/ 530 w 530"/>
                <a:gd name="T3" fmla="*/ 373 h 373"/>
                <a:gd name="T4" fmla="*/ 530 w 530"/>
                <a:gd name="T5" fmla="*/ 0 h 373"/>
                <a:gd name="T6" fmla="*/ 0 w 530"/>
                <a:gd name="T7" fmla="*/ 0 h 373"/>
                <a:gd name="T8" fmla="*/ 0 w 530"/>
                <a:gd name="T9" fmla="*/ 373 h 373"/>
                <a:gd name="T10" fmla="*/ 510 w 530"/>
                <a:gd name="T11" fmla="*/ 36 h 373"/>
                <a:gd name="T12" fmla="*/ 343 w 530"/>
                <a:gd name="T13" fmla="*/ 183 h 373"/>
                <a:gd name="T14" fmla="*/ 510 w 530"/>
                <a:gd name="T15" fmla="*/ 337 h 373"/>
                <a:gd name="T16" fmla="*/ 510 w 530"/>
                <a:gd name="T17" fmla="*/ 354 h 373"/>
                <a:gd name="T18" fmla="*/ 321 w 530"/>
                <a:gd name="T19" fmla="*/ 200 h 373"/>
                <a:gd name="T20" fmla="*/ 264 w 530"/>
                <a:gd name="T21" fmla="*/ 248 h 373"/>
                <a:gd name="T22" fmla="*/ 206 w 530"/>
                <a:gd name="T23" fmla="*/ 200 h 373"/>
                <a:gd name="T24" fmla="*/ 17 w 530"/>
                <a:gd name="T25" fmla="*/ 354 h 373"/>
                <a:gd name="T26" fmla="*/ 17 w 530"/>
                <a:gd name="T27" fmla="*/ 337 h 373"/>
                <a:gd name="T28" fmla="*/ 187 w 530"/>
                <a:gd name="T29" fmla="*/ 183 h 373"/>
                <a:gd name="T30" fmla="*/ 17 w 530"/>
                <a:gd name="T31" fmla="*/ 36 h 373"/>
                <a:gd name="T32" fmla="*/ 17 w 530"/>
                <a:gd name="T33" fmla="*/ 19 h 373"/>
                <a:gd name="T34" fmla="*/ 264 w 530"/>
                <a:gd name="T35" fmla="*/ 195 h 373"/>
                <a:gd name="T36" fmla="*/ 510 w 530"/>
                <a:gd name="T37" fmla="*/ 19 h 373"/>
                <a:gd name="T38" fmla="*/ 510 w 530"/>
                <a:gd name="T39" fmla="*/ 36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30" h="373">
                  <a:moveTo>
                    <a:pt x="0" y="373"/>
                  </a:moveTo>
                  <a:lnTo>
                    <a:pt x="530" y="373"/>
                  </a:lnTo>
                  <a:lnTo>
                    <a:pt x="530" y="0"/>
                  </a:lnTo>
                  <a:lnTo>
                    <a:pt x="0" y="0"/>
                  </a:lnTo>
                  <a:lnTo>
                    <a:pt x="0" y="373"/>
                  </a:lnTo>
                  <a:close/>
                  <a:moveTo>
                    <a:pt x="510" y="36"/>
                  </a:moveTo>
                  <a:lnTo>
                    <a:pt x="343" y="183"/>
                  </a:lnTo>
                  <a:lnTo>
                    <a:pt x="510" y="337"/>
                  </a:lnTo>
                  <a:lnTo>
                    <a:pt x="510" y="354"/>
                  </a:lnTo>
                  <a:lnTo>
                    <a:pt x="321" y="200"/>
                  </a:lnTo>
                  <a:lnTo>
                    <a:pt x="264" y="248"/>
                  </a:lnTo>
                  <a:lnTo>
                    <a:pt x="206" y="200"/>
                  </a:lnTo>
                  <a:lnTo>
                    <a:pt x="17" y="354"/>
                  </a:lnTo>
                  <a:lnTo>
                    <a:pt x="17" y="337"/>
                  </a:lnTo>
                  <a:lnTo>
                    <a:pt x="187" y="183"/>
                  </a:lnTo>
                  <a:lnTo>
                    <a:pt x="17" y="36"/>
                  </a:lnTo>
                  <a:lnTo>
                    <a:pt x="17" y="19"/>
                  </a:lnTo>
                  <a:lnTo>
                    <a:pt x="264" y="195"/>
                  </a:lnTo>
                  <a:lnTo>
                    <a:pt x="510" y="19"/>
                  </a:lnTo>
                  <a:lnTo>
                    <a:pt x="510" y="3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id-ID" sz="120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10" name="Freeform 46"/>
            <p:cNvSpPr>
              <a:spLocks noEditPoints="1"/>
            </p:cNvSpPr>
            <p:nvPr/>
          </p:nvSpPr>
          <p:spPr bwMode="auto">
            <a:xfrm>
              <a:off x="3105970" y="4222956"/>
              <a:ext cx="284634" cy="268978"/>
            </a:xfrm>
            <a:custGeom>
              <a:avLst/>
              <a:gdLst>
                <a:gd name="T0" fmla="*/ 120 w 223"/>
                <a:gd name="T1" fmla="*/ 86 h 223"/>
                <a:gd name="T2" fmla="*/ 120 w 223"/>
                <a:gd name="T3" fmla="*/ 69 h 223"/>
                <a:gd name="T4" fmla="*/ 163 w 223"/>
                <a:gd name="T5" fmla="*/ 69 h 223"/>
                <a:gd name="T6" fmla="*/ 163 w 223"/>
                <a:gd name="T7" fmla="*/ 0 h 223"/>
                <a:gd name="T8" fmla="*/ 60 w 223"/>
                <a:gd name="T9" fmla="*/ 0 h 223"/>
                <a:gd name="T10" fmla="*/ 60 w 223"/>
                <a:gd name="T11" fmla="*/ 69 h 223"/>
                <a:gd name="T12" fmla="*/ 103 w 223"/>
                <a:gd name="T13" fmla="*/ 69 h 223"/>
                <a:gd name="T14" fmla="*/ 103 w 223"/>
                <a:gd name="T15" fmla="*/ 86 h 223"/>
                <a:gd name="T16" fmla="*/ 43 w 223"/>
                <a:gd name="T17" fmla="*/ 86 h 223"/>
                <a:gd name="T18" fmla="*/ 43 w 223"/>
                <a:gd name="T19" fmla="*/ 78 h 223"/>
                <a:gd name="T20" fmla="*/ 18 w 223"/>
                <a:gd name="T21" fmla="*/ 78 h 223"/>
                <a:gd name="T22" fmla="*/ 18 w 223"/>
                <a:gd name="T23" fmla="*/ 86 h 223"/>
                <a:gd name="T24" fmla="*/ 0 w 223"/>
                <a:gd name="T25" fmla="*/ 86 h 223"/>
                <a:gd name="T26" fmla="*/ 0 w 223"/>
                <a:gd name="T27" fmla="*/ 223 h 223"/>
                <a:gd name="T28" fmla="*/ 223 w 223"/>
                <a:gd name="T29" fmla="*/ 223 h 223"/>
                <a:gd name="T30" fmla="*/ 223 w 223"/>
                <a:gd name="T31" fmla="*/ 86 h 223"/>
                <a:gd name="T32" fmla="*/ 120 w 223"/>
                <a:gd name="T33" fmla="*/ 86 h 223"/>
                <a:gd name="T34" fmla="*/ 69 w 223"/>
                <a:gd name="T35" fmla="*/ 9 h 223"/>
                <a:gd name="T36" fmla="*/ 155 w 223"/>
                <a:gd name="T37" fmla="*/ 9 h 223"/>
                <a:gd name="T38" fmla="*/ 155 w 223"/>
                <a:gd name="T39" fmla="*/ 60 h 223"/>
                <a:gd name="T40" fmla="*/ 69 w 223"/>
                <a:gd name="T41" fmla="*/ 60 h 223"/>
                <a:gd name="T42" fmla="*/ 69 w 223"/>
                <a:gd name="T43" fmla="*/ 9 h 223"/>
                <a:gd name="T44" fmla="*/ 112 w 223"/>
                <a:gd name="T45" fmla="*/ 198 h 223"/>
                <a:gd name="T46" fmla="*/ 69 w 223"/>
                <a:gd name="T47" fmla="*/ 155 h 223"/>
                <a:gd name="T48" fmla="*/ 112 w 223"/>
                <a:gd name="T49" fmla="*/ 112 h 223"/>
                <a:gd name="T50" fmla="*/ 155 w 223"/>
                <a:gd name="T51" fmla="*/ 155 h 223"/>
                <a:gd name="T52" fmla="*/ 112 w 223"/>
                <a:gd name="T53" fmla="*/ 198 h 223"/>
                <a:gd name="T54" fmla="*/ 206 w 223"/>
                <a:gd name="T55" fmla="*/ 112 h 223"/>
                <a:gd name="T56" fmla="*/ 180 w 223"/>
                <a:gd name="T57" fmla="*/ 112 h 223"/>
                <a:gd name="T58" fmla="*/ 180 w 223"/>
                <a:gd name="T59" fmla="*/ 103 h 223"/>
                <a:gd name="T60" fmla="*/ 206 w 223"/>
                <a:gd name="T61" fmla="*/ 103 h 223"/>
                <a:gd name="T62" fmla="*/ 206 w 223"/>
                <a:gd name="T63" fmla="*/ 112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23" h="223">
                  <a:moveTo>
                    <a:pt x="120" y="86"/>
                  </a:moveTo>
                  <a:cubicBezTo>
                    <a:pt x="120" y="69"/>
                    <a:pt x="120" y="69"/>
                    <a:pt x="120" y="69"/>
                  </a:cubicBezTo>
                  <a:cubicBezTo>
                    <a:pt x="163" y="69"/>
                    <a:pt x="163" y="69"/>
                    <a:pt x="163" y="69"/>
                  </a:cubicBezTo>
                  <a:cubicBezTo>
                    <a:pt x="163" y="0"/>
                    <a:pt x="163" y="0"/>
                    <a:pt x="163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0" y="69"/>
                    <a:pt x="60" y="69"/>
                    <a:pt x="60" y="69"/>
                  </a:cubicBezTo>
                  <a:cubicBezTo>
                    <a:pt x="103" y="69"/>
                    <a:pt x="103" y="69"/>
                    <a:pt x="103" y="69"/>
                  </a:cubicBezTo>
                  <a:cubicBezTo>
                    <a:pt x="103" y="86"/>
                    <a:pt x="103" y="86"/>
                    <a:pt x="103" y="86"/>
                  </a:cubicBezTo>
                  <a:cubicBezTo>
                    <a:pt x="43" y="86"/>
                    <a:pt x="43" y="86"/>
                    <a:pt x="43" y="86"/>
                  </a:cubicBezTo>
                  <a:cubicBezTo>
                    <a:pt x="43" y="78"/>
                    <a:pt x="43" y="78"/>
                    <a:pt x="43" y="78"/>
                  </a:cubicBezTo>
                  <a:cubicBezTo>
                    <a:pt x="18" y="78"/>
                    <a:pt x="18" y="78"/>
                    <a:pt x="18" y="78"/>
                  </a:cubicBezTo>
                  <a:cubicBezTo>
                    <a:pt x="18" y="86"/>
                    <a:pt x="18" y="86"/>
                    <a:pt x="18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223"/>
                    <a:pt x="0" y="223"/>
                    <a:pt x="0" y="223"/>
                  </a:cubicBezTo>
                  <a:cubicBezTo>
                    <a:pt x="223" y="223"/>
                    <a:pt x="223" y="223"/>
                    <a:pt x="223" y="223"/>
                  </a:cubicBezTo>
                  <a:cubicBezTo>
                    <a:pt x="223" y="86"/>
                    <a:pt x="223" y="86"/>
                    <a:pt x="223" y="86"/>
                  </a:cubicBezTo>
                  <a:cubicBezTo>
                    <a:pt x="120" y="86"/>
                    <a:pt x="120" y="86"/>
                    <a:pt x="120" y="86"/>
                  </a:cubicBezTo>
                  <a:moveTo>
                    <a:pt x="69" y="9"/>
                  </a:moveTo>
                  <a:cubicBezTo>
                    <a:pt x="155" y="9"/>
                    <a:pt x="155" y="9"/>
                    <a:pt x="155" y="9"/>
                  </a:cubicBezTo>
                  <a:cubicBezTo>
                    <a:pt x="155" y="60"/>
                    <a:pt x="155" y="60"/>
                    <a:pt x="155" y="60"/>
                  </a:cubicBezTo>
                  <a:cubicBezTo>
                    <a:pt x="69" y="60"/>
                    <a:pt x="69" y="60"/>
                    <a:pt x="69" y="60"/>
                  </a:cubicBezTo>
                  <a:lnTo>
                    <a:pt x="69" y="9"/>
                  </a:lnTo>
                  <a:close/>
                  <a:moveTo>
                    <a:pt x="112" y="198"/>
                  </a:moveTo>
                  <a:cubicBezTo>
                    <a:pt x="88" y="198"/>
                    <a:pt x="69" y="178"/>
                    <a:pt x="69" y="155"/>
                  </a:cubicBezTo>
                  <a:cubicBezTo>
                    <a:pt x="69" y="131"/>
                    <a:pt x="88" y="112"/>
                    <a:pt x="112" y="112"/>
                  </a:cubicBezTo>
                  <a:cubicBezTo>
                    <a:pt x="136" y="112"/>
                    <a:pt x="155" y="131"/>
                    <a:pt x="155" y="155"/>
                  </a:cubicBezTo>
                  <a:cubicBezTo>
                    <a:pt x="155" y="178"/>
                    <a:pt x="136" y="198"/>
                    <a:pt x="112" y="198"/>
                  </a:cubicBezTo>
                  <a:moveTo>
                    <a:pt x="206" y="112"/>
                  </a:moveTo>
                  <a:cubicBezTo>
                    <a:pt x="180" y="112"/>
                    <a:pt x="180" y="112"/>
                    <a:pt x="180" y="112"/>
                  </a:cubicBezTo>
                  <a:cubicBezTo>
                    <a:pt x="180" y="103"/>
                    <a:pt x="180" y="103"/>
                    <a:pt x="180" y="103"/>
                  </a:cubicBezTo>
                  <a:cubicBezTo>
                    <a:pt x="206" y="103"/>
                    <a:pt x="206" y="103"/>
                    <a:pt x="206" y="103"/>
                  </a:cubicBezTo>
                  <a:lnTo>
                    <a:pt x="206" y="11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id-ID" sz="120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grpSp>
          <p:nvGrpSpPr>
            <p:cNvPr id="11" name="Group 47"/>
            <p:cNvGrpSpPr/>
            <p:nvPr/>
          </p:nvGrpSpPr>
          <p:grpSpPr>
            <a:xfrm flipH="1">
              <a:off x="1290649" y="4606025"/>
              <a:ext cx="361000" cy="346636"/>
              <a:chOff x="1909763" y="950913"/>
              <a:chExt cx="782637" cy="793750"/>
            </a:xfrm>
            <a:solidFill>
              <a:schemeClr val="bg1"/>
            </a:solidFill>
          </p:grpSpPr>
          <p:sp>
            <p:nvSpPr>
              <p:cNvPr id="12" name="Freeform 59"/>
              <p:cNvSpPr>
                <a:spLocks noEditPoints="1"/>
              </p:cNvSpPr>
              <p:nvPr/>
            </p:nvSpPr>
            <p:spPr bwMode="auto">
              <a:xfrm>
                <a:off x="1909763" y="1204913"/>
                <a:ext cx="539750" cy="539750"/>
              </a:xfrm>
              <a:custGeom>
                <a:avLst/>
                <a:gdLst>
                  <a:gd name="T0" fmla="*/ 0 w 340"/>
                  <a:gd name="T1" fmla="*/ 340 h 340"/>
                  <a:gd name="T2" fmla="*/ 340 w 340"/>
                  <a:gd name="T3" fmla="*/ 340 h 340"/>
                  <a:gd name="T4" fmla="*/ 340 w 340"/>
                  <a:gd name="T5" fmla="*/ 0 h 340"/>
                  <a:gd name="T6" fmla="*/ 0 w 340"/>
                  <a:gd name="T7" fmla="*/ 0 h 340"/>
                  <a:gd name="T8" fmla="*/ 0 w 340"/>
                  <a:gd name="T9" fmla="*/ 340 h 340"/>
                  <a:gd name="T10" fmla="*/ 304 w 340"/>
                  <a:gd name="T11" fmla="*/ 251 h 340"/>
                  <a:gd name="T12" fmla="*/ 35 w 340"/>
                  <a:gd name="T13" fmla="*/ 251 h 340"/>
                  <a:gd name="T14" fmla="*/ 35 w 340"/>
                  <a:gd name="T15" fmla="*/ 36 h 340"/>
                  <a:gd name="T16" fmla="*/ 304 w 340"/>
                  <a:gd name="T17" fmla="*/ 36 h 340"/>
                  <a:gd name="T18" fmla="*/ 304 w 340"/>
                  <a:gd name="T19" fmla="*/ 251 h 3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40" h="340">
                    <a:moveTo>
                      <a:pt x="0" y="340"/>
                    </a:moveTo>
                    <a:lnTo>
                      <a:pt x="340" y="340"/>
                    </a:lnTo>
                    <a:lnTo>
                      <a:pt x="340" y="0"/>
                    </a:lnTo>
                    <a:lnTo>
                      <a:pt x="0" y="0"/>
                    </a:lnTo>
                    <a:lnTo>
                      <a:pt x="0" y="340"/>
                    </a:lnTo>
                    <a:close/>
                    <a:moveTo>
                      <a:pt x="304" y="251"/>
                    </a:moveTo>
                    <a:lnTo>
                      <a:pt x="35" y="251"/>
                    </a:lnTo>
                    <a:lnTo>
                      <a:pt x="35" y="36"/>
                    </a:lnTo>
                    <a:lnTo>
                      <a:pt x="304" y="36"/>
                    </a:lnTo>
                    <a:lnTo>
                      <a:pt x="304" y="25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id-ID" sz="120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13" name="Freeform 60"/>
              <p:cNvSpPr/>
              <p:nvPr/>
            </p:nvSpPr>
            <p:spPr bwMode="auto">
              <a:xfrm>
                <a:off x="2060575" y="950913"/>
                <a:ext cx="631825" cy="569913"/>
              </a:xfrm>
              <a:custGeom>
                <a:avLst/>
                <a:gdLst>
                  <a:gd name="T0" fmla="*/ 334 w 398"/>
                  <a:gd name="T1" fmla="*/ 0 h 359"/>
                  <a:gd name="T2" fmla="*/ 0 w 398"/>
                  <a:gd name="T3" fmla="*/ 64 h 359"/>
                  <a:gd name="T4" fmla="*/ 15 w 398"/>
                  <a:gd name="T5" fmla="*/ 143 h 359"/>
                  <a:gd name="T6" fmla="*/ 51 w 398"/>
                  <a:gd name="T7" fmla="*/ 143 h 359"/>
                  <a:gd name="T8" fmla="*/ 41 w 398"/>
                  <a:gd name="T9" fmla="*/ 93 h 359"/>
                  <a:gd name="T10" fmla="*/ 305 w 398"/>
                  <a:gd name="T11" fmla="*/ 40 h 359"/>
                  <a:gd name="T12" fmla="*/ 346 w 398"/>
                  <a:gd name="T13" fmla="*/ 251 h 359"/>
                  <a:gd name="T14" fmla="*/ 262 w 398"/>
                  <a:gd name="T15" fmla="*/ 268 h 359"/>
                  <a:gd name="T16" fmla="*/ 262 w 398"/>
                  <a:gd name="T17" fmla="*/ 359 h 359"/>
                  <a:gd name="T18" fmla="*/ 398 w 398"/>
                  <a:gd name="T19" fmla="*/ 332 h 359"/>
                  <a:gd name="T20" fmla="*/ 334 w 398"/>
                  <a:gd name="T21" fmla="*/ 0 h 3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98" h="359">
                    <a:moveTo>
                      <a:pt x="334" y="0"/>
                    </a:moveTo>
                    <a:lnTo>
                      <a:pt x="0" y="64"/>
                    </a:lnTo>
                    <a:lnTo>
                      <a:pt x="15" y="143"/>
                    </a:lnTo>
                    <a:lnTo>
                      <a:pt x="51" y="143"/>
                    </a:lnTo>
                    <a:lnTo>
                      <a:pt x="41" y="93"/>
                    </a:lnTo>
                    <a:lnTo>
                      <a:pt x="305" y="40"/>
                    </a:lnTo>
                    <a:lnTo>
                      <a:pt x="346" y="251"/>
                    </a:lnTo>
                    <a:lnTo>
                      <a:pt x="262" y="268"/>
                    </a:lnTo>
                    <a:lnTo>
                      <a:pt x="262" y="359"/>
                    </a:lnTo>
                    <a:lnTo>
                      <a:pt x="398" y="332"/>
                    </a:lnTo>
                    <a:lnTo>
                      <a:pt x="33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id-ID" sz="120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p:grpSp>
        <p:cxnSp>
          <p:nvCxnSpPr>
            <p:cNvPr id="15" name="Straight Connector 53"/>
            <p:cNvCxnSpPr/>
            <p:nvPr/>
          </p:nvCxnSpPr>
          <p:spPr>
            <a:xfrm>
              <a:off x="1855133" y="5935675"/>
              <a:ext cx="1551482" cy="0"/>
            </a:xfrm>
            <a:prstGeom prst="line">
              <a:avLst/>
            </a:prstGeom>
            <a:ln w="19050">
              <a:solidFill>
                <a:schemeClr val="accent1"/>
              </a:solidFill>
              <a:prstDash val="sysDot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56"/>
            <p:cNvCxnSpPr/>
            <p:nvPr/>
          </p:nvCxnSpPr>
          <p:spPr>
            <a:xfrm flipV="1">
              <a:off x="1855133" y="5414350"/>
              <a:ext cx="0" cy="521326"/>
            </a:xfrm>
            <a:prstGeom prst="line">
              <a:avLst/>
            </a:prstGeom>
            <a:ln w="19050">
              <a:solidFill>
                <a:schemeClr val="accent1"/>
              </a:solidFill>
              <a:prstDash val="sysDot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57"/>
            <p:cNvCxnSpPr/>
            <p:nvPr/>
          </p:nvCxnSpPr>
          <p:spPr>
            <a:xfrm>
              <a:off x="3684767" y="5495817"/>
              <a:ext cx="1551482" cy="0"/>
            </a:xfrm>
            <a:prstGeom prst="line">
              <a:avLst/>
            </a:prstGeom>
            <a:ln w="19050">
              <a:solidFill>
                <a:schemeClr val="accent2"/>
              </a:solidFill>
              <a:prstDash val="sysDot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60"/>
            <p:cNvCxnSpPr/>
            <p:nvPr/>
          </p:nvCxnSpPr>
          <p:spPr>
            <a:xfrm flipV="1">
              <a:off x="3684767" y="4974491"/>
              <a:ext cx="0" cy="521326"/>
            </a:xfrm>
            <a:prstGeom prst="line">
              <a:avLst/>
            </a:prstGeom>
            <a:ln w="19050">
              <a:solidFill>
                <a:schemeClr val="accent2"/>
              </a:solidFill>
              <a:prstDash val="sysDot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67000" y="-2666999"/>
            <a:ext cx="6858001" cy="1219200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9662496" y="-205405"/>
            <a:ext cx="2184399" cy="259520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987" y="5289900"/>
            <a:ext cx="1090613" cy="89023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566399" y="5289898"/>
            <a:ext cx="1090614" cy="890239"/>
          </a:xfrm>
          <a:prstGeom prst="rect">
            <a:avLst/>
          </a:prstGeom>
        </p:spPr>
      </p:pic>
      <p:sp>
        <p:nvSpPr>
          <p:cNvPr id="8" name="文本框 18"/>
          <p:cNvSpPr txBox="1"/>
          <p:nvPr/>
        </p:nvSpPr>
        <p:spPr>
          <a:xfrm>
            <a:off x="4495800" y="658911"/>
            <a:ext cx="3200400" cy="83099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zh-CN" altLang="en-US" sz="4800" spc="600" dirty="0">
                <a:solidFill>
                  <a:schemeClr val="accent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课堂小结</a:t>
            </a:r>
            <a:endParaRPr lang="zh-CN" altLang="en-US" sz="4800" spc="600" dirty="0">
              <a:solidFill>
                <a:schemeClr val="accent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4398134" y="1489908"/>
            <a:ext cx="3182947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155190" y="1919605"/>
            <a:ext cx="7668895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32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  由童年时一次“脱险”的经历，告诉人们一个道理：人生路上会有许多想不到的困难，可以把大困难化整为零，化难为易，走一步，再走一步，定能战胜一切困难。</a:t>
            </a:r>
            <a:endParaRPr lang="zh-CN" altLang="en-US" sz="32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67000" y="-2666999"/>
            <a:ext cx="6858001" cy="1219200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9662496" y="-205405"/>
            <a:ext cx="2184399" cy="259520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987" y="5289900"/>
            <a:ext cx="1090613" cy="89023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566399" y="5289898"/>
            <a:ext cx="1090614" cy="890239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1678940" y="1945788"/>
            <a:ext cx="847344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sz="7200" dirty="0" smtClean="0">
                <a:solidFill>
                  <a:schemeClr val="accent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感谢聆听</a:t>
            </a:r>
            <a:endParaRPr lang="zh-CN" sz="7200" dirty="0">
              <a:solidFill>
                <a:schemeClr val="accent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458335" y="3907790"/>
            <a:ext cx="3275330" cy="58356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sz="3200" dirty="0" smtClean="0">
                <a:solidFill>
                  <a:schemeClr val="accent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同学们，下课了！</a:t>
            </a:r>
            <a:endParaRPr lang="zh-CN" sz="3200" dirty="0">
              <a:solidFill>
                <a:schemeClr val="accent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4732660" y="3661080"/>
            <a:ext cx="2365799" cy="0"/>
          </a:xfrm>
          <a:prstGeom prst="line">
            <a:avLst/>
          </a:prstGeom>
          <a:ln w="15875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67000" y="-2666999"/>
            <a:ext cx="6858001" cy="1219200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9662496" y="-205405"/>
            <a:ext cx="2184399" cy="259520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987" y="5289900"/>
            <a:ext cx="1090613" cy="89023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566399" y="5289898"/>
            <a:ext cx="1090614" cy="890239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1859280" y="1945788"/>
            <a:ext cx="84734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200" dirty="0" smtClean="0">
                <a:solidFill>
                  <a:schemeClr val="accent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《</a:t>
            </a:r>
            <a:r>
              <a:rPr lang="zh-CN" altLang="en-US" sz="7200" dirty="0" smtClean="0">
                <a:solidFill>
                  <a:schemeClr val="accent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走一步，再走一步</a:t>
            </a:r>
            <a:r>
              <a:rPr lang="en-US" altLang="zh-CN" sz="7200" dirty="0" smtClean="0">
                <a:solidFill>
                  <a:schemeClr val="accent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》</a:t>
            </a:r>
            <a:endParaRPr lang="zh-CN" altLang="en-US" sz="7200" dirty="0">
              <a:solidFill>
                <a:schemeClr val="accent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807064" y="3896709"/>
            <a:ext cx="2216989" cy="584775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3200" dirty="0" smtClean="0">
                <a:solidFill>
                  <a:schemeClr val="accent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莫顿</a:t>
            </a:r>
            <a:r>
              <a:rPr lang="en-US" altLang="zh-CN" sz="3200" dirty="0" smtClean="0">
                <a:solidFill>
                  <a:schemeClr val="accent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·</a:t>
            </a:r>
            <a:r>
              <a:rPr lang="zh-CN" altLang="en-US" sz="3200" dirty="0" smtClean="0">
                <a:solidFill>
                  <a:schemeClr val="accent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亨特</a:t>
            </a:r>
            <a:endParaRPr lang="zh-CN" altLang="en-US" sz="3200" dirty="0">
              <a:solidFill>
                <a:schemeClr val="accent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4732660" y="3661080"/>
            <a:ext cx="2365799" cy="0"/>
          </a:xfrm>
          <a:prstGeom prst="line">
            <a:avLst/>
          </a:prstGeom>
          <a:ln w="15875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67002" y="-2667002"/>
            <a:ext cx="6858001" cy="1219200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987" y="5289900"/>
            <a:ext cx="1090613" cy="89023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566399" y="5289898"/>
            <a:ext cx="1090614" cy="890239"/>
          </a:xfrm>
          <a:prstGeom prst="rect">
            <a:avLst/>
          </a:prstGeom>
        </p:spPr>
      </p:pic>
      <p:sp>
        <p:nvSpPr>
          <p:cNvPr id="14" name="文本框 18"/>
          <p:cNvSpPr txBox="1"/>
          <p:nvPr/>
        </p:nvSpPr>
        <p:spPr>
          <a:xfrm>
            <a:off x="4495800" y="693416"/>
            <a:ext cx="3200400" cy="83099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zh-CN" altLang="en-US" sz="4800" spc="600" dirty="0" smtClean="0">
                <a:solidFill>
                  <a:schemeClr val="accent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作者介绍</a:t>
            </a:r>
            <a:endParaRPr lang="zh-CN" altLang="en-US" sz="4800" spc="600" dirty="0">
              <a:solidFill>
                <a:schemeClr val="accent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4398134" y="1524413"/>
            <a:ext cx="3182947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 rot="5400000">
            <a:off x="1182402" y="2421503"/>
            <a:ext cx="4239195" cy="3153684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2" name="TextBox 1"/>
          <p:cNvSpPr txBox="1"/>
          <p:nvPr/>
        </p:nvSpPr>
        <p:spPr>
          <a:xfrm>
            <a:off x="5241984" y="2013186"/>
            <a:ext cx="579208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   </a:t>
            </a:r>
            <a:r>
              <a:rPr lang="zh-CN" altLang="en-US" sz="2800" b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莫顿</a:t>
            </a:r>
            <a:r>
              <a:rPr lang="en-US" altLang="zh-CN" sz="28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·</a:t>
            </a:r>
            <a:r>
              <a:rPr lang="zh-CN" altLang="en-US" sz="2800" b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亨特</a:t>
            </a:r>
            <a:r>
              <a:rPr lang="zh-CN" altLang="en-US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zh-CN" altLang="en-US" sz="28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美国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作家（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1927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～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1983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），早年曾在空军服役，做过空军飞行员。在二战时期，他曾驾机执行过对德国的侦察任务。是一位擅长写励志类文章的作家，同时也是一位专业的心理学家。他的代表作</a:t>
            </a:r>
            <a:r>
              <a:rPr lang="zh-CN" altLang="en-US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有：</a:t>
            </a:r>
            <a:r>
              <a:rPr lang="en-US" altLang="zh-CN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《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痛击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》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《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心理学的故事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》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lang="en-US" altLang="zh-CN" sz="28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《</a:t>
            </a:r>
            <a:r>
              <a:rPr lang="zh-CN" altLang="en-US" sz="28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走一步，再走一步</a:t>
            </a:r>
            <a:r>
              <a:rPr lang="en-US" altLang="zh-CN" sz="28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》</a:t>
            </a:r>
            <a:r>
              <a:rPr lang="zh-CN" altLang="en-US" sz="28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（原名</a:t>
            </a:r>
            <a:r>
              <a:rPr lang="en-US" altLang="zh-CN" sz="28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《</a:t>
            </a:r>
            <a:r>
              <a:rPr lang="zh-CN" altLang="en-US" sz="28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悬崖上的第一课</a:t>
            </a:r>
            <a:r>
              <a:rPr lang="en-US" altLang="zh-CN" sz="28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》</a:t>
            </a:r>
            <a:r>
              <a:rPr lang="zh-CN" altLang="en-US" sz="28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等等。</a:t>
            </a:r>
            <a:endParaRPr lang="zh-CN" altLang="en-US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2023494"/>
            <a:ext cx="2794000" cy="39497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67000" y="-2666999"/>
            <a:ext cx="6858001" cy="12192002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461150" y="381000"/>
            <a:ext cx="11269700" cy="609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157" y="5777264"/>
            <a:ext cx="1090613" cy="89023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101386" y="5783919"/>
            <a:ext cx="1090614" cy="890239"/>
          </a:xfrm>
          <a:prstGeom prst="rect">
            <a:avLst/>
          </a:prstGeom>
        </p:spPr>
      </p:pic>
      <p:sp>
        <p:nvSpPr>
          <p:cNvPr id="23" name="Oval 25"/>
          <p:cNvSpPr/>
          <p:nvPr/>
        </p:nvSpPr>
        <p:spPr>
          <a:xfrm>
            <a:off x="10203731" y="541805"/>
            <a:ext cx="1126194" cy="112619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4" name="Oval 26"/>
          <p:cNvSpPr/>
          <p:nvPr/>
        </p:nvSpPr>
        <p:spPr>
          <a:xfrm>
            <a:off x="10321080" y="659153"/>
            <a:ext cx="891497" cy="891496"/>
          </a:xfrm>
          <a:prstGeom prst="ellipse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29" name="Group 34"/>
          <p:cNvGrpSpPr/>
          <p:nvPr/>
        </p:nvGrpSpPr>
        <p:grpSpPr>
          <a:xfrm>
            <a:off x="10489821" y="818209"/>
            <a:ext cx="554013" cy="554013"/>
            <a:chOff x="9085263" y="2676525"/>
            <a:chExt cx="579437" cy="579438"/>
          </a:xfrm>
          <a:solidFill>
            <a:schemeClr val="accent2"/>
          </a:solidFill>
        </p:grpSpPr>
        <p:sp>
          <p:nvSpPr>
            <p:cNvPr id="30" name="Freeform 98"/>
            <p:cNvSpPr>
              <a:spLocks noEditPoints="1"/>
            </p:cNvSpPr>
            <p:nvPr/>
          </p:nvSpPr>
          <p:spPr bwMode="auto">
            <a:xfrm>
              <a:off x="9085263" y="2676525"/>
              <a:ext cx="579437" cy="579438"/>
            </a:xfrm>
            <a:custGeom>
              <a:avLst/>
              <a:gdLst>
                <a:gd name="T0" fmla="*/ 199 w 3650"/>
                <a:gd name="T1" fmla="*/ 3163 h 3649"/>
                <a:gd name="T2" fmla="*/ 212 w 3650"/>
                <a:gd name="T3" fmla="*/ 3337 h 3649"/>
                <a:gd name="T4" fmla="*/ 345 w 3650"/>
                <a:gd name="T5" fmla="*/ 3450 h 3649"/>
                <a:gd name="T6" fmla="*/ 518 w 3650"/>
                <a:gd name="T7" fmla="*/ 3437 h 3649"/>
                <a:gd name="T8" fmla="*/ 941 w 3650"/>
                <a:gd name="T9" fmla="*/ 2387 h 3649"/>
                <a:gd name="T10" fmla="*/ 2326 w 3650"/>
                <a:gd name="T11" fmla="*/ 187 h 3649"/>
                <a:gd name="T12" fmla="*/ 1968 w 3650"/>
                <a:gd name="T13" fmla="*/ 245 h 3649"/>
                <a:gd name="T14" fmla="*/ 1639 w 3650"/>
                <a:gd name="T15" fmla="*/ 418 h 3649"/>
                <a:gd name="T16" fmla="*/ 1369 w 3650"/>
                <a:gd name="T17" fmla="*/ 710 h 3649"/>
                <a:gd name="T18" fmla="*/ 1216 w 3650"/>
                <a:gd name="T19" fmla="*/ 1080 h 3649"/>
                <a:gd name="T20" fmla="*/ 1201 w 3650"/>
                <a:gd name="T21" fmla="*/ 1487 h 3649"/>
                <a:gd name="T22" fmla="*/ 1327 w 3650"/>
                <a:gd name="T23" fmla="*/ 1867 h 3649"/>
                <a:gd name="T24" fmla="*/ 1582 w 3650"/>
                <a:gd name="T25" fmla="*/ 2181 h 3649"/>
                <a:gd name="T26" fmla="*/ 1916 w 3650"/>
                <a:gd name="T27" fmla="*/ 2383 h 3649"/>
                <a:gd name="T28" fmla="*/ 2288 w 3650"/>
                <a:gd name="T29" fmla="*/ 2458 h 3649"/>
                <a:gd name="T30" fmla="*/ 2663 w 3650"/>
                <a:gd name="T31" fmla="*/ 2408 h 3649"/>
                <a:gd name="T32" fmla="*/ 3007 w 3650"/>
                <a:gd name="T33" fmla="*/ 2232 h 3649"/>
                <a:gd name="T34" fmla="*/ 3283 w 3650"/>
                <a:gd name="T35" fmla="*/ 1936 h 3649"/>
                <a:gd name="T36" fmla="*/ 3437 w 3650"/>
                <a:gd name="T37" fmla="*/ 1566 h 3649"/>
                <a:gd name="T38" fmla="*/ 3451 w 3650"/>
                <a:gd name="T39" fmla="*/ 1159 h 3649"/>
                <a:gd name="T40" fmla="*/ 3324 w 3650"/>
                <a:gd name="T41" fmla="*/ 779 h 3649"/>
                <a:gd name="T42" fmla="*/ 3073 w 3650"/>
                <a:gd name="T43" fmla="*/ 467 h 3649"/>
                <a:gd name="T44" fmla="*/ 2754 w 3650"/>
                <a:gd name="T45" fmla="*/ 270 h 3649"/>
                <a:gd name="T46" fmla="*/ 2399 w 3650"/>
                <a:gd name="T47" fmla="*/ 189 h 3649"/>
                <a:gd name="T48" fmla="*/ 2579 w 3650"/>
                <a:gd name="T49" fmla="*/ 23 h 3649"/>
                <a:gd name="T50" fmla="*/ 2980 w 3650"/>
                <a:gd name="T51" fmla="*/ 172 h 3649"/>
                <a:gd name="T52" fmla="*/ 3323 w 3650"/>
                <a:gd name="T53" fmla="*/ 451 h 3649"/>
                <a:gd name="T54" fmla="*/ 3549 w 3650"/>
                <a:gd name="T55" fmla="*/ 816 h 3649"/>
                <a:gd name="T56" fmla="*/ 3647 w 3650"/>
                <a:gd name="T57" fmla="*/ 1236 h 3649"/>
                <a:gd name="T58" fmla="*/ 3605 w 3650"/>
                <a:gd name="T59" fmla="*/ 1667 h 3649"/>
                <a:gd name="T60" fmla="*/ 3429 w 3650"/>
                <a:gd name="T61" fmla="*/ 2057 h 3649"/>
                <a:gd name="T62" fmla="*/ 3127 w 3650"/>
                <a:gd name="T63" fmla="*/ 2378 h 3649"/>
                <a:gd name="T64" fmla="*/ 2744 w 3650"/>
                <a:gd name="T65" fmla="*/ 2579 h 3649"/>
                <a:gd name="T66" fmla="*/ 2326 w 3650"/>
                <a:gd name="T67" fmla="*/ 2647 h 3649"/>
                <a:gd name="T68" fmla="*/ 1909 w 3650"/>
                <a:gd name="T69" fmla="*/ 2579 h 3649"/>
                <a:gd name="T70" fmla="*/ 1527 w 3650"/>
                <a:gd name="T71" fmla="*/ 2379 h 3649"/>
                <a:gd name="T72" fmla="*/ 1482 w 3650"/>
                <a:gd name="T73" fmla="*/ 2672 h 3649"/>
                <a:gd name="T74" fmla="*/ 1473 w 3650"/>
                <a:gd name="T75" fmla="*/ 2760 h 3649"/>
                <a:gd name="T76" fmla="*/ 595 w 3650"/>
                <a:gd name="T77" fmla="*/ 3608 h 3649"/>
                <a:gd name="T78" fmla="*/ 368 w 3650"/>
                <a:gd name="T79" fmla="*/ 3647 h 3649"/>
                <a:gd name="T80" fmla="*/ 157 w 3650"/>
                <a:gd name="T81" fmla="*/ 3558 h 3649"/>
                <a:gd name="T82" fmla="*/ 23 w 3650"/>
                <a:gd name="T83" fmla="*/ 3371 h 3649"/>
                <a:gd name="T84" fmla="*/ 10 w 3650"/>
                <a:gd name="T85" fmla="*/ 3141 h 3649"/>
                <a:gd name="T86" fmla="*/ 122 w 3650"/>
                <a:gd name="T87" fmla="*/ 2940 h 3649"/>
                <a:gd name="T88" fmla="*/ 941 w 3650"/>
                <a:gd name="T89" fmla="*/ 2160 h 3649"/>
                <a:gd name="T90" fmla="*/ 1168 w 3650"/>
                <a:gd name="T91" fmla="*/ 2348 h 3649"/>
                <a:gd name="T92" fmla="*/ 1136 w 3650"/>
                <a:gd name="T93" fmla="*/ 1905 h 3649"/>
                <a:gd name="T94" fmla="*/ 1013 w 3650"/>
                <a:gd name="T95" fmla="*/ 1497 h 3649"/>
                <a:gd name="T96" fmla="*/ 1028 w 3650"/>
                <a:gd name="T97" fmla="*/ 1063 h 3649"/>
                <a:gd name="T98" fmla="*/ 1178 w 3650"/>
                <a:gd name="T99" fmla="*/ 662 h 3649"/>
                <a:gd name="T100" fmla="*/ 1456 w 3650"/>
                <a:gd name="T101" fmla="*/ 325 h 3649"/>
                <a:gd name="T102" fmla="*/ 1827 w 3650"/>
                <a:gd name="T103" fmla="*/ 96 h 3649"/>
                <a:gd name="T104" fmla="*/ 2241 w 3650"/>
                <a:gd name="T105" fmla="*/ 2 h 3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650" h="3649">
                  <a:moveTo>
                    <a:pt x="675" y="2654"/>
                  </a:moveTo>
                  <a:lnTo>
                    <a:pt x="254" y="3073"/>
                  </a:lnTo>
                  <a:lnTo>
                    <a:pt x="231" y="3100"/>
                  </a:lnTo>
                  <a:lnTo>
                    <a:pt x="212" y="3131"/>
                  </a:lnTo>
                  <a:lnTo>
                    <a:pt x="199" y="3163"/>
                  </a:lnTo>
                  <a:lnTo>
                    <a:pt x="190" y="3198"/>
                  </a:lnTo>
                  <a:lnTo>
                    <a:pt x="188" y="3234"/>
                  </a:lnTo>
                  <a:lnTo>
                    <a:pt x="190" y="3270"/>
                  </a:lnTo>
                  <a:lnTo>
                    <a:pt x="199" y="3304"/>
                  </a:lnTo>
                  <a:lnTo>
                    <a:pt x="212" y="3337"/>
                  </a:lnTo>
                  <a:lnTo>
                    <a:pt x="231" y="3367"/>
                  </a:lnTo>
                  <a:lnTo>
                    <a:pt x="254" y="3395"/>
                  </a:lnTo>
                  <a:lnTo>
                    <a:pt x="282" y="3418"/>
                  </a:lnTo>
                  <a:lnTo>
                    <a:pt x="312" y="3437"/>
                  </a:lnTo>
                  <a:lnTo>
                    <a:pt x="345" y="3450"/>
                  </a:lnTo>
                  <a:lnTo>
                    <a:pt x="379" y="3459"/>
                  </a:lnTo>
                  <a:lnTo>
                    <a:pt x="415" y="3461"/>
                  </a:lnTo>
                  <a:lnTo>
                    <a:pt x="451" y="3459"/>
                  </a:lnTo>
                  <a:lnTo>
                    <a:pt x="486" y="3450"/>
                  </a:lnTo>
                  <a:lnTo>
                    <a:pt x="518" y="3437"/>
                  </a:lnTo>
                  <a:lnTo>
                    <a:pt x="549" y="3418"/>
                  </a:lnTo>
                  <a:lnTo>
                    <a:pt x="576" y="3395"/>
                  </a:lnTo>
                  <a:lnTo>
                    <a:pt x="995" y="2974"/>
                  </a:lnTo>
                  <a:lnTo>
                    <a:pt x="675" y="2654"/>
                  </a:lnTo>
                  <a:close/>
                  <a:moveTo>
                    <a:pt x="941" y="2387"/>
                  </a:moveTo>
                  <a:lnTo>
                    <a:pt x="807" y="2521"/>
                  </a:lnTo>
                  <a:lnTo>
                    <a:pt x="1128" y="2842"/>
                  </a:lnTo>
                  <a:lnTo>
                    <a:pt x="1262" y="2708"/>
                  </a:lnTo>
                  <a:lnTo>
                    <a:pt x="941" y="2387"/>
                  </a:lnTo>
                  <a:close/>
                  <a:moveTo>
                    <a:pt x="2326" y="187"/>
                  </a:moveTo>
                  <a:lnTo>
                    <a:pt x="2253" y="189"/>
                  </a:lnTo>
                  <a:lnTo>
                    <a:pt x="2181" y="197"/>
                  </a:lnTo>
                  <a:lnTo>
                    <a:pt x="2109" y="208"/>
                  </a:lnTo>
                  <a:lnTo>
                    <a:pt x="2037" y="225"/>
                  </a:lnTo>
                  <a:lnTo>
                    <a:pt x="1968" y="245"/>
                  </a:lnTo>
                  <a:lnTo>
                    <a:pt x="1898" y="270"/>
                  </a:lnTo>
                  <a:lnTo>
                    <a:pt x="1831" y="301"/>
                  </a:lnTo>
                  <a:lnTo>
                    <a:pt x="1764" y="335"/>
                  </a:lnTo>
                  <a:lnTo>
                    <a:pt x="1701" y="374"/>
                  </a:lnTo>
                  <a:lnTo>
                    <a:pt x="1639" y="418"/>
                  </a:lnTo>
                  <a:lnTo>
                    <a:pt x="1579" y="467"/>
                  </a:lnTo>
                  <a:lnTo>
                    <a:pt x="1523" y="520"/>
                  </a:lnTo>
                  <a:lnTo>
                    <a:pt x="1467" y="580"/>
                  </a:lnTo>
                  <a:lnTo>
                    <a:pt x="1415" y="644"/>
                  </a:lnTo>
                  <a:lnTo>
                    <a:pt x="1369" y="710"/>
                  </a:lnTo>
                  <a:lnTo>
                    <a:pt x="1327" y="779"/>
                  </a:lnTo>
                  <a:lnTo>
                    <a:pt x="1292" y="851"/>
                  </a:lnTo>
                  <a:lnTo>
                    <a:pt x="1261" y="926"/>
                  </a:lnTo>
                  <a:lnTo>
                    <a:pt x="1235" y="1002"/>
                  </a:lnTo>
                  <a:lnTo>
                    <a:pt x="1216" y="1080"/>
                  </a:lnTo>
                  <a:lnTo>
                    <a:pt x="1201" y="1159"/>
                  </a:lnTo>
                  <a:lnTo>
                    <a:pt x="1192" y="1241"/>
                  </a:lnTo>
                  <a:lnTo>
                    <a:pt x="1190" y="1323"/>
                  </a:lnTo>
                  <a:lnTo>
                    <a:pt x="1192" y="1405"/>
                  </a:lnTo>
                  <a:lnTo>
                    <a:pt x="1201" y="1487"/>
                  </a:lnTo>
                  <a:lnTo>
                    <a:pt x="1216" y="1566"/>
                  </a:lnTo>
                  <a:lnTo>
                    <a:pt x="1235" y="1645"/>
                  </a:lnTo>
                  <a:lnTo>
                    <a:pt x="1261" y="1721"/>
                  </a:lnTo>
                  <a:lnTo>
                    <a:pt x="1292" y="1795"/>
                  </a:lnTo>
                  <a:lnTo>
                    <a:pt x="1327" y="1867"/>
                  </a:lnTo>
                  <a:lnTo>
                    <a:pt x="1369" y="1936"/>
                  </a:lnTo>
                  <a:lnTo>
                    <a:pt x="1415" y="2003"/>
                  </a:lnTo>
                  <a:lnTo>
                    <a:pt x="1467" y="2066"/>
                  </a:lnTo>
                  <a:lnTo>
                    <a:pt x="1523" y="2126"/>
                  </a:lnTo>
                  <a:lnTo>
                    <a:pt x="1582" y="2181"/>
                  </a:lnTo>
                  <a:lnTo>
                    <a:pt x="1644" y="2232"/>
                  </a:lnTo>
                  <a:lnTo>
                    <a:pt x="1709" y="2277"/>
                  </a:lnTo>
                  <a:lnTo>
                    <a:pt x="1776" y="2317"/>
                  </a:lnTo>
                  <a:lnTo>
                    <a:pt x="1845" y="2353"/>
                  </a:lnTo>
                  <a:lnTo>
                    <a:pt x="1916" y="2383"/>
                  </a:lnTo>
                  <a:lnTo>
                    <a:pt x="1989" y="2408"/>
                  </a:lnTo>
                  <a:lnTo>
                    <a:pt x="2062" y="2428"/>
                  </a:lnTo>
                  <a:lnTo>
                    <a:pt x="2137" y="2443"/>
                  </a:lnTo>
                  <a:lnTo>
                    <a:pt x="2212" y="2453"/>
                  </a:lnTo>
                  <a:lnTo>
                    <a:pt x="2288" y="2458"/>
                  </a:lnTo>
                  <a:lnTo>
                    <a:pt x="2364" y="2458"/>
                  </a:lnTo>
                  <a:lnTo>
                    <a:pt x="2440" y="2453"/>
                  </a:lnTo>
                  <a:lnTo>
                    <a:pt x="2515" y="2443"/>
                  </a:lnTo>
                  <a:lnTo>
                    <a:pt x="2589" y="2428"/>
                  </a:lnTo>
                  <a:lnTo>
                    <a:pt x="2663" y="2408"/>
                  </a:lnTo>
                  <a:lnTo>
                    <a:pt x="2735" y="2383"/>
                  </a:lnTo>
                  <a:lnTo>
                    <a:pt x="2807" y="2353"/>
                  </a:lnTo>
                  <a:lnTo>
                    <a:pt x="2876" y="2317"/>
                  </a:lnTo>
                  <a:lnTo>
                    <a:pt x="2943" y="2277"/>
                  </a:lnTo>
                  <a:lnTo>
                    <a:pt x="3007" y="2232"/>
                  </a:lnTo>
                  <a:lnTo>
                    <a:pt x="3070" y="2181"/>
                  </a:lnTo>
                  <a:lnTo>
                    <a:pt x="3129" y="2126"/>
                  </a:lnTo>
                  <a:lnTo>
                    <a:pt x="3185" y="2066"/>
                  </a:lnTo>
                  <a:lnTo>
                    <a:pt x="3236" y="2003"/>
                  </a:lnTo>
                  <a:lnTo>
                    <a:pt x="3283" y="1936"/>
                  </a:lnTo>
                  <a:lnTo>
                    <a:pt x="3324" y="1867"/>
                  </a:lnTo>
                  <a:lnTo>
                    <a:pt x="3360" y="1795"/>
                  </a:lnTo>
                  <a:lnTo>
                    <a:pt x="3391" y="1721"/>
                  </a:lnTo>
                  <a:lnTo>
                    <a:pt x="3417" y="1645"/>
                  </a:lnTo>
                  <a:lnTo>
                    <a:pt x="3437" y="1566"/>
                  </a:lnTo>
                  <a:lnTo>
                    <a:pt x="3451" y="1487"/>
                  </a:lnTo>
                  <a:lnTo>
                    <a:pt x="3460" y="1405"/>
                  </a:lnTo>
                  <a:lnTo>
                    <a:pt x="3462" y="1323"/>
                  </a:lnTo>
                  <a:lnTo>
                    <a:pt x="3460" y="1241"/>
                  </a:lnTo>
                  <a:lnTo>
                    <a:pt x="3451" y="1159"/>
                  </a:lnTo>
                  <a:lnTo>
                    <a:pt x="3437" y="1080"/>
                  </a:lnTo>
                  <a:lnTo>
                    <a:pt x="3417" y="1002"/>
                  </a:lnTo>
                  <a:lnTo>
                    <a:pt x="3391" y="926"/>
                  </a:lnTo>
                  <a:lnTo>
                    <a:pt x="3360" y="851"/>
                  </a:lnTo>
                  <a:lnTo>
                    <a:pt x="3324" y="779"/>
                  </a:lnTo>
                  <a:lnTo>
                    <a:pt x="3283" y="710"/>
                  </a:lnTo>
                  <a:lnTo>
                    <a:pt x="3236" y="644"/>
                  </a:lnTo>
                  <a:lnTo>
                    <a:pt x="3185" y="580"/>
                  </a:lnTo>
                  <a:lnTo>
                    <a:pt x="3129" y="520"/>
                  </a:lnTo>
                  <a:lnTo>
                    <a:pt x="3073" y="467"/>
                  </a:lnTo>
                  <a:lnTo>
                    <a:pt x="3013" y="418"/>
                  </a:lnTo>
                  <a:lnTo>
                    <a:pt x="2951" y="374"/>
                  </a:lnTo>
                  <a:lnTo>
                    <a:pt x="2887" y="335"/>
                  </a:lnTo>
                  <a:lnTo>
                    <a:pt x="2822" y="300"/>
                  </a:lnTo>
                  <a:lnTo>
                    <a:pt x="2754" y="270"/>
                  </a:lnTo>
                  <a:lnTo>
                    <a:pt x="2684" y="245"/>
                  </a:lnTo>
                  <a:lnTo>
                    <a:pt x="2615" y="225"/>
                  </a:lnTo>
                  <a:lnTo>
                    <a:pt x="2543" y="208"/>
                  </a:lnTo>
                  <a:lnTo>
                    <a:pt x="2471" y="197"/>
                  </a:lnTo>
                  <a:lnTo>
                    <a:pt x="2399" y="189"/>
                  </a:lnTo>
                  <a:lnTo>
                    <a:pt x="2326" y="187"/>
                  </a:lnTo>
                  <a:close/>
                  <a:moveTo>
                    <a:pt x="2326" y="0"/>
                  </a:moveTo>
                  <a:lnTo>
                    <a:pt x="2411" y="2"/>
                  </a:lnTo>
                  <a:lnTo>
                    <a:pt x="2495" y="10"/>
                  </a:lnTo>
                  <a:lnTo>
                    <a:pt x="2579" y="23"/>
                  </a:lnTo>
                  <a:lnTo>
                    <a:pt x="2662" y="42"/>
                  </a:lnTo>
                  <a:lnTo>
                    <a:pt x="2744" y="66"/>
                  </a:lnTo>
                  <a:lnTo>
                    <a:pt x="2825" y="96"/>
                  </a:lnTo>
                  <a:lnTo>
                    <a:pt x="2903" y="132"/>
                  </a:lnTo>
                  <a:lnTo>
                    <a:pt x="2980" y="172"/>
                  </a:lnTo>
                  <a:lnTo>
                    <a:pt x="3055" y="217"/>
                  </a:lnTo>
                  <a:lnTo>
                    <a:pt x="3127" y="269"/>
                  </a:lnTo>
                  <a:lnTo>
                    <a:pt x="3197" y="325"/>
                  </a:lnTo>
                  <a:lnTo>
                    <a:pt x="3262" y="387"/>
                  </a:lnTo>
                  <a:lnTo>
                    <a:pt x="3323" y="451"/>
                  </a:lnTo>
                  <a:lnTo>
                    <a:pt x="3378" y="519"/>
                  </a:lnTo>
                  <a:lnTo>
                    <a:pt x="3429" y="589"/>
                  </a:lnTo>
                  <a:lnTo>
                    <a:pt x="3474" y="662"/>
                  </a:lnTo>
                  <a:lnTo>
                    <a:pt x="3514" y="738"/>
                  </a:lnTo>
                  <a:lnTo>
                    <a:pt x="3549" y="816"/>
                  </a:lnTo>
                  <a:lnTo>
                    <a:pt x="3580" y="896"/>
                  </a:lnTo>
                  <a:lnTo>
                    <a:pt x="3605" y="979"/>
                  </a:lnTo>
                  <a:lnTo>
                    <a:pt x="3625" y="1063"/>
                  </a:lnTo>
                  <a:lnTo>
                    <a:pt x="3639" y="1148"/>
                  </a:lnTo>
                  <a:lnTo>
                    <a:pt x="3647" y="1236"/>
                  </a:lnTo>
                  <a:lnTo>
                    <a:pt x="3650" y="1323"/>
                  </a:lnTo>
                  <a:lnTo>
                    <a:pt x="3647" y="1411"/>
                  </a:lnTo>
                  <a:lnTo>
                    <a:pt x="3639" y="1498"/>
                  </a:lnTo>
                  <a:lnTo>
                    <a:pt x="3625" y="1583"/>
                  </a:lnTo>
                  <a:lnTo>
                    <a:pt x="3605" y="1667"/>
                  </a:lnTo>
                  <a:lnTo>
                    <a:pt x="3580" y="1750"/>
                  </a:lnTo>
                  <a:lnTo>
                    <a:pt x="3549" y="1830"/>
                  </a:lnTo>
                  <a:lnTo>
                    <a:pt x="3514" y="1908"/>
                  </a:lnTo>
                  <a:lnTo>
                    <a:pt x="3474" y="1984"/>
                  </a:lnTo>
                  <a:lnTo>
                    <a:pt x="3429" y="2057"/>
                  </a:lnTo>
                  <a:lnTo>
                    <a:pt x="3378" y="2128"/>
                  </a:lnTo>
                  <a:lnTo>
                    <a:pt x="3323" y="2196"/>
                  </a:lnTo>
                  <a:lnTo>
                    <a:pt x="3262" y="2260"/>
                  </a:lnTo>
                  <a:lnTo>
                    <a:pt x="3197" y="2321"/>
                  </a:lnTo>
                  <a:lnTo>
                    <a:pt x="3127" y="2378"/>
                  </a:lnTo>
                  <a:lnTo>
                    <a:pt x="3055" y="2429"/>
                  </a:lnTo>
                  <a:lnTo>
                    <a:pt x="2980" y="2474"/>
                  </a:lnTo>
                  <a:lnTo>
                    <a:pt x="2903" y="2514"/>
                  </a:lnTo>
                  <a:lnTo>
                    <a:pt x="2825" y="2550"/>
                  </a:lnTo>
                  <a:lnTo>
                    <a:pt x="2744" y="2579"/>
                  </a:lnTo>
                  <a:lnTo>
                    <a:pt x="2662" y="2604"/>
                  </a:lnTo>
                  <a:lnTo>
                    <a:pt x="2579" y="2623"/>
                  </a:lnTo>
                  <a:lnTo>
                    <a:pt x="2495" y="2636"/>
                  </a:lnTo>
                  <a:lnTo>
                    <a:pt x="2411" y="2644"/>
                  </a:lnTo>
                  <a:lnTo>
                    <a:pt x="2326" y="2647"/>
                  </a:lnTo>
                  <a:lnTo>
                    <a:pt x="2242" y="2644"/>
                  </a:lnTo>
                  <a:lnTo>
                    <a:pt x="2158" y="2636"/>
                  </a:lnTo>
                  <a:lnTo>
                    <a:pt x="2074" y="2623"/>
                  </a:lnTo>
                  <a:lnTo>
                    <a:pt x="1991" y="2604"/>
                  </a:lnTo>
                  <a:lnTo>
                    <a:pt x="1909" y="2579"/>
                  </a:lnTo>
                  <a:lnTo>
                    <a:pt x="1829" y="2551"/>
                  </a:lnTo>
                  <a:lnTo>
                    <a:pt x="1751" y="2515"/>
                  </a:lnTo>
                  <a:lnTo>
                    <a:pt x="1673" y="2475"/>
                  </a:lnTo>
                  <a:lnTo>
                    <a:pt x="1599" y="2430"/>
                  </a:lnTo>
                  <a:lnTo>
                    <a:pt x="1527" y="2379"/>
                  </a:lnTo>
                  <a:lnTo>
                    <a:pt x="1459" y="2323"/>
                  </a:lnTo>
                  <a:lnTo>
                    <a:pt x="1301" y="2481"/>
                  </a:lnTo>
                  <a:lnTo>
                    <a:pt x="1461" y="2641"/>
                  </a:lnTo>
                  <a:lnTo>
                    <a:pt x="1473" y="2656"/>
                  </a:lnTo>
                  <a:lnTo>
                    <a:pt x="1482" y="2672"/>
                  </a:lnTo>
                  <a:lnTo>
                    <a:pt x="1488" y="2690"/>
                  </a:lnTo>
                  <a:lnTo>
                    <a:pt x="1489" y="2708"/>
                  </a:lnTo>
                  <a:lnTo>
                    <a:pt x="1488" y="2727"/>
                  </a:lnTo>
                  <a:lnTo>
                    <a:pt x="1482" y="2744"/>
                  </a:lnTo>
                  <a:lnTo>
                    <a:pt x="1473" y="2760"/>
                  </a:lnTo>
                  <a:lnTo>
                    <a:pt x="1461" y="2774"/>
                  </a:lnTo>
                  <a:lnTo>
                    <a:pt x="709" y="3527"/>
                  </a:lnTo>
                  <a:lnTo>
                    <a:pt x="674" y="3558"/>
                  </a:lnTo>
                  <a:lnTo>
                    <a:pt x="636" y="3586"/>
                  </a:lnTo>
                  <a:lnTo>
                    <a:pt x="595" y="3608"/>
                  </a:lnTo>
                  <a:lnTo>
                    <a:pt x="552" y="3626"/>
                  </a:lnTo>
                  <a:lnTo>
                    <a:pt x="508" y="3639"/>
                  </a:lnTo>
                  <a:lnTo>
                    <a:pt x="462" y="3647"/>
                  </a:lnTo>
                  <a:lnTo>
                    <a:pt x="415" y="3649"/>
                  </a:lnTo>
                  <a:lnTo>
                    <a:pt x="368" y="3647"/>
                  </a:lnTo>
                  <a:lnTo>
                    <a:pt x="322" y="3639"/>
                  </a:lnTo>
                  <a:lnTo>
                    <a:pt x="278" y="3626"/>
                  </a:lnTo>
                  <a:lnTo>
                    <a:pt x="236" y="3608"/>
                  </a:lnTo>
                  <a:lnTo>
                    <a:pt x="195" y="3586"/>
                  </a:lnTo>
                  <a:lnTo>
                    <a:pt x="157" y="3558"/>
                  </a:lnTo>
                  <a:lnTo>
                    <a:pt x="122" y="3527"/>
                  </a:lnTo>
                  <a:lnTo>
                    <a:pt x="91" y="3492"/>
                  </a:lnTo>
                  <a:lnTo>
                    <a:pt x="63" y="3454"/>
                  </a:lnTo>
                  <a:lnTo>
                    <a:pt x="41" y="3413"/>
                  </a:lnTo>
                  <a:lnTo>
                    <a:pt x="23" y="3371"/>
                  </a:lnTo>
                  <a:lnTo>
                    <a:pt x="10" y="3327"/>
                  </a:lnTo>
                  <a:lnTo>
                    <a:pt x="2" y="3281"/>
                  </a:lnTo>
                  <a:lnTo>
                    <a:pt x="0" y="3234"/>
                  </a:lnTo>
                  <a:lnTo>
                    <a:pt x="2" y="3187"/>
                  </a:lnTo>
                  <a:lnTo>
                    <a:pt x="10" y="3141"/>
                  </a:lnTo>
                  <a:lnTo>
                    <a:pt x="23" y="3097"/>
                  </a:lnTo>
                  <a:lnTo>
                    <a:pt x="41" y="3054"/>
                  </a:lnTo>
                  <a:lnTo>
                    <a:pt x="63" y="3013"/>
                  </a:lnTo>
                  <a:lnTo>
                    <a:pt x="91" y="2975"/>
                  </a:lnTo>
                  <a:lnTo>
                    <a:pt x="122" y="2940"/>
                  </a:lnTo>
                  <a:lnTo>
                    <a:pt x="875" y="2188"/>
                  </a:lnTo>
                  <a:lnTo>
                    <a:pt x="889" y="2176"/>
                  </a:lnTo>
                  <a:lnTo>
                    <a:pt x="905" y="2167"/>
                  </a:lnTo>
                  <a:lnTo>
                    <a:pt x="922" y="2161"/>
                  </a:lnTo>
                  <a:lnTo>
                    <a:pt x="941" y="2160"/>
                  </a:lnTo>
                  <a:lnTo>
                    <a:pt x="959" y="2161"/>
                  </a:lnTo>
                  <a:lnTo>
                    <a:pt x="977" y="2167"/>
                  </a:lnTo>
                  <a:lnTo>
                    <a:pt x="993" y="2176"/>
                  </a:lnTo>
                  <a:lnTo>
                    <a:pt x="1008" y="2188"/>
                  </a:lnTo>
                  <a:lnTo>
                    <a:pt x="1168" y="2348"/>
                  </a:lnTo>
                  <a:lnTo>
                    <a:pt x="1326" y="2190"/>
                  </a:lnTo>
                  <a:lnTo>
                    <a:pt x="1271" y="2124"/>
                  </a:lnTo>
                  <a:lnTo>
                    <a:pt x="1221" y="2053"/>
                  </a:lnTo>
                  <a:lnTo>
                    <a:pt x="1176" y="1980"/>
                  </a:lnTo>
                  <a:lnTo>
                    <a:pt x="1136" y="1905"/>
                  </a:lnTo>
                  <a:lnTo>
                    <a:pt x="1101" y="1827"/>
                  </a:lnTo>
                  <a:lnTo>
                    <a:pt x="1071" y="1747"/>
                  </a:lnTo>
                  <a:lnTo>
                    <a:pt x="1046" y="1666"/>
                  </a:lnTo>
                  <a:lnTo>
                    <a:pt x="1028" y="1582"/>
                  </a:lnTo>
                  <a:lnTo>
                    <a:pt x="1013" y="1497"/>
                  </a:lnTo>
                  <a:lnTo>
                    <a:pt x="1004" y="1410"/>
                  </a:lnTo>
                  <a:lnTo>
                    <a:pt x="1002" y="1323"/>
                  </a:lnTo>
                  <a:lnTo>
                    <a:pt x="1004" y="1236"/>
                  </a:lnTo>
                  <a:lnTo>
                    <a:pt x="1013" y="1148"/>
                  </a:lnTo>
                  <a:lnTo>
                    <a:pt x="1028" y="1063"/>
                  </a:lnTo>
                  <a:lnTo>
                    <a:pt x="1046" y="979"/>
                  </a:lnTo>
                  <a:lnTo>
                    <a:pt x="1072" y="896"/>
                  </a:lnTo>
                  <a:lnTo>
                    <a:pt x="1102" y="816"/>
                  </a:lnTo>
                  <a:lnTo>
                    <a:pt x="1137" y="738"/>
                  </a:lnTo>
                  <a:lnTo>
                    <a:pt x="1178" y="662"/>
                  </a:lnTo>
                  <a:lnTo>
                    <a:pt x="1223" y="589"/>
                  </a:lnTo>
                  <a:lnTo>
                    <a:pt x="1274" y="519"/>
                  </a:lnTo>
                  <a:lnTo>
                    <a:pt x="1329" y="451"/>
                  </a:lnTo>
                  <a:lnTo>
                    <a:pt x="1389" y="387"/>
                  </a:lnTo>
                  <a:lnTo>
                    <a:pt x="1456" y="325"/>
                  </a:lnTo>
                  <a:lnTo>
                    <a:pt x="1525" y="269"/>
                  </a:lnTo>
                  <a:lnTo>
                    <a:pt x="1597" y="217"/>
                  </a:lnTo>
                  <a:lnTo>
                    <a:pt x="1672" y="172"/>
                  </a:lnTo>
                  <a:lnTo>
                    <a:pt x="1749" y="132"/>
                  </a:lnTo>
                  <a:lnTo>
                    <a:pt x="1827" y="96"/>
                  </a:lnTo>
                  <a:lnTo>
                    <a:pt x="1908" y="66"/>
                  </a:lnTo>
                  <a:lnTo>
                    <a:pt x="1990" y="42"/>
                  </a:lnTo>
                  <a:lnTo>
                    <a:pt x="2073" y="23"/>
                  </a:lnTo>
                  <a:lnTo>
                    <a:pt x="2157" y="10"/>
                  </a:lnTo>
                  <a:lnTo>
                    <a:pt x="2241" y="2"/>
                  </a:lnTo>
                  <a:lnTo>
                    <a:pt x="232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140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31" name="Freeform 99"/>
            <p:cNvSpPr>
              <a:spLocks noEditPoints="1"/>
            </p:cNvSpPr>
            <p:nvPr/>
          </p:nvSpPr>
          <p:spPr bwMode="auto">
            <a:xfrm>
              <a:off x="9309100" y="2741613"/>
              <a:ext cx="290512" cy="290513"/>
            </a:xfrm>
            <a:custGeom>
              <a:avLst/>
              <a:gdLst>
                <a:gd name="T0" fmla="*/ 793 w 1834"/>
                <a:gd name="T1" fmla="*/ 199 h 1834"/>
                <a:gd name="T2" fmla="*/ 613 w 1834"/>
                <a:gd name="T3" fmla="*/ 254 h 1834"/>
                <a:gd name="T4" fmla="*/ 450 w 1834"/>
                <a:gd name="T5" fmla="*/ 356 h 1834"/>
                <a:gd name="T6" fmla="*/ 318 w 1834"/>
                <a:gd name="T7" fmla="*/ 502 h 1834"/>
                <a:gd name="T8" fmla="*/ 230 w 1834"/>
                <a:gd name="T9" fmla="*/ 671 h 1834"/>
                <a:gd name="T10" fmla="*/ 190 w 1834"/>
                <a:gd name="T11" fmla="*/ 855 h 1834"/>
                <a:gd name="T12" fmla="*/ 198 w 1834"/>
                <a:gd name="T13" fmla="*/ 1041 h 1834"/>
                <a:gd name="T14" fmla="*/ 253 w 1834"/>
                <a:gd name="T15" fmla="*/ 1221 h 1834"/>
                <a:gd name="T16" fmla="*/ 356 w 1834"/>
                <a:gd name="T17" fmla="*/ 1384 h 1834"/>
                <a:gd name="T18" fmla="*/ 502 w 1834"/>
                <a:gd name="T19" fmla="*/ 1516 h 1834"/>
                <a:gd name="T20" fmla="*/ 672 w 1834"/>
                <a:gd name="T21" fmla="*/ 1604 h 1834"/>
                <a:gd name="T22" fmla="*/ 855 w 1834"/>
                <a:gd name="T23" fmla="*/ 1644 h 1834"/>
                <a:gd name="T24" fmla="*/ 1041 w 1834"/>
                <a:gd name="T25" fmla="*/ 1636 h 1834"/>
                <a:gd name="T26" fmla="*/ 1220 w 1834"/>
                <a:gd name="T27" fmla="*/ 1581 h 1834"/>
                <a:gd name="T28" fmla="*/ 1384 w 1834"/>
                <a:gd name="T29" fmla="*/ 1478 h 1834"/>
                <a:gd name="T30" fmla="*/ 1517 w 1834"/>
                <a:gd name="T31" fmla="*/ 1332 h 1834"/>
                <a:gd name="T32" fmla="*/ 1604 w 1834"/>
                <a:gd name="T33" fmla="*/ 1163 h 1834"/>
                <a:gd name="T34" fmla="*/ 1644 w 1834"/>
                <a:gd name="T35" fmla="*/ 979 h 1834"/>
                <a:gd name="T36" fmla="*/ 1635 w 1834"/>
                <a:gd name="T37" fmla="*/ 793 h 1834"/>
                <a:gd name="T38" fmla="*/ 1580 w 1834"/>
                <a:gd name="T39" fmla="*/ 614 h 1834"/>
                <a:gd name="T40" fmla="*/ 1478 w 1834"/>
                <a:gd name="T41" fmla="*/ 450 h 1834"/>
                <a:gd name="T42" fmla="*/ 1332 w 1834"/>
                <a:gd name="T43" fmla="*/ 317 h 1834"/>
                <a:gd name="T44" fmla="*/ 1161 w 1834"/>
                <a:gd name="T45" fmla="*/ 230 h 1834"/>
                <a:gd name="T46" fmla="*/ 979 w 1834"/>
                <a:gd name="T47" fmla="*/ 190 h 1834"/>
                <a:gd name="T48" fmla="*/ 988 w 1834"/>
                <a:gd name="T49" fmla="*/ 3 h 1834"/>
                <a:gd name="T50" fmla="*/ 1195 w 1834"/>
                <a:gd name="T51" fmla="*/ 43 h 1834"/>
                <a:gd name="T52" fmla="*/ 1390 w 1834"/>
                <a:gd name="T53" fmla="*/ 132 h 1834"/>
                <a:gd name="T54" fmla="*/ 1565 w 1834"/>
                <a:gd name="T55" fmla="*/ 269 h 1834"/>
                <a:gd name="T56" fmla="*/ 1702 w 1834"/>
                <a:gd name="T57" fmla="*/ 444 h 1834"/>
                <a:gd name="T58" fmla="*/ 1791 w 1834"/>
                <a:gd name="T59" fmla="*/ 639 h 1834"/>
                <a:gd name="T60" fmla="*/ 1831 w 1834"/>
                <a:gd name="T61" fmla="*/ 846 h 1834"/>
                <a:gd name="T62" fmla="*/ 1823 w 1834"/>
                <a:gd name="T63" fmla="*/ 1057 h 1834"/>
                <a:gd name="T64" fmla="*/ 1767 w 1834"/>
                <a:gd name="T65" fmla="*/ 1262 h 1834"/>
                <a:gd name="T66" fmla="*/ 1661 w 1834"/>
                <a:gd name="T67" fmla="*/ 1452 h 1834"/>
                <a:gd name="T68" fmla="*/ 1565 w 1834"/>
                <a:gd name="T69" fmla="*/ 1565 h 1834"/>
                <a:gd name="T70" fmla="*/ 1390 w 1834"/>
                <a:gd name="T71" fmla="*/ 1702 h 1834"/>
                <a:gd name="T72" fmla="*/ 1195 w 1834"/>
                <a:gd name="T73" fmla="*/ 1791 h 1834"/>
                <a:gd name="T74" fmla="*/ 988 w 1834"/>
                <a:gd name="T75" fmla="*/ 1831 h 1834"/>
                <a:gd name="T76" fmla="*/ 777 w 1834"/>
                <a:gd name="T77" fmla="*/ 1823 h 1834"/>
                <a:gd name="T78" fmla="*/ 572 w 1834"/>
                <a:gd name="T79" fmla="*/ 1766 h 1834"/>
                <a:gd name="T80" fmla="*/ 382 w 1834"/>
                <a:gd name="T81" fmla="*/ 1662 h 1834"/>
                <a:gd name="T82" fmla="*/ 218 w 1834"/>
                <a:gd name="T83" fmla="*/ 1510 h 1834"/>
                <a:gd name="T84" fmla="*/ 96 w 1834"/>
                <a:gd name="T85" fmla="*/ 1327 h 1834"/>
                <a:gd name="T86" fmla="*/ 24 w 1834"/>
                <a:gd name="T87" fmla="*/ 1127 h 1834"/>
                <a:gd name="T88" fmla="*/ 0 w 1834"/>
                <a:gd name="T89" fmla="*/ 917 h 1834"/>
                <a:gd name="T90" fmla="*/ 24 w 1834"/>
                <a:gd name="T91" fmla="*/ 707 h 1834"/>
                <a:gd name="T92" fmla="*/ 96 w 1834"/>
                <a:gd name="T93" fmla="*/ 507 h 1834"/>
                <a:gd name="T94" fmla="*/ 218 w 1834"/>
                <a:gd name="T95" fmla="*/ 324 h 1834"/>
                <a:gd name="T96" fmla="*/ 382 w 1834"/>
                <a:gd name="T97" fmla="*/ 173 h 1834"/>
                <a:gd name="T98" fmla="*/ 572 w 1834"/>
                <a:gd name="T99" fmla="*/ 68 h 1834"/>
                <a:gd name="T100" fmla="*/ 777 w 1834"/>
                <a:gd name="T101" fmla="*/ 11 h 1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834" h="1834">
                  <a:moveTo>
                    <a:pt x="917" y="188"/>
                  </a:moveTo>
                  <a:lnTo>
                    <a:pt x="855" y="190"/>
                  </a:lnTo>
                  <a:lnTo>
                    <a:pt x="793" y="199"/>
                  </a:lnTo>
                  <a:lnTo>
                    <a:pt x="732" y="211"/>
                  </a:lnTo>
                  <a:lnTo>
                    <a:pt x="672" y="230"/>
                  </a:lnTo>
                  <a:lnTo>
                    <a:pt x="613" y="254"/>
                  </a:lnTo>
                  <a:lnTo>
                    <a:pt x="556" y="283"/>
                  </a:lnTo>
                  <a:lnTo>
                    <a:pt x="502" y="317"/>
                  </a:lnTo>
                  <a:lnTo>
                    <a:pt x="450" y="356"/>
                  </a:lnTo>
                  <a:lnTo>
                    <a:pt x="402" y="402"/>
                  </a:lnTo>
                  <a:lnTo>
                    <a:pt x="356" y="450"/>
                  </a:lnTo>
                  <a:lnTo>
                    <a:pt x="318" y="502"/>
                  </a:lnTo>
                  <a:lnTo>
                    <a:pt x="283" y="556"/>
                  </a:lnTo>
                  <a:lnTo>
                    <a:pt x="253" y="614"/>
                  </a:lnTo>
                  <a:lnTo>
                    <a:pt x="230" y="671"/>
                  </a:lnTo>
                  <a:lnTo>
                    <a:pt x="211" y="732"/>
                  </a:lnTo>
                  <a:lnTo>
                    <a:pt x="198" y="793"/>
                  </a:lnTo>
                  <a:lnTo>
                    <a:pt x="190" y="855"/>
                  </a:lnTo>
                  <a:lnTo>
                    <a:pt x="188" y="917"/>
                  </a:lnTo>
                  <a:lnTo>
                    <a:pt x="190" y="979"/>
                  </a:lnTo>
                  <a:lnTo>
                    <a:pt x="198" y="1041"/>
                  </a:lnTo>
                  <a:lnTo>
                    <a:pt x="211" y="1102"/>
                  </a:lnTo>
                  <a:lnTo>
                    <a:pt x="230" y="1163"/>
                  </a:lnTo>
                  <a:lnTo>
                    <a:pt x="253" y="1221"/>
                  </a:lnTo>
                  <a:lnTo>
                    <a:pt x="283" y="1278"/>
                  </a:lnTo>
                  <a:lnTo>
                    <a:pt x="318" y="1332"/>
                  </a:lnTo>
                  <a:lnTo>
                    <a:pt x="356" y="1384"/>
                  </a:lnTo>
                  <a:lnTo>
                    <a:pt x="402" y="1432"/>
                  </a:lnTo>
                  <a:lnTo>
                    <a:pt x="450" y="1478"/>
                  </a:lnTo>
                  <a:lnTo>
                    <a:pt x="502" y="1516"/>
                  </a:lnTo>
                  <a:lnTo>
                    <a:pt x="556" y="1551"/>
                  </a:lnTo>
                  <a:lnTo>
                    <a:pt x="613" y="1581"/>
                  </a:lnTo>
                  <a:lnTo>
                    <a:pt x="672" y="1604"/>
                  </a:lnTo>
                  <a:lnTo>
                    <a:pt x="732" y="1623"/>
                  </a:lnTo>
                  <a:lnTo>
                    <a:pt x="793" y="1636"/>
                  </a:lnTo>
                  <a:lnTo>
                    <a:pt x="855" y="1644"/>
                  </a:lnTo>
                  <a:lnTo>
                    <a:pt x="917" y="1646"/>
                  </a:lnTo>
                  <a:lnTo>
                    <a:pt x="979" y="1644"/>
                  </a:lnTo>
                  <a:lnTo>
                    <a:pt x="1041" y="1636"/>
                  </a:lnTo>
                  <a:lnTo>
                    <a:pt x="1102" y="1623"/>
                  </a:lnTo>
                  <a:lnTo>
                    <a:pt x="1161" y="1604"/>
                  </a:lnTo>
                  <a:lnTo>
                    <a:pt x="1220" y="1581"/>
                  </a:lnTo>
                  <a:lnTo>
                    <a:pt x="1278" y="1551"/>
                  </a:lnTo>
                  <a:lnTo>
                    <a:pt x="1332" y="1516"/>
                  </a:lnTo>
                  <a:lnTo>
                    <a:pt x="1384" y="1478"/>
                  </a:lnTo>
                  <a:lnTo>
                    <a:pt x="1432" y="1432"/>
                  </a:lnTo>
                  <a:lnTo>
                    <a:pt x="1478" y="1384"/>
                  </a:lnTo>
                  <a:lnTo>
                    <a:pt x="1517" y="1332"/>
                  </a:lnTo>
                  <a:lnTo>
                    <a:pt x="1551" y="1278"/>
                  </a:lnTo>
                  <a:lnTo>
                    <a:pt x="1580" y="1221"/>
                  </a:lnTo>
                  <a:lnTo>
                    <a:pt x="1604" y="1163"/>
                  </a:lnTo>
                  <a:lnTo>
                    <a:pt x="1623" y="1102"/>
                  </a:lnTo>
                  <a:lnTo>
                    <a:pt x="1635" y="1041"/>
                  </a:lnTo>
                  <a:lnTo>
                    <a:pt x="1644" y="979"/>
                  </a:lnTo>
                  <a:lnTo>
                    <a:pt x="1646" y="917"/>
                  </a:lnTo>
                  <a:lnTo>
                    <a:pt x="1644" y="855"/>
                  </a:lnTo>
                  <a:lnTo>
                    <a:pt x="1635" y="793"/>
                  </a:lnTo>
                  <a:lnTo>
                    <a:pt x="1623" y="732"/>
                  </a:lnTo>
                  <a:lnTo>
                    <a:pt x="1604" y="671"/>
                  </a:lnTo>
                  <a:lnTo>
                    <a:pt x="1580" y="614"/>
                  </a:lnTo>
                  <a:lnTo>
                    <a:pt x="1551" y="556"/>
                  </a:lnTo>
                  <a:lnTo>
                    <a:pt x="1517" y="502"/>
                  </a:lnTo>
                  <a:lnTo>
                    <a:pt x="1478" y="450"/>
                  </a:lnTo>
                  <a:lnTo>
                    <a:pt x="1432" y="402"/>
                  </a:lnTo>
                  <a:lnTo>
                    <a:pt x="1384" y="356"/>
                  </a:lnTo>
                  <a:lnTo>
                    <a:pt x="1332" y="317"/>
                  </a:lnTo>
                  <a:lnTo>
                    <a:pt x="1278" y="283"/>
                  </a:lnTo>
                  <a:lnTo>
                    <a:pt x="1220" y="254"/>
                  </a:lnTo>
                  <a:lnTo>
                    <a:pt x="1161" y="230"/>
                  </a:lnTo>
                  <a:lnTo>
                    <a:pt x="1102" y="211"/>
                  </a:lnTo>
                  <a:lnTo>
                    <a:pt x="1041" y="199"/>
                  </a:lnTo>
                  <a:lnTo>
                    <a:pt x="979" y="190"/>
                  </a:lnTo>
                  <a:lnTo>
                    <a:pt x="917" y="188"/>
                  </a:lnTo>
                  <a:close/>
                  <a:moveTo>
                    <a:pt x="917" y="0"/>
                  </a:moveTo>
                  <a:lnTo>
                    <a:pt x="988" y="3"/>
                  </a:lnTo>
                  <a:lnTo>
                    <a:pt x="1058" y="11"/>
                  </a:lnTo>
                  <a:lnTo>
                    <a:pt x="1127" y="24"/>
                  </a:lnTo>
                  <a:lnTo>
                    <a:pt x="1195" y="43"/>
                  </a:lnTo>
                  <a:lnTo>
                    <a:pt x="1262" y="68"/>
                  </a:lnTo>
                  <a:lnTo>
                    <a:pt x="1327" y="97"/>
                  </a:lnTo>
                  <a:lnTo>
                    <a:pt x="1390" y="132"/>
                  </a:lnTo>
                  <a:lnTo>
                    <a:pt x="1452" y="173"/>
                  </a:lnTo>
                  <a:lnTo>
                    <a:pt x="1510" y="218"/>
                  </a:lnTo>
                  <a:lnTo>
                    <a:pt x="1565" y="269"/>
                  </a:lnTo>
                  <a:lnTo>
                    <a:pt x="1616" y="324"/>
                  </a:lnTo>
                  <a:lnTo>
                    <a:pt x="1661" y="382"/>
                  </a:lnTo>
                  <a:lnTo>
                    <a:pt x="1702" y="444"/>
                  </a:lnTo>
                  <a:lnTo>
                    <a:pt x="1737" y="507"/>
                  </a:lnTo>
                  <a:lnTo>
                    <a:pt x="1767" y="572"/>
                  </a:lnTo>
                  <a:lnTo>
                    <a:pt x="1791" y="639"/>
                  </a:lnTo>
                  <a:lnTo>
                    <a:pt x="1810" y="707"/>
                  </a:lnTo>
                  <a:lnTo>
                    <a:pt x="1823" y="776"/>
                  </a:lnTo>
                  <a:lnTo>
                    <a:pt x="1831" y="846"/>
                  </a:lnTo>
                  <a:lnTo>
                    <a:pt x="1834" y="917"/>
                  </a:lnTo>
                  <a:lnTo>
                    <a:pt x="1831" y="988"/>
                  </a:lnTo>
                  <a:lnTo>
                    <a:pt x="1823" y="1057"/>
                  </a:lnTo>
                  <a:lnTo>
                    <a:pt x="1810" y="1127"/>
                  </a:lnTo>
                  <a:lnTo>
                    <a:pt x="1791" y="1196"/>
                  </a:lnTo>
                  <a:lnTo>
                    <a:pt x="1767" y="1262"/>
                  </a:lnTo>
                  <a:lnTo>
                    <a:pt x="1737" y="1327"/>
                  </a:lnTo>
                  <a:lnTo>
                    <a:pt x="1702" y="1391"/>
                  </a:lnTo>
                  <a:lnTo>
                    <a:pt x="1661" y="1452"/>
                  </a:lnTo>
                  <a:lnTo>
                    <a:pt x="1616" y="1510"/>
                  </a:lnTo>
                  <a:lnTo>
                    <a:pt x="1565" y="1565"/>
                  </a:lnTo>
                  <a:lnTo>
                    <a:pt x="1565" y="1565"/>
                  </a:lnTo>
                  <a:lnTo>
                    <a:pt x="1510" y="1616"/>
                  </a:lnTo>
                  <a:lnTo>
                    <a:pt x="1452" y="1662"/>
                  </a:lnTo>
                  <a:lnTo>
                    <a:pt x="1390" y="1702"/>
                  </a:lnTo>
                  <a:lnTo>
                    <a:pt x="1327" y="1738"/>
                  </a:lnTo>
                  <a:lnTo>
                    <a:pt x="1262" y="1766"/>
                  </a:lnTo>
                  <a:lnTo>
                    <a:pt x="1195" y="1791"/>
                  </a:lnTo>
                  <a:lnTo>
                    <a:pt x="1127" y="1810"/>
                  </a:lnTo>
                  <a:lnTo>
                    <a:pt x="1058" y="1823"/>
                  </a:lnTo>
                  <a:lnTo>
                    <a:pt x="988" y="1831"/>
                  </a:lnTo>
                  <a:lnTo>
                    <a:pt x="917" y="1834"/>
                  </a:lnTo>
                  <a:lnTo>
                    <a:pt x="846" y="1831"/>
                  </a:lnTo>
                  <a:lnTo>
                    <a:pt x="777" y="1823"/>
                  </a:lnTo>
                  <a:lnTo>
                    <a:pt x="707" y="1810"/>
                  </a:lnTo>
                  <a:lnTo>
                    <a:pt x="638" y="1791"/>
                  </a:lnTo>
                  <a:lnTo>
                    <a:pt x="572" y="1766"/>
                  </a:lnTo>
                  <a:lnTo>
                    <a:pt x="507" y="1738"/>
                  </a:lnTo>
                  <a:lnTo>
                    <a:pt x="443" y="1702"/>
                  </a:lnTo>
                  <a:lnTo>
                    <a:pt x="382" y="1662"/>
                  </a:lnTo>
                  <a:lnTo>
                    <a:pt x="324" y="1616"/>
                  </a:lnTo>
                  <a:lnTo>
                    <a:pt x="269" y="1565"/>
                  </a:lnTo>
                  <a:lnTo>
                    <a:pt x="218" y="1510"/>
                  </a:lnTo>
                  <a:lnTo>
                    <a:pt x="172" y="1452"/>
                  </a:lnTo>
                  <a:lnTo>
                    <a:pt x="132" y="1391"/>
                  </a:lnTo>
                  <a:lnTo>
                    <a:pt x="96" y="1327"/>
                  </a:lnTo>
                  <a:lnTo>
                    <a:pt x="68" y="1262"/>
                  </a:lnTo>
                  <a:lnTo>
                    <a:pt x="43" y="1196"/>
                  </a:lnTo>
                  <a:lnTo>
                    <a:pt x="24" y="1127"/>
                  </a:lnTo>
                  <a:lnTo>
                    <a:pt x="11" y="1057"/>
                  </a:lnTo>
                  <a:lnTo>
                    <a:pt x="3" y="988"/>
                  </a:lnTo>
                  <a:lnTo>
                    <a:pt x="0" y="917"/>
                  </a:lnTo>
                  <a:lnTo>
                    <a:pt x="3" y="846"/>
                  </a:lnTo>
                  <a:lnTo>
                    <a:pt x="11" y="776"/>
                  </a:lnTo>
                  <a:lnTo>
                    <a:pt x="24" y="707"/>
                  </a:lnTo>
                  <a:lnTo>
                    <a:pt x="43" y="639"/>
                  </a:lnTo>
                  <a:lnTo>
                    <a:pt x="68" y="572"/>
                  </a:lnTo>
                  <a:lnTo>
                    <a:pt x="96" y="507"/>
                  </a:lnTo>
                  <a:lnTo>
                    <a:pt x="132" y="444"/>
                  </a:lnTo>
                  <a:lnTo>
                    <a:pt x="172" y="382"/>
                  </a:lnTo>
                  <a:lnTo>
                    <a:pt x="218" y="324"/>
                  </a:lnTo>
                  <a:lnTo>
                    <a:pt x="269" y="269"/>
                  </a:lnTo>
                  <a:lnTo>
                    <a:pt x="324" y="218"/>
                  </a:lnTo>
                  <a:lnTo>
                    <a:pt x="382" y="173"/>
                  </a:lnTo>
                  <a:lnTo>
                    <a:pt x="443" y="132"/>
                  </a:lnTo>
                  <a:lnTo>
                    <a:pt x="507" y="97"/>
                  </a:lnTo>
                  <a:lnTo>
                    <a:pt x="572" y="68"/>
                  </a:lnTo>
                  <a:lnTo>
                    <a:pt x="638" y="43"/>
                  </a:lnTo>
                  <a:lnTo>
                    <a:pt x="707" y="24"/>
                  </a:lnTo>
                  <a:lnTo>
                    <a:pt x="777" y="11"/>
                  </a:lnTo>
                  <a:lnTo>
                    <a:pt x="846" y="3"/>
                  </a:lnTo>
                  <a:lnTo>
                    <a:pt x="91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140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32" name="Freeform 100"/>
            <p:cNvSpPr/>
            <p:nvPr/>
          </p:nvSpPr>
          <p:spPr bwMode="auto">
            <a:xfrm>
              <a:off x="9394825" y="2808288"/>
              <a:ext cx="119062" cy="47625"/>
            </a:xfrm>
            <a:custGeom>
              <a:avLst/>
              <a:gdLst>
                <a:gd name="T0" fmla="*/ 352 w 753"/>
                <a:gd name="T1" fmla="*/ 0 h 304"/>
                <a:gd name="T2" fmla="*/ 402 w 753"/>
                <a:gd name="T3" fmla="*/ 0 h 304"/>
                <a:gd name="T4" fmla="*/ 452 w 753"/>
                <a:gd name="T5" fmla="*/ 4 h 304"/>
                <a:gd name="T6" fmla="*/ 502 w 753"/>
                <a:gd name="T7" fmla="*/ 15 h 304"/>
                <a:gd name="T8" fmla="*/ 551 w 753"/>
                <a:gd name="T9" fmla="*/ 31 h 304"/>
                <a:gd name="T10" fmla="*/ 598 w 753"/>
                <a:gd name="T11" fmla="*/ 51 h 304"/>
                <a:gd name="T12" fmla="*/ 644 w 753"/>
                <a:gd name="T13" fmla="*/ 77 h 304"/>
                <a:gd name="T14" fmla="*/ 687 w 753"/>
                <a:gd name="T15" fmla="*/ 107 h 304"/>
                <a:gd name="T16" fmla="*/ 727 w 753"/>
                <a:gd name="T17" fmla="*/ 143 h 304"/>
                <a:gd name="T18" fmla="*/ 740 w 753"/>
                <a:gd name="T19" fmla="*/ 160 h 304"/>
                <a:gd name="T20" fmla="*/ 749 w 753"/>
                <a:gd name="T21" fmla="*/ 179 h 304"/>
                <a:gd name="T22" fmla="*/ 753 w 753"/>
                <a:gd name="T23" fmla="*/ 200 h 304"/>
                <a:gd name="T24" fmla="*/ 753 w 753"/>
                <a:gd name="T25" fmla="*/ 220 h 304"/>
                <a:gd name="T26" fmla="*/ 749 w 753"/>
                <a:gd name="T27" fmla="*/ 241 h 304"/>
                <a:gd name="T28" fmla="*/ 740 w 753"/>
                <a:gd name="T29" fmla="*/ 260 h 304"/>
                <a:gd name="T30" fmla="*/ 727 w 753"/>
                <a:gd name="T31" fmla="*/ 276 h 304"/>
                <a:gd name="T32" fmla="*/ 712 w 753"/>
                <a:gd name="T33" fmla="*/ 288 h 304"/>
                <a:gd name="T34" fmla="*/ 696 w 753"/>
                <a:gd name="T35" fmla="*/ 297 h 304"/>
                <a:gd name="T36" fmla="*/ 678 w 753"/>
                <a:gd name="T37" fmla="*/ 302 h 304"/>
                <a:gd name="T38" fmla="*/ 660 w 753"/>
                <a:gd name="T39" fmla="*/ 304 h 304"/>
                <a:gd name="T40" fmla="*/ 643 w 753"/>
                <a:gd name="T41" fmla="*/ 302 h 304"/>
                <a:gd name="T42" fmla="*/ 625 w 753"/>
                <a:gd name="T43" fmla="*/ 297 h 304"/>
                <a:gd name="T44" fmla="*/ 608 w 753"/>
                <a:gd name="T45" fmla="*/ 288 h 304"/>
                <a:gd name="T46" fmla="*/ 594 w 753"/>
                <a:gd name="T47" fmla="*/ 276 h 304"/>
                <a:gd name="T48" fmla="*/ 563 w 753"/>
                <a:gd name="T49" fmla="*/ 249 h 304"/>
                <a:gd name="T50" fmla="*/ 529 w 753"/>
                <a:gd name="T51" fmla="*/ 226 h 304"/>
                <a:gd name="T52" fmla="*/ 492 w 753"/>
                <a:gd name="T53" fmla="*/ 209 h 304"/>
                <a:gd name="T54" fmla="*/ 454 w 753"/>
                <a:gd name="T55" fmla="*/ 197 h 304"/>
                <a:gd name="T56" fmla="*/ 416 w 753"/>
                <a:gd name="T57" fmla="*/ 189 h 304"/>
                <a:gd name="T58" fmla="*/ 377 w 753"/>
                <a:gd name="T59" fmla="*/ 187 h 304"/>
                <a:gd name="T60" fmla="*/ 337 w 753"/>
                <a:gd name="T61" fmla="*/ 189 h 304"/>
                <a:gd name="T62" fmla="*/ 300 w 753"/>
                <a:gd name="T63" fmla="*/ 197 h 304"/>
                <a:gd name="T64" fmla="*/ 262 w 753"/>
                <a:gd name="T65" fmla="*/ 209 h 304"/>
                <a:gd name="T66" fmla="*/ 226 w 753"/>
                <a:gd name="T67" fmla="*/ 226 h 304"/>
                <a:gd name="T68" fmla="*/ 191 w 753"/>
                <a:gd name="T69" fmla="*/ 249 h 304"/>
                <a:gd name="T70" fmla="*/ 160 w 753"/>
                <a:gd name="T71" fmla="*/ 276 h 304"/>
                <a:gd name="T72" fmla="*/ 144 w 753"/>
                <a:gd name="T73" fmla="*/ 289 h 304"/>
                <a:gd name="T74" fmla="*/ 124 w 753"/>
                <a:gd name="T75" fmla="*/ 298 h 304"/>
                <a:gd name="T76" fmla="*/ 104 w 753"/>
                <a:gd name="T77" fmla="*/ 303 h 304"/>
                <a:gd name="T78" fmla="*/ 84 w 753"/>
                <a:gd name="T79" fmla="*/ 303 h 304"/>
                <a:gd name="T80" fmla="*/ 63 w 753"/>
                <a:gd name="T81" fmla="*/ 298 h 304"/>
                <a:gd name="T82" fmla="*/ 44 w 753"/>
                <a:gd name="T83" fmla="*/ 289 h 304"/>
                <a:gd name="T84" fmla="*/ 28 w 753"/>
                <a:gd name="T85" fmla="*/ 276 h 304"/>
                <a:gd name="T86" fmla="*/ 14 w 753"/>
                <a:gd name="T87" fmla="*/ 260 h 304"/>
                <a:gd name="T88" fmla="*/ 4 w 753"/>
                <a:gd name="T89" fmla="*/ 241 h 304"/>
                <a:gd name="T90" fmla="*/ 0 w 753"/>
                <a:gd name="T91" fmla="*/ 220 h 304"/>
                <a:gd name="T92" fmla="*/ 0 w 753"/>
                <a:gd name="T93" fmla="*/ 200 h 304"/>
                <a:gd name="T94" fmla="*/ 4 w 753"/>
                <a:gd name="T95" fmla="*/ 179 h 304"/>
                <a:gd name="T96" fmla="*/ 14 w 753"/>
                <a:gd name="T97" fmla="*/ 160 h 304"/>
                <a:gd name="T98" fmla="*/ 28 w 753"/>
                <a:gd name="T99" fmla="*/ 143 h 304"/>
                <a:gd name="T100" fmla="*/ 67 w 753"/>
                <a:gd name="T101" fmla="*/ 107 h 304"/>
                <a:gd name="T102" fmla="*/ 110 w 753"/>
                <a:gd name="T103" fmla="*/ 77 h 304"/>
                <a:gd name="T104" fmla="*/ 156 w 753"/>
                <a:gd name="T105" fmla="*/ 51 h 304"/>
                <a:gd name="T106" fmla="*/ 202 w 753"/>
                <a:gd name="T107" fmla="*/ 31 h 304"/>
                <a:gd name="T108" fmla="*/ 251 w 753"/>
                <a:gd name="T109" fmla="*/ 15 h 304"/>
                <a:gd name="T110" fmla="*/ 301 w 753"/>
                <a:gd name="T111" fmla="*/ 4 h 304"/>
                <a:gd name="T112" fmla="*/ 352 w 753"/>
                <a:gd name="T113" fmla="*/ 0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53" h="304">
                  <a:moveTo>
                    <a:pt x="352" y="0"/>
                  </a:moveTo>
                  <a:lnTo>
                    <a:pt x="402" y="0"/>
                  </a:lnTo>
                  <a:lnTo>
                    <a:pt x="452" y="4"/>
                  </a:lnTo>
                  <a:lnTo>
                    <a:pt x="502" y="15"/>
                  </a:lnTo>
                  <a:lnTo>
                    <a:pt x="551" y="31"/>
                  </a:lnTo>
                  <a:lnTo>
                    <a:pt x="598" y="51"/>
                  </a:lnTo>
                  <a:lnTo>
                    <a:pt x="644" y="77"/>
                  </a:lnTo>
                  <a:lnTo>
                    <a:pt x="687" y="107"/>
                  </a:lnTo>
                  <a:lnTo>
                    <a:pt x="727" y="143"/>
                  </a:lnTo>
                  <a:lnTo>
                    <a:pt x="740" y="160"/>
                  </a:lnTo>
                  <a:lnTo>
                    <a:pt x="749" y="179"/>
                  </a:lnTo>
                  <a:lnTo>
                    <a:pt x="753" y="200"/>
                  </a:lnTo>
                  <a:lnTo>
                    <a:pt x="753" y="220"/>
                  </a:lnTo>
                  <a:lnTo>
                    <a:pt x="749" y="241"/>
                  </a:lnTo>
                  <a:lnTo>
                    <a:pt x="740" y="260"/>
                  </a:lnTo>
                  <a:lnTo>
                    <a:pt x="727" y="276"/>
                  </a:lnTo>
                  <a:lnTo>
                    <a:pt x="712" y="288"/>
                  </a:lnTo>
                  <a:lnTo>
                    <a:pt x="696" y="297"/>
                  </a:lnTo>
                  <a:lnTo>
                    <a:pt x="678" y="302"/>
                  </a:lnTo>
                  <a:lnTo>
                    <a:pt x="660" y="304"/>
                  </a:lnTo>
                  <a:lnTo>
                    <a:pt x="643" y="302"/>
                  </a:lnTo>
                  <a:lnTo>
                    <a:pt x="625" y="297"/>
                  </a:lnTo>
                  <a:lnTo>
                    <a:pt x="608" y="288"/>
                  </a:lnTo>
                  <a:lnTo>
                    <a:pt x="594" y="276"/>
                  </a:lnTo>
                  <a:lnTo>
                    <a:pt x="563" y="249"/>
                  </a:lnTo>
                  <a:lnTo>
                    <a:pt x="529" y="226"/>
                  </a:lnTo>
                  <a:lnTo>
                    <a:pt x="492" y="209"/>
                  </a:lnTo>
                  <a:lnTo>
                    <a:pt x="454" y="197"/>
                  </a:lnTo>
                  <a:lnTo>
                    <a:pt x="416" y="189"/>
                  </a:lnTo>
                  <a:lnTo>
                    <a:pt x="377" y="187"/>
                  </a:lnTo>
                  <a:lnTo>
                    <a:pt x="337" y="189"/>
                  </a:lnTo>
                  <a:lnTo>
                    <a:pt x="300" y="197"/>
                  </a:lnTo>
                  <a:lnTo>
                    <a:pt x="262" y="209"/>
                  </a:lnTo>
                  <a:lnTo>
                    <a:pt x="226" y="226"/>
                  </a:lnTo>
                  <a:lnTo>
                    <a:pt x="191" y="249"/>
                  </a:lnTo>
                  <a:lnTo>
                    <a:pt x="160" y="276"/>
                  </a:lnTo>
                  <a:lnTo>
                    <a:pt x="144" y="289"/>
                  </a:lnTo>
                  <a:lnTo>
                    <a:pt x="124" y="298"/>
                  </a:lnTo>
                  <a:lnTo>
                    <a:pt x="104" y="303"/>
                  </a:lnTo>
                  <a:lnTo>
                    <a:pt x="84" y="303"/>
                  </a:lnTo>
                  <a:lnTo>
                    <a:pt x="63" y="298"/>
                  </a:lnTo>
                  <a:lnTo>
                    <a:pt x="44" y="289"/>
                  </a:lnTo>
                  <a:lnTo>
                    <a:pt x="28" y="276"/>
                  </a:lnTo>
                  <a:lnTo>
                    <a:pt x="14" y="260"/>
                  </a:lnTo>
                  <a:lnTo>
                    <a:pt x="4" y="241"/>
                  </a:lnTo>
                  <a:lnTo>
                    <a:pt x="0" y="220"/>
                  </a:lnTo>
                  <a:lnTo>
                    <a:pt x="0" y="200"/>
                  </a:lnTo>
                  <a:lnTo>
                    <a:pt x="4" y="179"/>
                  </a:lnTo>
                  <a:lnTo>
                    <a:pt x="14" y="160"/>
                  </a:lnTo>
                  <a:lnTo>
                    <a:pt x="28" y="143"/>
                  </a:lnTo>
                  <a:lnTo>
                    <a:pt x="67" y="107"/>
                  </a:lnTo>
                  <a:lnTo>
                    <a:pt x="110" y="77"/>
                  </a:lnTo>
                  <a:lnTo>
                    <a:pt x="156" y="51"/>
                  </a:lnTo>
                  <a:lnTo>
                    <a:pt x="202" y="31"/>
                  </a:lnTo>
                  <a:lnTo>
                    <a:pt x="251" y="15"/>
                  </a:lnTo>
                  <a:lnTo>
                    <a:pt x="301" y="4"/>
                  </a:lnTo>
                  <a:lnTo>
                    <a:pt x="35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140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43" name="文本框 18"/>
          <p:cNvSpPr txBox="1"/>
          <p:nvPr/>
        </p:nvSpPr>
        <p:spPr>
          <a:xfrm>
            <a:off x="4398134" y="381000"/>
            <a:ext cx="3200400" cy="82994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zh-CN" altLang="en-US" sz="4800" spc="600" dirty="0" smtClean="0">
                <a:solidFill>
                  <a:schemeClr val="accent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词语积累</a:t>
            </a:r>
            <a:endParaRPr lang="zh-CN" altLang="en-US" sz="4800" spc="600" dirty="0">
              <a:solidFill>
                <a:schemeClr val="accent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cxnSp>
        <p:nvCxnSpPr>
          <p:cNvPr id="44" name="直接连接符 43"/>
          <p:cNvCxnSpPr/>
          <p:nvPr/>
        </p:nvCxnSpPr>
        <p:spPr>
          <a:xfrm>
            <a:off x="4300468" y="1211997"/>
            <a:ext cx="3182947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25"/>
          <p:cNvSpPr txBox="1">
            <a:spLocks noChangeArrowheads="1"/>
          </p:cNvSpPr>
          <p:nvPr/>
        </p:nvSpPr>
        <p:spPr bwMode="auto">
          <a:xfrm>
            <a:off x="1819406" y="1536798"/>
            <a:ext cx="2578729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 dirty="0" smtClean="0">
                <a:solidFill>
                  <a:srgbClr val="E7001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1.</a:t>
            </a:r>
            <a:r>
              <a:rPr lang="zh-CN" altLang="zh-CN" sz="3200" b="1" dirty="0" smtClean="0">
                <a:solidFill>
                  <a:srgbClr val="E7001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参差不齐</a:t>
            </a:r>
            <a:r>
              <a:rPr lang="zh-CN" altLang="zh-CN" sz="3200" b="1" dirty="0">
                <a:solidFill>
                  <a:srgbClr val="E7001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：</a:t>
            </a:r>
            <a:endParaRPr lang="en-US" altLang="zh-CN" sz="3200" b="1" dirty="0">
              <a:solidFill>
                <a:srgbClr val="E70012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200" b="1" dirty="0" smtClean="0">
                <a:solidFill>
                  <a:srgbClr val="E7001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2.</a:t>
            </a:r>
            <a:r>
              <a:rPr lang="zh-CN" altLang="zh-CN" sz="3200" b="1" dirty="0" smtClean="0">
                <a:solidFill>
                  <a:srgbClr val="E7001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滑稽</a:t>
            </a:r>
            <a:r>
              <a:rPr lang="zh-CN" altLang="zh-CN" sz="3200" b="1" dirty="0">
                <a:solidFill>
                  <a:srgbClr val="E7001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：</a:t>
            </a:r>
            <a:endParaRPr lang="en-US" altLang="zh-CN" sz="3200" b="1" dirty="0">
              <a:solidFill>
                <a:srgbClr val="E70012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200" b="1" dirty="0" smtClean="0">
                <a:solidFill>
                  <a:srgbClr val="E7001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3.</a:t>
            </a:r>
            <a:r>
              <a:rPr lang="zh-CN" altLang="zh-CN" sz="3200" b="1" dirty="0" smtClean="0">
                <a:solidFill>
                  <a:srgbClr val="E7001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哄堂大笑</a:t>
            </a:r>
            <a:r>
              <a:rPr lang="zh-CN" altLang="zh-CN" sz="3200" b="1" dirty="0">
                <a:solidFill>
                  <a:srgbClr val="E7001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：</a:t>
            </a:r>
            <a:endParaRPr lang="en-US" altLang="zh-CN" sz="3200" b="1" dirty="0">
              <a:solidFill>
                <a:srgbClr val="E70012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200" b="1" dirty="0" smtClean="0">
                <a:solidFill>
                  <a:srgbClr val="E7001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4.</a:t>
            </a:r>
            <a:r>
              <a:rPr lang="zh-CN" altLang="zh-CN" sz="3200" b="1" dirty="0" smtClean="0">
                <a:solidFill>
                  <a:srgbClr val="E7001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恍惚</a:t>
            </a:r>
            <a:r>
              <a:rPr lang="zh-CN" altLang="zh-CN" sz="3200" b="1" dirty="0">
                <a:solidFill>
                  <a:srgbClr val="E7001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：</a:t>
            </a:r>
            <a:endParaRPr lang="en-US" altLang="zh-CN" sz="3200" b="1" dirty="0">
              <a:solidFill>
                <a:srgbClr val="E70012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200" b="1" dirty="0" smtClean="0">
                <a:solidFill>
                  <a:srgbClr val="E7001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5.</a:t>
            </a:r>
            <a:r>
              <a:rPr lang="zh-CN" altLang="zh-CN" sz="3200" b="1" dirty="0" smtClean="0">
                <a:solidFill>
                  <a:srgbClr val="E7001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变化莫测</a:t>
            </a:r>
            <a:r>
              <a:rPr lang="zh-CN" altLang="zh-CN" sz="3200" b="1" dirty="0">
                <a:solidFill>
                  <a:srgbClr val="E7001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：</a:t>
            </a:r>
            <a:endParaRPr lang="en-US" altLang="zh-CN" sz="3200" b="1" dirty="0">
              <a:solidFill>
                <a:srgbClr val="E70012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200" b="1" dirty="0" smtClean="0">
                <a:solidFill>
                  <a:srgbClr val="E7001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6.</a:t>
            </a:r>
            <a:r>
              <a:rPr lang="zh-CN" altLang="zh-CN" sz="3200" b="1" dirty="0" smtClean="0">
                <a:solidFill>
                  <a:srgbClr val="E7001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抽噎</a:t>
            </a:r>
            <a:r>
              <a:rPr lang="zh-CN" altLang="zh-CN" sz="3200" b="1" dirty="0">
                <a:solidFill>
                  <a:srgbClr val="E7001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：</a:t>
            </a:r>
            <a:endParaRPr lang="en-US" altLang="zh-CN" sz="3200" b="1" dirty="0">
              <a:solidFill>
                <a:srgbClr val="E70012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349352" y="1746831"/>
            <a:ext cx="4771744" cy="5847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形容很不整齐或水平不一。</a:t>
            </a:r>
            <a:endParaRPr lang="zh-CN" altLang="en-US" sz="3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49352" y="2474681"/>
            <a:ext cx="7227298" cy="5847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形容语言、动作等幽默诙谐，引人发笑。</a:t>
            </a:r>
            <a:endParaRPr lang="zh-CN" altLang="en-US" sz="3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49352" y="3231217"/>
            <a:ext cx="4889540" cy="5847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形容众人一起大笑的样子。</a:t>
            </a:r>
            <a:endParaRPr lang="zh-CN" altLang="en-US" sz="3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358822" y="3940800"/>
            <a:ext cx="4880070" cy="5847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神志不清，精神不集中。</a:t>
            </a:r>
            <a:endParaRPr lang="zh-CN" altLang="en-US" sz="3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358822" y="4710023"/>
            <a:ext cx="4880070" cy="5847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变化多端，难以揣测。</a:t>
            </a:r>
            <a:endParaRPr lang="zh-CN" altLang="en-US" sz="3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358822" y="5418809"/>
            <a:ext cx="3301435" cy="5847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一吸一顿地哭泣。</a:t>
            </a:r>
            <a:endParaRPr lang="zh-CN" altLang="en-US" sz="3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47" grpId="0" animBg="1"/>
      <p:bldP spid="4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66999" y="-2666999"/>
            <a:ext cx="6858001" cy="1219200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987" y="5289900"/>
            <a:ext cx="1090613" cy="89023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78439" y="5276563"/>
            <a:ext cx="1090614" cy="890239"/>
          </a:xfrm>
          <a:prstGeom prst="rect">
            <a:avLst/>
          </a:prstGeom>
        </p:spPr>
      </p:pic>
      <p:sp>
        <p:nvSpPr>
          <p:cNvPr id="14" name="文本框 18"/>
          <p:cNvSpPr txBox="1"/>
          <p:nvPr/>
        </p:nvSpPr>
        <p:spPr>
          <a:xfrm>
            <a:off x="4495800" y="952209"/>
            <a:ext cx="3200400" cy="83099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zh-CN" altLang="en-US" sz="4800" spc="600" dirty="0">
                <a:solidFill>
                  <a:schemeClr val="accent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整体感知</a:t>
            </a:r>
            <a:endParaRPr lang="zh-CN" altLang="en-US" sz="4800" spc="600" dirty="0">
              <a:solidFill>
                <a:schemeClr val="accent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4398134" y="1783206"/>
            <a:ext cx="3182947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1293495" y="1964690"/>
            <a:ext cx="9751695" cy="1076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本文是一篇记叙文，请按</a:t>
            </a:r>
            <a:r>
              <a:rPr lang="zh-CN" altLang="en-US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“什么人做了什么事，结果怎么样”的方法概括文章</a:t>
            </a:r>
            <a:r>
              <a:rPr lang="zh-CN" altLang="en-US" sz="32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大意。</a:t>
            </a:r>
            <a:endParaRPr lang="zh-CN" altLang="en-US" sz="32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653665" y="3133090"/>
            <a:ext cx="7221855" cy="15684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zh-CN" altLang="en-US" sz="3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</a:t>
            </a:r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3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</a:t>
            </a:r>
            <a:r>
              <a:rPr lang="zh-CN" altLang="en-US" sz="3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瘦弱</a:t>
            </a:r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胆小的“我”与同伴们攀上悬崖后不敢下来，后在爸爸的指引下</a:t>
            </a:r>
            <a:r>
              <a:rPr lang="zh-CN" altLang="en-US" sz="3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“我”一步一步</a:t>
            </a:r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走下了高高的悬崖。</a:t>
            </a:r>
            <a:endParaRPr lang="zh-CN" altLang="en-US" sz="3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934845" y="4826000"/>
            <a:ext cx="1814830" cy="1183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右箭头 2"/>
          <p:cNvSpPr/>
          <p:nvPr/>
        </p:nvSpPr>
        <p:spPr>
          <a:xfrm>
            <a:off x="3951605" y="5189220"/>
            <a:ext cx="1061720" cy="5245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263515" y="4860290"/>
            <a:ext cx="1814830" cy="1183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右箭头 7"/>
          <p:cNvSpPr/>
          <p:nvPr/>
        </p:nvSpPr>
        <p:spPr>
          <a:xfrm>
            <a:off x="7280275" y="5223510"/>
            <a:ext cx="1061720" cy="5245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8563610" y="4826000"/>
            <a:ext cx="1814830" cy="1183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1988820" y="4944110"/>
            <a:ext cx="1706880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6000">
                <a:solidFill>
                  <a:schemeClr val="bg1"/>
                </a:solidFill>
                <a:latin typeface="华文行楷" panose="02010800040101010101" charset="-122"/>
                <a:ea typeface="华文行楷" panose="02010800040101010101" charset="-122"/>
              </a:rPr>
              <a:t>攀崖</a:t>
            </a:r>
            <a:endParaRPr lang="zh-CN" altLang="en-US" sz="6000">
              <a:solidFill>
                <a:schemeClr val="bg1"/>
              </a:solidFill>
              <a:latin typeface="华文行楷" panose="02010800040101010101" charset="-122"/>
              <a:ea typeface="华文行楷" panose="02010800040101010101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317490" y="4944745"/>
            <a:ext cx="1706880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6000">
                <a:solidFill>
                  <a:schemeClr val="bg1"/>
                </a:solidFill>
                <a:latin typeface="华文行楷" panose="02010800040101010101" charset="-122"/>
                <a:ea typeface="华文行楷" panose="02010800040101010101" charset="-122"/>
              </a:rPr>
              <a:t>困崖</a:t>
            </a:r>
            <a:endParaRPr lang="zh-CN" altLang="en-US" sz="6000">
              <a:solidFill>
                <a:schemeClr val="bg1"/>
              </a:solidFill>
              <a:latin typeface="华文行楷" panose="02010800040101010101" charset="-122"/>
              <a:ea typeface="华文行楷" panose="02010800040101010101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8617585" y="4944110"/>
            <a:ext cx="1706880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6000">
                <a:solidFill>
                  <a:schemeClr val="bg1"/>
                </a:solidFill>
                <a:latin typeface="华文行楷" panose="02010800040101010101" charset="-122"/>
                <a:ea typeface="华文行楷" panose="02010800040101010101" charset="-122"/>
              </a:rPr>
              <a:t>下崖</a:t>
            </a:r>
            <a:endParaRPr lang="zh-CN" altLang="en-US" sz="6000">
              <a:solidFill>
                <a:schemeClr val="bg1"/>
              </a:solidFill>
              <a:latin typeface="华文行楷" panose="02010800040101010101" charset="-122"/>
              <a:ea typeface="华文行楷" panose="0201080004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  <p:bldP spid="12" grpId="0"/>
      <p:bldP spid="2" grpId="0" animBg="1"/>
      <p:bldP spid="3" grpId="0" animBg="1"/>
      <p:bldP spid="13" grpId="0"/>
      <p:bldP spid="5" grpId="0" animBg="1"/>
      <p:bldP spid="8" grpId="0" animBg="1"/>
      <p:bldP spid="16" grpId="0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21572" y="-2680829"/>
            <a:ext cx="6858001" cy="1219200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987" y="5289900"/>
            <a:ext cx="1090613" cy="89023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566399" y="5289898"/>
            <a:ext cx="1090614" cy="890239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1613587" y="2829402"/>
            <a:ext cx="8872700" cy="1198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读以下几个片段，圈出能够体现</a:t>
            </a:r>
            <a:r>
              <a:rPr lang="en-US" altLang="zh-CN" sz="36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“</a:t>
            </a:r>
            <a:r>
              <a:rPr lang="zh-CN" altLang="en-US" sz="36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我</a:t>
            </a:r>
            <a:r>
              <a:rPr lang="en-US" altLang="zh-CN" sz="36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”</a:t>
            </a:r>
            <a:r>
              <a:rPr lang="zh-CN" altLang="en-US" sz="36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心理状态的词语，体会</a:t>
            </a:r>
            <a:r>
              <a:rPr lang="en-US" altLang="zh-CN" sz="36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“</a:t>
            </a:r>
            <a:r>
              <a:rPr lang="zh-CN" altLang="en-US" sz="36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我</a:t>
            </a:r>
            <a:r>
              <a:rPr lang="en-US" altLang="zh-CN" sz="36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”</a:t>
            </a:r>
            <a:r>
              <a:rPr lang="zh-CN" altLang="en-US" sz="36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当时的心理</a:t>
            </a:r>
            <a:r>
              <a:rPr lang="zh-CN" altLang="en-US" sz="36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  <a:endParaRPr lang="zh-CN" altLang="en-US" sz="36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9662496" y="-205405"/>
            <a:ext cx="2184399" cy="2595208"/>
          </a:xfrm>
          <a:prstGeom prst="rect">
            <a:avLst/>
          </a:prstGeom>
        </p:spPr>
      </p:pic>
      <p:sp>
        <p:nvSpPr>
          <p:cNvPr id="8" name="文本框 18"/>
          <p:cNvSpPr txBox="1"/>
          <p:nvPr/>
        </p:nvSpPr>
        <p:spPr>
          <a:xfrm>
            <a:off x="3931920" y="986790"/>
            <a:ext cx="4624070" cy="82994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p>
            <a:pPr algn="ctr"/>
            <a:r>
              <a:rPr lang="zh-CN" altLang="en-US" sz="4800" spc="600" dirty="0" smtClean="0">
                <a:solidFill>
                  <a:schemeClr val="accent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体会人物心理</a:t>
            </a:r>
            <a:endParaRPr lang="zh-CN" altLang="en-US" sz="4800" spc="600" dirty="0">
              <a:solidFill>
                <a:schemeClr val="accent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 flipV="1">
            <a:off x="4125595" y="1915795"/>
            <a:ext cx="4355465" cy="1333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67000" y="-2666999"/>
            <a:ext cx="6858001" cy="12192002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54182" y="328899"/>
            <a:ext cx="11269700" cy="609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8620760" y="1176655"/>
            <a:ext cx="1002030" cy="513715"/>
          </a:xfrm>
          <a:prstGeom prst="ellipse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7352030" y="1690370"/>
            <a:ext cx="2386330" cy="583565"/>
          </a:xfrm>
          <a:prstGeom prst="ellipse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4483735" y="1176655"/>
            <a:ext cx="1767205" cy="514350"/>
          </a:xfrm>
          <a:prstGeom prst="ellipse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024255" y="682625"/>
            <a:ext cx="10330180" cy="2061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片段一</a:t>
            </a:r>
            <a:r>
              <a:rPr lang="en-US" altLang="zh-CN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:</a:t>
            </a:r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我犹豫不决，直到其他孩子都爬到了上面，然后我开始满头大汗、浑身发抖地往上爬。手扒在这儿，脚踩在那儿，我的心在瘦弱的胸腔中怦怦地跳动，我努力往上爬着。</a:t>
            </a:r>
            <a:endParaRPr lang="zh-CN" altLang="en-US" sz="3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2826385" y="682625"/>
            <a:ext cx="1788160" cy="596900"/>
          </a:xfrm>
          <a:prstGeom prst="ellipse">
            <a:avLst/>
          </a:prstGeom>
          <a:noFill/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6743065" y="3660140"/>
            <a:ext cx="1069340" cy="544195"/>
          </a:xfrm>
          <a:prstGeom prst="ellipse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1406525" y="4145280"/>
            <a:ext cx="1809115" cy="598170"/>
          </a:xfrm>
          <a:prstGeom prst="ellipse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10056495" y="3693795"/>
            <a:ext cx="1103630" cy="510540"/>
          </a:xfrm>
          <a:prstGeom prst="ellipse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024890" y="3660140"/>
            <a:ext cx="1032954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buClrTx/>
              <a:buSzTx/>
              <a:buFontTx/>
            </a:pPr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片段</a:t>
            </a:r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二</a:t>
            </a:r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:</a:t>
            </a:r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我想掉头回去，但知道我绝对回不去了。这太远，也太危险</a:t>
            </a:r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了</a:t>
            </a:r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……</a:t>
            </a:r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但是</a:t>
            </a:r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通向顶部的路看起来更</a:t>
            </a:r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糟、更高</a:t>
            </a:r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、</a:t>
            </a:r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更</a:t>
            </a:r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陡、更变化莫测</a:t>
            </a:r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;</a:t>
            </a:r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我肯定</a:t>
            </a:r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上不去。</a:t>
            </a:r>
            <a:endParaRPr lang="zh-CN" altLang="en-US" sz="3200" dirty="0">
              <a:latin typeface="华文楷体" panose="02010600040101010101" pitchFamily="2" charset="-122"/>
              <a:ea typeface="华文楷体" panose="02010600040101010101" pitchFamily="2" charset="-122"/>
              <a:sym typeface="+mn-ea"/>
            </a:endParaRPr>
          </a:p>
        </p:txBody>
      </p:sp>
      <p:sp>
        <p:nvSpPr>
          <p:cNvPr id="22" name="上箭头标注 21"/>
          <p:cNvSpPr/>
          <p:nvPr/>
        </p:nvSpPr>
        <p:spPr>
          <a:xfrm>
            <a:off x="2101850" y="2362200"/>
            <a:ext cx="7955280" cy="965200"/>
          </a:xfrm>
          <a:prstGeom prst="upArrowCallout">
            <a:avLst>
              <a:gd name="adj1" fmla="val 25000"/>
              <a:gd name="adj2" fmla="val 25000"/>
              <a:gd name="adj3" fmla="val 25024"/>
              <a:gd name="adj4" fmla="val 649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2101850" y="2743835"/>
            <a:ext cx="79552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600">
                <a:solidFill>
                  <a:schemeClr val="bg1"/>
                </a:solidFill>
                <a:latin typeface="华文行楷" panose="02010800040101010101" charset="-122"/>
                <a:ea typeface="华文行楷" panose="02010800040101010101" charset="-122"/>
              </a:rPr>
              <a:t>犹豫害怕</a:t>
            </a:r>
            <a:r>
              <a:rPr lang="en-US" altLang="zh-CN" sz="3600">
                <a:solidFill>
                  <a:schemeClr val="bg1"/>
                </a:solidFill>
                <a:latin typeface="华文行楷" panose="02010800040101010101" charset="-122"/>
                <a:ea typeface="华文行楷" panose="02010800040101010101" charset="-122"/>
              </a:rPr>
              <a:t>——</a:t>
            </a:r>
            <a:r>
              <a:rPr lang="zh-CN" altLang="en-US" sz="3600">
                <a:solidFill>
                  <a:schemeClr val="bg1"/>
                </a:solidFill>
                <a:latin typeface="华文行楷" panose="02010800040101010101" charset="-122"/>
                <a:ea typeface="华文行楷" panose="02010800040101010101" charset="-122"/>
              </a:rPr>
              <a:t>走出了突破自我的第一步</a:t>
            </a:r>
            <a:endParaRPr lang="zh-CN" altLang="en-US" sz="3600">
              <a:solidFill>
                <a:schemeClr val="bg1"/>
              </a:solidFill>
              <a:latin typeface="华文行楷" panose="02010800040101010101" charset="-122"/>
              <a:ea typeface="华文行楷" panose="02010800040101010101" charset="-122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8669020" y="4204335"/>
            <a:ext cx="1069340" cy="544195"/>
          </a:xfrm>
          <a:prstGeom prst="ellipse">
            <a:avLst/>
          </a:prstGeom>
          <a:noFill/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9940925" y="4204335"/>
            <a:ext cx="1069340" cy="544195"/>
          </a:xfrm>
          <a:prstGeom prst="ellipse">
            <a:avLst/>
          </a:prstGeom>
          <a:noFill/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1032510" y="4684395"/>
            <a:ext cx="1069340" cy="544195"/>
          </a:xfrm>
          <a:prstGeom prst="ellipse">
            <a:avLst/>
          </a:prstGeom>
          <a:noFill/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2317750" y="4684395"/>
            <a:ext cx="2077085" cy="544195"/>
          </a:xfrm>
          <a:prstGeom prst="ellipse">
            <a:avLst/>
          </a:prstGeom>
          <a:noFill/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4743450" y="4684395"/>
            <a:ext cx="1069340" cy="544195"/>
          </a:xfrm>
          <a:prstGeom prst="ellipse">
            <a:avLst/>
          </a:prstGeom>
          <a:noFill/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上箭头标注 28"/>
          <p:cNvSpPr/>
          <p:nvPr/>
        </p:nvSpPr>
        <p:spPr>
          <a:xfrm>
            <a:off x="1035685" y="5323205"/>
            <a:ext cx="10119995" cy="965200"/>
          </a:xfrm>
          <a:prstGeom prst="upArrowCallout">
            <a:avLst>
              <a:gd name="adj1" fmla="val 25000"/>
              <a:gd name="adj2" fmla="val 25000"/>
              <a:gd name="adj3" fmla="val 25024"/>
              <a:gd name="adj4" fmla="val 649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1035685" y="5643245"/>
            <a:ext cx="102412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sz="3600">
                <a:solidFill>
                  <a:schemeClr val="bg1"/>
                </a:solidFill>
                <a:latin typeface="华文行楷" panose="02010800040101010101" charset="-122"/>
                <a:ea typeface="华文行楷" panose="02010800040101010101" charset="-122"/>
              </a:rPr>
              <a:t>征途艰险，进退两难。孤立无援中心理趋向崩溃。</a:t>
            </a:r>
            <a:endParaRPr lang="zh-CN" sz="3600">
              <a:solidFill>
                <a:schemeClr val="bg1"/>
              </a:solidFill>
              <a:latin typeface="华文行楷" panose="02010800040101010101" charset="-122"/>
              <a:ea typeface="华文行楷" panose="0201080004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11" grpId="0" bldLvl="0" animBg="1"/>
      <p:bldP spid="12" grpId="0" bldLvl="0" animBg="1"/>
      <p:bldP spid="14" grpId="0" bldLvl="0" animBg="1"/>
      <p:bldP spid="16" grpId="0" bldLvl="0" animBg="1"/>
      <p:bldP spid="17" grpId="0" bldLvl="0" animBg="1"/>
      <p:bldP spid="18" grpId="0" bldLvl="0" animBg="1"/>
      <p:bldP spid="6" grpId="0"/>
      <p:bldP spid="8" grpId="0"/>
      <p:bldP spid="23" grpId="0"/>
      <p:bldP spid="24" grpId="0" bldLvl="0" animBg="1"/>
      <p:bldP spid="25" grpId="0" bldLvl="0" animBg="1"/>
      <p:bldP spid="26" grpId="0" bldLvl="0" animBg="1"/>
      <p:bldP spid="27" grpId="0" bldLvl="0" animBg="1"/>
      <p:bldP spid="28" grpId="0" bldLvl="0" animBg="1"/>
      <p:bldP spid="3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21572" y="-2680829"/>
            <a:ext cx="6858001" cy="1219200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987" y="5289900"/>
            <a:ext cx="1090613" cy="89023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566399" y="5289898"/>
            <a:ext cx="1090614" cy="890239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1613587" y="2184242"/>
            <a:ext cx="8872700" cy="1198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sz="36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在特殊的心理状态下，</a:t>
            </a:r>
            <a:r>
              <a:rPr lang="en-US" altLang="zh-CN" sz="36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“</a:t>
            </a:r>
            <a:r>
              <a:rPr lang="zh-CN" altLang="en-US" sz="36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我</a:t>
            </a:r>
            <a:r>
              <a:rPr lang="en-US" altLang="zh-CN" sz="36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”</a:t>
            </a:r>
            <a:r>
              <a:rPr lang="zh-CN" altLang="en-US" sz="36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的身体出现了哪些应激反应？</a:t>
            </a:r>
            <a:endParaRPr lang="zh-CN" altLang="en-US" sz="36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9662496" y="-205405"/>
            <a:ext cx="2184399" cy="2595208"/>
          </a:xfrm>
          <a:prstGeom prst="rect">
            <a:avLst/>
          </a:prstGeom>
        </p:spPr>
      </p:pic>
      <p:sp>
        <p:nvSpPr>
          <p:cNvPr id="8" name="文本框 18"/>
          <p:cNvSpPr txBox="1"/>
          <p:nvPr/>
        </p:nvSpPr>
        <p:spPr>
          <a:xfrm>
            <a:off x="3931920" y="986790"/>
            <a:ext cx="4624070" cy="82994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p>
            <a:pPr algn="ctr"/>
            <a:r>
              <a:rPr lang="zh-CN" altLang="en-US" sz="4800" spc="600" dirty="0" smtClean="0">
                <a:solidFill>
                  <a:schemeClr val="accent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体会人物心理</a:t>
            </a:r>
            <a:endParaRPr lang="zh-CN" altLang="en-US" sz="4800" spc="600" dirty="0">
              <a:solidFill>
                <a:schemeClr val="accent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 flipV="1">
            <a:off x="4125595" y="1915795"/>
            <a:ext cx="4355465" cy="1333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3225800" y="3472180"/>
            <a:ext cx="1225550" cy="645160"/>
          </a:xfrm>
          <a:prstGeom prst="rect">
            <a:avLst/>
          </a:prstGeom>
          <a:ln w="15875">
            <a:solidFill>
              <a:schemeClr val="accent1"/>
            </a:solidFill>
            <a:prstDash val="dashDot"/>
          </a:ln>
        </p:spPr>
        <p:txBody>
          <a:bodyPr wrap="square">
            <a:spAutoFit/>
          </a:bodyPr>
          <a:p>
            <a:r>
              <a:rPr lang="zh-CN" sz="3600" dirty="0">
                <a:latin typeface="华文新魏" panose="02010800040101010101" pitchFamily="2" charset="-122"/>
                <a:ea typeface="华文新魏" panose="02010800040101010101" pitchFamily="2" charset="-122"/>
              </a:rPr>
              <a:t>反胃</a:t>
            </a:r>
            <a:endParaRPr lang="zh-CN" sz="36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168265" y="3472180"/>
            <a:ext cx="1225550" cy="645160"/>
          </a:xfrm>
          <a:prstGeom prst="rect">
            <a:avLst/>
          </a:prstGeom>
          <a:ln w="15875">
            <a:solidFill>
              <a:schemeClr val="accent1"/>
            </a:solidFill>
            <a:prstDash val="dashDot"/>
          </a:ln>
        </p:spPr>
        <p:txBody>
          <a:bodyPr wrap="square">
            <a:spAutoFit/>
          </a:bodyPr>
          <a:p>
            <a:r>
              <a:rPr lang="zh-CN" sz="3600" dirty="0">
                <a:latin typeface="华文新魏" panose="02010800040101010101" pitchFamily="2" charset="-122"/>
                <a:ea typeface="华文新魏" panose="02010800040101010101" pitchFamily="2" charset="-122"/>
              </a:rPr>
              <a:t>晕眩</a:t>
            </a:r>
            <a:endParaRPr lang="zh-CN" sz="36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118985" y="3472180"/>
            <a:ext cx="1656080" cy="645160"/>
          </a:xfrm>
          <a:prstGeom prst="rect">
            <a:avLst/>
          </a:prstGeom>
          <a:ln w="15875">
            <a:solidFill>
              <a:schemeClr val="accent1"/>
            </a:solidFill>
            <a:prstDash val="dashDot"/>
          </a:ln>
        </p:spPr>
        <p:txBody>
          <a:bodyPr wrap="square">
            <a:spAutoFit/>
          </a:bodyPr>
          <a:p>
            <a:r>
              <a:rPr lang="zh-CN" sz="3600" dirty="0">
                <a:latin typeface="华文新魏" panose="02010800040101010101" pitchFamily="2" charset="-122"/>
                <a:ea typeface="华文新魏" panose="02010800040101010101" pitchFamily="2" charset="-122"/>
              </a:rPr>
              <a:t>失重感</a:t>
            </a:r>
            <a:endParaRPr lang="zh-CN" sz="36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2" name="上箭头标注 21"/>
          <p:cNvSpPr/>
          <p:nvPr/>
        </p:nvSpPr>
        <p:spPr>
          <a:xfrm>
            <a:off x="1485265" y="4324985"/>
            <a:ext cx="9231630" cy="965200"/>
          </a:xfrm>
          <a:prstGeom prst="upArrowCallout">
            <a:avLst>
              <a:gd name="adj1" fmla="val 25000"/>
              <a:gd name="adj2" fmla="val 25000"/>
              <a:gd name="adj3" fmla="val 25024"/>
              <a:gd name="adj4" fmla="val 649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1485265" y="4716780"/>
            <a:ext cx="9326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sz="3600">
                <a:solidFill>
                  <a:schemeClr val="bg1"/>
                </a:solidFill>
                <a:latin typeface="华文行楷" panose="02010800040101010101" charset="-122"/>
                <a:ea typeface="华文行楷" panose="02010800040101010101" charset="-122"/>
              </a:rPr>
              <a:t>想象你在极端恐惧中，还会有哪些生理反应？</a:t>
            </a:r>
            <a:endParaRPr lang="zh-CN" sz="3600">
              <a:solidFill>
                <a:schemeClr val="bg1"/>
              </a:solidFill>
              <a:latin typeface="华文行楷" panose="02010800040101010101" charset="-122"/>
              <a:ea typeface="华文行楷" panose="02010800040101010101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922905" y="5412740"/>
            <a:ext cx="6701155" cy="645160"/>
          </a:xfrm>
          <a:prstGeom prst="rect">
            <a:avLst/>
          </a:prstGeom>
          <a:ln w="15875">
            <a:solidFill>
              <a:srgbClr val="AA7E7F"/>
            </a:solidFill>
            <a:prstDash val="dashDot"/>
          </a:ln>
        </p:spPr>
        <p:txBody>
          <a:bodyPr wrap="square">
            <a:spAutoFit/>
          </a:bodyPr>
          <a:p>
            <a:r>
              <a:rPr lang="zh-CN" sz="360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写生理反应，便是极写恐惧心理</a:t>
            </a:r>
            <a:endParaRPr lang="zh-CN" sz="3600" dirty="0" smtClean="0">
              <a:solidFill>
                <a:srgbClr val="C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ldLvl="0" animBg="1"/>
      <p:bldP spid="3" grpId="0" bldLvl="0" animBg="1"/>
      <p:bldP spid="5" grpId="0" bldLvl="0" animBg="1"/>
      <p:bldP spid="23" grpId="0"/>
      <p:bldP spid="10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21572" y="-2666859"/>
            <a:ext cx="6858001" cy="1219200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987" y="5289900"/>
            <a:ext cx="1090613" cy="89023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566399" y="5289898"/>
            <a:ext cx="1090614" cy="890239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1613587" y="2100422"/>
            <a:ext cx="8872700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sz="36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景随情变，困境中的</a:t>
            </a:r>
            <a:r>
              <a:rPr lang="en-US" altLang="zh-CN" sz="36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“</a:t>
            </a:r>
            <a:r>
              <a:rPr lang="zh-CN" altLang="en-US" sz="36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我</a:t>
            </a:r>
            <a:r>
              <a:rPr lang="en-US" altLang="zh-CN" sz="36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”</a:t>
            </a:r>
            <a:r>
              <a:rPr lang="zh-CN" altLang="en-US" sz="36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感受到了什么</a:t>
            </a:r>
            <a:r>
              <a:rPr lang="zh-CN" altLang="en-US" sz="36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？</a:t>
            </a:r>
            <a:endParaRPr lang="zh-CN" altLang="en-US" sz="36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9662496" y="-205405"/>
            <a:ext cx="2184399" cy="2595208"/>
          </a:xfrm>
          <a:prstGeom prst="rect">
            <a:avLst/>
          </a:prstGeom>
        </p:spPr>
      </p:pic>
      <p:sp>
        <p:nvSpPr>
          <p:cNvPr id="8" name="文本框 18"/>
          <p:cNvSpPr txBox="1"/>
          <p:nvPr/>
        </p:nvSpPr>
        <p:spPr>
          <a:xfrm>
            <a:off x="3931920" y="986790"/>
            <a:ext cx="4624070" cy="82994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p>
            <a:pPr algn="ctr"/>
            <a:r>
              <a:rPr lang="zh-CN" altLang="en-US" sz="4800" spc="600" dirty="0" smtClean="0">
                <a:solidFill>
                  <a:schemeClr val="accent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体会人物心理</a:t>
            </a:r>
            <a:endParaRPr lang="zh-CN" altLang="en-US" sz="4800" spc="600" dirty="0">
              <a:solidFill>
                <a:schemeClr val="accent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 flipV="1">
            <a:off x="4125595" y="1915795"/>
            <a:ext cx="4355465" cy="1333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4229100" y="2829560"/>
            <a:ext cx="6753860" cy="645160"/>
          </a:xfrm>
          <a:prstGeom prst="rect">
            <a:avLst/>
          </a:prstGeom>
          <a:ln w="15875">
            <a:solidFill>
              <a:schemeClr val="accent1"/>
            </a:solidFill>
            <a:prstDash val="dashDot"/>
          </a:ln>
        </p:spPr>
        <p:txBody>
          <a:bodyPr wrap="square">
            <a:spAutoFit/>
          </a:bodyPr>
          <a:p>
            <a:r>
              <a:rPr lang="zh-CN" sz="3600" dirty="0">
                <a:solidFill>
                  <a:srgbClr val="098A7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影子慢慢拉长</a:t>
            </a:r>
            <a:r>
              <a:rPr lang="en-US" altLang="zh-CN" sz="3600" dirty="0">
                <a:solidFill>
                  <a:srgbClr val="098A7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……</a:t>
            </a:r>
            <a:r>
              <a:rPr lang="zh-CN" altLang="en-US" sz="3600" dirty="0">
                <a:solidFill>
                  <a:srgbClr val="098A7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夜幕开始降临</a:t>
            </a:r>
            <a:endParaRPr lang="zh-CN" altLang="en-US" sz="3600" dirty="0" smtClean="0">
              <a:solidFill>
                <a:srgbClr val="098A7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311775" y="-527050"/>
            <a:ext cx="1225550" cy="645160"/>
          </a:xfrm>
          <a:prstGeom prst="rect">
            <a:avLst/>
          </a:prstGeom>
          <a:ln w="15875">
            <a:solidFill>
              <a:schemeClr val="accent1"/>
            </a:solidFill>
            <a:prstDash val="dashDot"/>
          </a:ln>
        </p:spPr>
        <p:txBody>
          <a:bodyPr wrap="square">
            <a:spAutoFit/>
          </a:bodyPr>
          <a:p>
            <a:r>
              <a:rPr lang="zh-CN" sz="3600" dirty="0">
                <a:latin typeface="华文新魏" panose="02010800040101010101" pitchFamily="2" charset="-122"/>
                <a:ea typeface="华文新魏" panose="02010800040101010101" pitchFamily="2" charset="-122"/>
              </a:rPr>
              <a:t>晕眩</a:t>
            </a:r>
            <a:endParaRPr lang="zh-CN" sz="36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262495" y="-527050"/>
            <a:ext cx="1656080" cy="645160"/>
          </a:xfrm>
          <a:prstGeom prst="rect">
            <a:avLst/>
          </a:prstGeom>
          <a:ln w="15875">
            <a:solidFill>
              <a:schemeClr val="accent1"/>
            </a:solidFill>
            <a:prstDash val="dashDot"/>
          </a:ln>
        </p:spPr>
        <p:txBody>
          <a:bodyPr wrap="square">
            <a:spAutoFit/>
          </a:bodyPr>
          <a:p>
            <a:r>
              <a:rPr lang="zh-CN" sz="3600" dirty="0">
                <a:latin typeface="华文新魏" panose="02010800040101010101" pitchFamily="2" charset="-122"/>
                <a:ea typeface="华文新魏" panose="02010800040101010101" pitchFamily="2" charset="-122"/>
              </a:rPr>
              <a:t>失重感</a:t>
            </a:r>
            <a:endParaRPr lang="zh-CN" sz="36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229100" y="3937635"/>
            <a:ext cx="6701155" cy="1198880"/>
          </a:xfrm>
          <a:prstGeom prst="rect">
            <a:avLst/>
          </a:prstGeom>
          <a:ln w="15875">
            <a:solidFill>
              <a:schemeClr val="accent1"/>
            </a:solidFill>
            <a:prstDash val="dashDot"/>
          </a:ln>
        </p:spPr>
        <p:txBody>
          <a:bodyPr wrap="square">
            <a:spAutoFit/>
          </a:bodyPr>
          <a:p>
            <a:pPr lvl="0" algn="l">
              <a:buClrTx/>
              <a:buSzTx/>
              <a:buFontTx/>
            </a:pPr>
            <a:r>
              <a:rPr lang="zh-CN" sz="3600" dirty="0">
                <a:solidFill>
                  <a:srgbClr val="098A7F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自己慌乱的心跳、小声的哭泣、虚弱的喘息</a:t>
            </a:r>
            <a:r>
              <a:rPr lang="zh-CN" sz="3600" dirty="0">
                <a:solidFill>
                  <a:srgbClr val="098A7F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……</a:t>
            </a:r>
            <a:endParaRPr lang="zh-CN" sz="3600" dirty="0">
              <a:solidFill>
                <a:srgbClr val="098A7F"/>
              </a:solidFill>
              <a:latin typeface="华文新魏" panose="02010800040101010101" pitchFamily="2" charset="-122"/>
              <a:ea typeface="华文新魏" panose="02010800040101010101" pitchFamily="2" charset="-122"/>
              <a:sym typeface="+mn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488492" y="2829402"/>
            <a:ext cx="8872700" cy="175323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sz="3600" dirty="0">
                <a:latin typeface="华文新魏" panose="02010800040101010101" pitchFamily="2" charset="-122"/>
                <a:ea typeface="华文新魏" panose="02010800040101010101" pitchFamily="2" charset="-122"/>
              </a:rPr>
              <a:t>“</a:t>
            </a:r>
            <a:r>
              <a:rPr lang="zh-CN" altLang="en-US" sz="3600" dirty="0">
                <a:latin typeface="华文新魏" panose="02010800040101010101" pitchFamily="2" charset="-122"/>
                <a:ea typeface="华文新魏" panose="02010800040101010101" pitchFamily="2" charset="-122"/>
              </a:rPr>
              <a:t>我</a:t>
            </a:r>
            <a:r>
              <a:rPr lang="en-US" altLang="zh-CN" sz="3600" dirty="0">
                <a:latin typeface="华文新魏" panose="02010800040101010101" pitchFamily="2" charset="-122"/>
                <a:ea typeface="华文新魏" panose="02010800040101010101" pitchFamily="2" charset="-122"/>
              </a:rPr>
              <a:t>”</a:t>
            </a:r>
            <a:r>
              <a:rPr lang="zh-CN" altLang="en-US" sz="3600" dirty="0">
                <a:latin typeface="华文新魏" panose="02010800040101010101" pitchFamily="2" charset="-122"/>
                <a:ea typeface="华文新魏" panose="02010800040101010101" pitchFamily="2" charset="-122"/>
              </a:rPr>
              <a:t>看到：</a:t>
            </a:r>
            <a:endParaRPr lang="zh-CN" altLang="en-US" sz="36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endParaRPr lang="zh-CN" altLang="en-US" sz="36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sz="36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“</a:t>
            </a:r>
            <a:r>
              <a:rPr lang="zh-CN" altLang="en-US" sz="36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我</a:t>
            </a:r>
            <a:r>
              <a:rPr lang="en-US" altLang="zh-CN" sz="36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”</a:t>
            </a:r>
            <a:r>
              <a:rPr lang="zh-CN" altLang="en-US" sz="36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听到：</a:t>
            </a:r>
            <a:endParaRPr lang="zh-CN" altLang="en-US" sz="36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854835" y="5535295"/>
            <a:ext cx="7179310" cy="645160"/>
          </a:xfrm>
          <a:prstGeom prst="rect">
            <a:avLst/>
          </a:prstGeom>
          <a:ln w="15875">
            <a:solidFill>
              <a:srgbClr val="AA7E7F"/>
            </a:solidFill>
            <a:prstDash val="dashDot"/>
          </a:ln>
        </p:spPr>
        <p:txBody>
          <a:bodyPr wrap="square">
            <a:spAutoFit/>
          </a:bodyPr>
          <a:p>
            <a:r>
              <a:rPr lang="zh-CN" sz="360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环境的黑暗寂静，渲染了恐惧情绪</a:t>
            </a:r>
            <a:endParaRPr lang="zh-CN" sz="3600" dirty="0" smtClean="0">
              <a:solidFill>
                <a:srgbClr val="C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ldLvl="0" animBg="1"/>
      <p:bldP spid="3" grpId="0" bldLvl="0" animBg="1"/>
      <p:bldP spid="5" grpId="0" bldLvl="0" animBg="1"/>
      <p:bldP spid="10" grpId="0" bldLvl="0" animBg="1"/>
      <p:bldP spid="13" grpId="0" bldLvl="0" animBg="1"/>
    </p:bldLst>
  </p:timing>
</p:sld>
</file>

<file path=ppt/tags/tag1.xml><?xml version="1.0" encoding="utf-8"?>
<p:tagLst xmlns:p="http://schemas.openxmlformats.org/presentationml/2006/main">
  <p:tag name="KSO_WPP_MARK_KEY" val="31c5b9b3-e1bf-40a0-afda-f4c788d3a572"/>
  <p:tag name="COMMONDATA" val="eyJoZGlkIjoiMzQzNjlkN2NiYTM2YzViOGRmNTZkM2IxYzg1YjJiZjUifQ=="/>
</p:tagLst>
</file>

<file path=ppt/theme/theme1.xml><?xml version="1.0" encoding="utf-8"?>
<a:theme xmlns:a="http://schemas.openxmlformats.org/drawingml/2006/main" name="Office 主题​​">
  <a:themeElements>
    <a:clrScheme name="自定义 228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E9E76"/>
      </a:accent1>
      <a:accent2>
        <a:srgbClr val="3DC796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1457</Words>
  <Application>WPS 演示</Application>
  <PresentationFormat>自定义</PresentationFormat>
  <Paragraphs>154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32" baseType="lpstr">
      <vt:lpstr>Arial</vt:lpstr>
      <vt:lpstr>宋体</vt:lpstr>
      <vt:lpstr>Wingdings</vt:lpstr>
      <vt:lpstr>方正姚体</vt:lpstr>
      <vt:lpstr>华文新魏</vt:lpstr>
      <vt:lpstr>华文楷体</vt:lpstr>
      <vt:lpstr>微软雅黑 Light</vt:lpstr>
      <vt:lpstr>华文行楷</vt:lpstr>
      <vt:lpstr>微软雅黑</vt:lpstr>
      <vt:lpstr>Arial Unicode MS</vt:lpstr>
      <vt:lpstr>等线 Light</vt:lpstr>
      <vt:lpstr>等线</vt:lpstr>
      <vt:lpstr>Calibri</vt:lpstr>
      <vt:lpstr>黑体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当堂演练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稻壳儿演示武汉组</dc:creator>
  <cp:lastModifiedBy>浥轻尘</cp:lastModifiedBy>
  <cp:revision>72</cp:revision>
  <dcterms:created xsi:type="dcterms:W3CDTF">2020-09-01T07:18:00Z</dcterms:created>
  <dcterms:modified xsi:type="dcterms:W3CDTF">2022-11-15T13:50:22Z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2052-11.1.0.12763</vt:lpwstr>
  </property>
  <property fmtid="{D5CDD505-2E9C-101B-9397-08002B2CF9AE}" pid="3" name="ICV">
    <vt:lpwstr>7A1F19D9497B486C93B892FAA6BE00A1</vt:lpwstr>
  </property>
</Properties>
</file>