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72" r:id="rId5"/>
    <p:sldId id="319" r:id="rId6"/>
    <p:sldId id="299" r:id="rId7"/>
    <p:sldId id="300" r:id="rId9"/>
    <p:sldId id="301" r:id="rId10"/>
    <p:sldId id="302" r:id="rId11"/>
    <p:sldId id="286" r:id="rId12"/>
    <p:sldId id="285" r:id="rId13"/>
    <p:sldId id="284" r:id="rId14"/>
    <p:sldId id="283" r:id="rId15"/>
    <p:sldId id="274" r:id="rId16"/>
    <p:sldId id="271" r:id="rId17"/>
    <p:sldId id="304" r:id="rId18"/>
    <p:sldId id="305" r:id="rId19"/>
    <p:sldId id="278" r:id="rId20"/>
    <p:sldId id="282" r:id="rId21"/>
    <p:sldId id="288" r:id="rId22"/>
    <p:sldId id="280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FF00FF"/>
    <a:srgbClr val="FF3399"/>
    <a:srgbClr val="00FF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9"/>
    <p:restoredTop sz="94660"/>
  </p:normalViewPr>
  <p:slideViewPr>
    <p:cSldViewPr showGuides="1">
      <p:cViewPr varScale="1">
        <p:scale>
          <a:sx n="63" d="100"/>
          <a:sy n="63" d="100"/>
        </p:scale>
        <p:origin x="1432" y="48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946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Freeform 8"/>
          <p:cNvSpPr/>
          <p:nvPr/>
        </p:nvSpPr>
        <p:spPr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05298818"/>
              </a:cxn>
              <a:cxn ang="0">
                <a:pos x="2147483646" y="76236572"/>
              </a:cxn>
              <a:cxn ang="0">
                <a:pos x="2147483646" y="19533436"/>
              </a:cxn>
              <a:cxn ang="0">
                <a:pos x="94026232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0" t="0" r="0" b="0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3863" y="4529138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9404D3-A31E-49BF-91EE-C6961A56A2F9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B14B1-8204-449A-BBCE-05ABB113770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0BB1ED-E27C-4110-A519-93EE4AFBF882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335FA9-3DC1-4697-B547-27072A17CF1D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35" name="Date Placeholder 6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9C1392-3BA8-4670-80D2-4B9543F80697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1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5" name="Date Placeholder 2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A7975-2CA7-4158-9A22-30BEB37867CA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Date Placeholder 1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EC5D52-128F-48FF-A7DD-A4254ABE2FA7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F3050D-F61E-4257-B2D1-3FE4501401E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BA6A2-6F5A-4E5C-9B33-FEE825B61610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7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D81291-0B05-4366-A53B-1A5C911AEA6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endParaRPr kumimoji="0" lang="en-US" altLang="zh-CN" sz="8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”</a:t>
            </a:r>
            <a:endParaRPr kumimoji="0" lang="en-US" altLang="zh-CN" sz="8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B6C7D8-CFB5-4B71-929D-60CB4FDB2C93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AAD16B-38FD-4E4A-A4FE-99AD3CF05DDB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endParaRPr kumimoji="0" lang="en-US" altLang="zh-CN" sz="8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”</a:t>
            </a:r>
            <a:endParaRPr kumimoji="0" lang="en-US" altLang="zh-CN" sz="8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7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E8340D-1B80-4FB4-8BF7-F3D8F9F124EC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3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B4362-6465-41CC-AEB9-FA448C62A251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1AECEB-13A3-4AD6-BB16-13D67C6D1C68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1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2147483646" y="615366511"/>
              </a:cxn>
              <a:cxn ang="0">
                <a:pos x="2147483646" y="24645112"/>
              </a:cxn>
              <a:cxn ang="0">
                <a:pos x="2147483646" y="1232255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8129016"/>
              </a:cxn>
              <a:cxn ang="0">
                <a:pos x="0" y="1310965120"/>
              </a:cxn>
              <a:cxn ang="0">
                <a:pos x="2147483646" y="1304673540"/>
              </a:cxn>
              <a:cxn ang="0">
                <a:pos x="2147483646" y="1304673540"/>
              </a:cxn>
              <a:cxn ang="0">
                <a:pos x="2147483646" y="1292480016"/>
              </a:cxn>
              <a:cxn ang="0">
                <a:pos x="2147483646" y="1280025837"/>
              </a:cxn>
              <a:cxn ang="0">
                <a:pos x="2147483646" y="689304438"/>
              </a:cxn>
              <a:cxn ang="0">
                <a:pos x="2147483646" y="615366511"/>
              </a:cxn>
            </a:cxnLst>
            <a:rect l="0" t="0" r="0" b="0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1FAF58-C92D-4282-9CE8-7E1EB463133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EE23C-EE65-404A-9201-DC4F80C19A0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33413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C12CBB-EB6C-4EAD-B5D5-C559766CC0DF}" type="slidenum"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051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rect l="0" t="0" r="0" b="0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0" t="0" r="0" b="0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0" t="0" r="0" b="0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0" t="0" r="0" b="0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3" name="Group 48"/>
          <p:cNvGrpSpPr/>
          <p:nvPr/>
        </p:nvGrpSpPr>
        <p:grpSpPr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2064" name="Freeform 27"/>
            <p:cNvSpPr/>
            <p:nvPr/>
          </p:nvSpPr>
          <p:spPr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rect l="0" t="0" r="0" b="0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0" t="0" r="0" b="0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0" t="0" r="0" b="0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0" t="0" r="0" b="0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7" name="Title Placeholder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78" name="Text Placeholder 2"/>
          <p:cNvSpPr>
            <a:spLocks noGrp="1"/>
          </p:cNvSpPr>
          <p:nvPr>
            <p:ph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EE23C-EE65-404A-9201-DC4F80C19A0F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540" y="248872"/>
            <a:ext cx="76680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8000" b="1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方正粗活意简体" pitchFamily="65" charset="-122"/>
                <a:ea typeface="方正粗活意简体" pitchFamily="65" charset="-122"/>
                <a:cs typeface="+mn-cs"/>
                <a:sym typeface="+mn-ea"/>
              </a:rPr>
              <a:t>皇帝的新装</a:t>
            </a:r>
            <a:endParaRPr kumimoji="0" lang="zh-CN" altLang="en-US" sz="2400" b="1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方正粗活意简体" pitchFamily="65" charset="-122"/>
              <a:ea typeface="方正粗活意简体" pitchFamily="65" charset="-122"/>
              <a:cs typeface="+mn-cs"/>
              <a:sym typeface="+mn-ea"/>
            </a:endParaRPr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192088" y="2187575"/>
            <a:ext cx="5905500" cy="411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3923927" y="1604838"/>
            <a:ext cx="4288354" cy="58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方正粗活意简体" pitchFamily="65" charset="-122"/>
                <a:ea typeface="方正粗活意简体" pitchFamily="65" charset="-122"/>
                <a:cs typeface="+mn-cs"/>
                <a:sym typeface="+mn-ea"/>
              </a:rPr>
              <a:t>（ 丹麦）     安徒生</a:t>
            </a:r>
            <a:endParaRPr kumimoji="0" lang="zh-CN" altLang="en-US" sz="3200" b="0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方正粗活意简体" pitchFamily="65" charset="-122"/>
              <a:ea typeface="方正粗活意简体" pitchFamily="65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3"/>
          <p:cNvSpPr/>
          <p:nvPr/>
        </p:nvSpPr>
        <p:spPr>
          <a:xfrm>
            <a:off x="2720975" y="5938838"/>
            <a:ext cx="1903413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66675" indent="200025"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小孩</a:t>
            </a:r>
            <a:endParaRPr lang="zh-CN" altLang="zh-CN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矩形 4"/>
          <p:cNvSpPr/>
          <p:nvPr/>
        </p:nvSpPr>
        <p:spPr>
          <a:xfrm>
            <a:off x="3141663" y="5056188"/>
            <a:ext cx="141605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en-US" sz="4800" dirty="0">
                <a:latin typeface="Arial" panose="020B0604020202020204" pitchFamily="34" charset="0"/>
                <a:ea typeface="宋体" panose="02010600030101010101" pitchFamily="2" charset="-122"/>
              </a:rPr>
              <a:t>百姓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6429" y="-2106"/>
            <a:ext cx="3262432" cy="8310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皇帝爱新装</a:t>
            </a:r>
            <a:endParaRPr kumimoji="0" lang="zh-CN" altLang="en-US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0724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7127875" y="3756025"/>
            <a:ext cx="2016125" cy="309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矩形 1"/>
          <p:cNvSpPr/>
          <p:nvPr/>
        </p:nvSpPr>
        <p:spPr>
          <a:xfrm>
            <a:off x="2906713" y="1046163"/>
            <a:ext cx="1416050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骗子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矩形 2"/>
          <p:cNvSpPr/>
          <p:nvPr/>
        </p:nvSpPr>
        <p:spPr>
          <a:xfrm>
            <a:off x="2859088" y="2027238"/>
            <a:ext cx="14144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大臣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矩形 6"/>
          <p:cNvSpPr/>
          <p:nvPr/>
        </p:nvSpPr>
        <p:spPr>
          <a:xfrm>
            <a:off x="2994025" y="4119563"/>
            <a:ext cx="141605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皇帝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矩形 8"/>
          <p:cNvSpPr/>
          <p:nvPr/>
        </p:nvSpPr>
        <p:spPr>
          <a:xfrm>
            <a:off x="2927350" y="3135313"/>
            <a:ext cx="1414463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皇帝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157663" y="746125"/>
            <a:ext cx="339725" cy="42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160838" y="1755775"/>
            <a:ext cx="341313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187825" y="2781300"/>
            <a:ext cx="309563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4800" y="1001713"/>
            <a:ext cx="2030413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做新装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4800" y="1998663"/>
            <a:ext cx="2030413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看新装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7663" y="3143250"/>
            <a:ext cx="20304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en-US" sz="4800" dirty="0">
                <a:latin typeface="Arial" panose="020B0604020202020204" pitchFamily="34" charset="0"/>
                <a:ea typeface="宋体" panose="02010600030101010101" pitchFamily="2" charset="-122"/>
              </a:rPr>
              <a:t>穿</a:t>
            </a: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新装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27513" y="4140200"/>
            <a:ext cx="2032000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展新装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98950" y="5035550"/>
            <a:ext cx="2030413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en-US" sz="4800" dirty="0">
                <a:latin typeface="Arial" panose="020B0604020202020204" pitchFamily="34" charset="0"/>
                <a:ea typeface="宋体" panose="02010600030101010101" pitchFamily="2" charset="-122"/>
              </a:rPr>
              <a:t>赞新装</a:t>
            </a: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16375" y="5949950"/>
            <a:ext cx="2300288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66675" indent="200025" algn="ctr" defTabSz="914400" eaLnBrk="0" hangingPunct="0">
              <a:buFont typeface="Wingdings 3" panose="05040102010807070707" pitchFamily="18" charset="2"/>
            </a:pPr>
            <a:r>
              <a:rPr lang="zh-CN" altLang="zh-CN" sz="4800" dirty="0">
                <a:latin typeface="Arial" panose="020B0604020202020204" pitchFamily="34" charset="0"/>
                <a:ea typeface="宋体" panose="02010600030101010101" pitchFamily="2" charset="-122"/>
              </a:rPr>
              <a:t>揭新装</a:t>
            </a:r>
            <a:endParaRPr lang="zh-CN" altLang="zh-CN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189413" y="3860800"/>
            <a:ext cx="311150" cy="42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4227513" y="4751388"/>
            <a:ext cx="311150" cy="42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62438" y="5738813"/>
            <a:ext cx="31115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10800000" flipH="1" flipV="1">
            <a:off x="947860" y="1243331"/>
            <a:ext cx="840037" cy="5043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概括</a:t>
            </a:r>
            <a:r>
              <a:rPr kumimoji="0" lang="zh-CN" altLang="en-US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故事</a:t>
            </a:r>
            <a:r>
              <a:rPr kumimoji="0" lang="zh-CN" altLang="zh-CN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情节</a:t>
            </a:r>
            <a:endParaRPr kumimoji="0" lang="zh-CN" altLang="en-US" sz="5400" b="1" i="0" u="none" strike="noStrike" kern="1200" cap="none" spc="50" normalizeH="0" baseline="0" noProof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5743575" y="2984500"/>
            <a:ext cx="3105150" cy="2160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01650" y="1281113"/>
            <a:ext cx="81407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分析情节中</a:t>
            </a:r>
            <a:r>
              <a:rPr lang="zh-CN" altLang="zh-CN" sz="4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描写人物的句子</a:t>
            </a: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sz="4800" b="1" dirty="0">
              <a:latin typeface="Arial" panose="020B0604020202020204" pitchFamily="34" charset="0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旁批</a:t>
            </a:r>
            <a:r>
              <a:rPr lang="zh-CN" altLang="zh-CN" sz="4800" b="1" u="sng" dirty="0">
                <a:latin typeface="Arial" panose="020B0604020202020204" pitchFamily="34" charset="0"/>
                <a:ea typeface="宋体" panose="02010600030101010101" pitchFamily="2" charset="-122"/>
              </a:rPr>
              <a:t>描写方法</a:t>
            </a: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及</a:t>
            </a:r>
            <a:r>
              <a:rPr lang="zh-CN" altLang="zh-CN" sz="4800" b="1" u="sng" dirty="0">
                <a:latin typeface="Arial" panose="020B0604020202020204" pitchFamily="34" charset="0"/>
                <a:ea typeface="宋体" panose="02010600030101010101" pitchFamily="2" charset="-122"/>
              </a:rPr>
              <a:t>人物特点</a:t>
            </a: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" y="3281363"/>
            <a:ext cx="56864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皇帝、大臣、官员</a:t>
            </a:r>
            <a:endParaRPr lang="zh-CN" altLang="en-US" sz="4800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eaLnBrk="0" hangingPunct="0">
              <a:buFont typeface="Wingdings 3" panose="05040102010807070707" pitchFamily="18" charset="2"/>
            </a:pPr>
            <a:endParaRPr lang="zh-CN" altLang="en-US" sz="4800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76225" y="4511675"/>
            <a:ext cx="6678613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骗子、</a:t>
            </a:r>
            <a:r>
              <a:rPr lang="zh-CN" altLang="en-US" sz="4800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百姓、</a:t>
            </a:r>
            <a:r>
              <a:rPr lang="zh-CN" altLang="zh-CN" sz="4800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小孩</a:t>
            </a:r>
            <a:endParaRPr lang="zh-CN" altLang="zh-CN" sz="4800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eaLnBrk="0" hangingPunct="0">
              <a:buFont typeface="Wingdings 3" panose="05040102010807070707" pitchFamily="18" charset="2"/>
            </a:pP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eaLnBrk="0" hangingPunct="0">
              <a:buFont typeface="Wingdings 3" panose="05040102010807070707" pitchFamily="18" charset="2"/>
            </a:pPr>
            <a:endParaRPr lang="zh-CN" altLang="en-US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5524500" y="4483100"/>
            <a:ext cx="3105150" cy="2160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11188" y="1651000"/>
            <a:ext cx="752792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用夸张的语气读句子，说说</a:t>
            </a:r>
            <a:endParaRPr lang="en-US" altLang="zh-CN" sz="4800" b="1" dirty="0">
              <a:latin typeface="Arial" panose="020B0604020202020204" pitchFamily="34" charset="0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en-US" altLang="zh-CN" sz="4800" b="1" dirty="0">
                <a:latin typeface="Arial" panose="020B0604020202020204" pitchFamily="34" charset="0"/>
              </a:rPr>
              <a:t>   </a:t>
            </a: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想象和夸张在何处。</a:t>
            </a:r>
            <a:endParaRPr lang="zh-CN" altLang="zh-CN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350" y="3562350"/>
            <a:ext cx="518477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25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4800" b="1" i="0" u="none" strike="noStrike" kern="1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提高句子语调</a:t>
            </a:r>
            <a:endParaRPr kumimoji="0" lang="en-US" altLang="zh-CN" sz="4800" b="1" i="0" u="none" strike="noStrike" kern="1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9525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4800" b="1" i="0" u="none" strike="noStrike" kern="1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重点词语重读</a:t>
            </a:r>
            <a:endParaRPr kumimoji="0" lang="en-US" altLang="zh-CN" sz="4800" b="1" i="0" u="none" strike="noStrike" kern="1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9525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4800" b="1" i="0" u="none" strike="noStrike" kern="1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  <a:sym typeface="+mn-ea"/>
              </a:rPr>
              <a:t>故意拉长语音</a:t>
            </a:r>
            <a:endParaRPr kumimoji="0" lang="zh-CN" altLang="zh-CN" sz="4800" b="1" i="0" u="none" strike="noStrike" kern="1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7291" y="620684"/>
            <a:ext cx="8106706" cy="769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找出一处富有想象和夸张的情节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7"/>
          <p:cNvSpPr txBox="1"/>
          <p:nvPr/>
        </p:nvSpPr>
        <p:spPr>
          <a:xfrm>
            <a:off x="179388" y="1139825"/>
            <a:ext cx="9434512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为什么只有一个孩子能够喊出</a:t>
            </a:r>
            <a:endParaRPr lang="en-US" altLang="zh-CN" sz="4800" b="1" dirty="0">
              <a:latin typeface="Arial" panose="020B0604020202020204" pitchFamily="34" charset="0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800" b="1" dirty="0">
                <a:latin typeface="Arial" panose="020B0604020202020204" pitchFamily="34" charset="0"/>
                <a:ea typeface="宋体" panose="02010600030101010101" pitchFamily="2" charset="-122"/>
              </a:rPr>
              <a:t>皇帝什么衣服也没穿？</a:t>
            </a:r>
            <a:endParaRPr lang="zh-CN" altLang="zh-CN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0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1403350" y="2708275"/>
            <a:ext cx="6192838" cy="387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4"/>
          <p:cNvSpPr/>
          <p:nvPr/>
        </p:nvSpPr>
        <p:spPr>
          <a:xfrm>
            <a:off x="439738" y="1416050"/>
            <a:ext cx="8362950" cy="811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作者最后让孩子说出真相的用意是什么？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675" y="2241550"/>
            <a:ext cx="8248650" cy="1863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让一个小孩第一个说出真话，意在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说明童心无畏，也告诉人们要保持天真烂漫的童心，敢于说真话，无私无畏。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4121150"/>
            <a:ext cx="3884927" cy="2222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32"/>
          <p:cNvSpPr txBox="1"/>
          <p:nvPr/>
        </p:nvSpPr>
        <p:spPr>
          <a:xfrm>
            <a:off x="4475163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文本框 34"/>
          <p:cNvSpPr txBox="1"/>
          <p:nvPr/>
        </p:nvSpPr>
        <p:spPr>
          <a:xfrm rot="-280097">
            <a:off x="3433763" y="20859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文本框 36"/>
          <p:cNvSpPr txBox="1"/>
          <p:nvPr/>
        </p:nvSpPr>
        <p:spPr>
          <a:xfrm rot="-5350866">
            <a:off x="5861050" y="21732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文本框 37"/>
          <p:cNvSpPr txBox="1"/>
          <p:nvPr/>
        </p:nvSpPr>
        <p:spPr>
          <a:xfrm rot="-4150866">
            <a:off x="5330825" y="25812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文本框 45"/>
          <p:cNvSpPr txBox="1"/>
          <p:nvPr/>
        </p:nvSpPr>
        <p:spPr>
          <a:xfrm rot="-5350866">
            <a:off x="6421438" y="21955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文本框 46"/>
          <p:cNvSpPr txBox="1"/>
          <p:nvPr/>
        </p:nvSpPr>
        <p:spPr>
          <a:xfrm rot="-424911">
            <a:off x="7067550" y="24272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文本框 47"/>
          <p:cNvSpPr txBox="1"/>
          <p:nvPr/>
        </p:nvSpPr>
        <p:spPr>
          <a:xfrm rot="-4150866">
            <a:off x="7654925" y="33559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文本框 49"/>
          <p:cNvSpPr txBox="1"/>
          <p:nvPr/>
        </p:nvSpPr>
        <p:spPr>
          <a:xfrm rot="657351">
            <a:off x="5448300" y="21923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文本框 50"/>
          <p:cNvSpPr txBox="1"/>
          <p:nvPr/>
        </p:nvSpPr>
        <p:spPr>
          <a:xfrm rot="1480325">
            <a:off x="7391400" y="210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文本框 51"/>
          <p:cNvSpPr txBox="1"/>
          <p:nvPr/>
        </p:nvSpPr>
        <p:spPr>
          <a:xfrm rot="-5350866">
            <a:off x="5980113" y="30337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文本框 32"/>
          <p:cNvSpPr txBox="1"/>
          <p:nvPr/>
        </p:nvSpPr>
        <p:spPr>
          <a:xfrm>
            <a:off x="3262313" y="4418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文本框 34"/>
          <p:cNvSpPr txBox="1"/>
          <p:nvPr/>
        </p:nvSpPr>
        <p:spPr>
          <a:xfrm rot="4149897">
            <a:off x="4464050" y="4356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文本框 36"/>
          <p:cNvSpPr txBox="1"/>
          <p:nvPr/>
        </p:nvSpPr>
        <p:spPr>
          <a:xfrm rot="-1380000">
            <a:off x="3900488" y="21590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文本框 37"/>
          <p:cNvSpPr txBox="1"/>
          <p:nvPr/>
        </p:nvSpPr>
        <p:spPr>
          <a:xfrm rot="-180000">
            <a:off x="4130675" y="2911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文本框 45"/>
          <p:cNvSpPr txBox="1"/>
          <p:nvPr/>
        </p:nvSpPr>
        <p:spPr>
          <a:xfrm rot="-1380000">
            <a:off x="4460875" y="21812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文本框 46"/>
          <p:cNvSpPr txBox="1"/>
          <p:nvPr/>
        </p:nvSpPr>
        <p:spPr>
          <a:xfrm rot="-1380000">
            <a:off x="4830763" y="23955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文本框 47"/>
          <p:cNvSpPr txBox="1"/>
          <p:nvPr/>
        </p:nvSpPr>
        <p:spPr>
          <a:xfrm rot="-180000">
            <a:off x="5064125" y="30924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4" name="文本框 49"/>
          <p:cNvSpPr txBox="1"/>
          <p:nvPr/>
        </p:nvSpPr>
        <p:spPr>
          <a:xfrm rot="-5350866">
            <a:off x="6310313" y="29670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5" name="文本框 50"/>
          <p:cNvSpPr txBox="1"/>
          <p:nvPr/>
        </p:nvSpPr>
        <p:spPr>
          <a:xfrm rot="-170103">
            <a:off x="5589588" y="34480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6" name="文本框 51"/>
          <p:cNvSpPr txBox="1"/>
          <p:nvPr/>
        </p:nvSpPr>
        <p:spPr>
          <a:xfrm rot="-5350866">
            <a:off x="5845175" y="42910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7" name="文本框 32"/>
          <p:cNvSpPr txBox="1"/>
          <p:nvPr/>
        </p:nvSpPr>
        <p:spPr>
          <a:xfrm rot="1209897">
            <a:off x="1500188" y="37496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8" name="文本框 34"/>
          <p:cNvSpPr txBox="1"/>
          <p:nvPr/>
        </p:nvSpPr>
        <p:spPr>
          <a:xfrm rot="4149897">
            <a:off x="2143125" y="4313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9" name="文本框 36"/>
          <p:cNvSpPr txBox="1"/>
          <p:nvPr/>
        </p:nvSpPr>
        <p:spPr>
          <a:xfrm rot="-1380000">
            <a:off x="1604963" y="40862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0" name="文本框 37"/>
          <p:cNvSpPr txBox="1"/>
          <p:nvPr/>
        </p:nvSpPr>
        <p:spPr>
          <a:xfrm rot="1029897">
            <a:off x="2486025" y="36115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1" name="文本框 45"/>
          <p:cNvSpPr txBox="1"/>
          <p:nvPr/>
        </p:nvSpPr>
        <p:spPr>
          <a:xfrm rot="-1380000">
            <a:off x="3162300" y="4003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文本框 46"/>
          <p:cNvSpPr txBox="1"/>
          <p:nvPr/>
        </p:nvSpPr>
        <p:spPr>
          <a:xfrm rot="-170103">
            <a:off x="787400" y="23876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3" name="文本框 47"/>
          <p:cNvSpPr txBox="1"/>
          <p:nvPr/>
        </p:nvSpPr>
        <p:spPr>
          <a:xfrm rot="1029897">
            <a:off x="828675" y="4257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4" name="文本框 49"/>
          <p:cNvSpPr txBox="1"/>
          <p:nvPr/>
        </p:nvSpPr>
        <p:spPr>
          <a:xfrm rot="-170103">
            <a:off x="3009900" y="4694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5" name="文本框 50"/>
          <p:cNvSpPr txBox="1"/>
          <p:nvPr/>
        </p:nvSpPr>
        <p:spPr>
          <a:xfrm rot="-170103">
            <a:off x="4157663" y="40274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6" name="文本框 51"/>
          <p:cNvSpPr txBox="1"/>
          <p:nvPr/>
        </p:nvSpPr>
        <p:spPr>
          <a:xfrm rot="-170103">
            <a:off x="4324350" y="478631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7" name="文本框 32"/>
          <p:cNvSpPr txBox="1"/>
          <p:nvPr/>
        </p:nvSpPr>
        <p:spPr>
          <a:xfrm rot="-5070842">
            <a:off x="322263" y="2898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8" name="文本框 34"/>
          <p:cNvSpPr txBox="1"/>
          <p:nvPr/>
        </p:nvSpPr>
        <p:spPr>
          <a:xfrm rot="4149897">
            <a:off x="1339850" y="3016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9" name="文本框 36"/>
          <p:cNvSpPr txBox="1"/>
          <p:nvPr/>
        </p:nvSpPr>
        <p:spPr>
          <a:xfrm rot="-170103">
            <a:off x="1243013" y="21351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0" name="文本框 37"/>
          <p:cNvSpPr txBox="1"/>
          <p:nvPr/>
        </p:nvSpPr>
        <p:spPr>
          <a:xfrm rot="1029897">
            <a:off x="1338263" y="25415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1" name="文本框 45"/>
          <p:cNvSpPr txBox="1"/>
          <p:nvPr/>
        </p:nvSpPr>
        <p:spPr>
          <a:xfrm rot="-1380000">
            <a:off x="2117725" y="20034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2" name="文本框 46"/>
          <p:cNvSpPr txBox="1"/>
          <p:nvPr/>
        </p:nvSpPr>
        <p:spPr>
          <a:xfrm rot="-1380000">
            <a:off x="2687638" y="21732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3" name="文本框 47"/>
          <p:cNvSpPr txBox="1"/>
          <p:nvPr/>
        </p:nvSpPr>
        <p:spPr>
          <a:xfrm rot="-180000">
            <a:off x="2416175" y="2736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4" name="文本框 49"/>
          <p:cNvSpPr txBox="1"/>
          <p:nvPr/>
        </p:nvSpPr>
        <p:spPr>
          <a:xfrm rot="-1380000">
            <a:off x="3276600" y="23955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5" name="文本框 50"/>
          <p:cNvSpPr txBox="1"/>
          <p:nvPr/>
        </p:nvSpPr>
        <p:spPr>
          <a:xfrm rot="-1380000">
            <a:off x="2849563" y="29765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6" name="文本框 51"/>
          <p:cNvSpPr txBox="1"/>
          <p:nvPr/>
        </p:nvSpPr>
        <p:spPr>
          <a:xfrm rot="-1380000">
            <a:off x="3484563" y="31130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7" name="文本框 32"/>
          <p:cNvSpPr txBox="1"/>
          <p:nvPr/>
        </p:nvSpPr>
        <p:spPr>
          <a:xfrm rot="1209897">
            <a:off x="5114925" y="43957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8" name="文本框 34"/>
          <p:cNvSpPr txBox="1"/>
          <p:nvPr/>
        </p:nvSpPr>
        <p:spPr>
          <a:xfrm rot="-1030866">
            <a:off x="6313488" y="47513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9" name="文本框 36"/>
          <p:cNvSpPr txBox="1"/>
          <p:nvPr/>
        </p:nvSpPr>
        <p:spPr>
          <a:xfrm rot="368503">
            <a:off x="5773738" y="37163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0" name="文本框 37"/>
          <p:cNvSpPr txBox="1"/>
          <p:nvPr/>
        </p:nvSpPr>
        <p:spPr>
          <a:xfrm rot="829244">
            <a:off x="5284788" y="48307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1" name="文本框 45"/>
          <p:cNvSpPr txBox="1"/>
          <p:nvPr/>
        </p:nvSpPr>
        <p:spPr>
          <a:xfrm rot="-4502722">
            <a:off x="6778625" y="335756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2" name="文本框 46"/>
          <p:cNvSpPr txBox="1"/>
          <p:nvPr/>
        </p:nvSpPr>
        <p:spPr>
          <a:xfrm rot="2702238">
            <a:off x="7567613" y="39195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3" name="文本框 47"/>
          <p:cNvSpPr txBox="1"/>
          <p:nvPr/>
        </p:nvSpPr>
        <p:spPr>
          <a:xfrm rot="-3456638">
            <a:off x="6743700" y="4260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4" name="文本框 49"/>
          <p:cNvSpPr txBox="1"/>
          <p:nvPr/>
        </p:nvSpPr>
        <p:spPr>
          <a:xfrm rot="-3180423">
            <a:off x="1963738" y="3181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5" name="文本框 50"/>
          <p:cNvSpPr txBox="1"/>
          <p:nvPr/>
        </p:nvSpPr>
        <p:spPr>
          <a:xfrm rot="-3640556">
            <a:off x="7239000" y="44481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6" name="文本框 51"/>
          <p:cNvSpPr txBox="1"/>
          <p:nvPr/>
        </p:nvSpPr>
        <p:spPr>
          <a:xfrm rot="1549510">
            <a:off x="7754938" y="30321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7" name="文本框 32"/>
          <p:cNvSpPr txBox="1"/>
          <p:nvPr/>
        </p:nvSpPr>
        <p:spPr>
          <a:xfrm rot="4190103">
            <a:off x="4287838" y="3363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8" name="文本框 34"/>
          <p:cNvSpPr txBox="1"/>
          <p:nvPr/>
        </p:nvSpPr>
        <p:spPr>
          <a:xfrm rot="8340000">
            <a:off x="4922838" y="39957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9" name="文本框 36"/>
          <p:cNvSpPr txBox="1"/>
          <p:nvPr/>
        </p:nvSpPr>
        <p:spPr>
          <a:xfrm rot="-1160763">
            <a:off x="5773738" y="26082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0" name="文本框 37"/>
          <p:cNvSpPr txBox="1"/>
          <p:nvPr/>
        </p:nvSpPr>
        <p:spPr>
          <a:xfrm rot="39237">
            <a:off x="5649913" y="3130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1" name="文本框 45"/>
          <p:cNvSpPr txBox="1"/>
          <p:nvPr/>
        </p:nvSpPr>
        <p:spPr>
          <a:xfrm rot="-1160763">
            <a:off x="6334125" y="26304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2" name="文本框 46"/>
          <p:cNvSpPr txBox="1"/>
          <p:nvPr/>
        </p:nvSpPr>
        <p:spPr>
          <a:xfrm rot="-1160763">
            <a:off x="6704013" y="28448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3" name="文本框 47"/>
          <p:cNvSpPr txBox="1"/>
          <p:nvPr/>
        </p:nvSpPr>
        <p:spPr>
          <a:xfrm rot="39237">
            <a:off x="7185025" y="33147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4" name="文本框 49"/>
          <p:cNvSpPr txBox="1"/>
          <p:nvPr/>
        </p:nvSpPr>
        <p:spPr>
          <a:xfrm rot="-1160763">
            <a:off x="7038975" y="3016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5" name="文本框 50"/>
          <p:cNvSpPr txBox="1"/>
          <p:nvPr/>
        </p:nvSpPr>
        <p:spPr>
          <a:xfrm rot="-1160763">
            <a:off x="7488238" y="27908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6" name="文本框 51"/>
          <p:cNvSpPr txBox="1"/>
          <p:nvPr/>
        </p:nvSpPr>
        <p:spPr>
          <a:xfrm rot="-1160763">
            <a:off x="7289800" y="3651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7" name="文本框 32"/>
          <p:cNvSpPr txBox="1"/>
          <p:nvPr/>
        </p:nvSpPr>
        <p:spPr>
          <a:xfrm rot="4190103">
            <a:off x="2765425" y="4197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8" name="文本框 34"/>
          <p:cNvSpPr txBox="1"/>
          <p:nvPr/>
        </p:nvSpPr>
        <p:spPr>
          <a:xfrm rot="8340000">
            <a:off x="3924300" y="3673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99" name="文本框 36"/>
          <p:cNvSpPr txBox="1"/>
          <p:nvPr/>
        </p:nvSpPr>
        <p:spPr>
          <a:xfrm rot="2810103">
            <a:off x="3813175" y="25923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0" name="文本框 37"/>
          <p:cNvSpPr txBox="1"/>
          <p:nvPr/>
        </p:nvSpPr>
        <p:spPr>
          <a:xfrm rot="4010103">
            <a:off x="3813175" y="31353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1" name="文本框 45"/>
          <p:cNvSpPr txBox="1"/>
          <p:nvPr/>
        </p:nvSpPr>
        <p:spPr>
          <a:xfrm rot="2810103">
            <a:off x="4373563" y="26146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2" name="文本框 46"/>
          <p:cNvSpPr txBox="1"/>
          <p:nvPr/>
        </p:nvSpPr>
        <p:spPr>
          <a:xfrm rot="2810103">
            <a:off x="474345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3" name="文本框 47"/>
          <p:cNvSpPr txBox="1"/>
          <p:nvPr/>
        </p:nvSpPr>
        <p:spPr>
          <a:xfrm rot="4010103">
            <a:off x="4743450" y="3371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4" name="文本框 49"/>
          <p:cNvSpPr txBox="1"/>
          <p:nvPr/>
        </p:nvSpPr>
        <p:spPr>
          <a:xfrm rot="-1160763">
            <a:off x="6224588" y="3402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5" name="文本框 50"/>
          <p:cNvSpPr txBox="1"/>
          <p:nvPr/>
        </p:nvSpPr>
        <p:spPr>
          <a:xfrm rot="4020000">
            <a:off x="5218113" y="34877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6" name="文本框 51"/>
          <p:cNvSpPr txBox="1"/>
          <p:nvPr/>
        </p:nvSpPr>
        <p:spPr>
          <a:xfrm rot="-1160763">
            <a:off x="5599113" y="40767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7" name="文本框 32"/>
          <p:cNvSpPr txBox="1"/>
          <p:nvPr/>
        </p:nvSpPr>
        <p:spPr>
          <a:xfrm rot="5400000">
            <a:off x="1141413" y="40862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8" name="文本框 34"/>
          <p:cNvSpPr txBox="1"/>
          <p:nvPr/>
        </p:nvSpPr>
        <p:spPr>
          <a:xfrm rot="8340000">
            <a:off x="1881188" y="44100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09" name="文本框 36"/>
          <p:cNvSpPr txBox="1"/>
          <p:nvPr/>
        </p:nvSpPr>
        <p:spPr>
          <a:xfrm rot="2810103">
            <a:off x="1862138" y="3589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0" name="文本框 37"/>
          <p:cNvSpPr txBox="1"/>
          <p:nvPr/>
        </p:nvSpPr>
        <p:spPr>
          <a:xfrm rot="5220000">
            <a:off x="2297113" y="3871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1" name="文本框 45"/>
          <p:cNvSpPr txBox="1"/>
          <p:nvPr/>
        </p:nvSpPr>
        <p:spPr>
          <a:xfrm rot="2810103">
            <a:off x="2809875" y="36036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2" name="文本框 46"/>
          <p:cNvSpPr txBox="1"/>
          <p:nvPr/>
        </p:nvSpPr>
        <p:spPr>
          <a:xfrm rot="4020000">
            <a:off x="700088" y="28209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3" name="文本框 47"/>
          <p:cNvSpPr txBox="1"/>
          <p:nvPr/>
        </p:nvSpPr>
        <p:spPr>
          <a:xfrm rot="5220000">
            <a:off x="701675" y="37544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4" name="文本框 49"/>
          <p:cNvSpPr txBox="1"/>
          <p:nvPr/>
        </p:nvSpPr>
        <p:spPr>
          <a:xfrm rot="4020000">
            <a:off x="2463800" y="45974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5" name="文本框 50"/>
          <p:cNvSpPr txBox="1"/>
          <p:nvPr/>
        </p:nvSpPr>
        <p:spPr>
          <a:xfrm rot="4020000">
            <a:off x="3702050" y="4224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6" name="文本框 51"/>
          <p:cNvSpPr txBox="1"/>
          <p:nvPr/>
        </p:nvSpPr>
        <p:spPr>
          <a:xfrm rot="4020000">
            <a:off x="4071938" y="44386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7" name="文本框 32"/>
          <p:cNvSpPr txBox="1"/>
          <p:nvPr/>
        </p:nvSpPr>
        <p:spPr>
          <a:xfrm rot="-880739">
            <a:off x="514350" y="337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8" name="文本框 34"/>
          <p:cNvSpPr txBox="1"/>
          <p:nvPr/>
        </p:nvSpPr>
        <p:spPr>
          <a:xfrm rot="8340000">
            <a:off x="1254125" y="34496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19" name="文本框 36"/>
          <p:cNvSpPr txBox="1"/>
          <p:nvPr/>
        </p:nvSpPr>
        <p:spPr>
          <a:xfrm rot="4020000">
            <a:off x="1670050" y="23685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0" name="文本框 37"/>
          <p:cNvSpPr txBox="1"/>
          <p:nvPr/>
        </p:nvSpPr>
        <p:spPr>
          <a:xfrm rot="5220000">
            <a:off x="1670050" y="29114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1" name="文本框 45"/>
          <p:cNvSpPr txBox="1"/>
          <p:nvPr/>
        </p:nvSpPr>
        <p:spPr>
          <a:xfrm rot="2810103">
            <a:off x="2230438" y="2390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2" name="文本框 46"/>
          <p:cNvSpPr txBox="1"/>
          <p:nvPr/>
        </p:nvSpPr>
        <p:spPr>
          <a:xfrm rot="2810103">
            <a:off x="2600325" y="26050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3" name="文本框 47"/>
          <p:cNvSpPr txBox="1"/>
          <p:nvPr/>
        </p:nvSpPr>
        <p:spPr>
          <a:xfrm rot="4010103">
            <a:off x="2328863" y="3170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4" name="文本框 49"/>
          <p:cNvSpPr txBox="1"/>
          <p:nvPr/>
        </p:nvSpPr>
        <p:spPr>
          <a:xfrm rot="2810103">
            <a:off x="318770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5" name="文本框 50"/>
          <p:cNvSpPr txBox="1"/>
          <p:nvPr/>
        </p:nvSpPr>
        <p:spPr>
          <a:xfrm rot="2810103">
            <a:off x="3074988" y="32639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6" name="文本框 51"/>
          <p:cNvSpPr txBox="1"/>
          <p:nvPr/>
        </p:nvSpPr>
        <p:spPr>
          <a:xfrm rot="2810103">
            <a:off x="3444875" y="34782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7" name="文本框 32"/>
          <p:cNvSpPr txBox="1"/>
          <p:nvPr/>
        </p:nvSpPr>
        <p:spPr>
          <a:xfrm rot="5400000">
            <a:off x="4751388" y="4540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8" name="文本框 34"/>
          <p:cNvSpPr txBox="1"/>
          <p:nvPr/>
        </p:nvSpPr>
        <p:spPr>
          <a:xfrm rot="3159237">
            <a:off x="5819775" y="4864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29" name="文本框 36"/>
          <p:cNvSpPr txBox="1"/>
          <p:nvPr/>
        </p:nvSpPr>
        <p:spPr>
          <a:xfrm rot="-1160763">
            <a:off x="6237288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0" name="文本框 37"/>
          <p:cNvSpPr txBox="1"/>
          <p:nvPr/>
        </p:nvSpPr>
        <p:spPr>
          <a:xfrm rot="39237">
            <a:off x="6237288" y="43259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1" name="文本框 45"/>
          <p:cNvSpPr txBox="1"/>
          <p:nvPr/>
        </p:nvSpPr>
        <p:spPr>
          <a:xfrm rot="-1160763">
            <a:off x="6797675" y="3805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2" name="文本框 46"/>
          <p:cNvSpPr txBox="1"/>
          <p:nvPr/>
        </p:nvSpPr>
        <p:spPr>
          <a:xfrm rot="-1160763">
            <a:off x="7167563" y="4019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3" name="文本框 47"/>
          <p:cNvSpPr txBox="1"/>
          <p:nvPr/>
        </p:nvSpPr>
        <p:spPr>
          <a:xfrm rot="39237">
            <a:off x="6854825" y="45878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4" name="文本框 49"/>
          <p:cNvSpPr txBox="1"/>
          <p:nvPr/>
        </p:nvSpPr>
        <p:spPr>
          <a:xfrm rot="-1160763">
            <a:off x="7688263" y="43100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5" name="文本框 50"/>
          <p:cNvSpPr txBox="1"/>
          <p:nvPr/>
        </p:nvSpPr>
        <p:spPr>
          <a:xfrm rot="-1160763">
            <a:off x="7642225" y="46783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6" name="文本框 51"/>
          <p:cNvSpPr txBox="1"/>
          <p:nvPr/>
        </p:nvSpPr>
        <p:spPr>
          <a:xfrm rot="-1160763">
            <a:off x="6780213" y="20034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428625" y="1700213"/>
            <a:ext cx="8220075" cy="1273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“有一个小孩子说他并没有穿什么衣服啊！”这句话能否删掉？为什么？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4050" y="3065463"/>
            <a:ext cx="7645400" cy="245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不可以。这句话说明老百姓看到了事实真相却又不愿意表现出是自己的判断，</a:t>
            </a:r>
            <a:r>
              <a:rPr lang="zh-CN" altLang="en-US" sz="3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借小孩子之口，既可以表明自己的怀疑，又可以保护自己的名声。</a:t>
            </a:r>
            <a:endParaRPr lang="zh-CN" altLang="en-US" sz="3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7"/>
          <p:cNvSpPr txBox="1"/>
          <p:nvPr/>
        </p:nvSpPr>
        <p:spPr>
          <a:xfrm>
            <a:off x="0" y="1106488"/>
            <a:ext cx="9434513" cy="193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每次参加游行或在集会上露面，我都要穿上那套新装。</a:t>
            </a:r>
            <a:r>
              <a:rPr lang="en-US" altLang="zh-CN" sz="4000" dirty="0">
                <a:latin typeface="Arial" panose="020B0604020202020204" pitchFamily="34" charset="0"/>
              </a:rPr>
              <a:t>”</a:t>
            </a:r>
            <a:r>
              <a:rPr lang="zh-CN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皇帝说。与此同时，全城都在议论他美丽的新装。</a:t>
            </a:r>
            <a:endParaRPr lang="zh-CN" altLang="zh-CN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6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4716463" y="4403725"/>
            <a:ext cx="4103687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3078163"/>
            <a:ext cx="882015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对比课文结尾，思考：</a:t>
            </a:r>
            <a:endParaRPr kumimoji="0" lang="en-US" altLang="zh-CN" sz="4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作者为什么要改写故事结尾呢？</a:t>
            </a:r>
            <a:endParaRPr kumimoji="0" lang="zh-CN" altLang="zh-CN" sz="4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548680"/>
            <a:ext cx="4301177" cy="707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作者没改前结尾：</a:t>
            </a:r>
            <a:endParaRPr kumimoji="0" lang="zh-CN" altLang="en-US" sz="40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513" y="5124450"/>
            <a:ext cx="42449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揭露真相，指明方向；</a:t>
            </a:r>
            <a:endParaRPr lang="zh-CN" altLang="en-US" sz="3200" b="1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强烈讽刺，发人深省。</a:t>
            </a:r>
            <a:endParaRPr lang="zh-CN" altLang="en-US" sz="3200" b="1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/>
          <p:nvPr/>
        </p:nvSpPr>
        <p:spPr>
          <a:xfrm>
            <a:off x="179388" y="1139825"/>
            <a:ext cx="9434512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这幕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“群丑剧”，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生活中</a:t>
            </a:r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会真实上演吗？</a:t>
            </a: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6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2268538" y="3284538"/>
            <a:ext cx="5327650" cy="329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7"/>
          <p:cNvSpPr txBox="1"/>
          <p:nvPr/>
        </p:nvSpPr>
        <p:spPr>
          <a:xfrm>
            <a:off x="179388" y="2063750"/>
            <a:ext cx="9434512" cy="1322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r>
              <a:rPr lang="en-US" altLang="zh-CN" sz="4000" b="1" dirty="0">
                <a:latin typeface="Arial" panose="020B0604020202020204" pitchFamily="34" charset="0"/>
              </a:rPr>
              <a:t>“</a:t>
            </a:r>
            <a:r>
              <a:rPr lang="zh-CN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指鹿为马</a:t>
            </a:r>
            <a:r>
              <a:rPr lang="en-US" altLang="zh-CN" sz="4000" b="1" dirty="0">
                <a:latin typeface="Arial" panose="020B0604020202020204" pitchFamily="34" charset="0"/>
              </a:rPr>
              <a:t>”</a:t>
            </a:r>
            <a:r>
              <a:rPr lang="zh-CN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的故事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听过</a:t>
            </a:r>
            <a:r>
              <a:rPr lang="zh-CN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吗？</a:t>
            </a:r>
            <a:endParaRPr lang="zh-CN" altLang="zh-CN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zh-CN" sz="4000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是非不分，颠倒黑白。</a:t>
            </a:r>
            <a:r>
              <a:rPr lang="zh-CN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5256213" y="4395788"/>
            <a:ext cx="3887787" cy="2430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768675" y="1196752"/>
            <a:ext cx="6417141" cy="923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发挥想象，续写故事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738" y="2195513"/>
            <a:ext cx="8270875" cy="2122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buFont typeface="Wingdings 3" panose="05040102010807070707" pitchFamily="18" charset="2"/>
            </a:pPr>
            <a:endParaRPr lang="zh-CN" altLang="zh-CN" sz="4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r>
              <a:rPr lang="en-US" altLang="zh-CN" sz="4400" dirty="0">
                <a:latin typeface="Arial" panose="020B0604020202020204" pitchFamily="34" charset="0"/>
              </a:rPr>
              <a:t>1.200</a:t>
            </a:r>
            <a:r>
              <a:rPr lang="zh-CN" altLang="en-US" sz="4400" dirty="0">
                <a:latin typeface="Arial" panose="020B0604020202020204" pitchFamily="34" charset="0"/>
                <a:ea typeface="宋体" panose="02010600030101010101" pitchFamily="2" charset="-122"/>
              </a:rPr>
              <a:t>字以上。</a:t>
            </a:r>
            <a:endParaRPr lang="en-US" altLang="zh-CN" sz="4400" dirty="0">
              <a:latin typeface="Arial" panose="020B0604020202020204" pitchFamily="34" charset="0"/>
            </a:endParaRPr>
          </a:p>
          <a:p>
            <a:pPr defTabSz="914400" eaLnBrk="0" hangingPunct="0">
              <a:buFont typeface="Wingdings 3" panose="05040102010807070707" pitchFamily="18" charset="2"/>
            </a:pPr>
            <a:r>
              <a:rPr lang="en-US" altLang="zh-CN" sz="4400" dirty="0">
                <a:latin typeface="Arial" panose="020B0604020202020204" pitchFamily="34" charset="0"/>
              </a:rPr>
              <a:t>           2.</a:t>
            </a:r>
            <a:r>
              <a:rPr lang="zh-CN" altLang="en-US" sz="4400" dirty="0">
                <a:latin typeface="Arial" panose="020B0604020202020204" pitchFamily="34" charset="0"/>
                <a:ea typeface="宋体" panose="02010600030101010101" pitchFamily="2" charset="-122"/>
              </a:rPr>
              <a:t>运用人物描写方法。</a:t>
            </a:r>
            <a:endParaRPr lang="zh-CN" altLang="zh-CN" sz="4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5021263" y="4435475"/>
            <a:ext cx="3887787" cy="2430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475655" y="620684"/>
            <a:ext cx="3663182" cy="923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我做评论家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213" y="1565275"/>
            <a:ext cx="9148763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4800" b="1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同学的续写，运用了</a:t>
            </a:r>
            <a:r>
              <a:rPr kumimoji="0" lang="zh-CN" altLang="en-US" sz="4800" b="1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描写方法，给</a:t>
            </a:r>
            <a:r>
              <a:rPr kumimoji="0" lang="en-US" altLang="zh-CN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《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皇帝的新装</a:t>
            </a:r>
            <a:r>
              <a:rPr kumimoji="0" lang="en-US" altLang="zh-CN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》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续写了</a:t>
            </a:r>
            <a:r>
              <a:rPr kumimoji="0" lang="zh-CN" altLang="en-US" sz="4800" b="1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            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的结局。我认为</a:t>
            </a:r>
            <a:r>
              <a:rPr kumimoji="0" lang="zh-CN" altLang="en-US" sz="4800" b="1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    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……</a:t>
            </a:r>
            <a:r>
              <a:rPr kumimoji="0" lang="zh-CN" altLang="en-US" sz="4800" b="1" i="0" u="none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4800" b="1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zh-CN" altLang="en-US" sz="5400" b="0" i="0" u="sng" strike="noStrike" kern="1200" cap="none" spc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575" y="2276475"/>
            <a:ext cx="8861425" cy="280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675" marR="0" lvl="0" indent="2000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1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童话是儿童文学的一种，它通过丰富的想象和夸张来塑造人物形象，反映生活，对儿童进行思想教育。</a:t>
            </a:r>
            <a:endParaRPr kumimoji="0" lang="zh-CN" altLang="zh-CN" sz="4400" b="1" i="0" u="none" strike="noStrike" kern="1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5" y="476672"/>
            <a:ext cx="780213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童话故事有什么特点呢？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038" y="4859338"/>
            <a:ext cx="5881688" cy="83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1" i="0" u="none" strike="noStrike" kern="100" cap="none" spc="0" normalizeH="0" baseline="0" noProof="0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手法：想象和夸张</a:t>
            </a:r>
            <a:endParaRPr kumimoji="0" lang="zh-CN" altLang="zh-CN" sz="4800" b="1" i="0" u="none" strike="noStrike" kern="100" cap="none" spc="0" normalizeH="0" baseline="0" noProof="0" dirty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1"/>
          <a:srcRect t="4861"/>
          <a:stretch>
            <a:fillRect/>
          </a:stretch>
        </p:blipFill>
        <p:spPr>
          <a:xfrm>
            <a:off x="5761038" y="4400550"/>
            <a:ext cx="3398837" cy="236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3"/>
          <p:cNvGrpSpPr/>
          <p:nvPr/>
        </p:nvGrpSpPr>
        <p:grpSpPr>
          <a:xfrm>
            <a:off x="149225" y="1071563"/>
            <a:ext cx="2097088" cy="593725"/>
            <a:chOff x="1396737" y="927759"/>
            <a:chExt cx="2540264" cy="671359"/>
          </a:xfrm>
        </p:grpSpPr>
        <p:pic>
          <p:nvPicPr>
            <p:cNvPr id="22530" name="图片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7259" y="991683"/>
              <a:ext cx="2409742" cy="6074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1" name="文本框 2"/>
            <p:cNvSpPr txBox="1"/>
            <p:nvPr/>
          </p:nvSpPr>
          <p:spPr>
            <a:xfrm>
              <a:off x="1396737" y="927759"/>
              <a:ext cx="2202297" cy="659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文体知识</a:t>
              </a:r>
              <a:endPara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2588" y="2103438"/>
            <a:ext cx="8380412" cy="3290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语言通俗易懂，情节曲折离奇。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童话往往采用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拟人的手法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。赋予鸟兽虫鱼、花草树木、整个大自然中的事物以及家具、玩具等社会生活中的事物以生命，给它们注入思想感情，将它们人格化。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2438" y="1446213"/>
            <a:ext cx="120491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童 话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32"/>
          <p:cNvSpPr txBox="1"/>
          <p:nvPr/>
        </p:nvSpPr>
        <p:spPr>
          <a:xfrm>
            <a:off x="4475163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文本框 34"/>
          <p:cNvSpPr txBox="1"/>
          <p:nvPr/>
        </p:nvSpPr>
        <p:spPr>
          <a:xfrm rot="-280097">
            <a:off x="3433763" y="20859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文本框 36"/>
          <p:cNvSpPr txBox="1"/>
          <p:nvPr/>
        </p:nvSpPr>
        <p:spPr>
          <a:xfrm rot="-5350866">
            <a:off x="5861050" y="21732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文本框 37"/>
          <p:cNvSpPr txBox="1"/>
          <p:nvPr/>
        </p:nvSpPr>
        <p:spPr>
          <a:xfrm rot="-4150866">
            <a:off x="5330825" y="25812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文本框 45"/>
          <p:cNvSpPr txBox="1"/>
          <p:nvPr/>
        </p:nvSpPr>
        <p:spPr>
          <a:xfrm rot="-5350866">
            <a:off x="6421438" y="21955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文本框 46"/>
          <p:cNvSpPr txBox="1"/>
          <p:nvPr/>
        </p:nvSpPr>
        <p:spPr>
          <a:xfrm rot="-424911">
            <a:off x="7067550" y="24272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文本框 47"/>
          <p:cNvSpPr txBox="1"/>
          <p:nvPr/>
        </p:nvSpPr>
        <p:spPr>
          <a:xfrm rot="-4150866">
            <a:off x="7654925" y="33559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文本框 49"/>
          <p:cNvSpPr txBox="1"/>
          <p:nvPr/>
        </p:nvSpPr>
        <p:spPr>
          <a:xfrm rot="657351">
            <a:off x="5448300" y="21923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文本框 50"/>
          <p:cNvSpPr txBox="1"/>
          <p:nvPr/>
        </p:nvSpPr>
        <p:spPr>
          <a:xfrm rot="1480325">
            <a:off x="7391400" y="210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2" name="文本框 51"/>
          <p:cNvSpPr txBox="1"/>
          <p:nvPr/>
        </p:nvSpPr>
        <p:spPr>
          <a:xfrm rot="-5350866">
            <a:off x="5980113" y="30337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3" name="文本框 32"/>
          <p:cNvSpPr txBox="1"/>
          <p:nvPr/>
        </p:nvSpPr>
        <p:spPr>
          <a:xfrm>
            <a:off x="3262313" y="4418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4" name="文本框 34"/>
          <p:cNvSpPr txBox="1"/>
          <p:nvPr/>
        </p:nvSpPr>
        <p:spPr>
          <a:xfrm rot="4149897">
            <a:off x="4464050" y="4356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5" name="文本框 36"/>
          <p:cNvSpPr txBox="1"/>
          <p:nvPr/>
        </p:nvSpPr>
        <p:spPr>
          <a:xfrm rot="-1380000">
            <a:off x="3900488" y="21590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6" name="文本框 37"/>
          <p:cNvSpPr txBox="1"/>
          <p:nvPr/>
        </p:nvSpPr>
        <p:spPr>
          <a:xfrm rot="-180000">
            <a:off x="4130675" y="2911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7" name="文本框 45"/>
          <p:cNvSpPr txBox="1"/>
          <p:nvPr/>
        </p:nvSpPr>
        <p:spPr>
          <a:xfrm rot="-1380000">
            <a:off x="4460875" y="21812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文本框 46"/>
          <p:cNvSpPr txBox="1"/>
          <p:nvPr/>
        </p:nvSpPr>
        <p:spPr>
          <a:xfrm rot="-1380000">
            <a:off x="4830763" y="23955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9" name="文本框 47"/>
          <p:cNvSpPr txBox="1"/>
          <p:nvPr/>
        </p:nvSpPr>
        <p:spPr>
          <a:xfrm rot="-180000">
            <a:off x="5064125" y="30924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0" name="文本框 49"/>
          <p:cNvSpPr txBox="1"/>
          <p:nvPr/>
        </p:nvSpPr>
        <p:spPr>
          <a:xfrm rot="-5350866">
            <a:off x="6310313" y="29670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1" name="文本框 50"/>
          <p:cNvSpPr txBox="1"/>
          <p:nvPr/>
        </p:nvSpPr>
        <p:spPr>
          <a:xfrm rot="-170103">
            <a:off x="5589588" y="34480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2" name="文本框 51"/>
          <p:cNvSpPr txBox="1"/>
          <p:nvPr/>
        </p:nvSpPr>
        <p:spPr>
          <a:xfrm rot="-5350866">
            <a:off x="5845175" y="42910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3" name="文本框 32"/>
          <p:cNvSpPr txBox="1"/>
          <p:nvPr/>
        </p:nvSpPr>
        <p:spPr>
          <a:xfrm rot="1209897">
            <a:off x="1500188" y="37496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4" name="文本框 34"/>
          <p:cNvSpPr txBox="1"/>
          <p:nvPr/>
        </p:nvSpPr>
        <p:spPr>
          <a:xfrm rot="4149897">
            <a:off x="2143125" y="4313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5" name="文本框 36"/>
          <p:cNvSpPr txBox="1"/>
          <p:nvPr/>
        </p:nvSpPr>
        <p:spPr>
          <a:xfrm rot="-1380000">
            <a:off x="1604963" y="40862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6" name="文本框 37"/>
          <p:cNvSpPr txBox="1"/>
          <p:nvPr/>
        </p:nvSpPr>
        <p:spPr>
          <a:xfrm rot="1029897">
            <a:off x="2486025" y="36115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7" name="文本框 45"/>
          <p:cNvSpPr txBox="1"/>
          <p:nvPr/>
        </p:nvSpPr>
        <p:spPr>
          <a:xfrm rot="-1380000">
            <a:off x="3162300" y="4003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8" name="文本框 46"/>
          <p:cNvSpPr txBox="1"/>
          <p:nvPr/>
        </p:nvSpPr>
        <p:spPr>
          <a:xfrm rot="-170103">
            <a:off x="787400" y="23876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9" name="文本框 47"/>
          <p:cNvSpPr txBox="1"/>
          <p:nvPr/>
        </p:nvSpPr>
        <p:spPr>
          <a:xfrm rot="1029897">
            <a:off x="828675" y="4257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0" name="文本框 49"/>
          <p:cNvSpPr txBox="1"/>
          <p:nvPr/>
        </p:nvSpPr>
        <p:spPr>
          <a:xfrm rot="-170103">
            <a:off x="3009900" y="4694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1" name="文本框 50"/>
          <p:cNvSpPr txBox="1"/>
          <p:nvPr/>
        </p:nvSpPr>
        <p:spPr>
          <a:xfrm rot="-170103">
            <a:off x="4157663" y="40274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2" name="文本框 51"/>
          <p:cNvSpPr txBox="1"/>
          <p:nvPr/>
        </p:nvSpPr>
        <p:spPr>
          <a:xfrm rot="-170103">
            <a:off x="4324350" y="478631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3" name="文本框 32"/>
          <p:cNvSpPr txBox="1"/>
          <p:nvPr/>
        </p:nvSpPr>
        <p:spPr>
          <a:xfrm rot="-5070842">
            <a:off x="322263" y="2898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4" name="文本框 34"/>
          <p:cNvSpPr txBox="1"/>
          <p:nvPr/>
        </p:nvSpPr>
        <p:spPr>
          <a:xfrm rot="4149897">
            <a:off x="1339850" y="3016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5" name="文本框 36"/>
          <p:cNvSpPr txBox="1"/>
          <p:nvPr/>
        </p:nvSpPr>
        <p:spPr>
          <a:xfrm rot="-170103">
            <a:off x="1243013" y="21351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6" name="文本框 37"/>
          <p:cNvSpPr txBox="1"/>
          <p:nvPr/>
        </p:nvSpPr>
        <p:spPr>
          <a:xfrm rot="1029897">
            <a:off x="1338263" y="25415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7" name="文本框 45"/>
          <p:cNvSpPr txBox="1"/>
          <p:nvPr/>
        </p:nvSpPr>
        <p:spPr>
          <a:xfrm rot="-1380000">
            <a:off x="2117725" y="20034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8" name="文本框 46"/>
          <p:cNvSpPr txBox="1"/>
          <p:nvPr/>
        </p:nvSpPr>
        <p:spPr>
          <a:xfrm rot="-1380000">
            <a:off x="2687638" y="21732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89" name="文本框 47"/>
          <p:cNvSpPr txBox="1"/>
          <p:nvPr/>
        </p:nvSpPr>
        <p:spPr>
          <a:xfrm rot="-180000">
            <a:off x="2416175" y="2736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0" name="文本框 49"/>
          <p:cNvSpPr txBox="1"/>
          <p:nvPr/>
        </p:nvSpPr>
        <p:spPr>
          <a:xfrm rot="-1380000">
            <a:off x="3276600" y="23955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1" name="文本框 50"/>
          <p:cNvSpPr txBox="1"/>
          <p:nvPr/>
        </p:nvSpPr>
        <p:spPr>
          <a:xfrm rot="-1380000">
            <a:off x="2849563" y="29765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2" name="文本框 51"/>
          <p:cNvSpPr txBox="1"/>
          <p:nvPr/>
        </p:nvSpPr>
        <p:spPr>
          <a:xfrm rot="-1380000">
            <a:off x="3484563" y="31130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3" name="文本框 32"/>
          <p:cNvSpPr txBox="1"/>
          <p:nvPr/>
        </p:nvSpPr>
        <p:spPr>
          <a:xfrm rot="1209897">
            <a:off x="5114925" y="43957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4" name="文本框 34"/>
          <p:cNvSpPr txBox="1"/>
          <p:nvPr/>
        </p:nvSpPr>
        <p:spPr>
          <a:xfrm rot="-1030866">
            <a:off x="6313488" y="47513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5" name="文本框 36"/>
          <p:cNvSpPr txBox="1"/>
          <p:nvPr/>
        </p:nvSpPr>
        <p:spPr>
          <a:xfrm rot="368503">
            <a:off x="5773738" y="37163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6" name="文本框 37"/>
          <p:cNvSpPr txBox="1"/>
          <p:nvPr/>
        </p:nvSpPr>
        <p:spPr>
          <a:xfrm rot="829244">
            <a:off x="5284788" y="48307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7" name="文本框 45"/>
          <p:cNvSpPr txBox="1"/>
          <p:nvPr/>
        </p:nvSpPr>
        <p:spPr>
          <a:xfrm rot="-4502722">
            <a:off x="6778625" y="335756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8" name="文本框 46"/>
          <p:cNvSpPr txBox="1"/>
          <p:nvPr/>
        </p:nvSpPr>
        <p:spPr>
          <a:xfrm rot="2702238">
            <a:off x="7567613" y="39195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9" name="文本框 47"/>
          <p:cNvSpPr txBox="1"/>
          <p:nvPr/>
        </p:nvSpPr>
        <p:spPr>
          <a:xfrm rot="-3456638">
            <a:off x="6743700" y="4260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0" name="文本框 49"/>
          <p:cNvSpPr txBox="1"/>
          <p:nvPr/>
        </p:nvSpPr>
        <p:spPr>
          <a:xfrm rot="-3180423">
            <a:off x="1963738" y="3181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1" name="文本框 50"/>
          <p:cNvSpPr txBox="1"/>
          <p:nvPr/>
        </p:nvSpPr>
        <p:spPr>
          <a:xfrm rot="-3640556">
            <a:off x="7239000" y="44481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2" name="文本框 51"/>
          <p:cNvSpPr txBox="1"/>
          <p:nvPr/>
        </p:nvSpPr>
        <p:spPr>
          <a:xfrm rot="1549510">
            <a:off x="7754938" y="30321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3" name="文本框 32"/>
          <p:cNvSpPr txBox="1"/>
          <p:nvPr/>
        </p:nvSpPr>
        <p:spPr>
          <a:xfrm rot="4190103">
            <a:off x="4287838" y="3363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4" name="文本框 34"/>
          <p:cNvSpPr txBox="1"/>
          <p:nvPr/>
        </p:nvSpPr>
        <p:spPr>
          <a:xfrm rot="8340000">
            <a:off x="4922838" y="39957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5" name="文本框 36"/>
          <p:cNvSpPr txBox="1"/>
          <p:nvPr/>
        </p:nvSpPr>
        <p:spPr>
          <a:xfrm rot="-1160763">
            <a:off x="5773738" y="26082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6" name="文本框 37"/>
          <p:cNvSpPr txBox="1"/>
          <p:nvPr/>
        </p:nvSpPr>
        <p:spPr>
          <a:xfrm rot="39237">
            <a:off x="5649913" y="3130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7" name="文本框 45"/>
          <p:cNvSpPr txBox="1"/>
          <p:nvPr/>
        </p:nvSpPr>
        <p:spPr>
          <a:xfrm rot="-1160763">
            <a:off x="6334125" y="26304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8" name="文本框 46"/>
          <p:cNvSpPr txBox="1"/>
          <p:nvPr/>
        </p:nvSpPr>
        <p:spPr>
          <a:xfrm rot="-1160763">
            <a:off x="6704013" y="28448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9" name="文本框 47"/>
          <p:cNvSpPr txBox="1"/>
          <p:nvPr/>
        </p:nvSpPr>
        <p:spPr>
          <a:xfrm rot="39237">
            <a:off x="7185025" y="33147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0" name="文本框 49"/>
          <p:cNvSpPr txBox="1"/>
          <p:nvPr/>
        </p:nvSpPr>
        <p:spPr>
          <a:xfrm rot="-1160763">
            <a:off x="7038975" y="3016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1" name="文本框 50"/>
          <p:cNvSpPr txBox="1"/>
          <p:nvPr/>
        </p:nvSpPr>
        <p:spPr>
          <a:xfrm rot="-1160763">
            <a:off x="7488238" y="27908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2" name="文本框 51"/>
          <p:cNvSpPr txBox="1"/>
          <p:nvPr/>
        </p:nvSpPr>
        <p:spPr>
          <a:xfrm rot="-1160763">
            <a:off x="7289800" y="3651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3" name="文本框 32"/>
          <p:cNvSpPr txBox="1"/>
          <p:nvPr/>
        </p:nvSpPr>
        <p:spPr>
          <a:xfrm rot="4190103">
            <a:off x="2765425" y="4197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4" name="文本框 34"/>
          <p:cNvSpPr txBox="1"/>
          <p:nvPr/>
        </p:nvSpPr>
        <p:spPr>
          <a:xfrm rot="8340000">
            <a:off x="3924300" y="3673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5" name="文本框 36"/>
          <p:cNvSpPr txBox="1"/>
          <p:nvPr/>
        </p:nvSpPr>
        <p:spPr>
          <a:xfrm rot="2810103">
            <a:off x="3813175" y="25923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6" name="文本框 37"/>
          <p:cNvSpPr txBox="1"/>
          <p:nvPr/>
        </p:nvSpPr>
        <p:spPr>
          <a:xfrm rot="4010103">
            <a:off x="3813175" y="31353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7" name="文本框 45"/>
          <p:cNvSpPr txBox="1"/>
          <p:nvPr/>
        </p:nvSpPr>
        <p:spPr>
          <a:xfrm rot="2810103">
            <a:off x="4373563" y="26146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8" name="文本框 46"/>
          <p:cNvSpPr txBox="1"/>
          <p:nvPr/>
        </p:nvSpPr>
        <p:spPr>
          <a:xfrm rot="2810103">
            <a:off x="474345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9" name="文本框 47"/>
          <p:cNvSpPr txBox="1"/>
          <p:nvPr/>
        </p:nvSpPr>
        <p:spPr>
          <a:xfrm rot="4010103">
            <a:off x="4743450" y="3371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0" name="文本框 49"/>
          <p:cNvSpPr txBox="1"/>
          <p:nvPr/>
        </p:nvSpPr>
        <p:spPr>
          <a:xfrm rot="-1160763">
            <a:off x="6224588" y="3402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1" name="文本框 50"/>
          <p:cNvSpPr txBox="1"/>
          <p:nvPr/>
        </p:nvSpPr>
        <p:spPr>
          <a:xfrm rot="4020000">
            <a:off x="5218113" y="34877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2" name="文本框 51"/>
          <p:cNvSpPr txBox="1"/>
          <p:nvPr/>
        </p:nvSpPr>
        <p:spPr>
          <a:xfrm rot="-1160763">
            <a:off x="5599113" y="40767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3" name="文本框 32"/>
          <p:cNvSpPr txBox="1"/>
          <p:nvPr/>
        </p:nvSpPr>
        <p:spPr>
          <a:xfrm rot="5400000">
            <a:off x="1141413" y="40862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4" name="文本框 34"/>
          <p:cNvSpPr txBox="1"/>
          <p:nvPr/>
        </p:nvSpPr>
        <p:spPr>
          <a:xfrm rot="8340000">
            <a:off x="1881188" y="44100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5" name="文本框 36"/>
          <p:cNvSpPr txBox="1"/>
          <p:nvPr/>
        </p:nvSpPr>
        <p:spPr>
          <a:xfrm rot="2810103">
            <a:off x="1862138" y="3589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6" name="文本框 37"/>
          <p:cNvSpPr txBox="1"/>
          <p:nvPr/>
        </p:nvSpPr>
        <p:spPr>
          <a:xfrm rot="5220000">
            <a:off x="2297113" y="3871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7" name="文本框 45"/>
          <p:cNvSpPr txBox="1"/>
          <p:nvPr/>
        </p:nvSpPr>
        <p:spPr>
          <a:xfrm rot="2810103">
            <a:off x="2809875" y="36036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8" name="文本框 46"/>
          <p:cNvSpPr txBox="1"/>
          <p:nvPr/>
        </p:nvSpPr>
        <p:spPr>
          <a:xfrm rot="4020000">
            <a:off x="700088" y="28209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29" name="文本框 47"/>
          <p:cNvSpPr txBox="1"/>
          <p:nvPr/>
        </p:nvSpPr>
        <p:spPr>
          <a:xfrm rot="5220000">
            <a:off x="701675" y="37544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0" name="文本框 49"/>
          <p:cNvSpPr txBox="1"/>
          <p:nvPr/>
        </p:nvSpPr>
        <p:spPr>
          <a:xfrm rot="4020000">
            <a:off x="2463800" y="45974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1" name="文本框 50"/>
          <p:cNvSpPr txBox="1"/>
          <p:nvPr/>
        </p:nvSpPr>
        <p:spPr>
          <a:xfrm rot="4020000">
            <a:off x="3702050" y="4224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2" name="文本框 51"/>
          <p:cNvSpPr txBox="1"/>
          <p:nvPr/>
        </p:nvSpPr>
        <p:spPr>
          <a:xfrm rot="4020000">
            <a:off x="4071938" y="44386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3" name="文本框 32"/>
          <p:cNvSpPr txBox="1"/>
          <p:nvPr/>
        </p:nvSpPr>
        <p:spPr>
          <a:xfrm rot="-880739">
            <a:off x="514350" y="337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4" name="文本框 34"/>
          <p:cNvSpPr txBox="1"/>
          <p:nvPr/>
        </p:nvSpPr>
        <p:spPr>
          <a:xfrm rot="8340000">
            <a:off x="1254125" y="34496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5" name="文本框 36"/>
          <p:cNvSpPr txBox="1"/>
          <p:nvPr/>
        </p:nvSpPr>
        <p:spPr>
          <a:xfrm rot="4020000">
            <a:off x="1670050" y="23685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6" name="文本框 37"/>
          <p:cNvSpPr txBox="1"/>
          <p:nvPr/>
        </p:nvSpPr>
        <p:spPr>
          <a:xfrm rot="5220000">
            <a:off x="1670050" y="29114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7" name="文本框 45"/>
          <p:cNvSpPr txBox="1"/>
          <p:nvPr/>
        </p:nvSpPr>
        <p:spPr>
          <a:xfrm rot="2810103">
            <a:off x="2230438" y="2390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8" name="文本框 46"/>
          <p:cNvSpPr txBox="1"/>
          <p:nvPr/>
        </p:nvSpPr>
        <p:spPr>
          <a:xfrm rot="2810103">
            <a:off x="2600325" y="26050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9" name="文本框 47"/>
          <p:cNvSpPr txBox="1"/>
          <p:nvPr/>
        </p:nvSpPr>
        <p:spPr>
          <a:xfrm rot="4010103">
            <a:off x="2328863" y="3170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0" name="文本框 49"/>
          <p:cNvSpPr txBox="1"/>
          <p:nvPr/>
        </p:nvSpPr>
        <p:spPr>
          <a:xfrm rot="2810103">
            <a:off x="318770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1" name="文本框 50"/>
          <p:cNvSpPr txBox="1"/>
          <p:nvPr/>
        </p:nvSpPr>
        <p:spPr>
          <a:xfrm rot="2810103">
            <a:off x="3074988" y="32639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2" name="文本框 51"/>
          <p:cNvSpPr txBox="1"/>
          <p:nvPr/>
        </p:nvSpPr>
        <p:spPr>
          <a:xfrm rot="2810103">
            <a:off x="3444875" y="34782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3" name="文本框 32"/>
          <p:cNvSpPr txBox="1"/>
          <p:nvPr/>
        </p:nvSpPr>
        <p:spPr>
          <a:xfrm rot="5400000">
            <a:off x="4751388" y="4540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4" name="文本框 34"/>
          <p:cNvSpPr txBox="1"/>
          <p:nvPr/>
        </p:nvSpPr>
        <p:spPr>
          <a:xfrm rot="3159237">
            <a:off x="5819775" y="4864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5" name="文本框 36"/>
          <p:cNvSpPr txBox="1"/>
          <p:nvPr/>
        </p:nvSpPr>
        <p:spPr>
          <a:xfrm rot="-1160763">
            <a:off x="6237288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6" name="文本框 37"/>
          <p:cNvSpPr txBox="1"/>
          <p:nvPr/>
        </p:nvSpPr>
        <p:spPr>
          <a:xfrm rot="39237">
            <a:off x="6237288" y="43259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7" name="文本框 45"/>
          <p:cNvSpPr txBox="1"/>
          <p:nvPr/>
        </p:nvSpPr>
        <p:spPr>
          <a:xfrm rot="-1160763">
            <a:off x="6797675" y="3805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8" name="文本框 46"/>
          <p:cNvSpPr txBox="1"/>
          <p:nvPr/>
        </p:nvSpPr>
        <p:spPr>
          <a:xfrm rot="-1160763">
            <a:off x="7167563" y="4019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49" name="文本框 47"/>
          <p:cNvSpPr txBox="1"/>
          <p:nvPr/>
        </p:nvSpPr>
        <p:spPr>
          <a:xfrm rot="39237">
            <a:off x="6854825" y="45878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0" name="文本框 49"/>
          <p:cNvSpPr txBox="1"/>
          <p:nvPr/>
        </p:nvSpPr>
        <p:spPr>
          <a:xfrm rot="-1160763">
            <a:off x="7688263" y="43100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1" name="文本框 50"/>
          <p:cNvSpPr txBox="1"/>
          <p:nvPr/>
        </p:nvSpPr>
        <p:spPr>
          <a:xfrm rot="-1160763">
            <a:off x="7642225" y="46783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2" name="文本框 51"/>
          <p:cNvSpPr txBox="1"/>
          <p:nvPr/>
        </p:nvSpPr>
        <p:spPr>
          <a:xfrm rot="-1160763">
            <a:off x="6780213" y="20034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653" name="组合 3"/>
          <p:cNvGrpSpPr/>
          <p:nvPr/>
        </p:nvGrpSpPr>
        <p:grpSpPr>
          <a:xfrm>
            <a:off x="0" y="1139825"/>
            <a:ext cx="2228850" cy="593725"/>
            <a:chOff x="1236756" y="927759"/>
            <a:chExt cx="2700245" cy="671359"/>
          </a:xfrm>
        </p:grpSpPr>
        <p:pic>
          <p:nvPicPr>
            <p:cNvPr id="23654" name="图片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7259" y="991683"/>
              <a:ext cx="2409742" cy="6074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655" name="文本框 2"/>
            <p:cNvSpPr txBox="1"/>
            <p:nvPr/>
          </p:nvSpPr>
          <p:spPr>
            <a:xfrm>
              <a:off x="1236756" y="927759"/>
              <a:ext cx="2500401" cy="659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字词学习</a:t>
              </a:r>
              <a:endPara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Text Box 3"/>
          <p:cNvSpPr txBox="1"/>
          <p:nvPr/>
        </p:nvSpPr>
        <p:spPr>
          <a:xfrm>
            <a:off x="538163" y="2528888"/>
            <a:ext cx="7991475" cy="3019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炫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耀（         ）   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职（         ）       滑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稽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        ）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陛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下（         ）      头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衔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         ）    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爵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士（        ）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赏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赐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         ）      随声附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         ）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骇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人听闻（        ）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1663700" y="2663825"/>
            <a:ext cx="113823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xuàn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658" name="矩形 2"/>
          <p:cNvSpPr/>
          <p:nvPr/>
        </p:nvSpPr>
        <p:spPr>
          <a:xfrm>
            <a:off x="508000" y="1893888"/>
            <a:ext cx="1816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◆生难字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Text Box 4"/>
          <p:cNvSpPr txBox="1"/>
          <p:nvPr/>
        </p:nvSpPr>
        <p:spPr>
          <a:xfrm>
            <a:off x="4527550" y="2624138"/>
            <a:ext cx="11366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chèn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Text Box 4"/>
          <p:cNvSpPr txBox="1"/>
          <p:nvPr/>
        </p:nvSpPr>
        <p:spPr>
          <a:xfrm>
            <a:off x="7702550" y="2689225"/>
            <a:ext cx="608013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jī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 Box 4"/>
          <p:cNvSpPr txBox="1"/>
          <p:nvPr/>
        </p:nvSpPr>
        <p:spPr>
          <a:xfrm>
            <a:off x="1697038" y="3392488"/>
            <a:ext cx="889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bì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Text Box 4"/>
          <p:cNvSpPr txBox="1"/>
          <p:nvPr/>
        </p:nvSpPr>
        <p:spPr>
          <a:xfrm>
            <a:off x="4529138" y="3328988"/>
            <a:ext cx="11176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xián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Text Box 4"/>
          <p:cNvSpPr txBox="1"/>
          <p:nvPr/>
        </p:nvSpPr>
        <p:spPr>
          <a:xfrm>
            <a:off x="7569200" y="3354388"/>
            <a:ext cx="1058863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jué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Text Box 4"/>
          <p:cNvSpPr txBox="1"/>
          <p:nvPr/>
        </p:nvSpPr>
        <p:spPr>
          <a:xfrm>
            <a:off x="1687513" y="4141788"/>
            <a:ext cx="889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cì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 Box 4"/>
          <p:cNvSpPr txBox="1"/>
          <p:nvPr/>
        </p:nvSpPr>
        <p:spPr>
          <a:xfrm>
            <a:off x="5402263" y="4076700"/>
            <a:ext cx="744537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hè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2413000" y="4813300"/>
            <a:ext cx="8382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hài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2" grpId="0"/>
      <p:bldP spid="44" grpId="0"/>
      <p:bldP spid="45" grpId="0"/>
      <p:bldP spid="46" grpId="0"/>
      <p:bldP spid="47" grpId="0"/>
      <p:bldP spid="48" grpId="0"/>
      <p:bldP spid="4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"/>
          <p:cNvSpPr/>
          <p:nvPr/>
        </p:nvSpPr>
        <p:spPr>
          <a:xfrm>
            <a:off x="280988" y="1343025"/>
            <a:ext cx="1816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◆多音字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500" y="1928813"/>
            <a:ext cx="2703513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）漂亮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）漂流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）漂白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2313" y="2503488"/>
            <a:ext cx="4889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149350" y="2141538"/>
            <a:ext cx="273050" cy="1339850"/>
          </a:xfrm>
          <a:prstGeom prst="leftBrace">
            <a:avLst>
              <a:gd name="adj1" fmla="val 27888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24025" y="1970088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piào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24025" y="2532063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piāo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24025" y="3094038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piǎo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38725" y="1928813"/>
            <a:ext cx="2703513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）圈定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）圈起来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）羊圈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27538" y="2482850"/>
            <a:ext cx="4889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圈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854575" y="2189163"/>
            <a:ext cx="261938" cy="1277938"/>
          </a:xfrm>
          <a:prstGeom prst="leftBrace">
            <a:avLst>
              <a:gd name="adj1" fmla="val 33814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27663" y="2000250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quān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7663" y="2532063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juān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27663" y="3084513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juàn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613" y="3876675"/>
            <a:ext cx="2703512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）系鞋带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 ）维系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3425" y="4117975"/>
            <a:ext cx="4889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1160463" y="3976688"/>
            <a:ext cx="261938" cy="960438"/>
          </a:xfrm>
          <a:prstGeom prst="leftBrace">
            <a:avLst>
              <a:gd name="adj1" fmla="val 31266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9438" y="3946525"/>
            <a:ext cx="57467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4988" y="4492625"/>
            <a:ext cx="6413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49838" y="3856038"/>
            <a:ext cx="2703512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      ）自称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      ）称职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38650" y="4117975"/>
            <a:ext cx="4889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865688" y="3976688"/>
            <a:ext cx="261938" cy="960438"/>
          </a:xfrm>
          <a:prstGeom prst="leftBrace">
            <a:avLst>
              <a:gd name="adj1" fmla="val 33814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38775" y="3911600"/>
            <a:ext cx="95091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chēnɡ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54663" y="4483100"/>
            <a:ext cx="796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chèn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 bldLvl="0" animBg="1"/>
      <p:bldP spid="20" grpId="0"/>
      <p:bldP spid="28" grpId="0"/>
      <p:bldP spid="29" grpId="0"/>
      <p:bldP spid="30" grpId="0"/>
      <p:bldP spid="31" grpId="0"/>
      <p:bldP spid="32" grpId="0" bldLvl="0" animBg="1"/>
      <p:bldP spid="33" grpId="0"/>
      <p:bldP spid="34" grpId="0"/>
      <p:bldP spid="35" grpId="0"/>
      <p:bldP spid="36" grpId="0"/>
      <p:bldP spid="37" grpId="0"/>
      <p:bldP spid="38" grpId="0" bldLvl="0" animBg="1"/>
      <p:bldP spid="39" grpId="0"/>
      <p:bldP spid="40" grpId="0"/>
      <p:bldP spid="42" grpId="0"/>
      <p:bldP spid="43" grpId="0"/>
      <p:bldP spid="44" grpId="0" bldLvl="0" animBg="1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32"/>
          <p:cNvSpPr txBox="1"/>
          <p:nvPr/>
        </p:nvSpPr>
        <p:spPr>
          <a:xfrm>
            <a:off x="4475163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34"/>
          <p:cNvSpPr txBox="1"/>
          <p:nvPr/>
        </p:nvSpPr>
        <p:spPr>
          <a:xfrm rot="-280097">
            <a:off x="3433763" y="20859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文本框 36"/>
          <p:cNvSpPr txBox="1"/>
          <p:nvPr/>
        </p:nvSpPr>
        <p:spPr>
          <a:xfrm rot="-5350866">
            <a:off x="5861050" y="21732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文本框 37"/>
          <p:cNvSpPr txBox="1"/>
          <p:nvPr/>
        </p:nvSpPr>
        <p:spPr>
          <a:xfrm rot="-4150866">
            <a:off x="5330825" y="25812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文本框 45"/>
          <p:cNvSpPr txBox="1"/>
          <p:nvPr/>
        </p:nvSpPr>
        <p:spPr>
          <a:xfrm rot="-5350866">
            <a:off x="6421438" y="21955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文本框 46"/>
          <p:cNvSpPr txBox="1"/>
          <p:nvPr/>
        </p:nvSpPr>
        <p:spPr>
          <a:xfrm rot="-424911">
            <a:off x="7067550" y="24272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文本框 47"/>
          <p:cNvSpPr txBox="1"/>
          <p:nvPr/>
        </p:nvSpPr>
        <p:spPr>
          <a:xfrm rot="-4150866">
            <a:off x="7654925" y="33559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文本框 49"/>
          <p:cNvSpPr txBox="1"/>
          <p:nvPr/>
        </p:nvSpPr>
        <p:spPr>
          <a:xfrm rot="657351">
            <a:off x="5448300" y="21923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文本框 50"/>
          <p:cNvSpPr txBox="1"/>
          <p:nvPr/>
        </p:nvSpPr>
        <p:spPr>
          <a:xfrm rot="1480325">
            <a:off x="7391400" y="210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文本框 51"/>
          <p:cNvSpPr txBox="1"/>
          <p:nvPr/>
        </p:nvSpPr>
        <p:spPr>
          <a:xfrm rot="-5350866">
            <a:off x="5980113" y="30337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文本框 32"/>
          <p:cNvSpPr txBox="1"/>
          <p:nvPr/>
        </p:nvSpPr>
        <p:spPr>
          <a:xfrm>
            <a:off x="3262313" y="4418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6" name="文本框 34"/>
          <p:cNvSpPr txBox="1"/>
          <p:nvPr/>
        </p:nvSpPr>
        <p:spPr>
          <a:xfrm rot="4149897">
            <a:off x="4464050" y="4356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7" name="文本框 36"/>
          <p:cNvSpPr txBox="1"/>
          <p:nvPr/>
        </p:nvSpPr>
        <p:spPr>
          <a:xfrm rot="-1380000">
            <a:off x="3900488" y="21590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8" name="文本框 37"/>
          <p:cNvSpPr txBox="1"/>
          <p:nvPr/>
        </p:nvSpPr>
        <p:spPr>
          <a:xfrm rot="-180000">
            <a:off x="4130675" y="2911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9" name="文本框 45"/>
          <p:cNvSpPr txBox="1"/>
          <p:nvPr/>
        </p:nvSpPr>
        <p:spPr>
          <a:xfrm rot="-1380000">
            <a:off x="4460875" y="21812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0" name="文本框 46"/>
          <p:cNvSpPr txBox="1"/>
          <p:nvPr/>
        </p:nvSpPr>
        <p:spPr>
          <a:xfrm rot="-1380000">
            <a:off x="4830763" y="23955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1" name="文本框 47"/>
          <p:cNvSpPr txBox="1"/>
          <p:nvPr/>
        </p:nvSpPr>
        <p:spPr>
          <a:xfrm rot="-180000">
            <a:off x="5064125" y="30924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2" name="文本框 49"/>
          <p:cNvSpPr txBox="1"/>
          <p:nvPr/>
        </p:nvSpPr>
        <p:spPr>
          <a:xfrm rot="-5350866">
            <a:off x="6310313" y="29670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3" name="文本框 50"/>
          <p:cNvSpPr txBox="1"/>
          <p:nvPr/>
        </p:nvSpPr>
        <p:spPr>
          <a:xfrm rot="-170103">
            <a:off x="5589588" y="34480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4" name="文本框 51"/>
          <p:cNvSpPr txBox="1"/>
          <p:nvPr/>
        </p:nvSpPr>
        <p:spPr>
          <a:xfrm rot="-5350866">
            <a:off x="5845175" y="42910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5" name="文本框 32"/>
          <p:cNvSpPr txBox="1"/>
          <p:nvPr/>
        </p:nvSpPr>
        <p:spPr>
          <a:xfrm rot="1209897">
            <a:off x="1500188" y="37496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6" name="文本框 34"/>
          <p:cNvSpPr txBox="1"/>
          <p:nvPr/>
        </p:nvSpPr>
        <p:spPr>
          <a:xfrm rot="4149897">
            <a:off x="2143125" y="4313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7" name="文本框 36"/>
          <p:cNvSpPr txBox="1"/>
          <p:nvPr/>
        </p:nvSpPr>
        <p:spPr>
          <a:xfrm rot="-1380000">
            <a:off x="1604963" y="40862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8" name="文本框 37"/>
          <p:cNvSpPr txBox="1"/>
          <p:nvPr/>
        </p:nvSpPr>
        <p:spPr>
          <a:xfrm rot="1029897">
            <a:off x="2486025" y="36115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9" name="文本框 45"/>
          <p:cNvSpPr txBox="1"/>
          <p:nvPr/>
        </p:nvSpPr>
        <p:spPr>
          <a:xfrm rot="-1380000">
            <a:off x="3162300" y="4003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0" name="文本框 46"/>
          <p:cNvSpPr txBox="1"/>
          <p:nvPr/>
        </p:nvSpPr>
        <p:spPr>
          <a:xfrm rot="-170103">
            <a:off x="787400" y="23876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1" name="文本框 47"/>
          <p:cNvSpPr txBox="1"/>
          <p:nvPr/>
        </p:nvSpPr>
        <p:spPr>
          <a:xfrm rot="1029897">
            <a:off x="828675" y="42576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2" name="文本框 49"/>
          <p:cNvSpPr txBox="1"/>
          <p:nvPr/>
        </p:nvSpPr>
        <p:spPr>
          <a:xfrm rot="-170103">
            <a:off x="3009900" y="4694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3" name="文本框 50"/>
          <p:cNvSpPr txBox="1"/>
          <p:nvPr/>
        </p:nvSpPr>
        <p:spPr>
          <a:xfrm rot="-170103">
            <a:off x="4157663" y="40274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4" name="文本框 51"/>
          <p:cNvSpPr txBox="1"/>
          <p:nvPr/>
        </p:nvSpPr>
        <p:spPr>
          <a:xfrm rot="-170103">
            <a:off x="4324350" y="478631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5" name="文本框 32"/>
          <p:cNvSpPr txBox="1"/>
          <p:nvPr/>
        </p:nvSpPr>
        <p:spPr>
          <a:xfrm rot="-5070842">
            <a:off x="322263" y="2898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6" name="文本框 34"/>
          <p:cNvSpPr txBox="1"/>
          <p:nvPr/>
        </p:nvSpPr>
        <p:spPr>
          <a:xfrm rot="4149897">
            <a:off x="1339850" y="3016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7" name="文本框 36"/>
          <p:cNvSpPr txBox="1"/>
          <p:nvPr/>
        </p:nvSpPr>
        <p:spPr>
          <a:xfrm rot="-170103">
            <a:off x="1243013" y="21351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8" name="文本框 37"/>
          <p:cNvSpPr txBox="1"/>
          <p:nvPr/>
        </p:nvSpPr>
        <p:spPr>
          <a:xfrm rot="1029897">
            <a:off x="1338263" y="25415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9" name="文本框 45"/>
          <p:cNvSpPr txBox="1"/>
          <p:nvPr/>
        </p:nvSpPr>
        <p:spPr>
          <a:xfrm rot="-1380000">
            <a:off x="2117725" y="200342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0" name="文本框 46"/>
          <p:cNvSpPr txBox="1"/>
          <p:nvPr/>
        </p:nvSpPr>
        <p:spPr>
          <a:xfrm rot="-1380000">
            <a:off x="2687638" y="21732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1" name="文本框 47"/>
          <p:cNvSpPr txBox="1"/>
          <p:nvPr/>
        </p:nvSpPr>
        <p:spPr>
          <a:xfrm rot="-180000">
            <a:off x="2416175" y="2736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2" name="文本框 49"/>
          <p:cNvSpPr txBox="1"/>
          <p:nvPr/>
        </p:nvSpPr>
        <p:spPr>
          <a:xfrm rot="-1380000">
            <a:off x="3276600" y="23955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3" name="文本框 50"/>
          <p:cNvSpPr txBox="1"/>
          <p:nvPr/>
        </p:nvSpPr>
        <p:spPr>
          <a:xfrm rot="-1380000">
            <a:off x="2849563" y="29765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4" name="文本框 51"/>
          <p:cNvSpPr txBox="1"/>
          <p:nvPr/>
        </p:nvSpPr>
        <p:spPr>
          <a:xfrm rot="-1380000">
            <a:off x="3484563" y="31130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5" name="文本框 32"/>
          <p:cNvSpPr txBox="1"/>
          <p:nvPr/>
        </p:nvSpPr>
        <p:spPr>
          <a:xfrm rot="1209897">
            <a:off x="5114925" y="43957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6" name="文本框 34"/>
          <p:cNvSpPr txBox="1"/>
          <p:nvPr/>
        </p:nvSpPr>
        <p:spPr>
          <a:xfrm rot="-1030866">
            <a:off x="6313488" y="475138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7" name="文本框 36"/>
          <p:cNvSpPr txBox="1"/>
          <p:nvPr/>
        </p:nvSpPr>
        <p:spPr>
          <a:xfrm rot="368503">
            <a:off x="5773738" y="37163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8" name="文本框 37"/>
          <p:cNvSpPr txBox="1"/>
          <p:nvPr/>
        </p:nvSpPr>
        <p:spPr>
          <a:xfrm rot="829244">
            <a:off x="5284788" y="48307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9" name="文本框 45"/>
          <p:cNvSpPr txBox="1"/>
          <p:nvPr/>
        </p:nvSpPr>
        <p:spPr>
          <a:xfrm rot="-4502722">
            <a:off x="6778625" y="335756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0" name="文本框 46"/>
          <p:cNvSpPr txBox="1"/>
          <p:nvPr/>
        </p:nvSpPr>
        <p:spPr>
          <a:xfrm rot="2702238">
            <a:off x="7567613" y="39195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1" name="文本框 47"/>
          <p:cNvSpPr txBox="1"/>
          <p:nvPr/>
        </p:nvSpPr>
        <p:spPr>
          <a:xfrm rot="-3456638">
            <a:off x="6743700" y="4260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2" name="文本框 49"/>
          <p:cNvSpPr txBox="1"/>
          <p:nvPr/>
        </p:nvSpPr>
        <p:spPr>
          <a:xfrm rot="-3180423">
            <a:off x="1963738" y="3181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3" name="文本框 50"/>
          <p:cNvSpPr txBox="1"/>
          <p:nvPr/>
        </p:nvSpPr>
        <p:spPr>
          <a:xfrm rot="-3640556">
            <a:off x="7239000" y="44481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4" name="文本框 51"/>
          <p:cNvSpPr txBox="1"/>
          <p:nvPr/>
        </p:nvSpPr>
        <p:spPr>
          <a:xfrm rot="1549510">
            <a:off x="7754938" y="30321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5" name="文本框 32"/>
          <p:cNvSpPr txBox="1"/>
          <p:nvPr/>
        </p:nvSpPr>
        <p:spPr>
          <a:xfrm rot="4190103">
            <a:off x="4287838" y="3363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6" name="文本框 34"/>
          <p:cNvSpPr txBox="1"/>
          <p:nvPr/>
        </p:nvSpPr>
        <p:spPr>
          <a:xfrm rot="8340000">
            <a:off x="4922838" y="39957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7" name="文本框 36"/>
          <p:cNvSpPr txBox="1"/>
          <p:nvPr/>
        </p:nvSpPr>
        <p:spPr>
          <a:xfrm rot="-1160763">
            <a:off x="5773738" y="26082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8" name="文本框 37"/>
          <p:cNvSpPr txBox="1"/>
          <p:nvPr/>
        </p:nvSpPr>
        <p:spPr>
          <a:xfrm rot="39237">
            <a:off x="5649913" y="3130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9" name="文本框 45"/>
          <p:cNvSpPr txBox="1"/>
          <p:nvPr/>
        </p:nvSpPr>
        <p:spPr>
          <a:xfrm rot="-1160763">
            <a:off x="6334125" y="263048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0" name="文本框 46"/>
          <p:cNvSpPr txBox="1"/>
          <p:nvPr/>
        </p:nvSpPr>
        <p:spPr>
          <a:xfrm rot="-1160763">
            <a:off x="6704013" y="28448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1" name="文本框 47"/>
          <p:cNvSpPr txBox="1"/>
          <p:nvPr/>
        </p:nvSpPr>
        <p:spPr>
          <a:xfrm rot="39237">
            <a:off x="7185025" y="331470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2" name="文本框 49"/>
          <p:cNvSpPr txBox="1"/>
          <p:nvPr/>
        </p:nvSpPr>
        <p:spPr>
          <a:xfrm rot="-1160763">
            <a:off x="7038975" y="3016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3" name="文本框 50"/>
          <p:cNvSpPr txBox="1"/>
          <p:nvPr/>
        </p:nvSpPr>
        <p:spPr>
          <a:xfrm rot="-1160763">
            <a:off x="7488238" y="27908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4" name="文本框 51"/>
          <p:cNvSpPr txBox="1"/>
          <p:nvPr/>
        </p:nvSpPr>
        <p:spPr>
          <a:xfrm rot="-1160763">
            <a:off x="7289800" y="36512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5" name="文本框 32"/>
          <p:cNvSpPr txBox="1"/>
          <p:nvPr/>
        </p:nvSpPr>
        <p:spPr>
          <a:xfrm rot="4190103">
            <a:off x="2765425" y="41973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6" name="文本框 34"/>
          <p:cNvSpPr txBox="1"/>
          <p:nvPr/>
        </p:nvSpPr>
        <p:spPr>
          <a:xfrm rot="8340000">
            <a:off x="3924300" y="36734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7" name="文本框 36"/>
          <p:cNvSpPr txBox="1"/>
          <p:nvPr/>
        </p:nvSpPr>
        <p:spPr>
          <a:xfrm rot="2810103">
            <a:off x="3813175" y="25923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8" name="文本框 37"/>
          <p:cNvSpPr txBox="1"/>
          <p:nvPr/>
        </p:nvSpPr>
        <p:spPr>
          <a:xfrm rot="4010103">
            <a:off x="3813175" y="31353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89" name="文本框 45"/>
          <p:cNvSpPr txBox="1"/>
          <p:nvPr/>
        </p:nvSpPr>
        <p:spPr>
          <a:xfrm rot="2810103">
            <a:off x="4373563" y="26146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0" name="文本框 46"/>
          <p:cNvSpPr txBox="1"/>
          <p:nvPr/>
        </p:nvSpPr>
        <p:spPr>
          <a:xfrm rot="2810103">
            <a:off x="474345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1" name="文本框 47"/>
          <p:cNvSpPr txBox="1"/>
          <p:nvPr/>
        </p:nvSpPr>
        <p:spPr>
          <a:xfrm rot="4010103">
            <a:off x="4743450" y="33718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2" name="文本框 49"/>
          <p:cNvSpPr txBox="1"/>
          <p:nvPr/>
        </p:nvSpPr>
        <p:spPr>
          <a:xfrm rot="-1160763">
            <a:off x="6224588" y="3402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3" name="文本框 50"/>
          <p:cNvSpPr txBox="1"/>
          <p:nvPr/>
        </p:nvSpPr>
        <p:spPr>
          <a:xfrm rot="4020000">
            <a:off x="5218113" y="34877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4" name="文本框 51"/>
          <p:cNvSpPr txBox="1"/>
          <p:nvPr/>
        </p:nvSpPr>
        <p:spPr>
          <a:xfrm rot="-1160763">
            <a:off x="5599113" y="407670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5" name="文本框 32"/>
          <p:cNvSpPr txBox="1"/>
          <p:nvPr/>
        </p:nvSpPr>
        <p:spPr>
          <a:xfrm rot="5400000">
            <a:off x="1141413" y="40862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6" name="文本框 34"/>
          <p:cNvSpPr txBox="1"/>
          <p:nvPr/>
        </p:nvSpPr>
        <p:spPr>
          <a:xfrm rot="8340000">
            <a:off x="1881188" y="441007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7" name="文本框 36"/>
          <p:cNvSpPr txBox="1"/>
          <p:nvPr/>
        </p:nvSpPr>
        <p:spPr>
          <a:xfrm rot="2810103">
            <a:off x="1862138" y="3589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8" name="文本框 37"/>
          <p:cNvSpPr txBox="1"/>
          <p:nvPr/>
        </p:nvSpPr>
        <p:spPr>
          <a:xfrm rot="5220000">
            <a:off x="2297113" y="38719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99" name="文本框 45"/>
          <p:cNvSpPr txBox="1"/>
          <p:nvPr/>
        </p:nvSpPr>
        <p:spPr>
          <a:xfrm rot="2810103">
            <a:off x="2809875" y="36036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0" name="文本框 46"/>
          <p:cNvSpPr txBox="1"/>
          <p:nvPr/>
        </p:nvSpPr>
        <p:spPr>
          <a:xfrm rot="4020000">
            <a:off x="700088" y="28209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1" name="文本框 47"/>
          <p:cNvSpPr txBox="1"/>
          <p:nvPr/>
        </p:nvSpPr>
        <p:spPr>
          <a:xfrm rot="5220000">
            <a:off x="701675" y="37544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2" name="文本框 49"/>
          <p:cNvSpPr txBox="1"/>
          <p:nvPr/>
        </p:nvSpPr>
        <p:spPr>
          <a:xfrm rot="4020000">
            <a:off x="2463800" y="45974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3" name="文本框 50"/>
          <p:cNvSpPr txBox="1"/>
          <p:nvPr/>
        </p:nvSpPr>
        <p:spPr>
          <a:xfrm rot="4020000">
            <a:off x="3702050" y="42243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4" name="文本框 51"/>
          <p:cNvSpPr txBox="1"/>
          <p:nvPr/>
        </p:nvSpPr>
        <p:spPr>
          <a:xfrm rot="4020000">
            <a:off x="4071938" y="44386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5" name="文本框 32"/>
          <p:cNvSpPr txBox="1"/>
          <p:nvPr/>
        </p:nvSpPr>
        <p:spPr>
          <a:xfrm rot="-880739">
            <a:off x="514350" y="3371850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6" name="文本框 34"/>
          <p:cNvSpPr txBox="1"/>
          <p:nvPr/>
        </p:nvSpPr>
        <p:spPr>
          <a:xfrm rot="8340000">
            <a:off x="1254125" y="34496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7" name="文本框 36"/>
          <p:cNvSpPr txBox="1"/>
          <p:nvPr/>
        </p:nvSpPr>
        <p:spPr>
          <a:xfrm rot="4020000">
            <a:off x="1670050" y="23685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8" name="文本框 37"/>
          <p:cNvSpPr txBox="1"/>
          <p:nvPr/>
        </p:nvSpPr>
        <p:spPr>
          <a:xfrm rot="5220000">
            <a:off x="1670050" y="29114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9" name="文本框 45"/>
          <p:cNvSpPr txBox="1"/>
          <p:nvPr/>
        </p:nvSpPr>
        <p:spPr>
          <a:xfrm rot="2810103">
            <a:off x="2230438" y="239077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0" name="文本框 46"/>
          <p:cNvSpPr txBox="1"/>
          <p:nvPr/>
        </p:nvSpPr>
        <p:spPr>
          <a:xfrm rot="2810103">
            <a:off x="2600325" y="260508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1" name="文本框 47"/>
          <p:cNvSpPr txBox="1"/>
          <p:nvPr/>
        </p:nvSpPr>
        <p:spPr>
          <a:xfrm rot="4010103">
            <a:off x="2328863" y="3170238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2" name="文本框 49"/>
          <p:cNvSpPr txBox="1"/>
          <p:nvPr/>
        </p:nvSpPr>
        <p:spPr>
          <a:xfrm rot="2810103">
            <a:off x="3187700" y="2828925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3" name="文本框 50"/>
          <p:cNvSpPr txBox="1"/>
          <p:nvPr/>
        </p:nvSpPr>
        <p:spPr>
          <a:xfrm rot="2810103">
            <a:off x="3074988" y="32639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4" name="文本框 51"/>
          <p:cNvSpPr txBox="1"/>
          <p:nvPr/>
        </p:nvSpPr>
        <p:spPr>
          <a:xfrm rot="2810103">
            <a:off x="3444875" y="3478213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5" name="文本框 32"/>
          <p:cNvSpPr txBox="1"/>
          <p:nvPr/>
        </p:nvSpPr>
        <p:spPr>
          <a:xfrm rot="5400000">
            <a:off x="4751388" y="454025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6" name="文本框 34"/>
          <p:cNvSpPr txBox="1"/>
          <p:nvPr/>
        </p:nvSpPr>
        <p:spPr>
          <a:xfrm rot="3159237">
            <a:off x="5819775" y="4864100"/>
            <a:ext cx="501650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7" name="文本框 36"/>
          <p:cNvSpPr txBox="1"/>
          <p:nvPr/>
        </p:nvSpPr>
        <p:spPr>
          <a:xfrm rot="-1160763">
            <a:off x="6237288" y="378301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8" name="文本框 37"/>
          <p:cNvSpPr txBox="1"/>
          <p:nvPr/>
        </p:nvSpPr>
        <p:spPr>
          <a:xfrm rot="39237">
            <a:off x="6237288" y="4325938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9" name="文本框 45"/>
          <p:cNvSpPr txBox="1"/>
          <p:nvPr/>
        </p:nvSpPr>
        <p:spPr>
          <a:xfrm rot="-1160763">
            <a:off x="6797675" y="3805238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0" name="文本框 46"/>
          <p:cNvSpPr txBox="1"/>
          <p:nvPr/>
        </p:nvSpPr>
        <p:spPr>
          <a:xfrm rot="-1160763">
            <a:off x="7167563" y="4019550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1" name="文本框 47"/>
          <p:cNvSpPr txBox="1"/>
          <p:nvPr/>
        </p:nvSpPr>
        <p:spPr>
          <a:xfrm rot="39237">
            <a:off x="6854825" y="4587875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2" name="文本框 49"/>
          <p:cNvSpPr txBox="1"/>
          <p:nvPr/>
        </p:nvSpPr>
        <p:spPr>
          <a:xfrm rot="-1160763">
            <a:off x="7688263" y="4310063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3" name="文本框 50"/>
          <p:cNvSpPr txBox="1"/>
          <p:nvPr/>
        </p:nvSpPr>
        <p:spPr>
          <a:xfrm rot="-1160763">
            <a:off x="7642225" y="4678363"/>
            <a:ext cx="500063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4" name="文本框 51"/>
          <p:cNvSpPr txBox="1"/>
          <p:nvPr/>
        </p:nvSpPr>
        <p:spPr>
          <a:xfrm rot="-1160763">
            <a:off x="6780213" y="2003425"/>
            <a:ext cx="500062" cy="168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zh-CN" sz="5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状元成才路</a:t>
            </a:r>
            <a:endParaRPr lang="zh-CN" altLang="zh-CN" sz="5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5" name="矩形 1"/>
          <p:cNvSpPr/>
          <p:nvPr/>
        </p:nvSpPr>
        <p:spPr>
          <a:xfrm>
            <a:off x="219075" y="1295400"/>
            <a:ext cx="22240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◆词语集注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矩形 2"/>
          <p:cNvSpPr/>
          <p:nvPr/>
        </p:nvSpPr>
        <p:spPr>
          <a:xfrm>
            <a:off x="293688" y="2009775"/>
            <a:ext cx="8763000" cy="3449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炫耀：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夸耀。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不可救药：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比喻人或事物坏到无法挽救的地步。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妥当：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稳妥适当。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理智：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辨别是非、利害关系以及控制自己行为的能力。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呈报：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报告（上级）。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滑稽：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形容言语、动作引人发笑。文中是荒唐的意思。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charRg st="3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7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charRg st="7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/>
          <p:nvPr/>
        </p:nvSpPr>
        <p:spPr>
          <a:xfrm>
            <a:off x="661988" y="1552575"/>
            <a:ext cx="7975600" cy="4024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陛下：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对君主的尊称。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骇人听闻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使人听了非常吃惊（多指社会上发生的坏事）。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精致：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精巧细致。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随声附和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别人说什么，自己也跟着说什么，形容没有主见。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御聘：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皇帝请的（人）。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0"/>
            <a:ext cx="4535488" cy="3284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Text Box 2"/>
          <p:cNvSpPr txBox="1"/>
          <p:nvPr/>
        </p:nvSpPr>
        <p:spPr>
          <a:xfrm>
            <a:off x="5429250" y="500063"/>
            <a:ext cx="3302000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看图了解故事大意</a:t>
            </a:r>
            <a:endParaRPr lang="zh-CN" altLang="en-US" sz="40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8675" name="Picture 2" descr="未标题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1113"/>
            <a:ext cx="4500562" cy="327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Picture 3" descr="图片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284538"/>
            <a:ext cx="4527550" cy="3573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3" descr="图片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3284538"/>
            <a:ext cx="4494213" cy="357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3" y="2372995"/>
            <a:ext cx="569387" cy="923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936" y="2499137"/>
            <a:ext cx="56938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194" y="5784118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6945" y="5808295"/>
            <a:ext cx="569387" cy="92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</a:t>
            </a:r>
            <a:endParaRPr kumimoji="0" lang="zh-CN" altLang="en-US" sz="5400" b="1" i="0" u="none" strike="noStrike" kern="120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 descr="图片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196975"/>
            <a:ext cx="8964612" cy="566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b6ac82c-438c-4988-82f0-8cd33c8a6fdf"/>
  <p:tag name="COMMONDATA" val="eyJoZGlkIjoiMTkzYTZjNDU5MjRhODcyMTQyMzQ4NzdkNDlmODc0M2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2800</Words>
  <Application>WPS 演示</Application>
  <PresentationFormat>全屏显示(4:3)</PresentationFormat>
  <Paragraphs>794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Wingdings 2</vt:lpstr>
      <vt:lpstr>Century Gothic</vt:lpstr>
      <vt:lpstr>幼圆</vt:lpstr>
      <vt:lpstr>Wingdings 3</vt:lpstr>
      <vt:lpstr>方正粗活意简体</vt:lpstr>
      <vt:lpstr>Calibri</vt:lpstr>
      <vt:lpstr>Times New Roman</vt:lpstr>
      <vt:lpstr>黑体</vt:lpstr>
      <vt:lpstr>楷体</vt:lpstr>
      <vt:lpstr>华文琥珀</vt:lpstr>
      <vt:lpstr>微软雅黑</vt:lpstr>
      <vt:lpstr>Arial Unicode MS</vt:lpstr>
      <vt:lpstr>HDOfficeLightV0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lishui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81</cp:revision>
  <dcterms:created xsi:type="dcterms:W3CDTF">2004-12-18T02:12:00Z</dcterms:created>
  <dcterms:modified xsi:type="dcterms:W3CDTF">2022-12-06T08:07:53Z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13</vt:lpwstr>
  </property>
  <property fmtid="{D5CDD505-2E9C-101B-9397-08002B2CF9AE}" pid="4" name="ICV">
    <vt:lpwstr>2DDB1D80D3814681B974C4A9B16A2AFE</vt:lpwstr>
  </property>
</Properties>
</file>