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76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image" Target="file:///D:\qq&#25991;&#20214;\712321467\Image\C2C\Image2\%7b75232B38-A165-1FB7-499C-2E1C792CACB5%7d.png" TargetMode="External" /><Relationship Id="rId12" Type="http://schemas.openxmlformats.org/officeDocument/2006/relationships/image" Target="../media/image1.pn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2" r:link="rId11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Relationship Id="rId3" Type="http://schemas.openxmlformats.org/officeDocument/2006/relationships/image" Target="../media/image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0"/>
            <a:ext cx="12181205" cy="6863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803275"/>
            <a:ext cx="12181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rgbClr val="C00000"/>
                </a:solidFill>
              </a:rPr>
              <a:t>7BU1 Revision</a:t>
            </a:r>
            <a:endParaRPr lang="en-US" altLang="zh-CN" sz="6000">
              <a:solidFill>
                <a:srgbClr val="C00000"/>
              </a:solidFill>
            </a:endParaRPr>
          </a:p>
          <a:p>
            <a:pPr algn="ctr"/>
            <a:endParaRPr lang="en-US" altLang="zh-CN" sz="6000">
              <a:solidFill>
                <a:srgbClr val="C00000"/>
              </a:solidFill>
            </a:endParaRPr>
          </a:p>
          <a:p>
            <a:pPr algn="ctr"/>
            <a:r>
              <a:rPr lang="en-US" altLang="zh-CN" sz="6000">
                <a:solidFill>
                  <a:srgbClr val="C00000"/>
                </a:solidFill>
              </a:rPr>
              <a:t>Language points&amp;Grammar</a:t>
            </a:r>
            <a:endParaRPr lang="en-US" altLang="zh-CN" sz="6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57505"/>
            <a:ext cx="1147000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9. I would like to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invite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my friends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to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watch films with me at the weekend.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635" y="1403985"/>
            <a:ext cx="1009904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invite sb. to do sth.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邀请某人做某事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invite sb. to sp./sth.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邀请某人去某地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3018790"/>
            <a:ext cx="12796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Who would you like to invite to practise singing with you?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635" y="3602355"/>
            <a:ext cx="8423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这个好心人正在计划邀请老人们来这个聚会。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635" y="4164965"/>
            <a:ext cx="976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kind man is planning to invite the old to the party.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635" y="2473325"/>
            <a:ext cx="5166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你想邀请谁和你练习唱歌？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u=3485290266,710299430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-26035"/>
            <a:ext cx="12192000" cy="68840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-635" y="447040"/>
            <a:ext cx="121932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chemeClr val="tx1"/>
                </a:solidFill>
                <a:latin typeface="宋体" charset="0"/>
                <a:cs typeface="宋体" charset="0"/>
              </a:rPr>
              <a:t>数词分基数词和序数词。基数词表示数目，序数词表示顺序。</a:t>
            </a:r>
            <a:endParaRPr lang="zh-CN" altLang="en-US" sz="3200" b="1">
              <a:solidFill>
                <a:schemeClr val="tx1"/>
              </a:solidFill>
              <a:latin typeface="宋体" charset="0"/>
              <a:cs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540" y="1084580"/>
            <a:ext cx="121926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注意点：</a:t>
            </a:r>
            <a:endParaRPr lang="zh-CN" altLang="en-US" sz="32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宋体" charset="0"/>
                <a:cs typeface="宋体" charset="0"/>
              </a:rPr>
              <a:t>1. </a:t>
            </a:r>
            <a:r>
              <a:rPr lang="zh-CN" altLang="en-US" sz="3200" b="1">
                <a:solidFill>
                  <a:srgbClr val="C00000"/>
                </a:solidFill>
                <a:latin typeface="宋体" charset="0"/>
                <a:cs typeface="宋体" charset="0"/>
              </a:rPr>
              <a:t>表示一个具体数字时，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hundred, thousand, million, billion</a:t>
            </a:r>
            <a:r>
              <a:rPr lang="zh-CN" altLang="en-US" sz="3200" b="1">
                <a:solidFill>
                  <a:srgbClr val="C00000"/>
                </a:solidFill>
                <a:latin typeface="宋体" charset="0"/>
                <a:cs typeface="宋体" charset="0"/>
              </a:rPr>
              <a:t>一律不用复数；在表示一个不确定数字时则用复数加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lang="zh-CN" altLang="en-US" sz="3200" b="1">
                <a:solidFill>
                  <a:srgbClr val="C00000"/>
                </a:solidFill>
                <a:latin typeface="宋体" charset="0"/>
                <a:cs typeface="宋体" charset="0"/>
              </a:rPr>
              <a:t>，并且可以加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some, many, several</a:t>
            </a:r>
            <a:r>
              <a:rPr lang="zh-CN" altLang="en-US" sz="3200" b="1">
                <a:solidFill>
                  <a:srgbClr val="C00000"/>
                </a:solidFill>
                <a:latin typeface="宋体" charset="0"/>
                <a:cs typeface="宋体" charset="0"/>
              </a:rPr>
              <a:t>等不具体的词来修饰。如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some hundreds of, several thousands of, many millions of</a:t>
            </a:r>
            <a:r>
              <a:rPr lang="zh-CN" altLang="en-US" sz="3200" b="1">
                <a:solidFill>
                  <a:srgbClr val="C00000"/>
                </a:solidFill>
                <a:latin typeface="宋体" charset="0"/>
                <a:cs typeface="宋体" charset="0"/>
              </a:rPr>
              <a:t>等。</a:t>
            </a:r>
            <a:endParaRPr lang="zh-CN" altLang="en-US" sz="3200" b="1">
              <a:solidFill>
                <a:srgbClr val="C00000"/>
              </a:solidFill>
              <a:latin typeface="宋体" charset="0"/>
              <a:cs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602355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我们学校里有三千个学生。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540" y="4157345"/>
            <a:ext cx="101250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There are three thousand students in our school.</a:t>
            </a:r>
            <a:r>
              <a:rPr lang="en-US" altLang="zh-CN" sz="3200" b="1">
                <a:solidFill>
                  <a:srgbClr val="7030A0"/>
                </a:solidFill>
                <a:latin typeface="宋体" charset="0"/>
                <a:cs typeface="宋体" charset="0"/>
              </a:rPr>
              <a:t> </a:t>
            </a:r>
            <a:endParaRPr lang="en-US" altLang="zh-CN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740910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有几千个人住在这个镇上。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540" y="5342255"/>
            <a:ext cx="96913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There are thousands of people living in the town. 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u=3485290266,710299430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-26035"/>
            <a:ext cx="12192000" cy="688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540" y="339725"/>
            <a:ext cx="121926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表示“……十”的数词的复数形式可用来表示人的岁数或年代。如</a:t>
            </a:r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 one’s thirties</a:t>
            </a:r>
            <a:r>
              <a:rPr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在某人三十多岁时，</a:t>
            </a:r>
            <a:endParaRPr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indent="0"/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 the 1980s</a:t>
            </a:r>
            <a:r>
              <a:rPr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在二十世纪八十年代</a:t>
            </a:r>
            <a:endParaRPr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908175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他四十几岁时买下了这栋公寓。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2491740"/>
            <a:ext cx="101250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He bought this flat in his forties.</a:t>
            </a:r>
            <a:r>
              <a:rPr lang="en-US" altLang="zh-CN" sz="3200" b="1">
                <a:solidFill>
                  <a:srgbClr val="7030A0"/>
                </a:solidFill>
              </a:rPr>
              <a:t> 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3089275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在二十世纪三十年代，他们建立了这所学校。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540" y="3686810"/>
            <a:ext cx="96913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They built the school in the 1930s.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u=3485290266,710299430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-26035"/>
            <a:ext cx="12192000" cy="688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540" y="339725"/>
            <a:ext cx="121926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>
                <a:solidFill>
                  <a:srgbClr val="C00000"/>
                </a:solidFill>
                <a:latin typeface="宋体" charset="0"/>
                <a:ea typeface="宋体" charset="0"/>
                <a:cs typeface="Times New Roman Bold" panose="02020603050405020304" charset="0"/>
              </a:rPr>
              <a:t>3. </a:t>
            </a:r>
            <a:r>
              <a:rPr sz="3200" b="1">
                <a:solidFill>
                  <a:srgbClr val="C00000"/>
                </a:solidFill>
              </a:rPr>
              <a:t>英语中没有“万”，“万”要用“十千”表达，“十万”要用“百千”表达</a:t>
            </a:r>
            <a:endParaRPr sz="3200" b="1">
              <a:solidFill>
                <a:srgbClr val="C00000"/>
              </a:solidFill>
            </a:endParaRPr>
          </a:p>
          <a:p>
            <a:pPr indent="0"/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ten thousand 一万  twenty thousand 两万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a/one hundred thousand 十万   five hundred thousand 五十万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英语中没有“千万”，“千万”要用“十个百万”表达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ten million 一千万  twenty million 两千万 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540" y="3046095"/>
            <a:ext cx="101250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C00000"/>
                </a:solidFill>
                <a:latin typeface="宋体" charset="0"/>
                <a:ea typeface="宋体" charset="0"/>
                <a:cs typeface="Times New Roman Bold" panose="02020603050405020304" charset="0"/>
              </a:rPr>
              <a:t>4. 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序数词前面一般要加定冠词the，但如果之前已经有修饰词，则省去the </a:t>
            </a:r>
            <a:endParaRPr lang="en-US" altLang="zh-CN"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122420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约翰住在十五楼。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325" y="4122420"/>
            <a:ext cx="96913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John lives on the fifteenth floor.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2540" y="4705985"/>
            <a:ext cx="79317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这是我第二次参观这个博物馆。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540" y="5289550"/>
            <a:ext cx="88944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This is my second time to visit the museum. 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0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u=3485290266,710299430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-26035"/>
            <a:ext cx="12192000" cy="688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540" y="339725"/>
            <a:ext cx="121926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>
                <a:solidFill>
                  <a:srgbClr val="C00000"/>
                </a:solidFill>
                <a:latin typeface="宋体" charset="0"/>
                <a:ea typeface="宋体" charset="0"/>
              </a:rPr>
              <a:t>5.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r>
              <a:rPr sz="3200" b="1">
                <a:solidFill>
                  <a:srgbClr val="C00000"/>
                </a:solidFill>
              </a:rPr>
              <a:t>序数词有时前面可加不定冠词来表示“再一”，“又一”的意思</a:t>
            </a:r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23290"/>
            <a:ext cx="101250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</a:rPr>
              <a:t>我们将不得不再试一次。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506855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We'll have to try it a second time.</a:t>
            </a:r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 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263140"/>
            <a:ext cx="121888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C00000"/>
                </a:solidFill>
                <a:latin typeface="宋体" charset="0"/>
                <a:ea typeface="宋体" charset="0"/>
                <a:cs typeface="Times New Roman Bold" panose="02020603050405020304" charset="0"/>
              </a:rPr>
              <a:t>6. 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表示分数时，分子用基数词表示，分母用序数词表示。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分子大于1时，分母加-s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one third 三分之一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two fifths  五分之二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three fourths=three quarters 四分之三  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注意：二分之一 用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 half/one half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表示，不用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one second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 descr="u=3485290266,710299430&amp;fm=15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-26035"/>
            <a:ext cx="12192000" cy="6884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540" y="339725"/>
            <a:ext cx="121926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7. 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读数时，从后往前，每隔三位数字加上“，”，分别读作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thousand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千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, million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百万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, billion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十亿。百位和十位或个位之间用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and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连接；如果百位是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，则千位与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十位或个位之间用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and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连接</a:t>
            </a:r>
            <a:endParaRPr lang="zh-CN" altLang="en-US"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4274820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1, 234, 567, 890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0" y="4813300"/>
            <a:ext cx="121894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one billion, two hundred and thirty-four million, five hundred and sixty-seven thousand, eight hundred and ninety  </a:t>
            </a:r>
            <a:r>
              <a:rPr lang="en-US" altLang="zh-CN" sz="3200" b="1">
                <a:solidFill>
                  <a:srgbClr val="7030A0"/>
                </a:solidFill>
              </a:rPr>
              <a:t> 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3105150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90, 909, 009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3674110"/>
            <a:ext cx="111061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ninety million, nine hundred and nine thousand, and nine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98980"/>
            <a:ext cx="81038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40, 108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34920"/>
            <a:ext cx="111061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forty thousand, one hundred and eight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12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2585700" y="115570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1. Red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Square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in Moscow is about 91,000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square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metres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 size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982980"/>
            <a:ext cx="9009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square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平方的；正方形的；广场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0" y="1566545"/>
            <a:ext cx="74923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那个长着一张方脸的男孩正站在广场上。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118360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boy with a square face is standing on the square.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35" y="2701925"/>
            <a:ext cx="6083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in size=in area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在面积方面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3272790"/>
            <a:ext cx="4455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这个公寓有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500</a:t>
            </a:r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多平米。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837305"/>
            <a:ext cx="9822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flat is over five hundred square metres in size/area.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9" grpId="0"/>
      <p:bldP spid="10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2. France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has an area of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over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260,000 square miles.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934085"/>
            <a:ext cx="962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have/cover an area of... </a:t>
            </a:r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占地面积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...=...in area/size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51765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无锡占地</a:t>
            </a:r>
            <a:r>
              <a:rPr lang="en-US" altLang="zh-CN" sz="3200" b="1">
                <a:solidFill>
                  <a:srgbClr val="7030A0"/>
                </a:solidFill>
                <a:latin typeface="宋体" charset="0"/>
                <a:cs typeface="宋体" charset="0"/>
              </a:rPr>
              <a:t>4000</a:t>
            </a:r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多平方公里。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046605"/>
            <a:ext cx="106680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Wuxi has/covers an area of over four thousand square kilometres.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=Wuxi is 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over four thousand square kilometres in area/size.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29543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226695"/>
            <a:ext cx="1147000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3. 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over</a:t>
            </a:r>
            <a:r>
              <a:rPr lang="en-US" altLang="zh-CN" sz="3200" b="1">
                <a:solidFill>
                  <a:srgbClr val="C00000"/>
                </a:solidFill>
              </a:rPr>
              <a:t>作介词时，表示“在...上方（正上方，并且表面不接触）；（数量、程度）多于，超过，相当于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more than</a:t>
            </a:r>
            <a:r>
              <a:rPr lang="zh-CN" altLang="en-US" sz="3200" b="1">
                <a:solidFill>
                  <a:srgbClr val="C00000"/>
                </a:solidFill>
              </a:rPr>
              <a:t>；从一边</a:t>
            </a:r>
            <a:r>
              <a:rPr lang="en-US" altLang="zh-CN" sz="3200" b="1">
                <a:solidFill>
                  <a:srgbClr val="C00000"/>
                </a:solidFill>
              </a:rPr>
              <a:t>(</a:t>
            </a:r>
            <a:r>
              <a:rPr lang="zh-CN" altLang="en-US" sz="3200" b="1">
                <a:solidFill>
                  <a:srgbClr val="C00000"/>
                </a:solidFill>
              </a:rPr>
              <a:t>越到</a:t>
            </a:r>
            <a:r>
              <a:rPr lang="en-US" altLang="zh-CN" sz="3200" b="1">
                <a:solidFill>
                  <a:srgbClr val="C00000"/>
                </a:solidFill>
              </a:rPr>
              <a:t>)</a:t>
            </a:r>
            <a:r>
              <a:rPr lang="zh-CN" altLang="en-US" sz="3200" b="1">
                <a:solidFill>
                  <a:srgbClr val="C00000"/>
                </a:solidFill>
              </a:rPr>
              <a:t>另一边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1759585"/>
            <a:ext cx="5835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</a:rPr>
              <a:t>河上有座桥。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93645" y="1725930"/>
            <a:ext cx="74923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There’s a bridge over the river. 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228917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宋体" charset="0"/>
                <a:cs typeface="宋体" charset="0"/>
              </a:rPr>
              <a:t>我花了二十多元买了这本书。</a:t>
            </a:r>
            <a:endParaRPr lang="zh-CN" altLang="en-US" sz="3200" b="1">
              <a:solidFill>
                <a:srgbClr val="7030A0"/>
              </a:solidFill>
              <a:latin typeface="宋体" charset="0"/>
              <a:cs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" y="2823210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I spent over/more than twenty yuan buying/on the book.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" y="3390900"/>
            <a:ext cx="6083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</a:rPr>
              <a:t>他足够高，跳过了这堵墙。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" y="3920490"/>
            <a:ext cx="699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He is tall enough to jump over the wall.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" y="4445000"/>
            <a:ext cx="79781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over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作形容词时，表示“结束了的”</a:t>
            </a:r>
            <a:endParaRPr lang="zh-CN" altLang="en-US"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5017770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</a:rPr>
              <a:t>会议结束了十分钟了。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5551805"/>
            <a:ext cx="6424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meeting is over for ten minutes.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4. Your garden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is full of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flowers.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974090"/>
            <a:ext cx="10901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be full of=be filled with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充满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566545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周末这个购物中心人满为患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。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35" y="2159000"/>
            <a:ext cx="1066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shopping mall is full of/is filled with people at weekends.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751455"/>
            <a:ext cx="11781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这个装满芒果的篮子有点贵。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price _______________________________________________.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9750" y="3137535"/>
            <a:ext cx="10099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of the basket full of/filled with mangoes is a little high </a:t>
            </a:r>
            <a:endParaRPr lang="en-US" altLang="zh-CN" sz="3200" b="1">
              <a:solidFill>
                <a:srgbClr val="FF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5. I hope to visit your home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some day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982980"/>
            <a:ext cx="10901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some day 将来有一天，有朝一日</a:t>
            </a:r>
            <a:endParaRPr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one day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可表示过去或将来某一天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118360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有朝一日，我</a:t>
            </a:r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希望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成为一名医生。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35" y="2701925"/>
            <a:ext cx="9029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I hope to be a doctor some day/one day.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327279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三年前的一天，他背井离乡了。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837305"/>
            <a:ext cx="81400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He left his hometown one day three years ago.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615315"/>
            <a:ext cx="1218057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3200" b="1">
                <a:latin typeface="宋体" charset="0"/>
                <a:cs typeface="宋体" charset="0"/>
              </a:rPr>
              <a:t>6. </a:t>
            </a:r>
            <a:r>
              <a:rPr lang="zh-CN" altLang="en-US" sz="3200" b="1">
                <a:latin typeface="宋体" charset="0"/>
                <a:cs typeface="宋体" charset="0"/>
              </a:rPr>
              <a:t>日常生活中常用的电话用语：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Who’s speaking, please? </a:t>
            </a:r>
            <a:r>
              <a:rPr lang="zh-CN" altLang="en-US" sz="3200" b="1">
                <a:latin typeface="宋体" charset="0"/>
                <a:cs typeface="宋体" charset="0"/>
              </a:rPr>
              <a:t>请问您是哪位？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This is</a:t>
            </a:r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 Tom. </a:t>
            </a:r>
            <a:r>
              <a:rPr lang="zh-CN" altLang="en-US" sz="3200" b="1">
                <a:latin typeface="宋体" charset="0"/>
                <a:cs typeface="宋体" charset="0"/>
              </a:rPr>
              <a:t>我是汤姆。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May I speak to Marry, please? </a:t>
            </a:r>
            <a:r>
              <a:rPr lang="zh-CN" altLang="en-US" sz="3200" b="1">
                <a:latin typeface="宋体" charset="0"/>
                <a:cs typeface="宋体" charset="0"/>
              </a:rPr>
              <a:t>我能和玛丽通电话吗？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I’d like to speak to Marry, please. </a:t>
            </a:r>
            <a:r>
              <a:rPr lang="zh-CN" altLang="en-US" sz="3200" b="1">
                <a:latin typeface="宋体" charset="0"/>
                <a:cs typeface="宋体" charset="0"/>
              </a:rPr>
              <a:t>请找玛丽接电话。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Can I </a:t>
            </a:r>
            <a:r>
              <a:rPr lang="en-US" altLang="zh-CN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take a message</a:t>
            </a:r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? </a:t>
            </a:r>
            <a:r>
              <a:rPr lang="zh-CN" altLang="en-US" sz="3200" b="1">
                <a:latin typeface="宋体" charset="0"/>
                <a:cs typeface="宋体" charset="0"/>
              </a:rPr>
              <a:t>要我传个话吗？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Can you </a:t>
            </a:r>
            <a:r>
              <a:rPr lang="en-US" altLang="zh-CN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ask him to call me back</a:t>
            </a:r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?</a:t>
            </a:r>
            <a:r>
              <a:rPr lang="en-US" altLang="zh-CN" sz="3200" b="1">
                <a:latin typeface="宋体" charset="0"/>
                <a:cs typeface="宋体" charset="0"/>
              </a:rPr>
              <a:t> </a:t>
            </a:r>
            <a:r>
              <a:rPr lang="zh-CN" altLang="en-US" sz="3200" b="1">
                <a:latin typeface="宋体" charset="0"/>
                <a:cs typeface="宋体" charset="0"/>
              </a:rPr>
              <a:t>你能叫他给我回个电话吗？</a:t>
            </a:r>
            <a:endParaRPr lang="zh-CN" altLang="en-US" sz="3200" b="1">
              <a:latin typeface="宋体" charset="0"/>
              <a:cs typeface="宋体" charset="0"/>
            </a:endParaRPr>
          </a:p>
          <a:p>
            <a:pPr marL="0" indent="0" algn="l"/>
            <a:r>
              <a:rPr lang="en-US" altLang="zh-CN" sz="3200" b="1">
                <a:latin typeface="Times New Roman Bold" panose="02020603050405020304" charset="0"/>
                <a:cs typeface="Times New Roman Bold" panose="02020603050405020304" charset="0"/>
              </a:rPr>
              <a:t>Hold on, please. </a:t>
            </a:r>
            <a:r>
              <a:rPr lang="zh-CN" altLang="en-US" sz="3200" b="1">
                <a:latin typeface="宋体" charset="0"/>
                <a:cs typeface="宋体" charset="0"/>
              </a:rPr>
              <a:t>请稍等。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0" y="4646295"/>
            <a:ext cx="5943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take a message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捎口信</a:t>
            </a:r>
            <a:endParaRPr lang="zh-CN" altLang="en-US"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leave a message</a:t>
            </a:r>
            <a:r>
              <a:rPr lang="en-US" altLang="zh-CN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留口信</a:t>
            </a:r>
            <a:endParaRPr lang="zh-CN" altLang="en-US" sz="3200" b="1">
              <a:solidFill>
                <a:srgbClr val="C00000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call sb. back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给某人回电话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7. My dream home is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at the foot of 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a hill.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883920"/>
            <a:ext cx="10901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at the foot of...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在</a:t>
            </a:r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...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的脚下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476375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游客们正在长城脚下拍照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。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025015"/>
            <a:ext cx="1299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visitors are taking photos at the foot of the Great Wall.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539365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答案在页脚处。</a:t>
            </a:r>
            <a:endParaRPr lang="zh-CN" alt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81020"/>
            <a:ext cx="65373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 answer is at the foot of the page.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timg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"/>
            <a:ext cx="12181205" cy="686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35" y="357505"/>
            <a:ext cx="114700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8. There is always </a:t>
            </a:r>
            <a:r>
              <a:rPr lang="en-US" sz="32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more than enough</a:t>
            </a:r>
            <a:r>
              <a:rPr lang="en-US" sz="3200" b="1">
                <a:latin typeface="Times New Roman Bold" panose="02020603050405020304" charset="0"/>
                <a:cs typeface="Times New Roman Bold" panose="02020603050405020304" charset="0"/>
              </a:rPr>
              <a:t> food there.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883920"/>
            <a:ext cx="10901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more than enough </a:t>
            </a:r>
            <a:r>
              <a:rPr lang="zh-CN" altLang="en-US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绰绰有余</a:t>
            </a:r>
            <a:endParaRPr lang="zh-CN" altLang="en-US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476375"/>
            <a:ext cx="10099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冰箱里的零食总是绰绰有余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。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025015"/>
            <a:ext cx="1299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There are always more than enough snacks in the fridge.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539365"/>
            <a:ext cx="5423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rgbClr val="C0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enough+n.    adj./adv.+enough</a:t>
            </a:r>
            <a:endParaRPr lang="en-US" altLang="zh-CN" sz="3200" b="1">
              <a:solidFill>
                <a:srgbClr val="C0000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81020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时间足够了。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635" y="3665855"/>
            <a:ext cx="1299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There is enough time.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000" y="4244340"/>
            <a:ext cx="5168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我们做作业时应该足够细心</a:t>
            </a:r>
            <a:r>
              <a:rPr lang="en-US" altLang="zh-CN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.</a:t>
            </a:r>
            <a:endParaRPr lang="en-US" altLang="zh-CN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635" y="4792345"/>
            <a:ext cx="12994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We should be careful enough when doing our homework.</a:t>
            </a:r>
            <a:endParaRPr lang="en-US" sz="3200" b="1">
              <a:solidFill>
                <a:srgbClr val="7030A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4" grpId="0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110</Paragraphs>
  <Slides>15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3">
      <vt:lpstr>Arial</vt:lpstr>
      <vt:lpstr>Calibri Light</vt:lpstr>
      <vt:lpstr>Calibri</vt:lpstr>
      <vt:lpstr>Times New Roman Bold</vt:lpstr>
      <vt:lpstr>宋体</vt:lpstr>
      <vt:lpstr>Times New Roman Regular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2022-07-26T09:16:46.062</cp:lastPrinted>
  <dcterms:created xsi:type="dcterms:W3CDTF">2022-07-26T09:16:46Z</dcterms:created>
  <dcterms:modified xsi:type="dcterms:W3CDTF">2022-07-26T01:16:46Z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