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3"/>
  </p:sldMasterIdLst>
  <p:sldIdLst>
    <p:sldId id="256" r:id="rId4"/>
    <p:sldId id="258" r:id="rId5"/>
    <p:sldId id="259" r:id="rId6"/>
    <p:sldId id="337" r:id="rId7"/>
    <p:sldId id="318" r:id="rId8"/>
    <p:sldId id="368" r:id="rId9"/>
    <p:sldId id="271" r:id="rId10"/>
    <p:sldId id="307" r:id="rId11"/>
    <p:sldId id="344" r:id="rId12"/>
    <p:sldId id="369" r:id="rId13"/>
    <p:sldId id="370" r:id="rId14"/>
    <p:sldId id="350" r:id="rId15"/>
    <p:sldId id="383" r:id="rId16"/>
    <p:sldId id="387" r:id="rId17"/>
    <p:sldId id="388" r:id="rId18"/>
    <p:sldId id="349" r:id="rId19"/>
    <p:sldId id="334" r:id="rId20"/>
    <p:sldId id="278" r:id="rId21"/>
  </p:sldIdLst>
  <p:sldSz cx="9144000" cy="6858000" type="screen4x3"/>
  <p:notesSz cx="6858000" cy="9144000"/>
  <p:custDataLst>
    <p:tags r:id="rId2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8" d="100"/>
          <a:sy n="98" d="100"/>
        </p:scale>
        <p:origin x="-1158" y="-96"/>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C0B2D995-F712-49A7-8AD4-CB13DB2051EF}"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9271A4E9-36C4-4907-AC64-D3ED0773CB41}" type="slidenum">
              <a:rPr lang="zh-CN" altLang="en-US" smtClean="0"/>
            </a:fld>
            <a:endParaRPr lang="zh-CN" altLang="en-US"/>
          </a:p>
        </p:txBody>
      </p:sp>
    </p:spTree>
  </p:cSld>
  <p:clrMapOvr>
    <a:masterClrMapping/>
  </p:clrMapOvr>
  <p:transition>
    <p:random/>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3"/>
          <p:cNvSpPr>
            <a:spLocks noGrp="1"/>
          </p:cNvSpPr>
          <p:nvPr>
            <p:ph type="dt" sz="half" idx="10"/>
          </p:nvPr>
        </p:nvSpPr>
        <p:spPr/>
        <p:txBody>
          <a:bodyPr/>
          <a:lstStyle>
            <a:lvl1pPr>
              <a:defRPr/>
            </a:lvl1pPr>
          </a:lstStyle>
          <a:p>
            <a:pPr>
              <a:defRPr/>
            </a:pPr>
            <a:fld id="{72C6F574-1803-40CA-A055-37482C202DF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76CA8AF-8EEC-4775-BE54-34F5508C0E23}" type="slidenum">
              <a:rPr lang="zh-CN" altLang="en-US"/>
            </a:fld>
            <a:endParaRPr lang="zh-CN" altLang="en-US"/>
          </a:p>
        </p:txBody>
      </p:sp>
    </p:spTree>
  </p:cSld>
  <p:clrMapOvr>
    <a:masterClrMapping/>
  </p:clrMapOvr>
  <p:transition>
    <p:random/>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600B12B2-C510-467C-A0AD-D1927BAECA35}" type="datetimeFigureOut">
              <a:rPr lang="zh-CN" altLang="en-US"/>
            </a:fld>
            <a:endParaRPr lang="en-US" altLang="zh-CN" dirty="0"/>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945BE49D-DFD1-46BB-9691-DBE991AE858F}" type="slidenum">
              <a:rPr lang="zh-CN" altLang="en-US"/>
            </a:fld>
            <a:endParaRPr lang="en-US" altLang="zh-CN" dirty="0"/>
          </a:p>
        </p:txBody>
      </p:sp>
    </p:spTree>
  </p:cSld>
  <p:clrMapOvr>
    <a:masterClrMapping/>
  </p:clrMapOvr>
  <p:transition>
    <p:random/>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E5010CFF-55A9-48AC-9387-9CD96CDC5EB6}"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227FE4E1-FD29-4EB3-942C-6AC50CC8E145}" type="slidenum">
              <a:rPr lang="zh-CN" altLang="en-US" smtClean="0"/>
            </a:fld>
            <a:endParaRPr lang="zh-CN" altLang="en-US"/>
          </a:p>
        </p:txBody>
      </p:sp>
    </p:spTree>
  </p:cSld>
  <p:clrMapOvr>
    <a:masterClrMapping/>
  </p:clrMapOvr>
  <p:transition>
    <p:random/>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chemeClr val="bg1"/>
        </a:solidFill>
        <a:effectLst/>
      </p:bgPr>
    </p:bg>
    <p:spTree>
      <p:nvGrpSpPr>
        <p:cNvPr id="1" name=""/>
        <p:cNvGrpSpPr/>
        <p:nvPr/>
      </p:nvGrpSpPr>
      <p:grpSpPr>
        <a:xfrm>
          <a:off x="0" y="0"/>
          <a:ext cx="0" cy="0"/>
          <a:chOff x="0" y="0"/>
          <a:chExt cx="0" cy="0"/>
        </a:xfrm>
      </p:grpSpPr>
      <p:pic>
        <p:nvPicPr>
          <p:cNvPr id="2051" name="图片 2"/>
          <p:cNvPicPr>
            <a:picLocks noChangeAspect="1"/>
          </p:cNvPicPr>
          <p:nvPr userDrawn="1"/>
        </p:nvPicPr>
        <p:blipFill>
          <a:blip r:embed="rId2"/>
          <a:stretch>
            <a:fillRect/>
          </a:stretch>
        </p:blipFill>
        <p:spPr>
          <a:xfrm>
            <a:off x="-14287" y="0"/>
            <a:ext cx="9158287" cy="6858000"/>
          </a:xfrm>
          <a:prstGeom prst="rect">
            <a:avLst/>
          </a:prstGeom>
          <a:noFill/>
          <a:ln w="9525">
            <a:noFill/>
          </a:ln>
        </p:spPr>
      </p:pic>
      <p:pic>
        <p:nvPicPr>
          <p:cNvPr id="2052" name="图片 3"/>
          <p:cNvPicPr>
            <a:picLocks noChangeAspect="1"/>
          </p:cNvPicPr>
          <p:nvPr userDrawn="1"/>
        </p:nvPicPr>
        <p:blipFill>
          <a:blip r:embed="rId3"/>
          <a:srcRect t="50000"/>
          <a:stretch>
            <a:fillRect/>
          </a:stretch>
        </p:blipFill>
        <p:spPr>
          <a:xfrm>
            <a:off x="-19050" y="730251"/>
            <a:ext cx="9163050" cy="6127749"/>
          </a:xfrm>
          <a:prstGeom prst="rect">
            <a:avLst/>
          </a:prstGeom>
          <a:noFill/>
          <a:ln w="9525">
            <a:noFill/>
          </a:ln>
        </p:spPr>
      </p:pic>
      <p:pic>
        <p:nvPicPr>
          <p:cNvPr id="2053" name="图片 4"/>
          <p:cNvPicPr>
            <a:picLocks noChangeAspect="1"/>
          </p:cNvPicPr>
          <p:nvPr userDrawn="1"/>
        </p:nvPicPr>
        <p:blipFill>
          <a:blip r:embed="rId4"/>
          <a:srcRect l="44435"/>
          <a:stretch>
            <a:fillRect/>
          </a:stretch>
        </p:blipFill>
        <p:spPr>
          <a:xfrm>
            <a:off x="6292850" y="0"/>
            <a:ext cx="2857500" cy="6858000"/>
          </a:xfrm>
          <a:prstGeom prst="rect">
            <a:avLst/>
          </a:prstGeom>
          <a:noFill/>
          <a:ln w="9525">
            <a:noFill/>
          </a:ln>
        </p:spPr>
      </p:pic>
      <p:pic>
        <p:nvPicPr>
          <p:cNvPr id="2054" name="图片 5"/>
          <p:cNvPicPr>
            <a:picLocks noChangeAspect="1"/>
          </p:cNvPicPr>
          <p:nvPr userDrawn="1"/>
        </p:nvPicPr>
        <p:blipFill>
          <a:blip r:embed="rId5"/>
          <a:srcRect l="12698" t="29767" r="15407" b="13744"/>
          <a:stretch>
            <a:fillRect/>
          </a:stretch>
        </p:blipFill>
        <p:spPr>
          <a:xfrm>
            <a:off x="465138" y="937684"/>
            <a:ext cx="1684337" cy="1765300"/>
          </a:xfrm>
          <a:prstGeom prst="rect">
            <a:avLst/>
          </a:prstGeom>
          <a:noFill/>
          <a:ln w="9525">
            <a:noFill/>
          </a:ln>
        </p:spPr>
      </p:pic>
      <p:sp>
        <p:nvSpPr>
          <p:cNvPr id="7" name="任意多边形: 形状 4"/>
          <p:cNvSpPr/>
          <p:nvPr/>
        </p:nvSpPr>
        <p:spPr>
          <a:xfrm>
            <a:off x="107950" y="131233"/>
            <a:ext cx="8956675" cy="65955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印品黑体" panose="00000500000000000000" pitchFamily="2" charset="-122"/>
              <a:ea typeface="印品黑体" panose="00000500000000000000" pitchFamily="2" charset="-122"/>
              <a:cs typeface="+mn-cs"/>
            </a:endParaRPr>
          </a:p>
        </p:txBody>
      </p:sp>
      <p:pic>
        <p:nvPicPr>
          <p:cNvPr id="2056" name="图片 5"/>
          <p:cNvPicPr>
            <a:picLocks noChangeAspect="1"/>
          </p:cNvPicPr>
          <p:nvPr userDrawn="1"/>
        </p:nvPicPr>
        <p:blipFill>
          <a:blip r:embed="rId6"/>
          <a:stretch>
            <a:fillRect/>
          </a:stretch>
        </p:blipFill>
        <p:spPr>
          <a:xfrm>
            <a:off x="7758113" y="67733"/>
            <a:ext cx="1354137" cy="960967"/>
          </a:xfrm>
          <a:prstGeom prst="rect">
            <a:avLst/>
          </a:prstGeom>
          <a:noFill/>
          <a:ln w="9525">
            <a:noFill/>
          </a:ln>
        </p:spPr>
      </p:pic>
      <p:pic>
        <p:nvPicPr>
          <p:cNvPr id="2057" name="图片 8"/>
          <p:cNvPicPr>
            <a:picLocks noChangeAspect="1"/>
          </p:cNvPicPr>
          <p:nvPr userDrawn="1"/>
        </p:nvPicPr>
        <p:blipFill>
          <a:blip r:embed="rId7"/>
          <a:srcRect l="12698" t="29767" r="15407" b="13744"/>
          <a:stretch>
            <a:fillRect/>
          </a:stretch>
        </p:blipFill>
        <p:spPr>
          <a:xfrm>
            <a:off x="-69850" y="5600700"/>
            <a:ext cx="1262063" cy="1320800"/>
          </a:xfrm>
          <a:prstGeom prst="rect">
            <a:avLst/>
          </a:prstGeom>
          <a:noFill/>
          <a:ln w="9525">
            <a:noFill/>
          </a:ln>
        </p:spPr>
      </p:pic>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fld id="{A738AEB7-430B-4E16-A76A-0BA9114A00B1}" type="slidenum">
              <a:rPr lang="zh-CN" altLang="en-US"/>
            </a:fld>
            <a:endParaRPr lang="zh-CN" altLang="en-US"/>
          </a:p>
        </p:txBody>
      </p:sp>
    </p:spTree>
  </p:cSld>
  <p:clrMapOvr>
    <a:masterClrMapping/>
  </p:clrMapOvr>
  <p:transition>
    <p:random/>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fld id="{AB50927B-1B04-493F-AC7A-09604EB75522}"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2C15E8B6-D607-4EA4-A0D6-862CA9A0338C}" type="slidenum">
              <a:rPr lang="zh-CN" altLang="en-US" smtClean="0"/>
            </a:fld>
            <a:endParaRPr lang="zh-CN" altLang="en-US"/>
          </a:p>
        </p:txBody>
      </p:sp>
    </p:spTree>
  </p:cSld>
  <p:clrMapOvr>
    <a:masterClrMapping/>
  </p:clrMapOvr>
  <p:transition>
    <p:random/>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7.png"/><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B50927B-1B04-493F-AC7A-09604EB75522}"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5E8B6-D607-4EA4-A0D6-862CA9A033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p:random/>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图片 2"/>
          <p:cNvPicPr>
            <a:picLocks noChangeAspect="1"/>
          </p:cNvPicPr>
          <p:nvPr userDrawn="1"/>
        </p:nvPicPr>
        <p:blipFill>
          <a:blip r:embed="rId2"/>
          <a:stretch>
            <a:fillRect/>
          </a:stretch>
        </p:blipFill>
        <p:spPr>
          <a:xfrm>
            <a:off x="0" y="2117"/>
            <a:ext cx="9144000" cy="685376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5" r:id="rId1"/>
  </p:sldLayoutIdLst>
  <p:transition spd="slow"/>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1" cstate="print"/>
          <a:srcRect/>
          <a:stretch>
            <a:fillRect/>
          </a:stretch>
        </p:blipFill>
        <p:spPr bwMode="auto">
          <a:xfrm>
            <a:off x="1308735" y="2673350"/>
            <a:ext cx="6276340" cy="2880995"/>
          </a:xfrm>
          <a:prstGeom prst="rect">
            <a:avLst/>
          </a:prstGeom>
          <a:noFill/>
          <a:effectLst>
            <a:softEdge rad="63500"/>
          </a:effectLst>
        </p:spPr>
      </p:pic>
      <p:sp>
        <p:nvSpPr>
          <p:cNvPr id="2" name="文本框 1"/>
          <p:cNvSpPr txBox="1"/>
          <p:nvPr/>
        </p:nvSpPr>
        <p:spPr>
          <a:xfrm>
            <a:off x="650240" y="256540"/>
            <a:ext cx="7843520" cy="706755"/>
          </a:xfrm>
          <a:prstGeom prst="rect">
            <a:avLst/>
          </a:prstGeom>
          <a:noFill/>
        </p:spPr>
        <p:txBody>
          <a:bodyPr wrap="none" rtlCol="0" anchor="t">
            <a:spAutoFit/>
          </a:bodyPr>
          <a:p>
            <a:r>
              <a:rPr lang="zh-CN" altLang="en-US" sz="4000" b="1" dirty="0" smtClean="0">
                <a:solidFill>
                  <a:srgbClr val="A50021"/>
                </a:solidFill>
                <a:latin typeface="叶根友毛笔行书2.0版" panose="02010601030101010101" pitchFamily="2" charset="-122"/>
                <a:ea typeface="叶根友毛笔行书2.0版" panose="02010601030101010101" pitchFamily="2" charset="-122"/>
                <a:sym typeface="+mn-ea"/>
              </a:rPr>
              <a:t>人民教育出版社七年级上册第</a:t>
            </a:r>
            <a:r>
              <a:rPr lang="en-US" altLang="zh-CN" sz="4000" b="1" dirty="0" smtClean="0">
                <a:solidFill>
                  <a:srgbClr val="A50021"/>
                </a:solidFill>
                <a:latin typeface="叶根友毛笔行书2.0版" panose="02010601030101010101" pitchFamily="2" charset="-122"/>
                <a:ea typeface="叶根友毛笔行书2.0版" panose="02010601030101010101" pitchFamily="2" charset="-122"/>
                <a:sym typeface="+mn-ea"/>
              </a:rPr>
              <a:t>13</a:t>
            </a:r>
            <a:r>
              <a:rPr lang="zh-CN" altLang="en-US" sz="4000" b="1" dirty="0" smtClean="0">
                <a:solidFill>
                  <a:srgbClr val="A50021"/>
                </a:solidFill>
                <a:latin typeface="叶根友毛笔行书2.0版" panose="02010601030101010101" pitchFamily="2" charset="-122"/>
                <a:ea typeface="叶根友毛笔行书2.0版" panose="02010601030101010101" pitchFamily="2" charset="-122"/>
                <a:sym typeface="+mn-ea"/>
              </a:rPr>
              <a:t>课</a:t>
            </a:r>
            <a:endParaRPr lang="zh-CN" altLang="en-US"/>
          </a:p>
        </p:txBody>
      </p:sp>
      <p:sp>
        <p:nvSpPr>
          <p:cNvPr id="3" name="文本框 2"/>
          <p:cNvSpPr txBox="1"/>
          <p:nvPr/>
        </p:nvSpPr>
        <p:spPr>
          <a:xfrm>
            <a:off x="1894523" y="1843405"/>
            <a:ext cx="5354955" cy="922020"/>
          </a:xfrm>
          <a:prstGeom prst="rect">
            <a:avLst/>
          </a:prstGeom>
          <a:noFill/>
        </p:spPr>
        <p:txBody>
          <a:bodyPr wrap="none" rtlCol="0" anchor="t">
            <a:spAutoFit/>
          </a:bodyPr>
          <a:p>
            <a:pPr algn="ctr" defTabSz="914400">
              <a:spcBef>
                <a:spcPct val="50000"/>
              </a:spcBef>
            </a:pPr>
            <a:r>
              <a:rPr lang="en-US" altLang="zh-CN" sz="5400" b="1">
                <a:latin typeface="楷体" panose="02010609060101010101" pitchFamily="49" charset="-122"/>
                <a:ea typeface="楷体" panose="02010609060101010101" pitchFamily="49" charset="-122"/>
                <a:sym typeface="+mn-ea"/>
              </a:rPr>
              <a:t>13 </a:t>
            </a:r>
            <a:r>
              <a:rPr lang="zh-CN" altLang="en-US" sz="5400" b="1">
                <a:latin typeface="楷体" panose="02010609060101010101" pitchFamily="49" charset="-122"/>
                <a:ea typeface="楷体" panose="02010609060101010101" pitchFamily="49" charset="-122"/>
                <a:sym typeface="+mn-ea"/>
              </a:rPr>
              <a:t>植树的牧羊人</a:t>
            </a:r>
            <a:endParaRPr lang="zh-CN" altLang="en-US" sz="5400" b="1">
              <a:latin typeface="楷体" panose="02010609060101010101" pitchFamily="49" charset="-122"/>
              <a:ea typeface="楷体" panose="02010609060101010101" pitchFamily="49" charset="-122"/>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当堂完成</a:t>
            </a:r>
            <a:r>
              <a:rPr lang="en-US" altLang="zh-CN"/>
              <a:t>75</a:t>
            </a:r>
            <a:r>
              <a:rPr lang="zh-CN" altLang="en-US"/>
              <a:t>页</a:t>
            </a:r>
            <a:r>
              <a:rPr lang="zh-CN" altLang="en-US"/>
              <a:t>第二题</a:t>
            </a:r>
            <a:endParaRPr lang="zh-CN" altLang="en-US"/>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350" y="1844675"/>
            <a:ext cx="8729663" cy="2748915"/>
          </a:xfrm>
          <a:prstGeom prst="rect">
            <a:avLst/>
          </a:prstGeom>
          <a:noFill/>
        </p:spPr>
        <p:txBody>
          <a:bodyPr>
            <a:spAutoFit/>
          </a:bodyPr>
          <a:lstStyle/>
          <a:p>
            <a:pPr marR="0" defTabSz="914400" eaLnBrk="1" hangingPunct="1">
              <a:lnSpc>
                <a:spcPct val="120000"/>
              </a:lnSpc>
              <a:buClrTx/>
              <a:buSzTx/>
              <a:buFontTx/>
              <a:defRPr/>
            </a:pPr>
            <a:r>
              <a:rPr kumimoji="0" lang="zh-CN" altLang="en-US" sz="3200" b="1" kern="1200" cap="none" spc="0" normalizeH="0" baseline="0" noProof="0" dirty="0">
                <a:solidFill>
                  <a:schemeClr val="accent5">
                    <a:lumMod val="50000"/>
                  </a:schemeClr>
                </a:solidFill>
                <a:latin typeface="楷体" panose="02010609060101010101" pitchFamily="49" charset="-122"/>
                <a:ea typeface="楷体" panose="02010609060101010101" pitchFamily="49" charset="-122"/>
                <a:cs typeface="+mn-cs"/>
              </a:rPr>
              <a:t>  </a:t>
            </a:r>
            <a:r>
              <a:rPr kumimoji="0" lang="zh-CN" altLang="en-US" sz="2800" b="1" kern="1200" cap="none" spc="0" normalizeH="0" baseline="0" noProof="0" dirty="0">
                <a:solidFill>
                  <a:schemeClr val="tx1"/>
                </a:solidFill>
                <a:latin typeface="黑体" panose="02010609060101010101" charset="-122"/>
                <a:ea typeface="黑体" panose="02010609060101010101" charset="-122"/>
                <a:cs typeface="+mn-cs"/>
              </a:rPr>
              <a:t>①人物虽然是虚构的，但是人物的精神鼓舞了世人，牧羊人这个平凡的人，心存美好愿望，以一己之力，改造荒原，将其变成绿洲，</a:t>
            </a:r>
            <a:r>
              <a:rPr kumimoji="0" lang="zh-CN" altLang="en-US" sz="2800" b="1" kern="1200" cap="none" spc="0" normalizeH="0" baseline="0" noProof="0" dirty="0">
                <a:solidFill>
                  <a:srgbClr val="FF0000"/>
                </a:solidFill>
                <a:latin typeface="黑体" panose="02010609060101010101" charset="-122"/>
                <a:ea typeface="黑体" panose="02010609060101010101" charset="-122"/>
                <a:cs typeface="+mn-cs"/>
              </a:rPr>
              <a:t>赞美了牧羊人的慷慨无私和坚韧不拔的毅力，激励更多的人去做对社会有益的事情。</a:t>
            </a:r>
            <a:endParaRPr kumimoji="0" lang="zh-CN" altLang="en-US" sz="2800" b="1" kern="1200" cap="none" spc="0" normalizeH="0" baseline="0" noProof="0" dirty="0">
              <a:solidFill>
                <a:srgbClr val="FF0000"/>
              </a:solidFill>
              <a:latin typeface="黑体" panose="02010609060101010101" charset="-122"/>
              <a:ea typeface="黑体" panose="02010609060101010101" charset="-122"/>
              <a:cs typeface="+mn-cs"/>
            </a:endParaRPr>
          </a:p>
        </p:txBody>
      </p:sp>
      <p:sp>
        <p:nvSpPr>
          <p:cNvPr id="3" name="文本框 2"/>
          <p:cNvSpPr txBox="1"/>
          <p:nvPr/>
        </p:nvSpPr>
        <p:spPr>
          <a:xfrm>
            <a:off x="3704590" y="829945"/>
            <a:ext cx="3095625" cy="583565"/>
          </a:xfrm>
          <a:prstGeom prst="rect">
            <a:avLst/>
          </a:prstGeom>
          <a:noFill/>
        </p:spPr>
        <p:txBody>
          <a:bodyPr wrap="none" rtlCol="0">
            <a:spAutoFit/>
          </a:bodyPr>
          <a:p>
            <a:pPr algn="l"/>
            <a:r>
              <a:rPr lang="zh-CN" altLang="en-US" sz="3200" b="1" noProof="0" dirty="0">
                <a:solidFill>
                  <a:schemeClr val="accent5">
                    <a:lumMod val="50000"/>
                  </a:schemeClr>
                </a:solidFill>
                <a:latin typeface="楷体" panose="02010609060101010101" pitchFamily="49" charset="-122"/>
                <a:ea typeface="楷体" panose="02010609060101010101" pitchFamily="49" charset="-122"/>
                <a:sym typeface="+mn-ea"/>
              </a:rPr>
              <a:t>  </a:t>
            </a:r>
            <a:r>
              <a:rPr lang="zh-CN" altLang="en-US" sz="2800" b="1" noProof="0" dirty="0">
                <a:solidFill>
                  <a:schemeClr val="tx1"/>
                </a:solidFill>
                <a:latin typeface="黑体" panose="02010609060101010101" charset="-122"/>
                <a:ea typeface="黑体" panose="02010609060101010101" charset="-122"/>
                <a:sym typeface="+mn-ea"/>
              </a:rPr>
              <a:t>对主旨的理解：</a:t>
            </a:r>
            <a:endParaRPr kumimoji="0" lang="zh-CN" altLang="en-US" sz="2800" b="1" kern="1200" cap="none" spc="0" normalizeH="0" baseline="0" noProof="0" dirty="0">
              <a:solidFill>
                <a:schemeClr val="tx1"/>
              </a:solidFill>
              <a:latin typeface="黑体" panose="02010609060101010101" charset="-122"/>
              <a:ea typeface="黑体" panose="02010609060101010101" charset="-122"/>
              <a:cs typeface="+mn-cs"/>
              <a:sym typeface="+mn-ea"/>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noProof="0" dirty="0">
                  <a:solidFill>
                    <a:srgbClr val="7030A0"/>
                  </a:solidFill>
                  <a:latin typeface="楷体" panose="02010609060101010101" pitchFamily="49" charset="-122"/>
                  <a:ea typeface="楷体" panose="02010609060101010101" pitchFamily="49" charset="-122"/>
                  <a:sym typeface="+mn-ea"/>
                </a:rPr>
                <a:t>资料助读</a:t>
              </a:r>
              <a:endParaRPr lang="zh-CN" altLang="en-US" sz="2800" b="1" i="1" noProof="0" dirty="0" smtClean="0">
                <a:solidFill>
                  <a:srgbClr val="7030A0"/>
                </a:solidFill>
                <a:latin typeface="楷体" panose="02010609060101010101" pitchFamily="49" charset="-122"/>
                <a:ea typeface="楷体" panose="02010609060101010101" pitchFamily="49"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5288" y="2017713"/>
            <a:ext cx="8353425" cy="3634740"/>
          </a:xfrm>
          <a:prstGeom prst="rect">
            <a:avLst/>
          </a:prstGeom>
          <a:noFill/>
          <a:ln w="9525">
            <a:noFill/>
          </a:ln>
        </p:spPr>
        <p:txBody>
          <a:bodyPr>
            <a:spAutoFit/>
          </a:bodyPr>
          <a:p>
            <a:pPr eaLnBrk="1" hangingPunct="1">
              <a:lnSpc>
                <a:spcPct val="120000"/>
              </a:lnSpc>
            </a:pPr>
            <a:r>
              <a:rPr lang="zh-CN" altLang="en-US" sz="3200" b="1" dirty="0">
                <a:latin typeface="楷体" panose="02010609060101010101" pitchFamily="49" charset="-122"/>
                <a:ea typeface="楷体" panose="02010609060101010101" pitchFamily="49" charset="-122"/>
              </a:rPr>
              <a:t>    </a:t>
            </a:r>
            <a:r>
              <a:rPr lang="zh-CN" altLang="en-US" sz="3200" b="1" dirty="0">
                <a:latin typeface="黑体" panose="02010609060101010101" charset="-122"/>
                <a:ea typeface="黑体" panose="02010609060101010101" charset="-122"/>
              </a:rPr>
              <a:t>文章以第一人称的手法，记叙一个牧羊人以一己之力将一个荒原变成绿洲的故事。牧羊人始终默默无闻，不求名利和回报，慷慨无私地奉献自己，他的奉献精神和坚持不懈、乐观向上的生活态度在当今社会依然有着重大的现实意义。</a:t>
            </a:r>
            <a:endParaRPr lang="zh-CN" altLang="en-US" sz="3200" b="1" dirty="0">
              <a:latin typeface="黑体" panose="02010609060101010101" charset="-122"/>
              <a:ea typeface="黑体" panose="02010609060101010101" charset="-122"/>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noProof="0" dirty="0" smtClean="0">
                  <a:solidFill>
                    <a:srgbClr val="7030A0"/>
                  </a:solidFill>
                  <a:latin typeface="楷体" panose="02010609060101010101" pitchFamily="49" charset="-122"/>
                  <a:ea typeface="楷体" panose="02010609060101010101" pitchFamily="49" charset="-122"/>
                  <a:sym typeface="+mn-ea"/>
                </a:rPr>
                <a:t>课堂小结</a:t>
              </a:r>
              <a:endParaRPr lang="zh-CN" altLang="en-US" sz="2800" b="1" i="1" noProof="0" dirty="0" smtClean="0">
                <a:solidFill>
                  <a:srgbClr val="7030A0"/>
                </a:solidFill>
                <a:latin typeface="楷体" panose="02010609060101010101" pitchFamily="49" charset="-122"/>
                <a:ea typeface="楷体" panose="02010609060101010101" pitchFamily="49"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2412365" y="188595"/>
            <a:ext cx="4067175" cy="8803005"/>
          </a:xfrm>
          <a:prstGeom prst="rect">
            <a:avLst/>
          </a:prstGeom>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框 2"/>
          <p:cNvSpPr txBox="1"/>
          <p:nvPr/>
        </p:nvSpPr>
        <p:spPr>
          <a:xfrm>
            <a:off x="1066800" y="1438275"/>
            <a:ext cx="7105650" cy="3169285"/>
          </a:xfrm>
          <a:prstGeom prst="rect">
            <a:avLst/>
          </a:prstGeom>
          <a:noFill/>
        </p:spPr>
        <p:txBody>
          <a:bodyPr wrap="square" rtlCol="0">
            <a:spAutoFit/>
          </a:bodyPr>
          <a:p>
            <a:pPr algn="ctr"/>
            <a:r>
              <a:rPr lang="zh-CN" altLang="en-US" sz="3200"/>
              <a:t>大爱深沉：张纪清</a:t>
            </a:r>
            <a:endParaRPr lang="zh-CN" altLang="en-US" sz="3200"/>
          </a:p>
          <a:p>
            <a:r>
              <a:rPr lang="zh-CN" altLang="en-US" sz="2800"/>
              <a:t> 感动中国组委会给予张纪清的颁奖词：</a:t>
            </a:r>
            <a:endParaRPr lang="zh-CN" altLang="en-US" sz="2800"/>
          </a:p>
          <a:p>
            <a:r>
              <a:rPr lang="zh-CN" altLang="en-US" sz="2800"/>
              <a:t> </a:t>
            </a:r>
            <a:r>
              <a:rPr lang="zh-CN" altLang="en-US" sz="2800" b="1">
                <a:solidFill>
                  <a:srgbClr val="0000FF"/>
                </a:solidFill>
              </a:rPr>
              <a:t>一个善良的背影，汇入茫茫人海。他用中国人熟悉的两个字，掩盖半生的秘密。他是红尘中的隐者</a:t>
            </a:r>
            <a:r>
              <a:rPr lang="zh-CN" altLang="en-US" sz="2800" b="1">
                <a:solidFill>
                  <a:srgbClr val="0000FF"/>
                </a:solidFill>
                <a:sym typeface="+mn-ea"/>
              </a:rPr>
              <a:t>。</a:t>
            </a:r>
            <a:r>
              <a:rPr lang="zh-CN" altLang="en-US" sz="2800" b="1">
                <a:solidFill>
                  <a:srgbClr val="0000FF"/>
                </a:solidFill>
              </a:rPr>
              <a:t>平凡的老人，朴素的心愿，清贫的 生活，高贵的心灵。炎黄不是一个名字，是一脉香火，为我们点燃。</a:t>
            </a:r>
            <a:endParaRPr lang="zh-CN" altLang="en-US" sz="2800" b="1">
              <a:solidFill>
                <a:srgbClr val="0000FF"/>
              </a:solidFill>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1460" y="548323"/>
            <a:ext cx="8229600" cy="1143000"/>
          </a:xfrm>
        </p:spPr>
        <p:txBody>
          <a:bodyPr/>
          <a:p>
            <a:r>
              <a:rPr lang="zh-CN" altLang="en-US"/>
              <a:t>请为牧羊人写一段颁奖词</a:t>
            </a:r>
            <a:endParaRPr lang="en-US" altLang="zh-CN"/>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0870" y="783590"/>
            <a:ext cx="8532813" cy="3709035"/>
          </a:xfrm>
          <a:prstGeom prst="rect">
            <a:avLst/>
          </a:prstGeom>
          <a:noFill/>
        </p:spPr>
        <p:txBody>
          <a:bodyPr>
            <a:spAutoFit/>
          </a:bodyPr>
          <a:lstStyle/>
          <a:p>
            <a:pPr marR="0" defTabSz="914400" eaLnBrk="1" hangingPunct="1">
              <a:lnSpc>
                <a:spcPct val="120000"/>
              </a:lnSpc>
              <a:buClrTx/>
              <a:buSzTx/>
              <a:buFontTx/>
              <a:defRPr/>
            </a:pPr>
            <a:r>
              <a:rPr kumimoji="0" lang="zh-CN" altLang="en-US" sz="2800" b="1" kern="1200" cap="none" spc="0" normalizeH="0" baseline="0" noProof="0" dirty="0">
                <a:solidFill>
                  <a:schemeClr val="accent5">
                    <a:lumMod val="50000"/>
                  </a:schemeClr>
                </a:solidFill>
                <a:latin typeface="楷体" panose="02010609060101010101" pitchFamily="49" charset="-122"/>
                <a:ea typeface="楷体" panose="02010609060101010101" pitchFamily="49" charset="-122"/>
                <a:cs typeface="+mn-cs"/>
              </a:rPr>
              <a:t>   </a:t>
            </a:r>
            <a:r>
              <a:rPr kumimoji="0" lang="zh-CN" altLang="en-US" sz="2800" b="1" kern="1200" cap="none" spc="0" normalizeH="0" baseline="0" noProof="0" dirty="0">
                <a:solidFill>
                  <a:schemeClr val="tx1"/>
                </a:solidFill>
                <a:latin typeface="黑体" panose="02010609060101010101" charset="-122"/>
                <a:ea typeface="黑体" panose="02010609060101010101" charset="-122"/>
                <a:cs typeface="黑体" panose="02010609060101010101" charset="-122"/>
              </a:rPr>
              <a:t> ②故事横跨第一次世界大战和第二次世界大战时期，战争给人们带来了毁灭，它不仅摧毁了人们生活的环境，也摧毁了人们的精神家园，人们变得自私自利、相互折磨；而植树的牧羊人，他不断地植树，创造了优美安宁、充满生机的环境，</a:t>
            </a:r>
            <a:r>
              <a:rPr kumimoji="0" lang="zh-CN" altLang="en-US" sz="2800" b="1" kern="1200" cap="none" spc="0" normalizeH="0" baseline="0" noProof="0" dirty="0">
                <a:solidFill>
                  <a:srgbClr val="FF0000"/>
                </a:solidFill>
                <a:latin typeface="黑体" panose="02010609060101010101" charset="-122"/>
                <a:ea typeface="黑体" panose="02010609060101010101" charset="-122"/>
                <a:cs typeface="+mn-cs"/>
              </a:rPr>
              <a:t>重塑了人心，使人心向善，相互关心爱护</a:t>
            </a:r>
            <a:r>
              <a:rPr kumimoji="0" lang="zh-CN" altLang="en-US" sz="2800" b="1" kern="1200" cap="none" spc="0" normalizeH="0" baseline="0" noProof="0" dirty="0">
                <a:solidFill>
                  <a:schemeClr val="tx1"/>
                </a:solidFill>
                <a:latin typeface="黑体" panose="02010609060101010101" charset="-122"/>
                <a:ea typeface="黑体" panose="02010609060101010101" charset="-122"/>
                <a:cs typeface="+mn-cs"/>
              </a:rPr>
              <a:t>。时代呼唤和平、幸福、创造，时代厌弃战乱。</a:t>
            </a:r>
            <a:endParaRPr kumimoji="0" lang="zh-CN" altLang="en-US" sz="2800" b="1" kern="1200" cap="none" spc="0" normalizeH="0" baseline="0" noProof="0" dirty="0">
              <a:solidFill>
                <a:schemeClr val="tx1"/>
              </a:solidFill>
              <a:latin typeface="黑体" panose="02010609060101010101" charset="-122"/>
              <a:ea typeface="黑体" panose="02010609060101010101" charset="-122"/>
              <a:cs typeface="+mn-cs"/>
            </a:endParaRPr>
          </a:p>
        </p:txBody>
      </p:sp>
      <p:sp>
        <p:nvSpPr>
          <p:cNvPr id="3" name="文本框 2"/>
          <p:cNvSpPr txBox="1"/>
          <p:nvPr/>
        </p:nvSpPr>
        <p:spPr>
          <a:xfrm>
            <a:off x="610870" y="4492625"/>
            <a:ext cx="8241030" cy="2158365"/>
          </a:xfrm>
          <a:prstGeom prst="rect">
            <a:avLst/>
          </a:prstGeom>
          <a:noFill/>
        </p:spPr>
        <p:txBody>
          <a:bodyPr wrap="square" rtlCol="0" anchor="t">
            <a:spAutoFit/>
          </a:bodyPr>
          <a:p>
            <a:pPr algn="l" defTabSz="914400">
              <a:lnSpc>
                <a:spcPct val="120000"/>
              </a:lnSpc>
              <a:buClrTx/>
              <a:buSzTx/>
              <a:buFontTx/>
              <a:defRPr/>
            </a:pPr>
            <a:r>
              <a:rPr lang="zh-CN" altLang="en-US" sz="2800" b="1" noProof="0" dirty="0">
                <a:solidFill>
                  <a:schemeClr val="accent5">
                    <a:lumMod val="50000"/>
                  </a:schemeClr>
                </a:solidFill>
                <a:latin typeface="黑体" panose="02010609060101010101" charset="-122"/>
                <a:ea typeface="黑体" panose="02010609060101010101" charset="-122"/>
                <a:cs typeface="黑体" panose="02010609060101010101" charset="-122"/>
                <a:sym typeface="+mn-ea"/>
              </a:rPr>
              <a:t> </a:t>
            </a:r>
            <a:r>
              <a:rPr lang="zh-CN" altLang="en-US" sz="2800" b="1" noProof="0" dirty="0">
                <a:solidFill>
                  <a:schemeClr val="tx1"/>
                </a:solidFill>
                <a:latin typeface="黑体" panose="02010609060101010101" charset="-122"/>
                <a:ea typeface="黑体" panose="02010609060101010101" charset="-122"/>
                <a:cs typeface="黑体" panose="02010609060101010101" charset="-122"/>
                <a:sym typeface="+mn-ea"/>
              </a:rPr>
              <a:t>③从人与自然的角度看，牧羊人种植树木，</a:t>
            </a:r>
            <a:r>
              <a:rPr lang="zh-CN" altLang="en-US" sz="2800" b="1" noProof="0" dirty="0">
                <a:solidFill>
                  <a:srgbClr val="FF0000"/>
                </a:solidFill>
                <a:latin typeface="黑体" panose="02010609060101010101" charset="-122"/>
                <a:ea typeface="黑体" panose="02010609060101010101" charset="-122"/>
                <a:cs typeface="黑体" panose="02010609060101010101" charset="-122"/>
                <a:sym typeface="+mn-ea"/>
              </a:rPr>
              <a:t>体现了人与自然和谐共存的意识</a:t>
            </a:r>
            <a:r>
              <a:rPr lang="zh-CN" altLang="en-US" sz="2800" b="1" noProof="0" dirty="0">
                <a:solidFill>
                  <a:schemeClr val="tx1"/>
                </a:solidFill>
                <a:latin typeface="黑体" panose="02010609060101010101" charset="-122"/>
                <a:ea typeface="黑体" panose="02010609060101010101" charset="-122"/>
                <a:cs typeface="黑体" panose="02010609060101010101" charset="-122"/>
                <a:sym typeface="+mn-ea"/>
              </a:rPr>
              <a:t>，也激励世界各国的人们关注森林再生问题，促进世界环保事业的发展，为森林再生做出了巨大贡献。</a:t>
            </a:r>
            <a:endParaRPr lang="zh-CN" altLang="en-US" sz="2800" b="1" noProof="0" dirty="0">
              <a:solidFill>
                <a:schemeClr val="tx1"/>
              </a:solidFill>
              <a:latin typeface="黑体" panose="02010609060101010101" charset="-122"/>
              <a:ea typeface="黑体" panose="02010609060101010101" charset="-122"/>
              <a:cs typeface="黑体" panose="02010609060101010101" charset="-122"/>
              <a:sym typeface="+mn-ea"/>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noProof="0" dirty="0">
                  <a:solidFill>
                    <a:srgbClr val="7030A0"/>
                  </a:solidFill>
                  <a:latin typeface="楷体" panose="02010609060101010101" pitchFamily="49" charset="-122"/>
                  <a:ea typeface="楷体" panose="02010609060101010101" pitchFamily="49" charset="-122"/>
                  <a:sym typeface="+mn-ea"/>
                </a:rPr>
                <a:t>资料助读</a:t>
              </a:r>
              <a:endParaRPr lang="zh-CN" altLang="en-US" sz="2800" b="1" i="1" noProof="0" dirty="0" smtClean="0">
                <a:solidFill>
                  <a:srgbClr val="7030A0"/>
                </a:solidFill>
                <a:latin typeface="楷体" panose="02010609060101010101" pitchFamily="49" charset="-122"/>
                <a:ea typeface="楷体" panose="02010609060101010101" pitchFamily="49" charset="-122"/>
                <a:sym typeface="+mn-ea"/>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bwMode="auto">
          <a:xfrm>
            <a:off x="385445" y="296545"/>
            <a:ext cx="2289175" cy="565896"/>
            <a:chOff x="138" y="461"/>
            <a:chExt cx="1461" cy="616"/>
          </a:xfrm>
        </p:grpSpPr>
        <p:pic>
          <p:nvPicPr>
            <p:cNvPr id="3"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4" name="文本框 3"/>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主题思想</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
        <p:nvSpPr>
          <p:cNvPr id="10" name="文本框 9"/>
          <p:cNvSpPr txBox="1"/>
          <p:nvPr/>
        </p:nvSpPr>
        <p:spPr>
          <a:xfrm>
            <a:off x="1103630" y="1565275"/>
            <a:ext cx="6903085" cy="3046095"/>
          </a:xfrm>
          <a:prstGeom prst="rect">
            <a:avLst/>
          </a:prstGeom>
          <a:noFill/>
        </p:spPr>
        <p:txBody>
          <a:bodyPr wrap="square" rtlCol="0">
            <a:spAutoFit/>
          </a:bodyPr>
          <a:p>
            <a:r>
              <a:rPr lang="zh-CN" altLang="en-US" sz="3200" b="1">
                <a:latin typeface="黑体" panose="02010609060101010101" charset="-122"/>
                <a:ea typeface="黑体" panose="02010609060101010101" charset="-122"/>
              </a:rPr>
              <a:t>这篇文章通过讲述牧羊人用双手将法国普罗旺斯地区阿尔卑斯山的荒芜之地变成人们安居乐业的乐园的故事，赞美了牧羊人慷慨无私、不图回报、坚持不懈、乐观向上的精神，也表达了一种人定胜天的思想。</a:t>
            </a:r>
            <a:endParaRPr lang="zh-CN" altLang="en-US" sz="3200" b="1">
              <a:latin typeface="黑体" panose="02010609060101010101" charset="-122"/>
              <a:ea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9"/>
          <p:cNvSpPr>
            <a:spLocks noChangeArrowheads="1"/>
          </p:cNvSpPr>
          <p:nvPr/>
        </p:nvSpPr>
        <p:spPr bwMode="auto">
          <a:xfrm>
            <a:off x="2854008" y="340360"/>
            <a:ext cx="5184775" cy="521970"/>
          </a:xfrm>
          <a:prstGeom prst="rect">
            <a:avLst/>
          </a:prstGeom>
          <a:noFill/>
          <a:ln w="9525">
            <a:noFill/>
            <a:miter lim="800000"/>
          </a:ln>
        </p:spPr>
        <p:txBody>
          <a:bodyPr>
            <a:spAutoFit/>
          </a:bodyPr>
          <a:lstStyle/>
          <a:p>
            <a:r>
              <a:rPr lang="zh-CN" altLang="en-US" sz="2800" b="1">
                <a:latin typeface="黑体" panose="02010609060101010101" charset="-122"/>
                <a:ea typeface="黑体" panose="02010609060101010101" charset="-122"/>
              </a:rPr>
              <a:t>根据下列意思写出相关的词语。</a:t>
            </a:r>
            <a:endParaRPr lang="zh-CN" altLang="en-US" sz="2800" b="1">
              <a:latin typeface="黑体" panose="02010609060101010101" charset="-122"/>
              <a:ea typeface="黑体" panose="02010609060101010101" charset="-122"/>
            </a:endParaRPr>
          </a:p>
        </p:txBody>
      </p:sp>
      <p:sp>
        <p:nvSpPr>
          <p:cNvPr id="23554" name="文本框 99"/>
          <p:cNvSpPr txBox="1">
            <a:spLocks noChangeArrowheads="1"/>
          </p:cNvSpPr>
          <p:nvPr/>
        </p:nvSpPr>
        <p:spPr bwMode="auto">
          <a:xfrm>
            <a:off x="595948" y="1260158"/>
            <a:ext cx="8723312" cy="3969385"/>
          </a:xfrm>
          <a:prstGeom prst="rect">
            <a:avLst/>
          </a:prstGeom>
          <a:noFill/>
          <a:ln w="9525">
            <a:noFill/>
            <a:miter lim="800000"/>
          </a:ln>
        </p:spPr>
        <p:txBody>
          <a:bodyPr>
            <a:spAutoFit/>
          </a:bodyPr>
          <a:lstStyle/>
          <a:p>
            <a:pPr>
              <a:lnSpc>
                <a:spcPct val="150000"/>
              </a:lnSpc>
            </a:pPr>
            <a:r>
              <a:rPr lang="zh-CN" altLang="en-US" sz="2800" b="1">
                <a:latin typeface="黑体" panose="02010609060101010101" charset="-122"/>
                <a:ea typeface="黑体" panose="02010609060101010101" charset="-122"/>
                <a:cs typeface="黑体" panose="02010609060101010101" charset="-122"/>
              </a:rPr>
              <a:t>（</a:t>
            </a:r>
            <a:r>
              <a:rPr lang="en-US" altLang="zh-CN" sz="2800" b="1">
                <a:latin typeface="黑体" panose="02010609060101010101" charset="-122"/>
                <a:ea typeface="黑体" panose="02010609060101010101" charset="-122"/>
                <a:cs typeface="黑体" panose="02010609060101010101" charset="-122"/>
              </a:rPr>
              <a:t>1</a:t>
            </a:r>
            <a:r>
              <a:rPr lang="zh-CN" altLang="en-US" sz="2800" b="1">
                <a:latin typeface="黑体" panose="02010609060101010101" charset="-122"/>
                <a:ea typeface="黑体" panose="02010609060101010101" charset="-122"/>
                <a:cs typeface="黑体" panose="02010609060101010101" charset="-122"/>
              </a:rPr>
              <a:t>）建筑物或堆积物的东西倒下来。（</a:t>
            </a:r>
            <a:r>
              <a:rPr lang="en-US" altLang="zh-CN" sz="2800" b="1">
                <a:latin typeface="黑体" panose="02010609060101010101" charset="-122"/>
                <a:ea typeface="黑体" panose="02010609060101010101" charset="-122"/>
                <a:cs typeface="黑体" panose="02010609060101010101" charset="-122"/>
              </a:rPr>
              <a:t>   </a:t>
            </a:r>
            <a:r>
              <a:rPr lang="zh-CN" altLang="en-US" sz="2800" b="1">
                <a:latin typeface="黑体" panose="02010609060101010101" charset="-122"/>
                <a:ea typeface="黑体" panose="02010609060101010101" charset="-122"/>
                <a:cs typeface="黑体" panose="02010609060101010101" charset="-122"/>
              </a:rPr>
              <a:t>　）</a:t>
            </a:r>
            <a:endParaRPr lang="en-US" altLang="zh-CN" sz="2800" b="1">
              <a:latin typeface="黑体" panose="02010609060101010101" charset="-122"/>
              <a:ea typeface="黑体" panose="02010609060101010101" charset="-122"/>
              <a:cs typeface="黑体" panose="02010609060101010101" charset="-122"/>
            </a:endParaRPr>
          </a:p>
          <a:p>
            <a:pPr>
              <a:lnSpc>
                <a:spcPct val="150000"/>
              </a:lnSpc>
            </a:pPr>
            <a:r>
              <a:rPr lang="zh-CN" altLang="en-US" sz="2800" b="1">
                <a:latin typeface="黑体" panose="02010609060101010101" charset="-122"/>
                <a:ea typeface="黑体" panose="02010609060101010101" charset="-122"/>
                <a:cs typeface="黑体" panose="02010609060101010101" charset="-122"/>
              </a:rPr>
              <a:t>（</a:t>
            </a:r>
            <a:r>
              <a:rPr lang="en-US" altLang="zh-CN" sz="2800" b="1">
                <a:latin typeface="黑体" panose="02010609060101010101" charset="-122"/>
                <a:ea typeface="黑体" panose="02010609060101010101" charset="-122"/>
                <a:cs typeface="黑体" panose="02010609060101010101" charset="-122"/>
              </a:rPr>
              <a:t>2</a:t>
            </a:r>
            <a:r>
              <a:rPr lang="zh-CN" altLang="en-US" sz="2800" b="1">
                <a:latin typeface="黑体" panose="02010609060101010101" charset="-122"/>
                <a:ea typeface="黑体" panose="02010609060101010101" charset="-122"/>
                <a:cs typeface="黑体" panose="02010609060101010101" charset="-122"/>
              </a:rPr>
              <a:t>）</a:t>
            </a:r>
            <a:r>
              <a:rPr lang="en-US" altLang="zh-CN" sz="2800" b="1">
                <a:latin typeface="黑体" panose="02010609060101010101" charset="-122"/>
                <a:ea typeface="黑体" panose="02010609060101010101" charset="-122"/>
                <a:cs typeface="黑体" panose="02010609060101010101" charset="-122"/>
              </a:rPr>
              <a:t> </a:t>
            </a:r>
            <a:r>
              <a:rPr lang="zh-CN" altLang="en-US" sz="2800" b="1">
                <a:latin typeface="黑体" panose="02010609060101010101" charset="-122"/>
                <a:ea typeface="黑体" panose="02010609060101010101" charset="-122"/>
                <a:cs typeface="黑体" panose="02010609060101010101" charset="-122"/>
              </a:rPr>
              <a:t>不声不响，很少说话。比喻人性格内向。（　       ）</a:t>
            </a:r>
            <a:endParaRPr lang="en-US" altLang="zh-CN" sz="2800" b="1">
              <a:latin typeface="黑体" panose="02010609060101010101" charset="-122"/>
              <a:ea typeface="黑体" panose="02010609060101010101" charset="-122"/>
              <a:cs typeface="黑体" panose="02010609060101010101" charset="-122"/>
            </a:endParaRPr>
          </a:p>
          <a:p>
            <a:pPr>
              <a:lnSpc>
                <a:spcPct val="150000"/>
              </a:lnSpc>
            </a:pPr>
            <a:r>
              <a:rPr lang="zh-CN" altLang="en-US" sz="2800" b="1">
                <a:latin typeface="黑体" panose="02010609060101010101" charset="-122"/>
                <a:ea typeface="黑体" panose="02010609060101010101" charset="-122"/>
                <a:cs typeface="黑体" panose="02010609060101010101" charset="-122"/>
              </a:rPr>
              <a:t>（</a:t>
            </a:r>
            <a:r>
              <a:rPr lang="en-US" altLang="zh-CN" sz="2800" b="1">
                <a:latin typeface="黑体" panose="02010609060101010101" charset="-122"/>
                <a:ea typeface="黑体" panose="02010609060101010101" charset="-122"/>
                <a:cs typeface="黑体" panose="02010609060101010101" charset="-122"/>
              </a:rPr>
              <a:t>3</a:t>
            </a:r>
            <a:r>
              <a:rPr lang="zh-CN" altLang="en-US" sz="2800" b="1">
                <a:latin typeface="黑体" panose="02010609060101010101" charset="-122"/>
                <a:ea typeface="黑体" panose="02010609060101010101" charset="-122"/>
                <a:cs typeface="黑体" panose="02010609060101010101" charset="-122"/>
              </a:rPr>
              <a:t>）追究底细，寻根究底。（　 　    ）</a:t>
            </a:r>
            <a:endParaRPr lang="zh-CN" altLang="en-US" sz="2800" b="1">
              <a:latin typeface="黑体" panose="02010609060101010101" charset="-122"/>
              <a:ea typeface="黑体" panose="02010609060101010101" charset="-122"/>
              <a:cs typeface="黑体" panose="02010609060101010101" charset="-122"/>
            </a:endParaRPr>
          </a:p>
          <a:p>
            <a:pPr>
              <a:lnSpc>
                <a:spcPct val="150000"/>
              </a:lnSpc>
            </a:pPr>
            <a:r>
              <a:rPr lang="zh-CN" altLang="en-US" sz="2800" b="1">
                <a:latin typeface="黑体" panose="02010609060101010101" charset="-122"/>
                <a:ea typeface="黑体" panose="02010609060101010101" charset="-122"/>
                <a:cs typeface="黑体" panose="02010609060101010101" charset="-122"/>
              </a:rPr>
              <a:t>（</a:t>
            </a:r>
            <a:r>
              <a:rPr lang="en-US" altLang="zh-CN" sz="2800" b="1">
                <a:latin typeface="黑体" panose="02010609060101010101" charset="-122"/>
                <a:ea typeface="黑体" panose="02010609060101010101" charset="-122"/>
                <a:cs typeface="黑体" panose="02010609060101010101" charset="-122"/>
              </a:rPr>
              <a:t>4</a:t>
            </a:r>
            <a:r>
              <a:rPr lang="zh-CN" altLang="en-US" sz="2800" b="1">
                <a:latin typeface="黑体" panose="02010609060101010101" charset="-122"/>
                <a:ea typeface="黑体" panose="02010609060101010101" charset="-122"/>
                <a:cs typeface="黑体" panose="02010609060101010101" charset="-122"/>
              </a:rPr>
              <a:t>）不长庄稼的地方。泛指荒凉、贫瘠的土地，或地带。（          ）</a:t>
            </a:r>
            <a:endParaRPr lang="zh-CN" altLang="en-US" sz="2800" b="1">
              <a:latin typeface="黑体" panose="02010609060101010101" charset="-122"/>
              <a:ea typeface="黑体" panose="02010609060101010101" charset="-122"/>
              <a:cs typeface="黑体" panose="02010609060101010101" charset="-122"/>
            </a:endParaRPr>
          </a:p>
        </p:txBody>
      </p:sp>
      <p:sp>
        <p:nvSpPr>
          <p:cNvPr id="6" name="文本框 1"/>
          <p:cNvSpPr txBox="1">
            <a:spLocks noChangeArrowheads="1"/>
          </p:cNvSpPr>
          <p:nvPr/>
        </p:nvSpPr>
        <p:spPr bwMode="auto">
          <a:xfrm>
            <a:off x="6751320" y="1530985"/>
            <a:ext cx="1577975" cy="521970"/>
          </a:xfrm>
          <a:prstGeom prst="rect">
            <a:avLst/>
          </a:prstGeom>
          <a:noFill/>
          <a:ln w="9525">
            <a:noFill/>
            <a:miter lim="800000"/>
          </a:ln>
        </p:spPr>
        <p:txBody>
          <a:bodyPr wrap="square">
            <a:spAutoFit/>
          </a:bodyPr>
          <a:lstStyle/>
          <a:p>
            <a:r>
              <a:rPr lang="zh-CN" altLang="en-US" sz="2800" b="1">
                <a:solidFill>
                  <a:srgbClr val="FF0000"/>
                </a:solidFill>
                <a:latin typeface="黑体" panose="02010609060101010101" charset="-122"/>
                <a:ea typeface="黑体" panose="02010609060101010101" charset="-122"/>
              </a:rPr>
              <a:t>坍塌</a:t>
            </a:r>
            <a:endParaRPr lang="zh-CN" altLang="en-US" sz="2800" b="1">
              <a:solidFill>
                <a:srgbClr val="FF0000"/>
              </a:solidFill>
              <a:latin typeface="黑体" panose="02010609060101010101" charset="-122"/>
              <a:ea typeface="黑体" panose="02010609060101010101" charset="-122"/>
            </a:endParaRPr>
          </a:p>
        </p:txBody>
      </p:sp>
      <p:sp>
        <p:nvSpPr>
          <p:cNvPr id="7" name="文本框 2"/>
          <p:cNvSpPr txBox="1">
            <a:spLocks noChangeArrowheads="1"/>
          </p:cNvSpPr>
          <p:nvPr/>
        </p:nvSpPr>
        <p:spPr bwMode="auto">
          <a:xfrm>
            <a:off x="1136015" y="2604770"/>
            <a:ext cx="2471420" cy="521970"/>
          </a:xfrm>
          <a:prstGeom prst="rect">
            <a:avLst/>
          </a:prstGeom>
          <a:noFill/>
          <a:ln w="9525">
            <a:noFill/>
            <a:miter lim="800000"/>
          </a:ln>
        </p:spPr>
        <p:txBody>
          <a:bodyPr wrap="square">
            <a:spAutoFit/>
          </a:bodyPr>
          <a:lstStyle/>
          <a:p>
            <a:r>
              <a:rPr lang="zh-CN" altLang="en-US" sz="2800" b="1">
                <a:solidFill>
                  <a:srgbClr val="FF0000"/>
                </a:solidFill>
                <a:latin typeface="黑体" panose="02010609060101010101" charset="-122"/>
                <a:ea typeface="黑体" panose="02010609060101010101" charset="-122"/>
              </a:rPr>
              <a:t>沉默寡言</a:t>
            </a:r>
            <a:endParaRPr lang="zh-CN" altLang="en-US" sz="2800" b="1">
              <a:solidFill>
                <a:srgbClr val="FF0000"/>
              </a:solidFill>
              <a:latin typeface="黑体" panose="02010609060101010101" charset="-122"/>
              <a:ea typeface="黑体" panose="02010609060101010101" charset="-122"/>
            </a:endParaRPr>
          </a:p>
        </p:txBody>
      </p:sp>
      <p:sp>
        <p:nvSpPr>
          <p:cNvPr id="8" name="文本框 3"/>
          <p:cNvSpPr txBox="1">
            <a:spLocks noChangeArrowheads="1"/>
          </p:cNvSpPr>
          <p:nvPr/>
        </p:nvSpPr>
        <p:spPr bwMode="auto">
          <a:xfrm>
            <a:off x="5266690" y="3307715"/>
            <a:ext cx="2323465" cy="521970"/>
          </a:xfrm>
          <a:prstGeom prst="rect">
            <a:avLst/>
          </a:prstGeom>
          <a:noFill/>
          <a:ln w="9525">
            <a:noFill/>
            <a:miter lim="800000"/>
          </a:ln>
        </p:spPr>
        <p:txBody>
          <a:bodyPr wrap="square">
            <a:spAutoFit/>
          </a:bodyPr>
          <a:lstStyle/>
          <a:p>
            <a:r>
              <a:rPr lang="zh-CN" altLang="en-US" sz="2800" b="1">
                <a:solidFill>
                  <a:srgbClr val="FF0000"/>
                </a:solidFill>
                <a:latin typeface="黑体" panose="02010609060101010101" charset="-122"/>
                <a:ea typeface="黑体" panose="02010609060101010101" charset="-122"/>
              </a:rPr>
              <a:t>刨根问底</a:t>
            </a:r>
            <a:endParaRPr lang="zh-CN" altLang="en-US" sz="2800" b="1">
              <a:solidFill>
                <a:srgbClr val="FF0000"/>
              </a:solidFill>
              <a:latin typeface="黑体" panose="02010609060101010101" charset="-122"/>
              <a:ea typeface="黑体" panose="02010609060101010101" charset="-122"/>
            </a:endParaRPr>
          </a:p>
        </p:txBody>
      </p:sp>
      <p:sp>
        <p:nvSpPr>
          <p:cNvPr id="9" name="文本框 4"/>
          <p:cNvSpPr txBox="1">
            <a:spLocks noChangeArrowheads="1"/>
          </p:cNvSpPr>
          <p:nvPr/>
        </p:nvSpPr>
        <p:spPr bwMode="auto">
          <a:xfrm>
            <a:off x="2080260" y="4769485"/>
            <a:ext cx="1788795" cy="521970"/>
          </a:xfrm>
          <a:prstGeom prst="rect">
            <a:avLst/>
          </a:prstGeom>
          <a:noFill/>
          <a:ln w="9525">
            <a:noFill/>
            <a:miter lim="800000"/>
          </a:ln>
        </p:spPr>
        <p:txBody>
          <a:bodyPr wrap="square">
            <a:spAutoFit/>
          </a:bodyPr>
          <a:lstStyle/>
          <a:p>
            <a:r>
              <a:rPr lang="zh-CN" altLang="en-US" sz="2800" b="1">
                <a:solidFill>
                  <a:srgbClr val="FF0000"/>
                </a:solidFill>
                <a:latin typeface="黑体" panose="02010609060101010101" charset="-122"/>
                <a:ea typeface="黑体" panose="02010609060101010101" charset="-122"/>
              </a:rPr>
              <a:t>不毛之地</a:t>
            </a:r>
            <a:endParaRPr lang="zh-CN" altLang="en-US" sz="2800" b="1">
              <a:solidFill>
                <a:srgbClr val="FF0000"/>
              </a:solidFill>
              <a:latin typeface="黑体" panose="02010609060101010101" charset="-122"/>
              <a:ea typeface="黑体" panose="02010609060101010101" charset="-122"/>
            </a:endParaRPr>
          </a:p>
        </p:txBody>
      </p:sp>
      <p:grpSp>
        <p:nvGrpSpPr>
          <p:cNvPr id="2" name="Group 19"/>
          <p:cNvGrpSpPr/>
          <p:nvPr/>
        </p:nvGrpSpPr>
        <p:grpSpPr bwMode="auto">
          <a:xfrm>
            <a:off x="385445" y="296545"/>
            <a:ext cx="2289175" cy="565896"/>
            <a:chOff x="138" y="461"/>
            <a:chExt cx="1461" cy="616"/>
          </a:xfrm>
        </p:grpSpPr>
        <p:pic>
          <p:nvPicPr>
            <p:cNvPr id="3"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4" name="文本框 3"/>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随堂练习</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3"/>
                                        </p:tgtEl>
                                        <p:attrNameLst>
                                          <p:attrName>style.visibility</p:attrName>
                                        </p:attrNameLst>
                                      </p:cBhvr>
                                      <p:to>
                                        <p:strVal val="visible"/>
                                      </p:to>
                                    </p:set>
                                    <p:anim calcmode="lin" valueType="num">
                                      <p:cBhvr additive="base">
                                        <p:cTn id="7" dur="500" fill="hold"/>
                                        <p:tgtEl>
                                          <p:spTgt spid="23553"/>
                                        </p:tgtEl>
                                        <p:attrNameLst>
                                          <p:attrName>ppt_x</p:attrName>
                                        </p:attrNameLst>
                                      </p:cBhvr>
                                      <p:tavLst>
                                        <p:tav tm="0">
                                          <p:val>
                                            <p:strVal val="#ppt_x"/>
                                          </p:val>
                                        </p:tav>
                                        <p:tav tm="100000">
                                          <p:val>
                                            <p:strVal val="#ppt_x"/>
                                          </p:val>
                                        </p:tav>
                                      </p:tavLst>
                                    </p:anim>
                                    <p:anim calcmode="lin" valueType="num">
                                      <p:cBhvr additive="base">
                                        <p:cTn id="8" dur="500" fill="hold"/>
                                        <p:tgtEl>
                                          <p:spTgt spid="235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4"/>
                                        </p:tgtEl>
                                        <p:attrNameLst>
                                          <p:attrName>style.visibility</p:attrName>
                                        </p:attrNameLst>
                                      </p:cBhvr>
                                      <p:to>
                                        <p:strVal val="visible"/>
                                      </p:to>
                                    </p:set>
                                    <p:anim calcmode="lin" valueType="num">
                                      <p:cBhvr additive="base">
                                        <p:cTn id="13" dur="500" fill="hold"/>
                                        <p:tgtEl>
                                          <p:spTgt spid="23554"/>
                                        </p:tgtEl>
                                        <p:attrNameLst>
                                          <p:attrName>ppt_x</p:attrName>
                                        </p:attrNameLst>
                                      </p:cBhvr>
                                      <p:tavLst>
                                        <p:tav tm="0">
                                          <p:val>
                                            <p:strVal val="#ppt_x"/>
                                          </p:val>
                                        </p:tav>
                                        <p:tav tm="100000">
                                          <p:val>
                                            <p:strVal val="#ppt_x"/>
                                          </p:val>
                                        </p:tav>
                                      </p:tavLst>
                                    </p:anim>
                                    <p:anim calcmode="lin" valueType="num">
                                      <p:cBhvr additive="base">
                                        <p:cTn id="14"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3553" grpId="0"/>
      <p:bldP spid="235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ChangeArrowheads="1"/>
          </p:cNvSpPr>
          <p:nvPr/>
        </p:nvSpPr>
        <p:spPr bwMode="auto">
          <a:xfrm>
            <a:off x="276225" y="1236663"/>
            <a:ext cx="8569325" cy="3709035"/>
          </a:xfrm>
          <a:prstGeom prst="rect">
            <a:avLst/>
          </a:prstGeom>
          <a:noFill/>
          <a:ln w="9525">
            <a:noFill/>
            <a:miter lim="800000"/>
          </a:ln>
        </p:spPr>
        <p:txBody>
          <a:bodyPr>
            <a:spAutoFit/>
          </a:bodyPr>
          <a:lstStyle/>
          <a:p>
            <a:pPr>
              <a:lnSpc>
                <a:spcPct val="120000"/>
              </a:lnSpc>
              <a:spcBef>
                <a:spcPct val="50000"/>
              </a:spcBef>
            </a:pPr>
            <a:r>
              <a:rPr lang="zh-CN" altLang="en-US" sz="2400" b="1">
                <a:latin typeface="宋体" panose="02010600030101010101" pitchFamily="2" charset="-122"/>
              </a:rPr>
              <a:t>     </a:t>
            </a:r>
            <a:r>
              <a:rPr lang="zh-CN" altLang="en-US" sz="2800" b="1">
                <a:solidFill>
                  <a:srgbClr val="0000FF"/>
                </a:solidFill>
                <a:latin typeface="黑体" panose="02010609060101010101" charset="-122"/>
                <a:ea typeface="黑体" panose="02010609060101010101" charset="-122"/>
                <a:cs typeface="黑体" panose="02010609060101010101" charset="-122"/>
              </a:rPr>
              <a:t>让</a:t>
            </a:r>
            <a:r>
              <a:rPr lang="en-US" altLang="zh-CN" sz="2800" b="1">
                <a:solidFill>
                  <a:srgbClr val="0000FF"/>
                </a:solidFill>
                <a:latin typeface="黑体" panose="02010609060101010101" charset="-122"/>
                <a:ea typeface="黑体" panose="02010609060101010101" charset="-122"/>
                <a:cs typeface="黑体" panose="02010609060101010101" charset="-122"/>
              </a:rPr>
              <a:t>•</a:t>
            </a:r>
            <a:r>
              <a:rPr lang="zh-CN" altLang="en-US" sz="2800" b="1">
                <a:solidFill>
                  <a:srgbClr val="0000FF"/>
                </a:solidFill>
                <a:latin typeface="黑体" panose="02010609060101010101" charset="-122"/>
                <a:ea typeface="黑体" panose="02010609060101010101" charset="-122"/>
                <a:cs typeface="黑体" panose="02010609060101010101" charset="-122"/>
              </a:rPr>
              <a:t>乔诺</a:t>
            </a:r>
            <a:r>
              <a:rPr lang="zh-CN" altLang="en-US" sz="2800" b="1">
                <a:latin typeface="黑体" panose="02010609060101010101" charset="-122"/>
                <a:ea typeface="黑体" panose="02010609060101010101" charset="-122"/>
                <a:cs typeface="黑体" panose="02010609060101010101" charset="-122"/>
              </a:rPr>
              <a:t>，</a:t>
            </a:r>
            <a:r>
              <a:rPr lang="zh-CN" altLang="en-US" sz="2800" b="1">
                <a:solidFill>
                  <a:srgbClr val="FF0000"/>
                </a:solidFill>
                <a:latin typeface="黑体" panose="02010609060101010101" charset="-122"/>
                <a:ea typeface="黑体" panose="02010609060101010101" charset="-122"/>
                <a:cs typeface="黑体" panose="02010609060101010101" charset="-122"/>
              </a:rPr>
              <a:t>法国</a:t>
            </a:r>
            <a:r>
              <a:rPr lang="zh-CN" altLang="en-US" sz="2800" b="1">
                <a:latin typeface="黑体" panose="02010609060101010101" charset="-122"/>
                <a:ea typeface="黑体" panose="02010609060101010101" charset="-122"/>
                <a:cs typeface="黑体" panose="02010609060101010101" charset="-122"/>
              </a:rPr>
              <a:t>著名</a:t>
            </a:r>
            <a:r>
              <a:rPr lang="zh-CN" altLang="en-US" sz="2800" b="1">
                <a:solidFill>
                  <a:srgbClr val="FF0000"/>
                </a:solidFill>
                <a:latin typeface="黑体" panose="02010609060101010101" charset="-122"/>
                <a:ea typeface="黑体" panose="02010609060101010101" charset="-122"/>
                <a:cs typeface="黑体" panose="02010609060101010101" charset="-122"/>
              </a:rPr>
              <a:t>小说</a:t>
            </a:r>
            <a:r>
              <a:rPr lang="zh-CN" altLang="en-US" sz="2800" b="1">
                <a:latin typeface="黑体" panose="02010609060101010101" charset="-122"/>
                <a:ea typeface="黑体" panose="02010609060101010101" charset="-122"/>
                <a:cs typeface="黑体" panose="02010609060101010101" charset="-122"/>
              </a:rPr>
              <a:t>家。</a:t>
            </a:r>
            <a:r>
              <a:rPr lang="en-US" altLang="zh-CN" sz="2800" b="1">
                <a:latin typeface="黑体" panose="02010609060101010101" charset="-122"/>
                <a:ea typeface="黑体" panose="02010609060101010101" charset="-122"/>
                <a:cs typeface="黑体" panose="02010609060101010101" charset="-122"/>
              </a:rPr>
              <a:t>1895</a:t>
            </a:r>
            <a:r>
              <a:rPr lang="zh-CN" altLang="en-US" sz="2800" b="1">
                <a:latin typeface="黑体" panose="02010609060101010101" charset="-122"/>
                <a:ea typeface="黑体" panose="02010609060101010101" charset="-122"/>
                <a:cs typeface="黑体" panose="02010609060101010101" charset="-122"/>
              </a:rPr>
              <a:t>年生于法国南部马诺斯克小镇。家境贫寒。</a:t>
            </a:r>
            <a:r>
              <a:rPr lang="en-US" altLang="zh-CN" sz="2800" b="1">
                <a:latin typeface="黑体" panose="02010609060101010101" charset="-122"/>
                <a:ea typeface="黑体" panose="02010609060101010101" charset="-122"/>
                <a:cs typeface="黑体" panose="02010609060101010101" charset="-122"/>
              </a:rPr>
              <a:t>16</a:t>
            </a:r>
            <a:r>
              <a:rPr lang="zh-CN" altLang="en-US" sz="2800" b="1">
                <a:latin typeface="黑体" panose="02010609060101010101" charset="-122"/>
                <a:ea typeface="黑体" panose="02010609060101010101" charset="-122"/>
                <a:cs typeface="黑体" panose="02010609060101010101" charset="-122"/>
              </a:rPr>
              <a:t>岁辍学到当地一家小银行谋生。</a:t>
            </a:r>
            <a:r>
              <a:rPr lang="en-US" altLang="zh-CN" sz="2800" b="1">
                <a:latin typeface="黑体" panose="02010609060101010101" charset="-122"/>
                <a:ea typeface="黑体" panose="02010609060101010101" charset="-122"/>
                <a:cs typeface="黑体" panose="02010609060101010101" charset="-122"/>
              </a:rPr>
              <a:t>20-24</a:t>
            </a:r>
            <a:r>
              <a:rPr lang="zh-CN" altLang="en-US" sz="2800" b="1">
                <a:latin typeface="黑体" panose="02010609060101010101" charset="-122"/>
                <a:ea typeface="黑体" panose="02010609060101010101" charset="-122"/>
                <a:cs typeface="黑体" panose="02010609060101010101" charset="-122"/>
              </a:rPr>
              <a:t>岁时应征入伍，经历了残酷的第一次世界大战，由此坚定和平信念。作品有</a:t>
            </a:r>
            <a:r>
              <a:rPr lang="en-US" altLang="zh-CN" sz="2800" b="1">
                <a:solidFill>
                  <a:srgbClr val="0000FF"/>
                </a:solidFill>
                <a:latin typeface="黑体" panose="02010609060101010101" charset="-122"/>
                <a:ea typeface="黑体" panose="02010609060101010101" charset="-122"/>
                <a:cs typeface="黑体" panose="02010609060101010101" charset="-122"/>
              </a:rPr>
              <a:t>《</a:t>
            </a:r>
            <a:r>
              <a:rPr lang="zh-CN" altLang="en-US" sz="2800" b="1">
                <a:solidFill>
                  <a:srgbClr val="0000FF"/>
                </a:solidFill>
                <a:latin typeface="黑体" panose="02010609060101010101" charset="-122"/>
                <a:ea typeface="黑体" panose="02010609060101010101" charset="-122"/>
                <a:cs typeface="黑体" panose="02010609060101010101" charset="-122"/>
              </a:rPr>
              <a:t>人世之歌</a:t>
            </a:r>
            <a:r>
              <a:rPr lang="en-US" altLang="zh-CN" sz="2800" b="1">
                <a:solidFill>
                  <a:srgbClr val="0000FF"/>
                </a:solidFill>
                <a:latin typeface="黑体" panose="02010609060101010101" charset="-122"/>
                <a:ea typeface="黑体" panose="02010609060101010101" charset="-122"/>
                <a:cs typeface="黑体" panose="02010609060101010101" charset="-122"/>
              </a:rPr>
              <a:t>》《</a:t>
            </a:r>
            <a:r>
              <a:rPr lang="zh-CN" altLang="en-US" sz="2800" b="1">
                <a:solidFill>
                  <a:srgbClr val="0000FF"/>
                </a:solidFill>
                <a:latin typeface="黑体" panose="02010609060101010101" charset="-122"/>
                <a:ea typeface="黑体" panose="02010609060101010101" charset="-122"/>
                <a:cs typeface="黑体" panose="02010609060101010101" charset="-122"/>
              </a:rPr>
              <a:t>庞神三部曲</a:t>
            </a:r>
            <a:r>
              <a:rPr lang="en-US" altLang="zh-CN" sz="2800" b="1">
                <a:solidFill>
                  <a:srgbClr val="0000FF"/>
                </a:solidFill>
                <a:latin typeface="黑体" panose="02010609060101010101" charset="-122"/>
                <a:ea typeface="黑体" panose="02010609060101010101" charset="-122"/>
                <a:cs typeface="黑体" panose="02010609060101010101" charset="-122"/>
              </a:rPr>
              <a:t>》《</a:t>
            </a:r>
            <a:r>
              <a:rPr lang="zh-CN" altLang="en-US" sz="2800" b="1">
                <a:solidFill>
                  <a:srgbClr val="0000FF"/>
                </a:solidFill>
                <a:latin typeface="黑体" panose="02010609060101010101" charset="-122"/>
                <a:ea typeface="黑体" panose="02010609060101010101" charset="-122"/>
                <a:cs typeface="黑体" panose="02010609060101010101" charset="-122"/>
              </a:rPr>
              <a:t>屋顶上的轻骑兵</a:t>
            </a:r>
            <a:r>
              <a:rPr lang="en-US" altLang="zh-CN" sz="2800" b="1">
                <a:solidFill>
                  <a:srgbClr val="0000FF"/>
                </a:solidFill>
                <a:latin typeface="黑体" panose="02010609060101010101" charset="-122"/>
                <a:ea typeface="黑体" panose="02010609060101010101" charset="-122"/>
                <a:cs typeface="黑体" panose="02010609060101010101" charset="-122"/>
              </a:rPr>
              <a:t>》</a:t>
            </a:r>
            <a:r>
              <a:rPr lang="zh-CN" altLang="en-US" sz="2800" b="1">
                <a:latin typeface="黑体" panose="02010609060101010101" charset="-122"/>
                <a:ea typeface="黑体" panose="02010609060101010101" charset="-122"/>
                <a:cs typeface="黑体" panose="02010609060101010101" charset="-122"/>
              </a:rPr>
              <a:t>和</a:t>
            </a:r>
            <a:r>
              <a:rPr lang="en-US" altLang="zh-CN" sz="2800" b="1">
                <a:solidFill>
                  <a:srgbClr val="0000FF"/>
                </a:solidFill>
                <a:latin typeface="黑体" panose="02010609060101010101" charset="-122"/>
                <a:ea typeface="黑体" panose="02010609060101010101" charset="-122"/>
                <a:cs typeface="黑体" panose="02010609060101010101" charset="-122"/>
              </a:rPr>
              <a:t>《</a:t>
            </a:r>
            <a:r>
              <a:rPr lang="zh-CN" altLang="en-US" sz="2800" b="1">
                <a:solidFill>
                  <a:srgbClr val="0000FF"/>
                </a:solidFill>
                <a:latin typeface="黑体" panose="02010609060101010101" charset="-122"/>
                <a:ea typeface="黑体" panose="02010609060101010101" charset="-122"/>
                <a:cs typeface="黑体" panose="02010609060101010101" charset="-122"/>
              </a:rPr>
              <a:t>一个郁郁寡欢的国王</a:t>
            </a:r>
            <a:r>
              <a:rPr lang="en-US" altLang="zh-CN" sz="2800" b="1">
                <a:solidFill>
                  <a:srgbClr val="0000FF"/>
                </a:solidFill>
                <a:latin typeface="黑体" panose="02010609060101010101" charset="-122"/>
                <a:ea typeface="黑体" panose="02010609060101010101" charset="-122"/>
                <a:cs typeface="黑体" panose="02010609060101010101" charset="-122"/>
              </a:rPr>
              <a:t>》</a:t>
            </a:r>
            <a:r>
              <a:rPr lang="zh-CN" altLang="en-US" sz="2800" b="1">
                <a:latin typeface="黑体" panose="02010609060101010101" charset="-122"/>
                <a:ea typeface="黑体" panose="02010609060101010101" charset="-122"/>
                <a:cs typeface="黑体" panose="02010609060101010101" charset="-122"/>
              </a:rPr>
              <a:t>，</a:t>
            </a:r>
            <a:r>
              <a:rPr lang="zh-CN" altLang="en-US" sz="2800" b="1">
                <a:solidFill>
                  <a:srgbClr val="0000FF"/>
                </a:solidFill>
                <a:latin typeface="黑体" panose="02010609060101010101" charset="-122"/>
                <a:ea typeface="黑体" panose="02010609060101010101" charset="-122"/>
                <a:cs typeface="黑体" panose="02010609060101010101" charset="-122"/>
              </a:rPr>
              <a:t>长篇</a:t>
            </a:r>
            <a:r>
              <a:rPr lang="zh-CN" altLang="en-US" sz="2800" b="1">
                <a:latin typeface="黑体" panose="02010609060101010101" charset="-122"/>
                <a:ea typeface="黑体" panose="02010609060101010101" charset="-122"/>
                <a:cs typeface="黑体" panose="02010609060101010101" charset="-122"/>
              </a:rPr>
              <a:t>小说</a:t>
            </a:r>
            <a:r>
              <a:rPr lang="en-US" altLang="zh-CN" sz="2800" b="1">
                <a:latin typeface="黑体" panose="02010609060101010101" charset="-122"/>
                <a:ea typeface="黑体" panose="02010609060101010101" charset="-122"/>
                <a:cs typeface="黑体" panose="02010609060101010101" charset="-122"/>
              </a:rPr>
              <a:t>《</a:t>
            </a:r>
            <a:r>
              <a:rPr lang="zh-CN" altLang="en-US" sz="2800" b="1">
                <a:latin typeface="黑体" panose="02010609060101010101" charset="-122"/>
                <a:ea typeface="黑体" panose="02010609060101010101" charset="-122"/>
                <a:cs typeface="黑体" panose="02010609060101010101" charset="-122"/>
              </a:rPr>
              <a:t>屋顶上的轻骑兵</a:t>
            </a:r>
            <a:r>
              <a:rPr lang="en-US" altLang="zh-CN" sz="2800" b="1">
                <a:latin typeface="黑体" panose="02010609060101010101" charset="-122"/>
                <a:ea typeface="黑体" panose="02010609060101010101" charset="-122"/>
                <a:cs typeface="黑体" panose="02010609060101010101" charset="-122"/>
              </a:rPr>
              <a:t>》</a:t>
            </a:r>
            <a:r>
              <a:rPr lang="zh-CN" altLang="en-US" sz="2800" b="1">
                <a:latin typeface="黑体" panose="02010609060101010101" charset="-122"/>
                <a:ea typeface="黑体" panose="02010609060101010101" charset="-122"/>
                <a:cs typeface="黑体" panose="02010609060101010101" charset="-122"/>
              </a:rPr>
              <a:t>被改编为电影。</a:t>
            </a:r>
            <a:endParaRPr lang="zh-CN" altLang="en-US" sz="2800" b="1">
              <a:latin typeface="黑体" panose="02010609060101010101" charset="-122"/>
              <a:ea typeface="黑体" panose="02010609060101010101" charset="-122"/>
              <a:cs typeface="黑体" panose="02010609060101010101" charset="-122"/>
            </a:endParaRPr>
          </a:p>
        </p:txBody>
      </p:sp>
      <p:pic>
        <p:nvPicPr>
          <p:cNvPr id="6146" name="Picture 6" descr="http://p2.so.qhmsg.com/bdr/_240_/t010aecde35056c7cd7.jpg"/>
          <p:cNvPicPr>
            <a:picLocks noChangeAspect="1" noChangeArrowheads="1"/>
          </p:cNvPicPr>
          <p:nvPr/>
        </p:nvPicPr>
        <p:blipFill>
          <a:blip r:embed="rId1" cstate="print"/>
          <a:srcRect t="12999" b="11401"/>
          <a:stretch>
            <a:fillRect/>
          </a:stretch>
        </p:blipFill>
        <p:spPr bwMode="auto">
          <a:xfrm>
            <a:off x="4230688" y="4581525"/>
            <a:ext cx="2286000" cy="1727200"/>
          </a:xfrm>
          <a:prstGeom prst="rect">
            <a:avLst/>
          </a:prstGeom>
          <a:noFill/>
          <a:ln w="9525">
            <a:noFill/>
            <a:miter lim="800000"/>
            <a:headEnd/>
            <a:tailEnd/>
          </a:ln>
        </p:spPr>
      </p:pic>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2"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作者简介</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8"/>
          <p:cNvSpPr txBox="1">
            <a:spLocks noChangeArrowheads="1"/>
          </p:cNvSpPr>
          <p:nvPr/>
        </p:nvSpPr>
        <p:spPr bwMode="auto">
          <a:xfrm>
            <a:off x="1355725" y="1874838"/>
            <a:ext cx="6525895" cy="3784600"/>
          </a:xfrm>
          <a:prstGeom prst="rect">
            <a:avLst/>
          </a:prstGeom>
          <a:noFill/>
          <a:ln w="9525">
            <a:noFill/>
            <a:miter lim="800000"/>
          </a:ln>
        </p:spPr>
        <p:txBody>
          <a:bodyPr wrap="none">
            <a:spAutoFit/>
          </a:bodyPr>
          <a:lstStyle/>
          <a:p>
            <a:pPr>
              <a:lnSpc>
                <a:spcPct val="250000"/>
              </a:lnSpc>
            </a:pPr>
            <a:r>
              <a:rPr lang="zh-CN" altLang="en-US" sz="3200" b="1">
                <a:latin typeface="黑体" panose="02010609060101010101" charset="-122"/>
                <a:ea typeface="黑体" panose="02010609060101010101" charset="-122"/>
              </a:rPr>
              <a:t>慷慨     帐篷     废墟     坍塌   </a:t>
            </a:r>
            <a:endParaRPr lang="en-US" altLang="zh-CN" sz="3200" b="1">
              <a:latin typeface="黑体" panose="02010609060101010101" charset="-122"/>
              <a:ea typeface="黑体" panose="02010609060101010101" charset="-122"/>
            </a:endParaRPr>
          </a:p>
          <a:p>
            <a:pPr>
              <a:lnSpc>
                <a:spcPct val="250000"/>
              </a:lnSpc>
            </a:pPr>
            <a:r>
              <a:rPr lang="zh-CN" altLang="en-US" sz="3200" b="1">
                <a:latin typeface="黑体" panose="02010609060101010101" charset="-122"/>
                <a:ea typeface="黑体" panose="02010609060101010101" charset="-122"/>
              </a:rPr>
              <a:t>呼啸     溜达     酬劳     微薄</a:t>
            </a:r>
            <a:endParaRPr lang="en-US" altLang="zh-CN" sz="3200" b="1">
              <a:latin typeface="黑体" panose="02010609060101010101" charset="-122"/>
              <a:ea typeface="黑体" panose="02010609060101010101" charset="-122"/>
            </a:endParaRPr>
          </a:p>
          <a:p>
            <a:pPr>
              <a:lnSpc>
                <a:spcPct val="250000"/>
              </a:lnSpc>
            </a:pPr>
            <a:r>
              <a:rPr lang="zh-CN" altLang="en-US" sz="3200" b="1">
                <a:latin typeface="黑体" panose="02010609060101010101" charset="-122"/>
                <a:ea typeface="黑体" panose="02010609060101010101" charset="-122"/>
              </a:rPr>
              <a:t>水渠    </a:t>
            </a:r>
            <a:r>
              <a:rPr lang="zh-CN" altLang="en-US" sz="3200" b="1">
                <a:solidFill>
                  <a:srgbClr val="0000FF"/>
                </a:solidFill>
                <a:latin typeface="黑体" panose="02010609060101010101" charset="-122"/>
                <a:ea typeface="黑体" panose="02010609060101010101" charset="-122"/>
              </a:rPr>
              <a:t>刨</a:t>
            </a:r>
            <a:r>
              <a:rPr lang="zh-CN" altLang="en-US" sz="3200" b="1">
                <a:latin typeface="黑体" panose="02010609060101010101" charset="-122"/>
                <a:ea typeface="黑体" panose="02010609060101010101" charset="-122"/>
              </a:rPr>
              <a:t>根问底     沉默</a:t>
            </a:r>
            <a:r>
              <a:rPr lang="zh-CN" altLang="en-US" sz="3200" b="1">
                <a:solidFill>
                  <a:srgbClr val="0000FF"/>
                </a:solidFill>
                <a:latin typeface="黑体" panose="02010609060101010101" charset="-122"/>
                <a:ea typeface="黑体" panose="02010609060101010101" charset="-122"/>
              </a:rPr>
              <a:t>寡</a:t>
            </a:r>
            <a:r>
              <a:rPr lang="zh-CN" altLang="en-US" sz="3200" b="1">
                <a:latin typeface="黑体" panose="02010609060101010101" charset="-122"/>
                <a:ea typeface="黑体" panose="02010609060101010101" charset="-122"/>
              </a:rPr>
              <a:t>言</a:t>
            </a:r>
            <a:endParaRPr lang="zh-CN" altLang="en-US" sz="3200" b="1">
              <a:latin typeface="黑体" panose="02010609060101010101" charset="-122"/>
              <a:ea typeface="黑体" panose="02010609060101010101" charset="-122"/>
            </a:endParaRPr>
          </a:p>
        </p:txBody>
      </p:sp>
      <p:sp>
        <p:nvSpPr>
          <p:cNvPr id="15" name="Text Box 11"/>
          <p:cNvSpPr txBox="1">
            <a:spLocks noChangeArrowheads="1"/>
          </p:cNvSpPr>
          <p:nvPr/>
        </p:nvSpPr>
        <p:spPr bwMode="auto">
          <a:xfrm>
            <a:off x="1116013" y="1922463"/>
            <a:ext cx="1620520" cy="521970"/>
          </a:xfrm>
          <a:prstGeom prst="rect">
            <a:avLst/>
          </a:prstGeom>
          <a:noFill/>
          <a:ln w="9525">
            <a:noFill/>
            <a:miter lim="800000"/>
          </a:ln>
        </p:spPr>
        <p:txBody>
          <a:bodyPr wrap="none">
            <a:spAutoFit/>
          </a:bodyPr>
          <a:lstStyle/>
          <a:p>
            <a:r>
              <a:rPr lang="en-US" altLang="zh-CN" sz="2800" b="1">
                <a:solidFill>
                  <a:srgbClr val="FF0000"/>
                </a:solidFill>
                <a:latin typeface="宋体" panose="02010600030101010101" pitchFamily="2" charset="-122"/>
              </a:rPr>
              <a:t>kāng kǎi</a:t>
            </a:r>
            <a:endParaRPr lang="en-US" altLang="zh-CN" sz="2800" b="1">
              <a:solidFill>
                <a:srgbClr val="FF0000"/>
              </a:solidFill>
              <a:latin typeface="宋体" panose="02010600030101010101" pitchFamily="2" charset="-122"/>
            </a:endParaRPr>
          </a:p>
        </p:txBody>
      </p:sp>
      <p:sp>
        <p:nvSpPr>
          <p:cNvPr id="16" name="Text Box 12"/>
          <p:cNvSpPr txBox="1">
            <a:spLocks noChangeArrowheads="1"/>
          </p:cNvSpPr>
          <p:nvPr/>
        </p:nvSpPr>
        <p:spPr bwMode="auto">
          <a:xfrm>
            <a:off x="2816225" y="1916113"/>
            <a:ext cx="1979930" cy="521970"/>
          </a:xfrm>
          <a:prstGeom prst="rect">
            <a:avLst/>
          </a:prstGeom>
          <a:noFill/>
          <a:ln w="9525">
            <a:noFill/>
            <a:miter lim="800000"/>
          </a:ln>
        </p:spPr>
        <p:txBody>
          <a:bodyPr wrap="none">
            <a:spAutoFit/>
          </a:bodyPr>
          <a:lstStyle/>
          <a:p>
            <a:r>
              <a:rPr lang="en-US" altLang="zh-CN" sz="2800" b="1">
                <a:solidFill>
                  <a:srgbClr val="FF0000"/>
                </a:solidFill>
                <a:latin typeface="宋体" panose="02010600030101010101" pitchFamily="2" charset="-122"/>
              </a:rPr>
              <a:t>zhàng peng</a:t>
            </a:r>
            <a:endParaRPr lang="en-US" altLang="zh-CN" sz="2800" b="1">
              <a:solidFill>
                <a:srgbClr val="FF0000"/>
              </a:solidFill>
              <a:latin typeface="宋体" panose="02010600030101010101" pitchFamily="2" charset="-122"/>
            </a:endParaRPr>
          </a:p>
        </p:txBody>
      </p:sp>
      <p:sp>
        <p:nvSpPr>
          <p:cNvPr id="17" name="Text Box 12"/>
          <p:cNvSpPr txBox="1">
            <a:spLocks noChangeArrowheads="1"/>
          </p:cNvSpPr>
          <p:nvPr/>
        </p:nvSpPr>
        <p:spPr bwMode="auto">
          <a:xfrm>
            <a:off x="4903788" y="1928813"/>
            <a:ext cx="1439862" cy="521970"/>
          </a:xfrm>
          <a:prstGeom prst="rect">
            <a:avLst/>
          </a:prstGeom>
          <a:noFill/>
          <a:ln w="9525">
            <a:noFill/>
            <a:miter lim="800000"/>
          </a:ln>
        </p:spPr>
        <p:txBody>
          <a:bodyPr>
            <a:spAutoFit/>
          </a:bodyPr>
          <a:lstStyle/>
          <a:p>
            <a:pPr>
              <a:spcBef>
                <a:spcPct val="50000"/>
              </a:spcBef>
            </a:pPr>
            <a:r>
              <a:rPr lang="en-US" altLang="zh-CN" sz="2800" b="1">
                <a:solidFill>
                  <a:srgbClr val="FF0000"/>
                </a:solidFill>
                <a:latin typeface="宋体" panose="02010600030101010101" pitchFamily="2" charset="-122"/>
              </a:rPr>
              <a:t>fèi xū</a:t>
            </a:r>
            <a:endParaRPr lang="zh-CN" altLang="zh-CN" sz="2800" b="1">
              <a:solidFill>
                <a:srgbClr val="FF0000"/>
              </a:solidFill>
              <a:latin typeface="宋体" panose="02010600030101010101" pitchFamily="2" charset="-122"/>
            </a:endParaRPr>
          </a:p>
        </p:txBody>
      </p:sp>
      <p:sp>
        <p:nvSpPr>
          <p:cNvPr id="18" name="Text Box 11"/>
          <p:cNvSpPr txBox="1">
            <a:spLocks noChangeArrowheads="1"/>
          </p:cNvSpPr>
          <p:nvPr/>
        </p:nvSpPr>
        <p:spPr bwMode="auto">
          <a:xfrm>
            <a:off x="6704013" y="1925638"/>
            <a:ext cx="1352550" cy="521970"/>
          </a:xfrm>
          <a:prstGeom prst="rect">
            <a:avLst/>
          </a:prstGeom>
          <a:noFill/>
          <a:ln w="9525">
            <a:noFill/>
            <a:miter lim="800000"/>
          </a:ln>
        </p:spPr>
        <p:txBody>
          <a:bodyPr>
            <a:spAutoFit/>
          </a:bodyPr>
          <a:lstStyle/>
          <a:p>
            <a:pPr>
              <a:spcBef>
                <a:spcPct val="50000"/>
              </a:spcBef>
            </a:pPr>
            <a:r>
              <a:rPr lang="en-US" altLang="zh-CN" sz="2800" b="1">
                <a:solidFill>
                  <a:srgbClr val="FF0000"/>
                </a:solidFill>
                <a:latin typeface="宋体" panose="02010600030101010101" pitchFamily="2" charset="-122"/>
              </a:rPr>
              <a:t>tān tā</a:t>
            </a:r>
            <a:r>
              <a:rPr lang="zh-CN" altLang="zh-CN" sz="2800" b="1">
                <a:solidFill>
                  <a:srgbClr val="FF0000"/>
                </a:solidFill>
                <a:latin typeface="宋体" panose="02010600030101010101" pitchFamily="2" charset="-122"/>
              </a:rPr>
              <a:t> </a:t>
            </a:r>
            <a:endParaRPr lang="zh-CN" altLang="zh-CN" sz="2800" b="1">
              <a:solidFill>
                <a:srgbClr val="FF0000"/>
              </a:solidFill>
              <a:latin typeface="宋体" panose="02010600030101010101" pitchFamily="2" charset="-122"/>
            </a:endParaRPr>
          </a:p>
        </p:txBody>
      </p:sp>
      <p:sp>
        <p:nvSpPr>
          <p:cNvPr id="19" name="矩形 18"/>
          <p:cNvSpPr>
            <a:spLocks noChangeArrowheads="1"/>
          </p:cNvSpPr>
          <p:nvPr/>
        </p:nvSpPr>
        <p:spPr bwMode="auto">
          <a:xfrm>
            <a:off x="1168400" y="3159125"/>
            <a:ext cx="1440815" cy="521970"/>
          </a:xfrm>
          <a:prstGeom prst="rect">
            <a:avLst/>
          </a:prstGeom>
          <a:noFill/>
          <a:ln w="9525">
            <a:noFill/>
            <a:miter lim="800000"/>
          </a:ln>
        </p:spPr>
        <p:txBody>
          <a:bodyPr wrap="none">
            <a:spAutoFit/>
          </a:bodyPr>
          <a:lstStyle/>
          <a:p>
            <a:r>
              <a:rPr lang="en-US" altLang="zh-CN" sz="2800" b="1">
                <a:solidFill>
                  <a:srgbClr val="FF0000"/>
                </a:solidFill>
                <a:latin typeface="宋体" panose="02010600030101010101" pitchFamily="2" charset="-122"/>
              </a:rPr>
              <a:t>hū xiào</a:t>
            </a:r>
            <a:endParaRPr lang="zh-CN" altLang="en-US" sz="2800" b="1">
              <a:solidFill>
                <a:srgbClr val="FF0000"/>
              </a:solidFill>
              <a:latin typeface="宋体" panose="02010600030101010101" pitchFamily="2" charset="-122"/>
            </a:endParaRPr>
          </a:p>
        </p:txBody>
      </p:sp>
      <p:sp>
        <p:nvSpPr>
          <p:cNvPr id="20" name="矩形 19"/>
          <p:cNvSpPr>
            <a:spLocks noChangeArrowheads="1"/>
          </p:cNvSpPr>
          <p:nvPr/>
        </p:nvSpPr>
        <p:spPr bwMode="auto">
          <a:xfrm>
            <a:off x="3055938" y="3146425"/>
            <a:ext cx="1261110" cy="521970"/>
          </a:xfrm>
          <a:prstGeom prst="rect">
            <a:avLst/>
          </a:prstGeom>
          <a:noFill/>
          <a:ln w="9525">
            <a:noFill/>
            <a:miter lim="800000"/>
          </a:ln>
        </p:spPr>
        <p:txBody>
          <a:bodyPr wrap="none">
            <a:spAutoFit/>
          </a:bodyPr>
          <a:lstStyle/>
          <a:p>
            <a:r>
              <a:rPr lang="en-US" altLang="zh-CN" sz="2800" b="1">
                <a:solidFill>
                  <a:srgbClr val="FF0000"/>
                </a:solidFill>
                <a:latin typeface="宋体" panose="02010600030101010101" pitchFamily="2" charset="-122"/>
              </a:rPr>
              <a:t>liū da</a:t>
            </a:r>
            <a:endParaRPr lang="zh-CN" altLang="en-US" sz="2800" b="1">
              <a:solidFill>
                <a:srgbClr val="FF0000"/>
              </a:solidFill>
              <a:latin typeface="宋体" panose="02010600030101010101" pitchFamily="2" charset="-122"/>
            </a:endParaRPr>
          </a:p>
        </p:txBody>
      </p:sp>
      <p:sp>
        <p:nvSpPr>
          <p:cNvPr id="21" name="矩形 20"/>
          <p:cNvSpPr>
            <a:spLocks noChangeArrowheads="1"/>
          </p:cNvSpPr>
          <p:nvPr/>
        </p:nvSpPr>
        <p:spPr bwMode="auto">
          <a:xfrm>
            <a:off x="4810125" y="3149600"/>
            <a:ext cx="1620520" cy="521970"/>
          </a:xfrm>
          <a:prstGeom prst="rect">
            <a:avLst/>
          </a:prstGeom>
          <a:noFill/>
          <a:ln w="9525">
            <a:noFill/>
            <a:miter lim="800000"/>
          </a:ln>
        </p:spPr>
        <p:txBody>
          <a:bodyPr wrap="none">
            <a:spAutoFit/>
          </a:bodyPr>
          <a:lstStyle/>
          <a:p>
            <a:r>
              <a:rPr lang="en-US" altLang="zh-CN" sz="2800" b="1">
                <a:solidFill>
                  <a:srgbClr val="FF0000"/>
                </a:solidFill>
                <a:latin typeface="宋体" panose="02010600030101010101" pitchFamily="2" charset="-122"/>
              </a:rPr>
              <a:t>chóu láo</a:t>
            </a:r>
            <a:endParaRPr lang="zh-CN" altLang="en-US" sz="2800" b="1">
              <a:solidFill>
                <a:srgbClr val="FF0000"/>
              </a:solidFill>
              <a:latin typeface="宋体" panose="02010600030101010101" pitchFamily="2" charset="-122"/>
            </a:endParaRPr>
          </a:p>
        </p:txBody>
      </p:sp>
      <p:sp>
        <p:nvSpPr>
          <p:cNvPr id="22" name="Text Box 15"/>
          <p:cNvSpPr txBox="1">
            <a:spLocks noChangeArrowheads="1"/>
          </p:cNvSpPr>
          <p:nvPr/>
        </p:nvSpPr>
        <p:spPr bwMode="auto">
          <a:xfrm>
            <a:off x="6777038" y="3133725"/>
            <a:ext cx="1366837" cy="521970"/>
          </a:xfrm>
          <a:prstGeom prst="rect">
            <a:avLst/>
          </a:prstGeom>
          <a:noFill/>
          <a:ln w="9525">
            <a:noFill/>
            <a:miter lim="800000"/>
          </a:ln>
        </p:spPr>
        <p:txBody>
          <a:bodyPr>
            <a:spAutoFit/>
          </a:bodyPr>
          <a:lstStyle/>
          <a:p>
            <a:pPr>
              <a:spcBef>
                <a:spcPct val="50000"/>
              </a:spcBef>
            </a:pPr>
            <a:r>
              <a:rPr lang="en-US" altLang="zh-CN" sz="2800" b="1">
                <a:solidFill>
                  <a:srgbClr val="FF0000"/>
                </a:solidFill>
                <a:latin typeface="宋体" panose="02010600030101010101" pitchFamily="2" charset="-122"/>
              </a:rPr>
              <a:t>wēi bó</a:t>
            </a:r>
            <a:endParaRPr lang="zh-CN" altLang="zh-CN" sz="2800" b="1">
              <a:solidFill>
                <a:srgbClr val="FF0000"/>
              </a:solidFill>
              <a:latin typeface="宋体" panose="02010600030101010101" pitchFamily="2" charset="-122"/>
            </a:endParaRPr>
          </a:p>
        </p:txBody>
      </p:sp>
      <p:sp>
        <p:nvSpPr>
          <p:cNvPr id="23" name="Text Box 18"/>
          <p:cNvSpPr txBox="1">
            <a:spLocks noChangeArrowheads="1"/>
          </p:cNvSpPr>
          <p:nvPr/>
        </p:nvSpPr>
        <p:spPr bwMode="auto">
          <a:xfrm>
            <a:off x="1163638" y="4392613"/>
            <a:ext cx="1630362" cy="521970"/>
          </a:xfrm>
          <a:prstGeom prst="rect">
            <a:avLst/>
          </a:prstGeom>
          <a:noFill/>
          <a:ln w="9525">
            <a:noFill/>
            <a:miter lim="800000"/>
          </a:ln>
        </p:spPr>
        <p:txBody>
          <a:bodyPr>
            <a:spAutoFit/>
          </a:bodyPr>
          <a:lstStyle/>
          <a:p>
            <a:pPr>
              <a:spcBef>
                <a:spcPct val="50000"/>
              </a:spcBef>
            </a:pPr>
            <a:r>
              <a:rPr lang="en-US" altLang="zh-CN" sz="2800" b="1">
                <a:solidFill>
                  <a:srgbClr val="FF0000"/>
                </a:solidFill>
                <a:latin typeface="宋体" panose="02010600030101010101" pitchFamily="2" charset="-122"/>
              </a:rPr>
              <a:t>shuǐ qú</a:t>
            </a:r>
            <a:endParaRPr lang="zh-CN" altLang="zh-CN" sz="2800" b="1">
              <a:solidFill>
                <a:srgbClr val="FF0000"/>
              </a:solidFill>
              <a:latin typeface="宋体" panose="02010600030101010101" pitchFamily="2" charset="-122"/>
            </a:endParaRPr>
          </a:p>
        </p:txBody>
      </p:sp>
      <p:sp>
        <p:nvSpPr>
          <p:cNvPr id="24" name="矩形 23"/>
          <p:cNvSpPr>
            <a:spLocks noChangeArrowheads="1"/>
          </p:cNvSpPr>
          <p:nvPr/>
        </p:nvSpPr>
        <p:spPr bwMode="auto">
          <a:xfrm>
            <a:off x="2887663" y="4386263"/>
            <a:ext cx="721995" cy="521970"/>
          </a:xfrm>
          <a:prstGeom prst="rect">
            <a:avLst/>
          </a:prstGeom>
          <a:noFill/>
          <a:ln w="9525">
            <a:noFill/>
            <a:miter lim="800000"/>
          </a:ln>
        </p:spPr>
        <p:txBody>
          <a:bodyPr wrap="none">
            <a:spAutoFit/>
          </a:bodyPr>
          <a:lstStyle/>
          <a:p>
            <a:r>
              <a:rPr lang="en-US" altLang="zh-CN" sz="2800" b="1">
                <a:solidFill>
                  <a:srgbClr val="FF0000"/>
                </a:solidFill>
                <a:latin typeface="宋体" panose="02010600030101010101" pitchFamily="2" charset="-122"/>
              </a:rPr>
              <a:t>páo</a:t>
            </a:r>
            <a:endParaRPr lang="zh-CN" altLang="en-US" sz="2800" b="1">
              <a:solidFill>
                <a:srgbClr val="FF0000"/>
              </a:solidFill>
              <a:latin typeface="宋体" panose="02010600030101010101" pitchFamily="2" charset="-122"/>
            </a:endParaRPr>
          </a:p>
        </p:txBody>
      </p:sp>
      <p:sp>
        <p:nvSpPr>
          <p:cNvPr id="25" name="Text Box 14"/>
          <p:cNvSpPr txBox="1">
            <a:spLocks noChangeArrowheads="1"/>
          </p:cNvSpPr>
          <p:nvPr/>
        </p:nvSpPr>
        <p:spPr bwMode="auto">
          <a:xfrm>
            <a:off x="6372225" y="4408488"/>
            <a:ext cx="936625" cy="521970"/>
          </a:xfrm>
          <a:prstGeom prst="rect">
            <a:avLst/>
          </a:prstGeom>
          <a:noFill/>
          <a:ln w="9525">
            <a:noFill/>
            <a:miter lim="800000"/>
          </a:ln>
        </p:spPr>
        <p:txBody>
          <a:bodyPr>
            <a:spAutoFit/>
          </a:bodyPr>
          <a:lstStyle/>
          <a:p>
            <a:pPr>
              <a:spcBef>
                <a:spcPct val="50000"/>
              </a:spcBef>
            </a:pPr>
            <a:r>
              <a:rPr lang="en-US" altLang="zh-CN" sz="2800" b="1">
                <a:solidFill>
                  <a:srgbClr val="FF0000"/>
                </a:solidFill>
                <a:latin typeface="宋体" panose="02010600030101010101" pitchFamily="2" charset="-122"/>
              </a:rPr>
              <a:t>guǎ</a:t>
            </a:r>
            <a:endParaRPr lang="zh-CN" altLang="zh-CN" sz="2800" b="1">
              <a:solidFill>
                <a:srgbClr val="FF0000"/>
              </a:solidFill>
              <a:latin typeface="宋体" panose="02010600030101010101" pitchFamily="2" charset="-122"/>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字词积累</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32180" y="1456690"/>
            <a:ext cx="6715760" cy="681990"/>
          </a:xfrm>
          <a:prstGeom prst="rect">
            <a:avLst/>
          </a:prstGeom>
          <a:noFill/>
        </p:spPr>
        <p:txBody>
          <a:bodyPr wrap="none">
            <a:spAutoFit/>
          </a:bodyPr>
          <a:lstStyle/>
          <a:p>
            <a:pPr marL="0" marR="0" indent="0" defTabSz="914400" eaLnBrk="1" hangingPunct="1">
              <a:lnSpc>
                <a:spcPct val="120000"/>
              </a:lnSpc>
              <a:buClrTx/>
              <a:buSzTx/>
              <a:buFont typeface="+mj-lt"/>
              <a:buNone/>
              <a:defRPr/>
            </a:pPr>
            <a:r>
              <a:rPr kumimoji="0" lang="zh-CN" altLang="en-US" sz="3200" b="1" kern="1200" cap="none" spc="0" normalizeH="0" baseline="0" noProof="0" dirty="0">
                <a:latin typeface="黑体" panose="02010609060101010101" charset="-122"/>
                <a:ea typeface="黑体" panose="02010609060101010101" charset="-122"/>
                <a:cs typeface="+mn-cs"/>
              </a:rPr>
              <a:t>用简洁的语言概括本文所讲的故事。</a:t>
            </a:r>
            <a:endParaRPr kumimoji="0" lang="zh-CN" altLang="en-US" sz="3200" b="1" kern="1200" cap="none" spc="0" normalizeH="0" baseline="0" noProof="0" dirty="0">
              <a:latin typeface="黑体" panose="02010609060101010101" charset="-122"/>
              <a:ea typeface="黑体" panose="02010609060101010101" charset="-122"/>
              <a:cs typeface="+mn-cs"/>
            </a:endParaRPr>
          </a:p>
        </p:txBody>
      </p:sp>
      <p:sp>
        <p:nvSpPr>
          <p:cNvPr id="3" name="文本框 2"/>
          <p:cNvSpPr txBox="1"/>
          <p:nvPr/>
        </p:nvSpPr>
        <p:spPr>
          <a:xfrm>
            <a:off x="530225" y="2636838"/>
            <a:ext cx="8218488" cy="1863090"/>
          </a:xfrm>
          <a:prstGeom prst="rect">
            <a:avLst/>
          </a:prstGeom>
          <a:noFill/>
          <a:ln w="9525">
            <a:noFill/>
          </a:ln>
        </p:spPr>
        <p:txBody>
          <a:bodyPr>
            <a:spAutoFit/>
          </a:bodyPr>
          <a:p>
            <a:pPr eaLnBrk="1" hangingPunct="1">
              <a:lnSpc>
                <a:spcPct val="120000"/>
              </a:lnSpc>
            </a:pPr>
            <a:r>
              <a:rPr lang="zh-CN" altLang="en-US" sz="3200" b="1" dirty="0">
                <a:latin typeface="楷体" panose="02010609060101010101" pitchFamily="49" charset="-122"/>
                <a:ea typeface="楷体" panose="02010609060101010101" pitchFamily="49" charset="-122"/>
              </a:rPr>
              <a:t>    </a:t>
            </a:r>
            <a:r>
              <a:rPr lang="zh-CN" altLang="en-US" sz="3200" b="1" dirty="0">
                <a:solidFill>
                  <a:srgbClr val="0000FF"/>
                </a:solidFill>
                <a:latin typeface="黑体" panose="02010609060101010101" charset="-122"/>
                <a:ea typeface="黑体" panose="02010609060101010101" charset="-122"/>
                <a:cs typeface="黑体" panose="02010609060101010101" charset="-122"/>
              </a:rPr>
              <a:t>通过“我”的回忆，讲述了一个荒漠中的牧羊人几十年默默无闻地植树，让一片荒原变成绿洲而造福众人的故事。</a:t>
            </a:r>
            <a:endParaRPr lang="zh-CN" altLang="en-US" sz="3200" b="1" dirty="0">
              <a:solidFill>
                <a:srgbClr val="0000FF"/>
              </a:solidFill>
              <a:latin typeface="黑体" panose="02010609060101010101" charset="-122"/>
              <a:ea typeface="黑体" panose="02010609060101010101" charset="-122"/>
              <a:cs typeface="黑体" panose="02010609060101010101" charset="-122"/>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整体感知</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85788" y="1598613"/>
            <a:ext cx="7954962" cy="1124585"/>
          </a:xfrm>
          <a:prstGeom prst="rect">
            <a:avLst/>
          </a:prstGeom>
          <a:noFill/>
          <a:ln w="9525">
            <a:noFill/>
            <a:miter lim="800000"/>
          </a:ln>
        </p:spPr>
        <p:txBody>
          <a:bodyPr>
            <a:spAutoFit/>
          </a:bodyPr>
          <a:lstStyle/>
          <a:p>
            <a:pPr>
              <a:lnSpc>
                <a:spcPct val="120000"/>
              </a:lnSpc>
            </a:pPr>
            <a:r>
              <a:rPr lang="zh-CN" altLang="en-US" sz="2800" b="1">
                <a:solidFill>
                  <a:srgbClr val="FF0000"/>
                </a:solidFill>
                <a:latin typeface="黑体" panose="02010609060101010101" charset="-122"/>
                <a:ea typeface="黑体" panose="02010609060101010101" charset="-122"/>
                <a:cs typeface="黑体" panose="02010609060101010101" charset="-122"/>
              </a:rPr>
              <a:t>第一部分（第</a:t>
            </a:r>
            <a:r>
              <a:rPr lang="en-US" altLang="zh-CN" sz="2800" b="1">
                <a:solidFill>
                  <a:srgbClr val="FF0000"/>
                </a:solidFill>
                <a:latin typeface="黑体" panose="02010609060101010101" charset="-122"/>
                <a:ea typeface="黑体" panose="02010609060101010101" charset="-122"/>
                <a:cs typeface="黑体" panose="02010609060101010101" charset="-122"/>
              </a:rPr>
              <a:t>1</a:t>
            </a:r>
            <a:r>
              <a:rPr lang="zh-CN" altLang="en-US" sz="2800" b="1">
                <a:solidFill>
                  <a:srgbClr val="FF0000"/>
                </a:solidFill>
                <a:latin typeface="黑体" panose="02010609060101010101" charset="-122"/>
                <a:ea typeface="黑体" panose="02010609060101010101" charset="-122"/>
                <a:cs typeface="黑体" panose="02010609060101010101" charset="-122"/>
              </a:rPr>
              <a:t>段）：</a:t>
            </a:r>
            <a:r>
              <a:rPr lang="zh-CN" altLang="en-US" sz="2800" b="1">
                <a:latin typeface="黑体" panose="02010609060101010101" charset="-122"/>
                <a:ea typeface="黑体" panose="02010609060101010101" charset="-122"/>
                <a:cs typeface="黑体" panose="02010609060101010101" charset="-122"/>
              </a:rPr>
              <a:t>运用议论，对</a:t>
            </a:r>
            <a:r>
              <a:rPr lang="en-US" altLang="zh-CN" sz="2800" b="1">
                <a:latin typeface="黑体" panose="02010609060101010101" charset="-122"/>
                <a:ea typeface="黑体" panose="02010609060101010101" charset="-122"/>
                <a:cs typeface="黑体" panose="02010609060101010101" charset="-122"/>
              </a:rPr>
              <a:t>“</a:t>
            </a:r>
            <a:r>
              <a:rPr lang="zh-CN" altLang="en-US" sz="2800" b="1">
                <a:latin typeface="黑体" panose="02010609060101010101" charset="-122"/>
                <a:ea typeface="黑体" panose="02010609060101010101" charset="-122"/>
                <a:cs typeface="黑体" panose="02010609060101010101" charset="-122"/>
              </a:rPr>
              <a:t>牧羊人</a:t>
            </a:r>
            <a:r>
              <a:rPr lang="en-US" altLang="zh-CN" sz="2800" b="1">
                <a:latin typeface="黑体" panose="02010609060101010101" charset="-122"/>
                <a:ea typeface="黑体" panose="02010609060101010101" charset="-122"/>
                <a:cs typeface="黑体" panose="02010609060101010101" charset="-122"/>
              </a:rPr>
              <a:t>”</a:t>
            </a:r>
            <a:r>
              <a:rPr lang="zh-CN" altLang="en-US" sz="2800" b="1">
                <a:latin typeface="黑体" panose="02010609060101010101" charset="-122"/>
                <a:ea typeface="黑体" panose="02010609060101010101" charset="-122"/>
                <a:cs typeface="黑体" panose="02010609060101010101" charset="-122"/>
              </a:rPr>
              <a:t>这一形象进行高度概括，提挈全篇。</a:t>
            </a:r>
            <a:endParaRPr lang="zh-CN" altLang="en-US" sz="2800" b="1">
              <a:latin typeface="黑体" panose="02010609060101010101" charset="-122"/>
              <a:ea typeface="黑体" panose="02010609060101010101" charset="-122"/>
              <a:cs typeface="黑体" panose="02010609060101010101" charset="-122"/>
            </a:endParaRPr>
          </a:p>
        </p:txBody>
      </p:sp>
      <p:sp>
        <p:nvSpPr>
          <p:cNvPr id="3" name="文本框 2"/>
          <p:cNvSpPr txBox="1">
            <a:spLocks noChangeArrowheads="1"/>
          </p:cNvSpPr>
          <p:nvPr/>
        </p:nvSpPr>
        <p:spPr bwMode="auto">
          <a:xfrm>
            <a:off x="587375" y="2990850"/>
            <a:ext cx="7845425" cy="1124585"/>
          </a:xfrm>
          <a:prstGeom prst="rect">
            <a:avLst/>
          </a:prstGeom>
          <a:noFill/>
          <a:ln w="9525">
            <a:noFill/>
            <a:miter lim="800000"/>
          </a:ln>
        </p:spPr>
        <p:txBody>
          <a:bodyPr>
            <a:spAutoFit/>
          </a:bodyPr>
          <a:lstStyle/>
          <a:p>
            <a:pPr>
              <a:lnSpc>
                <a:spcPct val="120000"/>
              </a:lnSpc>
            </a:pPr>
            <a:r>
              <a:rPr lang="zh-CN" altLang="en-US" sz="2800" b="1">
                <a:solidFill>
                  <a:srgbClr val="FF0000"/>
                </a:solidFill>
                <a:latin typeface="黑体" panose="02010609060101010101" charset="-122"/>
                <a:ea typeface="黑体" panose="02010609060101010101" charset="-122"/>
                <a:cs typeface="黑体" panose="02010609060101010101" charset="-122"/>
              </a:rPr>
              <a:t>第二部分（第</a:t>
            </a:r>
            <a:r>
              <a:rPr lang="en-US" altLang="zh-CN" sz="2800" b="1">
                <a:solidFill>
                  <a:srgbClr val="FF0000"/>
                </a:solidFill>
                <a:latin typeface="黑体" panose="02010609060101010101" charset="-122"/>
                <a:ea typeface="黑体" panose="02010609060101010101" charset="-122"/>
                <a:cs typeface="黑体" panose="02010609060101010101" charset="-122"/>
              </a:rPr>
              <a:t>2—20</a:t>
            </a:r>
            <a:r>
              <a:rPr lang="zh-CN" altLang="en-US" sz="2800" b="1">
                <a:solidFill>
                  <a:srgbClr val="FF0000"/>
                </a:solidFill>
                <a:latin typeface="黑体" panose="02010609060101010101" charset="-122"/>
                <a:ea typeface="黑体" panose="02010609060101010101" charset="-122"/>
                <a:cs typeface="黑体" panose="02010609060101010101" charset="-122"/>
              </a:rPr>
              <a:t>段）：</a:t>
            </a:r>
            <a:r>
              <a:rPr lang="zh-CN" altLang="en-US" sz="2800" b="1">
                <a:latin typeface="黑体" panose="02010609060101010101" charset="-122"/>
                <a:ea typeface="黑体" panose="02010609060101010101" charset="-122"/>
                <a:cs typeface="黑体" panose="02010609060101010101" charset="-122"/>
              </a:rPr>
              <a:t>记叙和描写“牧羊人”通过植树，使废墟变为绿洲的伟大壮举。</a:t>
            </a:r>
            <a:endParaRPr lang="zh-CN" altLang="en-US" sz="2800" b="1">
              <a:latin typeface="黑体" panose="02010609060101010101" charset="-122"/>
              <a:ea typeface="黑体" panose="02010609060101010101" charset="-122"/>
              <a:cs typeface="黑体" panose="02010609060101010101" charset="-122"/>
            </a:endParaRPr>
          </a:p>
        </p:txBody>
      </p:sp>
      <p:sp>
        <p:nvSpPr>
          <p:cNvPr id="4" name="文本框 3"/>
          <p:cNvSpPr txBox="1">
            <a:spLocks noChangeArrowheads="1"/>
          </p:cNvSpPr>
          <p:nvPr/>
        </p:nvSpPr>
        <p:spPr bwMode="auto">
          <a:xfrm>
            <a:off x="587375" y="4591050"/>
            <a:ext cx="7953375" cy="1124585"/>
          </a:xfrm>
          <a:prstGeom prst="rect">
            <a:avLst/>
          </a:prstGeom>
          <a:noFill/>
          <a:ln w="9525">
            <a:noFill/>
            <a:miter lim="800000"/>
          </a:ln>
        </p:spPr>
        <p:txBody>
          <a:bodyPr>
            <a:spAutoFit/>
          </a:bodyPr>
          <a:lstStyle/>
          <a:p>
            <a:pPr>
              <a:lnSpc>
                <a:spcPct val="120000"/>
              </a:lnSpc>
            </a:pPr>
            <a:r>
              <a:rPr lang="zh-CN" altLang="en-US" sz="2800" b="1">
                <a:solidFill>
                  <a:srgbClr val="FF0000"/>
                </a:solidFill>
                <a:latin typeface="黑体" panose="02010609060101010101" charset="-122"/>
                <a:ea typeface="黑体" panose="02010609060101010101" charset="-122"/>
                <a:cs typeface="黑体" panose="02010609060101010101" charset="-122"/>
              </a:rPr>
              <a:t>第三部分（第</a:t>
            </a:r>
            <a:r>
              <a:rPr lang="en-US" altLang="zh-CN" sz="2800" b="1">
                <a:solidFill>
                  <a:srgbClr val="FF0000"/>
                </a:solidFill>
                <a:latin typeface="黑体" panose="02010609060101010101" charset="-122"/>
                <a:ea typeface="黑体" panose="02010609060101010101" charset="-122"/>
                <a:cs typeface="黑体" panose="02010609060101010101" charset="-122"/>
              </a:rPr>
              <a:t>21</a:t>
            </a:r>
            <a:r>
              <a:rPr lang="zh-CN" altLang="en-US" sz="2800" b="1">
                <a:solidFill>
                  <a:srgbClr val="FF0000"/>
                </a:solidFill>
                <a:latin typeface="黑体" panose="02010609060101010101" charset="-122"/>
                <a:ea typeface="黑体" panose="02010609060101010101" charset="-122"/>
                <a:cs typeface="黑体" panose="02010609060101010101" charset="-122"/>
              </a:rPr>
              <a:t>段）：</a:t>
            </a:r>
            <a:r>
              <a:rPr lang="zh-CN" altLang="en-US" sz="2800" b="1">
                <a:latin typeface="黑体" panose="02010609060101010101" charset="-122"/>
                <a:ea typeface="黑体" panose="02010609060101010101" charset="-122"/>
                <a:cs typeface="黑体" panose="02010609060101010101" charset="-122"/>
              </a:rPr>
              <a:t>通过议论，揭示主题，表达对老人的赞美之情。</a:t>
            </a:r>
            <a:endParaRPr lang="zh-CN" altLang="en-US" sz="2800" b="1">
              <a:latin typeface="黑体" panose="02010609060101010101" charset="-122"/>
              <a:ea typeface="黑体" panose="02010609060101010101" charset="-122"/>
              <a:cs typeface="黑体" panose="02010609060101010101" charset="-122"/>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整体感知</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980440"/>
            <a:ext cx="4432935" cy="706755"/>
          </a:xfrm>
          <a:prstGeom prst="rect">
            <a:avLst/>
          </a:prstGeom>
          <a:noFill/>
        </p:spPr>
        <p:txBody>
          <a:bodyPr wrap="square" rtlCol="0">
            <a:spAutoFit/>
          </a:bodyPr>
          <a:p>
            <a:r>
              <a:rPr lang="zh-CN" altLang="zh-CN" sz="4000"/>
              <a:t>完成书上</a:t>
            </a:r>
            <a:r>
              <a:rPr lang="en-US" altLang="zh-CN" sz="4000"/>
              <a:t>74</a:t>
            </a:r>
            <a:r>
              <a:rPr lang="zh-CN" altLang="en-US" sz="4000"/>
              <a:t>页表格</a:t>
            </a:r>
            <a:endParaRPr lang="zh-CN" altLang="en-US" sz="400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242"/>
          <p:cNvSpPr txBox="1">
            <a:spLocks noChangeArrowheads="1"/>
          </p:cNvSpPr>
          <p:nvPr/>
        </p:nvSpPr>
        <p:spPr bwMode="auto">
          <a:xfrm>
            <a:off x="468313" y="1468438"/>
            <a:ext cx="8424862" cy="1296670"/>
          </a:xfrm>
          <a:prstGeom prst="rect">
            <a:avLst/>
          </a:prstGeom>
          <a:noFill/>
          <a:ln w="9525">
            <a:noFill/>
            <a:miter lim="800000"/>
          </a:ln>
        </p:spPr>
        <p:txBody>
          <a:bodyPr>
            <a:spAutoFit/>
          </a:bodyPr>
          <a:lstStyle/>
          <a:p>
            <a:pPr>
              <a:lnSpc>
                <a:spcPct val="140000"/>
              </a:lnSpc>
              <a:spcBef>
                <a:spcPct val="50000"/>
              </a:spcBef>
            </a:pPr>
            <a:r>
              <a:rPr lang="zh-CN" altLang="en-US" sz="2800" b="1">
                <a:solidFill>
                  <a:srgbClr val="000000"/>
                </a:solidFill>
                <a:latin typeface="黑体" panose="02010609060101010101" charset="-122"/>
                <a:ea typeface="黑体" panose="02010609060101010101" charset="-122"/>
                <a:cs typeface="黑体" panose="02010609060101010101" charset="-122"/>
              </a:rPr>
              <a:t>文章写“我”三次拜访牧羊人，各自看到一幅怎样的画面。</a:t>
            </a:r>
            <a:endParaRPr lang="zh-CN" altLang="en-US" sz="2800" b="1">
              <a:solidFill>
                <a:srgbClr val="000000"/>
              </a:solidFill>
              <a:latin typeface="黑体" panose="02010609060101010101" charset="-122"/>
              <a:ea typeface="黑体" panose="02010609060101010101" charset="-122"/>
              <a:cs typeface="黑体" panose="02010609060101010101" charset="-122"/>
            </a:endParaRPr>
          </a:p>
        </p:txBody>
      </p:sp>
      <p:sp>
        <p:nvSpPr>
          <p:cNvPr id="6" name="文本框 1"/>
          <p:cNvSpPr txBox="1">
            <a:spLocks noChangeArrowheads="1"/>
          </p:cNvSpPr>
          <p:nvPr/>
        </p:nvSpPr>
        <p:spPr bwMode="auto">
          <a:xfrm>
            <a:off x="468313" y="3096578"/>
            <a:ext cx="6735762" cy="2030095"/>
          </a:xfrm>
          <a:prstGeom prst="rect">
            <a:avLst/>
          </a:prstGeom>
          <a:noFill/>
          <a:ln w="9525">
            <a:noFill/>
            <a:miter lim="800000"/>
          </a:ln>
        </p:spPr>
        <p:txBody>
          <a:bodyPr>
            <a:spAutoFit/>
          </a:bodyPr>
          <a:lstStyle/>
          <a:p>
            <a:pPr>
              <a:lnSpc>
                <a:spcPct val="150000"/>
              </a:lnSpc>
            </a:pPr>
            <a:r>
              <a:rPr lang="zh-CN" altLang="en-US" sz="2800" b="1">
                <a:solidFill>
                  <a:srgbClr val="0000FF"/>
                </a:solidFill>
                <a:latin typeface="黑体" panose="02010609060101010101" charset="-122"/>
                <a:ea typeface="黑体" panose="02010609060101010101" charset="-122"/>
                <a:cs typeface="黑体" panose="02010609060101010101" charset="-122"/>
              </a:rPr>
              <a:t>一访牧羊人，画面一：被弃置的村庄；</a:t>
            </a:r>
            <a:endParaRPr lang="zh-CN" altLang="en-US" sz="2800" b="1">
              <a:solidFill>
                <a:srgbClr val="0000FF"/>
              </a:solidFill>
              <a:latin typeface="黑体" panose="02010609060101010101" charset="-122"/>
              <a:ea typeface="黑体" panose="02010609060101010101" charset="-122"/>
              <a:cs typeface="黑体" panose="02010609060101010101" charset="-122"/>
            </a:endParaRPr>
          </a:p>
          <a:p>
            <a:pPr>
              <a:lnSpc>
                <a:spcPct val="150000"/>
              </a:lnSpc>
            </a:pPr>
            <a:r>
              <a:rPr lang="zh-CN" altLang="en-US" sz="2800" b="1">
                <a:solidFill>
                  <a:srgbClr val="0000FF"/>
                </a:solidFill>
                <a:latin typeface="黑体" panose="02010609060101010101" charset="-122"/>
                <a:ea typeface="黑体" panose="02010609060101010101" charset="-122"/>
                <a:cs typeface="黑体" panose="02010609060101010101" charset="-122"/>
              </a:rPr>
              <a:t>二访牧羊人，画面二：绵延的森林；         </a:t>
            </a:r>
            <a:endParaRPr lang="zh-CN" altLang="en-US" sz="2800" b="1">
              <a:solidFill>
                <a:srgbClr val="0000FF"/>
              </a:solidFill>
              <a:latin typeface="黑体" panose="02010609060101010101" charset="-122"/>
              <a:ea typeface="黑体" panose="02010609060101010101" charset="-122"/>
              <a:cs typeface="黑体" panose="02010609060101010101" charset="-122"/>
            </a:endParaRPr>
          </a:p>
          <a:p>
            <a:pPr>
              <a:lnSpc>
                <a:spcPct val="150000"/>
              </a:lnSpc>
            </a:pPr>
            <a:r>
              <a:rPr lang="zh-CN" altLang="en-US" sz="2800" b="1">
                <a:solidFill>
                  <a:srgbClr val="0000FF"/>
                </a:solidFill>
                <a:latin typeface="黑体" panose="02010609060101010101" charset="-122"/>
                <a:ea typeface="黑体" panose="02010609060101010101" charset="-122"/>
                <a:cs typeface="黑体" panose="02010609060101010101" charset="-122"/>
              </a:rPr>
              <a:t>三访牧羊人，画面三：充满活力的田野。 </a:t>
            </a:r>
            <a:endParaRPr lang="zh-CN" altLang="en-US" sz="2800" b="1">
              <a:solidFill>
                <a:srgbClr val="0000FF"/>
              </a:solidFill>
              <a:latin typeface="黑体" panose="02010609060101010101" charset="-122"/>
              <a:ea typeface="黑体" panose="02010609060101010101" charset="-122"/>
              <a:cs typeface="黑体" panose="02010609060101010101" charset="-122"/>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课文研读</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1265"/>
          <p:cNvSpPr txBox="1">
            <a:spLocks noChangeArrowheads="1"/>
          </p:cNvSpPr>
          <p:nvPr/>
        </p:nvSpPr>
        <p:spPr bwMode="auto">
          <a:xfrm>
            <a:off x="539750" y="765175"/>
            <a:ext cx="8424863" cy="1296670"/>
          </a:xfrm>
          <a:prstGeom prst="rect">
            <a:avLst/>
          </a:prstGeom>
          <a:noFill/>
          <a:ln w="9525">
            <a:noFill/>
            <a:miter lim="800000"/>
          </a:ln>
        </p:spPr>
        <p:txBody>
          <a:bodyPr>
            <a:spAutoFit/>
          </a:bodyPr>
          <a:lstStyle/>
          <a:p>
            <a:pPr>
              <a:lnSpc>
                <a:spcPct val="140000"/>
              </a:lnSpc>
              <a:spcBef>
                <a:spcPct val="50000"/>
              </a:spcBef>
            </a:pPr>
            <a:r>
              <a:rPr lang="en-US" altLang="zh-CN" sz="2600" b="1">
                <a:solidFill>
                  <a:srgbClr val="FF0000"/>
                </a:solidFill>
                <a:latin typeface="宋体" panose="02010600030101010101" pitchFamily="2" charset="-122"/>
              </a:rPr>
              <a:t>    </a:t>
            </a:r>
            <a:r>
              <a:rPr lang="en-US" altLang="zh-CN" sz="2800" b="1">
                <a:solidFill>
                  <a:schemeClr val="tx1"/>
                </a:solidFill>
                <a:latin typeface="黑体" panose="02010609060101010101" charset="-122"/>
                <a:ea typeface="黑体" panose="02010609060101010101" charset="-122"/>
                <a:cs typeface="黑体" panose="02010609060101010101" charset="-122"/>
              </a:rPr>
              <a:t>3.</a:t>
            </a:r>
            <a:r>
              <a:rPr lang="zh-CN" altLang="en-US" sz="2800" b="1">
                <a:solidFill>
                  <a:schemeClr val="tx1"/>
                </a:solidFill>
                <a:latin typeface="黑体" panose="02010609060101010101" charset="-122"/>
                <a:ea typeface="黑体" panose="02010609060101010101" charset="-122"/>
                <a:cs typeface="黑体" panose="02010609060101010101" charset="-122"/>
              </a:rPr>
              <a:t>文中的牧羊人给作者留下了怎样的印象？请从文中找出相关语句，并进行概括。</a:t>
            </a:r>
            <a:endParaRPr lang="zh-CN" altLang="en-US" sz="2800" b="1">
              <a:solidFill>
                <a:schemeClr val="tx1"/>
              </a:solidFill>
              <a:latin typeface="黑体" panose="02010609060101010101" charset="-122"/>
              <a:ea typeface="黑体" panose="02010609060101010101" charset="-122"/>
              <a:cs typeface="黑体" panose="02010609060101010101" charset="-122"/>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讨论交流</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
        <p:nvSpPr>
          <p:cNvPr id="2" name="文本框 1"/>
          <p:cNvSpPr txBox="1"/>
          <p:nvPr/>
        </p:nvSpPr>
        <p:spPr>
          <a:xfrm>
            <a:off x="828040" y="2348865"/>
            <a:ext cx="7820025" cy="1198880"/>
          </a:xfrm>
          <a:prstGeom prst="rect">
            <a:avLst/>
          </a:prstGeom>
          <a:noFill/>
        </p:spPr>
        <p:txBody>
          <a:bodyPr wrap="square" rtlCol="0">
            <a:spAutoFit/>
          </a:bodyPr>
          <a:p>
            <a:pPr algn="l">
              <a:lnSpc>
                <a:spcPct val="150000"/>
              </a:lnSpc>
            </a:pPr>
            <a:r>
              <a:rPr lang="en-US" altLang="zh-CN" sz="2400" b="1">
                <a:solidFill>
                  <a:srgbClr val="FF0000"/>
                </a:solidFill>
                <a:latin typeface="黑体" panose="02010609060101010101" charset="-122"/>
                <a:ea typeface="黑体" panose="02010609060101010101" charset="-122"/>
                <a:sym typeface="Arial" panose="020B0604020202020204" pitchFamily="34" charset="0"/>
              </a:rPr>
              <a:t>   </a:t>
            </a:r>
            <a:r>
              <a:rPr lang="zh-CN" altLang="en-US" sz="2400" b="1">
                <a:solidFill>
                  <a:srgbClr val="FF0000"/>
                </a:solidFill>
                <a:latin typeface="黑体" panose="02010609060101010101" charset="-122"/>
                <a:ea typeface="黑体" panose="02010609060101010101" charset="-122"/>
                <a:sym typeface="Arial" panose="020B0604020202020204" pitchFamily="34" charset="0"/>
              </a:rPr>
              <a:t>牧羊人是一个充满自信、意志果断、外表整洁、心无旁骛，有毅力、有爱心、身体力行、慷慨无私的人。</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anim calcmode="lin" valueType="num">
                                      <p:cBhvr additive="base">
                                        <p:cTn id="7" dur="500" fill="hold"/>
                                        <p:tgtEl>
                                          <p:spTgt spid="15361"/>
                                        </p:tgtEl>
                                        <p:attrNameLst>
                                          <p:attrName>ppt_x</p:attrName>
                                        </p:attrNameLst>
                                      </p:cBhvr>
                                      <p:tavLst>
                                        <p:tav tm="0">
                                          <p:val>
                                            <p:strVal val="#ppt_x"/>
                                          </p:val>
                                        </p:tav>
                                        <p:tav tm="100000">
                                          <p:val>
                                            <p:strVal val="#ppt_x"/>
                                          </p:val>
                                        </p:tav>
                                      </p:tavLst>
                                    </p:anim>
                                    <p:anim calcmode="lin" valueType="num">
                                      <p:cBhvr additive="base">
                                        <p:cTn id="8" dur="500" fill="hold"/>
                                        <p:tgtEl>
                                          <p:spTgt spid="153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83845" y="933450"/>
            <a:ext cx="8388350" cy="2306955"/>
          </a:xfrm>
          <a:prstGeom prst="rect">
            <a:avLst/>
          </a:prstGeom>
          <a:noFill/>
        </p:spPr>
        <p:txBody>
          <a:bodyPr>
            <a:spAutoFit/>
          </a:bodyPr>
          <a:lstStyle/>
          <a:p>
            <a:pPr marR="0" defTabSz="914400" eaLnBrk="1" hangingPunct="1">
              <a:lnSpc>
                <a:spcPct val="100000"/>
              </a:lnSpc>
              <a:buClrTx/>
              <a:buSzTx/>
              <a:buFontTx/>
              <a:defRPr/>
            </a:pPr>
            <a:r>
              <a:rPr kumimoji="0" lang="zh-CN" altLang="en-US" sz="3200" b="1" kern="1200" cap="none" spc="0" normalizeH="0" baseline="0" noProof="0" dirty="0">
                <a:latin typeface="楷体" panose="02010609060101010101" pitchFamily="49" charset="-122"/>
                <a:ea typeface="楷体" panose="02010609060101010101" pitchFamily="49" charset="-122"/>
                <a:cs typeface="+mn-cs"/>
              </a:rPr>
              <a:t>   </a:t>
            </a:r>
            <a:r>
              <a:rPr kumimoji="0" lang="zh-CN" altLang="en-US" sz="28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 正面描写（直接描写）</a:t>
            </a:r>
            <a:r>
              <a:rPr kumimoji="0" lang="zh-CN" altLang="en-US" sz="2800" b="1" kern="1200" cap="none" spc="0" normalizeH="0" baseline="0" noProof="0" dirty="0">
                <a:solidFill>
                  <a:schemeClr val="tx1"/>
                </a:solidFill>
                <a:latin typeface="黑体" panose="02010609060101010101" charset="-122"/>
                <a:ea typeface="黑体" panose="02010609060101010101" charset="-122"/>
                <a:cs typeface="黑体" panose="02010609060101010101" charset="-122"/>
              </a:rPr>
              <a:t>：用生动形象的语言把人物（景物）的状态</a:t>
            </a:r>
            <a:r>
              <a:rPr kumimoji="0" lang="zh-CN" altLang="en-US" sz="2800" b="1" kern="1200" cap="none" spc="0" normalizeH="0" baseline="0" noProof="0" dirty="0">
                <a:solidFill>
                  <a:srgbClr val="FF0000"/>
                </a:solidFill>
                <a:latin typeface="黑体" panose="02010609060101010101" charset="-122"/>
                <a:ea typeface="黑体" panose="02010609060101010101" charset="-122"/>
                <a:cs typeface="黑体" panose="02010609060101010101" charset="-122"/>
              </a:rPr>
              <a:t>直接具体地描绘</a:t>
            </a:r>
            <a:r>
              <a:rPr kumimoji="0" lang="zh-CN" altLang="en-US" sz="2800" b="1" kern="1200" cap="none" spc="0" normalizeH="0" baseline="0" noProof="0" dirty="0">
                <a:solidFill>
                  <a:schemeClr val="tx1"/>
                </a:solidFill>
                <a:latin typeface="黑体" panose="02010609060101010101" charset="-122"/>
                <a:ea typeface="黑体" panose="02010609060101010101" charset="-122"/>
                <a:cs typeface="黑体" panose="02010609060101010101" charset="-122"/>
              </a:rPr>
              <a:t>出来，是刻画人物形象最常用的描写手法，即通过对人物的</a:t>
            </a:r>
            <a:r>
              <a:rPr kumimoji="0" lang="zh-CN" altLang="en-US" sz="28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肖像、语言、动作、神态、心理</a:t>
            </a:r>
            <a:r>
              <a:rPr kumimoji="0" lang="zh-CN" altLang="en-US" sz="2800" b="1" kern="1200" cap="none" spc="0" normalizeH="0" baseline="0" noProof="0" dirty="0">
                <a:solidFill>
                  <a:schemeClr val="tx1"/>
                </a:solidFill>
                <a:latin typeface="黑体" panose="02010609060101010101" charset="-122"/>
                <a:ea typeface="黑体" panose="02010609060101010101" charset="-122"/>
                <a:cs typeface="黑体" panose="02010609060101010101" charset="-122"/>
              </a:rPr>
              <a:t>等方面的描写，去表现人物的</a:t>
            </a:r>
            <a:r>
              <a:rPr kumimoji="0" lang="zh-CN" altLang="en-US" sz="28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性格、品质、特点</a:t>
            </a:r>
            <a:r>
              <a:rPr kumimoji="0" lang="zh-CN" altLang="en-US" sz="2800" b="1" kern="1200" cap="none" spc="0" normalizeH="0" baseline="0" noProof="0" dirty="0">
                <a:solidFill>
                  <a:schemeClr val="tx1"/>
                </a:solidFill>
                <a:latin typeface="黑体" panose="02010609060101010101" charset="-122"/>
                <a:ea typeface="黑体" panose="02010609060101010101" charset="-122"/>
                <a:cs typeface="黑体" panose="02010609060101010101" charset="-122"/>
              </a:rPr>
              <a:t>等。</a:t>
            </a:r>
            <a:endParaRPr kumimoji="0" lang="zh-CN" altLang="en-US" sz="2800" b="1" kern="1200" cap="none" spc="0" normalizeH="0" baseline="0" noProof="0" dirty="0">
              <a:solidFill>
                <a:schemeClr val="tx1"/>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593090" y="3492500"/>
            <a:ext cx="7957185" cy="1814830"/>
          </a:xfrm>
          <a:prstGeom prst="rect">
            <a:avLst/>
          </a:prstGeom>
          <a:noFill/>
        </p:spPr>
        <p:txBody>
          <a:bodyPr wrap="square" rtlCol="0" anchor="t">
            <a:spAutoFit/>
          </a:bodyPr>
          <a:p>
            <a:r>
              <a:rPr lang="zh-CN" altLang="en-US" sz="2800" b="1">
                <a:solidFill>
                  <a:srgbClr val="0000FF"/>
                </a:solidFill>
                <a:latin typeface="黑体" panose="02010609060101010101" charset="-122"/>
                <a:ea typeface="黑体" panose="02010609060101010101" charset="-122"/>
              </a:rPr>
              <a:t>侧面描写（间接描写）</a:t>
            </a:r>
            <a:r>
              <a:rPr lang="zh-CN" altLang="en-US" sz="2800" b="1">
                <a:latin typeface="黑体" panose="02010609060101010101" charset="-122"/>
                <a:ea typeface="黑体" panose="02010609060101010101" charset="-122"/>
              </a:rPr>
              <a:t>：从</a:t>
            </a:r>
            <a:r>
              <a:rPr lang="zh-CN" altLang="en-US" sz="2800" b="1">
                <a:solidFill>
                  <a:srgbClr val="FF0000"/>
                </a:solidFill>
                <a:latin typeface="黑体" panose="02010609060101010101" charset="-122"/>
                <a:ea typeface="黑体" panose="02010609060101010101" charset="-122"/>
              </a:rPr>
              <a:t>侧面烘托</a:t>
            </a:r>
            <a:r>
              <a:rPr lang="zh-CN" altLang="en-US" sz="2800" b="1">
                <a:latin typeface="黑体" panose="02010609060101010101" charset="-122"/>
                <a:ea typeface="黑体" panose="02010609060101010101" charset="-122"/>
              </a:rPr>
              <a:t>人物形象，一般通过对周围人物或环境的描绘来表现所要描写的对象，以使其</a:t>
            </a:r>
            <a:r>
              <a:rPr lang="zh-CN" altLang="en-US" sz="2800" b="1">
                <a:solidFill>
                  <a:srgbClr val="FF0000"/>
                </a:solidFill>
                <a:latin typeface="黑体" panose="02010609060101010101" charset="-122"/>
                <a:ea typeface="黑体" panose="02010609060101010101" charset="-122"/>
              </a:rPr>
              <a:t>鲜明突出</a:t>
            </a:r>
            <a:r>
              <a:rPr lang="zh-CN" altLang="en-US" sz="2800" b="1">
                <a:latin typeface="黑体" panose="02010609060101010101" charset="-122"/>
                <a:ea typeface="黑体" panose="02010609060101010101" charset="-122"/>
              </a:rPr>
              <a:t>，即</a:t>
            </a:r>
            <a:r>
              <a:rPr lang="zh-CN" altLang="en-US" sz="2800" b="1">
                <a:solidFill>
                  <a:srgbClr val="FF0000"/>
                </a:solidFill>
                <a:latin typeface="黑体" panose="02010609060101010101" charset="-122"/>
                <a:ea typeface="黑体" panose="02010609060101010101" charset="-122"/>
              </a:rPr>
              <a:t>间接</a:t>
            </a:r>
            <a:r>
              <a:rPr lang="zh-CN" altLang="en-US" sz="2800" b="1">
                <a:latin typeface="黑体" panose="02010609060101010101" charset="-122"/>
                <a:ea typeface="黑体" panose="02010609060101010101" charset="-122"/>
              </a:rPr>
              <a:t>地对描写对象进行刻画描绘。</a:t>
            </a:r>
            <a:endParaRPr lang="zh-CN" altLang="en-US" sz="2800" b="1">
              <a:latin typeface="黑体" panose="02010609060101010101" charset="-122"/>
              <a:ea typeface="黑体" panose="02010609060101010101" charset="-122"/>
            </a:endParaRPr>
          </a:p>
        </p:txBody>
      </p:sp>
      <p:grpSp>
        <p:nvGrpSpPr>
          <p:cNvPr id="7" name="Group 19"/>
          <p:cNvGrpSpPr/>
          <p:nvPr/>
        </p:nvGrpSpPr>
        <p:grpSpPr bwMode="auto">
          <a:xfrm>
            <a:off x="385445" y="296545"/>
            <a:ext cx="2289175" cy="565896"/>
            <a:chOff x="138" y="461"/>
            <a:chExt cx="1461" cy="616"/>
          </a:xfrm>
        </p:grpSpPr>
        <p:pic>
          <p:nvPicPr>
            <p:cNvPr id="8" name="Picture 18" descr="未标题-1"/>
            <p:cNvPicPr>
              <a:picLocks noChangeAspect="1" noChangeArrowheads="1"/>
            </p:cNvPicPr>
            <p:nvPr/>
          </p:nvPicPr>
          <p:blipFill>
            <a:blip r:embed="rId1" cstate="print"/>
            <a:srcRect/>
            <a:stretch>
              <a:fillRect/>
            </a:stretch>
          </p:blipFill>
          <p:spPr bwMode="auto">
            <a:xfrm>
              <a:off x="138" y="461"/>
              <a:ext cx="1461" cy="616"/>
            </a:xfrm>
            <a:prstGeom prst="rect">
              <a:avLst/>
            </a:prstGeom>
            <a:noFill/>
            <a:ln w="9525">
              <a:noFill/>
              <a:miter lim="800000"/>
              <a:headEnd/>
              <a:tailEnd/>
            </a:ln>
          </p:spPr>
        </p:pic>
        <p:sp>
          <p:nvSpPr>
            <p:cNvPr id="9" name="文本框 8"/>
            <p:cNvSpPr txBox="1">
              <a:spLocks noChangeArrowheads="1"/>
            </p:cNvSpPr>
            <p:nvPr/>
          </p:nvSpPr>
          <p:spPr bwMode="auto">
            <a:xfrm>
              <a:off x="426" y="509"/>
              <a:ext cx="1080" cy="568"/>
            </a:xfrm>
            <a:prstGeom prst="rect">
              <a:avLst/>
            </a:prstGeom>
            <a:noFill/>
            <a:ln w="9525">
              <a:noFill/>
              <a:miter lim="800000"/>
            </a:ln>
          </p:spPr>
          <p:txBody>
            <a:bodyPr>
              <a:spAutoFit/>
            </a:bodyPr>
            <a:p>
              <a:pPr algn="ctr"/>
              <a:r>
                <a:rPr lang="zh-CN" altLang="en-US" sz="2800" b="1" i="1" dirty="0" smtClean="0">
                  <a:solidFill>
                    <a:srgbClr val="7030A0"/>
                  </a:solidFill>
                  <a:latin typeface="楷体" panose="02010609060101010101" pitchFamily="49" charset="-122"/>
                  <a:ea typeface="楷体" panose="02010609060101010101" pitchFamily="49" charset="-122"/>
                </a:rPr>
                <a:t>讨论交流</a:t>
              </a:r>
              <a:endParaRPr lang="zh-CN" altLang="en-US" sz="2800" b="1" i="1" dirty="0" smtClean="0">
                <a:solidFill>
                  <a:srgbClr val="7030A0"/>
                </a:solidFill>
                <a:latin typeface="楷体" panose="02010609060101010101" pitchFamily="49" charset="-122"/>
                <a:ea typeface="楷体" panose="020106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2" grpId="0"/>
    </p:bldLst>
  </p:timing>
</p:sld>
</file>

<file path=ppt/tags/tag1.xml><?xml version="1.0" encoding="utf-8"?>
<p:tagLst xmlns:p="http://schemas.openxmlformats.org/presentationml/2006/main">
  <p:tag name="KSO_WM_UNIT_PLACING_PICTURE_USER_VIEWPORT" val="{&quot;height&quot;:37980,&quot;width&quot;:17550}"/>
</p:tagLst>
</file>

<file path=ppt/tags/tag2.xml><?xml version="1.0" encoding="utf-8"?>
<p:tagLst xmlns:p="http://schemas.openxmlformats.org/presentationml/2006/main">
  <p:tag name="KSO_WPP_MARK_KEY" val="bd1f6e73-b62e-4925-b3a3-fc43ed025539"/>
  <p:tag name="COMMONDATA" val="eyJoZGlkIjoiMzQzNjlkN2NiYTM2YzViOGRmNTZkM2IxYzg1YjJiZj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eaLnBrk="1" hangingPunct="1">
          <a:lnSpc>
            <a:spcPct val="120000"/>
          </a:lnSpc>
          <a:defRPr sz="32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Words>
  <Application>WPS 演示</Application>
  <PresentationFormat>全屏显示(4:3)</PresentationFormat>
  <Paragraphs>117</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Arial</vt:lpstr>
      <vt:lpstr>宋体</vt:lpstr>
      <vt:lpstr>Wingdings</vt:lpstr>
      <vt:lpstr>楷体</vt:lpstr>
      <vt:lpstr>Calibri</vt:lpstr>
      <vt:lpstr>印品黑体</vt:lpstr>
      <vt:lpstr>叶根友毛笔行书2.0版</vt:lpstr>
      <vt:lpstr>黑体</vt:lpstr>
      <vt:lpstr>Times New Roman</vt:lpstr>
      <vt:lpstr>微软雅黑</vt:lpstr>
      <vt:lpstr>Arial Unicode MS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当堂完成75页第二题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浥轻尘</cp:lastModifiedBy>
  <cp:revision>241</cp:revision>
  <dcterms:created xsi:type="dcterms:W3CDTF">2017-02-18T06:44:00Z</dcterms:created>
  <dcterms:modified xsi:type="dcterms:W3CDTF">2022-11-10T13:05:38Z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5504B19D08B84BA9BAF88C9949AF6A27</vt:lpwstr>
  </property>
</Properties>
</file>