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26" r:id="rId4"/>
    <p:sldId id="327"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4" r:id="rId22"/>
    <p:sldId id="345" r:id="rId23"/>
    <p:sldId id="351" r:id="rId24"/>
    <p:sldId id="352" r:id="rId25"/>
    <p:sldId id="353" r:id="rId26"/>
    <p:sldId id="354" r:id="rId27"/>
    <p:sldId id="355" r:id="rId28"/>
    <p:sldId id="361" r:id="rId29"/>
    <p:sldId id="347" r:id="rId30"/>
    <p:sldId id="349" r:id="rId31"/>
  </p:sldIdLst>
  <p:sldSz cx="12192000" cy="6858000"/>
  <p:notesSz cx="6858000" cy="9144000"/>
  <p:custDataLst>
    <p:tags r:id="rId3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62" y="139"/>
      </p:cViewPr>
      <p:guideLst/>
    </p:cSldViewPr>
  </p:slideViewPr>
  <p:notesTextViewPr>
    <p:cViewPr>
      <p:scale>
        <a:sx n="1" d="1"/>
        <a:sy n="1" d="1"/>
      </p:scale>
      <p:origin x="0" y="0"/>
    </p:cViewPr>
  </p:notesText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45439" y="335116"/>
            <a:ext cx="10515600" cy="549275"/>
          </a:xfrm>
        </p:spPr>
        <p:txBody>
          <a:bodyPr>
            <a:normAutofit/>
          </a:bodyPr>
          <a:lstStyle>
            <a:lvl1pPr algn="l">
              <a:defRPr sz="2800" b="1">
                <a:solidFill>
                  <a:srgbClr val="4CA79E"/>
                </a:solidFill>
                <a:effectLst>
                  <a:glow rad="127000">
                    <a:schemeClr val="bg1"/>
                  </a:glow>
                </a:effectLst>
              </a:defRPr>
            </a:lvl1p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E2E7A0B-9A5F-49BE-8B61-9BF4870B3B6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E528F2-20A7-4E7E-8117-5D26335A3D8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tretch>
            <a:fillRect t="-6000" b="-6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2E7A0B-9A5F-49BE-8B61-9BF4870B3B6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AE528F2-20A7-4E7E-8117-5D26335A3D8A}"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0E2E7A0B-9A5F-49BE-8B61-9BF4870B3B6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E528F2-20A7-4E7E-8117-5D26335A3D8A}"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矩形 2"/>
          <p:cNvSpPr/>
          <p:nvPr userDrawn="1"/>
        </p:nvSpPr>
        <p:spPr>
          <a:xfrm>
            <a:off x="223837" y="200025"/>
            <a:ext cx="11744325" cy="6457950"/>
          </a:xfrm>
          <a:prstGeom prst="rect">
            <a:avLst/>
          </a:prstGeom>
          <a:noFill/>
          <a:ln>
            <a:solidFill>
              <a:srgbClr val="F1A8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rcRect l="16966" t="12500" r="64395" b="54375"/>
          <a:stretch>
            <a:fillRect/>
          </a:stretch>
        </p:blipFill>
        <p:spPr>
          <a:xfrm rot="12600000" flipV="1">
            <a:off x="-316932" y="1148328"/>
            <a:ext cx="1081539" cy="1426395"/>
          </a:xfrm>
          <a:prstGeom prst="rect">
            <a:avLst/>
          </a:prstGeom>
        </p:spPr>
      </p:pic>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4.png"/><Relationship Id="rId6" Type="http://schemas.openxmlformats.org/officeDocument/2006/relationships/image" Target="../media/image3.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0"/>
            <a:r>
              <a:rPr lang="zh-CN" altLang="en-US"/>
              <a:t>第二级</a:t>
            </a:r>
            <a:endParaRPr lang="zh-CN" altLang="en-US"/>
          </a:p>
          <a:p>
            <a:pPr lvl="0"/>
            <a:r>
              <a:rPr lang="zh-CN" altLang="en-US"/>
              <a:t>第三级</a:t>
            </a:r>
            <a:endParaRPr lang="zh-CN" altLang="en-US"/>
          </a:p>
          <a:p>
            <a:pPr lvl="0"/>
            <a:r>
              <a:rPr lang="zh-CN" altLang="en-US"/>
              <a:t>第四级</a:t>
            </a:r>
            <a:endParaRPr lang="zh-CN" altLang="en-US"/>
          </a:p>
          <a:p>
            <a:pPr lvl="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2018/8/6</a:t>
            </a:r>
            <a:endParaRPr lang="en-US" altLang="zh-CN"/>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a:t>‹#›</a:t>
            </a:r>
            <a:endParaRPr lang="en-US" altLang="zh-CN"/>
          </a:p>
        </p:txBody>
      </p:sp>
      <p:pic>
        <p:nvPicPr>
          <p:cNvPr id="7" name="图片 6" descr="课件学科网logo"/>
          <p:cNvPicPr>
            <a:picLocks noChangeAspect="1"/>
          </p:cNvPicPr>
          <p:nvPr userDrawn="1"/>
        </p:nvPicPr>
        <p:blipFill>
          <a:blip r:embed="rId7"/>
          <a:stretch>
            <a:fillRect/>
          </a:stretch>
        </p:blipFill>
        <p:spPr>
          <a:xfrm>
            <a:off x="9876790" y="0"/>
            <a:ext cx="2200275" cy="5397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2526030" y="2235200"/>
            <a:ext cx="7789545" cy="2387600"/>
          </a:xfrm>
        </p:spPr>
        <p:txBody>
          <a:bodyPr>
            <a:normAutofit/>
          </a:bodyPr>
          <a:lstStyle/>
          <a:p>
            <a:r>
              <a:rPr lang="zh-CN" altLang="zh-CN" b="1">
                <a:sym typeface="+mn-ea"/>
              </a:rPr>
              <a:t>专题01   命题作文如何审题</a:t>
            </a:r>
            <a:endParaRPr lang="zh-CN" altLang="zh-CN" b="1">
              <a:sym typeface="+mn-e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648879" y="608137"/>
            <a:ext cx="10894241" cy="5120639"/>
          </a:xfrm>
          <a:prstGeom prst="rect">
            <a:avLst/>
          </a:prstGeom>
          <a:noFill/>
        </p:spPr>
        <p:txBody>
          <a:bodyPr wrap="square" rtlCol="0">
            <a:spAutoFit/>
          </a:bodyPr>
          <a:lstStyle/>
          <a:p>
            <a:pPr indent="457200" eaLnBrk="1" latinLnBrk="0" hangingPunct="1">
              <a:lnSpc>
                <a:spcPct val="150000"/>
              </a:lnSpc>
            </a:pPr>
            <a:r>
              <a:rPr sz="2200" b="1">
                <a:solidFill>
                  <a:schemeClr val="tx1"/>
                </a:solidFill>
                <a:latin typeface="微软雅黑" panose="020B0503020204020204" pitchFamily="34" charset="-122"/>
                <a:ea typeface="微软雅黑" panose="020B0503020204020204" pitchFamily="34" charset="-122"/>
              </a:rPr>
              <a:t>2．多维立意</a:t>
            </a:r>
            <a:endParaRPr sz="2200" b="1">
              <a:solidFill>
                <a:schemeClr val="tx1"/>
              </a:solidFill>
              <a:latin typeface="微软雅黑" panose="020B0503020204020204" pitchFamily="34" charset="-122"/>
              <a:ea typeface="微软雅黑" panose="020B0503020204020204" pitchFamily="34" charset="-122"/>
            </a:endParaRPr>
          </a:p>
          <a:p>
            <a:pPr indent="457200" eaLnBrk="1" latinLnBrk="0" hangingPunct="1">
              <a:lnSpc>
                <a:spcPct val="150000"/>
              </a:lnSpc>
            </a:pPr>
            <a:r>
              <a:rPr sz="2200" b="1">
                <a:solidFill>
                  <a:schemeClr val="tx1"/>
                </a:solidFill>
                <a:latin typeface="微软雅黑" panose="020B0503020204020204" pitchFamily="34" charset="-122"/>
                <a:ea typeface="微软雅黑" panose="020B0503020204020204" pitchFamily="34" charset="-122"/>
              </a:rPr>
              <a:t>(1)描写现实中的钥匙。</a:t>
            </a:r>
            <a:endParaRPr sz="2200" b="1">
              <a:solidFill>
                <a:schemeClr val="tx1"/>
              </a:solidFill>
              <a:latin typeface="微软雅黑" panose="020B0503020204020204" pitchFamily="34" charset="-122"/>
              <a:ea typeface="微软雅黑" panose="020B0503020204020204" pitchFamily="34" charset="-122"/>
            </a:endParaRPr>
          </a:p>
          <a:p>
            <a:pPr indent="457200" eaLnBrk="1" latinLnBrk="0" hangingPunct="1">
              <a:lnSpc>
                <a:spcPct val="150000"/>
              </a:lnSpc>
            </a:pPr>
            <a:r>
              <a:rPr sz="2200" b="1">
                <a:solidFill>
                  <a:schemeClr val="tx1"/>
                </a:solidFill>
                <a:latin typeface="微软雅黑" panose="020B0503020204020204" pitchFamily="34" charset="-122"/>
                <a:ea typeface="微软雅黑" panose="020B0503020204020204" pitchFamily="34" charset="-122"/>
              </a:rPr>
              <a:t>可以运用想象的手法，描写钥匙的变迁及其作用，也可以编写与钥匙有关的童话故事，或者叙写与“钥匙”有关的事。</a:t>
            </a:r>
            <a:endParaRPr sz="2200" b="1">
              <a:solidFill>
                <a:schemeClr val="tx1"/>
              </a:solidFill>
              <a:latin typeface="微软雅黑" panose="020B0503020204020204" pitchFamily="34" charset="-122"/>
              <a:ea typeface="微软雅黑" panose="020B0503020204020204" pitchFamily="34" charset="-122"/>
            </a:endParaRPr>
          </a:p>
          <a:p>
            <a:pPr indent="457200" eaLnBrk="1" latinLnBrk="0" hangingPunct="1">
              <a:lnSpc>
                <a:spcPct val="150000"/>
              </a:lnSpc>
            </a:pPr>
            <a:r>
              <a:rPr sz="2200" b="1">
                <a:solidFill>
                  <a:schemeClr val="tx1"/>
                </a:solidFill>
                <a:latin typeface="微软雅黑" panose="020B0503020204020204" pitchFamily="34" charset="-122"/>
                <a:ea typeface="微软雅黑" panose="020B0503020204020204" pitchFamily="34" charset="-122"/>
              </a:rPr>
              <a:t>(2)从钥匙的引申义着手。</a:t>
            </a:r>
            <a:endParaRPr sz="2200" b="1">
              <a:solidFill>
                <a:schemeClr val="tx1"/>
              </a:solidFill>
              <a:latin typeface="微软雅黑" panose="020B0503020204020204" pitchFamily="34" charset="-122"/>
              <a:ea typeface="微软雅黑" panose="020B0503020204020204" pitchFamily="34" charset="-122"/>
            </a:endParaRPr>
          </a:p>
          <a:p>
            <a:pPr indent="457200" eaLnBrk="1" latinLnBrk="0" hangingPunct="1">
              <a:lnSpc>
                <a:spcPct val="150000"/>
              </a:lnSpc>
            </a:pPr>
            <a:r>
              <a:rPr sz="2200" b="1">
                <a:solidFill>
                  <a:schemeClr val="tx1"/>
                </a:solidFill>
                <a:latin typeface="微软雅黑" panose="020B0503020204020204" pitchFamily="34" charset="-122"/>
                <a:ea typeface="微软雅黑" panose="020B0503020204020204" pitchFamily="34" charset="-122"/>
              </a:rPr>
              <a:t>俗话说：“一把钥匙开一把锁。”我们可以把这个“钥匙”看成是无形的钥匙：它可以是一本书，带我们走进知识的大门；它可以是一幅画，引领我们进入艺术的殿堂；它可以是一首乐曲，打开我们心灵的枷锁；它可以是一句话，化解我们心中的困惑、郁闷等。另外，也可以从“尘封”的角度考虑，用钥匙锁住一些秘密和心事，这样，钥匙可以代表结束。</a:t>
            </a:r>
            <a:endParaRPr sz="22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649120" y="590105"/>
            <a:ext cx="10894240" cy="5623559"/>
          </a:xfrm>
          <a:prstGeom prst="rect">
            <a:avLst/>
          </a:prstGeom>
          <a:noFill/>
        </p:spPr>
        <p:txBody>
          <a:bodyPr wrap="square" rtlCol="0">
            <a:spAutoFit/>
          </a:bodyPr>
          <a:lstStyle/>
          <a:p>
            <a:pPr algn="just">
              <a:lnSpc>
                <a:spcPct val="150000"/>
              </a:lnSpc>
            </a:pPr>
            <a:r>
              <a:rPr sz="2200" b="1">
                <a:solidFill>
                  <a:schemeClr val="tx1"/>
                </a:solidFill>
                <a:latin typeface="微软雅黑" panose="020B0503020204020204" pitchFamily="34" charset="-122"/>
                <a:ea typeface="微软雅黑" panose="020B0503020204020204" pitchFamily="34" charset="-122"/>
              </a:rPr>
              <a:t>3．精巧构思</a:t>
            </a:r>
            <a:endParaRPr sz="2200" b="1">
              <a:solidFill>
                <a:schemeClr val="tx1"/>
              </a:solidFill>
              <a:latin typeface="微软雅黑" panose="020B0503020204020204" pitchFamily="34" charset="-122"/>
              <a:ea typeface="微软雅黑" panose="020B0503020204020204" pitchFamily="34" charset="-122"/>
            </a:endParaRPr>
          </a:p>
          <a:p>
            <a:pPr algn="just">
              <a:lnSpc>
                <a:spcPct val="150000"/>
              </a:lnSpc>
            </a:pPr>
            <a:r>
              <a:rPr sz="2200" b="1">
                <a:solidFill>
                  <a:schemeClr val="tx1"/>
                </a:solidFill>
                <a:latin typeface="微软雅黑" panose="020B0503020204020204" pitchFamily="34" charset="-122"/>
                <a:ea typeface="微软雅黑" panose="020B0503020204020204" pitchFamily="34" charset="-122"/>
              </a:rPr>
              <a:t>(1)可以写成长过程中的事。</a:t>
            </a:r>
            <a:endParaRPr sz="2200" b="1">
              <a:solidFill>
                <a:schemeClr val="tx1"/>
              </a:solidFill>
              <a:latin typeface="微软雅黑" panose="020B0503020204020204" pitchFamily="34" charset="-122"/>
              <a:ea typeface="微软雅黑" panose="020B0503020204020204" pitchFamily="34" charset="-122"/>
            </a:endParaRPr>
          </a:p>
          <a:p>
            <a:pPr algn="just">
              <a:lnSpc>
                <a:spcPct val="150000"/>
              </a:lnSpc>
            </a:pPr>
            <a:r>
              <a:rPr sz="2200" b="1">
                <a:solidFill>
                  <a:schemeClr val="tx1"/>
                </a:solidFill>
                <a:latin typeface="微软雅黑" panose="020B0503020204020204" pitchFamily="34" charset="-122"/>
                <a:ea typeface="微软雅黑" panose="020B0503020204020204" pitchFamily="34" charset="-122"/>
              </a:rPr>
              <a:t>如小时候“我”特别渴望有一把钥匙，能到家就开门，但是妈妈怎么也不给“我”，为此“我”很沮丧。有一天，妈妈突然把钥匙给“我”，这钥匙包含着信任，也可以理解为“我”长大了。考生可以从这个方向来写“钥匙”的意义。</a:t>
            </a:r>
            <a:endParaRPr sz="2200" b="1">
              <a:solidFill>
                <a:schemeClr val="tx1"/>
              </a:solidFill>
              <a:latin typeface="微软雅黑" panose="020B0503020204020204" pitchFamily="34" charset="-122"/>
              <a:ea typeface="微软雅黑" panose="020B0503020204020204" pitchFamily="34" charset="-122"/>
            </a:endParaRPr>
          </a:p>
          <a:p>
            <a:pPr algn="just">
              <a:lnSpc>
                <a:spcPct val="150000"/>
              </a:lnSpc>
            </a:pPr>
            <a:endParaRPr sz="2200" b="1">
              <a:solidFill>
                <a:schemeClr val="tx1"/>
              </a:solidFill>
              <a:latin typeface="微软雅黑" panose="020B0503020204020204" pitchFamily="34" charset="-122"/>
              <a:ea typeface="微软雅黑" panose="020B0503020204020204" pitchFamily="34" charset="-122"/>
            </a:endParaRPr>
          </a:p>
          <a:p>
            <a:pPr algn="just">
              <a:lnSpc>
                <a:spcPct val="150000"/>
              </a:lnSpc>
            </a:pPr>
            <a:r>
              <a:rPr sz="2200" b="1">
                <a:solidFill>
                  <a:schemeClr val="tx1"/>
                </a:solidFill>
                <a:latin typeface="微软雅黑" panose="020B0503020204020204" pitchFamily="34" charset="-122"/>
                <a:ea typeface="微软雅黑" panose="020B0503020204020204" pitchFamily="34" charset="-122"/>
              </a:rPr>
              <a:t>(2)可以写给人以教益的物。</a:t>
            </a:r>
            <a:endParaRPr sz="2200" b="1">
              <a:solidFill>
                <a:schemeClr val="tx1"/>
              </a:solidFill>
              <a:latin typeface="微软雅黑" panose="020B0503020204020204" pitchFamily="34" charset="-122"/>
              <a:ea typeface="微软雅黑" panose="020B0503020204020204" pitchFamily="34" charset="-122"/>
            </a:endParaRPr>
          </a:p>
          <a:p>
            <a:pPr algn="just">
              <a:lnSpc>
                <a:spcPct val="150000"/>
              </a:lnSpc>
            </a:pPr>
            <a:r>
              <a:rPr sz="2200" b="1">
                <a:solidFill>
                  <a:schemeClr val="tx1"/>
                </a:solidFill>
                <a:latin typeface="微软雅黑" panose="020B0503020204020204" pitchFamily="34" charset="-122"/>
                <a:ea typeface="微软雅黑" panose="020B0503020204020204" pitchFamily="34" charset="-122"/>
              </a:rPr>
              <a:t>书，是开启“我”智慧之门的钥匙，它打开了“我”的心锁，使“我”在遭遇失败时，能重新寻找属于自己的一片天空。在写作过程中，考生可以引用高尔基的名言“书籍是人类进步的阶梯”来说明读书能让人进步的观点，并引用古人和身边同学通过读书进步的事例来论证观点。</a:t>
            </a:r>
            <a:endParaRPr sz="22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1" end="1"/>
                                            </p:txEl>
                                          </p:spTgt>
                                        </p:tgtEl>
                                        <p:attrNameLst>
                                          <p:attrName>ppt_h</p:attrName>
                                        </p:attrNameLst>
                                      </p:cBhvr>
                                      <p:tavLst>
                                        <p:tav tm="0">
                                          <p:val>
                                            <p:fltVal val="0"/>
                                          </p:val>
                                        </p:tav>
                                        <p:tav tm="100000">
                                          <p:val>
                                            <p:strVal val="#ppt_h"/>
                                          </p:val>
                                        </p:tav>
                                      </p:tavLst>
                                    </p:anim>
                                    <p:anim calcmode="lin" valueType="num">
                                      <p:cBhvr>
                                        <p:cTn id="16" dur="500" fill="hold"/>
                                        <p:tgtEl>
                                          <p:spTgt spid="6">
                                            <p:txEl>
                                              <p:pRg st="1" end="1"/>
                                            </p:txEl>
                                          </p:spTgt>
                                        </p:tgtEl>
                                        <p:attrNameLst>
                                          <p:attrName>style.rotation</p:attrName>
                                        </p:attrNameLst>
                                      </p:cBhvr>
                                      <p:tavLst>
                                        <p:tav tm="0">
                                          <p:val>
                                            <p:fltVal val="360"/>
                                          </p:val>
                                        </p:tav>
                                        <p:tav tm="100000">
                                          <p:val>
                                            <p:fltVal val="0"/>
                                          </p:val>
                                        </p:tav>
                                      </p:tavLst>
                                    </p:anim>
                                    <p:animEffect transition="in" filter="fade">
                                      <p:cBhvr>
                                        <p:cTn id="17" dur="500"/>
                                        <p:tgtEl>
                                          <p:spTgt spid="6">
                                            <p:txEl>
                                              <p:pRg st="1" end="1"/>
                                            </p:txEl>
                                          </p:spTgt>
                                        </p:tgtEl>
                                      </p:cBhvr>
                                    </p:animEffect>
                                  </p:childTnLst>
                                </p:cTn>
                              </p:par>
                              <p:par>
                                <p:cTn id="18" presetID="49" presetClass="entr" presetSubtype="0" decel="100000"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 calcmode="lin" valueType="num">
                                      <p:cBhvr>
                                        <p:cTn id="20"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6">
                                            <p:txEl>
                                              <p:pRg st="2" end="2"/>
                                            </p:txEl>
                                          </p:spTgt>
                                        </p:tgtEl>
                                        <p:attrNameLst>
                                          <p:attrName>ppt_h</p:attrName>
                                        </p:attrNameLst>
                                      </p:cBhvr>
                                      <p:tavLst>
                                        <p:tav tm="0">
                                          <p:val>
                                            <p:fltVal val="0"/>
                                          </p:val>
                                        </p:tav>
                                        <p:tav tm="100000">
                                          <p:val>
                                            <p:strVal val="#ppt_h"/>
                                          </p:val>
                                        </p:tav>
                                      </p:tavLst>
                                    </p:anim>
                                    <p:anim calcmode="lin" valueType="num">
                                      <p:cBhvr>
                                        <p:cTn id="22" dur="500" fill="hold"/>
                                        <p:tgtEl>
                                          <p:spTgt spid="6">
                                            <p:txEl>
                                              <p:pRg st="2" end="2"/>
                                            </p:txEl>
                                          </p:spTgt>
                                        </p:tgtEl>
                                        <p:attrNameLst>
                                          <p:attrName>style.rotation</p:attrName>
                                        </p:attrNameLst>
                                      </p:cBhvr>
                                      <p:tavLst>
                                        <p:tav tm="0">
                                          <p:val>
                                            <p:fltVal val="360"/>
                                          </p:val>
                                        </p:tav>
                                        <p:tav tm="100000">
                                          <p:val>
                                            <p:fltVal val="0"/>
                                          </p:val>
                                        </p:tav>
                                      </p:tavLst>
                                    </p:anim>
                                    <p:animEffect transition="in" filter="fade">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9" presetClass="entr" presetSubtype="0" decel="10000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 calcmode="lin" valueType="num">
                                      <p:cBhvr>
                                        <p:cTn id="28"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4" end="4"/>
                                            </p:txEl>
                                          </p:spTgt>
                                        </p:tgtEl>
                                        <p:attrNameLst>
                                          <p:attrName>ppt_h</p:attrName>
                                        </p:attrNameLst>
                                      </p:cBhvr>
                                      <p:tavLst>
                                        <p:tav tm="0">
                                          <p:val>
                                            <p:fltVal val="0"/>
                                          </p:val>
                                        </p:tav>
                                        <p:tav tm="100000">
                                          <p:val>
                                            <p:strVal val="#ppt_h"/>
                                          </p:val>
                                        </p:tav>
                                      </p:tavLst>
                                    </p:anim>
                                    <p:anim calcmode="lin" valueType="num">
                                      <p:cBhvr>
                                        <p:cTn id="30" dur="500" fill="hold"/>
                                        <p:tgtEl>
                                          <p:spTgt spid="6">
                                            <p:txEl>
                                              <p:pRg st="4" end="4"/>
                                            </p:txEl>
                                          </p:spTgt>
                                        </p:tgtEl>
                                        <p:attrNameLst>
                                          <p:attrName>style.rotation</p:attrName>
                                        </p:attrNameLst>
                                      </p:cBhvr>
                                      <p:tavLst>
                                        <p:tav tm="0">
                                          <p:val>
                                            <p:fltVal val="360"/>
                                          </p:val>
                                        </p:tav>
                                        <p:tav tm="100000">
                                          <p:val>
                                            <p:fltVal val="0"/>
                                          </p:val>
                                        </p:tav>
                                      </p:tavLst>
                                    </p:anim>
                                    <p:animEffect transition="in" filter="fade">
                                      <p:cBhvr>
                                        <p:cTn id="31" dur="500"/>
                                        <p:tgtEl>
                                          <p:spTgt spid="6">
                                            <p:txEl>
                                              <p:pRg st="4" end="4"/>
                                            </p:txEl>
                                          </p:spTgt>
                                        </p:tgtEl>
                                      </p:cBhvr>
                                    </p:animEffect>
                                  </p:childTnLst>
                                </p:cTn>
                              </p:par>
                              <p:par>
                                <p:cTn id="32" presetID="49" presetClass="entr" presetSubtype="0" decel="100000" fill="hold"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 calcmode="lin" valueType="num">
                                      <p:cBhvr>
                                        <p:cTn id="34"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6">
                                            <p:txEl>
                                              <p:pRg st="5" end="5"/>
                                            </p:txEl>
                                          </p:spTgt>
                                        </p:tgtEl>
                                        <p:attrNameLst>
                                          <p:attrName>ppt_h</p:attrName>
                                        </p:attrNameLst>
                                      </p:cBhvr>
                                      <p:tavLst>
                                        <p:tav tm="0">
                                          <p:val>
                                            <p:fltVal val="0"/>
                                          </p:val>
                                        </p:tav>
                                        <p:tav tm="100000">
                                          <p:val>
                                            <p:strVal val="#ppt_h"/>
                                          </p:val>
                                        </p:tav>
                                      </p:tavLst>
                                    </p:anim>
                                    <p:anim calcmode="lin" valueType="num">
                                      <p:cBhvr>
                                        <p:cTn id="36" dur="500" fill="hold"/>
                                        <p:tgtEl>
                                          <p:spTgt spid="6">
                                            <p:txEl>
                                              <p:pRg st="5" end="5"/>
                                            </p:txEl>
                                          </p:spTgt>
                                        </p:tgtEl>
                                        <p:attrNameLst>
                                          <p:attrName>style.rotation</p:attrName>
                                        </p:attrNameLst>
                                      </p:cBhvr>
                                      <p:tavLst>
                                        <p:tav tm="0">
                                          <p:val>
                                            <p:fltVal val="360"/>
                                          </p:val>
                                        </p:tav>
                                        <p:tav tm="100000">
                                          <p:val>
                                            <p:fltVal val="0"/>
                                          </p:val>
                                        </p:tav>
                                      </p:tavLst>
                                    </p:anim>
                                    <p:animEffect transition="in" filter="fade">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655608" y="1085891"/>
            <a:ext cx="10894241" cy="4617720"/>
          </a:xfrm>
          <a:prstGeom prst="rect">
            <a:avLst/>
          </a:prstGeom>
          <a:noFill/>
        </p:spPr>
        <p:txBody>
          <a:bodyPr wrap="square" rtlCol="0">
            <a:spAutoFit/>
          </a:bodyPr>
          <a:lstStyle/>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rPr>
              <a:t>(3)可以写给人以心灵的启迪的人。</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rPr>
              <a:t>古今中外的名人、雅士、新闻人物，是“我”遇到挫折时让“我”奋发向上的心灵钥匙。如屈原、孔子、孟子、诸葛亮、孙中山、毛泽东、邓小平、比尔·盖茨、乔布斯、乔丹、卡西莫多、巴菲特、2019年感动中国人物张玉滚、获得“两弹一星”功勋奖章的程开甲……他们展现了奉献、大爱无私、坚韧、永不言弃的气节情操，启迪我们的心灵。</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rPr>
              <a:t>(4)可以写给人以慰藉的语言。</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rPr>
              <a:t>一句温暖(有哲理)的话，是化解心中的困惑、郁闷、消极，打开我们心灵枷锁的钥匙。考生写作时应突出这一句话给人带来的巨大的精神动力，以此为基础行文。</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diamond(in)">
                                      <p:cBhvr>
                                        <p:cTn id="14" dur="2000"/>
                                        <p:tgtEl>
                                          <p:spTgt spid="7">
                                            <p:txEl>
                                              <p:pRg st="0" end="0"/>
                                            </p:txEl>
                                          </p:spTgt>
                                        </p:tgtEl>
                                      </p:cBhvr>
                                    </p:animEffect>
                                  </p:childTnLst>
                                </p:cTn>
                              </p:par>
                              <p:par>
                                <p:cTn id="15" presetID="8" presetClass="entr" presetSubtype="16"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diamond(in)">
                                      <p:cBhvr>
                                        <p:cTn id="17" dur="20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amond(in)">
                                      <p:cBhvr>
                                        <p:cTn id="22" dur="2000"/>
                                        <p:tgtEl>
                                          <p:spTgt spid="7">
                                            <p:txEl>
                                              <p:pRg st="3" end="3"/>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diamond(in)">
                                      <p:cBhvr>
                                        <p:cTn id="25"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655608" y="1085891"/>
            <a:ext cx="10894241" cy="4114800"/>
          </a:xfrm>
          <a:prstGeom prst="rect">
            <a:avLst/>
          </a:prstGeom>
          <a:noFill/>
        </p:spPr>
        <p:txBody>
          <a:bodyPr wrap="square" rtlCol="0">
            <a:spAutoFit/>
          </a:bodyPr>
          <a:lstStyle/>
          <a:p>
            <a:pPr>
              <a:lnSpc>
                <a:spcPct val="150000"/>
              </a:lnSpc>
            </a:pPr>
            <a:r>
              <a:rPr sz="2200" b="1">
                <a:solidFill>
                  <a:srgbClr val="0070C0"/>
                </a:solidFill>
                <a:latin typeface="微软雅黑" panose="020B0503020204020204" pitchFamily="34" charset="-122"/>
                <a:ea typeface="微软雅黑" panose="020B0503020204020204" pitchFamily="34" charset="-122"/>
              </a:rPr>
              <a:t>(二)短语或完整句子的审题方法</a:t>
            </a:r>
            <a:endParaRPr sz="2200" b="1">
              <a:solidFill>
                <a:srgbClr val="0070C0"/>
              </a:solidFill>
              <a:latin typeface="微软雅黑" panose="020B0503020204020204" pitchFamily="34" charset="-122"/>
              <a:ea typeface="微软雅黑" panose="020B0503020204020204" pitchFamily="34" charset="-122"/>
            </a:endParaRPr>
          </a:p>
          <a:p>
            <a:pPr>
              <a:lnSpc>
                <a:spcPct val="150000"/>
              </a:lnSpc>
            </a:pPr>
            <a:r>
              <a:rPr sz="2200" b="1">
                <a:solidFill>
                  <a:srgbClr val="0070C0"/>
                </a:solidFill>
                <a:latin typeface="微软雅黑" panose="020B0503020204020204" pitchFamily="34" charset="-122"/>
                <a:ea typeface="微软雅黑" panose="020B0503020204020204" pitchFamily="34" charset="-122"/>
              </a:rPr>
              <a:t>      如果命题作文的题目是短语或句子，则需要字斟句酌，确定关键字眼，只有抓住“关键字眼”来组织材料，才能做到正确、准确。</a:t>
            </a:r>
            <a:endParaRPr sz="2200" b="1">
              <a:solidFill>
                <a:srgbClr val="0070C0"/>
              </a:solidFill>
              <a:latin typeface="微软雅黑" panose="020B0503020204020204" pitchFamily="34" charset="-122"/>
              <a:ea typeface="微软雅黑" panose="020B0503020204020204" pitchFamily="34" charset="-122"/>
            </a:endParaRPr>
          </a:p>
          <a:p>
            <a:pPr>
              <a:lnSpc>
                <a:spcPct val="150000"/>
              </a:lnSpc>
            </a:pPr>
            <a:r>
              <a:rPr sz="2200" b="1">
                <a:solidFill>
                  <a:srgbClr val="0070C0"/>
                </a:solidFill>
                <a:latin typeface="微软雅黑" panose="020B0503020204020204" pitchFamily="34" charset="-122"/>
                <a:ea typeface="微软雅黑" panose="020B0503020204020204" pitchFamily="34" charset="-122"/>
              </a:rPr>
              <a:t>      例如：【2020·辽宁营口市·中考真题】</a:t>
            </a:r>
            <a:endParaRPr sz="2200" b="1">
              <a:solidFill>
                <a:srgbClr val="0070C0"/>
              </a:solidFill>
              <a:latin typeface="微软雅黑" panose="020B0503020204020204" pitchFamily="34" charset="-122"/>
              <a:ea typeface="微软雅黑" panose="020B0503020204020204" pitchFamily="34" charset="-122"/>
            </a:endParaRPr>
          </a:p>
          <a:p>
            <a:pPr>
              <a:lnSpc>
                <a:spcPct val="150000"/>
              </a:lnSpc>
            </a:pPr>
            <a:r>
              <a:rPr sz="2200" b="1">
                <a:solidFill>
                  <a:srgbClr val="0070C0"/>
                </a:solidFill>
                <a:latin typeface="微软雅黑" panose="020B0503020204020204" pitchFamily="34" charset="-122"/>
                <a:ea typeface="微软雅黑" panose="020B0503020204020204" pitchFamily="34" charset="-122"/>
              </a:rPr>
              <a:t>      以“珍藏的记忆”为题目，写一篇作文。</a:t>
            </a:r>
            <a:endParaRPr sz="2200" b="1">
              <a:solidFill>
                <a:srgbClr val="0070C0"/>
              </a:solidFill>
              <a:latin typeface="微软雅黑" panose="020B0503020204020204" pitchFamily="34" charset="-122"/>
              <a:ea typeface="微软雅黑" panose="020B0503020204020204" pitchFamily="34" charset="-122"/>
            </a:endParaRPr>
          </a:p>
          <a:p>
            <a:pPr>
              <a:lnSpc>
                <a:spcPct val="150000"/>
              </a:lnSpc>
            </a:pPr>
            <a:r>
              <a:rPr sz="2200" b="1">
                <a:solidFill>
                  <a:srgbClr val="0070C0"/>
                </a:solidFill>
                <a:latin typeface="微软雅黑" panose="020B0503020204020204" pitchFamily="34" charset="-122"/>
                <a:ea typeface="微软雅黑" panose="020B0503020204020204" pitchFamily="34" charset="-122"/>
              </a:rPr>
              <a:t>       要求：①立意自定，文体自选（诗歌除外）；②不少于600字，也不要超出所给的字格；③字迹工整，书写规范，卷面整洁；④文中不要出现真实的姓名、校名；⑤文中不得引用、抄袭本试卷阅读理解部分的材料。</a:t>
            </a:r>
            <a:endParaRPr sz="2200" b="1">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diamond(in)">
                                      <p:cBhvr>
                                        <p:cTn id="14" dur="2000"/>
                                        <p:tgtEl>
                                          <p:spTgt spid="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diamond(in)">
                                      <p:cBhvr>
                                        <p:cTn id="19" dur="2000"/>
                                        <p:tgtEl>
                                          <p:spTgt spid="7">
                                            <p:txEl>
                                              <p:pRg st="2" end="2"/>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amond(in)">
                                      <p:cBhvr>
                                        <p:cTn id="22" dur="2000"/>
                                        <p:tgtEl>
                                          <p:spTgt spid="7">
                                            <p:txEl>
                                              <p:pRg st="3" end="3"/>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diamond(in)">
                                      <p:cBhvr>
                                        <p:cTn id="25"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853361" y="1551068"/>
            <a:ext cx="11119396" cy="3108960"/>
          </a:xfrm>
          <a:prstGeom prst="rect">
            <a:avLst/>
          </a:prstGeom>
          <a:noFill/>
        </p:spPr>
        <p:txBody>
          <a:bodyPr wrap="square" rtlCol="0">
            <a:spAutoFit/>
          </a:bodyPr>
          <a:lstStyle/>
          <a:p>
            <a:pPr algn="just">
              <a:lnSpc>
                <a:spcPct val="150000"/>
              </a:lnSpc>
            </a:pPr>
            <a:r>
              <a:rPr sz="2200" b="1">
                <a:solidFill>
                  <a:srgbClr val="FF0000"/>
                </a:solidFill>
                <a:latin typeface="微软雅黑" panose="020B0503020204020204" pitchFamily="34" charset="-122"/>
                <a:ea typeface="微软雅黑" panose="020B0503020204020204" pitchFamily="34" charset="-122"/>
              </a:rPr>
              <a:t>【审题指导】</a:t>
            </a:r>
            <a:endParaRPr sz="2200" b="1">
              <a:solidFill>
                <a:srgbClr val="FF0000"/>
              </a:solidFill>
              <a:latin typeface="微软雅黑" panose="020B0503020204020204" pitchFamily="34" charset="-122"/>
              <a:ea typeface="微软雅黑" panose="020B0503020204020204" pitchFamily="34" charset="-122"/>
            </a:endParaRPr>
          </a:p>
          <a:p>
            <a:pPr algn="just">
              <a:lnSpc>
                <a:spcPct val="150000"/>
              </a:lnSpc>
            </a:pPr>
            <a:r>
              <a:rPr sz="2200" b="1">
                <a:solidFill>
                  <a:srgbClr val="FF0000"/>
                </a:solidFill>
                <a:latin typeface="微软雅黑" panose="020B0503020204020204" pitchFamily="34" charset="-122"/>
                <a:ea typeface="微软雅黑" panose="020B0503020204020204" pitchFamily="34" charset="-122"/>
              </a:rPr>
              <a:t>       “珍藏的”是修饰语，指珍惜着保藏着、保存着，展示了一种态度，珍惜。“记忆”是写作对象，指过去发生的事情。整个题目指对过去发生的一些事情、记忆里的一些事情非常珍惜，认为其非常贵重。那么为什么那些记忆里的事情是珍贵的、值得珍藏的呢？这是文章的写作目的和主题，通过回忆具体的事件，写出“珍藏的记忆”的珍贵之处。而其珍贵，是因为其对自己来说有着非同一般的意义和价值，写出这个意义和价值是主旨所在。</a:t>
            </a:r>
            <a:endParaRPr sz="22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diamond(in)">
                                      <p:cBhvr>
                                        <p:cTn id="14" dur="2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958190" y="1297346"/>
            <a:ext cx="9703294" cy="3611880"/>
          </a:xfrm>
          <a:prstGeom prst="rect">
            <a:avLst/>
          </a:prstGeom>
          <a:noFill/>
        </p:spPr>
        <p:txBody>
          <a:bodyPr wrap="square" rtlCol="0">
            <a:spAutoFit/>
          </a:bodyPr>
          <a:lstStyle/>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rPr>
              <a:t>再如：【2021·湖北黄冈市·中考真题】</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rPr>
              <a:t>根据要求作文。</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rPr>
              <a:t>心思，人人都有，它藏在心底，不易为人所知。</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rPr>
              <a:t>请以“他的小心思”或“她的小心思”为题写一篇文章。</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rPr>
              <a:t>要求：写一篇700字左右的文章，文体自选（诗歌除外），不得抄袭和套作。文中不得出现真实的人名、校名和地名。</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diamond(in)">
                                      <p:cBhvr>
                                        <p:cTn id="14" dur="2000"/>
                                        <p:tgtEl>
                                          <p:spTgt spid="7">
                                            <p:txEl>
                                              <p:pRg st="0" end="0"/>
                                            </p:txEl>
                                          </p:spTgt>
                                        </p:tgtEl>
                                      </p:cBhvr>
                                    </p:animEffect>
                                  </p:childTnLst>
                                </p:cTn>
                              </p:par>
                              <p:par>
                                <p:cTn id="15" presetID="8" presetClass="entr" presetSubtype="16"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amond(in)">
                                      <p:cBhvr>
                                        <p:cTn id="17" dur="2000"/>
                                        <p:tgtEl>
                                          <p:spTgt spid="7">
                                            <p:txEl>
                                              <p:pRg st="2" end="2"/>
                                            </p:txEl>
                                          </p:spTgt>
                                        </p:tgtEl>
                                      </p:cBhvr>
                                    </p:animEffect>
                                  </p:childTnLst>
                                </p:cTn>
                              </p:par>
                              <p:par>
                                <p:cTn id="18" presetID="8" presetClass="entr" presetSubtype="16"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diamond(in)">
                                      <p:cBhvr>
                                        <p:cTn id="20" dur="2000"/>
                                        <p:tgtEl>
                                          <p:spTgt spid="7">
                                            <p:txEl>
                                              <p:pRg st="3" end="3"/>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amond(in)">
                                      <p:cBhvr>
                                        <p:cTn id="23" dur="2000"/>
                                        <p:tgtEl>
                                          <p:spTgt spid="7">
                                            <p:txEl>
                                              <p:pRg st="4" end="4"/>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diamond(in)">
                                      <p:cBhvr>
                                        <p:cTn id="26"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514638" y="930316"/>
            <a:ext cx="10894241" cy="4617720"/>
          </a:xfrm>
          <a:prstGeom prst="rect">
            <a:avLst/>
          </a:prstGeom>
          <a:noFill/>
        </p:spPr>
        <p:txBody>
          <a:bodyPr wrap="square" rtlCol="0">
            <a:spAutoFit/>
          </a:bodyPr>
          <a:lstStyle/>
          <a:p>
            <a:pPr>
              <a:lnSpc>
                <a:spcPct val="150000"/>
              </a:lnSpc>
            </a:pPr>
            <a:r>
              <a:rPr sz="2200" b="1">
                <a:solidFill>
                  <a:srgbClr val="FF0000"/>
                </a:solidFill>
                <a:latin typeface="微软雅黑" panose="020B0503020204020204" pitchFamily="34" charset="-122"/>
                <a:ea typeface="微软雅黑" panose="020B0503020204020204" pitchFamily="34" charset="-122"/>
              </a:rPr>
              <a:t>【审题指导】</a:t>
            </a:r>
            <a:endParaRPr sz="2200" b="1">
              <a:solidFill>
                <a:srgbClr val="FF0000"/>
              </a:solidFill>
              <a:latin typeface="微软雅黑" panose="020B0503020204020204" pitchFamily="34" charset="-122"/>
              <a:ea typeface="微软雅黑" panose="020B0503020204020204" pitchFamily="34" charset="-122"/>
            </a:endParaRPr>
          </a:p>
          <a:p>
            <a:pPr>
              <a:lnSpc>
                <a:spcPct val="150000"/>
              </a:lnSpc>
            </a:pPr>
            <a:endParaRPr sz="2200" b="1">
              <a:solidFill>
                <a:srgbClr val="FF0000"/>
              </a:solidFill>
              <a:latin typeface="微软雅黑" panose="020B0503020204020204" pitchFamily="34" charset="-122"/>
              <a:ea typeface="微软雅黑" panose="020B0503020204020204" pitchFamily="34" charset="-122"/>
            </a:endParaRPr>
          </a:p>
          <a:p>
            <a:pPr>
              <a:lnSpc>
                <a:spcPct val="150000"/>
              </a:lnSpc>
            </a:pPr>
            <a:r>
              <a:rPr sz="2200" b="1">
                <a:solidFill>
                  <a:srgbClr val="FF0000"/>
                </a:solidFill>
                <a:latin typeface="微软雅黑" panose="020B0503020204020204" pitchFamily="34" charset="-122"/>
                <a:ea typeface="微软雅黑" panose="020B0503020204020204" pitchFamily="34" charset="-122"/>
              </a:rPr>
              <a:t>题目关键词有三个：她/他、小、心思。她/他，自然指文章叙述的人物对象。可是是他，也可以是她。那她/他具体是谁？是一个什么样的人？和你有什么关系？为什么要写她/他？小，指很小，微不足道的，几乎可以忽略的。“心思”意思为想法，打算；思考的能力；心情，兴趣。小心思，很显然，就是容易不被人重视的各种各样的想法、心情、兴趣等。小心思有哪些？具有什么特点？为什么会有这个或这些小心思？小心思能反映出她/他的什么性格特点？有什么地方可以值得我们学习等。这是作文要解决的问题。要能通过小心思来反映社会、反映生活，反应出人物的精神风貌来。</a:t>
            </a:r>
            <a:endParaRPr sz="22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diamond(in)">
                                      <p:cBhvr>
                                        <p:cTn id="14"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655608" y="1085891"/>
            <a:ext cx="10894241" cy="3611880"/>
          </a:xfrm>
          <a:prstGeom prst="rect">
            <a:avLst/>
          </a:prstGeom>
          <a:noFill/>
        </p:spPr>
        <p:txBody>
          <a:bodyPr wrap="square" rtlCol="0">
            <a:spAutoFit/>
          </a:bodyPr>
          <a:lstStyle/>
          <a:p>
            <a:pPr indent="0" eaLnBrk="1" latinLnBrk="0" hangingPunct="1">
              <a:lnSpc>
                <a:spcPct val="150000"/>
              </a:lnSpc>
            </a:pPr>
            <a:r>
              <a:rPr lang="zh-CN" altLang="en-US" sz="2200" b="1">
                <a:solidFill>
                  <a:srgbClr val="0070C0"/>
                </a:solidFill>
                <a:latin typeface="微软雅黑" panose="020B0503020204020204" pitchFamily="34" charset="-122"/>
                <a:ea typeface="微软雅黑" panose="020B0503020204020204" pitchFamily="34" charset="-122"/>
              </a:rPr>
              <a:t>四、审题训练：</a:t>
            </a:r>
            <a:endParaRPr lang="zh-CN" altLang="en-US" sz="2200" b="1">
              <a:solidFill>
                <a:srgbClr val="0070C0"/>
              </a:solidFill>
              <a:latin typeface="微软雅黑" panose="020B0503020204020204" pitchFamily="34" charset="-122"/>
              <a:ea typeface="微软雅黑" panose="020B0503020204020204" pitchFamily="34" charset="-122"/>
            </a:endParaRPr>
          </a:p>
          <a:p>
            <a:pPr indent="0" eaLnBrk="1" latinLnBrk="0" hangingPunct="1">
              <a:lnSpc>
                <a:spcPct val="150000"/>
              </a:lnSpc>
            </a:pPr>
            <a:r>
              <a:rPr lang="zh-CN" altLang="en-US" sz="2200" b="1">
                <a:solidFill>
                  <a:srgbClr val="0070C0"/>
                </a:solidFill>
                <a:latin typeface="微软雅黑" panose="020B0503020204020204" pitchFamily="34" charset="-122"/>
                <a:ea typeface="微软雅黑" panose="020B0503020204020204" pitchFamily="34" charset="-122"/>
              </a:rPr>
              <a:t>阅读下面的材料，根据要求作文。</a:t>
            </a:r>
            <a:endParaRPr lang="zh-CN" altLang="en-US" sz="2200" b="1">
              <a:solidFill>
                <a:srgbClr val="0070C0"/>
              </a:solidFill>
              <a:latin typeface="微软雅黑" panose="020B0503020204020204" pitchFamily="34" charset="-122"/>
              <a:ea typeface="微软雅黑" panose="020B0503020204020204" pitchFamily="34" charset="-122"/>
            </a:endParaRPr>
          </a:p>
          <a:p>
            <a:pPr indent="0" eaLnBrk="1" latinLnBrk="0" hangingPunct="1">
              <a:lnSpc>
                <a:spcPct val="150000"/>
              </a:lnSpc>
            </a:pPr>
            <a:r>
              <a:rPr lang="zh-CN" altLang="en-US" sz="2200" b="1">
                <a:solidFill>
                  <a:srgbClr val="0070C0"/>
                </a:solidFill>
                <a:latin typeface="微软雅黑" panose="020B0503020204020204" pitchFamily="34" charset="-122"/>
                <a:ea typeface="微软雅黑" panose="020B0503020204020204" pitchFamily="34" charset="-122"/>
              </a:rPr>
              <a:t>日出日落花开花谢是风景，云起云涌山长水阔是风景……风景是大自然的恩赐；静阅万卷诗书是风景，洞察世间百态是风景……风景是生活的馈赠。慢慢走，用心赏，最美的风景在路上。</a:t>
            </a:r>
            <a:endParaRPr lang="zh-CN" altLang="en-US" sz="2200" b="1">
              <a:solidFill>
                <a:srgbClr val="0070C0"/>
              </a:solidFill>
              <a:latin typeface="微软雅黑" panose="020B0503020204020204" pitchFamily="34" charset="-122"/>
              <a:ea typeface="微软雅黑" panose="020B0503020204020204" pitchFamily="34" charset="-122"/>
            </a:endParaRPr>
          </a:p>
          <a:p>
            <a:pPr indent="0" eaLnBrk="1" latinLnBrk="0" hangingPunct="1">
              <a:lnSpc>
                <a:spcPct val="150000"/>
              </a:lnSpc>
            </a:pPr>
            <a:r>
              <a:rPr lang="zh-CN" altLang="en-US" sz="2200" b="1">
                <a:solidFill>
                  <a:srgbClr val="0070C0"/>
                </a:solidFill>
                <a:latin typeface="微软雅黑" panose="020B0503020204020204" pitchFamily="34" charset="-122"/>
                <a:ea typeface="微软雅黑" panose="020B0503020204020204" pitchFamily="34" charset="-122"/>
              </a:rPr>
              <a:t>　　请以“风景在路上”为题目，写一篇文章。</a:t>
            </a:r>
            <a:endParaRPr lang="zh-CN" altLang="en-US" sz="2200" b="1">
              <a:solidFill>
                <a:srgbClr val="0070C0"/>
              </a:solidFill>
              <a:latin typeface="微软雅黑" panose="020B0503020204020204" pitchFamily="34" charset="-122"/>
              <a:ea typeface="微软雅黑" panose="020B0503020204020204" pitchFamily="34" charset="-122"/>
            </a:endParaRPr>
          </a:p>
          <a:p>
            <a:pPr indent="0" eaLnBrk="1" latinLnBrk="0" hangingPunct="1">
              <a:lnSpc>
                <a:spcPct val="150000"/>
              </a:lnSpc>
            </a:pPr>
            <a:r>
              <a:rPr lang="zh-CN" altLang="en-US" sz="2200" b="1">
                <a:solidFill>
                  <a:srgbClr val="0070C0"/>
                </a:solidFill>
                <a:latin typeface="微软雅黑" panose="020B0503020204020204" pitchFamily="34" charset="-122"/>
                <a:ea typeface="微软雅黑" panose="020B0503020204020204" pitchFamily="34" charset="-122"/>
              </a:rPr>
              <a:t>要求：①文体自选。②选取一个或多个角度，可以记叙、抒情和议论。③不少于600字。　　</a:t>
            </a:r>
            <a:endParaRPr lang="zh-CN" altLang="en-US" sz="2200" b="1">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649258" y="590591"/>
            <a:ext cx="10894241" cy="5623559"/>
          </a:xfrm>
          <a:prstGeom prst="rect">
            <a:avLst/>
          </a:prstGeom>
          <a:noFill/>
        </p:spPr>
        <p:txBody>
          <a:bodyPr wrap="square" rtlCol="0">
            <a:spAutoFit/>
          </a:bodyPr>
          <a:lstStyle/>
          <a:p>
            <a:pPr indent="457200" eaLnBrk="1" latinLnBrk="0" hangingPunct="1">
              <a:lnSpc>
                <a:spcPct val="150000"/>
              </a:lnSpc>
            </a:pPr>
            <a:r>
              <a:rPr lang="zh-CN" altLang="en-US" sz="2200" b="1">
                <a:solidFill>
                  <a:srgbClr val="FF0000"/>
                </a:solidFill>
                <a:latin typeface="微软雅黑" panose="020B0503020204020204" pitchFamily="34" charset="-122"/>
                <a:ea typeface="微软雅黑" panose="020B0503020204020204" pitchFamily="34" charset="-122"/>
              </a:rPr>
              <a:t>【审题指导】</a:t>
            </a:r>
            <a:endParaRPr lang="zh-CN" altLang="en-US" sz="2200" b="1">
              <a:solidFill>
                <a:srgbClr val="FF0000"/>
              </a:solidFill>
              <a:latin typeface="微软雅黑" panose="020B0503020204020204" pitchFamily="34" charset="-122"/>
              <a:ea typeface="微软雅黑" panose="020B0503020204020204" pitchFamily="34" charset="-122"/>
            </a:endParaRPr>
          </a:p>
          <a:p>
            <a:pPr indent="457200" eaLnBrk="1" latinLnBrk="0" hangingPunct="1">
              <a:lnSpc>
                <a:spcPct val="150000"/>
              </a:lnSpc>
            </a:pPr>
            <a:r>
              <a:rPr lang="zh-CN" altLang="en-US" sz="2200" b="1">
                <a:solidFill>
                  <a:srgbClr val="FF0000"/>
                </a:solidFill>
                <a:latin typeface="微软雅黑" panose="020B0503020204020204" pitchFamily="34" charset="-122"/>
                <a:ea typeface="微软雅黑" panose="020B0503020204020204" pitchFamily="34" charset="-122"/>
              </a:rPr>
              <a:t>“风景在路上”，是一个有着丰富内涵的文题，题目中“风景”和“路上”是两个值得深挖的词语。</a:t>
            </a:r>
            <a:endParaRPr lang="zh-CN" altLang="en-US" sz="2200" b="1">
              <a:solidFill>
                <a:srgbClr val="FF0000"/>
              </a:solidFill>
              <a:latin typeface="微软雅黑" panose="020B0503020204020204" pitchFamily="34" charset="-122"/>
              <a:ea typeface="微软雅黑" panose="020B0503020204020204" pitchFamily="34" charset="-122"/>
            </a:endParaRPr>
          </a:p>
          <a:p>
            <a:pPr indent="457200" eaLnBrk="1" latinLnBrk="0" hangingPunct="1">
              <a:lnSpc>
                <a:spcPct val="150000"/>
              </a:lnSpc>
            </a:pPr>
            <a:r>
              <a:rPr lang="zh-CN" altLang="en-US" sz="2200" b="1">
                <a:solidFill>
                  <a:srgbClr val="FF0000"/>
                </a:solidFill>
                <a:latin typeface="微软雅黑" panose="020B0503020204020204" pitchFamily="34" charset="-122"/>
                <a:ea typeface="微软雅黑" panose="020B0503020204020204" pitchFamily="34" charset="-122"/>
              </a:rPr>
              <a:t>“风景”可以是自然景观，如清风明月，杨柳依依，鸟鸣虫唱、大漠长风等。可以是人文景观，如历史地理、风土人情、传统习俗、生活方式等。也可以是带有比喻义的生命风景，如风雨中，父亲接送自己的背影；烈日下，她在为受伤的老人撑伞等。</a:t>
            </a:r>
            <a:endParaRPr lang="zh-CN" altLang="en-US" sz="2200" b="1">
              <a:solidFill>
                <a:srgbClr val="FF0000"/>
              </a:solidFill>
              <a:latin typeface="微软雅黑" panose="020B0503020204020204" pitchFamily="34" charset="-122"/>
              <a:ea typeface="微软雅黑" panose="020B0503020204020204" pitchFamily="34" charset="-122"/>
            </a:endParaRPr>
          </a:p>
          <a:p>
            <a:pPr indent="457200" eaLnBrk="1" latinLnBrk="0" hangingPunct="1">
              <a:lnSpc>
                <a:spcPct val="150000"/>
              </a:lnSpc>
            </a:pPr>
            <a:r>
              <a:rPr lang="zh-CN" altLang="en-US" sz="2200" b="1">
                <a:solidFill>
                  <a:srgbClr val="FF0000"/>
                </a:solidFill>
                <a:latin typeface="微软雅黑" panose="020B0503020204020204" pitchFamily="34" charset="-122"/>
                <a:ea typeface="微软雅黑" panose="020B0503020204020204" pitchFamily="34" charset="-122"/>
              </a:rPr>
              <a:t>　　“路上”可以是现实中的“路”，但也不可理解的太直白，这里既可以理解为行走之路，也可以理解为书山之路（提示语所言“静阅万卷诗书”），更可以理解为“人生之路”（提示语所言“洞察世间百态”），当然还可以理解为“成长之路”（成长之路上，得失成败、喜悦哀伤、汗水泪水等生活中的事件，是我们生命中的风景）……如此，我们作文时立意的角度才不会狭窄。</a:t>
            </a:r>
            <a:endParaRPr lang="zh-CN" altLang="en-US" sz="22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diamond(in)">
                                      <p:cBhvr>
                                        <p:cTn id="14" dur="2000"/>
                                        <p:tgtEl>
                                          <p:spTgt spid="7">
                                            <p:txEl>
                                              <p:pRg st="1" end="1"/>
                                            </p:txEl>
                                          </p:spTgt>
                                        </p:tgtEl>
                                      </p:cBhvr>
                                    </p:animEffect>
                                  </p:childTnLst>
                                </p:cTn>
                              </p:par>
                              <p:par>
                                <p:cTn id="15" presetID="8" presetClass="entr" presetSubtype="16"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amond(in)">
                                      <p:cBhvr>
                                        <p:cTn id="17" dur="2000"/>
                                        <p:tgtEl>
                                          <p:spTgt spid="7">
                                            <p:txEl>
                                              <p:pRg st="2" end="2"/>
                                            </p:txEl>
                                          </p:spTgt>
                                        </p:tgtEl>
                                      </p:cBhvr>
                                    </p:animEffect>
                                  </p:childTnLst>
                                </p:cTn>
                              </p:par>
                              <p:par>
                                <p:cTn id="18" presetID="8" presetClass="entr" presetSubtype="16"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diamond(in)">
                                      <p:cBhvr>
                                        <p:cTn id="20"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655608" y="1085891"/>
            <a:ext cx="10894241" cy="5120639"/>
          </a:xfrm>
          <a:prstGeom prst="rect">
            <a:avLst/>
          </a:prstGeom>
          <a:noFill/>
        </p:spPr>
        <p:txBody>
          <a:bodyPr wrap="square" rtlCol="0">
            <a:spAutoFit/>
          </a:bodyPr>
          <a:lstStyle/>
          <a:p>
            <a:pPr>
              <a:lnSpc>
                <a:spcPct val="150000"/>
              </a:lnSpc>
            </a:pPr>
            <a:r>
              <a:rPr sz="2200" b="1">
                <a:solidFill>
                  <a:schemeClr val="tx1">
                    <a:lumMod val="95000"/>
                    <a:lumOff val="5000"/>
                  </a:schemeClr>
                </a:solidFill>
                <a:latin typeface="微软雅黑" panose="020B0503020204020204" pitchFamily="34" charset="-122"/>
                <a:ea typeface="微软雅黑" panose="020B0503020204020204" pitchFamily="34" charset="-122"/>
              </a:rPr>
              <a:t>　     综上分析，此题目可以写成以走出家门，走进大自然的游记文，要注意以游踪为线，有次序写景。可以写成记叙文，成长路上的风景让我们经历得意与失意，喜悦与哀伤，汗水与泪水……这正是我们生命中“风景”的内涵。要注意紧扣文题，突出中心，才不会偏题跑题。</a:t>
            </a:r>
            <a:endParaRPr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endParaRPr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sz="2200" b="1">
                <a:solidFill>
                  <a:schemeClr val="tx1">
                    <a:lumMod val="95000"/>
                    <a:lumOff val="5000"/>
                  </a:schemeClr>
                </a:solidFill>
                <a:latin typeface="微软雅黑" panose="020B0503020204020204" pitchFamily="34" charset="-122"/>
                <a:ea typeface="微软雅黑" panose="020B0503020204020204" pitchFamily="34" charset="-122"/>
              </a:rPr>
              <a:t>【审题误区】</a:t>
            </a:r>
            <a:endParaRPr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sz="2200" b="1">
                <a:solidFill>
                  <a:schemeClr val="tx1">
                    <a:lumMod val="95000"/>
                    <a:lumOff val="5000"/>
                  </a:schemeClr>
                </a:solidFill>
                <a:latin typeface="微软雅黑" panose="020B0503020204020204" pitchFamily="34" charset="-122"/>
                <a:ea typeface="微软雅黑" panose="020B0503020204020204" pitchFamily="34" charset="-122"/>
              </a:rPr>
              <a:t>　　误区一：审题出现偏差，仅仅落脚于景色描写，而忽略“在路上”这一文题的体现。</a:t>
            </a:r>
            <a:endParaRPr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sz="2200" b="1">
                <a:solidFill>
                  <a:schemeClr val="tx1">
                    <a:lumMod val="95000"/>
                    <a:lumOff val="5000"/>
                  </a:schemeClr>
                </a:solidFill>
                <a:latin typeface="微软雅黑" panose="020B0503020204020204" pitchFamily="34" charset="-122"/>
                <a:ea typeface="微软雅黑" panose="020B0503020204020204" pitchFamily="34" charset="-122"/>
              </a:rPr>
              <a:t>　　误区二：拘泥与“自然风景”的描写，忽略情感的流露，不能做到情景交融，更不能加深主题深度。</a:t>
            </a:r>
            <a:endParaRPr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sz="2200" b="1">
                <a:solidFill>
                  <a:schemeClr val="tx1">
                    <a:lumMod val="95000"/>
                    <a:lumOff val="5000"/>
                  </a:schemeClr>
                </a:solidFill>
                <a:latin typeface="微软雅黑" panose="020B0503020204020204" pitchFamily="34" charset="-122"/>
                <a:ea typeface="微软雅黑" panose="020B0503020204020204" pitchFamily="34" charset="-122"/>
              </a:rPr>
              <a:t>　　误区三：囿于对“风景”自然景观的理解，不能触及人文景观。</a:t>
            </a:r>
            <a:endParaRPr sz="2200" b="1">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diamond(in)">
                                      <p:cBhvr>
                                        <p:cTn id="14" dur="20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diamond(in)">
                                      <p:cBhvr>
                                        <p:cTn id="19" dur="2000"/>
                                        <p:tgtEl>
                                          <p:spTgt spid="7">
                                            <p:txEl>
                                              <p:pRg st="2" end="2"/>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amond(in)">
                                      <p:cBhvr>
                                        <p:cTn id="22" dur="2000"/>
                                        <p:tgtEl>
                                          <p:spTgt spid="7">
                                            <p:txEl>
                                              <p:pRg st="3" end="3"/>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diamond(in)">
                                      <p:cBhvr>
                                        <p:cTn id="25" dur="2000"/>
                                        <p:tgtEl>
                                          <p:spTgt spid="7">
                                            <p:txEl>
                                              <p:pRg st="4" end="4"/>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diamond(in)">
                                      <p:cBhvr>
                                        <p:cTn id="28"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655608" y="1085891"/>
            <a:ext cx="10894241" cy="2834640"/>
          </a:xfrm>
          <a:prstGeom prst="rect">
            <a:avLst/>
          </a:prstGeom>
          <a:noFill/>
        </p:spPr>
        <p:txBody>
          <a:bodyPr wrap="square" rtlCol="0">
            <a:spAutoFit/>
          </a:bodyPr>
          <a:lstStyle/>
          <a:p>
            <a:pPr>
              <a:lnSpc>
                <a:spcPct val="150000"/>
              </a:lnSpc>
            </a:pPr>
            <a:r>
              <a:rPr lang="zh-CN" altLang="zh-CN" sz="2400" b="1">
                <a:latin typeface="黑体" panose="02010609060101010101" pitchFamily="49" charset="-122"/>
                <a:ea typeface="黑体" panose="02010609060101010101" pitchFamily="49" charset="-122"/>
              </a:rPr>
              <a:t>一、导入：</a:t>
            </a:r>
            <a:endParaRPr lang="zh-CN" altLang="zh-CN" sz="2400" b="1">
              <a:latin typeface="黑体" panose="02010609060101010101" pitchFamily="49" charset="-122"/>
              <a:ea typeface="黑体" panose="02010609060101010101" pitchFamily="49" charset="-122"/>
            </a:endParaRPr>
          </a:p>
          <a:p>
            <a:pPr>
              <a:lnSpc>
                <a:spcPct val="150000"/>
              </a:lnSpc>
            </a:pPr>
            <a:endParaRPr lang="zh-CN" altLang="zh-CN" sz="2400" b="1">
              <a:latin typeface="黑体" panose="02010609060101010101" pitchFamily="49" charset="-122"/>
              <a:ea typeface="黑体" panose="02010609060101010101" pitchFamily="49" charset="-122"/>
            </a:endParaRPr>
          </a:p>
          <a:p>
            <a:pPr>
              <a:lnSpc>
                <a:spcPct val="150000"/>
              </a:lnSpc>
            </a:pPr>
            <a:r>
              <a:rPr lang="zh-CN" altLang="zh-CN" sz="2400" b="1">
                <a:latin typeface="黑体" panose="02010609060101010101" pitchFamily="49" charset="-122"/>
                <a:ea typeface="黑体" panose="02010609060101010101" pitchFamily="49" charset="-122"/>
              </a:rPr>
              <a:t>    我们要想写好一篇文章，第一步就是要审好题，因为审好题能够决定作文的方向。写作时如果不进行审题或者审题出现偏差，那么作文就会出现跑题的现象，作文一旦跑题，其结果可想而知。</a:t>
            </a:r>
            <a:endParaRPr lang="zh-CN" altLang="zh-CN" sz="2400" b="1">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diamond(in)">
                                      <p:cBhvr>
                                        <p:cTn id="14"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753263" y="619673"/>
            <a:ext cx="10894241" cy="4114800"/>
          </a:xfrm>
          <a:prstGeom prst="rect">
            <a:avLst/>
          </a:prstGeom>
          <a:noFill/>
        </p:spPr>
        <p:txBody>
          <a:bodyPr wrap="square" rtlCol="0">
            <a:spAutoFit/>
          </a:bodyPr>
          <a:lstStyle/>
          <a:p>
            <a:pPr>
              <a:lnSpc>
                <a:spcPct val="150000"/>
              </a:lnSpc>
            </a:pPr>
            <a:r>
              <a:rPr sz="2200" b="1">
                <a:solidFill>
                  <a:srgbClr val="0070C0"/>
                </a:solidFill>
                <a:latin typeface="微软雅黑" panose="020B0503020204020204" pitchFamily="34" charset="-122"/>
                <a:ea typeface="微软雅黑" panose="020B0503020204020204" pitchFamily="34" charset="-122"/>
              </a:rPr>
              <a:t>五、例文赏析</a:t>
            </a:r>
            <a:endParaRPr sz="2200" b="1">
              <a:solidFill>
                <a:srgbClr val="0070C0"/>
              </a:solidFill>
              <a:latin typeface="微软雅黑" panose="020B0503020204020204" pitchFamily="34" charset="-122"/>
              <a:ea typeface="微软雅黑" panose="020B0503020204020204" pitchFamily="34" charset="-122"/>
            </a:endParaRPr>
          </a:p>
          <a:p>
            <a:pPr>
              <a:lnSpc>
                <a:spcPct val="150000"/>
              </a:lnSpc>
            </a:pPr>
            <a:endParaRPr sz="2200" b="1">
              <a:solidFill>
                <a:srgbClr val="0070C0"/>
              </a:solidFill>
              <a:latin typeface="微软雅黑" panose="020B0503020204020204" pitchFamily="34" charset="-122"/>
              <a:ea typeface="微软雅黑" panose="020B0503020204020204" pitchFamily="34" charset="-122"/>
            </a:endParaRPr>
          </a:p>
          <a:p>
            <a:pPr>
              <a:lnSpc>
                <a:spcPct val="150000"/>
              </a:lnSpc>
            </a:pPr>
            <a:r>
              <a:rPr sz="2200" b="1">
                <a:solidFill>
                  <a:srgbClr val="0070C0"/>
                </a:solidFill>
                <a:latin typeface="微软雅黑" panose="020B0503020204020204" pitchFamily="34" charset="-122"/>
                <a:ea typeface="微软雅黑" panose="020B0503020204020204" pitchFamily="34" charset="-122"/>
              </a:rPr>
              <a:t>1.【2021·湖北黄冈市·中考真题】</a:t>
            </a:r>
            <a:endParaRPr sz="2200" b="1">
              <a:solidFill>
                <a:srgbClr val="0070C0"/>
              </a:solidFill>
              <a:latin typeface="微软雅黑" panose="020B0503020204020204" pitchFamily="34" charset="-122"/>
              <a:ea typeface="微软雅黑" panose="020B0503020204020204" pitchFamily="34" charset="-122"/>
            </a:endParaRPr>
          </a:p>
          <a:p>
            <a:pPr>
              <a:lnSpc>
                <a:spcPct val="150000"/>
              </a:lnSpc>
            </a:pPr>
            <a:r>
              <a:rPr sz="2200" b="1">
                <a:solidFill>
                  <a:srgbClr val="0070C0"/>
                </a:solidFill>
                <a:latin typeface="微软雅黑" panose="020B0503020204020204" pitchFamily="34" charset="-122"/>
                <a:ea typeface="微软雅黑" panose="020B0503020204020204" pitchFamily="34" charset="-122"/>
              </a:rPr>
              <a:t>根据要求作文。</a:t>
            </a:r>
            <a:endParaRPr sz="2200" b="1">
              <a:solidFill>
                <a:srgbClr val="0070C0"/>
              </a:solidFill>
              <a:latin typeface="微软雅黑" panose="020B0503020204020204" pitchFamily="34" charset="-122"/>
              <a:ea typeface="微软雅黑" panose="020B0503020204020204" pitchFamily="34" charset="-122"/>
            </a:endParaRPr>
          </a:p>
          <a:p>
            <a:pPr>
              <a:lnSpc>
                <a:spcPct val="150000"/>
              </a:lnSpc>
            </a:pPr>
            <a:r>
              <a:rPr sz="2200" b="1">
                <a:solidFill>
                  <a:srgbClr val="0070C0"/>
                </a:solidFill>
                <a:latin typeface="微软雅黑" panose="020B0503020204020204" pitchFamily="34" charset="-122"/>
                <a:ea typeface="微软雅黑" panose="020B0503020204020204" pitchFamily="34" charset="-122"/>
              </a:rPr>
              <a:t>心思，人人都有，它藏在心底，不易为人所知。</a:t>
            </a:r>
            <a:endParaRPr sz="2200" b="1">
              <a:solidFill>
                <a:srgbClr val="0070C0"/>
              </a:solidFill>
              <a:latin typeface="微软雅黑" panose="020B0503020204020204" pitchFamily="34" charset="-122"/>
              <a:ea typeface="微软雅黑" panose="020B0503020204020204" pitchFamily="34" charset="-122"/>
            </a:endParaRPr>
          </a:p>
          <a:p>
            <a:pPr>
              <a:lnSpc>
                <a:spcPct val="150000"/>
              </a:lnSpc>
            </a:pPr>
            <a:r>
              <a:rPr sz="2200" b="1">
                <a:solidFill>
                  <a:srgbClr val="0070C0"/>
                </a:solidFill>
                <a:latin typeface="微软雅黑" panose="020B0503020204020204" pitchFamily="34" charset="-122"/>
                <a:ea typeface="微软雅黑" panose="020B0503020204020204" pitchFamily="34" charset="-122"/>
              </a:rPr>
              <a:t>请以“他的小心思”或“她的小心思”为题写一篇文章。</a:t>
            </a:r>
            <a:endParaRPr sz="2200" b="1">
              <a:solidFill>
                <a:srgbClr val="0070C0"/>
              </a:solidFill>
              <a:latin typeface="微软雅黑" panose="020B0503020204020204" pitchFamily="34" charset="-122"/>
              <a:ea typeface="微软雅黑" panose="020B0503020204020204" pitchFamily="34" charset="-122"/>
            </a:endParaRPr>
          </a:p>
          <a:p>
            <a:pPr>
              <a:lnSpc>
                <a:spcPct val="150000"/>
              </a:lnSpc>
            </a:pPr>
            <a:r>
              <a:rPr sz="2200" b="1">
                <a:solidFill>
                  <a:srgbClr val="0070C0"/>
                </a:solidFill>
                <a:latin typeface="微软雅黑" panose="020B0503020204020204" pitchFamily="34" charset="-122"/>
                <a:ea typeface="微软雅黑" panose="020B0503020204020204" pitchFamily="34" charset="-122"/>
              </a:rPr>
              <a:t>要求：写一篇700字左右的文章，文体自选（诗歌除外），不得抄袭和套作。文中不得出现真实的人名、校名和地名。</a:t>
            </a:r>
            <a:endParaRPr sz="2200" b="1">
              <a:solidFill>
                <a:srgbClr val="0070C0"/>
              </a:solidFill>
              <a:latin typeface="微软雅黑" panose="020B0503020204020204" pitchFamily="34" charset="-122"/>
              <a:ea typeface="微软雅黑" panose="020B0503020204020204" pitchFamily="34" charset="-122"/>
            </a:endParaRPr>
          </a:p>
        </p:txBody>
      </p:sp>
      <p:pic>
        <p:nvPicPr>
          <p:cNvPr id="8" name="New picture" hidden="1"/>
          <p:cNvPicPr/>
          <p:nvPr/>
        </p:nvPicPr>
        <p:blipFill>
          <a:blip r:embed="rId1"/>
          <a:stretch>
            <a:fillRect/>
          </a:stretch>
        </p:blipFill>
        <p:spPr>
          <a:xfrm>
            <a:off x="10668000" y="11531600"/>
            <a:ext cx="457200" cy="457200"/>
          </a:xfrm>
          <a:prstGeom prst="cube">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100" name="文本框 99"/>
          <p:cNvSpPr txBox="1"/>
          <p:nvPr/>
        </p:nvSpPr>
        <p:spPr>
          <a:xfrm>
            <a:off x="797560" y="303530"/>
            <a:ext cx="10455275" cy="6035040"/>
          </a:xfrm>
          <a:prstGeom prst="rect">
            <a:avLst/>
          </a:prstGeom>
          <a:noFill/>
          <a:ln w="9525">
            <a:noFill/>
          </a:ln>
        </p:spPr>
        <p:txBody>
          <a:bodyPr wrap="square">
            <a:spAutoFit/>
          </a:bodyPr>
          <a:lstStyle/>
          <a:p>
            <a:pPr marL="0" indent="457200" algn="ctr" eaLnBrk="1" latinLnBrk="0" hangingPunct="1">
              <a:lnSpc>
                <a:spcPct val="150000"/>
              </a:lnSpc>
            </a:pPr>
            <a:endParaRPr lang="zh-CN" sz="2000" b="1">
              <a:solidFill>
                <a:srgbClr val="FF0000"/>
              </a:solidFill>
              <a:ea typeface="宋体" panose="02010600030101010101" pitchFamily="2" charset="-122"/>
            </a:endParaRPr>
          </a:p>
          <a:p>
            <a:pPr marL="0" indent="457200" algn="ctr" eaLnBrk="1" latinLnBrk="0" hangingPunct="1">
              <a:lnSpc>
                <a:spcPct val="150000"/>
              </a:lnSpc>
            </a:pPr>
            <a:r>
              <a:rPr lang="zh-CN" sz="2000" b="1">
                <a:solidFill>
                  <a:srgbClr val="FF0000"/>
                </a:solidFill>
                <a:ea typeface="宋体" panose="02010600030101010101" pitchFamily="2" charset="-122"/>
              </a:rPr>
              <a:t>她的小心思</a:t>
            </a:r>
            <a:endParaRPr lang="zh-CN" sz="2000" b="1">
              <a:solidFill>
                <a:srgbClr val="FF0000"/>
              </a:solidFill>
              <a:ea typeface="宋体" panose="02010600030101010101" pitchFamily="2" charset="-122"/>
            </a:endParaRPr>
          </a:p>
          <a:p>
            <a:pPr marL="0" indent="457200" algn="ctr" eaLnBrk="1" latinLnBrk="0" hangingPunct="1">
              <a:lnSpc>
                <a:spcPct val="150000"/>
              </a:lnSpc>
            </a:pPr>
            <a:r>
              <a:rPr lang="zh-CN" sz="2000" b="1">
                <a:solidFill>
                  <a:srgbClr val="FF0000"/>
                </a:solidFill>
                <a:ea typeface="宋体" panose="02010600030101010101" pitchFamily="2" charset="-122"/>
              </a:rPr>
              <a:t>外婆不是一个能耐得住寂寞的人。于是，每天上菜市场买菜，她乐此不疲地与摊主讨价还价，与邻居们讨论哪个菜怎么烧更好吃；家务告一段落之后，她一定赶在集合时间点之前半小时到达地点，加入她的广场舞锻炼大军；晚上回家后也不闲着，和爸爸妈妈聚集看会儿电视节目，讨论讨论主持人的风格，品评一下当今热点话题。总之，忙得很。  </a:t>
            </a:r>
            <a:endParaRPr lang="zh-CN" sz="2000" b="1">
              <a:solidFill>
                <a:srgbClr val="FF0000"/>
              </a:solidFill>
              <a:ea typeface="宋体" panose="02010600030101010101" pitchFamily="2" charset="-122"/>
            </a:endParaRPr>
          </a:p>
          <a:p>
            <a:pPr marL="0" indent="457200" algn="ctr" eaLnBrk="1" latinLnBrk="0" hangingPunct="1">
              <a:lnSpc>
                <a:spcPct val="150000"/>
              </a:lnSpc>
            </a:pPr>
            <a:r>
              <a:rPr lang="zh-CN" sz="2000" b="1">
                <a:solidFill>
                  <a:srgbClr val="FF0000"/>
                </a:solidFill>
                <a:ea typeface="宋体" panose="02010600030101010101" pitchFamily="2" charset="-122"/>
              </a:rPr>
              <a:t>        但现在，疫情当前，在这个特殊的时期，大家都宅在家里，对于不耍手机，找不到其它消磨时间方式的老人家来说，更是如此，他们成天想来想去，都只为出门找一个合适的理由。外婆尤甚。</a:t>
            </a:r>
            <a:endParaRPr lang="zh-CN" sz="2000" b="1">
              <a:solidFill>
                <a:srgbClr val="FF0000"/>
              </a:solidFill>
              <a:ea typeface="宋体" panose="02010600030101010101" pitchFamily="2" charset="-122"/>
            </a:endParaRPr>
          </a:p>
          <a:p>
            <a:pPr marL="0" indent="457200" algn="ctr" eaLnBrk="1" latinLnBrk="0" hangingPunct="1">
              <a:lnSpc>
                <a:spcPct val="150000"/>
              </a:lnSpc>
            </a:pPr>
            <a:r>
              <a:rPr lang="zh-CN" sz="2000" b="1">
                <a:solidFill>
                  <a:srgbClr val="FF0000"/>
                </a:solidFill>
                <a:ea typeface="宋体" panose="02010600030101010101" pitchFamily="2" charset="-122"/>
              </a:rPr>
              <a:t>       早晨，外婆就一直为自己想出门不停找理由：“哎呀！家里没有油了，我现在到永辉超市买一桶回来。”老妈立马制止了：“我去买！”这时，外婆变成了一个漏了气的气球。眼见老妈开门了，她立刻又想了个主意：“我和你一起去吧！不然你提不动……”“我多大个人了，怎么会连一点油都提不动呀？”方案一失败。</a:t>
            </a:r>
            <a:endParaRPr lang="zh-CN" sz="2000" b="1">
              <a:solidFill>
                <a:srgbClr val="FF0000"/>
              </a:solidFill>
              <a:ea typeface="宋体" panose="02010600030101010101" pitchFamily="2" charset="-122"/>
            </a:endParaRPr>
          </a:p>
        </p:txBody>
      </p:sp>
      <p:sp>
        <p:nvSpPr>
          <p:cNvPr id="2" name="文本框 1"/>
          <p:cNvSpPr txBox="1"/>
          <p:nvPr/>
        </p:nvSpPr>
        <p:spPr>
          <a:xfrm>
            <a:off x="1220470" y="719455"/>
            <a:ext cx="1960880" cy="396240"/>
          </a:xfrm>
          <a:prstGeom prst="rect">
            <a:avLst/>
          </a:prstGeom>
          <a:noFill/>
        </p:spPr>
        <p:txBody>
          <a:bodyPr wrap="none" rtlCol="0">
            <a:spAutoFit/>
          </a:bodyPr>
          <a:lstStyle/>
          <a:p>
            <a:pPr algn="l"/>
            <a:r>
              <a:rPr lang="zh-CN" sz="2000" b="1">
                <a:solidFill>
                  <a:srgbClr val="FF0000"/>
                </a:solidFill>
                <a:sym typeface="+mn-ea"/>
              </a:rPr>
              <a:t>【范文赏析】：</a:t>
            </a:r>
            <a:endParaRPr lang="zh-CN" sz="2000" b="1">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00" name="文本框 99"/>
          <p:cNvSpPr txBox="1"/>
          <p:nvPr/>
        </p:nvSpPr>
        <p:spPr>
          <a:xfrm>
            <a:off x="966470" y="588010"/>
            <a:ext cx="10004425" cy="5120640"/>
          </a:xfrm>
          <a:prstGeom prst="rect">
            <a:avLst/>
          </a:prstGeom>
          <a:noFill/>
          <a:ln w="9525">
            <a:noFill/>
          </a:ln>
        </p:spPr>
        <p:txBody>
          <a:bodyPr wrap="square">
            <a:spAutoFit/>
          </a:bodyPr>
          <a:lstStyle/>
          <a:p>
            <a:pPr marL="0" indent="0" algn="l" eaLnBrk="1" latinLnBrk="0" hangingPunct="1">
              <a:lnSpc>
                <a:spcPct val="150000"/>
              </a:lnSpc>
            </a:pPr>
            <a:endParaRPr lang="zh-CN" sz="2000" b="1">
              <a:solidFill>
                <a:srgbClr val="FF0000"/>
              </a:solidFill>
              <a:ea typeface="宋体" panose="02010600030101010101" pitchFamily="2" charset="-122"/>
            </a:endParaRPr>
          </a:p>
          <a:p>
            <a:pPr marL="0" indent="0" algn="l" eaLnBrk="1" latinLnBrk="0" hangingPunct="1">
              <a:lnSpc>
                <a:spcPct val="150000"/>
              </a:lnSpc>
            </a:pPr>
            <a:r>
              <a:rPr lang="zh-CN" sz="2000" b="1">
                <a:solidFill>
                  <a:srgbClr val="FF0000"/>
                </a:solidFill>
                <a:ea typeface="宋体" panose="02010600030101010101" pitchFamily="2" charset="-122"/>
              </a:rPr>
              <a:t>没有放弃对自由向往的外婆又开始找理由了！只见她走进厨房，拿起一把菜：“天呀！怎么又是这个菜哇？昨天中午就是吃的这个，不如我去楼下买点别的吧！”说完，急忙转身，打算在那限制她自由的女儿没有反应过来时溜出门。“别去买！楼下早就没有人在了，今天就暂且凑合着吃吧！”方案二失败。</a:t>
            </a:r>
            <a:endParaRPr lang="zh-CN" sz="2000" b="1">
              <a:solidFill>
                <a:srgbClr val="FF0000"/>
              </a:solidFill>
              <a:ea typeface="宋体" panose="02010600030101010101" pitchFamily="2" charset="-122"/>
            </a:endParaRPr>
          </a:p>
          <a:p>
            <a:pPr marL="0" indent="0" algn="l" eaLnBrk="1" latinLnBrk="0" hangingPunct="1">
              <a:lnSpc>
                <a:spcPct val="150000"/>
              </a:lnSpc>
            </a:pPr>
            <a:r>
              <a:rPr lang="zh-CN" sz="2000" b="1">
                <a:solidFill>
                  <a:srgbClr val="FF0000"/>
                </a:solidFill>
                <a:ea typeface="宋体" panose="02010600030101010101" pitchFamily="2" charset="-122"/>
              </a:rPr>
              <a:t>下午，快要崩溃的外婆继续为她的出门计划寻找着可行的计策。她将家里所有的垃圾都搜了出来，攒在同一个垃圾桶里（实际上垃圾桶里的垃圾少得可怜），提着垃圾，告诉我们：“我下去倒垃圾了！”她刚把门打开，“别去！这么点垃圾还是先放着吧！”我妈果断阻拦了她。方案三失败。</a:t>
            </a:r>
            <a:endParaRPr lang="zh-CN" sz="2000" b="1">
              <a:solidFill>
                <a:srgbClr val="FF0000"/>
              </a:solidFill>
              <a:ea typeface="宋体" panose="02010600030101010101" pitchFamily="2" charset="-122"/>
            </a:endParaRPr>
          </a:p>
          <a:p>
            <a:pPr marL="0" indent="0" algn="l" eaLnBrk="1" latinLnBrk="0" hangingPunct="1">
              <a:lnSpc>
                <a:spcPct val="150000"/>
              </a:lnSpc>
            </a:pPr>
            <a:r>
              <a:rPr lang="zh-CN" sz="2000" b="1">
                <a:solidFill>
                  <a:srgbClr val="FF0000"/>
                </a:solidFill>
                <a:ea typeface="宋体" panose="02010600030101010101" pitchFamily="2" charset="-122"/>
              </a:rPr>
              <a:t>最终，外婆放弃了。她选择老实地呆在家里，不出门，避免接触病毒……</a:t>
            </a:r>
            <a:endParaRPr lang="zh-CN" sz="2000" b="1">
              <a:solidFill>
                <a:srgbClr val="FF0000"/>
              </a:solidFill>
              <a:ea typeface="宋体" panose="02010600030101010101" pitchFamily="2" charset="-122"/>
            </a:endParaRPr>
          </a:p>
          <a:p>
            <a:pPr marL="0" indent="0" algn="l" eaLnBrk="1" latinLnBrk="0" hangingPunct="1">
              <a:lnSpc>
                <a:spcPct val="150000"/>
              </a:lnSpc>
            </a:pPr>
            <a:r>
              <a:rPr lang="zh-CN" sz="2000" b="1">
                <a:solidFill>
                  <a:srgbClr val="FF0000"/>
                </a:solidFill>
                <a:ea typeface="宋体" panose="02010600030101010101" pitchFamily="2" charset="-122"/>
              </a:rPr>
              <a:t>她是如此无聊，如此渴望自由，不过，我们不也和她一样吗？</a:t>
            </a:r>
            <a:endParaRPr lang="zh-CN" sz="2000" b="1">
              <a:solidFill>
                <a:srgbClr val="FF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214120" y="151765"/>
            <a:ext cx="9763760" cy="6492240"/>
          </a:xfrm>
          <a:prstGeom prst="rect">
            <a:avLst/>
          </a:prstGeom>
          <a:noFill/>
          <a:ln w="9525">
            <a:noFill/>
          </a:ln>
        </p:spPr>
        <p:txBody>
          <a:bodyPr wrap="square">
            <a:spAutoFit/>
          </a:bodyPr>
          <a:lstStyle/>
          <a:p>
            <a:pPr marL="0" indent="457200" eaLnBrk="1" latinLnBrk="0" hangingPunct="1">
              <a:lnSpc>
                <a:spcPct val="150000"/>
              </a:lnSpc>
            </a:pPr>
            <a:r>
              <a:rPr 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解析】这是一则命题作文。1.审题与立意。题目关键词有三个：她/他、小、心思。她/他，自然指文章叙述的人物对象。可是是他，也可以是她。那她/他具体是谁？是一个什么样的人？和你有什么关系？为什么要写她/他？小，指很小，微不足道的，几乎可以忽略的。“心思”意思为想法，打算；思考的能力；心情，兴趣。小心思，很显然，就是容易不被人重视的各种各样的想法、心情、兴趣等。小心思有哪些？具有什么特点？为什么会有这个或这些小心思？小心思能反映出她/他的什么性格特点？有什么地方可以值得我们学习等。这是作文要解决的问题。要能通过小心思来反映社会、反映生活，反应出人物的精神风貌来。</a:t>
            </a:r>
            <a:endParaRPr 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pPr>
            <a:endParaRPr 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457200" eaLnBrk="1" latinLnBrk="0" hangingPunct="1">
              <a:lnSpc>
                <a:spcPct val="150000"/>
              </a:lnSpc>
            </a:pPr>
            <a:r>
              <a:rPr 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选材与构思。本文适合于写成记叙文或散文。可以采用小镜头的方式，把人物的各种想法罗列出来，表现出人物的精神特点；也可以采用记叙一件事情的方式，向我们讲述一个完整的关于“她/他的小心思”的故事，把事情写得引人入胜，人物形象鲜明突出。注意一定注意从“小”处着笔，以小见大，用琐碎细小的故事或做法来表现主题。注意主题要积极向上，充满正能量。</a:t>
            </a:r>
            <a:endParaRPr 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00" name="文本框 99"/>
          <p:cNvSpPr txBox="1"/>
          <p:nvPr/>
        </p:nvSpPr>
        <p:spPr>
          <a:xfrm>
            <a:off x="819150" y="1663700"/>
            <a:ext cx="10314305" cy="1737360"/>
          </a:xfrm>
          <a:prstGeom prst="rect">
            <a:avLst/>
          </a:prstGeom>
          <a:noFill/>
          <a:ln w="9525">
            <a:noFill/>
          </a:ln>
        </p:spPr>
        <p:txBody>
          <a:bodyPr wrap="square">
            <a:spAutoFit/>
          </a:bodyPr>
          <a:lstStyle/>
          <a:p>
            <a:pPr marL="0" indent="0" eaLnBrk="1" latinLnBrk="0" hangingPunct="1">
              <a:lnSpc>
                <a:spcPct val="150000"/>
              </a:lnSpc>
            </a:pPr>
            <a:r>
              <a:rPr 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2.【2021·湖南邵阳市·中考真题】题目：路要求：①不得抄袭，不得套作。文中不得出现真实的人名、校名或地名；②内容具体，有真情实感；③卷面整洁，书写规范，不少于600字。</a:t>
            </a:r>
            <a:endParaRPr 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58775" y="786130"/>
            <a:ext cx="10214610" cy="7223761"/>
          </a:xfrm>
          <a:prstGeom prst="rect">
            <a:avLst/>
          </a:prstGeom>
          <a:noFill/>
          <a:ln w="9525">
            <a:noFill/>
          </a:ln>
        </p:spPr>
        <p:txBody>
          <a:bodyPr wrap="square">
            <a:spAutoFit/>
          </a:bodyPr>
          <a:lstStyle/>
          <a:p>
            <a:pPr marL="0" indent="0" algn="l" eaLnBrk="1" latinLnBrk="0" hangingPunct="1">
              <a:lnSpc>
                <a:spcPct val="150000"/>
              </a:lnSpc>
            </a:pPr>
            <a:r>
              <a:rPr lang="zh-CN" sz="2400" b="1">
                <a:solidFill>
                  <a:srgbClr val="FF0000"/>
                </a:solidFill>
                <a:ea typeface="宋体" panose="02010600030101010101" pitchFamily="2" charset="-122"/>
              </a:rPr>
              <a:t>【范文赏析】</a:t>
            </a:r>
            <a:endParaRPr lang="zh-CN" sz="2400" b="1">
              <a:solidFill>
                <a:srgbClr val="FF0000"/>
              </a:solidFill>
              <a:ea typeface="宋体" panose="02010600030101010101" pitchFamily="2" charset="-122"/>
            </a:endParaRPr>
          </a:p>
          <a:p>
            <a:pPr marL="0" indent="0" algn="l" eaLnBrk="1" latinLnBrk="0" hangingPunct="1">
              <a:lnSpc>
                <a:spcPct val="150000"/>
              </a:lnSpc>
            </a:pPr>
            <a:r>
              <a:rPr lang="zh-CN" sz="2400" b="1">
                <a:solidFill>
                  <a:srgbClr val="FF0000"/>
                </a:solidFill>
                <a:ea typeface="宋体" panose="02010600030101010101" pitchFamily="2" charset="-122"/>
              </a:rPr>
              <a:t>                                                                  路      “没有比人更高的山，没有比较更长的路！”这是爸爸常常勉励我的一句话，我一直却懵懵懂懂，一知半解，直到元旦那天参加了“二十公里徒步”活动……        望着高耸如云的杭州群山，身为天蝎座的我顿时战斗力暴增，信心十足地爬上了第一座山峰，开始了“漫漫无期”的徒步之旅。</a:t>
            </a:r>
            <a:endParaRPr lang="zh-CN" sz="2400" b="1">
              <a:solidFill>
                <a:srgbClr val="FF0000"/>
              </a:solidFill>
              <a:ea typeface="宋体" panose="02010600030101010101" pitchFamily="2" charset="-122"/>
            </a:endParaRPr>
          </a:p>
          <a:p>
            <a:pPr marL="0" indent="0" algn="l" eaLnBrk="1" latinLnBrk="0" hangingPunct="1">
              <a:lnSpc>
                <a:spcPct val="150000"/>
              </a:lnSpc>
            </a:pPr>
            <a:endParaRPr lang="zh-CN" sz="2400" b="1">
              <a:solidFill>
                <a:srgbClr val="FF0000"/>
              </a:solidFill>
              <a:ea typeface="宋体" panose="02010600030101010101" pitchFamily="2" charset="-122"/>
            </a:endParaRPr>
          </a:p>
          <a:p>
            <a:pPr marL="0" indent="0" algn="l" eaLnBrk="1" latinLnBrk="0" hangingPunct="1">
              <a:lnSpc>
                <a:spcPct val="150000"/>
              </a:lnSpc>
            </a:pPr>
            <a:endParaRPr lang="zh-CN" sz="2400" b="1">
              <a:solidFill>
                <a:srgbClr val="FF0000"/>
              </a:solidFill>
              <a:ea typeface="宋体" panose="02010600030101010101" pitchFamily="2" charset="-122"/>
            </a:endParaRPr>
          </a:p>
          <a:p>
            <a:pPr marL="0" indent="0" algn="l" eaLnBrk="1" latinLnBrk="0" hangingPunct="1">
              <a:lnSpc>
                <a:spcPct val="150000"/>
              </a:lnSpc>
            </a:pPr>
            <a:r>
              <a:rPr lang="zh-CN" sz="2400" b="1">
                <a:solidFill>
                  <a:srgbClr val="FF0000"/>
                </a:solidFill>
                <a:ea typeface="宋体" panose="02010600030101010101" pitchFamily="2" charset="-122"/>
              </a:rPr>
              <a:t>         刚开始兴致勃勃的我精力旺盛，在四五百人的队伍中一马当先，甚至连续超过了三四个领队，或蹦或跳，时不时在攀上的蜿蜒山崖边，对着山脚下茫茫人海大吼一声：快点啊！那时候的我宛如一个成功的CEO经营者自己的事业，野心十足，精力高涨！ </a:t>
            </a:r>
            <a:endParaRPr lang="zh-CN" sz="2400" b="1">
              <a:solidFill>
                <a:srgbClr val="FF0000"/>
              </a:solidFill>
              <a:ea typeface="宋体" panose="02010600030101010101" pitchFamily="2" charset="-122"/>
            </a:endParaRPr>
          </a:p>
          <a:p>
            <a:pPr marL="0" indent="0" algn="l" eaLnBrk="1" latinLnBrk="0" hangingPunct="1">
              <a:lnSpc>
                <a:spcPct val="150000"/>
              </a:lnSpc>
            </a:pPr>
            <a:r>
              <a:rPr lang="zh-CN" sz="2400" b="1">
                <a:solidFill>
                  <a:srgbClr val="FF0000"/>
                </a:solidFill>
                <a:ea typeface="宋体" panose="02010600030101010101" pitchFamily="2" charset="-122"/>
              </a:rPr>
              <a:t>     </a:t>
            </a:r>
            <a:endParaRPr lang="zh-CN" sz="2400" b="1">
              <a:solidFill>
                <a:srgbClr val="FF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4635" y="1466850"/>
            <a:ext cx="11682095" cy="4480560"/>
          </a:xfrm>
          <a:prstGeom prst="rect">
            <a:avLst/>
          </a:prstGeom>
          <a:noFill/>
        </p:spPr>
        <p:txBody>
          <a:bodyPr wrap="square" rtlCol="0" anchor="t">
            <a:spAutoFit/>
          </a:bodyPr>
          <a:lstStyle/>
          <a:p>
            <a:pPr marL="0" indent="0" algn="l" eaLnBrk="1" latinLnBrk="0" hangingPunct="1">
              <a:lnSpc>
                <a:spcPct val="150000"/>
              </a:lnSpc>
            </a:pPr>
            <a:r>
              <a:rPr lang="en-US" sz="2400" b="1">
                <a:solidFill>
                  <a:schemeClr val="tx1"/>
                </a:solidFill>
                <a:sym typeface="+mn-ea"/>
              </a:rPr>
              <a:t>        渐渐的，过多过快浪费体力使我力不从心了，走走停停，还需要妈妈在一旁为我打气、鼓劲──要不是妈妈的陪伴，或许我早就瘫坐在地上了。</a:t>
            </a:r>
            <a:endParaRPr lang="en-US" sz="2400" b="1">
              <a:solidFill>
                <a:schemeClr val="tx1"/>
              </a:solidFill>
              <a:sym typeface="+mn-ea"/>
            </a:endParaRPr>
          </a:p>
          <a:p>
            <a:pPr marL="0" indent="0" algn="l" eaLnBrk="1" latinLnBrk="0" hangingPunct="1">
              <a:lnSpc>
                <a:spcPct val="150000"/>
              </a:lnSpc>
            </a:pPr>
            <a:r>
              <a:rPr lang="en-US" sz="2400" b="1">
                <a:solidFill>
                  <a:schemeClr val="tx1"/>
                </a:solidFill>
                <a:sym typeface="+mn-ea"/>
              </a:rPr>
              <a:t>      人们开始陆续超越我，一个又一个领队的小红旗飘扬在前方，我却怎么也追不上它，那鲜红的色彩似乎在嘲笑我怎会如此轻而易举就体力不支。好不容易到了转角口，3号领队指着一条泥泞不堪的羊肠小道大声告诉每个人中途下山的从这里走。</a:t>
            </a:r>
            <a:endParaRPr lang="en-US" sz="2400" b="1">
              <a:solidFill>
                <a:schemeClr val="tx1"/>
              </a:solidFill>
              <a:sym typeface="+mn-ea"/>
            </a:endParaRPr>
          </a:p>
          <a:p>
            <a:pPr marL="0" indent="0" algn="l" eaLnBrk="1" latinLnBrk="0" hangingPunct="1">
              <a:lnSpc>
                <a:spcPct val="150000"/>
              </a:lnSpc>
            </a:pPr>
            <a:r>
              <a:rPr lang="en-US" sz="2400" b="1">
                <a:solidFill>
                  <a:schemeClr val="tx1"/>
                </a:solidFill>
                <a:sym typeface="+mn-ea"/>
              </a:rPr>
              <a:t>下山，还是继续上山？该如何抉择？</a:t>
            </a:r>
            <a:endParaRPr lang="en-US" sz="2400" b="1">
              <a:solidFill>
                <a:schemeClr val="tx1"/>
              </a:solidFill>
              <a:sym typeface="+mn-ea"/>
            </a:endParaRPr>
          </a:p>
          <a:p>
            <a:pPr marL="0" indent="0" algn="l" eaLnBrk="1" latinLnBrk="0" hangingPunct="1">
              <a:lnSpc>
                <a:spcPct val="150000"/>
              </a:lnSpc>
            </a:pPr>
            <a:r>
              <a:rPr lang="en-US" sz="2400" b="1">
                <a:solidFill>
                  <a:schemeClr val="tx1"/>
                </a:solidFill>
                <a:sym typeface="+mn-ea"/>
              </a:rPr>
              <a:t>         就在这时，迎面走来了两位大叔级人物，他们穿着笔挺，留心一看脚上竟还套着一双皮鞋，这样也能健步如飞。我不禁感慨他们宝刀未老啊！</a:t>
            </a:r>
            <a:endParaRPr lang="en-US" sz="2400" b="1">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270" y="1142365"/>
            <a:ext cx="11682095" cy="3931920"/>
          </a:xfrm>
          <a:prstGeom prst="rect">
            <a:avLst/>
          </a:prstGeom>
          <a:noFill/>
        </p:spPr>
        <p:txBody>
          <a:bodyPr wrap="square" rtlCol="0" anchor="t">
            <a:spAutoFit/>
          </a:bodyPr>
          <a:lstStyle/>
          <a:p>
            <a:pPr marL="0" indent="0" algn="l" eaLnBrk="1" latinLnBrk="0" hangingPunct="1">
              <a:lnSpc>
                <a:spcPct val="150000"/>
              </a:lnSpc>
            </a:pPr>
            <a:r>
              <a:rPr lang="en-US" sz="2400">
                <a:solidFill>
                  <a:schemeClr val="tx1"/>
                </a:solidFill>
                <a:sym typeface="+mn-ea"/>
              </a:rPr>
              <a:t>        似乎看出了我的挣扎，一位大叔拍了拍我的肩，另一位边擦汗边对着我点头道：“小伙子，加油！无限风光在险峰呢！”刹那间，大叔们的言行化为美丽的祝福，我的能量瞬间爆棚！我坚定地对自己说：“进击吧，少年！”</a:t>
            </a:r>
            <a:endParaRPr lang="en-US" sz="2400">
              <a:solidFill>
                <a:schemeClr val="tx1"/>
              </a:solidFill>
              <a:sym typeface="+mn-ea"/>
            </a:endParaRPr>
          </a:p>
          <a:p>
            <a:pPr marL="0" indent="0" algn="l" eaLnBrk="1" latinLnBrk="0" hangingPunct="1">
              <a:lnSpc>
                <a:spcPct val="150000"/>
              </a:lnSpc>
            </a:pPr>
            <a:r>
              <a:rPr lang="en-US" sz="2400">
                <a:solidFill>
                  <a:schemeClr val="tx1"/>
                </a:solidFill>
                <a:sym typeface="+mn-ea"/>
              </a:rPr>
              <a:t>        终于到达终点！登上山巅，环顾四周，顿时有种豁然开朗的感觉──只要肯登攀，山再高，也会在你的脚下；只要向前走，路再远，也会到达尽头。用心丈量，可能每个人的步幅不同、速度不同，但只要坚持，我们一定可以拥有生活的精彩与美好！</a:t>
            </a:r>
            <a:endParaRPr lang="en-US" sz="2400">
              <a:solidFill>
                <a:schemeClr val="tx1"/>
              </a:solidFill>
              <a:sym typeface="+mn-ea"/>
            </a:endParaRPr>
          </a:p>
          <a:p>
            <a:pPr marL="0" indent="0" algn="l" eaLnBrk="1" latinLnBrk="0" hangingPunct="1">
              <a:lnSpc>
                <a:spcPct val="150000"/>
              </a:lnSpc>
            </a:pPr>
            <a:r>
              <a:rPr lang="en-US" sz="2400">
                <a:solidFill>
                  <a:schemeClr val="tx1"/>
                </a:solidFill>
                <a:sym typeface="+mn-ea"/>
              </a:rPr>
              <a:t>        路在前方，路更在脚下！感谢这次不会忘却的徒步之旅，让我收获了人生的财富！</a:t>
            </a:r>
            <a:endParaRPr lang="en-US" sz="240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67360" y="335915"/>
            <a:ext cx="11471275" cy="8321041"/>
          </a:xfrm>
          <a:prstGeom prst="rect">
            <a:avLst/>
          </a:prstGeom>
          <a:noFill/>
          <a:ln w="9525">
            <a:noFill/>
          </a:ln>
        </p:spPr>
        <p:txBody>
          <a:bodyPr wrap="square">
            <a:spAutoFit/>
          </a:bodyPr>
          <a:lstStyle/>
          <a:p>
            <a:pPr marL="0" indent="0" eaLnBrk="1" latinLnBrk="0" hangingPunct="1">
              <a:lnSpc>
                <a:spcPct val="150000"/>
              </a:lnSpc>
            </a:pPr>
            <a:r>
              <a:rPr lang="zh-CN" sz="2400" b="1">
                <a:solidFill>
                  <a:srgbClr val="FF0000"/>
                </a:solidFill>
                <a:ea typeface="宋体" panose="02010600030101010101" pitchFamily="2" charset="-122"/>
              </a:rPr>
              <a:t>【详解】</a:t>
            </a:r>
            <a:endParaRPr lang="zh-CN" sz="2400" b="1">
              <a:solidFill>
                <a:srgbClr val="FF0000"/>
              </a:solidFill>
              <a:ea typeface="宋体" panose="02010600030101010101" pitchFamily="2" charset="-122"/>
            </a:endParaRPr>
          </a:p>
          <a:p>
            <a:pPr marL="0" indent="0" eaLnBrk="1" latinLnBrk="0" hangingPunct="1">
              <a:lnSpc>
                <a:spcPct val="150000"/>
              </a:lnSpc>
            </a:pPr>
            <a:r>
              <a:rPr lang="zh-CN" sz="2400" b="1">
                <a:solidFill>
                  <a:srgbClr val="FF0000"/>
                </a:solidFill>
                <a:ea typeface="宋体" panose="02010600030101010101" pitchFamily="2" charset="-122"/>
              </a:rPr>
              <a:t>1.审题。本题是命题作文。首先抓住题目的关键词语“路”来理解分析，“路”可以分为两种形式，一种是现实之路，比如乡村之路、校园之路、城市道路、平坦大路、崎岖山路等等；一种路是经过引申或比喻而来的路，比如学习之路、人生之路、探索之路等等。学会区分路的本义和引申比喻义，从而引出实路与虚路的概念，为多角度立意做准备。如写实路，可以写校园之路，可以写发生在这条路上的感人故事，可以写在某一次走路上时的顿悟，可以写在某条路上的见闻而引发的感受看法，还可以写我与路的关系，写出路对我的某种启示，由路引发的联想，通常起点是路，但落脚点不一定是路，还可以写路见证自己的成长，表达自己的感谢。虚路怎么写呢？人的一生会经历各种各样的事，在这个人生之路中，有顺境有逆境，逆境时必须迎难而上，勇于拼搏，进一步联想，打开思路就能找出更好的立意。</a:t>
            </a:r>
            <a:endParaRPr lang="zh-CN" sz="2400" b="1">
              <a:solidFill>
                <a:srgbClr val="FF0000"/>
              </a:solidFill>
              <a:ea typeface="宋体" panose="02010600030101010101" pitchFamily="2" charset="-122"/>
            </a:endParaRPr>
          </a:p>
          <a:p>
            <a:pPr marL="0" indent="0" eaLnBrk="1" latinLnBrk="0" hangingPunct="1">
              <a:lnSpc>
                <a:spcPct val="150000"/>
              </a:lnSpc>
            </a:pPr>
            <a:endParaRPr lang="zh-CN" sz="2400" b="1">
              <a:solidFill>
                <a:srgbClr val="FF0000"/>
              </a:solidFill>
              <a:ea typeface="宋体" panose="02010600030101010101" pitchFamily="2" charset="-122"/>
            </a:endParaRPr>
          </a:p>
          <a:p>
            <a:pPr marL="0" indent="0" eaLnBrk="1" latinLnBrk="0" hangingPunct="1">
              <a:lnSpc>
                <a:spcPct val="150000"/>
              </a:lnSpc>
            </a:pPr>
            <a:r>
              <a:rPr lang="zh-CN" sz="2400" b="1">
                <a:solidFill>
                  <a:srgbClr val="FF0000"/>
                </a:solidFill>
                <a:ea typeface="宋体" panose="02010600030101010101" pitchFamily="2" charset="-122"/>
              </a:rPr>
              <a:t>2.立意。</a:t>
            </a:r>
            <a:endParaRPr lang="zh-CN" sz="2400" b="1">
              <a:solidFill>
                <a:srgbClr val="FF0000"/>
              </a:solidFill>
              <a:ea typeface="宋体" panose="02010600030101010101" pitchFamily="2" charset="-122"/>
            </a:endParaRPr>
          </a:p>
          <a:p>
            <a:pPr marL="0" indent="0" eaLnBrk="1" latinLnBrk="0" hangingPunct="1">
              <a:lnSpc>
                <a:spcPct val="150000"/>
              </a:lnSpc>
            </a:pPr>
            <a:r>
              <a:rPr lang="zh-CN" sz="2400" b="1">
                <a:solidFill>
                  <a:srgbClr val="FF0000"/>
                </a:solidFill>
                <a:ea typeface="宋体" panose="02010600030101010101" pitchFamily="2" charset="-122"/>
              </a:rPr>
              <a:t>（1）逆境之路见锋芒；（2）路在脚下，踏实走好每一步；（3）一路走来，我收获了一生的财富；（4）一路相伴，且歌且行。</a:t>
            </a:r>
            <a:endParaRPr lang="zh-CN" sz="2400" b="1">
              <a:solidFill>
                <a:srgbClr val="FF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684271" y="1889760"/>
            <a:ext cx="6136640" cy="2286000"/>
          </a:xfrm>
          <a:prstGeom prst="rect">
            <a:avLst/>
          </a:prstGeom>
          <a:noFill/>
          <a:ln w="9525">
            <a:noFill/>
          </a:ln>
        </p:spPr>
        <p:txBody>
          <a:bodyPr wrap="square">
            <a:spAutoFit/>
          </a:bodyPr>
          <a:lstStyle/>
          <a:p>
            <a:pPr marL="0" indent="0" eaLnBrk="1" latinLnBrk="0" hangingPunct="1">
              <a:lnSpc>
                <a:spcPct val="150000"/>
              </a:lnSpc>
            </a:pPr>
            <a:r>
              <a:rPr lang="zh-CN" altLang="en-US" sz="9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再     见</a:t>
            </a:r>
            <a:endParaRPr lang="zh-CN" altLang="en-US" sz="9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1" name="New picture"/>
          <p:cNvPicPr/>
          <p:nvPr/>
        </p:nvPicPr>
        <p:blipFill>
          <a:blip r:embed="rId1"/>
          <a:stretch>
            <a:fillRect/>
          </a:stretch>
        </p:blipFill>
        <p:spPr>
          <a:xfrm>
            <a:off x="11303000" y="10845800"/>
            <a:ext cx="304800" cy="228600"/>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diamond(in)">
                                      <p:cBhvr>
                                        <p:cTn id="7" dur="2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57729" y="613451"/>
            <a:ext cx="10894241" cy="5577841"/>
          </a:xfrm>
          <a:prstGeom prst="rect">
            <a:avLst/>
          </a:prstGeom>
          <a:noFill/>
        </p:spPr>
        <p:txBody>
          <a:bodyPr wrap="square" rtlCol="0">
            <a:spAutoFit/>
          </a:bodyPr>
          <a:lstStyle/>
          <a:p>
            <a:pPr>
              <a:lnSpc>
                <a:spcPct val="150000"/>
              </a:lnSpc>
            </a:pPr>
            <a:r>
              <a:rPr lang="zh-CN" altLang="zh-CN" sz="2400" b="1">
                <a:latin typeface="黑体" panose="02010609060101010101" pitchFamily="49" charset="-122"/>
                <a:ea typeface="黑体" panose="02010609060101010101" pitchFamily="49" charset="-122"/>
              </a:rPr>
              <a:t>二、中学生审题方面出现的问题：</a:t>
            </a:r>
            <a:endParaRPr lang="zh-CN" altLang="zh-CN" sz="2400" b="1">
              <a:latin typeface="黑体" panose="02010609060101010101" pitchFamily="49" charset="-122"/>
              <a:ea typeface="黑体" panose="02010609060101010101" pitchFamily="49" charset="-122"/>
            </a:endParaRPr>
          </a:p>
          <a:p>
            <a:pPr>
              <a:lnSpc>
                <a:spcPct val="150000"/>
              </a:lnSpc>
            </a:pPr>
            <a:r>
              <a:rPr lang="zh-CN" altLang="zh-CN" sz="2400" b="1">
                <a:latin typeface="黑体" panose="02010609060101010101" pitchFamily="49" charset="-122"/>
                <a:ea typeface="黑体" panose="02010609060101010101" pitchFamily="49" charset="-122"/>
              </a:rPr>
              <a:t>1.</a:t>
            </a:r>
            <a:r>
              <a:rPr lang="zh-CN" altLang="zh-CN" sz="2400" b="1">
                <a:solidFill>
                  <a:srgbClr val="FF0000"/>
                </a:solidFill>
                <a:latin typeface="黑体" panose="02010609060101010101" pitchFamily="49" charset="-122"/>
                <a:ea typeface="黑体" panose="02010609060101010101" pitchFamily="49" charset="-122"/>
              </a:rPr>
              <a:t>审题不深，思索欠谨</a:t>
            </a:r>
            <a:r>
              <a:rPr lang="zh-CN" altLang="zh-CN" sz="2400" b="1">
                <a:latin typeface="黑体" panose="02010609060101010101" pitchFamily="49" charset="-122"/>
                <a:ea typeface="黑体" panose="02010609060101010101" pitchFamily="49" charset="-122"/>
              </a:rPr>
              <a:t>。审题不细不严，不加思考就下笔开写，致使写作内容最容易偏离了题旨。还有些学生对题目往往抱有无所谓的态度，总是想当然或以表面的认识来审题，这样即使没走题，也得不了高分。　　</a:t>
            </a:r>
            <a:endParaRPr lang="zh-CN" altLang="zh-CN" sz="2400" b="1">
              <a:latin typeface="黑体" panose="02010609060101010101" pitchFamily="49" charset="-122"/>
              <a:ea typeface="黑体" panose="02010609060101010101" pitchFamily="49" charset="-122"/>
            </a:endParaRPr>
          </a:p>
          <a:p>
            <a:pPr>
              <a:lnSpc>
                <a:spcPct val="150000"/>
              </a:lnSpc>
            </a:pPr>
            <a:r>
              <a:rPr lang="zh-CN" altLang="zh-CN" sz="2400" b="1">
                <a:latin typeface="黑体" panose="02010609060101010101" pitchFamily="49" charset="-122"/>
                <a:ea typeface="黑体" panose="02010609060101010101" pitchFamily="49" charset="-122"/>
              </a:rPr>
              <a:t>2.</a:t>
            </a:r>
            <a:r>
              <a:rPr lang="zh-CN" altLang="zh-CN" sz="2400" b="1">
                <a:solidFill>
                  <a:srgbClr val="FF0000"/>
                </a:solidFill>
                <a:latin typeface="黑体" panose="02010609060101010101" pitchFamily="49" charset="-122"/>
                <a:ea typeface="黑体" panose="02010609060101010101" pitchFamily="49" charset="-122"/>
              </a:rPr>
              <a:t>审题构思的孤立化、简单化</a:t>
            </a:r>
            <a:r>
              <a:rPr lang="zh-CN" altLang="zh-CN" sz="2400" b="1">
                <a:latin typeface="黑体" panose="02010609060101010101" pitchFamily="49" charset="-122"/>
                <a:ea typeface="黑体" panose="02010609060101010101" pitchFamily="49" charset="-122"/>
              </a:rPr>
              <a:t>：万事万物都是互相联系的，事物之间的联系即关系构成了丰富多彩的复杂的世界，只有弄清事物之间的各种各样的关系才能认清世界的本质,形成正确的思想认识。</a:t>
            </a:r>
            <a:endParaRPr lang="zh-CN" altLang="zh-CN" sz="2400" b="1">
              <a:latin typeface="黑体" panose="02010609060101010101" pitchFamily="49" charset="-122"/>
              <a:ea typeface="黑体" panose="02010609060101010101" pitchFamily="49" charset="-122"/>
            </a:endParaRPr>
          </a:p>
          <a:p>
            <a:pPr>
              <a:lnSpc>
                <a:spcPct val="150000"/>
              </a:lnSpc>
            </a:pPr>
            <a:r>
              <a:rPr lang="zh-CN" altLang="zh-CN" sz="2400" b="1">
                <a:latin typeface="黑体" panose="02010609060101010101" pitchFamily="49" charset="-122"/>
                <a:ea typeface="黑体" panose="02010609060101010101" pitchFamily="49" charset="-122"/>
              </a:rPr>
              <a:t>中学生在审题构思的过程中，常常不善于用联系的眼光看问题，常常围绕着一个概念绕圈子，不能形成一个明确的判断，表现出自己对社会对生活的思想认识。写出来的文章内容或多而杂，或少而空，缺乏一个明确的中心。</a:t>
            </a:r>
            <a:endParaRPr lang="zh-CN" altLang="zh-CN" sz="2400" b="1">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diamond(in)">
                                      <p:cBhvr>
                                        <p:cTn id="14" dur="2000"/>
                                        <p:tgtEl>
                                          <p:spTgt spid="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diamond(in)">
                                      <p:cBhvr>
                                        <p:cTn id="19" dur="2000"/>
                                        <p:tgtEl>
                                          <p:spTgt spid="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diamond(in)">
                                      <p:cBhvr>
                                        <p:cTn id="24"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655608" y="1085891"/>
            <a:ext cx="10894241" cy="3611880"/>
          </a:xfrm>
          <a:prstGeom prst="rect">
            <a:avLst/>
          </a:prstGeom>
          <a:noFill/>
        </p:spPr>
        <p:txBody>
          <a:bodyPr wrap="square" rtlCol="0">
            <a:spAutoFit/>
          </a:bodyPr>
          <a:lstStyle/>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rPr>
              <a:t>三、命题作文的审题方法。</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rPr>
              <a:t>      作文审题的终极目标是准确到位、不偏不倚。准确审题是写作的基础，是获取作文保险分的“奠基石”，命题作文写作时，一定得字字细细推敲，这样才能达到准确审题的目的。</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rPr>
              <a:t>      命题作文，应该如何审题呢?</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diamond(in)">
                                      <p:cBhvr>
                                        <p:cTn id="14" dur="2000"/>
                                        <p:tgtEl>
                                          <p:spTgt spid="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diamond(in)">
                                      <p:cBhvr>
                                        <p:cTn id="19"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649258" y="620436"/>
            <a:ext cx="10894241" cy="4114800"/>
          </a:xfrm>
          <a:prstGeom prst="rect">
            <a:avLst/>
          </a:prstGeom>
          <a:noFill/>
        </p:spPr>
        <p:txBody>
          <a:bodyPr wrap="square" rtlCol="0">
            <a:spAutoFit/>
          </a:bodyPr>
          <a:lstStyle/>
          <a:p>
            <a:pPr>
              <a:lnSpc>
                <a:spcPct val="150000"/>
              </a:lnSpc>
            </a:pPr>
            <a:r>
              <a:rPr lang="zh-CN" altLang="en-US" sz="2200" b="1">
                <a:solidFill>
                  <a:srgbClr val="0070C0"/>
                </a:solidFill>
                <a:latin typeface="微软雅黑" panose="020B0503020204020204" pitchFamily="34" charset="-122"/>
                <a:ea typeface="微软雅黑" panose="020B0503020204020204" pitchFamily="34" charset="-122"/>
              </a:rPr>
              <a:t>（一）单个词的审题方法。</a:t>
            </a:r>
            <a:endParaRPr lang="zh-CN" altLang="en-US" sz="2200" b="1">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2200" b="1">
                <a:solidFill>
                  <a:srgbClr val="0070C0"/>
                </a:solidFill>
                <a:latin typeface="微软雅黑" panose="020B0503020204020204" pitchFamily="34" charset="-122"/>
                <a:ea typeface="微软雅黑" panose="020B0503020204020204" pitchFamily="34" charset="-122"/>
              </a:rPr>
              <a:t> 作文题目是一个词语，这种形式浅显而醒目，较为容易。</a:t>
            </a:r>
            <a:endParaRPr lang="zh-CN" altLang="en-US" sz="2200" b="1">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2200" b="1">
                <a:solidFill>
                  <a:srgbClr val="0070C0"/>
                </a:solidFill>
                <a:latin typeface="微软雅黑" panose="020B0503020204020204" pitchFamily="34" charset="-122"/>
                <a:ea typeface="微软雅黑" panose="020B0503020204020204" pitchFamily="34" charset="-122"/>
              </a:rPr>
              <a:t>     </a:t>
            </a:r>
            <a:endParaRPr lang="zh-CN" altLang="en-US" sz="2200" b="1">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2200" b="1">
                <a:solidFill>
                  <a:srgbClr val="0070C0"/>
                </a:solidFill>
                <a:latin typeface="微软雅黑" panose="020B0503020204020204" pitchFamily="34" charset="-122"/>
                <a:ea typeface="微软雅黑" panose="020B0503020204020204" pitchFamily="34" charset="-122"/>
              </a:rPr>
              <a:t> 例如：【2019年江西中考真题】：</a:t>
            </a:r>
            <a:endParaRPr lang="zh-CN" altLang="en-US" sz="2200" b="1">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2200" b="1">
                <a:solidFill>
                  <a:srgbClr val="0070C0"/>
                </a:solidFill>
                <a:latin typeface="微软雅黑" panose="020B0503020204020204" pitchFamily="34" charset="-122"/>
                <a:ea typeface="微软雅黑" panose="020B0503020204020204" pitchFamily="34" charset="-122"/>
              </a:rPr>
              <a:t>       钥匙，可以是开锁或上锁的工具；钥匙，也可以是解决问题的方法、门径；钥匙，还可以是……看似平常的钥匙，有时却意义重大。请以《钥匙》为题，写一篇作文。</a:t>
            </a:r>
            <a:endParaRPr lang="zh-CN" altLang="en-US" sz="2200" b="1">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2200" b="1">
                <a:solidFill>
                  <a:srgbClr val="0070C0"/>
                </a:solidFill>
                <a:latin typeface="微软雅黑" panose="020B0503020204020204" pitchFamily="34" charset="-122"/>
                <a:ea typeface="微软雅黑" panose="020B0503020204020204" pitchFamily="34" charset="-122"/>
              </a:rPr>
              <a:t>要求： ①文体不限(诗歌除外)；②不少于600字；③文中不得出现真实的人名、校名、地名。</a:t>
            </a:r>
            <a:endParaRPr lang="zh-CN" altLang="en-US" sz="2200" b="1">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diamond(in)">
                                      <p:cBhvr>
                                        <p:cTn id="18" dur="2000"/>
                                        <p:tgtEl>
                                          <p:spTgt spid="7">
                                            <p:txEl>
                                              <p:pRg st="3" end="3"/>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diamond(in)">
                                      <p:cBhvr>
                                        <p:cTn id="21" dur="2000"/>
                                        <p:tgtEl>
                                          <p:spTgt spid="7">
                                            <p:txEl>
                                              <p:pRg st="4" end="4"/>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diamond(in)">
                                      <p:cBhvr>
                                        <p:cTn id="24"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649258" y="662346"/>
            <a:ext cx="10894241" cy="5120639"/>
          </a:xfrm>
          <a:prstGeom prst="rect">
            <a:avLst/>
          </a:prstGeom>
          <a:noFill/>
        </p:spPr>
        <p:txBody>
          <a:bodyPr wrap="square" rtlCol="0">
            <a:spAutoFit/>
          </a:bodyPr>
          <a:lstStyle/>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sym typeface="+mn-ea"/>
              </a:rPr>
              <a:t>审题时，我们可从以下几方面考虑：</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sym typeface="+mn-ea"/>
            </a:endParaRPr>
          </a:p>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sym typeface="+mn-ea"/>
              </a:rPr>
              <a:t>1．精准审题</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sym typeface="+mn-ea"/>
            </a:endParaRPr>
          </a:p>
          <a:p>
            <a:pPr>
              <a:lnSpc>
                <a:spcPct val="150000"/>
              </a:lnSpc>
            </a:pPr>
            <a:r>
              <a:rPr lang="zh-CN" altLang="en-US" sz="2200" b="1">
                <a:solidFill>
                  <a:srgbClr val="FF0000"/>
                </a:solidFill>
                <a:latin typeface="微软雅黑" panose="020B0503020204020204" pitchFamily="34" charset="-122"/>
                <a:ea typeface="微软雅黑" panose="020B0503020204020204" pitchFamily="34" charset="-122"/>
                <a:sym typeface="+mn-ea"/>
              </a:rPr>
              <a:t>(1)由表及里，增补信息。</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sym typeface="+mn-ea"/>
            </a:endParaRPr>
          </a:p>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sym typeface="+mn-ea"/>
              </a:rPr>
              <a:t>一是要能从词语的表面含义(即本义)入手，捕捉到它的深层次含义——比喻义或象征义，这样才会使主题得到挖掘。</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sym typeface="+mn-ea"/>
            </a:endParaRPr>
          </a:p>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sym typeface="+mn-ea"/>
              </a:rPr>
              <a:t>“钥匙”，既可以指现实中的钥匙，也可以指抽象的钥匙，如解决问题的方法、途径，打开知识宝库大门的方法，开启智慧门扉的诀窍等；还可以从钥匙的象征义考虑，把一把钥匙开一把锁的意思阐述在探索奥秘、克服困难、实现理想等过程中，找到最适合自己的途径和方式，因为总有一把钥匙属于自己。进而联想到“生命之钥匙”“青春之钥匙”“快乐之钥匙”“幸福之钥匙”等。自然，钥匙既可以是个人的、家庭的，也</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8" presetClass="entr" presetSubtype="16"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diamond(in)">
                                      <p:cBhvr>
                                        <p:cTn id="12" dur="2000"/>
                                        <p:tgtEl>
                                          <p:spTgt spid="7">
                                            <p:txEl>
                                              <p:pRg st="2" end="2"/>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diamond(in)">
                                      <p:cBhvr>
                                        <p:cTn id="15" dur="20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diamond(in)">
                                      <p:cBhvr>
                                        <p:cTn id="20"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649258" y="1692316"/>
            <a:ext cx="10894241" cy="2103120"/>
          </a:xfrm>
          <a:prstGeom prst="rect">
            <a:avLst/>
          </a:prstGeom>
          <a:noFill/>
        </p:spPr>
        <p:txBody>
          <a:bodyPr wrap="square" rtlCol="0">
            <a:spAutoFit/>
          </a:bodyPr>
          <a:lstStyle/>
          <a:p>
            <a:pPr>
              <a:lnSpc>
                <a:spcPct val="150000"/>
              </a:lnSpc>
            </a:pPr>
            <a:r>
              <a:rPr lang="zh-CN" altLang="en-US" sz="2200" b="1">
                <a:solidFill>
                  <a:schemeClr val="tx1">
                    <a:lumMod val="95000"/>
                    <a:lumOff val="5000"/>
                  </a:schemeClr>
                </a:solidFill>
                <a:latin typeface="微软雅黑" panose="020B0503020204020204" pitchFamily="34" charset="-122"/>
                <a:ea typeface="微软雅黑" panose="020B0503020204020204" pitchFamily="34" charset="-122"/>
                <a:sym typeface="+mn-ea"/>
              </a:rPr>
              <a:t>可以是团体的、组织的，还可以是社会的、国家的、民族的、全人类的，甚至是动植物界、整个宇宙的(如打开月球之门的钥匙、探索太阳系奥秘的钥匙等)。这样就会海阔天空，思路大开，题目的含义就丰富了，选材的范围就广了。不过，无论从实立意还是从虚立意，都不可忽视一个关键点：“钥匙”的本质特征是开启“锁”的！</a:t>
            </a:r>
            <a:endParaRPr lang="zh-CN" altLang="en-US" sz="2200" b="1">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diamond(in)">
                                      <p:cBhvr>
                                        <p:cTn id="14"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649258" y="844591"/>
            <a:ext cx="10894241" cy="5169535"/>
          </a:xfrm>
          <a:prstGeom prst="rect">
            <a:avLst/>
          </a:prstGeom>
          <a:noFill/>
        </p:spPr>
        <p:txBody>
          <a:bodyPr wrap="square" rtlCol="0">
            <a:spAutoFit/>
          </a:bodyPr>
          <a:lstStyle/>
          <a:p>
            <a:pPr indent="535305">
              <a:lnSpc>
                <a:spcPct val="150000"/>
              </a:lnSpc>
            </a:pPr>
            <a:r>
              <a:rPr lang="zh-CN" altLang="en-US" sz="2200">
                <a:solidFill>
                  <a:schemeClr val="tx1"/>
                </a:solidFill>
                <a:latin typeface="微软雅黑" panose="020B0503020204020204" pitchFamily="34" charset="-122"/>
                <a:ea typeface="微软雅黑" panose="020B0503020204020204" pitchFamily="34" charset="-122"/>
                <a:sym typeface="+mn-ea"/>
              </a:rPr>
              <a:t>二是增补信息。题目为独词，并不能代表一个观点，也未体现作者的情感取向。而增补信息可以缩小写作的范围。</a:t>
            </a:r>
            <a:endParaRPr lang="zh-CN" altLang="en-US" sz="2200">
              <a:solidFill>
                <a:schemeClr val="tx1"/>
              </a:solidFill>
              <a:latin typeface="微软雅黑" panose="020B0503020204020204" pitchFamily="34" charset="-122"/>
              <a:ea typeface="微软雅黑" panose="020B0503020204020204" pitchFamily="34" charset="-122"/>
              <a:sym typeface="+mn-ea"/>
            </a:endParaRPr>
          </a:p>
          <a:p>
            <a:pPr indent="535305">
              <a:lnSpc>
                <a:spcPct val="150000"/>
              </a:lnSpc>
            </a:pPr>
            <a:endParaRPr lang="zh-CN" altLang="en-US" sz="2200">
              <a:solidFill>
                <a:schemeClr val="tx1"/>
              </a:solidFill>
              <a:latin typeface="微软雅黑" panose="020B0503020204020204" pitchFamily="34" charset="-122"/>
              <a:ea typeface="微软雅黑" panose="020B0503020204020204" pitchFamily="34" charset="-122"/>
              <a:sym typeface="+mn-ea"/>
            </a:endParaRPr>
          </a:p>
          <a:p>
            <a:pPr indent="535305">
              <a:lnSpc>
                <a:spcPct val="150000"/>
              </a:lnSpc>
            </a:pPr>
            <a:r>
              <a:rPr lang="zh-CN" altLang="en-US" sz="2200">
                <a:solidFill>
                  <a:schemeClr val="tx1"/>
                </a:solidFill>
                <a:latin typeface="微软雅黑" panose="020B0503020204020204" pitchFamily="34" charset="-122"/>
                <a:ea typeface="微软雅黑" panose="020B0503020204020204" pitchFamily="34" charset="-122"/>
                <a:sym typeface="+mn-ea"/>
              </a:rPr>
              <a:t>“钥匙”这个作文题，可以在前面补充一些限制词语，如“生命之钥匙”“青春之钥匙”“快乐之钥匙”“幸福之钥匙”或“我家的钥匙”“教室的钥匙”“知识的钥匙”“智慧的钥匙”“爱的钥匙”“科技的钥匙”，还有“克服困难的钥匙” “打开理解大门的钥匙”“打开未来之门的钥匙”“牢牢握住和平大门的钥匙”“打开××奥秘的钥匙”等；也可以在后面补充一些词语，如“钥匙史话”“钥匙的奇遇”“钥匙的功劳”等。这样一来，有了合适的增补成分，写作时就有了方向，有了内容。另外，要特别注意的是：“钥匙”的写作重点应放在如何拥有钥匙，又如何打开“锁”的过程上。</a:t>
            </a:r>
            <a:endParaRPr lang="zh-CN" altLang="en-US" sz="220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amond(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diamond(in)">
                                      <p:cBhvr>
                                        <p:cTn id="12"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430451" y="1085891"/>
            <a:ext cx="10852899" cy="4114800"/>
          </a:xfrm>
          <a:prstGeom prst="rect">
            <a:avLst/>
          </a:prstGeom>
          <a:noFill/>
        </p:spPr>
        <p:txBody>
          <a:bodyPr wrap="square" rtlCol="0">
            <a:spAutoFit/>
          </a:bodyPr>
          <a:lstStyle/>
          <a:p>
            <a:pPr algn="just">
              <a:lnSpc>
                <a:spcPct val="150000"/>
              </a:lnSpc>
            </a:pPr>
            <a:r>
              <a:rPr sz="2200" b="1">
                <a:solidFill>
                  <a:schemeClr val="tx1"/>
                </a:solidFill>
                <a:latin typeface="微软雅黑" panose="020B0503020204020204" pitchFamily="34" charset="-122"/>
                <a:ea typeface="微软雅黑" panose="020B0503020204020204" pitchFamily="34" charset="-122"/>
              </a:rPr>
              <a:t>(2)精读提示语：逐句分析，拾级而上。</a:t>
            </a:r>
            <a:endParaRPr sz="2200" b="1">
              <a:solidFill>
                <a:schemeClr val="tx1"/>
              </a:solidFill>
              <a:latin typeface="微软雅黑" panose="020B0503020204020204" pitchFamily="34" charset="-122"/>
              <a:ea typeface="微软雅黑" panose="020B0503020204020204" pitchFamily="34" charset="-122"/>
            </a:endParaRPr>
          </a:p>
          <a:p>
            <a:pPr algn="just">
              <a:lnSpc>
                <a:spcPct val="150000"/>
              </a:lnSpc>
            </a:pPr>
            <a:r>
              <a:rPr sz="2200" b="1">
                <a:solidFill>
                  <a:schemeClr val="tx1"/>
                </a:solidFill>
                <a:latin typeface="微软雅黑" panose="020B0503020204020204" pitchFamily="34" charset="-122"/>
                <a:ea typeface="微软雅黑" panose="020B0503020204020204" pitchFamily="34" charset="-122"/>
              </a:rPr>
              <a:t>材料中的“提示语”其实是为写作“搭梯子”，给考生进行思考的提示和引导。本题提示语，首先解释了“钥匙”的本义，然后解释了“钥匙”的比喻义——“解决问题的方法、门径”，接着写道“钥匙，还可以是……”这就提示我们：“钥匙”的含义是丰富的，作文时既可写本义的“钥匙”，也可写比喻义的“钥匙”，还可写其他含义的“钥匙”。提示语最后说道：“看似平常的钥匙，有时却意义重大。”这就提示我们，要写出钥匙的“重大意义”。何为重大？不外乎家庭和睦、社会安定、国家富强、人类发展等。循着这样的思路去审题，去写作，作文的意义就积极了、深远了。</a:t>
            </a:r>
            <a:endParaRPr sz="22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diamond(in)">
                                      <p:cBhvr>
                                        <p:cTn id="14" dur="2000"/>
                                        <p:tgtEl>
                                          <p:spTgt spid="6">
                                            <p:txEl>
                                              <p:pRg st="0" end="0"/>
                                            </p:txEl>
                                          </p:spTgt>
                                        </p:tgtEl>
                                      </p:cBhvr>
                                    </p:animEffect>
                                  </p:childTnLst>
                                </p:cTn>
                              </p:par>
                              <p:par>
                                <p:cTn id="15" presetID="8" presetClass="entr" presetSubtype="16"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diamond(in)">
                                      <p:cBhvr>
                                        <p:cTn id="17"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p="http://schemas.openxmlformats.org/presentationml/2006/main">
  <p:tag name="AS_NET" val="4.0.30319.42000"/>
  <p:tag name="AS_OS" val="Unix 3.10 unknown"/>
  <p:tag name="AS_RELEASE_DATE" val="2020.11.30"/>
  <p:tag name="AS_TITLE" val="Aspose.Slides for Java"/>
  <p:tag name="AS_VERSION" val="20.11"/>
  <p:tag name="KSO_WPP_MARK_KEY" val="6c011790-0f30-4a60-a63f-65a5b6958eb4"/>
  <p:tag name="COMMONDATA" val="eyJoZGlkIjoiMzQzNjlkN2NiYTM2YzViOGRmNTZkM2IxYzg1YjJiZjUifQ=="/>
</p:tagLst>
</file>

<file path=ppt/theme/theme1.xml><?xml version="1.0" encoding="utf-8"?>
<a:theme xmlns:a="http://schemas.openxmlformats.org/drawingml/2006/main" name="Office 主题">
  <a:themeElements>
    <a:clrScheme name="自定义 2881">
      <a:dk1>
        <a:sysClr val="windowText" lastClr="000000"/>
      </a:dk1>
      <a:lt1>
        <a:sysClr val="window" lastClr="FFFFFF"/>
      </a:lt1>
      <a:dk2>
        <a:srgbClr val="4CA79E"/>
      </a:dk2>
      <a:lt2>
        <a:srgbClr val="F1666B"/>
      </a:lt2>
      <a:accent1>
        <a:srgbClr val="F1666B"/>
      </a:accent1>
      <a:accent2>
        <a:srgbClr val="4CA79E"/>
      </a:accent2>
      <a:accent3>
        <a:srgbClr val="F1666B"/>
      </a:accent3>
      <a:accent4>
        <a:srgbClr val="4CA79E"/>
      </a:accent4>
      <a:accent5>
        <a:srgbClr val="F1666B"/>
      </a:accent5>
      <a:accent6>
        <a:srgbClr val="4CA79E"/>
      </a:accent6>
      <a:hlink>
        <a:srgbClr val="0563C1"/>
      </a:hlink>
      <a:folHlink>
        <a:srgbClr val="954F72"/>
      </a:folHlink>
    </a:clrScheme>
    <a:fontScheme name="自定义 1">
      <a:majorFont>
        <a:latin typeface="Arial Black"/>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6754</Words>
  <Application>WPS 演示</Application>
  <PresentationFormat/>
  <Paragraphs>146</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宋体</vt:lpstr>
      <vt:lpstr>Wingdings</vt:lpstr>
      <vt:lpstr>Calibri</vt:lpstr>
      <vt:lpstr>黑体</vt:lpstr>
      <vt:lpstr>微软雅黑</vt:lpstr>
      <vt:lpstr>Arial Black</vt:lpstr>
      <vt:lpstr>Arial Unicode MS</vt:lpstr>
      <vt:lpstr>Office 主题</vt:lpstr>
      <vt:lpstr>专题01   命题作文如何审题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浥轻尘</cp:lastModifiedBy>
  <cp:revision>2</cp:revision>
  <cp:lastPrinted>2021-09-15T08:23:00Z</cp:lastPrinted>
  <dcterms:created xsi:type="dcterms:W3CDTF">2021-09-15T08:23:00Z</dcterms:created>
  <dcterms:modified xsi:type="dcterms:W3CDTF">2023-02-12T13:51:51Z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ICV">
    <vt:lpwstr>F5549BF26CBD41CC8D9FE71838D0DE6E</vt:lpwstr>
  </property>
  <property fmtid="{D5CDD505-2E9C-101B-9397-08002B2CF9AE}" pid="7" name="KSOProductBuildVer">
    <vt:lpwstr>2052-11.1.0.13703</vt:lpwstr>
  </property>
</Properties>
</file>