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8"/>
  </p:notesMasterIdLst>
  <p:sldIdLst>
    <p:sldId id="321" r:id="rId4"/>
    <p:sldId id="368" r:id="rId5"/>
    <p:sldId id="322" r:id="rId6"/>
    <p:sldId id="323" r:id="rId7"/>
    <p:sldId id="324" r:id="rId8"/>
    <p:sldId id="326" r:id="rId9"/>
    <p:sldId id="327" r:id="rId10"/>
    <p:sldId id="328" r:id="rId11"/>
    <p:sldId id="299" r:id="rId12"/>
    <p:sldId id="300" r:id="rId13"/>
    <p:sldId id="301" r:id="rId14"/>
    <p:sldId id="302" r:id="rId15"/>
    <p:sldId id="304" r:id="rId16"/>
    <p:sldId id="305" r:id="rId17"/>
    <p:sldId id="320" r:id="rId18"/>
    <p:sldId id="410" r:id="rId19"/>
    <p:sldId id="288" r:id="rId20"/>
    <p:sldId id="259" r:id="rId21"/>
    <p:sldId id="260" r:id="rId22"/>
    <p:sldId id="261" r:id="rId23"/>
    <p:sldId id="262" r:id="rId24"/>
    <p:sldId id="263" r:id="rId25"/>
    <p:sldId id="308" r:id="rId26"/>
    <p:sldId id="309" r:id="rId27"/>
    <p:sldId id="310" r:id="rId28"/>
    <p:sldId id="264" r:id="rId29"/>
    <p:sldId id="283" r:id="rId30"/>
    <p:sldId id="268" r:id="rId31"/>
    <p:sldId id="297" r:id="rId32"/>
    <p:sldId id="329" r:id="rId33"/>
    <p:sldId id="330" r:id="rId34"/>
    <p:sldId id="266" r:id="rId35"/>
    <p:sldId id="267" r:id="rId36"/>
    <p:sldId id="312" r:id="rId37"/>
    <p:sldId id="313" r:id="rId38"/>
    <p:sldId id="314" r:id="rId39"/>
    <p:sldId id="315" r:id="rId40"/>
    <p:sldId id="271" r:id="rId41"/>
    <p:sldId id="290" r:id="rId42"/>
    <p:sldId id="272" r:id="rId43"/>
    <p:sldId id="273" r:id="rId44"/>
    <p:sldId id="274" r:id="rId45"/>
    <p:sldId id="316" r:id="rId46"/>
    <p:sldId id="317" r:id="rId47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5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003A"/>
    <a:srgbClr val="000060"/>
    <a:srgbClr val="9F0509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8" y="-96"/>
      </p:cViewPr>
      <p:guideLst>
        <p:guide orient="horz" pos="2160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" name="Rectangle 4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7" name="Group 5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3078" name="Rectangle 6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" name="Rectangle 7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" name="Rectangle 8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1" name="Rectangle 9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2" name="Rectangle 10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3" name="Rectangle 11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4" name="Rectangle 12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5" name="Rectangle 13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6" name="Rectangle 14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7" name="Rectangle 15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" name="Rectangle 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1" name="Rectangle 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Rectangle 1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1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6" name="Rectangle 1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Rectangle 13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8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9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audio" Target="../media/audio3.wav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png"/><Relationship Id="rId2" Type="http://schemas.openxmlformats.org/officeDocument/2006/relationships/audio" Target="../media/audio4.wav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GIF"/><Relationship Id="rId1" Type="http://schemas.openxmlformats.org/officeDocument/2006/relationships/slide" Target="slide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audio1.wav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 noRot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endParaRPr lang="zh-CN" altLang="zh-CN" sz="2800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议论文的知识</a:t>
            </a:r>
            <a:endParaRPr lang="zh-CN" altLang="en-US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一</a:t>
            </a: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议论文定义：</a:t>
            </a:r>
            <a:endParaRPr lang="zh-CN" altLang="en-US" sz="2800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是以议论为主要表达方式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通过摆事实、讲道理来直接表达作者见解和主张的一种常用文体。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二</a:t>
            </a: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议论文的特点</a:t>
            </a: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endParaRPr lang="zh-CN" altLang="zh-CN" sz="2800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严密的逻辑性。 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语言的准确鲜明性。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3.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以议论为主要表达方式。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三</a:t>
            </a:r>
            <a:r>
              <a:rPr lang="zh-CN" altLang="zh-CN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议论文三要素</a:t>
            </a:r>
            <a:r>
              <a:rPr lang="zh-CN" altLang="zh-CN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endParaRPr lang="zh-CN" altLang="zh-CN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一</a:t>
            </a:r>
            <a:r>
              <a:rPr lang="zh-CN" altLang="zh-CN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论点</a:t>
            </a:r>
            <a:r>
              <a:rPr lang="zh-CN" altLang="zh-CN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endParaRPr lang="zh-CN" altLang="zh-CN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定义：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是作者对论述的问题提出的见解、主张或表示的态度。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位置</a:t>
            </a: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zh-CN" sz="28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题目、篇首、篇中、篇尾。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特点</a:t>
            </a: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: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简洁、准确、鲜明。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800" b="1" dirty="0"/>
              <a:t>       </a:t>
            </a:r>
            <a:endParaRPr lang="zh-CN" altLang="zh-C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Picture 2" descr="白求恩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WordArt 3" descr="白色大理石"/>
          <p:cNvSpPr/>
          <p:nvPr/>
        </p:nvSpPr>
        <p:spPr>
          <a:xfrm>
            <a:off x="5292725" y="260350"/>
            <a:ext cx="3851275" cy="2081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Right">
                <a:rot lat="0" lon="0" rev="0"/>
              </a:camera>
              <a:lightRig rig="legacyFlat3" dir="r"/>
            </a:scene3d>
            <a:sp3d extrusionH="100000" prstMaterial="legacyMatte">
              <a:extrusionClr>
                <a:srgbClr val="663300"/>
              </a:extrusionClr>
            </a:sp3d>
          </a:bodyPr>
          <a:p>
            <a:pPr algn="ctr"/>
            <a:r>
              <a:rPr lang="zh-CN" altLang="en-US" sz="4000" b="1">
                <a:blipFill rotWithShape="0">
                  <a:blip r:embed="rId2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 白求恩</a:t>
            </a:r>
            <a:endParaRPr lang="zh-CN" altLang="en-US" sz="4000" b="1">
              <a:blipFill rotWithShape="0">
                <a:blip r:embed="rId2"/>
              </a:blip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/>
          <p:nvPr/>
        </p:nvSpPr>
        <p:spPr>
          <a:xfrm>
            <a:off x="0" y="-385762"/>
            <a:ext cx="4195763" cy="1309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4000" b="1" i="1" dirty="0">
                <a:latin typeface="方正综艺简体" pitchFamily="2" charset="-122"/>
                <a:ea typeface="方正综艺简体" pitchFamily="2" charset="-122"/>
              </a:rPr>
              <a:t>                     </a:t>
            </a:r>
            <a:r>
              <a:rPr lang="zh-CN" altLang="en-US" sz="4000" b="1" i="1" dirty="0">
                <a:solidFill>
                  <a:srgbClr val="00003A"/>
                </a:solidFill>
                <a:latin typeface="方正综艺简体" pitchFamily="2" charset="-122"/>
                <a:ea typeface="方正综艺简体" pitchFamily="2" charset="-122"/>
              </a:rPr>
              <a:t>介绍白求恩</a:t>
            </a:r>
            <a:r>
              <a:rPr lang="zh-CN" altLang="en-US" sz="4000" b="1" i="1" dirty="0">
                <a:latin typeface="方正综艺简体" pitchFamily="2" charset="-122"/>
                <a:ea typeface="方正综艺简体" pitchFamily="2" charset="-122"/>
              </a:rPr>
              <a:t> </a:t>
            </a:r>
            <a:endParaRPr lang="zh-CN" altLang="en-US" sz="4000" b="1" i="1" dirty="0">
              <a:latin typeface="方正综艺简体" pitchFamily="2" charset="-122"/>
              <a:ea typeface="方正综艺简体" pitchFamily="2" charset="-122"/>
            </a:endParaRPr>
          </a:p>
        </p:txBody>
      </p:sp>
      <p:sp>
        <p:nvSpPr>
          <p:cNvPr id="16386" name="Rectangle 3"/>
          <p:cNvSpPr/>
          <p:nvPr/>
        </p:nvSpPr>
        <p:spPr>
          <a:xfrm>
            <a:off x="304800" y="914400"/>
            <a:ext cx="8534400" cy="5453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dirty="0">
                <a:latin typeface="方正粗圆简体" pitchFamily="2" charset="-122"/>
                <a:ea typeface="方正粗圆简体" pitchFamily="2" charset="-122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诺尔曼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方正粗圆简体" pitchFamily="2" charset="-122"/>
              </a:rPr>
              <a:t>·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白求恩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方正粗圆简体" pitchFamily="2" charset="-122"/>
              </a:rPr>
              <a:t>——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（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18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9</a:t>
            </a:r>
            <a:r>
              <a:rPr lang="en-US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0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－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1939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），伟大的国际主义战士，加拿大共产党员，著名的胸外科医生。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1937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年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方正粗圆简体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卢沟桥事变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方正粗圆简体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爆发以后，受到加拿大共产党的派遣，率领由加拿大和美国人组成的医疗队于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1938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年初来到中国，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4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月间经延安到达晋察冀边区。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1939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年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10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月，白求恩在浓源摩天岭前线医院治疗伤员时，不幸手指感染中毒，于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1939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年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11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月在河北省唐县逝世，他最后一句话是：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方正粗圆简体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努力吧！向着伟大的路，开辟前面的事业。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方正粗圆简体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白求恩逝世一个月后，毛泽东同志写下了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《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纪念白求恩</a:t>
            </a:r>
            <a:r>
              <a:rPr lang="zh-CN" altLang="zh-CN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》</a:t>
            </a:r>
            <a:r>
              <a:rPr lang="zh-CN" altLang="en-US" sz="3200" b="1" dirty="0">
                <a:solidFill>
                  <a:srgbClr val="000000"/>
                </a:solidFill>
                <a:latin typeface="方正粗圆简体" pitchFamily="2" charset="-122"/>
                <a:ea typeface="方正粗圆简体" pitchFamily="2" charset="-122"/>
              </a:rPr>
              <a:t>这篇文章。</a:t>
            </a:r>
            <a:r>
              <a:rPr lang="zh-CN" altLang="en-US" sz="3200" dirty="0">
                <a:solidFill>
                  <a:srgbClr val="0000FF"/>
                </a:solidFill>
                <a:latin typeface="方正粗圆简体" pitchFamily="2" charset="-122"/>
                <a:ea typeface="方正粗圆简体" pitchFamily="2" charset="-122"/>
              </a:rPr>
              <a:t> </a:t>
            </a:r>
            <a:endParaRPr lang="zh-CN" altLang="en-US" sz="3200" dirty="0">
              <a:solidFill>
                <a:srgbClr val="0000FF"/>
              </a:solidFill>
              <a:latin typeface="方正粗圆简体" pitchFamily="2" charset="-122"/>
              <a:ea typeface="方正粗圆简体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1" name="Picture 4" descr="bqe1"/>
          <p:cNvPicPr>
            <a:picLocks noGrp="1" noRot="1" noChangeAspect="1"/>
          </p:cNvPicPr>
          <p:nvPr>
            <p:ph idx="4294967295"/>
          </p:nvPr>
        </p:nvPicPr>
        <p:blipFill>
          <a:blip r:embed="rId1">
            <a:lum bright="17999"/>
          </a:blip>
          <a:srcRect l="7938" t="8646" b="43987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17412" name="~PP1716.WAV">
            <a:hlinkClick r:id="" action="ppaction://media"/>
          </p:cNvPr>
          <p:cNvPicPr>
            <a:picLocks noRot="1" noChangeAspect="1"/>
          </p:cNvPicPr>
          <p:nvPr>
            <a:wavAudioFile r:embed="rId2" name="~PP1782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TextBox 5"/>
          <p:cNvSpPr txBox="1"/>
          <p:nvPr/>
        </p:nvSpPr>
        <p:spPr>
          <a:xfrm>
            <a:off x="500063" y="428625"/>
            <a:ext cx="4357687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4C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国际主义战士</a:t>
            </a:r>
            <a:endParaRPr lang="zh-CN" altLang="en-US" sz="4000" b="1" dirty="0">
              <a:solidFill>
                <a:srgbClr val="4C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4000" b="1" dirty="0">
                <a:solidFill>
                  <a:srgbClr val="4C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zh-CN" sz="4000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---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白求恩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29952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52" fill="hold"/>
                                        <p:tgtEl>
                                          <p:spTgt spid="174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3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3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" showWhenStopped="0">
                <p:cTn id="2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 noRot="1"/>
          </p:cNvSpPr>
          <p:nvPr>
            <p:ph type="title" idx="4294967295"/>
          </p:nvPr>
        </p:nvSpPr>
        <p:spPr/>
        <p:txBody>
          <a:bodyPr vert="horz" wrap="square" lIns="0" tIns="45720" rIns="0" bIns="0" anchor="b" anchorCtr="0"/>
          <a:p>
            <a:pPr eaLnBrk="1" hangingPunct="1"/>
            <a:endParaRPr lang="zh-CN" altLang="en-US" dirty="0"/>
          </a:p>
        </p:txBody>
      </p:sp>
      <p:pic>
        <p:nvPicPr>
          <p:cNvPr id="18435" name="Picture 4" descr="2007-04-20_15-48-28"/>
          <p:cNvPicPr>
            <a:picLocks noGrp="1" noRot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18436" name="~PP2716.WAV">
            <a:hlinkClick r:id="" action="ppaction://media"/>
          </p:cNvPr>
          <p:cNvPicPr>
            <a:picLocks noRot="1" noChangeAspect="1"/>
          </p:cNvPicPr>
          <p:nvPr>
            <a:wavAudioFile r:embed="rId2" name="~PP2212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TextBox 4"/>
          <p:cNvSpPr txBox="1"/>
          <p:nvPr/>
        </p:nvSpPr>
        <p:spPr>
          <a:xfrm>
            <a:off x="2143125" y="5643563"/>
            <a:ext cx="4786313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白求恩在救助伤员</a:t>
            </a:r>
            <a:endParaRPr lang="zh-CN" altLang="en-US" sz="40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28536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36" fill="hold"/>
                                        <p:tgtEl>
                                          <p:spTgt spid="184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9000"/>
                            </p:stCondLst>
                            <p:childTnLst>
                              <p:par>
                                <p:cTn id="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43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43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" showWhenStopped="0"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3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 noRot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sp>
        <p:nvSpPr>
          <p:cNvPr id="19458" name="Rectangle 3"/>
          <p:cNvSpPr>
            <a:spLocks noGrp="1" noRot="1"/>
          </p:cNvSpPr>
          <p:nvPr>
            <p:ph type="body" idx="4294967295"/>
          </p:nvPr>
        </p:nvSpPr>
        <p:spPr>
          <a:xfrm>
            <a:off x="457200" y="1412875"/>
            <a:ext cx="8229600" cy="4713288"/>
          </a:xfrm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pic>
        <p:nvPicPr>
          <p:cNvPr id="19460" name="Picture 4" descr="10971e83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~PP1716.WAV">
            <a:hlinkClick r:id="" action="ppaction://media"/>
          </p:cNvPr>
          <p:cNvPicPr>
            <a:picLocks noRot="1" noChangeAspect="1"/>
          </p:cNvPicPr>
          <p:nvPr>
            <a:wavAudioFile r:embed="rId2" name="~PP1630.WAV"/>
          </p:nvPr>
        </p:nvPicPr>
        <p:blipFill>
          <a:blip r:embed="rId3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TextBox 5"/>
          <p:cNvSpPr txBox="1"/>
          <p:nvPr/>
        </p:nvSpPr>
        <p:spPr>
          <a:xfrm>
            <a:off x="7858125" y="1857375"/>
            <a:ext cx="714375" cy="31702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白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恩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遗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容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 advTm="30621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21" fill="hold"/>
                                        <p:tgtEl>
                                          <p:spTgt spid="194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000"/>
                            </p:stCondLst>
                            <p:childTnLst>
                              <p:par>
                                <p:cTn id="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2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2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4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2">
                                            <p:txEl>
                                              <p:charRg st="4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2">
                                            <p:txEl>
                                              <p:charRg st="4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5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6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2">
                                            <p:txEl>
                                              <p:charRg st="6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2">
                                            <p:txEl>
                                              <p:charRg st="6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0"/>
                            </p:stCondLst>
                            <p:childTnLst>
                              <p:par>
                                <p:cTn id="3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8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2">
                                            <p:txEl>
                                              <p:charRg st="8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2">
                                            <p:txEl>
                                              <p:charRg st="8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" showWhenStopped="0">
                <p:cTn id="3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6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/>
          <p:nvPr/>
        </p:nvSpPr>
        <p:spPr>
          <a:xfrm>
            <a:off x="762000" y="762000"/>
            <a:ext cx="56896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一、读准下列加点字的音。</a:t>
            </a:r>
            <a:endParaRPr lang="zh-CN" altLang="en-US" sz="36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2057400" y="2057400"/>
            <a:ext cx="11795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qiǎn</a:t>
            </a:r>
            <a:endParaRPr lang="zh-CN" altLang="zh-CN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6705600" y="2133600"/>
            <a:ext cx="4794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à</a:t>
            </a:r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</a:t>
            </a:r>
            <a:endParaRPr lang="zh-CN" altLang="zh-CN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5" name="Rectangle 5"/>
          <p:cNvSpPr/>
          <p:nvPr/>
        </p:nvSpPr>
        <p:spPr>
          <a:xfrm>
            <a:off x="2971800" y="2971800"/>
            <a:ext cx="12414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é</a:t>
            </a:r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endParaRPr lang="zh-CN" altLang="zh-CN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6" name="Rectangle 6"/>
          <p:cNvSpPr/>
          <p:nvPr/>
        </p:nvSpPr>
        <p:spPr>
          <a:xfrm>
            <a:off x="7391400" y="2971800"/>
            <a:ext cx="11477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niān</a:t>
            </a:r>
            <a:endParaRPr lang="zh-CN" altLang="zh-CN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7" name="Rectangle 7"/>
          <p:cNvSpPr/>
          <p:nvPr/>
        </p:nvSpPr>
        <p:spPr>
          <a:xfrm>
            <a:off x="3124200" y="3810000"/>
            <a:ext cx="9112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ù</a:t>
            </a:r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</a:t>
            </a:r>
            <a:endParaRPr lang="zh-CN" altLang="zh-CN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8" name="Rectangle 8"/>
          <p:cNvSpPr/>
          <p:nvPr/>
        </p:nvSpPr>
        <p:spPr>
          <a:xfrm>
            <a:off x="6629400" y="3810000"/>
            <a:ext cx="5873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bǐ</a:t>
            </a:r>
            <a:endParaRPr lang="zh-CN" altLang="zh-CN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9" name="Rectangle 9"/>
          <p:cNvSpPr/>
          <p:nvPr/>
        </p:nvSpPr>
        <p:spPr>
          <a:xfrm>
            <a:off x="2819400" y="4648200"/>
            <a:ext cx="4032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</a:t>
            </a:r>
            <a:r>
              <a:rPr lang="zh-CN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ì</a:t>
            </a:r>
            <a:endParaRPr lang="zh-CN" altLang="zh-CN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0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90" name="Group 11"/>
          <p:cNvGrpSpPr/>
          <p:nvPr/>
        </p:nvGrpSpPr>
        <p:grpSpPr>
          <a:xfrm>
            <a:off x="838200" y="1905000"/>
            <a:ext cx="8077200" cy="3429000"/>
            <a:chOff x="0" y="0"/>
            <a:chExt cx="5088" cy="2160"/>
          </a:xfrm>
        </p:grpSpPr>
        <p:sp>
          <p:nvSpPr>
            <p:cNvPr id="20491" name="Rectangle 12"/>
            <p:cNvSpPr/>
            <p:nvPr/>
          </p:nvSpPr>
          <p:spPr>
            <a:xfrm>
              <a:off x="0" y="0"/>
              <a:ext cx="5088" cy="21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派遣</a:t>
              </a:r>
              <a:r>
                <a:rPr lang="zh-CN" altLang="zh-CN" sz="3600" dirty="0">
                  <a:latin typeface="楷体_GB2312" pitchFamily="1" charset="-122"/>
                  <a:ea typeface="楷体_GB2312" pitchFamily="1" charset="-122"/>
                </a:rPr>
                <a:t>(     )        </a:t>
              </a:r>
              <a:r>
                <a:rPr lang="zh-CN" altLang="en-US" sz="3600" dirty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狭隘</a:t>
              </a:r>
              <a:r>
                <a:rPr lang="zh-CN" altLang="zh-CN" sz="3600" dirty="0">
                  <a:latin typeface="楷体_GB2312" pitchFamily="1" charset="-122"/>
                  <a:ea typeface="楷体_GB2312" pitchFamily="1" charset="-122"/>
                </a:rPr>
                <a:t>(     )</a:t>
              </a:r>
              <a:endParaRPr lang="zh-CN" altLang="zh-CN" sz="3600" dirty="0">
                <a:latin typeface="楷体_GB2312" pitchFamily="1" charset="-122"/>
                <a:ea typeface="楷体_GB2312" pitchFamily="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满腔热忱</a:t>
              </a:r>
              <a:r>
                <a:rPr lang="zh-CN" altLang="zh-CN" sz="3600" dirty="0">
                  <a:latin typeface="楷体_GB2312" pitchFamily="1" charset="-122"/>
                  <a:ea typeface="楷体_GB2312" pitchFamily="1" charset="-122"/>
                </a:rPr>
                <a:t>(     )    </a:t>
              </a:r>
              <a:r>
                <a:rPr lang="zh-CN" altLang="en-US" sz="3600" dirty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拈轻怕重</a:t>
              </a:r>
              <a:r>
                <a:rPr lang="zh-CN" altLang="zh-CN" sz="3600" dirty="0">
                  <a:latin typeface="楷体_GB2312" pitchFamily="1" charset="-122"/>
                  <a:ea typeface="楷体_GB2312" pitchFamily="1" charset="-122"/>
                </a:rPr>
                <a:t>(     )</a:t>
              </a:r>
              <a:endParaRPr lang="zh-CN" altLang="zh-CN" sz="3600" dirty="0">
                <a:latin typeface="楷体_GB2312" pitchFamily="1" charset="-122"/>
                <a:ea typeface="楷体_GB2312" pitchFamily="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以身殉职</a:t>
              </a:r>
              <a:r>
                <a:rPr lang="zh-CN" altLang="zh-CN" sz="3600" dirty="0">
                  <a:latin typeface="楷体_GB2312" pitchFamily="1" charset="-122"/>
                  <a:ea typeface="楷体_GB2312" pitchFamily="1" charset="-122"/>
                </a:rPr>
                <a:t>(     )    </a:t>
              </a:r>
              <a:r>
                <a:rPr lang="zh-CN" altLang="en-US" sz="3600" dirty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鄙视</a:t>
              </a:r>
              <a:r>
                <a:rPr lang="zh-CN" altLang="zh-CN" sz="3600" dirty="0">
                  <a:latin typeface="楷体_GB2312" pitchFamily="1" charset="-122"/>
                  <a:ea typeface="楷体_GB2312" pitchFamily="1" charset="-122"/>
                </a:rPr>
                <a:t>(     )</a:t>
              </a:r>
              <a:endParaRPr lang="zh-CN" altLang="zh-CN" sz="3600" dirty="0">
                <a:latin typeface="楷体_GB2312" pitchFamily="1" charset="-122"/>
                <a:ea typeface="楷体_GB2312" pitchFamily="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600" dirty="0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</a:rPr>
                <a:t>晋察冀</a:t>
              </a:r>
              <a:r>
                <a:rPr lang="zh-CN" altLang="zh-CN" sz="3600" dirty="0">
                  <a:latin typeface="楷体_GB2312" pitchFamily="1" charset="-122"/>
                  <a:ea typeface="楷体_GB2312" pitchFamily="1" charset="-122"/>
                </a:rPr>
                <a:t>(     )</a:t>
              </a:r>
              <a:endParaRPr lang="zh-CN" altLang="zh-CN" sz="3600" dirty="0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20492" name="Oval 13"/>
            <p:cNvSpPr/>
            <p:nvPr/>
          </p:nvSpPr>
          <p:spPr>
            <a:xfrm>
              <a:off x="480" y="52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Oval 14"/>
            <p:cNvSpPr/>
            <p:nvPr/>
          </p:nvSpPr>
          <p:spPr>
            <a:xfrm>
              <a:off x="1008" y="105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Oval 15"/>
            <p:cNvSpPr/>
            <p:nvPr/>
          </p:nvSpPr>
          <p:spPr>
            <a:xfrm>
              <a:off x="768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Oval 16"/>
            <p:cNvSpPr/>
            <p:nvPr/>
          </p:nvSpPr>
          <p:spPr>
            <a:xfrm>
              <a:off x="768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Oval 17"/>
            <p:cNvSpPr/>
            <p:nvPr/>
          </p:nvSpPr>
          <p:spPr>
            <a:xfrm>
              <a:off x="2880" y="1584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Oval 18"/>
            <p:cNvSpPr/>
            <p:nvPr/>
          </p:nvSpPr>
          <p:spPr>
            <a:xfrm>
              <a:off x="2928" y="105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Oval 19"/>
            <p:cNvSpPr/>
            <p:nvPr/>
          </p:nvSpPr>
          <p:spPr>
            <a:xfrm>
              <a:off x="3168" y="57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86" grpId="0"/>
      <p:bldP spid="20487" grpId="0"/>
      <p:bldP spid="20488" grpId="0"/>
      <p:bldP spid="204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7360" y="908685"/>
            <a:ext cx="76250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用成语表达下列几句话的含义。</a:t>
            </a:r>
            <a:endParaRPr lang="zh-CN" altLang="en-US" sz="2800"/>
          </a:p>
          <a:p>
            <a:r>
              <a:rPr lang="zh-CN" altLang="en-US" sz="2800"/>
              <a:t>⒈心里充满真诚和热情。(    )</a:t>
            </a:r>
            <a:endParaRPr lang="zh-CN" altLang="en-US" sz="2800"/>
          </a:p>
          <a:p>
            <a:r>
              <a:rPr lang="zh-CN" altLang="en-US" sz="2800"/>
              <a:t>⒉态度冷淡，毫不关心。(    )</a:t>
            </a:r>
            <a:endParaRPr lang="zh-CN" altLang="en-US" sz="2800"/>
          </a:p>
          <a:p>
            <a:r>
              <a:rPr lang="zh-CN" altLang="en-US" sz="2800"/>
              <a:t>⒊看到别的事物就改变原来的主意。(    )</a:t>
            </a:r>
            <a:endParaRPr lang="zh-CN" altLang="en-US" sz="2800"/>
          </a:p>
          <a:p>
            <a:r>
              <a:rPr lang="zh-CN" altLang="en-US" sz="2800"/>
              <a:t>⒋接受工作时挑拣轻易的，害怕繁重的。(    )</a:t>
            </a:r>
            <a:endParaRPr lang="zh-CN" altLang="en-US" sz="2800"/>
          </a:p>
          <a:p>
            <a:r>
              <a:rPr lang="zh-CN" altLang="en-US" sz="2800"/>
              <a:t>⒌缺乏政治敏感和政治热情，对集体、对人民的利益不关心。(    )  </a:t>
            </a:r>
            <a:endParaRPr lang="zh-CN" altLang="en-US" sz="2800"/>
          </a:p>
          <a:p>
            <a:r>
              <a:rPr lang="zh-CN" altLang="en-US" sz="2800"/>
              <a:t>A满腔热忱   B</a:t>
            </a:r>
            <a:r>
              <a:rPr lang="zh-CN" altLang="en-US" sz="2800">
                <a:sym typeface="+mn-ea"/>
              </a:rPr>
              <a:t>见异思迁</a:t>
            </a:r>
            <a:r>
              <a:rPr lang="zh-CN" altLang="en-US" sz="2800"/>
              <a:t>  C </a:t>
            </a:r>
            <a:r>
              <a:rPr lang="zh-CN" altLang="en-US" sz="2800">
                <a:sym typeface="+mn-ea"/>
              </a:rPr>
              <a:t>漠不关心 </a:t>
            </a:r>
            <a:r>
              <a:rPr lang="zh-CN" altLang="en-US" sz="2800"/>
              <a:t>  D </a:t>
            </a:r>
            <a:r>
              <a:rPr lang="zh-CN" altLang="en-US" sz="2800">
                <a:sym typeface="+mn-ea"/>
              </a:rPr>
              <a:t>麻木不仁</a:t>
            </a:r>
            <a:r>
              <a:rPr lang="zh-CN" altLang="en-US" sz="2800"/>
              <a:t>  E</a:t>
            </a:r>
            <a:r>
              <a:rPr lang="zh-CN" altLang="en-US" sz="2800">
                <a:sym typeface="+mn-ea"/>
              </a:rPr>
              <a:t>拈轻怕重</a:t>
            </a:r>
            <a:endParaRPr lang="zh-CN" altLang="en-US" sz="2800"/>
          </a:p>
          <a:p>
            <a:r>
              <a:rPr lang="zh-CN" altLang="en-US" sz="2800"/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/>
          <p:nvPr/>
        </p:nvSpPr>
        <p:spPr>
          <a:xfrm>
            <a:off x="684213" y="1773238"/>
            <a:ext cx="8064500" cy="3749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6000" b="1" dirty="0">
                <a:solidFill>
                  <a:srgbClr val="00003A"/>
                </a:solidFill>
                <a:latin typeface="Verdana" panose="020B0604030504040204" pitchFamily="34" charset="0"/>
                <a:ea typeface="楷体_GB2312" pitchFamily="1" charset="-122"/>
              </a:rPr>
              <a:t>      </a:t>
            </a:r>
            <a:r>
              <a:rPr lang="zh-CN" altLang="en-US" sz="6000" b="1" dirty="0">
                <a:solidFill>
                  <a:srgbClr val="00003A"/>
                </a:solidFill>
                <a:latin typeface="Verdana" panose="020B0604030504040204" pitchFamily="34" charset="0"/>
                <a:ea typeface="楷体_GB2312" pitchFamily="1" charset="-122"/>
              </a:rPr>
              <a:t>请找出各段的重点句，再参照重点句的意思归纳各段要点（即段意）</a:t>
            </a:r>
            <a:endParaRPr lang="zh-CN" altLang="en-US" sz="6000" b="1" dirty="0">
              <a:solidFill>
                <a:srgbClr val="00003A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pic>
        <p:nvPicPr>
          <p:cNvPr id="21506" name="Picture 3" descr="20070930_90700196f073690fb19dw5eqrn2qa3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617377">
            <a:off x="7524750" y="5445125"/>
            <a:ext cx="952500" cy="933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2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27788"/>
            <a:ext cx="1447800" cy="430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3"/>
          <p:cNvSpPr/>
          <p:nvPr/>
        </p:nvSpPr>
        <p:spPr>
          <a:xfrm>
            <a:off x="684213" y="1557338"/>
            <a:ext cx="7772400" cy="3749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6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一个外国人，毫无利己的动机，把中国人民的解放事业当作他自己的事业，这是什么精神</a:t>
            </a:r>
            <a:r>
              <a:rPr lang="zh-CN" altLang="zh-CN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?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这是国际主义的精神，这是共产主义的精神，每一个中国共产党员都要学习这种精神。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4000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179388" y="5516563"/>
            <a:ext cx="1712912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要点：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1619250" y="5516563"/>
            <a:ext cx="78279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赞扬白求恩同志的国际主义精神。</a:t>
            </a:r>
            <a:endParaRPr lang="zh-CN" altLang="en-US" sz="40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68313" y="692150"/>
            <a:ext cx="38100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第一段</a:t>
            </a:r>
            <a:r>
              <a:rPr lang="zh-CN" altLang="en-US" sz="4000" b="1" dirty="0">
                <a:solidFill>
                  <a:srgbClr val="00003A"/>
                </a:solidFill>
                <a:latin typeface="Verdana" panose="020B0604030504040204" pitchFamily="34" charset="0"/>
                <a:ea typeface="楷体_GB2312" pitchFamily="1" charset="-122"/>
              </a:rPr>
              <a:t>重点句</a:t>
            </a:r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539750" y="1557338"/>
            <a:ext cx="7924800" cy="253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6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白求恩同志毫不利己专门利人的精神，表现在他对工作的极端的负责任，对同志对人民的极端的热忱。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    </a:t>
            </a:r>
            <a:endParaRPr lang="zh-CN" altLang="en-US" sz="36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323850" y="4581525"/>
            <a:ext cx="17129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要点：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1908175" y="4652963"/>
            <a:ext cx="67056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赞扬白求恩同志毫不利己专门利人的精神。</a:t>
            </a:r>
            <a:endParaRPr lang="zh-CN" altLang="en-US" sz="40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684213" y="639763"/>
            <a:ext cx="3751262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第二段重点句：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3557" name="Picture 6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 noRot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二</a:t>
            </a: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论据：</a:t>
            </a:r>
            <a:endParaRPr lang="zh-CN" altLang="en-US" sz="2800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定义：论据是用来证明论点的材料，有事实论据和道理论据两种。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种类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endParaRPr lang="zh-CN" altLang="zh-CN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事实论据：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现实生活的事实、史实、统计数据、神话、传说、寓言等。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8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道理论据：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名言警句、谚语、科学定律、定理、公式等。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运用论据应注意：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800" b="1" dirty="0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论据必须与论点相一致。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论据应具有真实性、典型性。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(3)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论据的表述要精练、简要，具有概括性。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(4)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运用多个论据时要有详略。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(5)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使用论据后要紧扣论点进行分析。</a:t>
            </a:r>
            <a:endParaRPr lang="zh-CN" altLang="en-US" sz="2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zh-CN" sz="2800" b="1" dirty="0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/>
          <p:nvPr/>
        </p:nvSpPr>
        <p:spPr>
          <a:xfrm>
            <a:off x="611188" y="836613"/>
            <a:ext cx="46990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第三段重点句：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78" name="Rectangle 3"/>
          <p:cNvSpPr/>
          <p:nvPr/>
        </p:nvSpPr>
        <p:spPr>
          <a:xfrm>
            <a:off x="323850" y="4384675"/>
            <a:ext cx="17129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要点：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1835150" y="4365625"/>
            <a:ext cx="688975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赞扬白求恩同志对技术精益求精的精神。</a:t>
            </a:r>
            <a:endParaRPr lang="zh-CN" altLang="en-US" sz="40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81" name="Rectangle 5"/>
          <p:cNvSpPr/>
          <p:nvPr/>
        </p:nvSpPr>
        <p:spPr>
          <a:xfrm>
            <a:off x="990600" y="1676400"/>
            <a:ext cx="7397750" cy="1920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6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白求恩同志是个医生，他以医疗为职业，对技术精益求精。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endParaRPr lang="zh-CN" altLang="en-US" sz="40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Picture 6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611188" y="765175"/>
            <a:ext cx="42545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第四段重点句：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5602" name="Rectangle 3"/>
          <p:cNvSpPr/>
          <p:nvPr/>
        </p:nvSpPr>
        <p:spPr>
          <a:xfrm>
            <a:off x="395288" y="3933825"/>
            <a:ext cx="1712912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要点：</a:t>
            </a:r>
            <a:endParaRPr lang="zh-CN" altLang="en-US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1979613" y="3933825"/>
            <a:ext cx="65532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号召全党学习白求恩同志毫无自私自利之心的精神。</a:t>
            </a:r>
            <a:endParaRPr lang="zh-CN" altLang="en-US" sz="40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914400" y="1981200"/>
            <a:ext cx="73152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我们大家要学习他毫无自私自利之心的精神。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endParaRPr lang="zh-CN" altLang="en-US" sz="40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Picture 6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/>
          <p:nvPr/>
        </p:nvSpPr>
        <p:spPr>
          <a:xfrm>
            <a:off x="685800" y="709613"/>
            <a:ext cx="80835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各段内容要点之间的联系是怎样的</a:t>
            </a:r>
            <a:r>
              <a:rPr lang="zh-CN" altLang="zh-CN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?</a:t>
            </a:r>
            <a:endParaRPr lang="zh-CN" altLang="zh-CN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539750" y="1773238"/>
            <a:ext cx="8229600" cy="4203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zh-CN" sz="3600" dirty="0">
                <a:latin typeface="Verdana" panose="020B0604030504040204" pitchFamily="34" charset="0"/>
                <a:ea typeface="楷体_GB2312" pitchFamily="1" charset="-122"/>
              </a:rPr>
              <a:t>      </a:t>
            </a:r>
            <a:r>
              <a:rPr lang="zh-CN" altLang="en-US" sz="4000" b="1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文章前三段都是共产主义精神的具体表现。文章从三个方面阐述了白求恩同志的共产主义精神，在第四段号召全党向他学习这种真正的共产主义者的精神。</a:t>
            </a:r>
            <a:endParaRPr lang="zh-CN" altLang="en-US" sz="4000" b="1" dirty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pic>
        <p:nvPicPr>
          <p:cNvPr id="2" name="Picture 4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Picture 2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3"/>
          <p:cNvSpPr/>
          <p:nvPr/>
        </p:nvSpPr>
        <p:spPr>
          <a:xfrm>
            <a:off x="1290638" y="1825625"/>
            <a:ext cx="3638550" cy="579438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t" anchorCtr="0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、国际主义精神。</a:t>
            </a:r>
            <a:endParaRPr lang="zh-CN" altLang="en-US" sz="32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2" name="Rectangle 4"/>
          <p:cNvSpPr/>
          <p:nvPr/>
        </p:nvSpPr>
        <p:spPr>
          <a:xfrm>
            <a:off x="1258888" y="2767013"/>
            <a:ext cx="6705600" cy="57943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、毫不利己专门利人的精神。</a:t>
            </a:r>
            <a:endParaRPr lang="zh-CN" altLang="en-US" sz="32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3" name="Rectangle 5"/>
          <p:cNvSpPr/>
          <p:nvPr/>
        </p:nvSpPr>
        <p:spPr>
          <a:xfrm>
            <a:off x="1258888" y="3630613"/>
            <a:ext cx="6889750" cy="57943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、对技术精益求精的精神。</a:t>
            </a:r>
            <a:endParaRPr lang="zh-CN" altLang="en-US" sz="32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4" name="Rectangle 6"/>
          <p:cNvSpPr/>
          <p:nvPr/>
        </p:nvSpPr>
        <p:spPr>
          <a:xfrm>
            <a:off x="250825" y="1125538"/>
            <a:ext cx="671513" cy="4392612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chemeClr val="tx1"/>
            </a:outerShdw>
          </a:effectLst>
        </p:spPr>
        <p:txBody>
          <a:bodyPr vert="eaVert" anchor="t" anchorCtr="0">
            <a:spAutoFit/>
          </a:bodyPr>
          <a:p>
            <a:r>
              <a:rPr lang="zh-CN" altLang="en-US" sz="3200" b="1" dirty="0">
                <a:solidFill>
                  <a:srgbClr val="CC0099"/>
                </a:solidFill>
                <a:latin typeface="楷体_GB2312" pitchFamily="1" charset="-122"/>
                <a:ea typeface="楷体_GB2312" pitchFamily="1" charset="-122"/>
              </a:rPr>
              <a:t>白求恩的共产主义精神</a:t>
            </a:r>
            <a:endParaRPr lang="zh-CN" altLang="en-US" sz="3200" b="1" dirty="0">
              <a:solidFill>
                <a:srgbClr val="CC0099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5" name="AutoShape 7"/>
          <p:cNvSpPr/>
          <p:nvPr/>
        </p:nvSpPr>
        <p:spPr>
          <a:xfrm>
            <a:off x="971550" y="1989138"/>
            <a:ext cx="360363" cy="2016125"/>
          </a:xfrm>
          <a:prstGeom prst="leftBrace">
            <a:avLst>
              <a:gd name="adj1" fmla="val 46596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WordArt 8"/>
          <p:cNvSpPr>
            <a:spLocks noChangeArrowheads="1" noChangeShapeType="1"/>
          </p:cNvSpPr>
          <p:nvPr/>
        </p:nvSpPr>
        <p:spPr bwMode="auto">
          <a:xfrm rot="5400000">
            <a:off x="6301580" y="1772444"/>
            <a:ext cx="2519364" cy="2089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vert="wordArtVert" wrap="none" numCol="1" fromWordArt="1">
            <a:prstTxWarp prst="textArchUp">
              <a:avLst>
                <a:gd name="adj" fmla="val 10489613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0" cap="none" spc="0" normalizeH="0" baseline="0" noProof="0">
                <a:ln w="9525" cmpd="sng">
                  <a:solidFill>
                    <a:schemeClr val="tx1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800" b="0" i="0" u="none" strike="noStrike" kern="10" cap="none" spc="0" normalizeH="0" baseline="0" noProof="0">
                <a:ln w="9525" cmpd="sng">
                  <a:solidFill>
                    <a:schemeClr val="tx1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毫无自私自利之心</a:t>
            </a:r>
            <a:endParaRPr kumimoji="0" lang="zh-CN" altLang="en-US" sz="2800" b="0" i="0" u="none" strike="noStrike" kern="10" cap="none" spc="0" normalizeH="0" baseline="0" noProof="0">
              <a:ln w="9525" cmpd="sng">
                <a:solidFill>
                  <a:schemeClr val="tx1"/>
                </a:solidFill>
                <a:round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657" name="Group 9"/>
          <p:cNvGrpSpPr/>
          <p:nvPr/>
        </p:nvGrpSpPr>
        <p:grpSpPr>
          <a:xfrm>
            <a:off x="7164388" y="2420938"/>
            <a:ext cx="935037" cy="935037"/>
            <a:chOff x="0" y="0"/>
            <a:chExt cx="589" cy="589"/>
          </a:xfrm>
        </p:grpSpPr>
        <p:sp>
          <p:nvSpPr>
            <p:cNvPr id="2" name="Oval 10"/>
            <p:cNvSpPr/>
            <p:nvPr/>
          </p:nvSpPr>
          <p:spPr>
            <a:xfrm>
              <a:off x="0" y="0"/>
              <a:ext cx="589" cy="589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Text Box 11"/>
            <p:cNvSpPr txBox="1"/>
            <p:nvPr/>
          </p:nvSpPr>
          <p:spPr>
            <a:xfrm>
              <a:off x="45" y="136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方正大黑简体" pitchFamily="2" charset="-122"/>
                </a:rPr>
                <a:t>核心</a:t>
              </a:r>
              <a:endPara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方正大黑简体" pitchFamily="2" charset="-122"/>
              </a:endParaRPr>
            </a:p>
          </p:txBody>
        </p:sp>
      </p:grpSp>
      <p:sp>
        <p:nvSpPr>
          <p:cNvPr id="27660" name="Line 12"/>
          <p:cNvSpPr/>
          <p:nvPr/>
        </p:nvSpPr>
        <p:spPr>
          <a:xfrm>
            <a:off x="4643438" y="2133600"/>
            <a:ext cx="2449512" cy="5032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7661" name="Line 13"/>
          <p:cNvSpPr/>
          <p:nvPr/>
        </p:nvSpPr>
        <p:spPr>
          <a:xfrm flipV="1">
            <a:off x="6227763" y="3357563"/>
            <a:ext cx="1081087" cy="5746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7662" name="Line 14"/>
          <p:cNvSpPr/>
          <p:nvPr/>
        </p:nvSpPr>
        <p:spPr>
          <a:xfrm>
            <a:off x="6588125" y="3067050"/>
            <a:ext cx="504825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7663" name="Rectangle 15"/>
          <p:cNvSpPr/>
          <p:nvPr/>
        </p:nvSpPr>
        <p:spPr>
          <a:xfrm>
            <a:off x="1282700" y="4365625"/>
            <a:ext cx="3937000" cy="579438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4.毫无自私自利之心</a:t>
            </a:r>
            <a:endParaRPr lang="zh-CN" altLang="en-US" sz="32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64" name="WordArt 16"/>
          <p:cNvSpPr>
            <a:spLocks noChangeArrowheads="1" noChangeShapeType="1"/>
          </p:cNvSpPr>
          <p:nvPr/>
        </p:nvSpPr>
        <p:spPr bwMode="auto">
          <a:xfrm rot="5400000">
            <a:off x="6287293" y="1759744"/>
            <a:ext cx="2519361" cy="2089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vert="wordArtVert" wrap="none" numCol="1" fromWordArt="1">
            <a:prstTxWarp prst="textArchUp">
              <a:avLst>
                <a:gd name="adj" fmla="val 10489613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0" cap="none" spc="0" normalizeH="0" baseline="0" noProof="0">
                <a:ln w="9525" cmpd="sng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800" b="0" i="0" u="none" strike="noStrike" kern="10" cap="none" spc="0" normalizeH="0" baseline="0" noProof="0">
                <a:ln w="9525" cmpd="sng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毫无自私自利之心</a:t>
            </a:r>
            <a:endParaRPr kumimoji="0" lang="zh-CN" altLang="en-US" sz="2800" b="0" i="0" u="none" strike="noStrike" kern="10" cap="none" spc="0" normalizeH="0" baseline="0" noProof="0">
              <a:ln w="9525" cmpd="sng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Motion origin="layout" path="M 4.44444E-6 -3.7037E-6 C 0.16076 -0.00926 0.32152 -0.01828 0.4177 -0.05208 C 0.51388 -0.08588 0.55329 -0.14629 0.57743 -0.20301 C 0.60156 -0.25995 0.57447 -0.3493 0.56284 -0.39236 C 0.55121 -0.43564 0.52951 -0.44907 0.50798 -0.46226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2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slide(fromRight)">
                                      <p:cBhvr>
                                        <p:cTn id="29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55" grpId="0" animBg="1"/>
      <p:bldP spid="27663" grpId="0"/>
      <p:bldP spid="27663" grpId="1"/>
      <p:bldP spid="2766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/>
          <p:nvPr/>
        </p:nvSpPr>
        <p:spPr>
          <a:xfrm>
            <a:off x="304800" y="304800"/>
            <a:ext cx="8839200" cy="823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800" b="1" i="1" dirty="0">
                <a:latin typeface="方正综艺简体" pitchFamily="2" charset="-122"/>
                <a:ea typeface="方正综艺简体" pitchFamily="2" charset="-122"/>
              </a:rPr>
              <a:t>中心论点：</a:t>
            </a:r>
            <a:endParaRPr lang="zh-CN" altLang="en-US" sz="4800" b="1" i="1" dirty="0">
              <a:latin typeface="方正综艺简体" pitchFamily="2" charset="-122"/>
              <a:ea typeface="方正综艺简体" pitchFamily="2" charset="-122"/>
            </a:endParaRPr>
          </a:p>
        </p:txBody>
      </p:sp>
      <p:sp>
        <p:nvSpPr>
          <p:cNvPr id="28674" name="Text Box 3"/>
          <p:cNvSpPr txBox="1"/>
          <p:nvPr/>
        </p:nvSpPr>
        <p:spPr>
          <a:xfrm>
            <a:off x="395288" y="2997200"/>
            <a:ext cx="4186237" cy="914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18" charset="0"/>
                <a:ea typeface="方正综艺简体" pitchFamily="2" charset="-122"/>
              </a:rPr>
              <a:t>分论点：</a:t>
            </a:r>
            <a:endParaRPr lang="zh-CN" altLang="en-US" b="1" i="1" dirty="0">
              <a:solidFill>
                <a:schemeClr val="tx2"/>
              </a:solidFill>
              <a:latin typeface="Times New Roman" panose="02020603050405020304" pitchFamily="18" charset="0"/>
              <a:ea typeface="方正综艺简体" pitchFamily="2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468313" y="4076700"/>
            <a:ext cx="8261350" cy="210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方正美黑简体" pitchFamily="2" charset="-122"/>
              </a:rPr>
              <a:t>国际主义精神，毫无自私自利之心的精神，对技术精益求精的精神，都是共产主义精神的表现。</a:t>
            </a:r>
            <a:endParaRPr lang="zh-CN" altLang="en-US" sz="4400" dirty="0">
              <a:solidFill>
                <a:srgbClr val="000000"/>
              </a:solidFill>
              <a:latin typeface="Times New Roman" panose="02020603050405020304" pitchFamily="18" charset="0"/>
              <a:ea typeface="方正美黑简体" pitchFamily="2" charset="-122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762000" y="1219200"/>
            <a:ext cx="7321550" cy="155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4800" dirty="0">
                <a:solidFill>
                  <a:srgbClr val="000000"/>
                </a:solidFill>
                <a:latin typeface="方正美黑简体" pitchFamily="2" charset="-122"/>
                <a:ea typeface="方正美黑简体" pitchFamily="2" charset="-122"/>
              </a:rPr>
              <a:t>赞扬并号召全党学习白求恩的共产主义精神。</a:t>
            </a:r>
            <a:endParaRPr lang="zh-CN" altLang="en-US" sz="4800" dirty="0">
              <a:solidFill>
                <a:srgbClr val="000000"/>
              </a:solidFill>
              <a:latin typeface="方正美黑简体" pitchFamily="2" charset="-122"/>
              <a:ea typeface="方正美黑简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Picture 2" descr="Q_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58888" y="476250"/>
            <a:ext cx="670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60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深入探究</a:t>
            </a:r>
            <a:endParaRPr kumimoji="0" lang="zh-CN" sz="6000" b="1" kern="1200" cap="none" spc="0" normalizeH="0" baseline="0" noProof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2400" y="4365625"/>
            <a:ext cx="8991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0" 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说说课文哪些地方用了对比的方法进行论证</a:t>
            </a:r>
            <a:r>
              <a:rPr kumimoji="0" lang="zh-CN" alt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?</a:t>
            </a:r>
            <a:r>
              <a:rPr kumimoji="0" 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这样对比来写有什么作用</a:t>
            </a:r>
            <a:r>
              <a:rPr kumimoji="0" lang="zh-CN" alt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?</a:t>
            </a:r>
            <a:endParaRPr kumimoji="0" lang="zh-CN" altLang="zh-CN" sz="4000" b="1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1557338"/>
            <a:ext cx="8991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sz="4000" b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本文是议论文，运用了夹叙夹议的写法。谈谈课文是怎样夹叙夹议的</a:t>
            </a:r>
            <a:r>
              <a:rPr kumimoji="0" lang="zh-CN" altLang="zh-CN" sz="4000" b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?</a:t>
            </a:r>
            <a:r>
              <a:rPr kumimoji="0" 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分析议论文中的叙述与记叙文中的叙述有何不同</a:t>
            </a:r>
            <a:r>
              <a:rPr kumimoji="0" lang="zh-CN" altLang="zh-CN" sz="40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?</a:t>
            </a:r>
            <a:endParaRPr kumimoji="0" lang="zh-CN" altLang="zh-CN" sz="4000" b="1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6" descr="Q_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/>
          <p:nvPr/>
        </p:nvSpPr>
        <p:spPr>
          <a:xfrm>
            <a:off x="430213" y="476250"/>
            <a:ext cx="8713787" cy="5578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600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叙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议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是两种不同的表达方式。议论文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以</a:t>
            </a:r>
            <a:r>
              <a:rPr lang="zh-CN" altLang="en-US" sz="4000" b="1" dirty="0">
                <a:solidFill>
                  <a:srgbClr val="9F0509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议</a:t>
            </a:r>
            <a:r>
              <a:rPr lang="zh-CN" altLang="en-US" sz="4000" b="1" dirty="0">
                <a:solidFill>
                  <a:srgbClr val="9F0509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为主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叙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是为证明论点提出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事实根据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叙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要扣住论点，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叙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得简明、概括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。记叙文也有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叙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议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，记叙文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以</a:t>
            </a:r>
            <a:r>
              <a:rPr lang="zh-CN" altLang="en-US" sz="4000" b="1" dirty="0">
                <a:solidFill>
                  <a:srgbClr val="9F0509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叙</a:t>
            </a:r>
            <a:r>
              <a:rPr lang="zh-CN" altLang="en-US" sz="4000" b="1" dirty="0">
                <a:solidFill>
                  <a:srgbClr val="9F0509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为主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议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是用于揭示事物的本质和意义，起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画龙点睛，突出中心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的作用。</a:t>
            </a:r>
            <a:endParaRPr lang="zh-CN" altLang="en-US" sz="40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40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本文是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议论文</a:t>
            </a:r>
            <a:r>
              <a:rPr lang="zh-CN" altLang="en-US" sz="40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，运用</a:t>
            </a:r>
            <a:r>
              <a:rPr lang="zh-CN" altLang="en-US" sz="4000" b="1" dirty="0">
                <a:solidFill>
                  <a:srgbClr val="9F0509"/>
                </a:solidFill>
                <a:latin typeface="楷体_GB2312" pitchFamily="1" charset="-122"/>
                <a:ea typeface="楷体_GB2312" pitchFamily="1" charset="-122"/>
              </a:rPr>
              <a:t>夹叙夹议、以议为主</a:t>
            </a:r>
            <a:r>
              <a:rPr lang="zh-CN" altLang="en-US" sz="40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的写法。</a:t>
            </a:r>
            <a:endParaRPr lang="zh-CN" altLang="en-US" sz="4000" b="1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0722" name="Picture 3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79388" y="981075"/>
            <a:ext cx="8532812" cy="37449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sz="2800" b="1" dirty="0">
                <a:ea typeface="楷体_GB2312" pitchFamily="1" charset="-122"/>
              </a:rPr>
              <a:t>       </a:t>
            </a:r>
            <a:br>
              <a:rPr lang="zh-CN" altLang="zh-CN" sz="2800" b="1" dirty="0">
                <a:ea typeface="楷体_GB2312" pitchFamily="1" charset="-122"/>
              </a:rPr>
            </a:br>
            <a:r>
              <a:rPr lang="zh-CN" altLang="zh-CN" sz="2800" b="1" dirty="0">
                <a:ea typeface="楷体_GB2312" pitchFamily="1" charset="-122"/>
              </a:rPr>
              <a:t>        </a:t>
            </a:r>
            <a:br>
              <a:rPr lang="zh-CN" altLang="zh-CN" sz="2800" b="1" dirty="0">
                <a:ea typeface="楷体_GB2312" pitchFamily="1" charset="-122"/>
              </a:rPr>
            </a:br>
            <a:br>
              <a:rPr lang="zh-CN" altLang="zh-CN" sz="2800" b="1" dirty="0">
                <a:ea typeface="楷体_GB2312" pitchFamily="1" charset="-122"/>
              </a:rPr>
            </a:br>
            <a:r>
              <a:rPr lang="zh-CN" altLang="zh-CN" sz="2800" b="1" dirty="0">
                <a:ea typeface="楷体_GB2312" pitchFamily="1" charset="-122"/>
              </a:rPr>
              <a:t>         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1" charset="-122"/>
              </a:rPr>
              <a:t>第一段</a:t>
            </a:r>
            <a:r>
              <a:rPr lang="zh-CN" altLang="en-US" sz="3600" b="1" dirty="0">
                <a:solidFill>
                  <a:srgbClr val="000000"/>
                </a:solidFill>
                <a:ea typeface="楷体_GB2312" pitchFamily="1" charset="-122"/>
              </a:rPr>
              <a:t>白求恩同志是加拿大共产党员</a:t>
            </a:r>
            <a:r>
              <a:rPr lang="zh-CN" altLang="zh-CN" sz="3600" b="1" dirty="0">
                <a:solidFill>
                  <a:srgbClr val="000000"/>
                </a:solidFill>
                <a:ea typeface="楷体_GB2312" pitchFamily="1" charset="-122"/>
              </a:rPr>
              <a:t>……</a:t>
            </a:r>
            <a:r>
              <a:rPr lang="zh-CN" altLang="en-US" sz="3600" b="1" dirty="0">
                <a:solidFill>
                  <a:srgbClr val="000000"/>
                </a:solidFill>
                <a:ea typeface="楷体_GB2312" pitchFamily="1" charset="-122"/>
              </a:rPr>
              <a:t>不幸以身殉职”是记叙，其余是议论。</a:t>
            </a:r>
            <a:br>
              <a:rPr lang="zh-CN" altLang="en-US" sz="3600" b="1" dirty="0">
                <a:solidFill>
                  <a:srgbClr val="000000"/>
                </a:solidFill>
                <a:ea typeface="楷体_GB2312" pitchFamily="1" charset="-122"/>
              </a:rPr>
            </a:br>
            <a:r>
              <a:rPr lang="zh-CN" altLang="en-US" sz="3600" b="1" dirty="0">
                <a:ea typeface="楷体_GB2312" pitchFamily="1" charset="-122"/>
              </a:rPr>
              <a:t>       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1" charset="-122"/>
              </a:rPr>
              <a:t>先叙后议。先概括简叙白求恩事迹，后赞扬他的国际主义精神。</a:t>
            </a:r>
            <a:br>
              <a:rPr lang="zh-CN" altLang="en-US" sz="3600" b="1" dirty="0">
                <a:solidFill>
                  <a:srgbClr val="FF0000"/>
                </a:solidFill>
                <a:ea typeface="楷体_GB2312" pitchFamily="1" charset="-122"/>
              </a:rPr>
            </a:br>
            <a:b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</a:br>
            <a:endParaRPr lang="zh-CN" altLang="en-US" sz="48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250825" y="4365625"/>
            <a:ext cx="820896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600" b="1" dirty="0">
                <a:latin typeface="Verdana" panose="020B0604030504040204" pitchFamily="34" charset="0"/>
                <a:ea typeface="楷体_GB2312" pitchFamily="1" charset="-122"/>
              </a:rPr>
              <a:t>      </a:t>
            </a:r>
            <a:endParaRPr lang="zh-CN" altLang="zh-CN" sz="3600" b="1" dirty="0">
              <a:latin typeface="Verdana" panose="020B060403050404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/>
          <p:nvPr/>
        </p:nvSpPr>
        <p:spPr>
          <a:xfrm>
            <a:off x="0" y="2060575"/>
            <a:ext cx="1979613" cy="40560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第一层：</a:t>
            </a:r>
            <a:endParaRPr lang="zh-CN" altLang="en-US" sz="36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endParaRPr lang="zh-CN" altLang="en-US" sz="36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第二层：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第三层：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228600" y="0"/>
            <a:ext cx="189547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 dirty="0">
                <a:latin typeface="楷体_GB2312" pitchFamily="1" charset="-122"/>
                <a:ea typeface="楷体_GB2312" pitchFamily="1" charset="-122"/>
              </a:rPr>
              <a:t>第二段</a:t>
            </a:r>
            <a:endParaRPr lang="zh-CN" altLang="en-US" sz="36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2" name="Rectangle 4"/>
          <p:cNvSpPr/>
          <p:nvPr/>
        </p:nvSpPr>
        <p:spPr>
          <a:xfrm>
            <a:off x="2101850" y="0"/>
            <a:ext cx="70659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可分三层，每一层都是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先叙后议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3600" b="1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3" name="Rectangle 5"/>
          <p:cNvSpPr/>
          <p:nvPr/>
        </p:nvSpPr>
        <p:spPr>
          <a:xfrm>
            <a:off x="762000" y="609600"/>
            <a:ext cx="64023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①②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｜③④⑤⑥⑦｜⑧⑨⑩</a:t>
            </a:r>
            <a:endParaRPr lang="zh-CN" altLang="en-US" sz="36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4" name="Rectangle 6"/>
          <p:cNvSpPr/>
          <p:nvPr/>
        </p:nvSpPr>
        <p:spPr>
          <a:xfrm>
            <a:off x="395288" y="1371600"/>
            <a:ext cx="684053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叙 议    叙   议   叙  议</a:t>
            </a:r>
            <a:endParaRPr lang="zh-CN" altLang="en-US" sz="36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5" name="Rectangle 7"/>
          <p:cNvSpPr/>
          <p:nvPr/>
        </p:nvSpPr>
        <p:spPr>
          <a:xfrm>
            <a:off x="1763713" y="1916113"/>
            <a:ext cx="67818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正面介绍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了白求恩毫不利己专门利人的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精神的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两点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表现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6" name="Rectangle 8"/>
          <p:cNvSpPr/>
          <p:nvPr/>
        </p:nvSpPr>
        <p:spPr>
          <a:xfrm>
            <a:off x="1692275" y="3213100"/>
            <a:ext cx="6934200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宋体" panose="02010600030101010101" pitchFamily="2" charset="-122"/>
              </a:rPr>
              <a:t>拿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宋体" panose="02010600030101010101" pitchFamily="2" charset="-122"/>
              </a:rPr>
              <a:t>不少的人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宋体" panose="02010600030101010101" pitchFamily="2" charset="-122"/>
              </a:rPr>
              <a:t>跟白求恩作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宋体" panose="02010600030101010101" pitchFamily="2" charset="-122"/>
              </a:rPr>
              <a:t>对比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宋体" panose="02010600030101010101" pitchFamily="2" charset="-122"/>
              </a:rPr>
              <a:t>，从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宋体" panose="02010600030101010101" pitchFamily="2" charset="-122"/>
              </a:rPr>
              <a:t>反面论证学习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宋体" panose="02010600030101010101" pitchFamily="2" charset="-122"/>
              </a:rPr>
              <a:t>白求恩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毫不利己专门利人的精神</a:t>
            </a: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的必要性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7" name="Rectangle 9"/>
          <p:cNvSpPr/>
          <p:nvPr/>
        </p:nvSpPr>
        <p:spPr>
          <a:xfrm>
            <a:off x="1692275" y="4941888"/>
            <a:ext cx="7315200" cy="1570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宋体" panose="02010600030101010101" pitchFamily="2" charset="-122"/>
              </a:rPr>
              <a:t>侧面介绍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宋体" panose="02010600030101010101" pitchFamily="2" charset="-122"/>
              </a:rPr>
              <a:t>白求恩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毫不利己专门利人的</a:t>
            </a: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精神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的感人之深，进一步支持了论点，</a:t>
            </a:r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发出号召，重申论点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8" name="AutoShape 10"/>
          <p:cNvSpPr/>
          <p:nvPr/>
        </p:nvSpPr>
        <p:spPr>
          <a:xfrm rot="-5354396">
            <a:off x="2967038" y="531813"/>
            <a:ext cx="228600" cy="1600200"/>
          </a:xfrm>
          <a:prstGeom prst="leftBrace">
            <a:avLst>
              <a:gd name="adj1" fmla="val 58300"/>
              <a:gd name="adj2" fmla="val 4732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9" name="AutoShape 11"/>
          <p:cNvSpPr/>
          <p:nvPr/>
        </p:nvSpPr>
        <p:spPr>
          <a:xfrm rot="-5381611">
            <a:off x="5330825" y="989013"/>
            <a:ext cx="152400" cy="762000"/>
          </a:xfrm>
          <a:prstGeom prst="leftBrace">
            <a:avLst>
              <a:gd name="adj1" fmla="val 41643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Picture 12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2" grpId="0"/>
      <p:bldP spid="32773" grpId="0"/>
      <p:bldP spid="32774" grpId="0"/>
      <p:bldP spid="32775" grpId="0"/>
      <p:bldP spid="32776" grpId="0"/>
      <p:bldP spid="32777" grpId="0"/>
      <p:bldP spid="32778" grpId="0" animBg="1"/>
      <p:bldP spid="327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/>
          <p:nvPr/>
        </p:nvSpPr>
        <p:spPr>
          <a:xfrm>
            <a:off x="250825" y="333375"/>
            <a:ext cx="8659813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文中哪些话是正面介绍白求恩</a:t>
            </a:r>
            <a:r>
              <a:rPr lang="zh-CN" altLang="zh-CN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?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哪些话是侧面介绍</a:t>
            </a:r>
            <a:r>
              <a:rPr lang="zh-CN" altLang="zh-CN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?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侧面介绍有什么作用</a:t>
            </a:r>
            <a:r>
              <a:rPr lang="zh-CN" altLang="zh-CN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?</a:t>
            </a:r>
            <a:endParaRPr lang="zh-CN" altLang="zh-CN" sz="40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3795" name="Rectangle 3"/>
          <p:cNvSpPr/>
          <p:nvPr/>
        </p:nvSpPr>
        <p:spPr>
          <a:xfrm>
            <a:off x="228600" y="1773238"/>
            <a:ext cx="89154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"/>
              </a:spcBef>
            </a:pPr>
            <a:r>
              <a:rPr lang="zh-CN" altLang="zh-CN" sz="36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白求恩毫不利己专门利人的精神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……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极端的热忱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正面介绍</a:t>
            </a:r>
            <a:r>
              <a:rPr lang="zh-CN" altLang="en-US" sz="40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  <a:endParaRPr lang="zh-CN" altLang="en-US" sz="4000" b="1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3796" name="Rectangle 4"/>
          <p:cNvSpPr/>
          <p:nvPr/>
        </p:nvSpPr>
        <p:spPr>
          <a:xfrm>
            <a:off x="250825" y="3068638"/>
            <a:ext cx="8736013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从前线回来的人</a:t>
            </a:r>
            <a:r>
              <a:rPr lang="zh-CN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……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无不为之感动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侧面介绍</a:t>
            </a:r>
            <a:r>
              <a:rPr lang="zh-CN" altLang="en-US" sz="40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4000" b="1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3797" name="Rectangle 5"/>
          <p:cNvSpPr/>
          <p:nvPr/>
        </p:nvSpPr>
        <p:spPr>
          <a:xfrm>
            <a:off x="179388" y="4365625"/>
            <a:ext cx="8964612" cy="1920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侧面介绍是为了补充正面介绍的不足，通过别人的眼光来写，增强了事实的可信度，增强了文章的表达效果。</a:t>
            </a:r>
            <a:endParaRPr lang="zh-CN" altLang="en-US" sz="40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Picture 6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 noRot="1"/>
          </p:cNvSpPr>
          <p:nvPr>
            <p:ph type="body" idx="4294967295"/>
          </p:nvPr>
        </p:nvSpPr>
        <p:spPr>
          <a:xfrm>
            <a:off x="0" y="836613"/>
            <a:ext cx="9144000" cy="5113337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6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(三)论证：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作者运用论据去证明论点的方法。</a:t>
            </a:r>
            <a:endParaRPr lang="zh-CN" altLang="en-US" sz="36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论证的方法有举例论证（例证）、道理论证（引用论证）、比喻论证（喻证）、 对比论证等。</a:t>
            </a:r>
            <a:endParaRPr lang="zh-CN" altLang="en-US" sz="36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2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charRg st="22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/>
          <p:nvPr/>
        </p:nvSpPr>
        <p:spPr>
          <a:xfrm>
            <a:off x="685800" y="228600"/>
            <a:ext cx="60198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文章如何运用对比论证的</a:t>
            </a:r>
            <a:r>
              <a:rPr lang="zh-CN" altLang="zh-CN" sz="4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?</a:t>
            </a:r>
            <a:endParaRPr lang="zh-CN" altLang="zh-CN" sz="4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250825" y="1052513"/>
          <a:ext cx="8642350" cy="5659438"/>
        </p:xfrm>
        <a:graphic>
          <a:graphicData uri="http://schemas.openxmlformats.org/drawingml/2006/table">
            <a:tbl>
              <a:tblPr/>
              <a:tblGrid>
                <a:gridCol w="1676400"/>
                <a:gridCol w="2789238"/>
                <a:gridCol w="4176712"/>
              </a:tblGrid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1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3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3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1" name="Rectangle 25"/>
          <p:cNvSpPr/>
          <p:nvPr/>
        </p:nvSpPr>
        <p:spPr>
          <a:xfrm>
            <a:off x="2339975" y="1125538"/>
            <a:ext cx="201612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0000FF"/>
                </a:solidFill>
                <a:latin typeface="Verdana" panose="020B0604030504040204" pitchFamily="34" charset="0"/>
                <a:ea typeface="楷体_GB2312" pitchFamily="1" charset="-122"/>
              </a:rPr>
              <a:t>白求恩</a:t>
            </a:r>
            <a:endParaRPr lang="zh-CN" altLang="en-US" sz="3600" b="1" dirty="0">
              <a:solidFill>
                <a:srgbClr val="0000FF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2" name="Rectangle 26"/>
          <p:cNvSpPr/>
          <p:nvPr/>
        </p:nvSpPr>
        <p:spPr>
          <a:xfrm>
            <a:off x="5003800" y="1125538"/>
            <a:ext cx="374491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Verdana" panose="020B0604030504040204" pitchFamily="34" charset="0"/>
                <a:ea typeface="楷体_GB2312" pitchFamily="1" charset="-122"/>
              </a:rPr>
              <a:t>不少人和一些人</a:t>
            </a:r>
            <a:endParaRPr lang="zh-CN" altLang="en-US" sz="3600" b="1" dirty="0">
              <a:solidFill>
                <a:srgbClr val="0000FF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3" name="Rectangle 27"/>
          <p:cNvSpPr/>
          <p:nvPr/>
        </p:nvSpPr>
        <p:spPr>
          <a:xfrm>
            <a:off x="4953000" y="2057400"/>
            <a:ext cx="3514725" cy="119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不负责任，拈轻怕重，喜欢自吹</a:t>
            </a:r>
            <a:endParaRPr lang="zh-CN" altLang="en-US" sz="36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4" name="Rectangle 28"/>
          <p:cNvSpPr/>
          <p:nvPr/>
        </p:nvSpPr>
        <p:spPr>
          <a:xfrm>
            <a:off x="2133600" y="2286000"/>
            <a:ext cx="24860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极端负责任</a:t>
            </a:r>
            <a:endParaRPr lang="zh-CN" altLang="en-US" sz="36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5" name="Rectangle 29"/>
          <p:cNvSpPr/>
          <p:nvPr/>
        </p:nvSpPr>
        <p:spPr>
          <a:xfrm>
            <a:off x="381000" y="2362200"/>
            <a:ext cx="181451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0000FF"/>
                </a:solidFill>
                <a:latin typeface="Verdana" panose="020B0604030504040204" pitchFamily="34" charset="0"/>
                <a:ea typeface="楷体_GB2312" pitchFamily="1" charset="-122"/>
              </a:rPr>
              <a:t>对工作</a:t>
            </a:r>
            <a:endParaRPr lang="zh-CN" altLang="en-US" sz="3600" b="1" dirty="0">
              <a:solidFill>
                <a:srgbClr val="0000FF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6" name="Rectangle 30"/>
          <p:cNvSpPr/>
          <p:nvPr/>
        </p:nvSpPr>
        <p:spPr>
          <a:xfrm>
            <a:off x="381000" y="3886200"/>
            <a:ext cx="188753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Verdana" panose="020B0604030504040204" pitchFamily="34" charset="0"/>
                <a:ea typeface="楷体_GB2312" pitchFamily="1" charset="-122"/>
              </a:rPr>
              <a:t>对人民</a:t>
            </a:r>
            <a:endParaRPr lang="zh-CN" altLang="en-US" sz="3600" b="1" dirty="0">
              <a:solidFill>
                <a:srgbClr val="0000FF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7" name="Rectangle 31"/>
          <p:cNvSpPr/>
          <p:nvPr/>
        </p:nvSpPr>
        <p:spPr>
          <a:xfrm>
            <a:off x="381000" y="5410200"/>
            <a:ext cx="188753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Verdana" panose="020B0604030504040204" pitchFamily="34" charset="0"/>
                <a:ea typeface="楷体_GB2312" pitchFamily="1" charset="-122"/>
              </a:rPr>
              <a:t>对技术</a:t>
            </a:r>
            <a:endParaRPr lang="zh-CN" altLang="en-US" sz="3600" b="1" dirty="0">
              <a:solidFill>
                <a:srgbClr val="0000FF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8" name="Rectangle 32"/>
          <p:cNvSpPr/>
          <p:nvPr/>
        </p:nvSpPr>
        <p:spPr>
          <a:xfrm>
            <a:off x="2133600" y="3886200"/>
            <a:ext cx="272573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极端的热忱</a:t>
            </a:r>
            <a:endParaRPr lang="zh-CN" altLang="en-US" sz="36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49" name="Rectangle 33"/>
          <p:cNvSpPr/>
          <p:nvPr/>
        </p:nvSpPr>
        <p:spPr>
          <a:xfrm>
            <a:off x="2286000" y="5410200"/>
            <a:ext cx="2430463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精益求精</a:t>
            </a:r>
            <a:endParaRPr lang="zh-CN" altLang="en-US" sz="36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50" name="Rectangle 34"/>
          <p:cNvSpPr/>
          <p:nvPr/>
        </p:nvSpPr>
        <p:spPr>
          <a:xfrm>
            <a:off x="4946650" y="4876800"/>
            <a:ext cx="3892550" cy="1739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鄙薄技术工作以为不足道，以为无出路，见异思迁</a:t>
            </a:r>
            <a:endParaRPr lang="zh-CN" altLang="en-US" sz="36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4851" name="Rectangle 35"/>
          <p:cNvSpPr/>
          <p:nvPr/>
        </p:nvSpPr>
        <p:spPr>
          <a:xfrm>
            <a:off x="4953000" y="3505200"/>
            <a:ext cx="3798888" cy="119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冷冷清清，漠不关心，麻木不仁</a:t>
            </a:r>
            <a:endParaRPr lang="zh-CN" altLang="en-US" sz="36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pic>
        <p:nvPicPr>
          <p:cNvPr id="2" name="Picture 36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27788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1" grpId="0"/>
      <p:bldP spid="34842" grpId="0"/>
      <p:bldP spid="34843" grpId="0"/>
      <p:bldP spid="34844" grpId="0"/>
      <p:bldP spid="34845" grpId="0"/>
      <p:bldP spid="34846" grpId="0"/>
      <p:bldP spid="34847" grpId="0"/>
      <p:bldP spid="34848" grpId="0"/>
      <p:bldP spid="34849" grpId="0"/>
      <p:bldP spid="34850" grpId="0"/>
      <p:bldP spid="348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/>
          <p:nvPr/>
        </p:nvSpPr>
        <p:spPr>
          <a:xfrm>
            <a:off x="468313" y="1916113"/>
            <a:ext cx="8424862" cy="45735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4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对比论证</a:t>
            </a:r>
            <a:r>
              <a:rPr lang="zh-CN" altLang="en-US" sz="4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的好处是，</a:t>
            </a:r>
            <a:r>
              <a:rPr lang="zh-CN" altLang="en-US" sz="4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突出</a:t>
            </a:r>
            <a:r>
              <a:rPr lang="zh-CN" altLang="en-US" sz="4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了白求恩崇高的共产主义精神，</a:t>
            </a:r>
            <a:r>
              <a:rPr lang="zh-CN" altLang="en-US" sz="4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强调</a:t>
            </a:r>
            <a:r>
              <a:rPr lang="zh-CN" altLang="en-US" sz="4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了向白求恩学习的必要性，</a:t>
            </a:r>
            <a:r>
              <a:rPr lang="zh-CN" altLang="en-US" sz="4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明确</a:t>
            </a:r>
            <a:r>
              <a:rPr lang="zh-CN" altLang="en-US" sz="4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了应该克服的缺点和今后努力的方向，从而有力的</a:t>
            </a:r>
            <a:r>
              <a:rPr lang="zh-CN" altLang="en-US" sz="4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证明和阐述</a:t>
            </a:r>
            <a:r>
              <a:rPr lang="zh-CN" altLang="en-US" sz="4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了论点。</a:t>
            </a:r>
            <a:endParaRPr lang="zh-CN" altLang="en-US" sz="4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1331913" y="949325"/>
            <a:ext cx="690880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4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说说运用对比论证的好处。</a:t>
            </a:r>
            <a:endParaRPr lang="zh-CN" altLang="en-US" sz="44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35843" name="Picture 4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/>
          <p:nvPr/>
        </p:nvSpPr>
        <p:spPr>
          <a:xfrm>
            <a:off x="323850" y="1557338"/>
            <a:ext cx="8229600" cy="210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4400" dirty="0">
                <a:solidFill>
                  <a:srgbClr val="00003A"/>
                </a:solidFill>
                <a:latin typeface="Verdana" panose="020B0604030504040204" pitchFamily="34" charset="0"/>
                <a:ea typeface="楷体_GB2312" pitchFamily="1" charset="-122"/>
              </a:rPr>
              <a:t>     </a:t>
            </a:r>
            <a:r>
              <a:rPr lang="zh-CN" altLang="zh-CN" sz="4400" b="1" dirty="0">
                <a:solidFill>
                  <a:srgbClr val="0000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4400" b="1" dirty="0">
                <a:solidFill>
                  <a:srgbClr val="00003A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白求恩同志是个医生</a:t>
            </a:r>
            <a:r>
              <a:rPr lang="zh-CN" altLang="zh-CN" sz="4400" b="1" dirty="0">
                <a:solidFill>
                  <a:srgbClr val="0000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4400" b="1" dirty="0">
                <a:solidFill>
                  <a:srgbClr val="00003A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他的医术是很高明的</a:t>
            </a:r>
            <a:r>
              <a:rPr lang="zh-CN" altLang="en-US" sz="4400" b="1" dirty="0">
                <a:solidFill>
                  <a:srgbClr val="0000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4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是记叙，其余是议论</a:t>
            </a:r>
            <a:r>
              <a:rPr lang="zh-CN" altLang="en-US" sz="4400" b="1" dirty="0"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zh-CN" altLang="en-US" sz="4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684213" y="620713"/>
            <a:ext cx="2879725" cy="8239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800" b="1" dirty="0">
                <a:solidFill>
                  <a:srgbClr val="00003A"/>
                </a:solidFill>
                <a:latin typeface="Verdana" panose="020B0604030504040204" pitchFamily="34" charset="0"/>
                <a:ea typeface="楷体_GB2312" pitchFamily="1" charset="-122"/>
              </a:rPr>
              <a:t>第三段</a:t>
            </a:r>
            <a:endParaRPr lang="zh-CN" altLang="en-US" sz="4800" b="1" dirty="0">
              <a:solidFill>
                <a:srgbClr val="00003A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323850" y="3860800"/>
            <a:ext cx="8820150" cy="210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600" dirty="0">
                <a:latin typeface="Verdana" panose="020B0604030504040204" pitchFamily="34" charset="0"/>
                <a:ea typeface="楷体_GB2312" pitchFamily="1" charset="-122"/>
              </a:rPr>
              <a:t>    </a:t>
            </a:r>
            <a:r>
              <a:rPr lang="zh-CN" altLang="en-US" sz="44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先叙后议</a:t>
            </a:r>
            <a:r>
              <a:rPr lang="zh-CN" altLang="en-US" sz="4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r>
              <a:rPr lang="zh-CN" altLang="en-US" sz="44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先简叙白求恩对技术的钻研和医术高明，由此及彼联系两种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44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一班人</a:t>
            </a:r>
            <a:r>
              <a:rPr lang="zh-CN" altLang="en-US" sz="4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44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给以批评教育。</a:t>
            </a:r>
            <a:endParaRPr lang="zh-CN" altLang="en-US" sz="44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Picture 5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/>
          <p:nvPr/>
        </p:nvSpPr>
        <p:spPr>
          <a:xfrm>
            <a:off x="250825" y="2133600"/>
            <a:ext cx="8713788" cy="210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600" dirty="0">
                <a:latin typeface="Verdana" panose="020B0604030504040204" pitchFamily="34" charset="0"/>
                <a:ea typeface="楷体_GB2312" pitchFamily="1" charset="-122"/>
              </a:rPr>
              <a:t>      </a:t>
            </a:r>
            <a:r>
              <a:rPr lang="zh-CN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400" b="1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我和白求恩同志只见过一面</a:t>
            </a:r>
            <a:r>
              <a:rPr lang="zh-CN" altLang="zh-CN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……</a:t>
            </a:r>
            <a:r>
              <a:rPr lang="zh-CN" altLang="en-US" sz="4400" b="1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我是很悲痛的</a:t>
            </a:r>
            <a:r>
              <a:rPr lang="zh-CN" alt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400" b="1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是记叙，其余是</a:t>
            </a:r>
            <a:r>
              <a:rPr lang="zh-CN" altLang="en-US" sz="44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议论</a:t>
            </a:r>
            <a:r>
              <a:rPr lang="zh-CN" altLang="en-US" sz="4400" b="1" dirty="0">
                <a:solidFill>
                  <a:srgbClr val="0000FF"/>
                </a:solidFill>
                <a:latin typeface="Verdana" panose="020B0604030504040204" pitchFamily="34" charset="0"/>
                <a:ea typeface="楷体_GB2312" pitchFamily="1" charset="-122"/>
              </a:rPr>
              <a:t>。</a:t>
            </a:r>
            <a:endParaRPr lang="zh-CN" altLang="en-US" sz="4400" b="1" dirty="0">
              <a:solidFill>
                <a:srgbClr val="0000FF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1476375" y="968375"/>
            <a:ext cx="3240088" cy="823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800" b="1" dirty="0">
                <a:solidFill>
                  <a:srgbClr val="000000"/>
                </a:solidFill>
                <a:latin typeface="Verdana" panose="020B0604030504040204" pitchFamily="34" charset="0"/>
                <a:ea typeface="楷体_GB2312" pitchFamily="1" charset="-122"/>
              </a:rPr>
              <a:t>第四段</a:t>
            </a:r>
            <a:endParaRPr lang="zh-CN" altLang="en-US" sz="4800" b="1" dirty="0">
              <a:solidFill>
                <a:srgbClr val="00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250825" y="4365625"/>
            <a:ext cx="8642350" cy="210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600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先叙后议。先叙述自己与白求恩的交往，然后论述学习白求恩的意义。</a:t>
            </a:r>
            <a:endParaRPr lang="zh-CN" altLang="en-US" sz="44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pic>
        <p:nvPicPr>
          <p:cNvPr id="3" name="Picture 5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6000" b="1" dirty="0">
                <a:ea typeface="方正舒体" panose="02010601030101010101" pitchFamily="2" charset="-122"/>
              </a:rPr>
              <a:t>品味语言</a:t>
            </a:r>
            <a:endParaRPr lang="zh-CN" altLang="en-US" sz="6000" b="1" dirty="0">
              <a:ea typeface="方正舒体" panose="02010601030101010101" pitchFamily="2" charset="-122"/>
            </a:endParaRPr>
          </a:p>
        </p:txBody>
      </p:sp>
      <p:sp>
        <p:nvSpPr>
          <p:cNvPr id="38914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ea typeface="楷体_GB2312" pitchFamily="1" charset="-122"/>
              </a:rPr>
              <a:t>如何让语言更加有气势，有说服力和感染力？</a:t>
            </a:r>
            <a:endParaRPr lang="zh-CN" altLang="en-US" sz="4800" dirty="0">
              <a:solidFill>
                <a:srgbClr val="000000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/>
          <p:nvPr/>
        </p:nvSpPr>
        <p:spPr>
          <a:xfrm>
            <a:off x="395288" y="309563"/>
            <a:ext cx="7905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比较下列语句，找出文中原句，说说好处。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971550" y="1196975"/>
            <a:ext cx="78486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从前线回来的人说到白求恩，没有一个不佩服，没有一个不为他的精神所感动。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900113" y="2722563"/>
            <a:ext cx="7775575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从前线回来的人说到白求恩，每个人都佩服他，每个人都为他的精神所感动。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41" name="AutoShape 5"/>
          <p:cNvSpPr/>
          <p:nvPr/>
        </p:nvSpPr>
        <p:spPr>
          <a:xfrm>
            <a:off x="755650" y="1485900"/>
            <a:ext cx="215900" cy="1871663"/>
          </a:xfrm>
          <a:prstGeom prst="leftBrace">
            <a:avLst>
              <a:gd name="adj1" fmla="val 72202"/>
              <a:gd name="adj2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215900" y="4179888"/>
            <a:ext cx="8964613" cy="155416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连用两个双重否定句，极其有力地强调了无一例外，每个人都佩服，每个人都感动的事实，这比一般的陈述句</a:t>
            </a:r>
            <a:r>
              <a:rPr lang="zh-CN" altLang="en-US" sz="3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显得更斩钉截铁不可动摇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43" name="Text Box 7"/>
          <p:cNvSpPr txBox="1"/>
          <p:nvPr/>
        </p:nvSpPr>
        <p:spPr>
          <a:xfrm>
            <a:off x="8101013" y="1412875"/>
            <a:ext cx="755650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6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zh-CN" sz="6600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39944" name="Text Box 8"/>
          <p:cNvSpPr txBox="1"/>
          <p:nvPr/>
        </p:nvSpPr>
        <p:spPr>
          <a:xfrm>
            <a:off x="8280400" y="3284538"/>
            <a:ext cx="7556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╳</a:t>
            </a:r>
            <a:endParaRPr lang="zh-CN" altLang="zh-CN" sz="2800" b="1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0" grpId="0"/>
      <p:bldP spid="39941" grpId="0" animBg="1"/>
      <p:bldP spid="39942" grpId="0"/>
      <p:bldP spid="39943" grpId="0"/>
      <p:bldP spid="399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/>
          <p:nvPr/>
        </p:nvSpPr>
        <p:spPr>
          <a:xfrm>
            <a:off x="900113" y="866775"/>
            <a:ext cx="7848600" cy="1554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一个高尚的人，一个纯粹的人，一个有道德的人，一个脱离了低级趣味的人，一个有益于人民的人。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828675" y="2506663"/>
            <a:ext cx="7775575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一个高尚、纯粹、有道德、脱离了低级趣味且有益于人民的人。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64" name="AutoShape 4"/>
          <p:cNvSpPr/>
          <p:nvPr/>
        </p:nvSpPr>
        <p:spPr>
          <a:xfrm>
            <a:off x="684213" y="1270000"/>
            <a:ext cx="215900" cy="1871663"/>
          </a:xfrm>
          <a:prstGeom prst="leftBrace">
            <a:avLst>
              <a:gd name="adj1" fmla="val 72202"/>
              <a:gd name="adj2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433388" y="4076700"/>
            <a:ext cx="8459787" cy="1066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排比句式，强调了学习白求恩精神的重大意义，感情真挚，句式流畅，极富号召力。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7812088" y="1557338"/>
            <a:ext cx="755650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6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zh-CN" sz="6600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40967" name="Text Box 7"/>
          <p:cNvSpPr txBox="1"/>
          <p:nvPr/>
        </p:nvSpPr>
        <p:spPr>
          <a:xfrm>
            <a:off x="7885113" y="3357563"/>
            <a:ext cx="7556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╳</a:t>
            </a:r>
            <a:endParaRPr lang="zh-CN" altLang="zh-CN" sz="2800" b="1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4" grpId="0" animBg="1"/>
      <p:bldP spid="40965" grpId="0"/>
      <p:bldP spid="40966" grpId="0"/>
      <p:bldP spid="409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/>
          <p:nvPr/>
        </p:nvSpPr>
        <p:spPr>
          <a:xfrm>
            <a:off x="971550" y="1282700"/>
            <a:ext cx="6624638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解放我们的民族和人民，解放世界的民族和人民。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/>
          <p:nvPr/>
        </p:nvSpPr>
        <p:spPr>
          <a:xfrm>
            <a:off x="969963" y="390525"/>
            <a:ext cx="77755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解放我们和世界的民族和人民。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8" name="AutoShape 4"/>
          <p:cNvSpPr/>
          <p:nvPr/>
        </p:nvSpPr>
        <p:spPr>
          <a:xfrm>
            <a:off x="755650" y="620713"/>
            <a:ext cx="142875" cy="1582737"/>
          </a:xfrm>
          <a:prstGeom prst="leftBrace">
            <a:avLst>
              <a:gd name="adj1" fmla="val 92263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6948488" y="1250950"/>
            <a:ext cx="755650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6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zh-CN" sz="6600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7200900" y="461963"/>
            <a:ext cx="7556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╳</a:t>
            </a:r>
            <a:endParaRPr lang="zh-CN" altLang="zh-CN" sz="2800" b="1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41991" name="Rectangle 7"/>
          <p:cNvSpPr/>
          <p:nvPr/>
        </p:nvSpPr>
        <p:spPr>
          <a:xfrm>
            <a:off x="611188" y="2420938"/>
            <a:ext cx="8459787" cy="57943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反复句式，让人感到气势宏大，富有感染力。</a:t>
            </a:r>
            <a:endParaRPr lang="zh-CN" altLang="en-US" sz="32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1992" name="Rectangle 8"/>
          <p:cNvSpPr/>
          <p:nvPr/>
        </p:nvSpPr>
        <p:spPr>
          <a:xfrm>
            <a:off x="971550" y="3281363"/>
            <a:ext cx="7416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对于他的死，我是很悲痛的。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3" name="Rectangle 9"/>
          <p:cNvSpPr/>
          <p:nvPr/>
        </p:nvSpPr>
        <p:spPr>
          <a:xfrm>
            <a:off x="1187450" y="4144963"/>
            <a:ext cx="55435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对于他的死，我很悲痛。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4" name="AutoShape 10"/>
          <p:cNvSpPr/>
          <p:nvPr/>
        </p:nvSpPr>
        <p:spPr>
          <a:xfrm>
            <a:off x="827088" y="3449638"/>
            <a:ext cx="144462" cy="1131887"/>
          </a:xfrm>
          <a:prstGeom prst="leftBrace">
            <a:avLst>
              <a:gd name="adj1" fmla="val 65256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5" name="Text Box 11"/>
          <p:cNvSpPr txBox="1"/>
          <p:nvPr/>
        </p:nvSpPr>
        <p:spPr>
          <a:xfrm>
            <a:off x="6443663" y="2997200"/>
            <a:ext cx="755650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6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zh-CN" sz="6600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41996" name="Text Box 12"/>
          <p:cNvSpPr txBox="1"/>
          <p:nvPr/>
        </p:nvSpPr>
        <p:spPr>
          <a:xfrm>
            <a:off x="5867400" y="4221163"/>
            <a:ext cx="7556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╳</a:t>
            </a:r>
            <a:endParaRPr lang="zh-CN" altLang="zh-CN" sz="2800" b="1" dirty="0">
              <a:solidFill>
                <a:srgbClr val="FF0000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41997" name="Rectangle 13"/>
          <p:cNvSpPr/>
          <p:nvPr/>
        </p:nvSpPr>
        <p:spPr>
          <a:xfrm>
            <a:off x="323850" y="4941888"/>
            <a:ext cx="8424863" cy="1066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语气更沉重，朴实的表达了一种沉痛哀悼的心情。</a:t>
            </a:r>
            <a:endParaRPr lang="zh-CN" altLang="en-US" sz="32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 animBg="1"/>
      <p:bldP spid="41989" grpId="0"/>
      <p:bldP spid="41990" grpId="0"/>
      <p:bldP spid="41991" grpId="0"/>
      <p:bldP spid="41992" grpId="0"/>
      <p:bldP spid="41993" grpId="0"/>
      <p:bldP spid="41994" grpId="0" animBg="1"/>
      <p:bldP spid="41995" grpId="0"/>
      <p:bldP spid="41996" grpId="0"/>
      <p:bldP spid="419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/>
          <p:nvPr/>
        </p:nvSpPr>
        <p:spPr>
          <a:xfrm>
            <a:off x="250825" y="2060575"/>
            <a:ext cx="8424863" cy="3749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6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40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这篇议论文运用夹叙夹议的写法，既能使读者由表及里的认识白求恩同志，又能使读者懂得向白求恩同志学习什么，为什么要向他学习。此外文章还运用事实论证、道理论证、对比论证，语言生动简洁，说服力强。</a:t>
            </a:r>
            <a:endParaRPr lang="zh-CN" altLang="en-US" sz="40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611188" y="620713"/>
            <a:ext cx="2374900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60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小结</a:t>
            </a:r>
            <a:endParaRPr lang="zh-CN" altLang="en-US" sz="60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43011" name="Picture 4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WordArt 2"/>
          <p:cNvSpPr/>
          <p:nvPr/>
        </p:nvSpPr>
        <p:spPr>
          <a:xfrm>
            <a:off x="1258888" y="2636838"/>
            <a:ext cx="6767512" cy="2592387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0"/>
              </a:avLst>
            </a:prstTxWarp>
            <a:normAutofit/>
          </a:bodyPr>
          <a:p>
            <a:pPr algn="ctr"/>
            <a:r>
              <a:rPr lang="zh-CN" altLang="en-US" sz="9600" b="1">
                <a:ln w="9525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F050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随堂检测</a:t>
            </a:r>
            <a:endParaRPr lang="zh-CN" altLang="en-US" sz="9600" b="1">
              <a:ln w="9525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9F050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323850" y="333375"/>
            <a:ext cx="8208963" cy="57197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议论文提出论点的方法</a:t>
            </a:r>
            <a:endParaRPr lang="zh-CN" altLang="en-US" sz="3200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开门见山，提出论点。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这种方法在议论文中最常见，它不需任何修饰和导入，直接提出文章的论点，使文章更显精练、简洁。如</a:t>
            </a:r>
            <a:r>
              <a:rPr lang="zh-CN" altLang="zh-CN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谈骨气</a:t>
            </a:r>
            <a:r>
              <a:rPr lang="zh-CN" altLang="zh-CN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》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开篇即提出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我们中国人是有骨气的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1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这一论点。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zh-CN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en-US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引述名言警句，作为论点。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这种议论文的开头，让人眼前一亮，感觉新颖，而又深深信服。例如：</a:t>
            </a:r>
            <a:r>
              <a:rPr lang="zh-CN" altLang="zh-CN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人的高贵在于灵魂</a:t>
            </a:r>
            <a:r>
              <a:rPr lang="zh-CN" altLang="zh-CN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》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一文先引用名言，然后加以阐释，引出论点。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endParaRPr lang="zh-CN" altLang="zh-CN" sz="18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/>
          <p:nvPr/>
        </p:nvSpPr>
        <p:spPr>
          <a:xfrm>
            <a:off x="250825" y="476250"/>
            <a:ext cx="8893175" cy="6188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⒈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心里充满真诚和热情。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(         )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⒉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态度冷淡，毫不关心。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(         )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⒊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看到别的事物就改变原来的主意。</a:t>
            </a:r>
            <a:endParaRPr lang="zh-CN" altLang="en-US" sz="40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                      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(         )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⒋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接受工作时挑拣轻易的，害怕繁重的。                  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(         ) 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⒌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缺乏政治敏感和政治热情，对集体、对人民的利益不关心。  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(         )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5058" name="Rectangle 3"/>
          <p:cNvSpPr/>
          <p:nvPr/>
        </p:nvSpPr>
        <p:spPr>
          <a:xfrm>
            <a:off x="250825" y="0"/>
            <a:ext cx="70659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36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㈠</a:t>
            </a:r>
            <a:r>
              <a:rPr lang="zh-CN" altLang="en-US" sz="3600" b="1" dirty="0">
                <a:solidFill>
                  <a:srgbClr val="00003A"/>
                </a:solidFill>
                <a:latin typeface="楷体_GB2312" pitchFamily="1" charset="-122"/>
                <a:ea typeface="楷体_GB2312" pitchFamily="1" charset="-122"/>
              </a:rPr>
              <a:t>用成语表达下列几句话的含义。</a:t>
            </a:r>
            <a:endParaRPr lang="zh-CN" altLang="en-US" sz="3600" b="1" dirty="0">
              <a:solidFill>
                <a:srgbClr val="00003A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6227763" y="620713"/>
            <a:ext cx="25146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满腔热忱</a:t>
            </a:r>
            <a:endParaRPr lang="zh-CN" altLang="en-US" sz="40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6227763" y="1341438"/>
            <a:ext cx="25146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漠不关心</a:t>
            </a:r>
            <a:endParaRPr lang="zh-CN" altLang="en-US" sz="40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45062" name="Text Box 6"/>
          <p:cNvSpPr txBox="1"/>
          <p:nvPr/>
        </p:nvSpPr>
        <p:spPr>
          <a:xfrm>
            <a:off x="6227763" y="2852738"/>
            <a:ext cx="25146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见异思迁</a:t>
            </a:r>
            <a:endParaRPr lang="zh-CN" altLang="en-US" sz="40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45063" name="Text Box 7"/>
          <p:cNvSpPr txBox="1"/>
          <p:nvPr/>
        </p:nvSpPr>
        <p:spPr>
          <a:xfrm>
            <a:off x="611188" y="4437063"/>
            <a:ext cx="25146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拈轻怕重</a:t>
            </a:r>
            <a:endParaRPr lang="zh-CN" altLang="en-US" sz="40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sp>
        <p:nvSpPr>
          <p:cNvPr id="45064" name="Text Box 8"/>
          <p:cNvSpPr txBox="1"/>
          <p:nvPr/>
        </p:nvSpPr>
        <p:spPr>
          <a:xfrm>
            <a:off x="6227763" y="5949950"/>
            <a:ext cx="25146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1" charset="-122"/>
              </a:rPr>
              <a:t>麻木不仁</a:t>
            </a:r>
            <a:endParaRPr lang="zh-CN" altLang="en-US" sz="4000" b="1" dirty="0">
              <a:solidFill>
                <a:srgbClr val="FF0000"/>
              </a:solidFill>
              <a:latin typeface="Verdana" panose="020B0604030504040204" pitchFamily="34" charset="0"/>
              <a:ea typeface="楷体_GB2312" pitchFamily="1" charset="-122"/>
            </a:endParaRPr>
          </a:p>
        </p:txBody>
      </p:sp>
      <p:pic>
        <p:nvPicPr>
          <p:cNvPr id="2" name="Picture 9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  <p:bldP spid="45063" grpId="0"/>
      <p:bldP spid="450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/>
          <p:nvPr/>
        </p:nvSpPr>
        <p:spPr>
          <a:xfrm>
            <a:off x="250825" y="549275"/>
            <a:ext cx="8642350" cy="5959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zh-CN" sz="4400" b="1" dirty="0">
                <a:latin typeface="楷体_GB2312" pitchFamily="1" charset="-122"/>
                <a:ea typeface="楷体_GB2312" pitchFamily="1" charset="-122"/>
              </a:rPr>
              <a:t>   ㈡《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纪念白求恩</a:t>
            </a:r>
            <a:r>
              <a:rPr lang="zh-CN" altLang="zh-CN" sz="4400" b="1" dirty="0">
                <a:latin typeface="楷体_GB2312" pitchFamily="1" charset="-122"/>
                <a:ea typeface="楷体_GB2312" pitchFamily="1" charset="-122"/>
              </a:rPr>
              <a:t>》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这篇文章题目中</a:t>
            </a:r>
            <a:r>
              <a:rPr lang="zh-CN" altLang="en-US" sz="4400" b="1" dirty="0">
                <a:latin typeface="Times New Roman" panose="02020603050405020304" pitchFamily="18" charset="0"/>
                <a:ea typeface="楷体_GB2312" pitchFamily="1" charset="-122"/>
              </a:rPr>
              <a:t>“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纪念</a:t>
            </a:r>
            <a:r>
              <a:rPr lang="zh-CN" altLang="en-US" sz="4400" b="1" dirty="0"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二字揭示了文章的</a:t>
            </a:r>
            <a:r>
              <a:rPr lang="zh-CN" altLang="zh-CN" sz="4400" b="1" dirty="0">
                <a:latin typeface="楷体_GB2312" pitchFamily="1" charset="-122"/>
                <a:ea typeface="楷体_GB2312" pitchFamily="1" charset="-122"/>
              </a:rPr>
              <a:t>(      ) </a:t>
            </a:r>
            <a:endParaRPr lang="zh-CN" altLang="zh-CN" sz="4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400" b="1" dirty="0">
                <a:latin typeface="楷体_GB2312" pitchFamily="1" charset="-122"/>
                <a:ea typeface="楷体_GB2312" pitchFamily="1" charset="-122"/>
              </a:rPr>
              <a:t>  A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．写作目的与文章主旨</a:t>
            </a:r>
            <a:endParaRPr lang="zh-CN" altLang="en-US" sz="4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400" b="1" dirty="0">
                <a:latin typeface="楷体_GB2312" pitchFamily="1" charset="-122"/>
                <a:ea typeface="楷体_GB2312" pitchFamily="1" charset="-122"/>
              </a:rPr>
              <a:t>  B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．文章内容与论述重点</a:t>
            </a:r>
            <a:endParaRPr lang="zh-CN" altLang="en-US" sz="4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400" b="1" dirty="0">
                <a:latin typeface="楷体_GB2312" pitchFamily="1" charset="-122"/>
                <a:ea typeface="楷体_GB2312" pitchFamily="1" charset="-122"/>
              </a:rPr>
              <a:t>  C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．写作动机与论述缘由</a:t>
            </a:r>
            <a:endParaRPr lang="zh-CN" altLang="en-US" sz="44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4400" b="1" dirty="0">
                <a:latin typeface="楷体_GB2312" pitchFamily="1" charset="-122"/>
                <a:ea typeface="楷体_GB2312" pitchFamily="1" charset="-122"/>
              </a:rPr>
              <a:t>  D</a:t>
            </a:r>
            <a:r>
              <a:rPr lang="zh-CN" altLang="en-US" sz="4400" b="1" dirty="0">
                <a:latin typeface="楷体_GB2312" pitchFamily="1" charset="-122"/>
                <a:ea typeface="楷体_GB2312" pitchFamily="1" charset="-122"/>
              </a:rPr>
              <a:t>．表达方式与论述方式 </a:t>
            </a:r>
            <a:endParaRPr lang="zh-CN" altLang="en-US" sz="44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6083" name="Rectangle 3"/>
          <p:cNvSpPr/>
          <p:nvPr/>
        </p:nvSpPr>
        <p:spPr>
          <a:xfrm>
            <a:off x="1187450" y="2287588"/>
            <a:ext cx="623888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sz="4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Picture 4" descr="BQ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6418263"/>
            <a:ext cx="1447800" cy="43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/>
          <p:nvPr/>
        </p:nvSpPr>
        <p:spPr>
          <a:xfrm>
            <a:off x="179388" y="333375"/>
            <a:ext cx="8820150" cy="6353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纪念白求恩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》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一文中心论点是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(    )</a:t>
            </a:r>
            <a:endParaRPr lang="zh-CN" altLang="zh-CN" sz="40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3600" b="1" dirty="0">
                <a:latin typeface="楷体_GB2312" pitchFamily="1" charset="-122"/>
                <a:ea typeface="楷体_GB2312" pitchFamily="1" charset="-122"/>
              </a:rPr>
              <a:t>  A.</a:t>
            </a:r>
            <a:r>
              <a:rPr lang="zh-CN" altLang="en-US" sz="3600" b="1" dirty="0">
                <a:latin typeface="楷体_GB2312" pitchFamily="1" charset="-122"/>
                <a:ea typeface="楷体_GB2312" pitchFamily="1" charset="-122"/>
              </a:rPr>
              <a:t>学习白求恩同志毫不利己专门利人的精神。</a:t>
            </a:r>
            <a:endParaRPr lang="zh-CN" altLang="en-US" sz="36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3600" b="1" dirty="0">
                <a:latin typeface="楷体_GB2312" pitchFamily="1" charset="-122"/>
                <a:ea typeface="楷体_GB2312" pitchFamily="1" charset="-122"/>
              </a:rPr>
              <a:t>  B.</a:t>
            </a:r>
            <a:r>
              <a:rPr lang="zh-CN" altLang="en-US" sz="3600" b="1" dirty="0">
                <a:latin typeface="楷体_GB2312" pitchFamily="1" charset="-122"/>
                <a:ea typeface="楷体_GB2312" pitchFamily="1" charset="-122"/>
              </a:rPr>
              <a:t>学习白求恩同志伟大的国际主义精神。</a:t>
            </a:r>
            <a:endParaRPr lang="zh-CN" altLang="en-US" sz="36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3600" b="1" dirty="0">
                <a:latin typeface="楷体_GB2312" pitchFamily="1" charset="-122"/>
                <a:ea typeface="楷体_GB2312" pitchFamily="1" charset="-122"/>
              </a:rPr>
              <a:t>  C.</a:t>
            </a:r>
            <a:r>
              <a:rPr lang="zh-CN" altLang="en-US" sz="3600" b="1" dirty="0">
                <a:latin typeface="楷体_GB2312" pitchFamily="1" charset="-122"/>
                <a:ea typeface="楷体_GB2312" pitchFamily="1" charset="-122"/>
              </a:rPr>
              <a:t>学习白求恩同志毫无自私自利之心的共产主义精神。</a:t>
            </a:r>
            <a:endParaRPr lang="zh-CN" altLang="en-US" sz="3600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3600" b="1" dirty="0">
                <a:latin typeface="楷体_GB2312" pitchFamily="1" charset="-122"/>
                <a:ea typeface="楷体_GB2312" pitchFamily="1" charset="-122"/>
              </a:rPr>
              <a:t>  D.</a:t>
            </a:r>
            <a:r>
              <a:rPr lang="zh-CN" altLang="en-US" sz="3600" b="1" dirty="0">
                <a:latin typeface="楷体_GB2312" pitchFamily="1" charset="-122"/>
                <a:ea typeface="楷体_GB2312" pitchFamily="1" charset="-122"/>
              </a:rPr>
              <a:t>学习白求恩同志对技术精益求精的精神。</a:t>
            </a:r>
            <a:endParaRPr lang="zh-CN" altLang="en-US" sz="36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7107" name="Rectangle 3"/>
          <p:cNvSpPr/>
          <p:nvPr/>
        </p:nvSpPr>
        <p:spPr>
          <a:xfrm>
            <a:off x="7885113" y="476250"/>
            <a:ext cx="587375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zh-CN" sz="4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Picture 4" descr="BQEN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305550"/>
            <a:ext cx="18288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29" name="Picture 2" descr="PM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3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979613" y="908050"/>
            <a:ext cx="59055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拓展讨论</a:t>
            </a:r>
            <a:endParaRPr kumimoji="0" lang="zh-CN" sz="3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1</a:t>
            </a:r>
            <a:r>
              <a:rPr kumimoji="0" 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、现实生活中具有白求恩同志毫不利己</a:t>
            </a: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,</a:t>
            </a:r>
            <a:r>
              <a:rPr kumimoji="0" 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专门利人这种精神的人很多</a:t>
            </a: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,</a:t>
            </a:r>
            <a:r>
              <a:rPr kumimoji="0" 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请举一个例子加以说明</a:t>
            </a: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.(</a:t>
            </a:r>
            <a:r>
              <a:rPr kumimoji="0" 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要求</a:t>
            </a: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,</a:t>
            </a:r>
            <a:r>
              <a:rPr kumimoji="0" 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先叙后议</a:t>
            </a: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,50</a:t>
            </a:r>
            <a:r>
              <a:rPr kumimoji="0" 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字以内</a:t>
            </a: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)</a:t>
            </a:r>
            <a:endParaRPr kumimoji="0" lang="zh-CN" altLang="zh-CN" sz="3200" b="1" kern="1200" cap="none" spc="0" normalizeH="0" baseline="0" noProof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2</a:t>
            </a:r>
            <a:r>
              <a:rPr kumimoji="0" lang="zh-CN" sz="32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+mn-cs"/>
              </a:rPr>
              <a:t>、今天，学习白求恩有什么现实意义。 </a:t>
            </a:r>
            <a:endParaRPr kumimoji="0" lang="zh-CN" sz="3200" b="1" kern="1200" cap="none" spc="0" normalizeH="0" baseline="0" noProof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3" name="Picture 2" descr="m609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8166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Text Box 3"/>
          <p:cNvSpPr txBox="1"/>
          <p:nvPr/>
        </p:nvSpPr>
        <p:spPr>
          <a:xfrm>
            <a:off x="6291263" y="215900"/>
            <a:ext cx="2597150" cy="7316788"/>
          </a:xfrm>
          <a:prstGeom prst="rect">
            <a:avLst/>
          </a:prstGeom>
          <a:noFill/>
          <a:ln w="9525">
            <a:noFill/>
          </a:ln>
        </p:spPr>
        <p:txBody>
          <a:bodyPr vert="eaVert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7200" dirty="0">
                <a:latin typeface="Arial" panose="020B0604020202020204" pitchFamily="34" charset="0"/>
                <a:ea typeface="华文新魏" panose="02010800040101010101" pitchFamily="2" charset="-122"/>
              </a:rPr>
              <a:t>白求恩同志</a:t>
            </a:r>
            <a:endParaRPr lang="zh-CN" altLang="en-US" sz="7200" dirty="0"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zh-CN" sz="7200" dirty="0"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r>
              <a:rPr lang="zh-CN" altLang="en-US" sz="7200" dirty="0">
                <a:latin typeface="Arial" panose="020B0604020202020204" pitchFamily="34" charset="0"/>
                <a:ea typeface="华文新魏" panose="02010800040101010101" pitchFamily="2" charset="-122"/>
              </a:rPr>
              <a:t>永垂不朽！</a:t>
            </a:r>
            <a:endParaRPr lang="zh-CN" altLang="en-US" sz="7200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915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2"/>
          <p:cNvSpPr txBox="1"/>
          <p:nvPr/>
        </p:nvSpPr>
        <p:spPr>
          <a:xfrm>
            <a:off x="179388" y="188913"/>
            <a:ext cx="8785225" cy="5307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altLang="en-US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讲述故事，引出论点。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开篇讲述一个跌宕起伏的小故事，用叙述性的语言，把情节表述清楚，然后由这个故事引出文章的论点或论题。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zh-CN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4.</a:t>
            </a:r>
            <a:r>
              <a:rPr lang="zh-CN" altLang="en-US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摆出生活现象，引出论点。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文章开头先列举日常生活中一些现象，然后引出一个正确的观点。这种开头更贴近生活实际，议论更有针对性，也更有的放矢。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5.</a:t>
            </a:r>
            <a:r>
              <a:rPr lang="zh-CN" altLang="en-US" sz="3200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运用比喻，引出论点。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在文章的开头，运用一个或一组比喻，通过比喻的意思引出文章的中心论点。</a:t>
            </a:r>
            <a:endParaRPr lang="zh-CN" altLang="en-US" sz="32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0" y="404813"/>
            <a:ext cx="8991600" cy="6192837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algn="l" eaLnBrk="1" hangingPunct="1"/>
            <a:r>
              <a:rPr lang="zh-CN" altLang="en-US" sz="3200" b="1" u="sng" dirty="0">
                <a:solidFill>
                  <a:schemeClr val="tx1"/>
                </a:solidFill>
                <a:ea typeface="楷体_GB2312" pitchFamily="1" charset="-122"/>
              </a:rPr>
              <a:t>论点</a:t>
            </a:r>
            <a:r>
              <a:rPr lang="zh-CN" altLang="en-US" sz="3200" b="1" u="sng" dirty="0">
                <a:solidFill>
                  <a:srgbClr val="FF0066"/>
                </a:solidFill>
                <a:ea typeface="楷体_GB2312" pitchFamily="1" charset="-122"/>
              </a:rPr>
              <a:t>与论据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的关系是</a:t>
            </a:r>
            <a:r>
              <a:rPr lang="zh-CN" altLang="en-US" sz="3200" b="1" u="sng" dirty="0">
                <a:solidFill>
                  <a:schemeClr val="tx1"/>
                </a:solidFill>
                <a:ea typeface="楷体_GB2312" pitchFamily="1" charset="-122"/>
              </a:rPr>
              <a:t>被证明</a:t>
            </a:r>
            <a:r>
              <a:rPr lang="zh-CN" altLang="en-US" sz="3200" b="1" u="sng" dirty="0">
                <a:solidFill>
                  <a:srgbClr val="FF0066"/>
                </a:solidFill>
                <a:ea typeface="楷体_GB2312" pitchFamily="1" charset="-122"/>
              </a:rPr>
              <a:t>与证明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的关系。</a:t>
            </a:r>
            <a:b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</a:br>
            <a:b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</a:br>
            <a:r>
              <a:rPr lang="zh-CN" altLang="en-US" sz="3200" b="1" u="sng" dirty="0">
                <a:solidFill>
                  <a:srgbClr val="FF0066"/>
                </a:solidFill>
                <a:ea typeface="楷体_GB2312" pitchFamily="1" charset="-122"/>
              </a:rPr>
              <a:t>论据与</a:t>
            </a:r>
            <a:r>
              <a:rPr lang="zh-CN" altLang="en-US" sz="3200" b="1" u="sng" dirty="0">
                <a:solidFill>
                  <a:schemeClr val="tx1"/>
                </a:solidFill>
                <a:ea typeface="楷体_GB2312" pitchFamily="1" charset="-122"/>
              </a:rPr>
              <a:t>论点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的关系是</a:t>
            </a:r>
            <a:r>
              <a:rPr lang="zh-CN" altLang="en-US" sz="3200" b="1" u="sng" dirty="0">
                <a:solidFill>
                  <a:srgbClr val="FF0066"/>
                </a:solidFill>
                <a:ea typeface="楷体_GB2312" pitchFamily="1" charset="-122"/>
              </a:rPr>
              <a:t>证明与</a:t>
            </a:r>
            <a:r>
              <a:rPr lang="zh-CN" altLang="en-US" sz="3200" b="1" u="sng" dirty="0">
                <a:solidFill>
                  <a:schemeClr val="tx1"/>
                </a:solidFill>
                <a:ea typeface="楷体_GB2312" pitchFamily="1" charset="-122"/>
              </a:rPr>
              <a:t>被证明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的关系。</a:t>
            </a:r>
            <a:b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</a:br>
            <a:r>
              <a:rPr lang="zh-CN" altLang="zh-CN" sz="3200" b="1" dirty="0">
                <a:solidFill>
                  <a:srgbClr val="3333FF"/>
                </a:solidFill>
                <a:ea typeface="楷体_GB2312" pitchFamily="1" charset="-122"/>
              </a:rPr>
              <a:t>(</a:t>
            </a:r>
            <a:r>
              <a:rPr lang="zh-CN" altLang="en-US" sz="3200" b="1" dirty="0">
                <a:solidFill>
                  <a:srgbClr val="3333FF"/>
                </a:solidFill>
                <a:ea typeface="楷体_GB2312" pitchFamily="1" charset="-122"/>
              </a:rPr>
              <a:t>三）</a:t>
            </a:r>
            <a:r>
              <a:rPr lang="zh-CN" altLang="en-US" sz="3600" b="1" dirty="0">
                <a:solidFill>
                  <a:srgbClr val="3333FF"/>
                </a:solidFill>
                <a:ea typeface="楷体_GB2312" pitchFamily="1" charset="-122"/>
              </a:rPr>
              <a:t>论证方法：</a:t>
            </a:r>
            <a:br>
              <a:rPr lang="zh-CN" altLang="en-US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举例论证：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  <a:t>列举确凿、充分、有代表性的事例证明论点。</a:t>
            </a:r>
            <a:b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</a:b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引用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  <a:sym typeface="+mn-ea"/>
              </a:rPr>
              <a:t>论证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：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  <a:t>用经典著作中的精辟见解、古今中外名人的名言警句以及人们公认的定理公式来证明论点。</a:t>
            </a:r>
            <a:b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</a:b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对比论证：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  <a:t>拿正反两方面的论点或论据做对比，在对比中证明论点。</a:t>
            </a:r>
            <a:br>
              <a:rPr lang="zh-CN" altLang="en-US" sz="3200" b="1" dirty="0">
                <a:solidFill>
                  <a:srgbClr val="3333FF"/>
                </a:solidFill>
                <a:ea typeface="楷体_GB2312" pitchFamily="1" charset="-122"/>
              </a:rPr>
            </a:b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比喻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  <a:sym typeface="+mn-ea"/>
              </a:rPr>
              <a:t>论证</a:t>
            </a:r>
            <a:r>
              <a:rPr lang="zh-CN" altLang="en-US" sz="3200" b="1" dirty="0">
                <a:solidFill>
                  <a:srgbClr val="FF0066"/>
                </a:solidFill>
                <a:ea typeface="楷体_GB2312" pitchFamily="1" charset="-122"/>
              </a:rPr>
              <a:t>：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1" charset="-122"/>
              </a:rPr>
              <a:t>用人们熟知的事物做比喻来证明论点。</a:t>
            </a:r>
            <a:br>
              <a:rPr lang="zh-CN" altLang="en-US" sz="3200" b="1" dirty="0">
                <a:solidFill>
                  <a:srgbClr val="3333FF"/>
                </a:solidFill>
                <a:ea typeface="楷体_GB2312" pitchFamily="1" charset="-122"/>
              </a:rPr>
            </a:br>
            <a:endParaRPr lang="zh-CN" altLang="en-US" sz="3200" b="1" dirty="0">
              <a:solidFill>
                <a:srgbClr val="3333FF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3"/>
          <p:cNvSpPr>
            <a:spLocks noGrp="1" noRot="1"/>
          </p:cNvSpPr>
          <p:nvPr>
            <p:ph type="body" idx="4294967295"/>
          </p:nvPr>
        </p:nvSpPr>
        <p:spPr>
          <a:xfrm>
            <a:off x="0" y="0"/>
            <a:ext cx="9144000" cy="61261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endParaRPr lang="zh-CN" altLang="zh-CN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论证方法的作用：</a:t>
            </a:r>
            <a:endParaRPr lang="zh-CN" altLang="en-US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举例</a:t>
            </a:r>
            <a:r>
              <a:rPr lang="zh-CN" altLang="en-US" b="1" dirty="0">
                <a:solidFill>
                  <a:srgbClr val="FF0066"/>
                </a:solidFill>
                <a:ea typeface="楷体_GB2312" pitchFamily="1" charset="-122"/>
                <a:sym typeface="+mn-ea"/>
              </a:rPr>
              <a:t>论证</a:t>
            </a:r>
            <a:r>
              <a:rPr lang="zh-CN" altLang="zh-CN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事实胜于雄辩，能具体有力地论证论点。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引用</a:t>
            </a:r>
            <a:r>
              <a:rPr lang="zh-CN" altLang="en-US" b="1" dirty="0">
                <a:solidFill>
                  <a:srgbClr val="FF0066"/>
                </a:solidFill>
                <a:ea typeface="楷体_GB2312" pitchFamily="1" charset="-122"/>
                <a:sym typeface="+mn-ea"/>
              </a:rPr>
              <a:t>论证</a:t>
            </a: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通过引用名人名言和古典诗词中的名句，一方面能加强论证的力量，另一方面，还可以丰富文章的内容，增强议论文的文学性。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正反对比论证：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对比论证可以使读者清楚作者赞成什么，反对什么。还可以使正确与错误对比分明，是非曲直更加明确，给人以鲜明深刻的印象。 从而突出论点。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比喻</a:t>
            </a:r>
            <a:r>
              <a:rPr lang="zh-CN" altLang="en-US" b="1" dirty="0">
                <a:solidFill>
                  <a:srgbClr val="FF0066"/>
                </a:solidFill>
                <a:ea typeface="楷体_GB2312" pitchFamily="1" charset="-122"/>
                <a:sym typeface="+mn-ea"/>
              </a:rPr>
              <a:t>论证</a:t>
            </a: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用人们熟知的事物做比喻来证明论点，生动形象，浅显易懂。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zh-CN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 noRot="1"/>
          </p:cNvSpPr>
          <p:nvPr>
            <p:ph type="body" idx="4294967295"/>
          </p:nvPr>
        </p:nvSpPr>
        <p:spPr>
          <a:xfrm>
            <a:off x="107950" y="0"/>
            <a:ext cx="8856663" cy="44989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常见的论证结构：</a:t>
            </a:r>
            <a:endParaRPr lang="zh-CN" altLang="en-US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a.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总分总式结构  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b.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对照式结构 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c.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层进式结构   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d.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并列式结构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议论文基本结构层次：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三段论式的结构。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   提出问题（是什么）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引论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zh-CN" altLang="zh-CN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endParaRPr lang="zh-CN" altLang="zh-CN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   →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分析问题（为什么）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本论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zh-CN" altLang="zh-CN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endParaRPr lang="zh-CN" altLang="zh-CN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     →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解决问题（怎么办）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结论</a:t>
            </a:r>
            <a:r>
              <a:rPr lang="zh-CN" altLang="zh-CN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zh-CN" altLang="zh-CN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楷体_GB2312" pitchFamily="1" charset="-122"/>
                <a:ea typeface="楷体_GB2312" pitchFamily="1" charset="-122"/>
              </a:rPr>
              <a:t>议论文的一般结构及思路：</a:t>
            </a:r>
            <a:endParaRPr lang="zh-CN" altLang="en-US" b="1" dirty="0">
              <a:solidFill>
                <a:srgbClr val="FF0066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引论：提出问题（围绕论题提出论点）。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本论：分析问题。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结论：解决问题。</a:t>
            </a:r>
            <a:endParaRPr lang="zh-CN" altLang="en-US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br>
              <a:rPr lang="zh-CN" altLang="en-US" sz="36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36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</a:rPr>
              <a:t>      　</a:t>
            </a:r>
            <a:endParaRPr lang="zh-CN" altLang="en-US" sz="3600" b="1" dirty="0">
              <a:solidFill>
                <a:srgbClr val="3333FF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2" descr="RX_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19600"/>
            <a:ext cx="17272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Rectangl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549275"/>
            <a:ext cx="1600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6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想一想</a:t>
            </a:r>
            <a:endParaRPr kumimoji="0" lang="zh-CN" sz="6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19200" y="476250"/>
            <a:ext cx="7924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抗战时期</a:t>
            </a:r>
            <a:r>
              <a:rPr kumimoji="0" lang="zh-CN" alt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教育家陶行知先生自筹经费辗转数国</a:t>
            </a:r>
            <a:r>
              <a:rPr kumimoji="0" lang="zh-CN" alt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以唤起国际的支持</a:t>
            </a:r>
            <a:r>
              <a:rPr kumimoji="0" lang="zh-CN" alt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有一个加拿大医生被他的精神所感动</a:t>
            </a:r>
            <a:r>
              <a:rPr kumimoji="0" lang="zh-CN" alt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不远万里</a:t>
            </a:r>
            <a:r>
              <a:rPr kumimoji="0" lang="zh-CN" alt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来到中国</a:t>
            </a:r>
            <a:r>
              <a:rPr kumimoji="0" lang="zh-CN" alt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把自己的生命也留在了中国的土地上</a:t>
            </a:r>
            <a:r>
              <a:rPr kumimoji="0" lang="zh-CN" alt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sz="3600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请问</a:t>
            </a:r>
            <a:r>
              <a:rPr kumimoji="0" lang="zh-CN" sz="3600" b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他是谁</a:t>
            </a:r>
            <a:r>
              <a:rPr kumimoji="0" lang="zh-CN" altLang="zh-CN" sz="3600" b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?</a:t>
            </a:r>
            <a:endParaRPr kumimoji="0" lang="zh-CN" altLang="zh-CN" sz="3600" b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Line 5"/>
          <p:cNvSpPr/>
          <p:nvPr/>
        </p:nvSpPr>
        <p:spPr>
          <a:xfrm flipV="1">
            <a:off x="1828800" y="4191000"/>
            <a:ext cx="457200" cy="457200"/>
          </a:xfrm>
          <a:prstGeom prst="line">
            <a:avLst/>
          </a:prstGeom>
          <a:ln w="9525">
            <a:noFill/>
          </a:ln>
        </p:spPr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905000" y="4114800"/>
            <a:ext cx="76200" cy="76200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6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2057400" y="3962400"/>
            <a:ext cx="4114800" cy="1600200"/>
          </a:xfrm>
          <a:prstGeom prst="wedgeRectCallout">
            <a:avLst>
              <a:gd name="adj1" fmla="val -43750"/>
              <a:gd name="adj2" fmla="val 7093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6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1981200" y="3962400"/>
            <a:ext cx="4267200" cy="175260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6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3" grpId="0"/>
    </p:bldLst>
  </p:timing>
</p:sld>
</file>

<file path=ppt/tags/tag1.xml><?xml version="1.0" encoding="utf-8"?>
<p:tagLst xmlns:p="http://schemas.openxmlformats.org/presentationml/2006/main">
  <p:tag name="KSO_WPP_MARK_KEY" val="4a47a052-2e5a-4c0b-8f0a-208ff4897ed1"/>
  <p:tag name="COMMONDATA" val="eyJoZGlkIjoiNWYwZGEyMTMzZTgzZjJlMTMzODY4Nzk1NDcxMzM0NWQ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0</TotalTime>
  <Words>4668</Words>
  <Application>WPS 演示</Application>
  <PresentationFormat>全屏显示(4:3)</PresentationFormat>
  <Paragraphs>352</Paragraphs>
  <Slides>44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7" baseType="lpstr">
      <vt:lpstr>Arial</vt:lpstr>
      <vt:lpstr>宋体</vt:lpstr>
      <vt:lpstr>Wingdings</vt:lpstr>
      <vt:lpstr>Verdana</vt:lpstr>
      <vt:lpstr>Arial Black</vt:lpstr>
      <vt:lpstr>Times New Roman</vt:lpstr>
      <vt:lpstr>楷体_GB2312</vt:lpstr>
      <vt:lpstr>新宋体</vt:lpstr>
      <vt:lpstr>隶书</vt:lpstr>
      <vt:lpstr>黑体</vt:lpstr>
      <vt:lpstr>微软雅黑</vt:lpstr>
      <vt:lpstr>Arial Unicode MS</vt:lpstr>
      <vt:lpstr>方正综艺简体</vt:lpstr>
      <vt:lpstr>方正粗圆简体</vt:lpstr>
      <vt:lpstr>华文新魏</vt:lpstr>
      <vt:lpstr>华文细黑</vt:lpstr>
      <vt:lpstr>楷体_GB2312</vt:lpstr>
      <vt:lpstr>方正大黑简体</vt:lpstr>
      <vt:lpstr>方正美黑简体</vt:lpstr>
      <vt:lpstr>方正舒体</vt:lpstr>
      <vt:lpstr>华文中宋</vt:lpstr>
      <vt:lpstr>Pixel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论点与论据的关系是被证明与证明的关系。  论据与论点的关系是证明与被证明的关系。 (三）论证方法： 举例证法：列举确凿、充分、有代表性的事例证明论点。 引用证法：用经典著作中的精辟见解、古今中外名人的名言警句以及人们公认的定理公式来证明论点。 对比论证法：拿正反两方面的论点或论据做对比，在对比中证明论点。 比喻证法：用人们熟知的事物做比喻来证明论点。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第一段白求恩同志是加拿大共产党员……不幸以身殉职”是记叙，其余是议论。        先叙后议。先概括简叙白求恩事迹，后赞扬他的国际主义精神。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品味语言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孟平凡</dc:creator>
  <cp:lastModifiedBy>Administrator</cp:lastModifiedBy>
  <cp:revision>67</cp:revision>
  <dcterms:created xsi:type="dcterms:W3CDTF">2002-03-07T14:13:00Z</dcterms:created>
  <dcterms:modified xsi:type="dcterms:W3CDTF">2022-11-07T00:39:35Z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196C8F312EB04815AFFF6CD5E3875BC8</vt:lpwstr>
  </property>
</Properties>
</file>