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58" r:id="rId5"/>
    <p:sldId id="264" r:id="rId6"/>
    <p:sldId id="284" r:id="rId7"/>
    <p:sldId id="269" r:id="rId8"/>
    <p:sldId id="271" r:id="rId9"/>
    <p:sldId id="267" r:id="rId10"/>
    <p:sldId id="263" r:id="rId11"/>
    <p:sldId id="272" r:id="rId12"/>
    <p:sldId id="274" r:id="rId13"/>
    <p:sldId id="273" r:id="rId14"/>
    <p:sldId id="260" r:id="rId15"/>
    <p:sldId id="276" r:id="rId16"/>
    <p:sldId id="265" r:id="rId17"/>
    <p:sldId id="268" r:id="rId18"/>
    <p:sldId id="259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4" name="图片 5123" descr="t9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文本框 5124"/>
          <p:cNvSpPr txBox="1"/>
          <p:nvPr/>
        </p:nvSpPr>
        <p:spPr>
          <a:xfrm>
            <a:off x="609600" y="1371600"/>
            <a:ext cx="6096000" cy="1708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0600" b="1" dirty="0">
                <a:latin typeface="Arial" panose="020B0604020202020204" pitchFamily="34" charset="0"/>
                <a:ea typeface="楷体" panose="02010609060101010101" pitchFamily="49" charset="-122"/>
              </a:rPr>
              <a:t>穿</a:t>
            </a:r>
            <a:r>
              <a:rPr lang="zh-CN" altLang="en-US" sz="8000" b="1" dirty="0">
                <a:latin typeface="Arial" panose="020B0604020202020204" pitchFamily="34" charset="0"/>
                <a:ea typeface="楷体" panose="02010609060101010101" pitchFamily="49" charset="-122"/>
              </a:rPr>
              <a:t>井得一人</a:t>
            </a:r>
            <a:endParaRPr lang="zh-CN" altLang="en-US" sz="8000" b="1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5126" name="文本框 5125"/>
          <p:cNvSpPr txBox="1"/>
          <p:nvPr/>
        </p:nvSpPr>
        <p:spPr>
          <a:xfrm>
            <a:off x="3413125" y="362585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2800" b="1">
                <a:latin typeface="Arial" panose="020B0604020202020204" pitchFamily="34" charset="0"/>
              </a:rPr>
              <a:t>《</a:t>
            </a:r>
            <a:r>
              <a:rPr lang="zh-CN" altLang="en-US" sz="2800" b="1" dirty="0">
                <a:latin typeface="Arial" panose="020B0604020202020204" pitchFamily="34" charset="0"/>
              </a:rPr>
              <a:t>吕氏春秋</a:t>
            </a:r>
            <a:r>
              <a:rPr lang="en-US" altLang="zh-CN" sz="2800" b="1">
                <a:latin typeface="Arial" panose="020B0604020202020204" pitchFamily="34" charset="0"/>
              </a:rPr>
              <a:t>》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4" name="图片 20483" descr="t9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文本框 20484"/>
          <p:cNvSpPr txBox="1"/>
          <p:nvPr/>
        </p:nvSpPr>
        <p:spPr>
          <a:xfrm>
            <a:off x="685800" y="609600"/>
            <a:ext cx="4106863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400" b="1" dirty="0">
                <a:latin typeface="Arial" panose="020B0604020202020204" pitchFamily="34" charset="0"/>
              </a:rPr>
              <a:t>探寓意，悟道理</a:t>
            </a:r>
            <a:endParaRPr lang="zh-CN" altLang="en-US" sz="4400" b="1">
              <a:latin typeface="Arial" panose="020B0604020202020204" pitchFamily="34" charset="0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304800" y="1524000"/>
            <a:ext cx="6019800" cy="556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dirty="0">
                <a:solidFill>
                  <a:srgbClr val="663300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400" b="1" dirty="0">
                <a:solidFill>
                  <a:srgbClr val="FF0066"/>
                </a:solidFill>
                <a:latin typeface="Arial" panose="020B0604020202020204" pitchFamily="34" charset="0"/>
              </a:rPr>
              <a:t>夫得言不可以不察，数传而白为黑，黑为白。</a:t>
            </a:r>
            <a:endParaRPr lang="zh-CN" altLang="en-US" sz="2400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rgbClr val="663300"/>
                </a:solidFill>
                <a:latin typeface="Arial" panose="020B0604020202020204" pitchFamily="34" charset="0"/>
              </a:rPr>
              <a:t>（传闻不可以不审察，经过辗转相传白的成了黑的，黑的成了白的。）</a:t>
            </a:r>
            <a:endParaRPr lang="zh-CN" altLang="en-US" sz="2400" dirty="0">
              <a:solidFill>
                <a:srgbClr val="663300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sz="2400" dirty="0">
              <a:solidFill>
                <a:srgbClr val="663300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rgbClr val="663300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 b="1" dirty="0">
                <a:solidFill>
                  <a:srgbClr val="FF0066"/>
                </a:solidFill>
                <a:latin typeface="Arial" panose="020B0604020202020204" pitchFamily="34" charset="0"/>
              </a:rPr>
              <a:t>然则何以慎？缘物之情及人之情，以为所闻，则得之矣。</a:t>
            </a:r>
            <a:endParaRPr lang="zh-CN" altLang="en-US" sz="2400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rgbClr val="663300"/>
                </a:solidFill>
                <a:latin typeface="Arial" panose="020B0604020202020204" pitchFamily="34" charset="0"/>
              </a:rPr>
              <a:t>   （虽然这样，那么靠什么方法才能做到慎重呢</a:t>
            </a:r>
            <a:r>
              <a:rPr lang="en-US" altLang="zh-CN" sz="2400">
                <a:solidFill>
                  <a:srgbClr val="663300"/>
                </a:solidFill>
                <a:latin typeface="Arial" panose="020B0604020202020204" pitchFamily="34" charset="0"/>
              </a:rPr>
              <a:t>?</a:t>
            </a:r>
            <a:r>
              <a:rPr lang="zh-CN" altLang="en-US" sz="2400" dirty="0">
                <a:solidFill>
                  <a:srgbClr val="663300"/>
                </a:solidFill>
                <a:latin typeface="Arial" panose="020B0604020202020204" pitchFamily="34" charset="0"/>
              </a:rPr>
              <a:t>遵循着事物的规律和人的情理，用这种方法来审察所听到的传闻，就可以得到真实的情况了。）</a:t>
            </a:r>
            <a:endParaRPr lang="zh-CN" altLang="en-US" sz="2400" dirty="0">
              <a:solidFill>
                <a:srgbClr val="663300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sz="2400">
              <a:solidFill>
                <a:srgbClr val="663300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2400">
                <a:solidFill>
                  <a:srgbClr val="6633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2400" b="1" dirty="0">
                <a:solidFill>
                  <a:srgbClr val="FF0066"/>
                </a:solidFill>
                <a:latin typeface="Arial" panose="020B0604020202020204" pitchFamily="34" charset="0"/>
              </a:rPr>
              <a:t>吕氏春秋</a:t>
            </a: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400" b="1" dirty="0">
                <a:solidFill>
                  <a:srgbClr val="FF0066"/>
                </a:solidFill>
                <a:latin typeface="Arial" panose="020B0604020202020204" pitchFamily="34" charset="0"/>
              </a:rPr>
              <a:t>慎行论</a:t>
            </a: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400" b="1" dirty="0">
                <a:solidFill>
                  <a:srgbClr val="FF0066"/>
                </a:solidFill>
                <a:latin typeface="Arial" panose="020B0604020202020204" pitchFamily="34" charset="0"/>
              </a:rPr>
              <a:t>察传</a:t>
            </a: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</a:rPr>
              <a:t>》</a:t>
            </a:r>
            <a:endParaRPr lang="en-US" altLang="zh-CN" sz="2400" b="1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663300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400" dirty="0">
                <a:solidFill>
                  <a:srgbClr val="663300"/>
                </a:solidFill>
                <a:latin typeface="Arial" panose="020B0604020202020204" pitchFamily="34" charset="0"/>
              </a:rPr>
              <a:t>（察：辨别；传：传闻。）</a:t>
            </a:r>
            <a:endParaRPr lang="zh-CN" altLang="en-US" sz="2400" dirty="0">
              <a:solidFill>
                <a:srgbClr val="663300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sz="2400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十字星 20486"/>
          <p:cNvSpPr/>
          <p:nvPr/>
        </p:nvSpPr>
        <p:spPr>
          <a:xfrm>
            <a:off x="0" y="1447800"/>
            <a:ext cx="381000" cy="5334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8" name="十字星 20487"/>
          <p:cNvSpPr/>
          <p:nvPr/>
        </p:nvSpPr>
        <p:spPr>
          <a:xfrm>
            <a:off x="0" y="3352800"/>
            <a:ext cx="304800" cy="533400"/>
          </a:xfrm>
          <a:prstGeom prst="star4">
            <a:avLst>
              <a:gd name="adj" fmla="val 1909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9" name="十字星 20488"/>
          <p:cNvSpPr/>
          <p:nvPr/>
        </p:nvSpPr>
        <p:spPr>
          <a:xfrm>
            <a:off x="0" y="5943600"/>
            <a:ext cx="304800" cy="533400"/>
          </a:xfrm>
          <a:prstGeom prst="star4">
            <a:avLst>
              <a:gd name="adj" fmla="val 1909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2" name="图片 22531" descr="t9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文本框 22532"/>
          <p:cNvSpPr txBox="1"/>
          <p:nvPr/>
        </p:nvSpPr>
        <p:spPr>
          <a:xfrm>
            <a:off x="974725" y="108902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2534" name="文本框 22533"/>
          <p:cNvSpPr txBox="1"/>
          <p:nvPr/>
        </p:nvSpPr>
        <p:spPr>
          <a:xfrm>
            <a:off x="685800" y="609600"/>
            <a:ext cx="4106863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400" b="1" dirty="0">
                <a:latin typeface="Arial" panose="020B0604020202020204" pitchFamily="34" charset="0"/>
              </a:rPr>
              <a:t>探寓意，悟道理</a:t>
            </a:r>
            <a:endParaRPr lang="zh-CN" altLang="en-US" sz="4400" b="1">
              <a:latin typeface="Arial" panose="020B0604020202020204" pitchFamily="34" charset="0"/>
            </a:endParaRPr>
          </a:p>
        </p:txBody>
      </p:sp>
      <p:sp>
        <p:nvSpPr>
          <p:cNvPr id="22535" name="文本框 22534"/>
          <p:cNvSpPr txBox="1"/>
          <p:nvPr/>
        </p:nvSpPr>
        <p:spPr>
          <a:xfrm>
            <a:off x="898525" y="284162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2536" name="文本框 22535"/>
          <p:cNvSpPr txBox="1"/>
          <p:nvPr/>
        </p:nvSpPr>
        <p:spPr>
          <a:xfrm>
            <a:off x="228600" y="2514600"/>
            <a:ext cx="6781800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b="1" dirty="0">
                <a:latin typeface="Arial" panose="020B0604020202020204" pitchFamily="34" charset="0"/>
              </a:rPr>
              <a:t>       </a:t>
            </a:r>
            <a:r>
              <a:rPr lang="zh-CN" altLang="en-US" sz="3600" b="1" dirty="0">
                <a:latin typeface="Arial" panose="020B0604020202020204" pitchFamily="34" charset="0"/>
              </a:rPr>
              <a:t>对于传闻，我们要以</a:t>
            </a:r>
            <a:r>
              <a:rPr lang="zh-CN" altLang="en-US" sz="3600" b="1" dirty="0">
                <a:solidFill>
                  <a:srgbClr val="FF0066"/>
                </a:solidFill>
                <a:latin typeface="Arial" panose="020B0604020202020204" pitchFamily="34" charset="0"/>
              </a:rPr>
              <a:t>审慎、求实</a:t>
            </a:r>
            <a:r>
              <a:rPr lang="zh-CN" altLang="en-US" sz="3600" b="1" dirty="0">
                <a:latin typeface="Arial" panose="020B0604020202020204" pitchFamily="34" charset="0"/>
              </a:rPr>
              <a:t>的态度，进行分析辨别、调查研究，去伪存真。     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       </a:t>
            </a:r>
            <a:r>
              <a:rPr lang="zh-CN" altLang="en-US" sz="3600" b="1" dirty="0">
                <a:solidFill>
                  <a:srgbClr val="FF0066"/>
                </a:solidFill>
                <a:latin typeface="Arial" panose="020B0604020202020204" pitchFamily="34" charset="0"/>
              </a:rPr>
              <a:t>不轻信</a:t>
            </a:r>
            <a:r>
              <a:rPr lang="zh-CN" altLang="en-US" sz="3600" b="1" dirty="0">
                <a:latin typeface="Arial" panose="020B0604020202020204" pitchFamily="34" charset="0"/>
              </a:rPr>
              <a:t>传闻，</a:t>
            </a:r>
            <a:r>
              <a:rPr lang="zh-CN" altLang="en-US" sz="3600" b="1" dirty="0">
                <a:solidFill>
                  <a:srgbClr val="FF0066"/>
                </a:solidFill>
                <a:latin typeface="Arial" panose="020B0604020202020204" pitchFamily="34" charset="0"/>
              </a:rPr>
              <a:t>不传播</a:t>
            </a:r>
            <a:r>
              <a:rPr lang="zh-CN" altLang="en-US" sz="3600" b="1" dirty="0">
                <a:latin typeface="Arial" panose="020B0604020202020204" pitchFamily="34" charset="0"/>
              </a:rPr>
              <a:t>未经证实的传闻。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508" name="文本框 21507"/>
          <p:cNvSpPr txBox="1"/>
          <p:nvPr/>
        </p:nvSpPr>
        <p:spPr>
          <a:xfrm>
            <a:off x="381000" y="152400"/>
            <a:ext cx="8610600" cy="3013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dirty="0">
                <a:latin typeface="Arial" panose="020B0604020202020204" pitchFamily="34" charset="0"/>
              </a:rPr>
              <a:t>        </a:t>
            </a:r>
            <a:r>
              <a:rPr lang="zh-CN" altLang="en-US" sz="2400" b="1" dirty="0">
                <a:latin typeface="Arial" panose="020B0604020202020204" pitchFamily="34" charset="0"/>
              </a:rPr>
              <a:t>不久前，微博、微信上一条让人慌张的消息疯狂传播：“最近有记者做了实验，在市场上买来面条，浸湿后点燃，湿漉漉的面条，立即燃烧起来，散发出皮毛烧焦的刺鼻味道。这种面条被添加了食用胶、柠檬黄、蓬灰、复合磷酸盐等奇怪的东西，看起来好看，吃起来筋道，但你吃这样一碗面，就等于吃掉一只塑料袋。建议：吃面之前先拿火烧烧看，以免误食塑料袋。”</a:t>
            </a:r>
            <a:br>
              <a:rPr lang="zh-CN" altLang="en-US" sz="2400" b="1" dirty="0">
                <a:latin typeface="Arial" panose="020B0604020202020204" pitchFamily="34" charset="0"/>
              </a:rPr>
            </a:br>
            <a:endParaRPr lang="zh-CN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21510" name="图片 21509" descr="timg?image&amp;quality=80&amp;size=b9999_10000&amp;sec=1575274091774&amp;di=7351fbc9e3cbce002c91b6475b8132c3&amp;imgtype=0&amp;src=http%3A%2F%2Fimg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4514850" cy="339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2" name="图片 21511" descr="timg?image&amp;quality=80&amp;size=b9999_10000&amp;sec=1575274126352&amp;di=57b31f44c4202fe4e6ee59c7292e7b08&amp;imgtype=0&amp;src=http%3A%2F%2Fa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90800"/>
            <a:ext cx="3657600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8196" name="图片 8195" descr="timgCAYMEOZ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文本框 8196"/>
          <p:cNvSpPr txBox="1"/>
          <p:nvPr/>
        </p:nvSpPr>
        <p:spPr>
          <a:xfrm>
            <a:off x="838200" y="2514600"/>
            <a:ext cx="6307138" cy="14938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200" b="1" dirty="0">
                <a:latin typeface="Arial" panose="020B0604020202020204" pitchFamily="34" charset="0"/>
              </a:rPr>
              <a:t>“</a:t>
            </a:r>
            <a:r>
              <a:rPr lang="zh-CN" altLang="en-US" sz="3200" b="1" dirty="0">
                <a:latin typeface="Arial" panose="020B0604020202020204" pitchFamily="34" charset="0"/>
              </a:rPr>
              <a:t>流丸止于瓯臾，流言止于智者。”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                   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1400" b="1">
                <a:latin typeface="Arial" panose="020B0604020202020204" pitchFamily="34" charset="0"/>
              </a:rPr>
              <a:t>                                                                </a:t>
            </a:r>
            <a:r>
              <a:rPr lang="en-US" altLang="zh-CN" sz="2800" b="1">
                <a:latin typeface="Arial" panose="020B0604020202020204" pitchFamily="34" charset="0"/>
              </a:rPr>
              <a:t>——《</a:t>
            </a:r>
            <a:r>
              <a:rPr lang="zh-CN" altLang="en-US" sz="2800" b="1" dirty="0">
                <a:latin typeface="Arial" panose="020B0604020202020204" pitchFamily="34" charset="0"/>
              </a:rPr>
              <a:t>荀子</a:t>
            </a:r>
            <a:r>
              <a:rPr lang="en-US" altLang="zh-CN" sz="2800" b="1">
                <a:latin typeface="Arial" panose="020B0604020202020204" pitchFamily="34" charset="0"/>
              </a:rPr>
              <a:t>·</a:t>
            </a:r>
            <a:r>
              <a:rPr lang="zh-CN" altLang="en-US" sz="2800" b="1" dirty="0">
                <a:latin typeface="Arial" panose="020B0604020202020204" pitchFamily="34" charset="0"/>
              </a:rPr>
              <a:t>大略</a:t>
            </a:r>
            <a:r>
              <a:rPr lang="en-US" altLang="zh-CN" sz="2800" b="1">
                <a:latin typeface="Arial" panose="020B0604020202020204" pitchFamily="34" charset="0"/>
              </a:rPr>
              <a:t>》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80" name="图片 24579" descr="timgCAASH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95250"/>
            <a:ext cx="8890000" cy="666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文本框 24580"/>
          <p:cNvSpPr txBox="1"/>
          <p:nvPr/>
        </p:nvSpPr>
        <p:spPr>
          <a:xfrm>
            <a:off x="1638300" y="2743200"/>
            <a:ext cx="1800225" cy="2784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r>
              <a:rPr lang="zh-CN" altLang="en-US" sz="10600" dirty="0">
                <a:latin typeface="Arial" panose="020B0604020202020204" pitchFamily="34" charset="0"/>
              </a:rPr>
              <a:t>再见</a:t>
            </a:r>
            <a:endParaRPr lang="zh-CN" altLang="en-US" sz="10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6" name="图片 13315" descr="t9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文本框 13316"/>
          <p:cNvSpPr txBox="1"/>
          <p:nvPr/>
        </p:nvSpPr>
        <p:spPr>
          <a:xfrm>
            <a:off x="304800" y="1524000"/>
            <a:ext cx="6146800" cy="3937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一、开端：丁氏“穿井得一人”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二、发展：闻而传之者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                  国人道之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                  闻之于宋君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三、高潮、结局：解开真相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13318" name="文本框 13317"/>
          <p:cNvSpPr txBox="1"/>
          <p:nvPr/>
        </p:nvSpPr>
        <p:spPr>
          <a:xfrm>
            <a:off x="974725" y="70802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endParaRPr dirty="0">
              <a:latin typeface="Arial" panose="020B0604020202020204" pitchFamily="34" charset="0"/>
            </a:endParaRPr>
          </a:p>
        </p:txBody>
      </p:sp>
      <p:sp>
        <p:nvSpPr>
          <p:cNvPr id="13319" name="文本框 13318"/>
          <p:cNvSpPr txBox="1"/>
          <p:nvPr/>
        </p:nvSpPr>
        <p:spPr>
          <a:xfrm>
            <a:off x="1050925" y="293688"/>
            <a:ext cx="1865313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400" b="1" dirty="0">
                <a:solidFill>
                  <a:srgbClr val="663300"/>
                </a:solidFill>
                <a:latin typeface="Arial" panose="020B0604020202020204" pitchFamily="34" charset="0"/>
              </a:rPr>
              <a:t>理情节</a:t>
            </a:r>
            <a:endParaRPr lang="zh-CN" altLang="en-US" sz="4400" b="1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8" name="图片 16387" descr="t9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0" name="TextBox 5"/>
          <p:cNvSpPr txBox="1"/>
          <p:nvPr/>
        </p:nvSpPr>
        <p:spPr>
          <a:xfrm>
            <a:off x="0" y="2362200"/>
            <a:ext cx="7772400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凡出言　信为先　诈与妄　奚可焉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话说多　不如少　惟其是　勿佞巧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奸巧语　秽污词　市井气　切戒之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b="1" dirty="0">
                <a:latin typeface="Arial" panose="020B0604020202020204" pitchFamily="34" charset="0"/>
              </a:rPr>
              <a:t>见未真　勿轻言　知未的　勿轻传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pPr algn="l"/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266" y="606507"/>
            <a:ext cx="3276514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弟子规</a:t>
            </a:r>
            <a:endParaRPr kumimoji="0" lang="zh-CN" altLang="en-US" sz="54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2" name="图片 7171" descr="timgCA4FL03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0" name="图片 9219" descr="timgCANK0KSC"/>
          <p:cNvPicPr>
            <a:picLocks noChangeAspect="1"/>
          </p:cNvPicPr>
          <p:nvPr/>
        </p:nvPicPr>
        <p:blipFill>
          <a:blip r:embed="rId1"/>
          <a:srcRect b="382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3" name="矩形 9222"/>
          <p:cNvSpPr/>
          <p:nvPr/>
        </p:nvSpPr>
        <p:spPr>
          <a:xfrm>
            <a:off x="0" y="1524000"/>
            <a:ext cx="9144000" cy="3935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Arial" panose="020B0604020202020204" pitchFamily="34" charset="0"/>
              </a:rPr>
              <a:t>             </a:t>
            </a:r>
            <a:r>
              <a:rPr lang="zh-CN" altLang="en-US" sz="2800" b="1" dirty="0">
                <a:latin typeface="Arial" panose="020B0604020202020204" pitchFamily="34" charset="0"/>
              </a:rPr>
              <a:t>本文选自</a:t>
            </a:r>
            <a:r>
              <a:rPr lang="zh-CN" altLang="en-US" sz="2800" b="1" u="sng" dirty="0">
                <a:latin typeface="Arial" panose="020B0604020202020204" pitchFamily="34" charset="0"/>
              </a:rPr>
              <a:t>                                                     </a:t>
            </a:r>
            <a:r>
              <a:rPr lang="en-US" altLang="zh-CN" sz="2800" b="1" u="sng"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</a:rPr>
              <a:t>又称</a:t>
            </a:r>
            <a:r>
              <a:rPr lang="en-US" altLang="zh-CN" sz="2800" b="1">
                <a:latin typeface="Arial" panose="020B0604020202020204" pitchFamily="34" charset="0"/>
              </a:rPr>
              <a:t>《</a:t>
            </a:r>
            <a:r>
              <a:rPr lang="en-US" altLang="zh-CN" sz="2800" b="1" u="sng">
                <a:latin typeface="Arial" panose="020B0604020202020204" pitchFamily="34" charset="0"/>
              </a:rPr>
              <a:t>                  </a:t>
            </a:r>
            <a:r>
              <a:rPr lang="en-US" altLang="zh-CN" sz="2800" b="1">
                <a:latin typeface="Arial" panose="020B0604020202020204" pitchFamily="34" charset="0"/>
              </a:rPr>
              <a:t>》</a:t>
            </a:r>
            <a:r>
              <a:rPr lang="zh-CN" altLang="en-US" sz="2800" b="1" dirty="0">
                <a:latin typeface="Arial" panose="020B0604020202020204" pitchFamily="34" charset="0"/>
              </a:rPr>
              <a:t>，</a:t>
            </a:r>
            <a:r>
              <a:rPr lang="zh-CN" altLang="en-US" sz="2800" b="1" u="sng" dirty="0">
                <a:latin typeface="Arial" panose="020B0604020202020204" pitchFamily="34" charset="0"/>
              </a:rPr>
              <a:t>               </a:t>
            </a:r>
            <a:r>
              <a:rPr lang="zh-CN" altLang="en-US" sz="2800" b="1" dirty="0">
                <a:latin typeface="Arial" panose="020B0604020202020204" pitchFamily="34" charset="0"/>
              </a:rPr>
              <a:t>家代表作。是 </a:t>
            </a:r>
            <a:r>
              <a:rPr lang="zh-CN" altLang="en-US" sz="2800" b="1" u="sng" dirty="0">
                <a:latin typeface="Arial" panose="020B0604020202020204" pitchFamily="34" charset="0"/>
              </a:rPr>
              <a:t>                  </a:t>
            </a:r>
            <a:r>
              <a:rPr lang="zh-CN" altLang="en-US" sz="2800" b="1" dirty="0">
                <a:latin typeface="Arial" panose="020B0604020202020204" pitchFamily="34" charset="0"/>
              </a:rPr>
              <a:t> 秦相</a:t>
            </a:r>
            <a:r>
              <a:rPr lang="zh-CN" altLang="en-US" sz="2800" b="1" u="sng" dirty="0">
                <a:latin typeface="Arial" panose="020B0604020202020204" pitchFamily="34" charset="0"/>
              </a:rPr>
              <a:t>                 </a:t>
            </a:r>
            <a:r>
              <a:rPr lang="zh-CN" altLang="en-US" sz="2800" b="1" dirty="0">
                <a:latin typeface="Arial" panose="020B0604020202020204" pitchFamily="34" charset="0"/>
              </a:rPr>
              <a:t>集合门客共同编写。全书共分 二十六 卷，分为</a:t>
            </a:r>
            <a:r>
              <a:rPr lang="zh-CN" altLang="en-US" sz="2800" b="1" u="sng" dirty="0">
                <a:latin typeface="Arial" panose="020B0604020202020204" pitchFamily="34" charset="0"/>
              </a:rPr>
              <a:t>                                  </a:t>
            </a:r>
            <a:r>
              <a:rPr lang="zh-CN" altLang="en-US" sz="2800" b="1" dirty="0">
                <a:latin typeface="Arial" panose="020B0604020202020204" pitchFamily="34" charset="0"/>
              </a:rPr>
              <a:t> ，共 </a:t>
            </a:r>
            <a:r>
              <a:rPr lang="zh-CN" altLang="en-US" sz="2800" b="1" u="sng" dirty="0">
                <a:latin typeface="Arial" panose="020B0604020202020204" pitchFamily="34" charset="0"/>
              </a:rPr>
              <a:t>               </a:t>
            </a:r>
            <a:r>
              <a:rPr lang="zh-CN" altLang="en-US" sz="2800" b="1" dirty="0">
                <a:latin typeface="Arial" panose="020B0604020202020204" pitchFamily="34" charset="0"/>
              </a:rPr>
              <a:t>篇。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>
                <a:latin typeface="Arial" panose="020B0604020202020204" pitchFamily="34" charset="0"/>
              </a:rPr>
              <a:t>       </a:t>
            </a:r>
            <a:endParaRPr lang="zh-CN" altLang="en-US" sz="2800" b="1">
              <a:latin typeface="Arial" panose="020B0604020202020204" pitchFamily="34" charset="0"/>
            </a:endParaRPr>
          </a:p>
          <a:p>
            <a:pPr algn="l"/>
            <a:r>
              <a:rPr lang="zh-CN" altLang="en-US" sz="2800" b="1">
                <a:latin typeface="Arial" panose="020B0604020202020204" pitchFamily="34" charset="0"/>
              </a:rPr>
              <a:t>     </a:t>
            </a:r>
            <a:r>
              <a:rPr lang="en-US" altLang="zh-CN" sz="2800" b="1">
                <a:latin typeface="Arial" panose="020B0604020202020204" pitchFamily="34" charset="0"/>
              </a:rPr>
              <a:t>《</a:t>
            </a:r>
            <a:r>
              <a:rPr lang="zh-CN" altLang="en-US" sz="2800" b="1" dirty="0">
                <a:latin typeface="Arial" panose="020B0604020202020204" pitchFamily="34" charset="0"/>
              </a:rPr>
              <a:t>吕氏春秋</a:t>
            </a:r>
            <a:r>
              <a:rPr lang="en-US" altLang="zh-CN" sz="2800" b="1">
                <a:latin typeface="Arial" panose="020B0604020202020204" pitchFamily="34" charset="0"/>
              </a:rPr>
              <a:t>》,</a:t>
            </a:r>
            <a:r>
              <a:rPr lang="zh-CN" altLang="en-US" sz="2800" b="1" dirty="0">
                <a:latin typeface="Arial" panose="020B0604020202020204" pitchFamily="34" charset="0"/>
              </a:rPr>
              <a:t>注重博采众家学说，以道家思想为主，兼收儒、墨、法、兵、农、纵横和阴阳各先秦诸子百家言论，所以</a:t>
            </a:r>
            <a:r>
              <a:rPr lang="en-US" altLang="zh-CN" sz="2800" b="1">
                <a:latin typeface="Arial" panose="020B0604020202020204" pitchFamily="34" charset="0"/>
              </a:rPr>
              <a:t>《</a:t>
            </a:r>
            <a:r>
              <a:rPr lang="zh-CN" altLang="en-US" sz="2800" b="1" dirty="0">
                <a:latin typeface="Arial" panose="020B0604020202020204" pitchFamily="34" charset="0"/>
              </a:rPr>
              <a:t>汉书</a:t>
            </a:r>
            <a:r>
              <a:rPr lang="en-US" altLang="zh-CN" sz="2800" b="1">
                <a:latin typeface="Arial" panose="020B0604020202020204" pitchFamily="34" charset="0"/>
              </a:rPr>
              <a:t>·</a:t>
            </a:r>
            <a:r>
              <a:rPr lang="zh-CN" altLang="en-US" sz="2800" b="1" dirty="0">
                <a:latin typeface="Arial" panose="020B0604020202020204" pitchFamily="34" charset="0"/>
              </a:rPr>
              <a:t>艺文志</a:t>
            </a:r>
            <a:r>
              <a:rPr lang="en-US" altLang="zh-CN" sz="2800" b="1">
                <a:latin typeface="Arial" panose="020B0604020202020204" pitchFamily="34" charset="0"/>
              </a:rPr>
              <a:t>》</a:t>
            </a:r>
            <a:r>
              <a:rPr lang="zh-CN" altLang="en-US" sz="2800" b="1" dirty="0">
                <a:latin typeface="Arial" panose="020B0604020202020204" pitchFamily="34" charset="0"/>
              </a:rPr>
              <a:t>等将其列入</a:t>
            </a:r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杂家</a:t>
            </a:r>
            <a:r>
              <a:rPr lang="zh-CN" altLang="en-US" sz="2800" b="1" dirty="0">
                <a:latin typeface="Arial" panose="020B0604020202020204" pitchFamily="34" charset="0"/>
              </a:rPr>
              <a:t>。吕不韦自己认为其中包括了天地万物、古往今来的事理。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9225" name="矩形 9224"/>
          <p:cNvSpPr/>
          <p:nvPr/>
        </p:nvSpPr>
        <p:spPr>
          <a:xfrm>
            <a:off x="990600" y="1905000"/>
            <a:ext cx="949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吕览</a:t>
            </a:r>
            <a:endParaRPr lang="zh-CN" altLang="en-US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9226" name="矩形 9225"/>
          <p:cNvSpPr/>
          <p:nvPr/>
        </p:nvSpPr>
        <p:spPr>
          <a:xfrm>
            <a:off x="2209800" y="1468438"/>
            <a:ext cx="44084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2800" b="1">
                <a:solidFill>
                  <a:srgbClr val="FF0066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吕氏春秋</a:t>
            </a:r>
            <a:r>
              <a:rPr lang="en-US" altLang="zh-CN" sz="2800" b="1">
                <a:solidFill>
                  <a:srgbClr val="FF0066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慎行论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察传</a:t>
            </a:r>
            <a:r>
              <a:rPr lang="en-US" altLang="zh-CN" sz="2800" b="1">
                <a:solidFill>
                  <a:srgbClr val="FF0066"/>
                </a:solidFill>
                <a:latin typeface="Arial" panose="020B0604020202020204" pitchFamily="34" charset="0"/>
              </a:rPr>
              <a:t>》</a:t>
            </a:r>
            <a:endParaRPr lang="en-US" altLang="zh-CN" sz="2800" b="1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9228" name="矩形 9227"/>
          <p:cNvSpPr/>
          <p:nvPr/>
        </p:nvSpPr>
        <p:spPr>
          <a:xfrm>
            <a:off x="6858000" y="19050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战国末</a:t>
            </a:r>
            <a:endParaRPr lang="zh-CN" altLang="en-US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9229" name="矩形 9228"/>
          <p:cNvSpPr/>
          <p:nvPr/>
        </p:nvSpPr>
        <p:spPr>
          <a:xfrm>
            <a:off x="762000" y="23622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吕不韦</a:t>
            </a:r>
            <a:endParaRPr lang="zh-CN" altLang="en-US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9230" name="矩形 9229"/>
          <p:cNvSpPr/>
          <p:nvPr/>
        </p:nvSpPr>
        <p:spPr>
          <a:xfrm>
            <a:off x="838200" y="27432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十二纪、八览、六论</a:t>
            </a:r>
            <a:endParaRPr lang="zh-CN" altLang="en-US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9231" name="矩形 9230"/>
          <p:cNvSpPr/>
          <p:nvPr/>
        </p:nvSpPr>
        <p:spPr>
          <a:xfrm>
            <a:off x="5029200" y="27432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一百六十</a:t>
            </a:r>
            <a:endParaRPr lang="zh-CN" altLang="en-US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9232" name="矩形 9231"/>
          <p:cNvSpPr/>
          <p:nvPr/>
        </p:nvSpPr>
        <p:spPr>
          <a:xfrm>
            <a:off x="2743200" y="1905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先秦杂</a:t>
            </a:r>
            <a:endParaRPr lang="zh-CN" altLang="en-US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3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3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3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92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8" name="图片 6147" descr="timgCAASH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6149"/>
          <p:cNvSpPr txBox="1"/>
          <p:nvPr/>
        </p:nvSpPr>
        <p:spPr>
          <a:xfrm>
            <a:off x="5715000" y="228600"/>
            <a:ext cx="3429000" cy="3019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4800" b="1">
                <a:latin typeface="Arial" panose="020B0604020202020204" pitchFamily="34" charset="0"/>
              </a:rPr>
              <a:t>1</a:t>
            </a:r>
            <a:r>
              <a:rPr lang="zh-CN" altLang="en-US" sz="4800" b="1" dirty="0">
                <a:latin typeface="Arial" panose="020B0604020202020204" pitchFamily="34" charset="0"/>
              </a:rPr>
              <a:t>、注意</a:t>
            </a:r>
            <a:endParaRPr lang="zh-CN" altLang="en-US" sz="4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4800" b="1" dirty="0">
                <a:latin typeface="Arial" panose="020B0604020202020204" pitchFamily="34" charset="0"/>
              </a:rPr>
              <a:t>生字读音</a:t>
            </a:r>
            <a:endParaRPr lang="zh-CN" altLang="en-US" sz="4800" b="1" dirty="0">
              <a:latin typeface="Arial" panose="020B0604020202020204" pitchFamily="34" charset="0"/>
            </a:endParaRPr>
          </a:p>
          <a:p>
            <a:pPr algn="l"/>
            <a:r>
              <a:rPr lang="en-US" altLang="zh-CN" sz="4800" b="1">
                <a:latin typeface="Arial" panose="020B0604020202020204" pitchFamily="34" charset="0"/>
              </a:rPr>
              <a:t>2</a:t>
            </a:r>
            <a:r>
              <a:rPr lang="zh-CN" altLang="en-US" sz="4800" b="1" dirty="0">
                <a:latin typeface="Arial" panose="020B0604020202020204" pitchFamily="34" charset="0"/>
              </a:rPr>
              <a:t>、注意语气、停顿，</a:t>
            </a:r>
            <a:endParaRPr lang="zh-CN" altLang="en-US" sz="4800" b="1" dirty="0">
              <a:latin typeface="Arial" panose="020B0604020202020204" pitchFamily="34" charset="0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1295400" y="3200400"/>
            <a:ext cx="24384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7200" b="1" dirty="0">
                <a:latin typeface="Arial" panose="020B0604020202020204" pitchFamily="34" charset="0"/>
              </a:rPr>
              <a:t>朗读课文</a:t>
            </a:r>
            <a:endParaRPr lang="zh-CN" altLang="en-US" sz="7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3" name="图片 12292" descr="timgCANK0KSC"/>
          <p:cNvPicPr>
            <a:picLocks noChangeAspect="1"/>
          </p:cNvPicPr>
          <p:nvPr/>
        </p:nvPicPr>
        <p:blipFill>
          <a:blip r:embed="rId1"/>
          <a:srcRect b="382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12291"/>
          <p:cNvSpPr/>
          <p:nvPr/>
        </p:nvSpPr>
        <p:spPr>
          <a:xfrm>
            <a:off x="685800" y="1143000"/>
            <a:ext cx="7620000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latin typeface="Arial" panose="020B0604020202020204" pitchFamily="34" charset="0"/>
              </a:rPr>
              <a:t>穿井得一人</a:t>
            </a:r>
            <a:endParaRPr lang="zh-CN" altLang="en-US" sz="3600" b="1" dirty="0">
              <a:latin typeface="Arial" panose="020B0604020202020204" pitchFamily="34" charset="0"/>
            </a:endParaRPr>
          </a:p>
          <a:p>
            <a:r>
              <a:rPr lang="zh-CN" altLang="en-US" b="1">
                <a:latin typeface="Arial" panose="020B0604020202020204" pitchFamily="34" charset="0"/>
              </a:rPr>
              <a:t>                                                 </a:t>
            </a:r>
            <a:r>
              <a:rPr lang="en-US" altLang="zh-CN" sz="2800" b="1">
                <a:latin typeface="Arial" panose="020B0604020202020204" pitchFamily="34" charset="0"/>
              </a:rPr>
              <a:t>《</a:t>
            </a:r>
            <a:r>
              <a:rPr lang="zh-CN" altLang="en-US" sz="2800" b="1" dirty="0">
                <a:latin typeface="Arial" panose="020B0604020202020204" pitchFamily="34" charset="0"/>
              </a:rPr>
              <a:t>吕氏春秋</a:t>
            </a:r>
            <a:r>
              <a:rPr lang="en-US" altLang="zh-CN" sz="2800" b="1">
                <a:latin typeface="Arial" panose="020B0604020202020204" pitchFamily="34" charset="0"/>
              </a:rPr>
              <a:t>》</a:t>
            </a:r>
            <a:endParaRPr lang="en-US" altLang="zh-CN" sz="4800" b="1">
              <a:latin typeface="Arial" panose="020B0604020202020204" pitchFamily="34" charset="0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</a:rPr>
              <a:t>           </a:t>
            </a:r>
            <a:r>
              <a:rPr lang="zh-CN" altLang="en-US" sz="3200" b="1" dirty="0">
                <a:latin typeface="Arial" panose="020B0604020202020204" pitchFamily="34" charset="0"/>
              </a:rPr>
              <a:t>宋之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丁氏，家无井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而出溉汲，常一人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居外。及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其家穿井，告人曰：“吾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穿井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得一人。”有闻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而传之者：“丁氏穿井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得一人。”国人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道之，闻之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于宋君。宋君令人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问之于丁氏，丁氏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对曰：“得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一人之使，非得一人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于井中也。”求闻之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若此，不若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无闻也。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5943600" y="228600"/>
            <a:ext cx="2362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4800" b="1" dirty="0">
                <a:solidFill>
                  <a:srgbClr val="663300"/>
                </a:solidFill>
                <a:latin typeface="Arial" panose="020B0604020202020204" pitchFamily="34" charset="0"/>
              </a:rPr>
              <a:t>节奏</a:t>
            </a:r>
            <a:endParaRPr lang="zh-CN" altLang="en-US" sz="4800" b="1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52245" y="1830070"/>
            <a:ext cx="6243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结合注释，通译全文</a:t>
            </a:r>
            <a:endParaRPr lang="zh-CN" altLang="en-US" sz="4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2" name="图片 17411" descr="timgCANK0KSC"/>
          <p:cNvPicPr>
            <a:picLocks noChangeAspect="1"/>
          </p:cNvPicPr>
          <p:nvPr/>
        </p:nvPicPr>
        <p:blipFill>
          <a:blip r:embed="rId1"/>
          <a:srcRect r="899" b="490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文本框 17412"/>
          <p:cNvSpPr txBox="1"/>
          <p:nvPr/>
        </p:nvSpPr>
        <p:spPr>
          <a:xfrm>
            <a:off x="381000" y="1752600"/>
            <a:ext cx="641350" cy="4211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600" dirty="0">
                <a:latin typeface="Arial" panose="020B0604020202020204" pitchFamily="34" charset="0"/>
              </a:rPr>
              <a:t>溉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dirty="0">
                <a:latin typeface="Arial" panose="020B0604020202020204" pitchFamily="34" charset="0"/>
              </a:rPr>
              <a:t>居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dirty="0">
                <a:latin typeface="Arial" panose="020B0604020202020204" pitchFamily="34" charset="0"/>
              </a:rPr>
              <a:t>及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dirty="0">
                <a:latin typeface="Arial" panose="020B0604020202020204" pitchFamily="34" charset="0"/>
              </a:rPr>
              <a:t>闻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dirty="0">
                <a:latin typeface="Arial" panose="020B0604020202020204" pitchFamily="34" charset="0"/>
              </a:rPr>
              <a:t>道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dirty="0">
                <a:latin typeface="Arial" panose="020B0604020202020204" pitchFamily="34" charset="0"/>
              </a:rPr>
              <a:t>对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algn="l"/>
            <a:r>
              <a:rPr lang="zh-CN" altLang="en-US" sz="3600" dirty="0">
                <a:latin typeface="Arial" panose="020B0604020202020204" pitchFamily="34" charset="0"/>
              </a:rPr>
              <a:t>若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4" name="文本框 17413"/>
          <p:cNvSpPr txBox="1"/>
          <p:nvPr/>
        </p:nvSpPr>
        <p:spPr>
          <a:xfrm>
            <a:off x="1143000" y="1752600"/>
            <a:ext cx="24796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000" b="1" dirty="0">
                <a:latin typeface="Arial" panose="020B0604020202020204" pitchFamily="34" charset="0"/>
              </a:rPr>
              <a:t>：</a:t>
            </a:r>
            <a:r>
              <a:rPr lang="zh-CN" altLang="en-US" sz="3200" b="1" dirty="0">
                <a:latin typeface="Arial" panose="020B0604020202020204" pitchFamily="34" charset="0"/>
              </a:rPr>
              <a:t>浇灌、灌溉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7415" name="文本框 17414"/>
          <p:cNvSpPr txBox="1"/>
          <p:nvPr/>
        </p:nvSpPr>
        <p:spPr>
          <a:xfrm>
            <a:off x="1143000" y="23622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：居住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7416" name="文本框 17415"/>
          <p:cNvSpPr txBox="1"/>
          <p:nvPr/>
        </p:nvSpPr>
        <p:spPr>
          <a:xfrm>
            <a:off x="1143000" y="2919413"/>
            <a:ext cx="21732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：</a:t>
            </a:r>
            <a:r>
              <a:rPr lang="zh-CN" altLang="en-US" sz="3200" b="1" dirty="0">
                <a:latin typeface="Arial" panose="020B0604020202020204" pitchFamily="34" charset="0"/>
              </a:rPr>
              <a:t>待、等到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7417" name="文本框 17416"/>
          <p:cNvSpPr txBox="1"/>
          <p:nvPr/>
        </p:nvSpPr>
        <p:spPr>
          <a:xfrm>
            <a:off x="1066800" y="342900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：知道、听说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7418" name="文本框 17417"/>
          <p:cNvSpPr txBox="1"/>
          <p:nvPr/>
        </p:nvSpPr>
        <p:spPr>
          <a:xfrm>
            <a:off x="1143000" y="3962400"/>
            <a:ext cx="14081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：讲述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7419" name="文本框 17418"/>
          <p:cNvSpPr txBox="1"/>
          <p:nvPr/>
        </p:nvSpPr>
        <p:spPr>
          <a:xfrm>
            <a:off x="1143000" y="45720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：应答、回答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7420" name="文本框 17419"/>
          <p:cNvSpPr txBox="1"/>
          <p:nvPr/>
        </p:nvSpPr>
        <p:spPr>
          <a:xfrm>
            <a:off x="1143000" y="5181600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：如果；如；像；你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7422" name="文本框 17421"/>
          <p:cNvSpPr txBox="1"/>
          <p:nvPr/>
        </p:nvSpPr>
        <p:spPr>
          <a:xfrm>
            <a:off x="3962400" y="1828800"/>
            <a:ext cx="438150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6000">
                <a:latin typeface="Arial" panose="020B0604020202020204" pitchFamily="34" charset="0"/>
              </a:rPr>
              <a:t>}</a:t>
            </a:r>
            <a:endParaRPr lang="en-US" altLang="zh-CN" sz="6000">
              <a:latin typeface="Arial" panose="020B0604020202020204" pitchFamily="34" charset="0"/>
            </a:endParaRPr>
          </a:p>
        </p:txBody>
      </p:sp>
      <p:sp>
        <p:nvSpPr>
          <p:cNvPr id="17423" name="文本框 17422"/>
          <p:cNvSpPr txBox="1"/>
          <p:nvPr/>
        </p:nvSpPr>
        <p:spPr>
          <a:xfrm>
            <a:off x="5029200" y="1905000"/>
            <a:ext cx="11017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600" b="1" dirty="0">
                <a:solidFill>
                  <a:srgbClr val="FF0066"/>
                </a:solidFill>
                <a:latin typeface="Arial" panose="020B0604020202020204" pitchFamily="34" charset="0"/>
              </a:rPr>
              <a:t>组词</a:t>
            </a:r>
            <a:endParaRPr lang="zh-CN" altLang="en-US" sz="3600" b="1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7427" name="文本框 17426"/>
          <p:cNvSpPr txBox="1"/>
          <p:nvPr/>
        </p:nvSpPr>
        <p:spPr>
          <a:xfrm>
            <a:off x="3352800" y="3505200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400" dirty="0">
                <a:latin typeface="Arial" panose="020B0604020202020204" pitchFamily="34" charset="0"/>
              </a:rPr>
              <a:t>（闻鸡起舞，举世闻名、处处闻啼鸟）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7428" name="文本框 17427"/>
          <p:cNvSpPr txBox="1"/>
          <p:nvPr/>
        </p:nvSpPr>
        <p:spPr>
          <a:xfrm>
            <a:off x="3429000" y="4038600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400" dirty="0">
                <a:latin typeface="Arial" panose="020B0604020202020204" pitchFamily="34" charset="0"/>
              </a:rPr>
              <a:t>（娓娓道来）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7429" name="文本框 17428"/>
          <p:cNvSpPr txBox="1"/>
          <p:nvPr/>
        </p:nvSpPr>
        <p:spPr>
          <a:xfrm>
            <a:off x="3505200" y="4648200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400" dirty="0">
                <a:latin typeface="Arial" panose="020B0604020202020204" pitchFamily="34" charset="0"/>
              </a:rPr>
              <a:t>（无言以对）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7431" name="文本框 17430"/>
          <p:cNvSpPr txBox="1"/>
          <p:nvPr/>
        </p:nvSpPr>
        <p:spPr>
          <a:xfrm>
            <a:off x="6477000" y="3581400"/>
            <a:ext cx="1200150" cy="1311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8000" dirty="0">
                <a:latin typeface="Arial" panose="020B0604020202020204" pitchFamily="34" charset="0"/>
              </a:rPr>
              <a:t>｝</a:t>
            </a:r>
            <a:endParaRPr lang="zh-CN" altLang="en-US" sz="8000" dirty="0">
              <a:latin typeface="Arial" panose="020B0604020202020204" pitchFamily="34" charset="0"/>
            </a:endParaRPr>
          </a:p>
        </p:txBody>
      </p:sp>
      <p:sp>
        <p:nvSpPr>
          <p:cNvPr id="17432" name="文本框 17431"/>
          <p:cNvSpPr txBox="1"/>
          <p:nvPr/>
        </p:nvSpPr>
        <p:spPr>
          <a:xfrm>
            <a:off x="6927850" y="3886200"/>
            <a:ext cx="22240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成语、诗句</a:t>
            </a:r>
            <a:endParaRPr lang="zh-CN" altLang="en-US" sz="32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7433" name="文本框 17432"/>
          <p:cNvSpPr txBox="1"/>
          <p:nvPr/>
        </p:nvSpPr>
        <p:spPr>
          <a:xfrm>
            <a:off x="5181600" y="5181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积累</a:t>
            </a:r>
            <a:endParaRPr lang="zh-CN" altLang="en-US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7434" name="文本框 17433"/>
          <p:cNvSpPr txBox="1"/>
          <p:nvPr/>
        </p:nvSpPr>
        <p:spPr>
          <a:xfrm>
            <a:off x="7451725" y="2863850"/>
            <a:ext cx="309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endParaRPr lang="zh-CN" altLang="en-US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7435" name="文本框 17434"/>
          <p:cNvSpPr txBox="1"/>
          <p:nvPr/>
        </p:nvSpPr>
        <p:spPr>
          <a:xfrm>
            <a:off x="5470525" y="344488"/>
            <a:ext cx="17129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000" b="1" dirty="0">
                <a:solidFill>
                  <a:srgbClr val="663300"/>
                </a:solidFill>
                <a:latin typeface="Arial" panose="020B0604020202020204" pitchFamily="34" charset="0"/>
              </a:rPr>
              <a:t>重点词</a:t>
            </a:r>
            <a:endParaRPr lang="zh-CN" altLang="en-US" sz="4000" b="1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2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2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2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1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4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42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4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28" grpId="0"/>
      <p:bldP spid="17432" grpId="0"/>
      <p:bldP spid="174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63" name="图片 19462" descr="timgCANK0KSC"/>
          <p:cNvPicPr>
            <a:picLocks noChangeAspect="1"/>
          </p:cNvPicPr>
          <p:nvPr/>
        </p:nvPicPr>
        <p:blipFill>
          <a:blip r:embed="rId1"/>
          <a:srcRect b="382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文本框 19459"/>
          <p:cNvSpPr txBox="1"/>
          <p:nvPr/>
        </p:nvSpPr>
        <p:spPr>
          <a:xfrm>
            <a:off x="-228600" y="3200400"/>
            <a:ext cx="1098550" cy="1189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7200" dirty="0">
                <a:latin typeface="Arial" panose="020B0604020202020204" pitchFamily="34" charset="0"/>
              </a:rPr>
              <a:t>｛</a:t>
            </a:r>
            <a:endParaRPr lang="zh-CN" altLang="en-US" sz="7200" dirty="0">
              <a:latin typeface="Arial" panose="020B0604020202020204" pitchFamily="34" charset="0"/>
            </a:endParaRPr>
          </a:p>
        </p:txBody>
      </p:sp>
      <p:sp>
        <p:nvSpPr>
          <p:cNvPr id="19461" name="文本框 19460"/>
          <p:cNvSpPr txBox="1"/>
          <p:nvPr/>
        </p:nvSpPr>
        <p:spPr>
          <a:xfrm>
            <a:off x="-228600" y="4953000"/>
            <a:ext cx="1098550" cy="1189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7200" dirty="0">
                <a:latin typeface="Arial" panose="020B0604020202020204" pitchFamily="34" charset="0"/>
              </a:rPr>
              <a:t>｛</a:t>
            </a:r>
            <a:endParaRPr lang="zh-CN" altLang="en-US" sz="7200" dirty="0">
              <a:latin typeface="Arial" panose="020B0604020202020204" pitchFamily="34" charset="0"/>
            </a:endParaRPr>
          </a:p>
        </p:txBody>
      </p:sp>
      <p:sp>
        <p:nvSpPr>
          <p:cNvPr id="19462" name="文本框 19461"/>
          <p:cNvSpPr txBox="1"/>
          <p:nvPr/>
        </p:nvSpPr>
        <p:spPr>
          <a:xfrm>
            <a:off x="-228600" y="1752600"/>
            <a:ext cx="3546475" cy="1189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7200" dirty="0">
                <a:latin typeface="Arial" panose="020B0604020202020204" pitchFamily="34" charset="0"/>
              </a:rPr>
              <a:t>｛</a:t>
            </a:r>
            <a:r>
              <a:rPr lang="zh-CN" altLang="en-US" sz="3200" b="1" dirty="0">
                <a:latin typeface="Arial" panose="020B0604020202020204" pitchFamily="34" charset="0"/>
              </a:rPr>
              <a:t>有闻而传</a:t>
            </a: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之</a:t>
            </a:r>
            <a:r>
              <a:rPr lang="zh-CN" altLang="en-US" sz="3200" b="1" dirty="0">
                <a:latin typeface="Arial" panose="020B0604020202020204" pitchFamily="34" charset="0"/>
              </a:rPr>
              <a:t>者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9464" name="文本框 19463"/>
          <p:cNvSpPr txBox="1"/>
          <p:nvPr/>
        </p:nvSpPr>
        <p:spPr>
          <a:xfrm>
            <a:off x="762000" y="175260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宋</a:t>
            </a: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之</a:t>
            </a:r>
            <a:r>
              <a:rPr lang="zh-CN" altLang="en-US" sz="3200" b="1" dirty="0">
                <a:latin typeface="Arial" panose="020B0604020202020204" pitchFamily="34" charset="0"/>
              </a:rPr>
              <a:t>丁氏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9465" name="文本框 19464"/>
          <p:cNvSpPr txBox="1"/>
          <p:nvPr/>
        </p:nvSpPr>
        <p:spPr>
          <a:xfrm>
            <a:off x="533400" y="312420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有</a:t>
            </a: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闻</a:t>
            </a:r>
            <a:r>
              <a:rPr lang="zh-CN" altLang="en-US" sz="3200" b="1" dirty="0">
                <a:latin typeface="Arial" panose="020B0604020202020204" pitchFamily="34" charset="0"/>
              </a:rPr>
              <a:t>而传之者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9466" name="文本框 19465"/>
          <p:cNvSpPr txBox="1"/>
          <p:nvPr/>
        </p:nvSpPr>
        <p:spPr>
          <a:xfrm>
            <a:off x="533400" y="3962400"/>
            <a:ext cx="5080000" cy="903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求</a:t>
            </a: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闻</a:t>
            </a:r>
            <a:r>
              <a:rPr lang="zh-CN" altLang="en-US" sz="3200" b="1" dirty="0">
                <a:latin typeface="Arial" panose="020B0604020202020204" pitchFamily="34" charset="0"/>
              </a:rPr>
              <a:t>之若此，不若无</a:t>
            </a: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闻</a:t>
            </a:r>
            <a:r>
              <a:rPr lang="zh-CN" altLang="en-US" sz="3200" b="1" dirty="0">
                <a:latin typeface="Arial" panose="020B0604020202020204" pitchFamily="34" charset="0"/>
              </a:rPr>
              <a:t>也。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7" name="文本框 19466"/>
          <p:cNvSpPr txBox="1"/>
          <p:nvPr/>
        </p:nvSpPr>
        <p:spPr>
          <a:xfrm>
            <a:off x="533400" y="3581400"/>
            <a:ext cx="4672013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国人道之，</a:t>
            </a: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闻</a:t>
            </a:r>
            <a:r>
              <a:rPr lang="zh-CN" altLang="en-US" sz="3200" b="1" dirty="0">
                <a:latin typeface="Arial" panose="020B0604020202020204" pitchFamily="34" charset="0"/>
              </a:rPr>
              <a:t>之于宋君。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9468" name="文本框 19467"/>
          <p:cNvSpPr txBox="1"/>
          <p:nvPr/>
        </p:nvSpPr>
        <p:spPr>
          <a:xfrm>
            <a:off x="533400" y="5105400"/>
            <a:ext cx="38560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宋君令人问之</a:t>
            </a: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于</a:t>
            </a:r>
            <a:r>
              <a:rPr lang="zh-CN" altLang="en-US" sz="3200" b="1" dirty="0">
                <a:latin typeface="Arial" panose="020B0604020202020204" pitchFamily="34" charset="0"/>
              </a:rPr>
              <a:t>丁氏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9469" name="文本框 19468"/>
          <p:cNvSpPr txBox="1"/>
          <p:nvPr/>
        </p:nvSpPr>
        <p:spPr>
          <a:xfrm>
            <a:off x="533400" y="5562600"/>
            <a:ext cx="34480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非得一人</a:t>
            </a: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于</a:t>
            </a:r>
            <a:r>
              <a:rPr lang="zh-CN" altLang="en-US" sz="3200" b="1" dirty="0">
                <a:latin typeface="Arial" panose="020B0604020202020204" pitchFamily="34" charset="0"/>
              </a:rPr>
              <a:t>井中也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9470" name="文本框 19469"/>
          <p:cNvSpPr txBox="1"/>
          <p:nvPr/>
        </p:nvSpPr>
        <p:spPr>
          <a:xfrm>
            <a:off x="4876800" y="1752600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dirty="0">
                <a:latin typeface="Arial" panose="020B0604020202020204" pitchFamily="34" charset="0"/>
              </a:rPr>
              <a:t>（的）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9471" name="文本框 19470"/>
          <p:cNvSpPr txBox="1"/>
          <p:nvPr/>
        </p:nvSpPr>
        <p:spPr>
          <a:xfrm>
            <a:off x="4876800" y="2057400"/>
            <a:ext cx="4044950" cy="8239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dirty="0">
                <a:latin typeface="Arial" panose="020B0604020202020204" pitchFamily="34" charset="0"/>
              </a:rPr>
              <a:t>（代词</a:t>
            </a:r>
            <a:r>
              <a:rPr lang="zh-CN" altLang="en-US" sz="4800" dirty="0">
                <a:latin typeface="Arial" panose="020B0604020202020204" pitchFamily="34" charset="0"/>
              </a:rPr>
              <a:t>，</a:t>
            </a:r>
            <a:r>
              <a:rPr lang="zh-CN" altLang="en-US" sz="3200" dirty="0">
                <a:latin typeface="Arial" panose="020B0604020202020204" pitchFamily="34" charset="0"/>
              </a:rPr>
              <a:t>代这句话）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72" name="文本框 19471"/>
          <p:cNvSpPr txBox="1"/>
          <p:nvPr/>
        </p:nvSpPr>
        <p:spPr>
          <a:xfrm>
            <a:off x="4800600" y="3048000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dirty="0">
                <a:latin typeface="Arial" panose="020B0604020202020204" pitchFamily="34" charset="0"/>
              </a:rPr>
              <a:t>（听说）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9473" name="文本框 19472"/>
          <p:cNvSpPr txBox="1"/>
          <p:nvPr/>
        </p:nvSpPr>
        <p:spPr>
          <a:xfrm>
            <a:off x="5029200" y="3581400"/>
            <a:ext cx="19437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(</a:t>
            </a:r>
            <a:r>
              <a:rPr lang="zh-CN" altLang="en-US" sz="3200" dirty="0">
                <a:solidFill>
                  <a:srgbClr val="FF0066"/>
                </a:solidFill>
                <a:latin typeface="Arial" panose="020B0604020202020204" pitchFamily="34" charset="0"/>
              </a:rPr>
              <a:t>使听到</a:t>
            </a:r>
            <a:r>
              <a:rPr lang="zh-CN" altLang="en-US" sz="3200" dirty="0">
                <a:latin typeface="Arial" panose="020B0604020202020204" pitchFamily="34" charset="0"/>
              </a:rPr>
              <a:t>）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9474" name="文本框 19473"/>
          <p:cNvSpPr txBox="1"/>
          <p:nvPr/>
        </p:nvSpPr>
        <p:spPr>
          <a:xfrm>
            <a:off x="5181600" y="4038600"/>
            <a:ext cx="27574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(</a:t>
            </a:r>
            <a:r>
              <a:rPr lang="zh-CN" altLang="en-US" sz="3200" dirty="0">
                <a:latin typeface="Arial" panose="020B0604020202020204" pitchFamily="34" charset="0"/>
              </a:rPr>
              <a:t>消息；听说）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9475" name="文本框 19474"/>
          <p:cNvSpPr txBox="1"/>
          <p:nvPr/>
        </p:nvSpPr>
        <p:spPr>
          <a:xfrm>
            <a:off x="5334000" y="49990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endParaRPr sz="3200" dirty="0">
              <a:latin typeface="Arial" panose="020B0604020202020204" pitchFamily="34" charset="0"/>
            </a:endParaRPr>
          </a:p>
        </p:txBody>
      </p:sp>
      <p:sp>
        <p:nvSpPr>
          <p:cNvPr id="19476" name="文本框 19475"/>
          <p:cNvSpPr txBox="1"/>
          <p:nvPr/>
        </p:nvSpPr>
        <p:spPr>
          <a:xfrm>
            <a:off x="5181600" y="5105400"/>
            <a:ext cx="1944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(</a:t>
            </a:r>
            <a:r>
              <a:rPr lang="zh-CN" altLang="en-US" sz="3200" dirty="0">
                <a:latin typeface="Arial" panose="020B0604020202020204" pitchFamily="34" charset="0"/>
              </a:rPr>
              <a:t>向、对）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9477" name="文本框 19476"/>
          <p:cNvSpPr txBox="1"/>
          <p:nvPr/>
        </p:nvSpPr>
        <p:spPr>
          <a:xfrm>
            <a:off x="5029200" y="5562600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dirty="0">
                <a:latin typeface="Arial" panose="020B0604020202020204" pitchFamily="34" charset="0"/>
              </a:rPr>
              <a:t>（在）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9478" name="文本框 19477"/>
          <p:cNvSpPr txBox="1"/>
          <p:nvPr/>
        </p:nvSpPr>
        <p:spPr>
          <a:xfrm>
            <a:off x="5562600" y="381000"/>
            <a:ext cx="2425700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400" b="1" dirty="0">
                <a:solidFill>
                  <a:srgbClr val="663300"/>
                </a:solidFill>
                <a:latin typeface="Arial" panose="020B0604020202020204" pitchFamily="34" charset="0"/>
              </a:rPr>
              <a:t>一词多义</a:t>
            </a:r>
            <a:endParaRPr lang="zh-CN" altLang="en-US" sz="4400" b="1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7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/>
      <p:bldP spid="19472" grpId="0"/>
      <p:bldP spid="194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4" name="图片 15363" descr="ti0"/>
          <p:cNvPicPr>
            <a:picLocks noChangeAspect="1"/>
          </p:cNvPicPr>
          <p:nvPr/>
        </p:nvPicPr>
        <p:blipFill>
          <a:blip r:embed="rId1"/>
          <a:srcRect l="14999" r="7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文本框 15365"/>
          <p:cNvSpPr txBox="1"/>
          <p:nvPr/>
        </p:nvSpPr>
        <p:spPr>
          <a:xfrm>
            <a:off x="1219200" y="1066800"/>
            <a:ext cx="6324600" cy="5453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200" b="1" dirty="0">
                <a:latin typeface="Arial" panose="020B0604020202020204" pitchFamily="34" charset="0"/>
              </a:rPr>
              <a:t>       </a:t>
            </a:r>
            <a:r>
              <a:rPr lang="zh-CN" altLang="en-US" sz="3200" b="1" dirty="0">
                <a:latin typeface="Arial" panose="020B0604020202020204" pitchFamily="34" charset="0"/>
              </a:rPr>
              <a:t>宋之丁氏，家无井而出溉汲，常一人居外。及其家穿井，告人曰：“吾穿井得一人。”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r>
              <a:rPr lang="zh-CN" altLang="en-US" sz="3200" b="1" dirty="0">
                <a:latin typeface="Arial" panose="020B0604020202020204" pitchFamily="34" charset="0"/>
              </a:rPr>
              <a:t>　　有闻而传之者，曰：“丁氏穿井得一人。”国人道之，闻之于宋君。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r>
              <a:rPr lang="zh-CN" altLang="en-US" sz="3200" b="1" dirty="0">
                <a:latin typeface="Arial" panose="020B0604020202020204" pitchFamily="34" charset="0"/>
              </a:rPr>
              <a:t>　　宋君令人问之于丁氏。丁氏对曰：“得一人之使，非得一人于井中也。”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       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3200" b="1" dirty="0">
                <a:latin typeface="Arial" panose="020B0604020202020204" pitchFamily="34" charset="0"/>
              </a:rPr>
              <a:t>       求闻之若此，不若无闻也。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5371" name="左大括号 15370"/>
          <p:cNvSpPr/>
          <p:nvPr/>
        </p:nvSpPr>
        <p:spPr>
          <a:xfrm>
            <a:off x="914400" y="1143000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372" name="左大括号 15371"/>
          <p:cNvSpPr/>
          <p:nvPr/>
        </p:nvSpPr>
        <p:spPr>
          <a:xfrm>
            <a:off x="1143000" y="5562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3" name="文本框 15372"/>
          <p:cNvSpPr txBox="1"/>
          <p:nvPr/>
        </p:nvSpPr>
        <p:spPr>
          <a:xfrm>
            <a:off x="0" y="2514600"/>
            <a:ext cx="1006475" cy="14414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pPr algn="l"/>
            <a:r>
              <a:rPr lang="zh-CN" altLang="en-US" sz="5400" b="1" dirty="0">
                <a:solidFill>
                  <a:srgbClr val="FF0066"/>
                </a:solidFill>
                <a:latin typeface="Arial" panose="020B0604020202020204" pitchFamily="34" charset="0"/>
              </a:rPr>
              <a:t>故事</a:t>
            </a:r>
            <a:endParaRPr lang="zh-CN" altLang="en-US" sz="54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5374" name="文本框 15373"/>
          <p:cNvSpPr txBox="1"/>
          <p:nvPr/>
        </p:nvSpPr>
        <p:spPr>
          <a:xfrm>
            <a:off x="0" y="5257800"/>
            <a:ext cx="1006475" cy="14414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pPr algn="l"/>
            <a:r>
              <a:rPr lang="zh-CN" altLang="en-US" sz="5400" b="1" dirty="0">
                <a:solidFill>
                  <a:srgbClr val="FF0066"/>
                </a:solidFill>
                <a:latin typeface="Arial" panose="020B0604020202020204" pitchFamily="34" charset="0"/>
              </a:rPr>
              <a:t>启示</a:t>
            </a:r>
            <a:endParaRPr lang="zh-CN" altLang="en-US" sz="54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5375" name="文本框 15374"/>
          <p:cNvSpPr txBox="1"/>
          <p:nvPr/>
        </p:nvSpPr>
        <p:spPr>
          <a:xfrm>
            <a:off x="7467600" y="1752600"/>
            <a:ext cx="869950" cy="1736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5400" dirty="0">
                <a:solidFill>
                  <a:srgbClr val="FF0066"/>
                </a:solidFill>
                <a:latin typeface="Arial" panose="020B0604020202020204" pitchFamily="34" charset="0"/>
              </a:rPr>
              <a:t>叙</a:t>
            </a:r>
            <a:endParaRPr lang="zh-CN" altLang="en-US" sz="54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zh-CN" altLang="en-US" sz="5400" dirty="0">
                <a:solidFill>
                  <a:srgbClr val="FF0066"/>
                </a:solidFill>
                <a:latin typeface="Arial" panose="020B0604020202020204" pitchFamily="34" charset="0"/>
              </a:rPr>
              <a:t>事</a:t>
            </a:r>
            <a:endParaRPr lang="zh-CN" altLang="en-US" sz="54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5376" name="文本框 15375"/>
          <p:cNvSpPr txBox="1"/>
          <p:nvPr/>
        </p:nvSpPr>
        <p:spPr>
          <a:xfrm>
            <a:off x="7467600" y="4800600"/>
            <a:ext cx="1006475" cy="14414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pPr algn="l"/>
            <a:r>
              <a:rPr lang="zh-CN" altLang="en-US" sz="5400" b="1" dirty="0">
                <a:solidFill>
                  <a:srgbClr val="FF0066"/>
                </a:solidFill>
                <a:latin typeface="Arial" panose="020B0604020202020204" pitchFamily="34" charset="0"/>
              </a:rPr>
              <a:t>议论</a:t>
            </a:r>
            <a:endParaRPr lang="zh-CN" altLang="en-US" sz="54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5377" name="文本框 15376"/>
          <p:cNvSpPr txBox="1"/>
          <p:nvPr/>
        </p:nvSpPr>
        <p:spPr>
          <a:xfrm>
            <a:off x="5105400" y="20574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起因</a:t>
            </a:r>
            <a:endParaRPr lang="zh-CN" altLang="en-US" sz="32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5378" name="文本框 15377"/>
          <p:cNvSpPr txBox="1"/>
          <p:nvPr/>
        </p:nvSpPr>
        <p:spPr>
          <a:xfrm>
            <a:off x="5181600" y="35052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经过</a:t>
            </a:r>
            <a:endParaRPr lang="zh-CN" altLang="en-US" sz="32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5379" name="文本框 15378"/>
          <p:cNvSpPr txBox="1"/>
          <p:nvPr/>
        </p:nvSpPr>
        <p:spPr>
          <a:xfrm>
            <a:off x="5257800" y="48768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</a:rPr>
              <a:t>结果</a:t>
            </a:r>
            <a:endParaRPr lang="zh-CN" altLang="en-US" sz="32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5380" name="文本框 15379"/>
          <p:cNvSpPr txBox="1"/>
          <p:nvPr/>
        </p:nvSpPr>
        <p:spPr>
          <a:xfrm>
            <a:off x="3352800" y="0"/>
            <a:ext cx="2022475" cy="8239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800" b="1" dirty="0">
                <a:solidFill>
                  <a:srgbClr val="663300"/>
                </a:solidFill>
                <a:latin typeface="Arial" panose="020B0604020202020204" pitchFamily="34" charset="0"/>
              </a:rPr>
              <a:t>析情节</a:t>
            </a:r>
            <a:endParaRPr lang="zh-CN" altLang="en-US" sz="4800" b="1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7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charRg st="2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75">
                                            <p:txEl>
                                              <p:charRg st="2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7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7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7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8" name="图片 11267" descr="t9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文本框 11268"/>
          <p:cNvSpPr txBox="1"/>
          <p:nvPr/>
        </p:nvSpPr>
        <p:spPr>
          <a:xfrm>
            <a:off x="1066800" y="533400"/>
            <a:ext cx="4106863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400" b="1" dirty="0">
                <a:latin typeface="Arial" panose="020B0604020202020204" pitchFamily="34" charset="0"/>
              </a:rPr>
              <a:t>探寓意，悟道理</a:t>
            </a:r>
            <a:endParaRPr lang="zh-CN" altLang="en-US" sz="4400" b="1">
              <a:latin typeface="Arial" panose="020B0604020202020204" pitchFamily="34" charset="0"/>
            </a:endParaRPr>
          </a:p>
        </p:txBody>
      </p:sp>
      <p:sp>
        <p:nvSpPr>
          <p:cNvPr id="11270" name="文本框 11269"/>
          <p:cNvSpPr txBox="1"/>
          <p:nvPr/>
        </p:nvSpPr>
        <p:spPr>
          <a:xfrm>
            <a:off x="381000" y="2438400"/>
            <a:ext cx="59436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200" dirty="0">
                <a:latin typeface="Arial" panose="020B0604020202020204" pitchFamily="34" charset="0"/>
              </a:rPr>
              <a:t>      </a:t>
            </a:r>
            <a:r>
              <a:rPr lang="zh-CN" altLang="en-US" sz="3600" dirty="0">
                <a:latin typeface="Arial" panose="020B0604020202020204" pitchFamily="34" charset="0"/>
              </a:rPr>
              <a:t>宋国国君决定追究这起谣言的责任人，如果你是断案大臣，你觉得谁应该为这起谣言负责？为什么？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39bbb36-a5ce-4f78-a3af-d2d1656213fe"/>
  <p:tag name="COMMONDATA" val="eyJoZGlkIjoiNWYwZGEyMTMzZTgzZjJlMTMzODY4Nzk1NDcxMzM0NWQ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演示</Application>
  <PresentationFormat>在屏幕上显示</PresentationFormat>
  <Paragraphs>180</Paragraphs>
  <Slides>17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22</cp:revision>
  <dcterms:created xsi:type="dcterms:W3CDTF">2019-11-29T06:31:00Z</dcterms:created>
  <dcterms:modified xsi:type="dcterms:W3CDTF">2022-12-13T10:06:24Z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8297991490A64FB390AB73AB5931B483</vt:lpwstr>
  </property>
  <property fmtid="{D5CDD505-2E9C-101B-9397-08002B2CF9AE}" pid="4" name="KSOProductBuildVer">
    <vt:lpwstr>2052-11.1.0.12980</vt:lpwstr>
  </property>
</Properties>
</file>