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341" r:id="rId4"/>
    <p:sldId id="342" r:id="rId5"/>
    <p:sldId id="345" r:id="rId6"/>
    <p:sldId id="346" r:id="rId7"/>
    <p:sldId id="347" r:id="rId8"/>
    <p:sldId id="348" r:id="rId9"/>
    <p:sldId id="353" r:id="rId10"/>
    <p:sldId id="338" r:id="rId11"/>
    <p:sldId id="349" r:id="rId12"/>
    <p:sldId id="323" r:id="rId13"/>
    <p:sldId id="355" r:id="rId14"/>
    <p:sldId id="356" r:id="rId15"/>
    <p:sldId id="357" r:id="rId16"/>
    <p:sldId id="358" r:id="rId17"/>
    <p:sldId id="354" r:id="rId18"/>
    <p:sldId id="265" r:id="rId19"/>
  </p:sldIdLst>
  <p:sldSz cx="9144000" cy="5130800"/>
  <p:notesSz cx="6858000" cy="9144000"/>
  <p:custDataLst>
    <p:tags r:id="rId21"/>
  </p:custDataLst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默认节" id="{03C05C35-0228-4F2B-858C-2695849F2617}">
          <p14:sldIdLst>
            <p14:sldId id="256"/>
            <p14:sldId id="291"/>
            <p14:sldId id="341"/>
            <p14:sldId id="342"/>
            <p14:sldId id="345"/>
            <p14:sldId id="346"/>
            <p14:sldId id="347"/>
            <p14:sldId id="348"/>
            <p14:sldId id="353"/>
            <p14:sldId id="338"/>
            <p14:sldId id="349"/>
          </p14:sldIdLst>
        </p14:section>
        <p14:section name="无标题节" id="{5F28A306-0842-4A2A-A040-6EAE52357CB3}">
          <p14:sldIdLst>
            <p14:sldId id="323"/>
            <p14:sldId id="355"/>
            <p14:sldId id="356"/>
            <p14:sldId id="357"/>
            <p14:sldId id="358"/>
            <p14:sldId id="35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1457D"/>
    <a:srgbClr val="025EAA"/>
    <a:srgbClr val="003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164"/>
  </p:normalViewPr>
  <p:slideViewPr>
    <p:cSldViewPr snapToGrid="0">
      <p:cViewPr varScale="1">
        <p:scale>
          <a:sx n="77" d="100"/>
          <a:sy n="77" d="100"/>
        </p:scale>
        <p:origin x="980" y="52"/>
      </p:cViewPr>
      <p:guideLst>
        <p:guide orient="horz" pos="16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 hasCustomPrompt="1"/>
          </p:nvPr>
        </p:nvSpPr>
        <p:spPr>
          <a:xfrm>
            <a:off x="1143000" y="0"/>
            <a:ext cx="6858000" cy="26320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 hasCustomPrompt="1"/>
          </p:nvPr>
        </p:nvSpPr>
        <p:spPr>
          <a:xfrm>
            <a:off x="1143000" y="2700338"/>
            <a:ext cx="6858000" cy="243046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正文级别 1</a:t>
            </a:r>
          </a:p>
          <a:p>
            <a:pPr lvl="1">
              <a:defRPr sz="1800"/>
            </a:pPr>
            <a:r>
              <a:rPr sz="2400"/>
              <a:t>正文级别 2</a:t>
            </a:r>
          </a:p>
          <a:p>
            <a:pPr lvl="2">
              <a:defRPr sz="1800"/>
            </a:pPr>
            <a:r>
              <a:rPr sz="2400"/>
              <a:t>正文级别 3</a:t>
            </a:r>
          </a:p>
          <a:p>
            <a:pPr lvl="3">
              <a:defRPr sz="1800"/>
            </a:pPr>
            <a:r>
              <a:rPr sz="2400"/>
              <a:t>正文级别 4</a:t>
            </a:r>
          </a:p>
          <a:p>
            <a:pPr lvl="4">
              <a:defRPr sz="1800"/>
            </a:pPr>
            <a:r>
              <a:rPr sz="24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 hasCustomPrompt="1"/>
          </p:nvPr>
        </p:nvSpPr>
        <p:spPr>
          <a:xfrm>
            <a:off x="628650" y="1368425"/>
            <a:ext cx="3867150" cy="376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630237" y="273050"/>
            <a:ext cx="7886701" cy="995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 hasCustomPrompt="1"/>
          </p:nvPr>
        </p:nvSpPr>
        <p:spPr>
          <a:xfrm>
            <a:off x="630237" y="1260475"/>
            <a:ext cx="3868739" cy="61753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正文级别 1</a:t>
            </a:r>
          </a:p>
          <a:p>
            <a:pPr lvl="1">
              <a:defRPr sz="1800" b="0"/>
            </a:pPr>
            <a:r>
              <a:rPr sz="2400" b="1"/>
              <a:t>正文级别 2</a:t>
            </a:r>
          </a:p>
          <a:p>
            <a:pPr lvl="2">
              <a:defRPr sz="1800" b="0"/>
            </a:pPr>
            <a:r>
              <a:rPr sz="2400" b="1"/>
              <a:t>正文级别 3</a:t>
            </a:r>
          </a:p>
          <a:p>
            <a:pPr lvl="3">
              <a:defRPr sz="1800" b="0"/>
            </a:pPr>
            <a:r>
              <a:rPr sz="2400" b="1"/>
              <a:t>正文级别 4</a:t>
            </a:r>
          </a:p>
          <a:p>
            <a:pPr lvl="4">
              <a:defRPr sz="1800" b="0"/>
            </a:pPr>
            <a:r>
              <a:rPr sz="2400" b="1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hasCustomPrompt="1"/>
          </p:nvPr>
        </p:nvSpPr>
        <p:spPr>
          <a:xfrm>
            <a:off x="630237" y="0"/>
            <a:ext cx="2949576" cy="1543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标题文本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3887787" y="739775"/>
            <a:ext cx="4629151" cy="4391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xfrm>
            <a:off x="630237" y="0"/>
            <a:ext cx="2949576" cy="1543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 hasCustomPrompt="1"/>
          </p:nvPr>
        </p:nvSpPr>
        <p:spPr>
          <a:xfrm>
            <a:off x="630237" y="1543050"/>
            <a:ext cx="2949576" cy="35877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正文级别 1</a:t>
            </a:r>
          </a:p>
          <a:p>
            <a:pPr lvl="1">
              <a:defRPr sz="1800"/>
            </a:pPr>
            <a:r>
              <a:rPr sz="1600"/>
              <a:t>正文级别 2</a:t>
            </a:r>
          </a:p>
          <a:p>
            <a:pPr lvl="2">
              <a:defRPr sz="1800"/>
            </a:pPr>
            <a:r>
              <a:rPr sz="1600"/>
              <a:t>正文级别 3</a:t>
            </a:r>
          </a:p>
          <a:p>
            <a:pPr lvl="3">
              <a:defRPr sz="1800"/>
            </a:pPr>
            <a:r>
              <a:rPr sz="1600"/>
              <a:t>正文级别 4</a:t>
            </a:r>
          </a:p>
          <a:p>
            <a:pPr lvl="4">
              <a:defRPr sz="1800"/>
            </a:pPr>
            <a:r>
              <a:rPr sz="16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6543675" y="273050"/>
            <a:ext cx="1971675" cy="4857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 hasCustomPrompt="1"/>
          </p:nvPr>
        </p:nvSpPr>
        <p:spPr>
          <a:xfrm>
            <a:off x="628650" y="273050"/>
            <a:ext cx="5762625" cy="4857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新课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8"/>
          <p:cNvSpPr/>
          <p:nvPr userDrawn="1"/>
        </p:nvSpPr>
        <p:spPr>
          <a:xfrm>
            <a:off x="326806" y="300084"/>
            <a:ext cx="481716" cy="463937"/>
          </a:xfrm>
          <a:prstGeom prst="rect">
            <a:avLst/>
          </a:prstGeom>
          <a:solidFill>
            <a:srgbClr val="01457D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12"/>
          <p:cNvSpPr/>
          <p:nvPr userDrawn="1"/>
        </p:nvSpPr>
        <p:spPr>
          <a:xfrm>
            <a:off x="326807" y="309448"/>
            <a:ext cx="481716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方正舒体" panose="02010601030101010101" pitchFamily="2" charset="-122"/>
                <a:sym typeface="微软雅黑" panose="020B0503020204020204" charset="-122"/>
              </a:rPr>
              <a:t>1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方正舒体" panose="02010601030101010101" pitchFamily="2" charset="-122"/>
              <a:sym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08522" y="677691"/>
            <a:ext cx="1790299" cy="0"/>
          </a:xfrm>
          <a:prstGeom prst="line">
            <a:avLst/>
          </a:prstGeom>
          <a:noFill/>
          <a:ln w="28575" cap="flat">
            <a:solidFill>
              <a:srgbClr val="01457D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515" y="4690653"/>
            <a:ext cx="736376" cy="35922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082467" y="300084"/>
            <a:ext cx="1352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200">
                <a:solidFill>
                  <a:srgbClr val="01457D"/>
                </a:solidFill>
                <a:latin typeface="微软雅黑" panose="020B0503020204020204" charset="-122"/>
                <a:ea typeface="微软雅黑" panose="020B0503020204020204" charset="-122"/>
              </a:rPr>
              <a:t>新课导入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预习与交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8"/>
          <p:cNvSpPr/>
          <p:nvPr userDrawn="1"/>
        </p:nvSpPr>
        <p:spPr>
          <a:xfrm>
            <a:off x="326806" y="300084"/>
            <a:ext cx="481716" cy="463937"/>
          </a:xfrm>
          <a:prstGeom prst="rect">
            <a:avLst/>
          </a:prstGeom>
          <a:solidFill>
            <a:srgbClr val="01457D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12"/>
          <p:cNvSpPr/>
          <p:nvPr userDrawn="1"/>
        </p:nvSpPr>
        <p:spPr>
          <a:xfrm>
            <a:off x="326807" y="309448"/>
            <a:ext cx="481716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方正舒体" panose="02010601030101010101" pitchFamily="2" charset="-122"/>
                <a:sym typeface="微软雅黑" panose="020B0503020204020204" charset="-122"/>
              </a:rPr>
              <a:t>2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方正舒体" panose="02010601030101010101" pitchFamily="2" charset="-122"/>
              <a:sym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08522" y="677691"/>
            <a:ext cx="1790299" cy="0"/>
          </a:xfrm>
          <a:prstGeom prst="line">
            <a:avLst/>
          </a:prstGeom>
          <a:noFill/>
          <a:ln w="28575" cap="flat">
            <a:solidFill>
              <a:srgbClr val="01457D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515" y="4690653"/>
            <a:ext cx="736376" cy="35922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024717" y="300084"/>
            <a:ext cx="158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200">
                <a:solidFill>
                  <a:srgbClr val="01457D"/>
                </a:solidFill>
                <a:latin typeface="微软雅黑" panose="020B0503020204020204" charset="-122"/>
                <a:ea typeface="微软雅黑" panose="020B0503020204020204" charset="-122"/>
              </a:rPr>
              <a:t>预习与交流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合作与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8"/>
          <p:cNvSpPr/>
          <p:nvPr userDrawn="1"/>
        </p:nvSpPr>
        <p:spPr>
          <a:xfrm>
            <a:off x="326806" y="300084"/>
            <a:ext cx="481716" cy="463937"/>
          </a:xfrm>
          <a:prstGeom prst="rect">
            <a:avLst/>
          </a:prstGeom>
          <a:solidFill>
            <a:srgbClr val="01457D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12"/>
          <p:cNvSpPr/>
          <p:nvPr userDrawn="1"/>
        </p:nvSpPr>
        <p:spPr>
          <a:xfrm>
            <a:off x="326807" y="309448"/>
            <a:ext cx="481716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方正舒体" panose="02010601030101010101" pitchFamily="2" charset="-122"/>
                <a:sym typeface="微软雅黑" panose="020B0503020204020204" charset="-122"/>
              </a:rPr>
              <a:t>3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方正舒体" panose="02010601030101010101" pitchFamily="2" charset="-122"/>
              <a:sym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08522" y="677691"/>
            <a:ext cx="1790299" cy="0"/>
          </a:xfrm>
          <a:prstGeom prst="line">
            <a:avLst/>
          </a:prstGeom>
          <a:noFill/>
          <a:ln w="28575" cap="flat">
            <a:solidFill>
              <a:srgbClr val="01457D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515" y="4690653"/>
            <a:ext cx="736376" cy="35922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005467" y="300084"/>
            <a:ext cx="1718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200">
                <a:solidFill>
                  <a:srgbClr val="01457D"/>
                </a:solidFill>
                <a:latin typeface="微软雅黑" panose="020B0503020204020204" charset="-122"/>
                <a:ea typeface="微软雅黑" panose="020B0503020204020204" charset="-122"/>
              </a:rPr>
              <a:t>合作与探究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拓展延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8"/>
          <p:cNvSpPr/>
          <p:nvPr userDrawn="1"/>
        </p:nvSpPr>
        <p:spPr>
          <a:xfrm>
            <a:off x="326806" y="300084"/>
            <a:ext cx="481716" cy="463937"/>
          </a:xfrm>
          <a:prstGeom prst="rect">
            <a:avLst/>
          </a:prstGeom>
          <a:solidFill>
            <a:srgbClr val="01457D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12"/>
          <p:cNvSpPr/>
          <p:nvPr userDrawn="1"/>
        </p:nvSpPr>
        <p:spPr>
          <a:xfrm>
            <a:off x="326807" y="309448"/>
            <a:ext cx="481716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方正舒体" panose="02010601030101010101" pitchFamily="2" charset="-122"/>
                <a:sym typeface="微软雅黑" panose="020B0503020204020204" charset="-122"/>
              </a:rPr>
              <a:t>4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方正舒体" panose="02010601030101010101" pitchFamily="2" charset="-122"/>
              <a:sym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08522" y="677691"/>
            <a:ext cx="1790299" cy="0"/>
          </a:xfrm>
          <a:prstGeom prst="line">
            <a:avLst/>
          </a:prstGeom>
          <a:noFill/>
          <a:ln w="28575" cap="flat">
            <a:solidFill>
              <a:srgbClr val="01457D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515" y="4690653"/>
            <a:ext cx="736376" cy="35922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082467" y="300084"/>
            <a:ext cx="1352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200">
                <a:solidFill>
                  <a:srgbClr val="01457D"/>
                </a:solidFill>
                <a:latin typeface="微软雅黑" panose="020B0503020204020204" charset="-122"/>
                <a:ea typeface="微软雅黑" panose="020B0503020204020204" charset="-122"/>
              </a:rPr>
              <a:t>拓展延伸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合作与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8"/>
          <p:cNvSpPr/>
          <p:nvPr userDrawn="1"/>
        </p:nvSpPr>
        <p:spPr>
          <a:xfrm>
            <a:off x="326806" y="300084"/>
            <a:ext cx="481716" cy="463937"/>
          </a:xfrm>
          <a:prstGeom prst="rect">
            <a:avLst/>
          </a:prstGeom>
          <a:solidFill>
            <a:srgbClr val="01457D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12"/>
          <p:cNvSpPr/>
          <p:nvPr userDrawn="1"/>
        </p:nvSpPr>
        <p:spPr>
          <a:xfrm>
            <a:off x="326807" y="309448"/>
            <a:ext cx="481716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方正舒体" panose="02010601030101010101" pitchFamily="2" charset="-122"/>
                <a:sym typeface="微软雅黑" panose="020B0503020204020204" charset="-122"/>
              </a:rPr>
              <a:t>2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方正舒体" panose="02010601030101010101" pitchFamily="2" charset="-122"/>
              <a:sym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08522" y="677691"/>
            <a:ext cx="1790299" cy="0"/>
          </a:xfrm>
          <a:prstGeom prst="line">
            <a:avLst/>
          </a:prstGeom>
          <a:noFill/>
          <a:ln w="28575" cap="flat">
            <a:solidFill>
              <a:srgbClr val="01457D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515" y="4690653"/>
            <a:ext cx="736376" cy="35922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005467" y="300084"/>
            <a:ext cx="1718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200">
                <a:solidFill>
                  <a:srgbClr val="01457D"/>
                </a:solidFill>
                <a:latin typeface="微软雅黑" panose="020B0503020204020204" charset="-122"/>
                <a:ea typeface="微软雅黑" panose="020B0503020204020204" charset="-122"/>
              </a:rPr>
              <a:t>合作与探究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拓展延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8"/>
          <p:cNvSpPr/>
          <p:nvPr userDrawn="1"/>
        </p:nvSpPr>
        <p:spPr>
          <a:xfrm>
            <a:off x="326806" y="300084"/>
            <a:ext cx="481716" cy="463937"/>
          </a:xfrm>
          <a:prstGeom prst="rect">
            <a:avLst/>
          </a:prstGeom>
          <a:solidFill>
            <a:srgbClr val="01457D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12"/>
          <p:cNvSpPr/>
          <p:nvPr userDrawn="1"/>
        </p:nvSpPr>
        <p:spPr>
          <a:xfrm>
            <a:off x="326807" y="309448"/>
            <a:ext cx="481716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方正舒体" panose="02010601030101010101" pitchFamily="2" charset="-122"/>
                <a:sym typeface="微软雅黑" panose="020B0503020204020204" charset="-122"/>
              </a:rPr>
              <a:t>3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方正舒体" panose="02010601030101010101" pitchFamily="2" charset="-122"/>
              <a:sym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08522" y="677691"/>
            <a:ext cx="1790299" cy="0"/>
          </a:xfrm>
          <a:prstGeom prst="line">
            <a:avLst/>
          </a:prstGeom>
          <a:noFill/>
          <a:ln w="28575" cap="flat">
            <a:solidFill>
              <a:srgbClr val="01457D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515" y="4690653"/>
            <a:ext cx="736376" cy="35922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082467" y="300084"/>
            <a:ext cx="1352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200">
                <a:solidFill>
                  <a:srgbClr val="01457D"/>
                </a:solidFill>
                <a:latin typeface="微软雅黑" panose="020B0503020204020204" charset="-122"/>
                <a:ea typeface="微软雅黑" panose="020B0503020204020204" charset="-122"/>
              </a:rPr>
              <a:t>拓展延伸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623887" y="0"/>
            <a:ext cx="7886701" cy="342106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 hasCustomPrompt="1"/>
          </p:nvPr>
        </p:nvSpPr>
        <p:spPr>
          <a:xfrm>
            <a:off x="623887" y="3441700"/>
            <a:ext cx="7886701" cy="1689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正文级别 1</a:t>
            </a:r>
          </a:p>
          <a:p>
            <a:pPr lvl="1">
              <a:defRPr sz="1800"/>
            </a:pPr>
            <a:r>
              <a:rPr sz="2400"/>
              <a:t>正文级别 2</a:t>
            </a:r>
          </a:p>
          <a:p>
            <a:pPr lvl="2">
              <a:defRPr sz="1800"/>
            </a:pPr>
            <a:r>
              <a:rPr sz="2400"/>
              <a:t>正文级别 3</a:t>
            </a:r>
          </a:p>
          <a:p>
            <a:pPr lvl="3">
              <a:defRPr sz="1800"/>
            </a:pPr>
            <a:r>
              <a:rPr sz="2400"/>
              <a:t>正文级别 4</a:t>
            </a:r>
          </a:p>
          <a:p>
            <a:pPr lvl="4">
              <a:defRPr sz="1800"/>
            </a:pPr>
            <a:r>
              <a:rPr sz="2400"/>
              <a:t>正文级别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109537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368425"/>
            <a:ext cx="7886700" cy="376237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Tx/>
        <a:buChar char="•"/>
        <a:defRPr sz="3200">
          <a:latin typeface="Arial"/>
          <a:ea typeface="Arial"/>
          <a:cs typeface="Arial"/>
          <a:sym typeface="Arial"/>
        </a:defRPr>
      </a:lvl1pPr>
      <a:lvl2pPr marL="783590" indent="-326390">
        <a:spcBef>
          <a:spcPts val="700"/>
        </a:spcBef>
        <a:buSzTx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Tx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Tx/>
        <a:buChar char="–"/>
        <a:defRPr sz="3200">
          <a:latin typeface="Arial"/>
          <a:ea typeface="Arial"/>
          <a:cs typeface="Arial"/>
          <a:sym typeface="Arial"/>
        </a:defRPr>
      </a:lvl4pPr>
      <a:lvl5pPr marL="2194560" indent="-365760">
        <a:spcBef>
          <a:spcPts val="700"/>
        </a:spcBef>
        <a:buSzTx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Tx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Tx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Tx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Tx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2747" y="1934396"/>
            <a:ext cx="1829733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/>
                <a:sym typeface="Arial"/>
              </a:rPr>
              <a:t>中物理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1" y="725321"/>
            <a:ext cx="3770889" cy="366925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4094570" y="1431508"/>
            <a:ext cx="4938112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第二十课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6000" dirty="0">
                <a:solidFill>
                  <a:srgbClr val="01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天上的街市</a:t>
            </a:r>
            <a:endParaRPr kumimoji="0" lang="zh-CN" altLang="en-US" sz="6000" b="0" i="0" u="none" strike="noStrike" kern="0" cap="none" spc="0" normalizeH="0" baseline="0" noProof="0" dirty="0">
              <a:ln>
                <a:noFill/>
              </a:ln>
              <a:solidFill>
                <a:srgbClr val="0145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Arial"/>
              <a:sym typeface="Arial"/>
            </a:endParaRPr>
          </a:p>
        </p:txBody>
      </p:sp>
    </p:spTree>
  </p:cSld>
  <p:clrMapOvr>
    <a:masterClrMapping/>
  </p:clrMapOvr>
  <p:transition spd="med" advClick="0"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67891" y="975760"/>
            <a:ext cx="8008218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作者为什么能写出这么美的“天上的街市”？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80022" y="1766617"/>
            <a:ext cx="8008218" cy="312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交流点拨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运用了想象和联想。由街灯联想到天上的明星，又由明星联想到天上的街灯，再由天上的街灯联想到天上的街市，想象到天上必定有美丽繁华的街市和街市上闲游的人，于是又联想到传说中的牛郎织女，想象到他们提着灯笼、骑着牛涉过天河，在街上自由地行走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67891" y="1131349"/>
            <a:ext cx="8008218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诗人赞美天上的幸福美好，就反映出人间生活的痛苦和黑暗，表达了诗人对现实生活的强烈不满，表达了被压迫的劳苦大众的心声。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67891" y="975760"/>
            <a:ext cx="8008218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以</a:t>
            </a: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《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世外桃源</a:t>
            </a: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》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为题，写一首现代诗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7891" y="2114918"/>
            <a:ext cx="8008218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、仿照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天上的街市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的形式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、运用联想和想象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806445-CE54-9A47-8AC1-CBF19FA898B2}"/>
              </a:ext>
            </a:extLst>
          </p:cNvPr>
          <p:cNvSpPr/>
          <p:nvPr/>
        </p:nvSpPr>
        <p:spPr>
          <a:xfrm>
            <a:off x="286702" y="810260"/>
            <a:ext cx="8570595" cy="2848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40000"/>
              </a:lnSpc>
            </a:pPr>
            <a:r>
              <a:rPr lang="zh-CN" altLang="en-US" sz="3200" b="1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秋  夕</a:t>
            </a:r>
            <a:endParaRPr lang="en-US" altLang="zh-CN" sz="3200" b="1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base">
              <a:lnSpc>
                <a:spcPct val="140000"/>
              </a:lnSpc>
            </a:pPr>
            <a:r>
              <a:rPr lang="en-US" altLang="zh-CN" sz="32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32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唐</a:t>
            </a:r>
            <a:r>
              <a:rPr lang="en-US" altLang="zh-CN" sz="32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32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杜牧</a:t>
            </a:r>
          </a:p>
          <a:p>
            <a:pPr algn="ctr" fontAlgn="base">
              <a:lnSpc>
                <a:spcPct val="140000"/>
              </a:lnSpc>
            </a:pPr>
            <a:r>
              <a:rPr lang="zh-CN" altLang="en-US" sz="32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银烛秋光冷画屏，轻罗小扇扑流萤。</a:t>
            </a:r>
            <a:endParaRPr lang="en-US" altLang="zh-CN" sz="320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base">
              <a:lnSpc>
                <a:spcPct val="140000"/>
              </a:lnSpc>
            </a:pPr>
            <a:r>
              <a:rPr lang="zh-CN" altLang="en-US" sz="32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天阶夜色凉如水，卧看牵牛织女星。</a:t>
            </a:r>
          </a:p>
        </p:txBody>
      </p:sp>
    </p:spTree>
    <p:extLst>
      <p:ext uri="{BB962C8B-B14F-4D97-AF65-F5344CB8AC3E}">
        <p14:creationId xmlns:p14="http://schemas.microsoft.com/office/powerpoint/2010/main" val="86345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BCFEC0-C5D6-684C-99CF-D9872BA6CCCA}"/>
              </a:ext>
            </a:extLst>
          </p:cNvPr>
          <p:cNvSpPr txBox="1"/>
          <p:nvPr/>
        </p:nvSpPr>
        <p:spPr>
          <a:xfrm>
            <a:off x="290512" y="533400"/>
            <a:ext cx="8562975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lnSpc>
                <a:spcPct val="18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七  夕</a:t>
            </a:r>
            <a:endParaRPr lang="en-US" altLang="zh-CN" sz="3200" b="1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base">
              <a:lnSpc>
                <a:spcPct val="180000"/>
              </a:lnSpc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【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唐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】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李商隐</a:t>
            </a:r>
            <a:endParaRPr lang="zh-CN" altLang="en-US" sz="320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base">
              <a:lnSpc>
                <a:spcPct val="180000"/>
              </a:lnSpc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鸾扇斜分凤幄开，星桥横过鹊飞回。</a:t>
            </a:r>
            <a:endParaRPr lang="en-US" altLang="zh-CN" sz="320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base">
              <a:lnSpc>
                <a:spcPct val="180000"/>
              </a:lnSpc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争将世上无期别，换得年年一度来。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09325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4B3120A-F007-A54A-A87F-13B8FFAE2F5D}"/>
              </a:ext>
            </a:extLst>
          </p:cNvPr>
          <p:cNvSpPr txBox="1"/>
          <p:nvPr/>
        </p:nvSpPr>
        <p:spPr>
          <a:xfrm>
            <a:off x="285750" y="327660"/>
            <a:ext cx="857250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鹊桥仙</a:t>
            </a:r>
            <a:endParaRPr lang="en-US" altLang="zh-CN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</a:t>
            </a: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秦观</a:t>
            </a:r>
          </a:p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纤云弄巧，飞星传恨，银汉迢迢暗度。金风玉露一相逢，便胜却人间无数。</a:t>
            </a:r>
          </a:p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柔情似水，佳期如梦，忍顾鹊桥归路。两情若是久长时，又岂在朝朝暮暮？</a:t>
            </a:r>
          </a:p>
        </p:txBody>
      </p:sp>
    </p:spTree>
    <p:extLst>
      <p:ext uri="{BB962C8B-B14F-4D97-AF65-F5344CB8AC3E}">
        <p14:creationId xmlns:p14="http://schemas.microsoft.com/office/powerpoint/2010/main" val="26109456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A35E52-01F2-3246-9C11-C0069D440C7C}"/>
              </a:ext>
            </a:extLst>
          </p:cNvPr>
          <p:cNvSpPr txBox="1"/>
          <p:nvPr/>
        </p:nvSpPr>
        <p:spPr>
          <a:xfrm>
            <a:off x="345440" y="934720"/>
            <a:ext cx="8686800" cy="3543098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lvl="0" algn="just" fontAlgn="auto" hangingPunct="0">
              <a:lnSpc>
                <a:spcPct val="130000"/>
              </a:lnSpc>
              <a:buClrTx/>
              <a:buSzTx/>
              <a:buFontTx/>
            </a:pP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《秋夕》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中,诗人借牛郎织女的故事反衬了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宫女的孤独生活和凄凉心境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，表达了诗人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对封建时代妇女悲惨命运的同情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《七夕》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表达了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诗人悼念亡妻的悲痛之情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《鹊桥仙》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表达了词人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对坚贞、美好爱情的歌咏和向往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61683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F17DAD-3B8A-EB4A-BE1D-9BFAE4DFB3D7}"/>
              </a:ext>
            </a:extLst>
          </p:cNvPr>
          <p:cNvSpPr/>
          <p:nvPr/>
        </p:nvSpPr>
        <p:spPr>
          <a:xfrm>
            <a:off x="566602" y="2226397"/>
            <a:ext cx="4290695" cy="245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 hangingPunct="0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月光淡淡，</a:t>
            </a:r>
          </a:p>
          <a:p>
            <a:pPr algn="just" fontAlgn="auto" hangingPunct="0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笼罩着村外的松林。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 fontAlgn="auto" hangingPunct="0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白云团团，</a:t>
            </a:r>
          </a:p>
          <a:p>
            <a:pPr algn="just" fontAlgn="auto" hangingPunct="0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漏出了几点疏星。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5" name="图片 4" descr="5c75165c32cb5">
            <a:extLst>
              <a:ext uri="{FF2B5EF4-FFF2-40B4-BE49-F238E27FC236}">
                <a16:creationId xmlns:a16="http://schemas.microsoft.com/office/drawing/2014/main" id="{AB3CB3BF-EBFF-6445-92A9-43CDC4B1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85" y="502285"/>
            <a:ext cx="2235835" cy="1394460"/>
          </a:xfrm>
          <a:prstGeom prst="round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731810-3399-E846-A435-D0D343A08566}"/>
              </a:ext>
            </a:extLst>
          </p:cNvPr>
          <p:cNvSpPr/>
          <p:nvPr/>
        </p:nvSpPr>
        <p:spPr>
          <a:xfrm>
            <a:off x="4987925" y="2226310"/>
            <a:ext cx="3890010" cy="245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 hangingPunct="0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天河何处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?</a:t>
            </a:r>
          </a:p>
          <a:p>
            <a:pPr algn="just" fontAlgn="auto" hangingPunct="0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远远的海雾模糊。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 fontAlgn="auto" hangingPunct="0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怕会有鲛人在岸，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 fontAlgn="auto" hangingPunct="0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对月流珠？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FC66B7-369B-554B-AF15-86488533CDFE}"/>
              </a:ext>
            </a:extLst>
          </p:cNvPr>
          <p:cNvSpPr/>
          <p:nvPr/>
        </p:nvSpPr>
        <p:spPr>
          <a:xfrm>
            <a:off x="1018722" y="845907"/>
            <a:ext cx="4290695" cy="1131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静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夜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pitchFamily="49" charset="-122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郭沫若</a:t>
            </a:r>
          </a:p>
        </p:txBody>
      </p:sp>
    </p:spTree>
    <p:extLst>
      <p:ext uri="{BB962C8B-B14F-4D97-AF65-F5344CB8AC3E}">
        <p14:creationId xmlns:p14="http://schemas.microsoft.com/office/powerpoint/2010/main" val="3742639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811252" y="2299242"/>
            <a:ext cx="3599480" cy="916941"/>
          </a:xfrm>
          <a:prstGeom prst="rect">
            <a:avLst/>
          </a:prstGeom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B61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sz="5400" b="0" i="0" u="none" strike="noStrike" kern="0" cap="none" spc="0" normalizeH="0" baseline="0" noProof="0">
                <a:ln>
                  <a:noFill/>
                </a:ln>
                <a:solidFill>
                  <a:srgbClr val="0145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THANKS</a:t>
            </a:r>
          </a:p>
        </p:txBody>
      </p:sp>
      <p:sp>
        <p:nvSpPr>
          <p:cNvPr id="207" name="Shape 207"/>
          <p:cNvSpPr/>
          <p:nvPr/>
        </p:nvSpPr>
        <p:spPr>
          <a:xfrm>
            <a:off x="4219067" y="1854586"/>
            <a:ext cx="938716" cy="110799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B61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sz="6600" b="0" i="0" u="none" strike="noStrike" kern="0" cap="none" spc="0" normalizeH="0" baseline="0" noProof="0">
                <a:ln>
                  <a:noFill/>
                </a:ln>
                <a:solidFill>
                  <a:srgbClr val="0145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“</a:t>
            </a:r>
          </a:p>
        </p:txBody>
      </p:sp>
      <p:sp>
        <p:nvSpPr>
          <p:cNvPr id="208" name="Shape 208"/>
          <p:cNvSpPr/>
          <p:nvPr/>
        </p:nvSpPr>
        <p:spPr>
          <a:xfrm>
            <a:off x="8219098" y="3003003"/>
            <a:ext cx="938716" cy="110799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B61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kumimoji="0" sz="6600" b="0" i="0" u="none" strike="noStrike" kern="0" cap="none" spc="0" normalizeH="0" baseline="0" noProof="0">
                <a:ln>
                  <a:noFill/>
                </a:ln>
                <a:solidFill>
                  <a:srgbClr val="0145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”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78" y="1140977"/>
            <a:ext cx="2801273" cy="27375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9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0414000" y="12458700"/>
            <a:ext cx="304800" cy="228600"/>
          </a:xfrm>
          <a:prstGeom prst="cube">
            <a:avLst/>
          </a:prstGeom>
        </p:spPr>
      </p:pic>
    </p:spTree>
  </p:cSld>
  <p:clrMapOvr>
    <a:masterClrMapping/>
  </p:clrMapOvr>
  <p:transition spd="slow" advClick="0" advTm="2000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19808" y="975760"/>
            <a:ext cx="8405445" cy="296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请给下面加点的字注音，并解释词语。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缥缈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piāo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miǎo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：形容隐隐约约，若有若无。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定然：必定这样。珍奇：贵重稀奇。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闲游：悠闲散步。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陈列：把东西摆出来供人观看。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67891" y="975760"/>
            <a:ext cx="8008218" cy="415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作者简介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郭沫若</a:t>
            </a:r>
            <a:r>
              <a:rPr lang="en-US" altLang="zh-CN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(1892—1978)</a:t>
            </a:r>
            <a:r>
              <a:rPr lang="zh-CN" alt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，原名郭开贞，四川乐山人，我国著名的作家、诗人、历史学家、考古学家、古文字学家，代表作有诗集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女神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》《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星空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，戏剧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屈原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》《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虎符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》《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棠棣之花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。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宋体" panose="02010600030101010101" pitchFamily="2" charset="-122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48083" y="799914"/>
            <a:ext cx="8224417" cy="416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背景资料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《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天上的街市</a:t>
            </a: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》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选自诗人第二部诗集</a:t>
            </a: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《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星空</a:t>
            </a: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》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。</a:t>
            </a: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1921-1923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年期间，“五四”运动高潮已过，中国正处于军阀混战时期。面对半殖民地半封建社会那“冷酷如铁”“黑暗如漆”“腥秽如血”的黑暗现实，郭沫若感到极大的愤怒、苦闷和感伤，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但他并没有悲观失望，依然孜孜不倦地探索和追求。</a:t>
            </a: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1921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24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日，作者写下了</a:t>
            </a: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《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天上的街市</a:t>
            </a:r>
            <a:r>
              <a:rPr lang="en-US" altLang="zh-CN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》</a:t>
            </a:r>
            <a:r>
              <a:rPr lang="zh-CN" altLang="en-US" sz="28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68493"/>
          <a:stretch>
            <a:fillRect/>
          </a:stretch>
        </p:blipFill>
        <p:spPr>
          <a:xfrm>
            <a:off x="780586" y="979703"/>
            <a:ext cx="6109706" cy="37281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69115"/>
          <a:stretch>
            <a:fillRect/>
          </a:stretch>
        </p:blipFill>
        <p:spPr>
          <a:xfrm>
            <a:off x="801440" y="949757"/>
            <a:ext cx="6128327" cy="38147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70358"/>
          <a:stretch>
            <a:fillRect/>
          </a:stretch>
        </p:blipFill>
        <p:spPr>
          <a:xfrm>
            <a:off x="849567" y="1026759"/>
            <a:ext cx="5644188" cy="36607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70825"/>
          <a:stretch>
            <a:fillRect/>
          </a:stretch>
        </p:blipFill>
        <p:spPr>
          <a:xfrm>
            <a:off x="811065" y="901630"/>
            <a:ext cx="5803731" cy="38243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4B1C58B4-D510-A745-9478-1F63B7EDD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6" y="949383"/>
            <a:ext cx="8008218" cy="11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宋体" panose="02010600030101010101" pitchFamily="2" charset="-122"/>
              </a:rPr>
              <a:t>说说诗人在诗歌中想象了几幅画面；并给这几幅画面拟上小标题。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7732F7D-8C47-6C4D-B69F-D620119A4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2" y="2565400"/>
            <a:ext cx="8008218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交流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天上美丽街市图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  牛郎织女来往图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  牛郎织女闲游图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634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613</Words>
  <Application>Microsoft Office PowerPoint</Application>
  <PresentationFormat>自定义</PresentationFormat>
  <Paragraphs>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Helvetica Neue</vt:lpstr>
      <vt:lpstr>楷体</vt:lpstr>
      <vt:lpstr>宋体</vt:lpstr>
      <vt:lpstr>微软雅黑</vt:lpstr>
      <vt:lpstr>Arial</vt:lpstr>
      <vt:lpstr>Helvetica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rbm.xkw.com</dc:creator>
  <cp:lastModifiedBy>admin</cp:lastModifiedBy>
  <cp:revision>8</cp:revision>
  <cp:lastPrinted>2020-11-20T10:12:09Z</cp:lastPrinted>
  <dcterms:created xsi:type="dcterms:W3CDTF">2020-11-20T10:12:09Z</dcterms:created>
  <dcterms:modified xsi:type="dcterms:W3CDTF">2022-12-07T10:06:56Z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