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72" r:id="rId4"/>
    <p:sldId id="273" r:id="rId5"/>
    <p:sldId id="314" r:id="rId6"/>
    <p:sldId id="315" r:id="rId7"/>
    <p:sldId id="275" r:id="rId8"/>
    <p:sldId id="317" r:id="rId9"/>
    <p:sldId id="276" r:id="rId10"/>
    <p:sldId id="277" r:id="rId11"/>
    <p:sldId id="316" r:id="rId12"/>
    <p:sldId id="318" r:id="rId13"/>
    <p:sldId id="319" r:id="rId14"/>
    <p:sldId id="278" r:id="rId15"/>
    <p:sldId id="282" r:id="rId16"/>
    <p:sldId id="300" r:id="rId17"/>
    <p:sldId id="281" r:id="rId18"/>
    <p:sldId id="280" r:id="rId19"/>
    <p:sldId id="279" r:id="rId20"/>
    <p:sldId id="290" r:id="rId21"/>
    <p:sldId id="321" r:id="rId22"/>
    <p:sldId id="322" r:id="rId23"/>
    <p:sldId id="324" r:id="rId24"/>
    <p:sldId id="325" r:id="rId25"/>
    <p:sldId id="323" r:id="rId26"/>
    <p:sldId id="289" r:id="rId27"/>
    <p:sldId id="311" r:id="rId28"/>
    <p:sldId id="328" r:id="rId29"/>
    <p:sldId id="274" r:id="rId30"/>
    <p:sldId id="312" r:id="rId31"/>
    <p:sldId id="303" r:id="rId32"/>
    <p:sldId id="329" r:id="rId33"/>
    <p:sldId id="313" r:id="rId34"/>
  </p:sldIdLst>
  <p:sldSz cx="12192000" cy="6858000"/>
  <p:notesSz cx="6858000" cy="9144000"/>
  <p:custDataLst>
    <p:tags r:id="rId35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8799B23B-EC83-4686-B30A-512413B5E67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-726" y="-24"/>
      </p:cViewPr>
      <p:guideLst>
        <p:guide orient="horz" pos="220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notesMaster" Target="notesMasters/notes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handoutMaster" Target="handoutMasters/handoutMaster1.xml" /><Relationship Id="rId30" Type="http://schemas.openxmlformats.org/officeDocument/2006/relationships/slide" Target="slides/slide27.xml" /><Relationship Id="rId31" Type="http://schemas.openxmlformats.org/officeDocument/2006/relationships/slide" Target="slides/slide28.xml" /><Relationship Id="rId32" Type="http://schemas.openxmlformats.org/officeDocument/2006/relationships/slide" Target="slides/slide29.xml" /><Relationship Id="rId33" Type="http://schemas.openxmlformats.org/officeDocument/2006/relationships/slide" Target="slides/slide30.xml" /><Relationship Id="rId34" Type="http://schemas.openxmlformats.org/officeDocument/2006/relationships/slide" Target="slides/slide31.xml" /><Relationship Id="rId35" Type="http://schemas.openxmlformats.org/officeDocument/2006/relationships/tags" Target="tags/tag1.xml" /><Relationship Id="rId36" Type="http://schemas.openxmlformats.org/officeDocument/2006/relationships/presProps" Target="presProps.xml" /><Relationship Id="rId37" Type="http://schemas.openxmlformats.org/officeDocument/2006/relationships/viewProps" Target="viewProps.xml" /><Relationship Id="rId38" Type="http://schemas.openxmlformats.org/officeDocument/2006/relationships/theme" Target="theme/theme1.xml" /><Relationship Id="rId39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2459A-8875-4033-98C6-02923644E29D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A0AF4-0B8A-4FA6-9844-3FD3A33F06D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09F6B0C-6D1E-4F53-A8D4-0EE188F290A5}" type="datetime2">
              <a:rPr lang="zh-CN" altLang="en-US" smtClean="0"/>
              <a:t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zh-CN"/>
          </a:p>
          <a:p>
            <a:pPr lvl="1" rtl="0"/>
            <a:r>
              <a:rPr lang="zh-CN"/>
              <a:t>第二级</a:t>
            </a:r>
            <a:endParaRPr lang="zh-CN"/>
          </a:p>
          <a:p>
            <a:pPr lvl="2" rtl="0"/>
            <a:r>
              <a:rPr lang="zh-CN"/>
              <a:t>第三级</a:t>
            </a:r>
            <a:endParaRPr lang="zh-CN"/>
          </a:p>
          <a:p>
            <a:pPr lvl="3" rtl="0"/>
            <a:r>
              <a:rPr lang="zh-CN"/>
              <a:t>第四级</a:t>
            </a:r>
            <a:endParaRPr lang="zh-CN"/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93B0CF2-7F87-4E02-A248-870047730F99}" type="slidenum">
              <a:rPr lang="en-US" altLang="zh-CN" noProof="0" smtClean="0"/>
              <a:t/>
            </a:fld>
            <a:endParaRPr lang="zh-CN" alt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1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0.xml" /><Relationship Id="rId2" Type="http://schemas.openxmlformats.org/officeDocument/2006/relationships/notesMaster" Target="../notesMasters/notesMaster1.xml" /></Relationships>
</file>

<file path=ppt/notesSlides/_rels/notesSlide1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1.xml" /><Relationship Id="rId2" Type="http://schemas.openxmlformats.org/officeDocument/2006/relationships/notesMaster" Target="../notesMasters/notesMaster1.xml" /></Relationships>
</file>

<file path=ppt/notesSlides/_rels/notesSlide1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2.xml" /><Relationship Id="rId2" Type="http://schemas.openxmlformats.org/officeDocument/2006/relationships/notesMaster" Target="../notesMasters/notesMaster1.xml" /></Relationships>
</file>

<file path=ppt/notesSlides/_rels/notesSlide1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3.xml" /><Relationship Id="rId2" Type="http://schemas.openxmlformats.org/officeDocument/2006/relationships/notesMaster" Target="../notesMasters/notesMaster1.xml" /></Relationships>
</file>

<file path=ppt/notesSlides/_rels/notesSlide1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4.xml" /><Relationship Id="rId2" Type="http://schemas.openxmlformats.org/officeDocument/2006/relationships/notesMaster" Target="../notesMasters/notesMaster1.xml" /></Relationships>
</file>

<file path=ppt/notesSlides/_rels/notesSlide1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5.xml" /><Relationship Id="rId2" Type="http://schemas.openxmlformats.org/officeDocument/2006/relationships/notesMaster" Target="../notesMasters/notesMaster1.xml" /></Relationships>
</file>

<file path=ppt/notesSlides/_rels/notesSlide1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6.xml" /><Relationship Id="rId2" Type="http://schemas.openxmlformats.org/officeDocument/2006/relationships/notesMaster" Target="../notesMasters/notesMaster1.xml" /></Relationships>
</file>

<file path=ppt/notesSlides/_rels/notesSlide1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7.xml" /><Relationship Id="rId2" Type="http://schemas.openxmlformats.org/officeDocument/2006/relationships/notesMaster" Target="../notesMasters/notesMaster1.xml" /></Relationships>
</file>

<file path=ppt/notesSlides/_rels/notesSlide1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8.xml" /><Relationship Id="rId2" Type="http://schemas.openxmlformats.org/officeDocument/2006/relationships/notesMaster" Target="../notesMasters/notesMaster1.xml" /></Relationships>
</file>

<file path=ppt/notesSlides/_rels/notesSlide1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9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_rels/notesSlide2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0.xml" /><Relationship Id="rId2" Type="http://schemas.openxmlformats.org/officeDocument/2006/relationships/notesMaster" Target="../notesMasters/notesMaster1.xml" /></Relationships>
</file>

<file path=ppt/notesSlides/_rels/notesSlide2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1.xml" /><Relationship Id="rId2" Type="http://schemas.openxmlformats.org/officeDocument/2006/relationships/notesMaster" Target="../notesMasters/notesMaster1.xml" /></Relationships>
</file>

<file path=ppt/notesSlides/_rels/notesSlide2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2.xml" /><Relationship Id="rId2" Type="http://schemas.openxmlformats.org/officeDocument/2006/relationships/notesMaster" Target="../notesMasters/notesMaster1.xml" /></Relationships>
</file>

<file path=ppt/notesSlides/_rels/notesSlide2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3.xml" /><Relationship Id="rId2" Type="http://schemas.openxmlformats.org/officeDocument/2006/relationships/notesMaster" Target="../notesMasters/notesMaster1.xml" /></Relationships>
</file>

<file path=ppt/notesSlides/_rels/notesSlide2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4.xml" /><Relationship Id="rId2" Type="http://schemas.openxmlformats.org/officeDocument/2006/relationships/notesMaster" Target="../notesMasters/notesMaster1.xml" /></Relationships>
</file>

<file path=ppt/notesSlides/_rels/notesSlide2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5.xml" /><Relationship Id="rId2" Type="http://schemas.openxmlformats.org/officeDocument/2006/relationships/notesMaster" Target="../notesMasters/notesMaster1.xml" /></Relationships>
</file>

<file path=ppt/notesSlides/_rels/notesSlide2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6.xml" /><Relationship Id="rId2" Type="http://schemas.openxmlformats.org/officeDocument/2006/relationships/notesMaster" Target="../notesMasters/notesMaster1.xml" /></Relationships>
</file>

<file path=ppt/notesSlides/_rels/notesSlide2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7.xml" /><Relationship Id="rId2" Type="http://schemas.openxmlformats.org/officeDocument/2006/relationships/notesMaster" Target="../notesMasters/notesMaster1.xml" /></Relationships>
</file>

<file path=ppt/notesSlides/_rels/notesSlide2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8.xml" /><Relationship Id="rId2" Type="http://schemas.openxmlformats.org/officeDocument/2006/relationships/notesMaster" Target="../notesMasters/notesMaster1.xml" /></Relationships>
</file>

<file path=ppt/notesSlides/_rels/notesSlide2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9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_rels/notesSlide3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0.xml" /><Relationship Id="rId2" Type="http://schemas.openxmlformats.org/officeDocument/2006/relationships/notesMaster" Target="../notesMasters/notesMaster1.xml" /></Relationships>
</file>

<file path=ppt/notesSlides/_rels/notesSlide3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1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Relationship Id="rId2" Type="http://schemas.openxmlformats.org/officeDocument/2006/relationships/notesMaster" Target="../notesMasters/notesMaster1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9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10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11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12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13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14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15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16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17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18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19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2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20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21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22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23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24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25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26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27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28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29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3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30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31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4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5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6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7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8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9</a:t>
            </a:fld>
            <a:endParaRPr lang="zh-CN" altLang="en-US" noProof="0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112" name="Freeform 40"/>
          <p:cNvSpPr/>
          <p:nvPr/>
        </p:nvSpPr>
        <p:spPr bwMode="gray">
          <a:xfrm>
            <a:off x="0" y="6048376"/>
            <a:ext cx="3683000" cy="809625"/>
          </a:xfrm>
          <a:custGeom>
            <a:gdLst>
              <a:gd name="T0" fmla="*/ 0 w 1740"/>
              <a:gd name="T1" fmla="*/ 0 h 510"/>
              <a:gd name="T2" fmla="*/ 0 w 1740"/>
              <a:gd name="T3" fmla="*/ 510 h 510"/>
              <a:gd name="T4" fmla="*/ 1740 w 1740"/>
              <a:gd name="T5" fmla="*/ 510 h 510"/>
              <a:gd name="T6" fmla="*/ 1595 w 1740"/>
              <a:gd name="T7" fmla="*/ 30 h 510"/>
              <a:gd name="T8" fmla="*/ 0 w 1740"/>
              <a:gd name="T9" fmla="*/ 0 h 51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0" h="510">
                <a:moveTo>
                  <a:pt x="0" y="0"/>
                </a:moveTo>
                <a:lnTo>
                  <a:pt x="0" y="510"/>
                </a:lnTo>
                <a:cubicBezTo>
                  <a:pt x="0" y="510"/>
                  <a:pt x="870" y="510"/>
                  <a:pt x="1740" y="510"/>
                </a:cubicBezTo>
                <a:cubicBezTo>
                  <a:pt x="1650" y="258"/>
                  <a:pt x="1595" y="30"/>
                  <a:pt x="1595" y="30"/>
                </a:cubicBezTo>
                <a:cubicBezTo>
                  <a:pt x="798" y="54"/>
                  <a:pt x="0" y="0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113" name="Freeform 41"/>
          <p:cNvSpPr/>
          <p:nvPr/>
        </p:nvSpPr>
        <p:spPr bwMode="gray">
          <a:xfrm>
            <a:off x="3454400" y="4705350"/>
            <a:ext cx="8534400" cy="2152650"/>
          </a:xfrm>
          <a:custGeom>
            <a:gdLst>
              <a:gd name="T0" fmla="*/ 1116 w 4032"/>
              <a:gd name="T1" fmla="*/ 0 h 1356"/>
              <a:gd name="T2" fmla="*/ 3840 w 4032"/>
              <a:gd name="T3" fmla="*/ 636 h 1356"/>
              <a:gd name="T4" fmla="*/ 4032 w 4032"/>
              <a:gd name="T5" fmla="*/ 1356 h 1356"/>
              <a:gd name="T6" fmla="*/ 288 w 4032"/>
              <a:gd name="T7" fmla="*/ 1356 h 1356"/>
              <a:gd name="T8" fmla="*/ 0 w 4032"/>
              <a:gd name="T9" fmla="*/ 828 h 1356"/>
              <a:gd name="T10" fmla="*/ 1116 w 4032"/>
              <a:gd name="T11" fmla="*/ 0 h 135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31" h="1356">
                <a:moveTo>
                  <a:pt x="1116" y="0"/>
                </a:moveTo>
                <a:cubicBezTo>
                  <a:pt x="2370" y="1254"/>
                  <a:pt x="3840" y="636"/>
                  <a:pt x="3840" y="636"/>
                </a:cubicBezTo>
                <a:cubicBezTo>
                  <a:pt x="4032" y="966"/>
                  <a:pt x="4032" y="1356"/>
                  <a:pt x="4032" y="1356"/>
                </a:cubicBezTo>
                <a:cubicBezTo>
                  <a:pt x="4032" y="1356"/>
                  <a:pt x="2160" y="1356"/>
                  <a:pt x="288" y="1356"/>
                </a:cubicBezTo>
                <a:cubicBezTo>
                  <a:pt x="120" y="1140"/>
                  <a:pt x="0" y="828"/>
                  <a:pt x="0" y="828"/>
                </a:cubicBezTo>
                <a:lnTo>
                  <a:pt x="1116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114" name="Freeform 42"/>
          <p:cNvSpPr/>
          <p:nvPr/>
        </p:nvSpPr>
        <p:spPr bwMode="gray">
          <a:xfrm>
            <a:off x="5867400" y="781050"/>
            <a:ext cx="6324600" cy="5048250"/>
          </a:xfrm>
          <a:custGeom>
            <a:gdLst>
              <a:gd name="T0" fmla="*/ 510 w 2988"/>
              <a:gd name="T1" fmla="*/ 1098 h 3180"/>
              <a:gd name="T2" fmla="*/ 2280 w 2988"/>
              <a:gd name="T3" fmla="*/ 0 h 3180"/>
              <a:gd name="T4" fmla="*/ 2988 w 2988"/>
              <a:gd name="T5" fmla="*/ 342 h 3180"/>
              <a:gd name="T6" fmla="*/ 2988 w 2988"/>
              <a:gd name="T7" fmla="*/ 2772 h 3180"/>
              <a:gd name="T8" fmla="*/ 1452 w 2988"/>
              <a:gd name="T9" fmla="*/ 3060 h 3180"/>
              <a:gd name="T10" fmla="*/ 0 w 2988"/>
              <a:gd name="T11" fmla="*/ 2406 h 3180"/>
              <a:gd name="T12" fmla="*/ 510 w 2988"/>
              <a:gd name="T13" fmla="*/ 1098 h 318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88" h="3180">
                <a:moveTo>
                  <a:pt x="510" y="1098"/>
                </a:moveTo>
                <a:cubicBezTo>
                  <a:pt x="1710" y="840"/>
                  <a:pt x="2280" y="0"/>
                  <a:pt x="2280" y="0"/>
                </a:cubicBezTo>
                <a:cubicBezTo>
                  <a:pt x="2700" y="96"/>
                  <a:pt x="2988" y="342"/>
                  <a:pt x="2988" y="342"/>
                </a:cubicBezTo>
                <a:lnTo>
                  <a:pt x="2988" y="2772"/>
                </a:lnTo>
                <a:cubicBezTo>
                  <a:pt x="2988" y="2772"/>
                  <a:pt x="2202" y="3180"/>
                  <a:pt x="1452" y="3060"/>
                </a:cubicBezTo>
                <a:cubicBezTo>
                  <a:pt x="636" y="2940"/>
                  <a:pt x="0" y="2406"/>
                  <a:pt x="0" y="2406"/>
                </a:cubicBezTo>
                <a:lnTo>
                  <a:pt x="510" y="10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115" name="Freeform 43"/>
          <p:cNvSpPr/>
          <p:nvPr/>
        </p:nvSpPr>
        <p:spPr bwMode="gray">
          <a:xfrm>
            <a:off x="6400800" y="1"/>
            <a:ext cx="4368800" cy="2409825"/>
          </a:xfrm>
          <a:custGeom>
            <a:gdLst>
              <a:gd name="T0" fmla="*/ 0 w 2064"/>
              <a:gd name="T1" fmla="*/ 0 h 1518"/>
              <a:gd name="T2" fmla="*/ 276 w 2064"/>
              <a:gd name="T3" fmla="*/ 1518 h 1518"/>
              <a:gd name="T4" fmla="*/ 2064 w 2064"/>
              <a:gd name="T5" fmla="*/ 0 h 1518"/>
              <a:gd name="T6" fmla="*/ 0 w 2064"/>
              <a:gd name="T7" fmla="*/ 0 h 1518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64" h="1518">
                <a:moveTo>
                  <a:pt x="0" y="0"/>
                </a:moveTo>
                <a:cubicBezTo>
                  <a:pt x="0" y="0"/>
                  <a:pt x="138" y="759"/>
                  <a:pt x="276" y="1518"/>
                </a:cubicBezTo>
                <a:cubicBezTo>
                  <a:pt x="1518" y="1194"/>
                  <a:pt x="2064" y="0"/>
                  <a:pt x="206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151" name="Freeform 79"/>
          <p:cNvSpPr/>
          <p:nvPr/>
        </p:nvSpPr>
        <p:spPr bwMode="gray">
          <a:xfrm>
            <a:off x="1" y="1"/>
            <a:ext cx="8777817" cy="7267575"/>
          </a:xfrm>
          <a:custGeom>
            <a:gdLst>
              <a:gd name="T0" fmla="*/ 0 w 4014"/>
              <a:gd name="T1" fmla="*/ 0 h 4455"/>
              <a:gd name="T2" fmla="*/ 3612 w 4014"/>
              <a:gd name="T3" fmla="*/ 0 h 4455"/>
              <a:gd name="T4" fmla="*/ 3222 w 4014"/>
              <a:gd name="T5" fmla="*/ 3042 h 4455"/>
              <a:gd name="T6" fmla="*/ 0 w 4014"/>
              <a:gd name="T7" fmla="*/ 3744 h 4455"/>
              <a:gd name="T8" fmla="*/ 0 w 4014"/>
              <a:gd name="T9" fmla="*/ 0 h 445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14" h="4455">
                <a:moveTo>
                  <a:pt x="0" y="0"/>
                </a:moveTo>
                <a:lnTo>
                  <a:pt x="3612" y="0"/>
                </a:lnTo>
                <a:cubicBezTo>
                  <a:pt x="4014" y="984"/>
                  <a:pt x="3812" y="2307"/>
                  <a:pt x="3222" y="3042"/>
                </a:cubicBezTo>
                <a:cubicBezTo>
                  <a:pt x="1988" y="4455"/>
                  <a:pt x="0" y="3744"/>
                  <a:pt x="0" y="374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117" name="Freeform 45"/>
          <p:cNvSpPr/>
          <p:nvPr/>
        </p:nvSpPr>
        <p:spPr bwMode="gray">
          <a:xfrm>
            <a:off x="1" y="1"/>
            <a:ext cx="8496300" cy="7072313"/>
          </a:xfrm>
          <a:custGeom>
            <a:gdLst>
              <a:gd name="T0" fmla="*/ 0 w 4014"/>
              <a:gd name="T1" fmla="*/ 0 h 4455"/>
              <a:gd name="T2" fmla="*/ 3612 w 4014"/>
              <a:gd name="T3" fmla="*/ 0 h 4455"/>
              <a:gd name="T4" fmla="*/ 3222 w 4014"/>
              <a:gd name="T5" fmla="*/ 3042 h 4455"/>
              <a:gd name="T6" fmla="*/ 0 w 4014"/>
              <a:gd name="T7" fmla="*/ 3744 h 4455"/>
              <a:gd name="T8" fmla="*/ 0 w 4014"/>
              <a:gd name="T9" fmla="*/ 0 h 445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14" h="4455">
                <a:moveTo>
                  <a:pt x="0" y="0"/>
                </a:moveTo>
                <a:lnTo>
                  <a:pt x="3612" y="0"/>
                </a:lnTo>
                <a:cubicBezTo>
                  <a:pt x="4014" y="984"/>
                  <a:pt x="3812" y="2307"/>
                  <a:pt x="3222" y="3042"/>
                </a:cubicBezTo>
                <a:cubicBezTo>
                  <a:pt x="1988" y="4455"/>
                  <a:pt x="0" y="3744"/>
                  <a:pt x="0" y="3744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2549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119" name="Line 47"/>
          <p:cNvSpPr>
            <a:spLocks noChangeShapeType="1"/>
          </p:cNvSpPr>
          <p:nvPr/>
        </p:nvSpPr>
        <p:spPr bwMode="gray">
          <a:xfrm flipH="1">
            <a:off x="334433" y="1589"/>
            <a:ext cx="0" cy="601503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120" name="Line 48"/>
          <p:cNvSpPr>
            <a:spLocks noChangeShapeType="1"/>
          </p:cNvSpPr>
          <p:nvPr/>
        </p:nvSpPr>
        <p:spPr bwMode="gray">
          <a:xfrm flipH="1">
            <a:off x="1725084" y="1589"/>
            <a:ext cx="0" cy="62071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121" name="Line 49"/>
          <p:cNvSpPr>
            <a:spLocks noChangeShapeType="1"/>
          </p:cNvSpPr>
          <p:nvPr/>
        </p:nvSpPr>
        <p:spPr bwMode="gray">
          <a:xfrm flipH="1">
            <a:off x="3117851" y="1588"/>
            <a:ext cx="0" cy="61833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122" name="Line 50"/>
          <p:cNvSpPr>
            <a:spLocks noChangeShapeType="1"/>
          </p:cNvSpPr>
          <p:nvPr/>
        </p:nvSpPr>
        <p:spPr bwMode="gray">
          <a:xfrm flipH="1">
            <a:off x="4510617" y="1589"/>
            <a:ext cx="0" cy="597217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123" name="Line 51"/>
          <p:cNvSpPr>
            <a:spLocks noChangeShapeType="1"/>
          </p:cNvSpPr>
          <p:nvPr/>
        </p:nvSpPr>
        <p:spPr bwMode="gray">
          <a:xfrm flipH="1">
            <a:off x="5903384" y="1589"/>
            <a:ext cx="0" cy="544988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125" name="Line 53"/>
          <p:cNvSpPr>
            <a:spLocks noChangeShapeType="1"/>
          </p:cNvSpPr>
          <p:nvPr/>
        </p:nvSpPr>
        <p:spPr bwMode="gray">
          <a:xfrm rot="5400000" flipH="1">
            <a:off x="3884084" y="-3623204"/>
            <a:ext cx="0" cy="7751233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126" name="Line 54"/>
          <p:cNvSpPr>
            <a:spLocks noChangeShapeType="1"/>
          </p:cNvSpPr>
          <p:nvPr/>
        </p:nvSpPr>
        <p:spPr bwMode="gray">
          <a:xfrm rot="5400000" flipH="1">
            <a:off x="4008967" y="-2682875"/>
            <a:ext cx="0" cy="8001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127" name="Line 55"/>
          <p:cNvSpPr>
            <a:spLocks noChangeShapeType="1"/>
          </p:cNvSpPr>
          <p:nvPr/>
        </p:nvSpPr>
        <p:spPr bwMode="gray">
          <a:xfrm rot="5400000" flipH="1">
            <a:off x="4015317" y="-1624012"/>
            <a:ext cx="0" cy="80137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128" name="Line 56"/>
          <p:cNvSpPr>
            <a:spLocks noChangeShapeType="1"/>
          </p:cNvSpPr>
          <p:nvPr/>
        </p:nvSpPr>
        <p:spPr bwMode="gray">
          <a:xfrm rot="5400000" flipH="1">
            <a:off x="3876676" y="-418571"/>
            <a:ext cx="0" cy="773641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129" name="Line 57"/>
          <p:cNvSpPr>
            <a:spLocks noChangeShapeType="1"/>
          </p:cNvSpPr>
          <p:nvPr/>
        </p:nvSpPr>
        <p:spPr bwMode="gray">
          <a:xfrm rot="5400000" flipH="1">
            <a:off x="3554943" y="968375"/>
            <a:ext cx="0" cy="7092951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130" name="Line 58"/>
          <p:cNvSpPr>
            <a:spLocks noChangeShapeType="1"/>
          </p:cNvSpPr>
          <p:nvPr/>
        </p:nvSpPr>
        <p:spPr bwMode="gray">
          <a:xfrm rot="5400000" flipH="1">
            <a:off x="2820459" y="2769658"/>
            <a:ext cx="0" cy="5623984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gray">
          <a:xfrm>
            <a:off x="3149601" y="277814"/>
            <a:ext cx="1350433" cy="1025525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132" name="Rectangle 60"/>
          <p:cNvSpPr>
            <a:spLocks noChangeArrowheads="1"/>
          </p:cNvSpPr>
          <p:nvPr/>
        </p:nvSpPr>
        <p:spPr bwMode="gray">
          <a:xfrm>
            <a:off x="381001" y="2427289"/>
            <a:ext cx="1350433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133" name="Rectangle 61"/>
          <p:cNvSpPr>
            <a:spLocks noChangeArrowheads="1"/>
          </p:cNvSpPr>
          <p:nvPr/>
        </p:nvSpPr>
        <p:spPr bwMode="gray">
          <a:xfrm>
            <a:off x="1" y="271464"/>
            <a:ext cx="334433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134" name="Rectangle 62"/>
          <p:cNvSpPr>
            <a:spLocks noChangeArrowheads="1"/>
          </p:cNvSpPr>
          <p:nvPr/>
        </p:nvSpPr>
        <p:spPr bwMode="gray">
          <a:xfrm>
            <a:off x="1775885" y="1588"/>
            <a:ext cx="1350433" cy="23495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136" name="Freeform 64"/>
          <p:cNvSpPr/>
          <p:nvPr/>
        </p:nvSpPr>
        <p:spPr bwMode="gray">
          <a:xfrm>
            <a:off x="3153833" y="4541838"/>
            <a:ext cx="1346200" cy="1033462"/>
          </a:xfrm>
          <a:custGeom>
            <a:gdLst>
              <a:gd name="T0" fmla="*/ 0 w 636"/>
              <a:gd name="T1" fmla="*/ 0 h 651"/>
              <a:gd name="T2" fmla="*/ 0 w 636"/>
              <a:gd name="T3" fmla="*/ 645 h 651"/>
              <a:gd name="T4" fmla="*/ 636 w 636"/>
              <a:gd name="T5" fmla="*/ 651 h 651"/>
              <a:gd name="T6" fmla="*/ 632 w 636"/>
              <a:gd name="T7" fmla="*/ 0 h 651"/>
              <a:gd name="T8" fmla="*/ 0 w 636"/>
              <a:gd name="T9" fmla="*/ 0 h 65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6" h="651">
                <a:moveTo>
                  <a:pt x="0" y="0"/>
                </a:moveTo>
                <a:lnTo>
                  <a:pt x="0" y="645"/>
                </a:lnTo>
                <a:lnTo>
                  <a:pt x="636" y="651"/>
                </a:lnTo>
                <a:lnTo>
                  <a:pt x="6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103" name="Rectangle 31"/>
          <p:cNvSpPr>
            <a:spLocks noChangeArrowheads="1"/>
          </p:cNvSpPr>
          <p:nvPr/>
        </p:nvSpPr>
        <p:spPr bwMode="gray">
          <a:xfrm>
            <a:off x="381001" y="2435226"/>
            <a:ext cx="1350433" cy="1025525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407151"/>
            <a:ext cx="2844800" cy="3143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407151"/>
            <a:ext cx="3860800" cy="3143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407151"/>
            <a:ext cx="2844800" cy="314325"/>
          </a:xfrm>
        </p:spPr>
        <p:txBody>
          <a:bodyPr/>
          <a:lstStyle>
            <a:lvl1pPr>
              <a:defRPr/>
            </a:lvl1pPr>
          </a:lstStyle>
          <a:p>
            <a:fld id="{C0BB7809-9D3C-4B86-974A-34BAE7EA9852}" type="slidenum">
              <a:rPr lang="en-US" altLang="zh-CN"/>
              <a:t/>
            </a:fld>
            <a:endParaRPr lang="en-US" altLang="zh-CN"/>
          </a:p>
        </p:txBody>
      </p:sp>
      <p:grpSp>
        <p:nvGrpSpPr>
          <p:cNvPr id="3143" name="Group 71"/>
          <p:cNvGrpSpPr/>
          <p:nvPr/>
        </p:nvGrpSpPr>
        <p:grpSpPr>
          <a:xfrm>
            <a:off x="10769601" y="0"/>
            <a:ext cx="1435100" cy="6858000"/>
            <a:chOff x="5088" y="0"/>
            <a:chExt cx="678" cy="4320"/>
          </a:xfrm>
        </p:grpSpPr>
        <p:sp>
          <p:nvSpPr>
            <p:cNvPr id="3138" name="Freeform 66"/>
            <p:cNvSpPr/>
            <p:nvPr userDrawn="1"/>
          </p:nvSpPr>
          <p:spPr bwMode="gray">
            <a:xfrm>
              <a:off x="5088" y="0"/>
              <a:ext cx="672" cy="702"/>
            </a:xfrm>
            <a:custGeom>
              <a:gdLst>
                <a:gd name="T0" fmla="*/ 0 w 672"/>
                <a:gd name="T1" fmla="*/ 432 h 720"/>
                <a:gd name="T2" fmla="*/ 288 w 672"/>
                <a:gd name="T3" fmla="*/ 0 h 720"/>
                <a:gd name="T4" fmla="*/ 672 w 672"/>
                <a:gd name="T5" fmla="*/ 0 h 720"/>
                <a:gd name="T6" fmla="*/ 672 w 672"/>
                <a:gd name="T7" fmla="*/ 720 h 720"/>
                <a:gd name="T8" fmla="*/ 0 w 672"/>
                <a:gd name="T9" fmla="*/ 432 h 72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720">
                  <a:moveTo>
                    <a:pt x="0" y="432"/>
                  </a:moveTo>
                  <a:cubicBezTo>
                    <a:pt x="186" y="216"/>
                    <a:pt x="288" y="0"/>
                    <a:pt x="288" y="0"/>
                  </a:cubicBezTo>
                  <a:lnTo>
                    <a:pt x="672" y="0"/>
                  </a:lnTo>
                  <a:lnTo>
                    <a:pt x="672" y="720"/>
                  </a:lnTo>
                  <a:cubicBezTo>
                    <a:pt x="672" y="720"/>
                    <a:pt x="384" y="516"/>
                    <a:pt x="0" y="432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39" name="Freeform 67"/>
            <p:cNvSpPr/>
            <p:nvPr userDrawn="1"/>
          </p:nvSpPr>
          <p:spPr bwMode="gray">
            <a:xfrm>
              <a:off x="5602" y="3496"/>
              <a:ext cx="164" cy="824"/>
            </a:xfrm>
            <a:custGeom>
              <a:gdLst>
                <a:gd name="T0" fmla="*/ 206 w 212"/>
                <a:gd name="T1" fmla="*/ 0 h 824"/>
                <a:gd name="T2" fmla="*/ 0 w 212"/>
                <a:gd name="T3" fmla="*/ 82 h 824"/>
                <a:gd name="T4" fmla="*/ 168 w 212"/>
                <a:gd name="T5" fmla="*/ 824 h 824"/>
                <a:gd name="T6" fmla="*/ 212 w 212"/>
                <a:gd name="T7" fmla="*/ 822 h 824"/>
                <a:gd name="T8" fmla="*/ 206 w 212"/>
                <a:gd name="T9" fmla="*/ 0 h 82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824">
                  <a:moveTo>
                    <a:pt x="206" y="0"/>
                  </a:moveTo>
                  <a:cubicBezTo>
                    <a:pt x="104" y="54"/>
                    <a:pt x="0" y="82"/>
                    <a:pt x="0" y="82"/>
                  </a:cubicBezTo>
                  <a:cubicBezTo>
                    <a:pt x="0" y="82"/>
                    <a:pt x="148" y="378"/>
                    <a:pt x="168" y="824"/>
                  </a:cubicBezTo>
                  <a:lnTo>
                    <a:pt x="212" y="822"/>
                  </a:lnTo>
                  <a:cubicBezTo>
                    <a:pt x="212" y="822"/>
                    <a:pt x="209" y="411"/>
                    <a:pt x="206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3152" name="Rectangle 80"/>
          <p:cNvSpPr>
            <a:spLocks noChangeArrowheads="1"/>
          </p:cNvSpPr>
          <p:nvPr/>
        </p:nvSpPr>
        <p:spPr bwMode="gray">
          <a:xfrm>
            <a:off x="7327900" y="1333501"/>
            <a:ext cx="880533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153" name="Line 81"/>
          <p:cNvSpPr>
            <a:spLocks noChangeShapeType="1"/>
          </p:cNvSpPr>
          <p:nvPr/>
        </p:nvSpPr>
        <p:spPr bwMode="gray">
          <a:xfrm flipH="1">
            <a:off x="7306733" y="1589"/>
            <a:ext cx="0" cy="42386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154" name="Rectangle 82"/>
          <p:cNvSpPr>
            <a:spLocks noChangeArrowheads="1"/>
          </p:cNvSpPr>
          <p:nvPr/>
        </p:nvSpPr>
        <p:spPr bwMode="gray">
          <a:xfrm>
            <a:off x="5943601" y="3495675"/>
            <a:ext cx="1350433" cy="1025525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263526" y="2434610"/>
            <a:ext cx="10972800" cy="1470025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/>
          </a:p>
        </p:txBody>
      </p:sp>
      <p:pic>
        <p:nvPicPr>
          <p:cNvPr id="3155" name="Picture 83" descr="wat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9" t="16374" b="27486"/>
          <a:stretch>
            <a:fillRect/>
          </a:stretch>
        </p:blipFill>
        <p:spPr bwMode="gray">
          <a:xfrm rot="393398">
            <a:off x="3556001" y="609600"/>
            <a:ext cx="3551767" cy="219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841936-F442-42E7-B9EA-66A6BEEFB9C3}" type="slidenum">
              <a:rPr lang="en-US" altLang="zh-CN"/>
              <a:t/>
            </a:fld>
            <a:endParaRPr lang="en-US" altLang="zh-CN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image" Target="../media/image1.png" /><Relationship Id="rId4" Type="http://schemas.openxmlformats.org/officeDocument/2006/relationships/image" Target="../media/image2.png" /><Relationship Id="rId5" Type="http://schemas.openxmlformats.org/officeDocument/2006/relationships/image" Target="file:///D:\qq&#25991;&#20214;\712321467\Image\C2C\Image2\%7b75232B38-A165-1FB7-499C-2E1C792CACB5%7d.png" TargetMode="External" /><Relationship Id="rId6" Type="http://schemas.openxmlformats.org/officeDocument/2006/relationships/image" Target="../media/image3.png" /><Relationship Id="rId7" Type="http://schemas.openxmlformats.org/officeDocument/2006/relationships/image" Target="../media/image4.png" /><Relationship Id="rId8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0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31" name="Freeform 7"/>
          <p:cNvSpPr/>
          <p:nvPr/>
        </p:nvSpPr>
        <p:spPr bwMode="gray">
          <a:xfrm>
            <a:off x="-12700" y="-9525"/>
            <a:ext cx="12208933" cy="6872288"/>
          </a:xfrm>
          <a:custGeom>
            <a:gdLst>
              <a:gd name="T0" fmla="*/ 5766 w 5768"/>
              <a:gd name="T1" fmla="*/ 605 h 4329"/>
              <a:gd name="T2" fmla="*/ 5768 w 5768"/>
              <a:gd name="T3" fmla="*/ 4325 h 4329"/>
              <a:gd name="T4" fmla="*/ 1082 w 5768"/>
              <a:gd name="T5" fmla="*/ 4329 h 4329"/>
              <a:gd name="T6" fmla="*/ 13 w 5768"/>
              <a:gd name="T7" fmla="*/ 3351 h 4329"/>
              <a:gd name="T8" fmla="*/ 0 w 5768"/>
              <a:gd name="T9" fmla="*/ 0 h 4329"/>
              <a:gd name="T10" fmla="*/ 2428 w 5768"/>
              <a:gd name="T11" fmla="*/ 7 h 4329"/>
              <a:gd name="T12" fmla="*/ 5766 w 5768"/>
              <a:gd name="T13" fmla="*/ 605 h 432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68" h="4329">
                <a:moveTo>
                  <a:pt x="5766" y="605"/>
                </a:moveTo>
                <a:cubicBezTo>
                  <a:pt x="5767" y="2464"/>
                  <a:pt x="5768" y="4325"/>
                  <a:pt x="5768" y="4325"/>
                </a:cubicBezTo>
                <a:lnTo>
                  <a:pt x="1082" y="4329"/>
                </a:lnTo>
                <a:cubicBezTo>
                  <a:pt x="318" y="3809"/>
                  <a:pt x="9" y="3349"/>
                  <a:pt x="13" y="3351"/>
                </a:cubicBezTo>
                <a:lnTo>
                  <a:pt x="0" y="0"/>
                </a:lnTo>
                <a:lnTo>
                  <a:pt x="2428" y="7"/>
                </a:lnTo>
                <a:cubicBezTo>
                  <a:pt x="2428" y="12"/>
                  <a:pt x="3096" y="401"/>
                  <a:pt x="5766" y="605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3137"/>
                  <a:invGamma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33" name="Freeform 9"/>
          <p:cNvSpPr/>
          <p:nvPr/>
        </p:nvSpPr>
        <p:spPr bwMode="gray">
          <a:xfrm>
            <a:off x="-6350" y="5500688"/>
            <a:ext cx="1921935" cy="1358900"/>
          </a:xfrm>
          <a:custGeom>
            <a:gdLst>
              <a:gd name="T0" fmla="*/ 0 w 1089"/>
              <a:gd name="T1" fmla="*/ 0 h 1100"/>
              <a:gd name="T2" fmla="*/ 0 w 1089"/>
              <a:gd name="T3" fmla="*/ 1100 h 1100"/>
              <a:gd name="T4" fmla="*/ 1089 w 1089"/>
              <a:gd name="T5" fmla="*/ 1100 h 1100"/>
              <a:gd name="T6" fmla="*/ 0 w 1089"/>
              <a:gd name="T7" fmla="*/ 0 h 11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9" h="1100">
                <a:moveTo>
                  <a:pt x="0" y="0"/>
                </a:moveTo>
                <a:cubicBezTo>
                  <a:pt x="0" y="550"/>
                  <a:pt x="0" y="1100"/>
                  <a:pt x="0" y="1100"/>
                </a:cubicBezTo>
                <a:lnTo>
                  <a:pt x="1089" y="1100"/>
                </a:lnTo>
                <a:cubicBezTo>
                  <a:pt x="1089" y="1100"/>
                  <a:pt x="596" y="865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gray">
          <a:xfrm flipH="1">
            <a:off x="702733" y="1"/>
            <a:ext cx="0" cy="5910263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gray">
          <a:xfrm flipH="1">
            <a:off x="2237317" y="0"/>
            <a:ext cx="0" cy="683260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gray">
          <a:xfrm flipH="1">
            <a:off x="3774017" y="0"/>
            <a:ext cx="0" cy="686117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gray">
          <a:xfrm flipH="1">
            <a:off x="5310717" y="0"/>
            <a:ext cx="0" cy="6875463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gray">
          <a:xfrm flipH="1">
            <a:off x="6845300" y="388939"/>
            <a:ext cx="0" cy="648652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gray">
          <a:xfrm flipH="1">
            <a:off x="8382000" y="619125"/>
            <a:ext cx="0" cy="6256338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43" name="Line 19"/>
          <p:cNvSpPr>
            <a:spLocks noChangeShapeType="1"/>
          </p:cNvSpPr>
          <p:nvPr/>
        </p:nvSpPr>
        <p:spPr bwMode="gray">
          <a:xfrm flipH="1">
            <a:off x="9918700" y="773113"/>
            <a:ext cx="0" cy="610235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gray">
          <a:xfrm flipH="1">
            <a:off x="11455400" y="900113"/>
            <a:ext cx="0" cy="597535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46" name="Line 22"/>
          <p:cNvSpPr>
            <a:spLocks noChangeShapeType="1"/>
          </p:cNvSpPr>
          <p:nvPr/>
        </p:nvSpPr>
        <p:spPr bwMode="gray">
          <a:xfrm rot="5400000" flipH="1">
            <a:off x="3460751" y="-3041650"/>
            <a:ext cx="0" cy="692150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47" name="Line 23"/>
          <p:cNvSpPr>
            <a:spLocks noChangeShapeType="1"/>
          </p:cNvSpPr>
          <p:nvPr/>
        </p:nvSpPr>
        <p:spPr bwMode="gray">
          <a:xfrm rot="5400000" flipH="1">
            <a:off x="6104467" y="-4563004"/>
            <a:ext cx="0" cy="12208933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48" name="Line 24"/>
          <p:cNvSpPr>
            <a:spLocks noChangeShapeType="1"/>
          </p:cNvSpPr>
          <p:nvPr/>
        </p:nvSpPr>
        <p:spPr bwMode="gray">
          <a:xfrm rot="5400000" flipH="1">
            <a:off x="6104467" y="-3439054"/>
            <a:ext cx="0" cy="12208933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49" name="Line 25"/>
          <p:cNvSpPr>
            <a:spLocks noChangeShapeType="1"/>
          </p:cNvSpPr>
          <p:nvPr/>
        </p:nvSpPr>
        <p:spPr bwMode="gray">
          <a:xfrm rot="5400000" flipH="1">
            <a:off x="6106584" y="-2314575"/>
            <a:ext cx="0" cy="1220470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50" name="Line 26"/>
          <p:cNvSpPr>
            <a:spLocks noChangeShapeType="1"/>
          </p:cNvSpPr>
          <p:nvPr/>
        </p:nvSpPr>
        <p:spPr bwMode="gray">
          <a:xfrm rot="5400000" flipH="1">
            <a:off x="6106584" y="-1190625"/>
            <a:ext cx="0" cy="1220470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51" name="Line 27"/>
          <p:cNvSpPr>
            <a:spLocks noChangeShapeType="1"/>
          </p:cNvSpPr>
          <p:nvPr/>
        </p:nvSpPr>
        <p:spPr bwMode="gray">
          <a:xfrm rot="5400000" flipH="1">
            <a:off x="6540501" y="420159"/>
            <a:ext cx="0" cy="11231033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5340351" y="2692400"/>
            <a:ext cx="1504949" cy="1079500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gray">
          <a:xfrm>
            <a:off x="9946218" y="4937125"/>
            <a:ext cx="1494367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732367" y="3808413"/>
            <a:ext cx="1504951" cy="10795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gray">
          <a:xfrm>
            <a:off x="8409518" y="6064251"/>
            <a:ext cx="1504949" cy="79692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3795184" y="1"/>
            <a:ext cx="1504949" cy="404813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gray">
          <a:xfrm>
            <a:off x="3803651" y="4938713"/>
            <a:ext cx="1494367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058" name="Rectangle 34"/>
          <p:cNvSpPr>
            <a:spLocks noChangeArrowheads="1"/>
          </p:cNvSpPr>
          <p:nvPr/>
        </p:nvSpPr>
        <p:spPr bwMode="gray">
          <a:xfrm>
            <a:off x="8401051" y="1566863"/>
            <a:ext cx="1494367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fld id="{FF14FB0C-9FB0-4036-B628-A87EF12EEF7C}" type="slidenum">
              <a:rPr lang="en-US" altLang="zh-CN"/>
              <a:t/>
            </a:fld>
            <a:endParaRPr lang="en-US" altLang="zh-CN"/>
          </a:p>
        </p:txBody>
      </p:sp>
      <p:sp>
        <p:nvSpPr>
          <p:cNvPr id="1060" name="Freeform 36"/>
          <p:cNvSpPr/>
          <p:nvPr/>
        </p:nvSpPr>
        <p:spPr bwMode="gray">
          <a:xfrm>
            <a:off x="5389033" y="1"/>
            <a:ext cx="6807200" cy="739775"/>
          </a:xfrm>
          <a:custGeom>
            <a:gdLst>
              <a:gd name="T0" fmla="*/ 3130 w 3130"/>
              <a:gd name="T1" fmla="*/ 453 h 453"/>
              <a:gd name="T2" fmla="*/ 3130 w 3130"/>
              <a:gd name="T3" fmla="*/ 0 h 453"/>
              <a:gd name="T4" fmla="*/ 0 w 3130"/>
              <a:gd name="T5" fmla="*/ 0 h 453"/>
              <a:gd name="T6" fmla="*/ 3130 w 3130"/>
              <a:gd name="T7" fmla="*/ 453 h 4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30" h="452">
                <a:moveTo>
                  <a:pt x="3130" y="453"/>
                </a:moveTo>
                <a:cubicBezTo>
                  <a:pt x="3130" y="226"/>
                  <a:pt x="3130" y="0"/>
                  <a:pt x="3130" y="0"/>
                </a:cubicBezTo>
                <a:lnTo>
                  <a:pt x="0" y="0"/>
                </a:lnTo>
                <a:cubicBezTo>
                  <a:pt x="0" y="0"/>
                  <a:pt x="1298" y="389"/>
                  <a:pt x="3130" y="453"/>
                </a:cubicBez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325438"/>
            <a:ext cx="10972800" cy="9271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pic>
        <p:nvPicPr>
          <p:cNvPr id="1061" name="Picture 37" descr="wa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9" t="16374" b="27486"/>
          <a:stretch>
            <a:fillRect/>
          </a:stretch>
        </p:blipFill>
        <p:spPr bwMode="gray">
          <a:xfrm rot="786797">
            <a:off x="8839201" y="-381000"/>
            <a:ext cx="3223684" cy="199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 rot="20740732" flipH="1">
            <a:off x="65618" y="5726113"/>
            <a:ext cx="163194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图片 1073743875" descr="学科网 zxxk.com"/>
          <p:cNvPicPr>
            <a:picLocks noChangeAspect="1"/>
          </p:cNvPicPr>
          <p:nvPr/>
        </p:nvPicPr>
        <p:blipFill>
          <a:blip r:embed="rId6" r:link="rId5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timing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5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64892" y="1444262"/>
            <a:ext cx="12396866" cy="1470025"/>
          </a:xfrm>
        </p:spPr>
        <p:txBody>
          <a:bodyPr rtlCol="0"/>
          <a:lstStyle/>
          <a:p>
            <a:pPr rtl="0"/>
            <a:r>
              <a:rPr lang="en-US" altLang="zh-CN" sz="4400" smtClean="0"/>
              <a:t>7B Unit 1 </a:t>
            </a:r>
            <a:br>
              <a:rPr lang="en-US" altLang="zh-CN" sz="4400" smtClean="0"/>
            </a:br>
            <a:r>
              <a:rPr lang="en-US" altLang="zh-CN" sz="4400" smtClean="0"/>
              <a:t>Revision</a:t>
            </a:r>
            <a:endParaRPr lang="zh-CN" altLang="en-US" sz="4400"/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9895" y="0"/>
            <a:ext cx="10972800" cy="927100"/>
          </a:xfrm>
        </p:spPr>
        <p:txBody>
          <a:bodyPr rtlCol="0"/>
          <a:lstStyle/>
          <a:p>
            <a:pPr rtl="0"/>
            <a:r>
              <a:rPr lang="en-US" altLang="zh-CN" smtClean="0"/>
              <a:t>Key points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9855" y="814732"/>
            <a:ext cx="116723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/>
              <a:t>9. </a:t>
            </a:r>
            <a:r>
              <a:rPr lang="en-US" altLang="zh-CN" sz="2400"/>
              <a:t>I share q bedroom with my sister.</a:t>
            </a:r>
            <a:endParaRPr lang="en-US" altLang="zh-CN" sz="2400"/>
          </a:p>
          <a:p>
            <a:r>
              <a:rPr lang="en-US" altLang="zh-CN" sz="2400"/>
              <a:t>share sth. with sb. </a:t>
            </a:r>
            <a:r>
              <a:rPr lang="zh-CN" altLang="en-US" sz="2400"/>
              <a:t>和某人分享某</a:t>
            </a:r>
            <a:r>
              <a:rPr lang="zh-CN" altLang="en-US" sz="2400" smtClean="0"/>
              <a:t>物</a:t>
            </a:r>
            <a:endParaRPr lang="en-US" altLang="zh-CN" sz="2400" smtClean="0"/>
          </a:p>
          <a:p>
            <a:endParaRPr lang="zh-CN" altLang="en-US" sz="2400"/>
          </a:p>
          <a:p>
            <a:r>
              <a:rPr lang="en-US" altLang="zh-CN" sz="2400"/>
              <a:t>Bob </a:t>
            </a:r>
            <a:r>
              <a:rPr lang="en-US" altLang="zh-CN" sz="2400">
                <a:solidFill>
                  <a:srgbClr val="00B0F0"/>
                </a:solidFill>
              </a:rPr>
              <a:t>has many stories books </a:t>
            </a:r>
            <a:r>
              <a:rPr lang="en-US" altLang="zh-CN" sz="2400"/>
              <a:t>and he </a:t>
            </a:r>
            <a:r>
              <a:rPr lang="en-US" altLang="zh-CN" sz="2400" smtClean="0"/>
              <a:t>often _________________ his </a:t>
            </a:r>
            <a:r>
              <a:rPr lang="en-US" altLang="zh-CN" sz="2400"/>
              <a:t>friends</a:t>
            </a:r>
            <a:r>
              <a:rPr lang="en-US" altLang="zh-CN" sz="2400" smtClean="0"/>
              <a:t>.</a:t>
            </a:r>
            <a:endParaRPr lang="en-US" altLang="zh-CN" sz="2400" smtClean="0"/>
          </a:p>
          <a:p>
            <a:r>
              <a:rPr lang="zh-CN" altLang="en-US" sz="2400" smtClean="0"/>
              <a:t>鲍勃有</a:t>
            </a:r>
            <a:r>
              <a:rPr lang="zh-CN" altLang="en-US" sz="2400"/>
              <a:t>很多故事书，他经常和朋友们分享它们。</a:t>
            </a:r>
            <a:endParaRPr lang="zh-CN" altLang="en-US" sz="2400"/>
          </a:p>
          <a:p>
            <a:r>
              <a:rPr lang="zh-CN" altLang="en-US" sz="2400"/>
              <a:t> </a:t>
            </a:r>
            <a:endParaRPr lang="zh-CN" altLang="en-US" sz="2400"/>
          </a:p>
          <a:p>
            <a:endParaRPr lang="en-US" altLang="zh-CN" sz="2400"/>
          </a:p>
        </p:txBody>
      </p:sp>
      <p:sp>
        <p:nvSpPr>
          <p:cNvPr id="10" name="矩形 9"/>
          <p:cNvSpPr/>
          <p:nvPr/>
        </p:nvSpPr>
        <p:spPr>
          <a:xfrm>
            <a:off x="6234392" y="1848080"/>
            <a:ext cx="27978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shares them with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9895" y="0"/>
            <a:ext cx="10972800" cy="927100"/>
          </a:xfrm>
        </p:spPr>
        <p:txBody>
          <a:bodyPr rtlCol="0"/>
          <a:lstStyle/>
          <a:p>
            <a:pPr rtl="0"/>
            <a:r>
              <a:rPr lang="en-US" altLang="zh-CN" smtClean="0"/>
              <a:t>Key points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9855" y="814732"/>
            <a:ext cx="1167234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/>
              <a:t>10. </a:t>
            </a:r>
            <a:r>
              <a:rPr lang="en-US" altLang="zh-CN" sz="2400"/>
              <a:t>We often listen to music in bed.</a:t>
            </a:r>
            <a:endParaRPr lang="en-US" altLang="zh-CN" sz="2400"/>
          </a:p>
          <a:p>
            <a:r>
              <a:rPr lang="en-US" altLang="zh-CN" sz="2400"/>
              <a:t>in bed </a:t>
            </a:r>
            <a:r>
              <a:rPr lang="zh-CN" altLang="en-US" sz="2400"/>
              <a:t>躺在床上，</a:t>
            </a:r>
            <a:r>
              <a:rPr lang="en-US" altLang="zh-CN" sz="2400"/>
              <a:t>ill in bed</a:t>
            </a:r>
            <a:r>
              <a:rPr lang="zh-CN" altLang="en-US" sz="2400"/>
              <a:t>表示“卧病在床”。</a:t>
            </a:r>
            <a:endParaRPr lang="zh-CN" altLang="en-US" sz="2400"/>
          </a:p>
          <a:p>
            <a:r>
              <a:rPr lang="en-US" altLang="zh-CN" sz="2400"/>
              <a:t>My </a:t>
            </a:r>
            <a:r>
              <a:rPr lang="en-US" altLang="zh-CN" sz="2400" smtClean="0"/>
              <a:t>sister___________________. </a:t>
            </a:r>
            <a:r>
              <a:rPr lang="zh-CN" altLang="en-US" sz="2400"/>
              <a:t>我妹妹卧病在床。</a:t>
            </a:r>
            <a:endParaRPr lang="zh-CN" altLang="en-US" sz="2400"/>
          </a:p>
          <a:p>
            <a:endParaRPr lang="en-US" altLang="zh-CN" sz="2400" smtClean="0"/>
          </a:p>
          <a:p>
            <a:r>
              <a:rPr lang="en-US" altLang="zh-CN" sz="2400" smtClean="0"/>
              <a:t>in </a:t>
            </a:r>
            <a:r>
              <a:rPr lang="en-US" altLang="zh-CN" sz="2400"/>
              <a:t>bed VS on the bed </a:t>
            </a:r>
            <a:endParaRPr lang="en-US" altLang="zh-CN" sz="2400"/>
          </a:p>
          <a:p>
            <a:r>
              <a:rPr lang="en-US" altLang="zh-CN" sz="2400"/>
              <a:t>in bed</a:t>
            </a:r>
            <a:r>
              <a:rPr lang="zh-CN" altLang="en-US" sz="2400"/>
              <a:t>指“躺在床上（盖着被子）”</a:t>
            </a:r>
            <a:endParaRPr lang="zh-CN" altLang="en-US" sz="2400"/>
          </a:p>
          <a:p>
            <a:r>
              <a:rPr lang="en-US" altLang="zh-CN" sz="2400"/>
              <a:t>on the bed</a:t>
            </a:r>
            <a:r>
              <a:rPr lang="zh-CN" altLang="en-US" sz="2400"/>
              <a:t>指人时，表示“没有睡着，或者在床上但是没有躺下”</a:t>
            </a:r>
            <a:r>
              <a:rPr lang="zh-CN" altLang="en-US" sz="2400" smtClean="0"/>
              <a:t>；</a:t>
            </a:r>
            <a:endParaRPr lang="en-US" altLang="zh-CN" sz="2400" smtClean="0"/>
          </a:p>
          <a:p>
            <a:r>
              <a:rPr lang="en-US" altLang="zh-CN" sz="2400"/>
              <a:t> </a:t>
            </a:r>
            <a:r>
              <a:rPr lang="en-US" altLang="zh-CN" sz="2400" smtClean="0"/>
              <a:t>                </a:t>
            </a:r>
            <a:r>
              <a:rPr lang="zh-CN" altLang="en-US" sz="2400" smtClean="0"/>
              <a:t>指</a:t>
            </a:r>
            <a:r>
              <a:rPr lang="zh-CN" altLang="en-US" sz="2400"/>
              <a:t>物时，表示“在床上放着”。</a:t>
            </a:r>
            <a:endParaRPr lang="zh-CN" altLang="en-US" sz="2400"/>
          </a:p>
          <a:p>
            <a:r>
              <a:rPr lang="en-US" altLang="zh-CN" sz="2400" smtClean="0"/>
              <a:t>Mrs. Smith __________ </a:t>
            </a:r>
            <a:r>
              <a:rPr lang="en-US" altLang="zh-CN" sz="2400" smtClean="0">
                <a:solidFill>
                  <a:srgbClr val="00B0F0"/>
                </a:solidFill>
              </a:rPr>
              <a:t>with </a:t>
            </a:r>
            <a:r>
              <a:rPr lang="en-US" altLang="zh-CN" sz="2400">
                <a:solidFill>
                  <a:srgbClr val="00B0F0"/>
                </a:solidFill>
              </a:rPr>
              <a:t>a cold</a:t>
            </a:r>
            <a:r>
              <a:rPr lang="en-US" altLang="zh-CN" sz="2400" smtClean="0"/>
              <a:t>. </a:t>
            </a:r>
            <a:r>
              <a:rPr lang="zh-CN" altLang="en-US" sz="2400" smtClean="0"/>
              <a:t>史密斯</a:t>
            </a:r>
            <a:r>
              <a:rPr lang="zh-CN" altLang="en-US" sz="2400"/>
              <a:t>夫人因感冒卧床不起。</a:t>
            </a:r>
            <a:endParaRPr lang="zh-CN" altLang="en-US" sz="2400"/>
          </a:p>
          <a:p>
            <a:r>
              <a:rPr lang="en-US" altLang="zh-CN" sz="2400"/>
              <a:t>There is </a:t>
            </a:r>
            <a:r>
              <a:rPr lang="en-US" altLang="zh-CN" sz="2400" smtClean="0"/>
              <a:t>a new dress_____________. </a:t>
            </a:r>
            <a:r>
              <a:rPr lang="zh-CN" altLang="en-US" sz="2400" smtClean="0"/>
              <a:t>床</a:t>
            </a:r>
            <a:r>
              <a:rPr lang="zh-CN" altLang="en-US" sz="2400"/>
              <a:t>上有一条新的连衣裙。</a:t>
            </a:r>
            <a:endParaRPr lang="zh-CN" altLang="en-US" sz="2400"/>
          </a:p>
          <a:p>
            <a:r>
              <a:rPr lang="zh-CN" altLang="en-US" sz="2400"/>
              <a:t> </a:t>
            </a:r>
            <a:endParaRPr lang="zh-CN" altLang="en-US" sz="2400"/>
          </a:p>
          <a:p>
            <a:r>
              <a:rPr lang="en-US" altLang="zh-CN" sz="2400"/>
              <a:t>--Tony is still </a:t>
            </a:r>
            <a:r>
              <a:rPr lang="en-US" altLang="zh-CN" sz="2400" smtClean="0"/>
              <a:t>________. </a:t>
            </a:r>
            <a:r>
              <a:rPr lang="en-US" altLang="zh-CN" sz="2400"/>
              <a:t>He may </a:t>
            </a:r>
            <a:r>
              <a:rPr lang="en-US" altLang="zh-CN" sz="2400">
                <a:solidFill>
                  <a:srgbClr val="00B0F0"/>
                </a:solidFill>
              </a:rPr>
              <a:t>miss the school bus</a:t>
            </a:r>
            <a:r>
              <a:rPr lang="en-US" altLang="zh-CN" sz="2400"/>
              <a:t>.</a:t>
            </a:r>
            <a:endParaRPr lang="en-US" altLang="zh-CN" sz="2400"/>
          </a:p>
          <a:p>
            <a:r>
              <a:rPr lang="en-US" altLang="zh-CN" sz="2400"/>
              <a:t>-- Last night he </a:t>
            </a:r>
            <a:r>
              <a:rPr lang="en-US" altLang="zh-CN" sz="2400">
                <a:solidFill>
                  <a:srgbClr val="00B0F0"/>
                </a:solidFill>
              </a:rPr>
              <a:t>stay</a:t>
            </a:r>
            <a:r>
              <a:rPr lang="en-US" altLang="zh-CN" sz="2400"/>
              <a:t>ed </a:t>
            </a:r>
            <a:r>
              <a:rPr lang="en-US" altLang="zh-CN" sz="2400">
                <a:solidFill>
                  <a:srgbClr val="00B0F0"/>
                </a:solidFill>
              </a:rPr>
              <a:t>up late </a:t>
            </a:r>
            <a:r>
              <a:rPr lang="en-US" altLang="zh-CN" sz="2400"/>
              <a:t>to write the report.</a:t>
            </a:r>
            <a:endParaRPr lang="en-US" altLang="zh-CN" sz="2400"/>
          </a:p>
          <a:p>
            <a:r>
              <a:rPr lang="en-US" altLang="zh-CN" sz="2400"/>
              <a:t>A. in bed      B. in the bed     C. on bed     D. on the bed</a:t>
            </a:r>
            <a:endParaRPr lang="en-US" altLang="zh-CN" sz="2400"/>
          </a:p>
          <a:p>
            <a:r>
              <a:rPr lang="en-US" altLang="zh-CN" sz="2400"/>
              <a:t> 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6" name="矩形 5"/>
          <p:cNvSpPr/>
          <p:nvPr/>
        </p:nvSpPr>
        <p:spPr>
          <a:xfrm>
            <a:off x="1829242" y="3699179"/>
            <a:ext cx="20456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is in bed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17051" y="4061798"/>
            <a:ext cx="17241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on the bed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10928" y="1493916"/>
            <a:ext cx="21682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is ill in bed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73975" y="4730558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A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9895" y="0"/>
            <a:ext cx="10972800" cy="927100"/>
          </a:xfrm>
        </p:spPr>
        <p:txBody>
          <a:bodyPr rtlCol="0"/>
          <a:lstStyle/>
          <a:p>
            <a:pPr rtl="0"/>
            <a:r>
              <a:rPr lang="en-US" altLang="zh-CN" smtClean="0"/>
              <a:t>Key points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774705"/>
            <a:ext cx="1167234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/>
              <a:t>11. </a:t>
            </a:r>
            <a:r>
              <a:rPr lang="en-US" altLang="zh-CN" sz="2400"/>
              <a:t>I have my own bedroom and bathroom.</a:t>
            </a:r>
            <a:endParaRPr lang="en-US" altLang="zh-CN" sz="2400"/>
          </a:p>
          <a:p>
            <a:r>
              <a:rPr lang="en-US" altLang="zh-CN" sz="2400">
                <a:solidFill>
                  <a:srgbClr val="FF0000"/>
                </a:solidFill>
              </a:rPr>
              <a:t>own adj. “</a:t>
            </a:r>
            <a:r>
              <a:rPr lang="zh-CN" altLang="en-US" sz="2400">
                <a:solidFill>
                  <a:srgbClr val="FF0000"/>
                </a:solidFill>
              </a:rPr>
              <a:t>自己的”</a:t>
            </a:r>
            <a:r>
              <a:rPr lang="zh-CN" altLang="en-US" sz="2400"/>
              <a:t>，常和名词所有格或形容词性物主代词连用，表示“某人自己的”。</a:t>
            </a:r>
            <a:endParaRPr lang="zh-CN" altLang="en-US" sz="2400"/>
          </a:p>
          <a:p>
            <a:r>
              <a:rPr lang="en-US" altLang="zh-CN" sz="2400">
                <a:solidFill>
                  <a:srgbClr val="FF0000"/>
                </a:solidFill>
              </a:rPr>
              <a:t>of one’s own </a:t>
            </a:r>
            <a:r>
              <a:rPr lang="zh-CN" altLang="en-US" sz="2400">
                <a:solidFill>
                  <a:srgbClr val="FF0000"/>
                </a:solidFill>
              </a:rPr>
              <a:t>属于某人自己的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on one’s own </a:t>
            </a:r>
            <a:r>
              <a:rPr lang="zh-CN" altLang="en-US" sz="2400">
                <a:solidFill>
                  <a:srgbClr val="FF0000"/>
                </a:solidFill>
              </a:rPr>
              <a:t>单独的，独自的</a:t>
            </a:r>
            <a:r>
              <a:rPr lang="en-US" altLang="zh-CN" sz="2400">
                <a:solidFill>
                  <a:srgbClr val="FF0000"/>
                </a:solidFill>
              </a:rPr>
              <a:t>= alone=by oneself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zh-CN" altLang="en-US" sz="2400" smtClean="0"/>
              <a:t>我亲眼看见了这场车祸。</a:t>
            </a:r>
            <a:endParaRPr lang="en-US" altLang="zh-CN" sz="2400" smtClean="0"/>
          </a:p>
          <a:p>
            <a:r>
              <a:rPr lang="en-US" altLang="zh-CN" sz="2400" smtClean="0"/>
              <a:t>I </a:t>
            </a:r>
            <a:r>
              <a:rPr lang="en-US" altLang="zh-CN" sz="2400"/>
              <a:t>see </a:t>
            </a:r>
            <a:r>
              <a:rPr lang="en-US" altLang="zh-CN" sz="2400">
                <a:solidFill>
                  <a:srgbClr val="00B0F0"/>
                </a:solidFill>
              </a:rPr>
              <a:t>the whole </a:t>
            </a:r>
            <a:r>
              <a:rPr lang="en-US" altLang="zh-CN" sz="2400" smtClean="0">
                <a:solidFill>
                  <a:srgbClr val="00B0F0"/>
                </a:solidFill>
              </a:rPr>
              <a:t>accident</a:t>
            </a:r>
            <a:r>
              <a:rPr lang="en-US" altLang="zh-CN" sz="2400" smtClean="0"/>
              <a:t>__________________.</a:t>
            </a:r>
            <a:endParaRPr lang="en-US" altLang="zh-CN" sz="2400"/>
          </a:p>
          <a:p>
            <a:r>
              <a:rPr lang="zh-CN" altLang="en-US" sz="2400"/>
              <a:t>他有自己的房子了</a:t>
            </a:r>
            <a:r>
              <a:rPr lang="zh-CN" altLang="en-US" sz="2400" smtClean="0"/>
              <a:t>，</a:t>
            </a:r>
            <a:r>
              <a:rPr lang="zh-CN" altLang="en-US" sz="2400"/>
              <a:t>他去年造的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r>
              <a:rPr lang="en-US" altLang="zh-CN" sz="2400" smtClean="0"/>
              <a:t>He </a:t>
            </a:r>
            <a:r>
              <a:rPr lang="en-US" altLang="zh-CN" sz="2400"/>
              <a:t>has a house </a:t>
            </a:r>
            <a:r>
              <a:rPr lang="en-US" altLang="zh-CN" sz="2400" smtClean="0"/>
              <a:t>_____________and </a:t>
            </a:r>
            <a:r>
              <a:rPr lang="en-US" altLang="zh-CN" sz="2400"/>
              <a:t>he built it last year.</a:t>
            </a:r>
            <a:endParaRPr lang="en-US" altLang="zh-CN" sz="2400"/>
          </a:p>
          <a:p>
            <a:r>
              <a:rPr lang="en-US" altLang="zh-CN" sz="2400">
                <a:solidFill>
                  <a:srgbClr val="00B0F0"/>
                </a:solidFill>
              </a:rPr>
              <a:t>It’s dangerous for you to go out for a walk</a:t>
            </a:r>
            <a:r>
              <a:rPr lang="en-US" altLang="zh-CN" sz="2400"/>
              <a:t> in the forest_______ at night.</a:t>
            </a:r>
            <a:endParaRPr lang="en-US" altLang="zh-CN" sz="2400"/>
          </a:p>
          <a:p>
            <a:r>
              <a:rPr lang="en-US" altLang="zh-CN" sz="2400" smtClean="0"/>
              <a:t>A. on </a:t>
            </a:r>
            <a:r>
              <a:rPr lang="en-US" altLang="zh-CN" sz="2400"/>
              <a:t>business        B. by the </a:t>
            </a:r>
            <a:r>
              <a:rPr lang="en-US" altLang="zh-CN" sz="2400" smtClean="0"/>
              <a:t>way     C. on </a:t>
            </a:r>
            <a:r>
              <a:rPr lang="en-US" altLang="zh-CN" sz="2400"/>
              <a:t>your own         D. on the top</a:t>
            </a:r>
            <a:endParaRPr lang="en-US" altLang="zh-CN" sz="2400"/>
          </a:p>
          <a:p>
            <a:r>
              <a:rPr lang="en-US" altLang="zh-CN" sz="2400"/>
              <a:t> </a:t>
            </a:r>
            <a:endParaRPr lang="en-US" altLang="zh-CN" sz="2400"/>
          </a:p>
          <a:p>
            <a:r>
              <a:rPr lang="en-US" altLang="zh-CN" sz="2400">
                <a:solidFill>
                  <a:srgbClr val="FF0000"/>
                </a:solidFill>
              </a:rPr>
              <a:t>own vt. </a:t>
            </a:r>
            <a:r>
              <a:rPr lang="zh-CN" altLang="en-US" sz="2400">
                <a:solidFill>
                  <a:srgbClr val="FF0000"/>
                </a:solidFill>
              </a:rPr>
              <a:t>拥有</a:t>
            </a:r>
            <a:r>
              <a:rPr lang="en-US" altLang="zh-CN" sz="2400">
                <a:solidFill>
                  <a:srgbClr val="FF0000"/>
                </a:solidFill>
              </a:rPr>
              <a:t>= have    owner  n. …..</a:t>
            </a:r>
            <a:r>
              <a:rPr lang="zh-CN" altLang="en-US" sz="2400">
                <a:solidFill>
                  <a:srgbClr val="FF0000"/>
                </a:solidFill>
              </a:rPr>
              <a:t>的拥有者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/>
              <a:t>My father </a:t>
            </a:r>
            <a:r>
              <a:rPr lang="en-US" altLang="zh-CN" sz="2400" smtClean="0"/>
              <a:t>______a company.</a:t>
            </a:r>
            <a:r>
              <a:rPr lang="zh-CN" altLang="en-US" sz="2400" smtClean="0"/>
              <a:t>我爸爸开了一家公司。</a:t>
            </a:r>
            <a:endParaRPr lang="en-US" altLang="zh-CN" sz="2400"/>
          </a:p>
          <a:p>
            <a:r>
              <a:rPr lang="en-US" altLang="zh-CN" sz="2400"/>
              <a:t>= My father is </a:t>
            </a:r>
            <a:r>
              <a:rPr lang="en-US" altLang="zh-CN" sz="2400" smtClean="0"/>
              <a:t>_______________the </a:t>
            </a:r>
            <a:r>
              <a:rPr lang="en-US" altLang="zh-CN" sz="2400"/>
              <a:t>company.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6" name="矩形 5"/>
          <p:cNvSpPr/>
          <p:nvPr/>
        </p:nvSpPr>
        <p:spPr>
          <a:xfrm>
            <a:off x="3477436" y="2514996"/>
            <a:ext cx="28924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with my own eyes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53598" y="3706871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>
                <a:solidFill>
                  <a:srgbClr val="FF0000"/>
                </a:solidFill>
              </a:rPr>
              <a:t>C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62088" y="5101831"/>
            <a:ext cx="904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owns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08002" y="5563496"/>
            <a:ext cx="1963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the owner of 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61891" y="3322711"/>
            <a:ext cx="16562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of his own 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9895" y="0"/>
            <a:ext cx="10972800" cy="927100"/>
          </a:xfrm>
        </p:spPr>
        <p:txBody>
          <a:bodyPr rtlCol="0"/>
          <a:lstStyle/>
          <a:p>
            <a:pPr rtl="0"/>
            <a:r>
              <a:rPr lang="en-US" altLang="zh-CN" smtClean="0"/>
              <a:t>Key points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735715"/>
            <a:ext cx="1167234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/>
              <a:t>12. </a:t>
            </a:r>
            <a:r>
              <a:rPr lang="en-US" altLang="zh-CN" sz="2400"/>
              <a:t>I love to sit there and look out at the beach and the sea.</a:t>
            </a:r>
            <a:endParaRPr lang="en-US" altLang="zh-CN" sz="2400"/>
          </a:p>
          <a:p>
            <a:r>
              <a:rPr lang="en-US" altLang="zh-CN" sz="2400">
                <a:solidFill>
                  <a:srgbClr val="FF0000"/>
                </a:solidFill>
              </a:rPr>
              <a:t>look out at </a:t>
            </a:r>
            <a:r>
              <a:rPr lang="zh-CN" altLang="en-US" sz="2400">
                <a:solidFill>
                  <a:srgbClr val="FF0000"/>
                </a:solidFill>
              </a:rPr>
              <a:t>由 </a:t>
            </a:r>
            <a:r>
              <a:rPr lang="en-US" altLang="zh-CN" sz="2400">
                <a:solidFill>
                  <a:srgbClr val="FF0000"/>
                </a:solidFill>
              </a:rPr>
              <a:t>look out </a:t>
            </a:r>
            <a:r>
              <a:rPr lang="zh-CN" altLang="en-US" sz="2400">
                <a:solidFill>
                  <a:srgbClr val="FF0000"/>
                </a:solidFill>
              </a:rPr>
              <a:t>和</a:t>
            </a:r>
            <a:r>
              <a:rPr lang="en-US" altLang="zh-CN" sz="2400">
                <a:solidFill>
                  <a:srgbClr val="FF0000"/>
                </a:solidFill>
              </a:rPr>
              <a:t>look at </a:t>
            </a:r>
            <a:r>
              <a:rPr lang="zh-CN" altLang="en-US" sz="2400">
                <a:solidFill>
                  <a:srgbClr val="FF0000"/>
                </a:solidFill>
              </a:rPr>
              <a:t>两个词组构成，表示朝外看</a:t>
            </a:r>
            <a:r>
              <a:rPr lang="en-US" altLang="zh-CN" sz="2400">
                <a:solidFill>
                  <a:srgbClr val="FF0000"/>
                </a:solidFill>
              </a:rPr>
              <a:t>……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zh-CN" altLang="en-US" sz="2400"/>
              <a:t>格林夫人喜欢站在窗边看花园里的花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r>
              <a:rPr lang="en-US" altLang="zh-CN" sz="2400" smtClean="0"/>
              <a:t>Mrs</a:t>
            </a:r>
            <a:r>
              <a:rPr lang="en-US" altLang="zh-CN" sz="2400"/>
              <a:t>. Green likes </a:t>
            </a:r>
            <a:r>
              <a:rPr lang="en-US" altLang="zh-CN" sz="2400">
                <a:solidFill>
                  <a:srgbClr val="00B0F0"/>
                </a:solidFill>
              </a:rPr>
              <a:t>stand</a:t>
            </a:r>
            <a:r>
              <a:rPr lang="en-US" altLang="zh-CN" sz="2400"/>
              <a:t>ing </a:t>
            </a:r>
            <a:r>
              <a:rPr lang="en-US" altLang="zh-CN" sz="2400">
                <a:solidFill>
                  <a:srgbClr val="00B0F0"/>
                </a:solidFill>
              </a:rPr>
              <a:t>by the window </a:t>
            </a:r>
            <a:r>
              <a:rPr lang="en-US" altLang="zh-CN" sz="2400"/>
              <a:t>and </a:t>
            </a:r>
            <a:r>
              <a:rPr lang="en-US" altLang="zh-CN" sz="2400" smtClean="0"/>
              <a:t>_______________the </a:t>
            </a:r>
            <a:r>
              <a:rPr lang="en-US" altLang="zh-CN" sz="2400"/>
              <a:t>flowers in the garden.</a:t>
            </a:r>
            <a:endParaRPr lang="en-US" altLang="zh-CN" sz="2400"/>
          </a:p>
          <a:p>
            <a:r>
              <a:rPr lang="zh-CN" altLang="en-US" sz="2400">
                <a:solidFill>
                  <a:srgbClr val="FF0000"/>
                </a:solidFill>
              </a:rPr>
              <a:t>拓展：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look out of </a:t>
            </a:r>
            <a:r>
              <a:rPr lang="zh-CN" altLang="en-US" sz="2400" smtClean="0"/>
              <a:t>朝外看</a:t>
            </a:r>
            <a:endParaRPr lang="en-US" altLang="zh-CN" sz="2400"/>
          </a:p>
          <a:p>
            <a:r>
              <a:rPr lang="en-US" altLang="zh-CN" sz="2400"/>
              <a:t>look out = be careful= take </a:t>
            </a:r>
            <a:r>
              <a:rPr lang="en-US" altLang="zh-CN" sz="2400" smtClean="0"/>
              <a:t>care</a:t>
            </a:r>
            <a:r>
              <a:rPr lang="zh-CN" altLang="en-US" sz="2400" smtClean="0"/>
              <a:t>当心</a:t>
            </a:r>
            <a:endParaRPr lang="en-US" altLang="zh-CN" sz="2400"/>
          </a:p>
          <a:p>
            <a:r>
              <a:rPr lang="en-US" altLang="zh-CN" sz="2400"/>
              <a:t>look </a:t>
            </a:r>
            <a:r>
              <a:rPr lang="en-US" altLang="zh-CN" sz="2400" smtClean="0"/>
              <a:t>for</a:t>
            </a:r>
            <a:r>
              <a:rPr lang="zh-CN" altLang="en-US" sz="2400" smtClean="0"/>
              <a:t>寻找</a:t>
            </a:r>
            <a:endParaRPr lang="en-US" altLang="zh-CN" sz="2400"/>
          </a:p>
          <a:p>
            <a:r>
              <a:rPr lang="en-US" altLang="zh-CN" sz="2400"/>
              <a:t>look </a:t>
            </a:r>
            <a:r>
              <a:rPr lang="en-US" altLang="zh-CN" sz="2400" smtClean="0"/>
              <a:t>around</a:t>
            </a:r>
            <a:r>
              <a:rPr lang="zh-CN" altLang="en-US" sz="2400" smtClean="0"/>
              <a:t>朝四周看</a:t>
            </a:r>
            <a:endParaRPr lang="en-US" altLang="zh-CN" sz="2400"/>
          </a:p>
          <a:p>
            <a:r>
              <a:rPr lang="en-US" altLang="zh-CN" sz="2400"/>
              <a:t>look </a:t>
            </a:r>
            <a:r>
              <a:rPr lang="en-US" altLang="zh-CN" sz="2400" smtClean="0"/>
              <a:t>up</a:t>
            </a:r>
            <a:r>
              <a:rPr lang="zh-CN" altLang="en-US" sz="2400" smtClean="0"/>
              <a:t>向上看，查（字典）</a:t>
            </a:r>
            <a:endParaRPr lang="en-US" altLang="zh-CN" sz="2400"/>
          </a:p>
          <a:p>
            <a:r>
              <a:rPr lang="en-US" altLang="zh-CN" sz="2400"/>
              <a:t>look </a:t>
            </a:r>
            <a:r>
              <a:rPr lang="en-US" altLang="zh-CN" sz="2400" smtClean="0"/>
              <a:t>after</a:t>
            </a:r>
            <a:r>
              <a:rPr lang="zh-CN" altLang="en-US" sz="2400" smtClean="0"/>
              <a:t>照顾</a:t>
            </a:r>
            <a:endParaRPr lang="en-US" altLang="zh-CN" sz="2400"/>
          </a:p>
          <a:p>
            <a:r>
              <a:rPr lang="en-US" altLang="zh-CN" sz="2400"/>
              <a:t>look </a:t>
            </a:r>
            <a:r>
              <a:rPr lang="en-US" altLang="zh-CN" sz="2400" smtClean="0"/>
              <a:t>like </a:t>
            </a:r>
            <a:r>
              <a:rPr lang="zh-CN" altLang="en-US" sz="2400" smtClean="0"/>
              <a:t>看上去像</a:t>
            </a:r>
            <a:endParaRPr lang="en-US" altLang="zh-CN" sz="2400"/>
          </a:p>
          <a:p>
            <a:r>
              <a:rPr lang="en-US" altLang="zh-CN" sz="2400"/>
              <a:t>look around </a:t>
            </a:r>
            <a:r>
              <a:rPr lang="en-US" altLang="zh-CN" sz="2400" smtClean="0"/>
              <a:t>for </a:t>
            </a:r>
            <a:r>
              <a:rPr lang="zh-CN" altLang="en-US" sz="2400" smtClean="0"/>
              <a:t>四周寻找</a:t>
            </a:r>
            <a:endParaRPr lang="en-US" altLang="zh-CN" sz="2400"/>
          </a:p>
          <a:p>
            <a:r>
              <a:rPr lang="en-US" altLang="zh-CN" sz="2400"/>
              <a:t> </a:t>
            </a:r>
            <a:endParaRPr lang="en-US" altLang="zh-CN" sz="2400"/>
          </a:p>
          <a:p>
            <a:r>
              <a:rPr lang="en-US" altLang="zh-CN" sz="2400" smtClean="0"/>
              <a:t> </a:t>
            </a:r>
            <a:endParaRPr lang="en-US" altLang="zh-CN" sz="2400"/>
          </a:p>
        </p:txBody>
      </p:sp>
      <p:sp>
        <p:nvSpPr>
          <p:cNvPr id="2" name="矩形 1"/>
          <p:cNvSpPr/>
          <p:nvPr/>
        </p:nvSpPr>
        <p:spPr>
          <a:xfrm>
            <a:off x="6345432" y="1715337"/>
            <a:ext cx="2101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looking out at 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72165"/>
            <a:ext cx="10972800" cy="927100"/>
          </a:xfrm>
        </p:spPr>
        <p:txBody>
          <a:bodyPr rtlCol="0"/>
          <a:lstStyle/>
          <a:p>
            <a:pPr rtl="0"/>
            <a:r>
              <a:rPr lang="en-US" altLang="zh-CN" smtClean="0"/>
              <a:t>Key points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230069"/>
            <a:ext cx="116723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/>
              <a:t> </a:t>
            </a:r>
            <a:endParaRPr lang="en-US" altLang="zh-CN" sz="2400"/>
          </a:p>
          <a:p>
            <a:r>
              <a:rPr lang="en-US" altLang="zh-CN" sz="2400" smtClean="0"/>
              <a:t>13. </a:t>
            </a:r>
            <a:r>
              <a:rPr lang="en-US" altLang="zh-CN" sz="2400"/>
              <a:t>The bathroom is the best place to chat and watch TV.</a:t>
            </a:r>
            <a:endParaRPr lang="en-US" altLang="zh-CN" sz="2400"/>
          </a:p>
          <a:p>
            <a:endParaRPr lang="en-US" altLang="zh-CN" sz="2400" smtClean="0">
              <a:solidFill>
                <a:srgbClr val="FF0000"/>
              </a:solidFill>
            </a:endParaRPr>
          </a:p>
          <a:p>
            <a:r>
              <a:rPr lang="en-US" altLang="zh-CN" sz="2400" smtClean="0">
                <a:solidFill>
                  <a:srgbClr val="FF0000"/>
                </a:solidFill>
              </a:rPr>
              <a:t>the </a:t>
            </a:r>
            <a:r>
              <a:rPr lang="en-US" altLang="zh-CN" sz="2400">
                <a:solidFill>
                  <a:srgbClr val="FF0000"/>
                </a:solidFill>
              </a:rPr>
              <a:t>best place to do </a:t>
            </a:r>
            <a:r>
              <a:rPr lang="en-US" altLang="zh-CN" sz="2400" err="1" smtClean="0">
                <a:solidFill>
                  <a:srgbClr val="FF0000"/>
                </a:solidFill>
              </a:rPr>
              <a:t>sth.</a:t>
            </a:r>
            <a:r>
              <a:rPr lang="zh-CN" altLang="en-US" sz="2400" smtClean="0">
                <a:solidFill>
                  <a:srgbClr val="FF0000"/>
                </a:solidFill>
              </a:rPr>
              <a:t>做某事最好的地方</a:t>
            </a:r>
            <a:endParaRPr lang="en-US" altLang="zh-CN" sz="2400">
              <a:solidFill>
                <a:srgbClr val="FF0000"/>
              </a:solidFill>
            </a:endParaRPr>
          </a:p>
          <a:p>
            <a:endParaRPr lang="en-US" altLang="zh-CN" sz="2400" smtClean="0"/>
          </a:p>
          <a:p>
            <a:r>
              <a:rPr lang="en-US" altLang="zh-CN" sz="2400" smtClean="0"/>
              <a:t>Suzhou </a:t>
            </a:r>
            <a:r>
              <a:rPr lang="en-US" altLang="zh-CN" sz="2400"/>
              <a:t>is </a:t>
            </a:r>
            <a:r>
              <a:rPr lang="en-US" altLang="zh-CN" sz="2400" smtClean="0"/>
              <a:t>_____________________in spring.</a:t>
            </a:r>
            <a:r>
              <a:rPr lang="zh-CN" altLang="en-US" sz="2400" smtClean="0"/>
              <a:t>在春天，苏州是游览最好的地方。</a:t>
            </a:r>
            <a:endParaRPr lang="en-US" altLang="zh-CN" sz="2400"/>
          </a:p>
        </p:txBody>
      </p:sp>
      <p:sp>
        <p:nvSpPr>
          <p:cNvPr id="6" name="矩形 5"/>
          <p:cNvSpPr/>
          <p:nvPr/>
        </p:nvSpPr>
        <p:spPr>
          <a:xfrm>
            <a:off x="1692640" y="2972034"/>
            <a:ext cx="3267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the best place to visit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34911" y="-157738"/>
            <a:ext cx="10846865" cy="927100"/>
          </a:xfrm>
        </p:spPr>
        <p:txBody>
          <a:bodyPr rtlCol="0"/>
          <a:lstStyle/>
          <a:p>
            <a:pPr rtl="0"/>
            <a:r>
              <a:rPr lang="en-US" altLang="zh-CN" smtClean="0"/>
              <a:t>Key points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4864" y="699275"/>
            <a:ext cx="1167234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/>
              <a:t>14. </a:t>
            </a:r>
            <a:r>
              <a:rPr lang="en-US" altLang="zh-CN" sz="2400"/>
              <a:t>The CN Tower is 1815 feet tall.</a:t>
            </a:r>
            <a:endParaRPr lang="en-US" altLang="zh-CN" sz="2400"/>
          </a:p>
          <a:p>
            <a:r>
              <a:rPr lang="zh-CN" altLang="en-US" sz="2400">
                <a:solidFill>
                  <a:srgbClr val="FF0000"/>
                </a:solidFill>
              </a:rPr>
              <a:t>表达高度：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1.“</a:t>
            </a:r>
            <a:r>
              <a:rPr lang="zh-CN" altLang="en-US" sz="2400">
                <a:solidFill>
                  <a:srgbClr val="FF0000"/>
                </a:solidFill>
              </a:rPr>
              <a:t>基数词</a:t>
            </a:r>
            <a:r>
              <a:rPr lang="en-US" altLang="zh-CN" sz="2400">
                <a:solidFill>
                  <a:srgbClr val="FF0000"/>
                </a:solidFill>
              </a:rPr>
              <a:t>+</a:t>
            </a:r>
            <a:r>
              <a:rPr lang="zh-CN" altLang="en-US" sz="2400">
                <a:solidFill>
                  <a:srgbClr val="FF0000"/>
                </a:solidFill>
              </a:rPr>
              <a:t>量词</a:t>
            </a:r>
            <a:r>
              <a:rPr lang="en-US" altLang="zh-CN" sz="2400">
                <a:solidFill>
                  <a:srgbClr val="FF0000"/>
                </a:solidFill>
              </a:rPr>
              <a:t>+</a:t>
            </a:r>
            <a:r>
              <a:rPr lang="zh-CN" altLang="en-US" sz="2400">
                <a:solidFill>
                  <a:srgbClr val="FF0000"/>
                </a:solidFill>
              </a:rPr>
              <a:t>形容词”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/>
              <a:t>The building </a:t>
            </a:r>
            <a:r>
              <a:rPr lang="en-US" altLang="zh-CN" sz="2400" smtClean="0"/>
              <a:t>is__________________.</a:t>
            </a:r>
            <a:r>
              <a:rPr lang="zh-CN" altLang="en-US" sz="2400" smtClean="0"/>
              <a:t>这幢大楼</a:t>
            </a:r>
            <a:r>
              <a:rPr lang="en-US" altLang="zh-CN" sz="2400" smtClean="0"/>
              <a:t>20</a:t>
            </a:r>
            <a:r>
              <a:rPr lang="zh-CN" altLang="en-US" sz="2400" smtClean="0"/>
              <a:t>米高。</a:t>
            </a:r>
            <a:endParaRPr lang="en-US" altLang="zh-CN" sz="2400"/>
          </a:p>
          <a:p>
            <a:r>
              <a:rPr lang="en-US" altLang="zh-CN" sz="2400">
                <a:solidFill>
                  <a:srgbClr val="FF0000"/>
                </a:solidFill>
              </a:rPr>
              <a:t>2. </a:t>
            </a:r>
            <a:r>
              <a:rPr lang="zh-CN" altLang="en-US" sz="2400">
                <a:solidFill>
                  <a:srgbClr val="FF0000"/>
                </a:solidFill>
              </a:rPr>
              <a:t>合成形容词作定语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3. </a:t>
            </a:r>
            <a:r>
              <a:rPr lang="zh-CN" altLang="en-US" sz="2400">
                <a:solidFill>
                  <a:srgbClr val="FF0000"/>
                </a:solidFill>
              </a:rPr>
              <a:t>基数词</a:t>
            </a:r>
            <a:r>
              <a:rPr lang="en-US" altLang="zh-CN" sz="2400">
                <a:solidFill>
                  <a:srgbClr val="FF0000"/>
                </a:solidFill>
              </a:rPr>
              <a:t>+</a:t>
            </a:r>
            <a:r>
              <a:rPr lang="zh-CN" altLang="en-US" sz="2400">
                <a:solidFill>
                  <a:srgbClr val="FF0000"/>
                </a:solidFill>
              </a:rPr>
              <a:t>量词</a:t>
            </a:r>
            <a:r>
              <a:rPr lang="en-US" altLang="zh-CN" sz="2400">
                <a:solidFill>
                  <a:srgbClr val="FF0000"/>
                </a:solidFill>
              </a:rPr>
              <a:t>+in+ </a:t>
            </a:r>
            <a:r>
              <a:rPr lang="zh-CN" altLang="en-US" sz="2400">
                <a:solidFill>
                  <a:srgbClr val="FF0000"/>
                </a:solidFill>
              </a:rPr>
              <a:t>名词（作表语）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/>
              <a:t>The river </a:t>
            </a:r>
            <a:r>
              <a:rPr lang="en-US" altLang="zh-CN" sz="2400" smtClean="0"/>
              <a:t>is____________________.</a:t>
            </a:r>
            <a:r>
              <a:rPr lang="zh-CN" altLang="en-US" sz="2400" smtClean="0"/>
              <a:t>这条河</a:t>
            </a:r>
            <a:r>
              <a:rPr lang="en-US" altLang="zh-CN" sz="2400" smtClean="0"/>
              <a:t>10</a:t>
            </a:r>
            <a:r>
              <a:rPr lang="zh-CN" altLang="en-US" sz="2400" smtClean="0"/>
              <a:t>英里长。</a:t>
            </a:r>
            <a:endParaRPr lang="en-US" altLang="zh-CN" sz="2400"/>
          </a:p>
          <a:p>
            <a:r>
              <a:rPr lang="en-US" altLang="zh-CN" sz="2400" smtClean="0"/>
              <a:t>=It </a:t>
            </a:r>
            <a:r>
              <a:rPr lang="en-US" altLang="zh-CN" sz="2400"/>
              <a:t>is </a:t>
            </a:r>
            <a:r>
              <a:rPr lang="en-US" altLang="zh-CN" sz="2400" smtClean="0"/>
              <a:t>_______________river</a:t>
            </a:r>
            <a:r>
              <a:rPr lang="en-US" altLang="zh-CN" sz="2400"/>
              <a:t>.</a:t>
            </a:r>
            <a:endParaRPr lang="en-US" altLang="zh-CN" sz="2400"/>
          </a:p>
          <a:p>
            <a:r>
              <a:rPr lang="en-US" altLang="zh-CN" sz="2400" smtClean="0"/>
              <a:t>=The </a:t>
            </a:r>
            <a:r>
              <a:rPr lang="en-US" altLang="zh-CN" sz="2400"/>
              <a:t>river </a:t>
            </a:r>
            <a:r>
              <a:rPr lang="en-US" altLang="zh-CN" sz="2400" smtClean="0"/>
              <a:t>is___________________.</a:t>
            </a:r>
            <a:endParaRPr lang="en-US" altLang="zh-CN" sz="2400"/>
          </a:p>
          <a:p>
            <a:r>
              <a:rPr lang="en-US" altLang="zh-CN" sz="2400">
                <a:solidFill>
                  <a:srgbClr val="FF0000"/>
                </a:solidFill>
              </a:rPr>
              <a:t>foot  n. </a:t>
            </a:r>
            <a:r>
              <a:rPr lang="zh-CN" altLang="en-US" sz="2400">
                <a:solidFill>
                  <a:srgbClr val="FF0000"/>
                </a:solidFill>
              </a:rPr>
              <a:t>英尺 复数是</a:t>
            </a:r>
            <a:r>
              <a:rPr lang="en-US" altLang="zh-CN" sz="2400">
                <a:solidFill>
                  <a:srgbClr val="FF0000"/>
                </a:solidFill>
              </a:rPr>
              <a:t>feet</a:t>
            </a:r>
            <a:r>
              <a:rPr lang="zh-CN" altLang="en-US" sz="2400"/>
              <a:t>。 一英尺等于</a:t>
            </a:r>
            <a:r>
              <a:rPr lang="en-US" altLang="zh-CN" sz="2400"/>
              <a:t>30.48</a:t>
            </a:r>
            <a:r>
              <a:rPr lang="zh-CN" altLang="en-US" sz="2400"/>
              <a:t>厘米</a:t>
            </a:r>
            <a:endParaRPr lang="zh-CN" altLang="en-US" sz="2400"/>
          </a:p>
          <a:p>
            <a:r>
              <a:rPr lang="zh-CN" altLang="en-US" sz="2400"/>
              <a:t>基数词</a:t>
            </a:r>
            <a:r>
              <a:rPr lang="en-US" altLang="zh-CN" sz="2400"/>
              <a:t>+foot/feet+ </a:t>
            </a:r>
            <a:r>
              <a:rPr lang="zh-CN" altLang="en-US" sz="2400"/>
              <a:t>形容词</a:t>
            </a:r>
            <a:endParaRPr lang="zh-CN" altLang="en-US" sz="2400"/>
          </a:p>
          <a:p>
            <a:r>
              <a:rPr lang="en-US" altLang="zh-CN" sz="2400"/>
              <a:t>The building </a:t>
            </a:r>
            <a:r>
              <a:rPr lang="en-US" altLang="zh-CN" sz="2400" smtClean="0"/>
              <a:t>is________________.</a:t>
            </a:r>
            <a:r>
              <a:rPr lang="zh-CN" altLang="en-US" sz="2400" smtClean="0"/>
              <a:t>这座桥</a:t>
            </a:r>
            <a:r>
              <a:rPr lang="en-US" altLang="zh-CN" sz="2400" smtClean="0"/>
              <a:t>500</a:t>
            </a:r>
            <a:r>
              <a:rPr lang="zh-CN" altLang="en-US" sz="2400" smtClean="0"/>
              <a:t>英尺高</a:t>
            </a:r>
            <a:endParaRPr lang="en-US" altLang="zh-CN" sz="2400"/>
          </a:p>
          <a:p>
            <a:r>
              <a:rPr lang="en-US" altLang="zh-CN" sz="2400"/>
              <a:t>--How long is the bridge?</a:t>
            </a:r>
            <a:endParaRPr lang="en-US" altLang="zh-CN" sz="2400"/>
          </a:p>
          <a:p>
            <a:r>
              <a:rPr lang="en-US" altLang="zh-CN" sz="2400"/>
              <a:t>-- It’s </a:t>
            </a:r>
            <a:r>
              <a:rPr lang="en-US" altLang="zh-CN" sz="2400" smtClean="0"/>
              <a:t>_______.</a:t>
            </a:r>
            <a:endParaRPr lang="en-US" altLang="zh-CN" sz="2400"/>
          </a:p>
          <a:p>
            <a:r>
              <a:rPr lang="en-US" altLang="zh-CN" sz="2400"/>
              <a:t>A. 300-metre-long     B. 300-metres long </a:t>
            </a:r>
            <a:endParaRPr lang="en-US" altLang="zh-CN" sz="2400"/>
          </a:p>
          <a:p>
            <a:r>
              <a:rPr lang="en-US" altLang="zh-CN" sz="2400"/>
              <a:t>C. 300 metres long     D. 300 metre long </a:t>
            </a:r>
            <a:endParaRPr lang="en-US" altLang="zh-CN" sz="2400"/>
          </a:p>
        </p:txBody>
      </p:sp>
      <p:sp>
        <p:nvSpPr>
          <p:cNvPr id="8" name="矩形 7"/>
          <p:cNvSpPr/>
          <p:nvPr/>
        </p:nvSpPr>
        <p:spPr>
          <a:xfrm>
            <a:off x="1317131" y="5425239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C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63861" y="1796743"/>
            <a:ext cx="2032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20 metres tall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63861" y="2873802"/>
            <a:ext cx="2000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10 miles long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3371" y="3228144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a 10-mile-long 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72916" y="3572439"/>
            <a:ext cx="25827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10 miles in length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89742" y="4658107"/>
            <a:ext cx="1776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500 feet tall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71264" y="562450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This is a 300-metre-long bridge</a:t>
            </a:r>
            <a:r>
              <a:rPr lang="en-US" altLang="zh-CN" sz="2400" smtClean="0">
                <a:solidFill>
                  <a:srgbClr val="FF0000"/>
                </a:solidFill>
              </a:rPr>
              <a:t>.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96000" y="6086167"/>
            <a:ext cx="51852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>
                <a:solidFill>
                  <a:srgbClr val="FF0000"/>
                </a:solidFill>
              </a:rPr>
              <a:t>= The bridge is 300 metres in length.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4" grpId="0"/>
      <p:bldP spid="9" grpId="0"/>
      <p:bldP spid="10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9895" y="0"/>
            <a:ext cx="10972800" cy="927100"/>
          </a:xfrm>
        </p:spPr>
        <p:txBody>
          <a:bodyPr rtlCol="0"/>
          <a:lstStyle/>
          <a:p>
            <a:pPr rtl="0"/>
            <a:r>
              <a:rPr lang="en-US" altLang="zh-CN" smtClean="0"/>
              <a:t>Key points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9928" y="705735"/>
            <a:ext cx="1167234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/>
              <a:t>15. </a:t>
            </a:r>
            <a:r>
              <a:rPr lang="en-US" altLang="zh-CN" sz="2400"/>
              <a:t>France has an area of over 260,000 square miles.</a:t>
            </a:r>
            <a:endParaRPr lang="en-US" altLang="zh-CN" sz="2400"/>
          </a:p>
          <a:p>
            <a:r>
              <a:rPr lang="en-US" altLang="zh-CN" sz="2400">
                <a:solidFill>
                  <a:srgbClr val="FF0000"/>
                </a:solidFill>
              </a:rPr>
              <a:t>have an area of…= be … in area </a:t>
            </a:r>
            <a:r>
              <a:rPr lang="zh-CN" altLang="en-US" sz="2400">
                <a:solidFill>
                  <a:srgbClr val="FF0000"/>
                </a:solidFill>
              </a:rPr>
              <a:t>面积是</a:t>
            </a:r>
            <a:r>
              <a:rPr lang="en-US" altLang="zh-CN" sz="2400">
                <a:solidFill>
                  <a:srgbClr val="FF0000"/>
                </a:solidFill>
              </a:rPr>
              <a:t>……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 smtClean="0"/>
              <a:t>France___________________________________.</a:t>
            </a:r>
            <a:r>
              <a:rPr lang="zh-CN" altLang="en-US" sz="2400" smtClean="0"/>
              <a:t>法国的面积超过</a:t>
            </a:r>
            <a:r>
              <a:rPr lang="en-US" altLang="zh-CN" sz="2400" smtClean="0"/>
              <a:t>260000</a:t>
            </a:r>
            <a:r>
              <a:rPr lang="zh-CN" altLang="en-US" sz="2400" smtClean="0"/>
              <a:t>平方英里。</a:t>
            </a:r>
            <a:endParaRPr lang="en-US" altLang="zh-CN" sz="2400"/>
          </a:p>
          <a:p>
            <a:r>
              <a:rPr lang="en-US" altLang="zh-CN" sz="2400"/>
              <a:t>China has </a:t>
            </a:r>
            <a:r>
              <a:rPr lang="en-US" altLang="zh-CN" sz="2400" smtClean="0"/>
              <a:t>_________area </a:t>
            </a:r>
            <a:r>
              <a:rPr lang="en-US" altLang="zh-CN" sz="2400"/>
              <a:t>of about 9,600,000.</a:t>
            </a:r>
            <a:endParaRPr lang="en-US" altLang="zh-CN" sz="2400"/>
          </a:p>
          <a:p>
            <a:r>
              <a:rPr lang="en-US" altLang="zh-CN" sz="2400"/>
              <a:t>A. a    B. an     C. the     D. /</a:t>
            </a:r>
            <a:endParaRPr lang="en-US" altLang="zh-CN" sz="2400"/>
          </a:p>
          <a:p>
            <a:r>
              <a:rPr lang="en-US" altLang="zh-CN" sz="2400"/>
              <a:t> </a:t>
            </a:r>
            <a:endParaRPr lang="en-US" altLang="zh-CN" sz="2400"/>
          </a:p>
          <a:p>
            <a:r>
              <a:rPr lang="en-US" altLang="zh-CN" sz="2400" smtClean="0"/>
              <a:t>16.Your </a:t>
            </a:r>
            <a:r>
              <a:rPr lang="en-US" altLang="zh-CN" sz="2400"/>
              <a:t>garden is full of flowers.</a:t>
            </a:r>
            <a:endParaRPr lang="en-US" altLang="zh-CN" sz="2400"/>
          </a:p>
          <a:p>
            <a:r>
              <a:rPr lang="en-US" altLang="zh-CN" sz="2400">
                <a:solidFill>
                  <a:srgbClr val="FF0000"/>
                </a:solidFill>
              </a:rPr>
              <a:t>be full of = be filled </a:t>
            </a:r>
            <a:r>
              <a:rPr lang="en-US" altLang="zh-CN" sz="2400" smtClean="0">
                <a:solidFill>
                  <a:srgbClr val="FF0000"/>
                </a:solidFill>
              </a:rPr>
              <a:t>with </a:t>
            </a:r>
            <a:r>
              <a:rPr lang="zh-CN" altLang="en-US" sz="2400" smtClean="0">
                <a:solidFill>
                  <a:srgbClr val="FF0000"/>
                </a:solidFill>
              </a:rPr>
              <a:t>充满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The basket is full of apples</a:t>
            </a:r>
            <a:r>
              <a:rPr lang="en-US" altLang="zh-CN" sz="2400" smtClean="0"/>
              <a:t>. </a:t>
            </a:r>
            <a:r>
              <a:rPr lang="zh-CN" altLang="en-US" sz="2400" smtClean="0"/>
              <a:t>这个篮子装满了苹果。</a:t>
            </a:r>
            <a:endParaRPr lang="en-US" altLang="zh-CN" sz="2400"/>
          </a:p>
          <a:p>
            <a:r>
              <a:rPr lang="en-US" altLang="zh-CN" sz="2400"/>
              <a:t> </a:t>
            </a:r>
            <a:endParaRPr lang="en-US" altLang="zh-CN" sz="2400"/>
          </a:p>
          <a:p>
            <a:r>
              <a:rPr lang="zh-CN" altLang="en-US" sz="2400"/>
              <a:t>人们对未来美好生活充满了希望。</a:t>
            </a:r>
            <a:endParaRPr lang="zh-CN" altLang="en-US" sz="2400"/>
          </a:p>
          <a:p>
            <a:r>
              <a:rPr lang="en-US" altLang="zh-CN" sz="2400"/>
              <a:t>People </a:t>
            </a:r>
            <a:r>
              <a:rPr lang="en-US" altLang="zh-CN" sz="2400" smtClean="0"/>
              <a:t>_________________for </a:t>
            </a:r>
            <a:r>
              <a:rPr lang="en-US" altLang="zh-CN" sz="2400"/>
              <a:t>the beautiful life in the future.</a:t>
            </a:r>
            <a:endParaRPr lang="en-US" altLang="zh-CN" sz="2400"/>
          </a:p>
          <a:p>
            <a:r>
              <a:rPr lang="en-US" altLang="zh-CN" sz="2400"/>
              <a:t> </a:t>
            </a:r>
            <a:endParaRPr lang="en-US" altLang="zh-CN" sz="2400"/>
          </a:p>
          <a:p>
            <a:r>
              <a:rPr lang="en-US" altLang="zh-CN" sz="2400">
                <a:solidFill>
                  <a:srgbClr val="FF0000"/>
                </a:solidFill>
              </a:rPr>
              <a:t>full adj. “</a:t>
            </a:r>
            <a:r>
              <a:rPr lang="zh-CN" altLang="en-US" sz="2400">
                <a:solidFill>
                  <a:srgbClr val="FF0000"/>
                </a:solidFill>
              </a:rPr>
              <a:t>满的，饱的”反义词 </a:t>
            </a:r>
            <a:r>
              <a:rPr lang="en-US" altLang="zh-CN" sz="2400">
                <a:solidFill>
                  <a:srgbClr val="FF0000"/>
                </a:solidFill>
              </a:rPr>
              <a:t>empty/ hungry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 smtClean="0"/>
              <a:t>_____________. </a:t>
            </a:r>
            <a:r>
              <a:rPr lang="en-US" altLang="zh-CN" sz="2400"/>
              <a:t>You can’t put the book in </a:t>
            </a:r>
            <a:r>
              <a:rPr lang="en-US" altLang="zh-CN" sz="2400" smtClean="0"/>
              <a:t>it.</a:t>
            </a:r>
            <a:r>
              <a:rPr lang="zh-CN" altLang="en-US" sz="2400" smtClean="0"/>
              <a:t>这个包满了，你不能把书放进去了。</a:t>
            </a:r>
            <a:endParaRPr lang="en-US" altLang="zh-CN" sz="2400"/>
          </a:p>
          <a:p>
            <a:r>
              <a:rPr lang="en-US" altLang="zh-CN" sz="2400" smtClean="0"/>
              <a:t>_____________. </a:t>
            </a:r>
            <a:r>
              <a:rPr lang="en-US" altLang="zh-CN" sz="2400"/>
              <a:t>I have had </a:t>
            </a:r>
            <a:r>
              <a:rPr lang="en-US" altLang="zh-CN" sz="2400" smtClean="0"/>
              <a:t>enough.</a:t>
            </a:r>
            <a:r>
              <a:rPr lang="zh-CN" altLang="en-US" sz="2400" smtClean="0"/>
              <a:t>我饱了，我吃的足够多了。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6" name="矩形 5"/>
          <p:cNvSpPr/>
          <p:nvPr/>
        </p:nvSpPr>
        <p:spPr>
          <a:xfrm>
            <a:off x="124917" y="5809003"/>
            <a:ext cx="2218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The bag is full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0382" y="6153778"/>
            <a:ext cx="10743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I’m full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31343" y="1384359"/>
            <a:ext cx="5150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is over 260,000 square miles in area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68967" y="1846024"/>
            <a:ext cx="386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B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68313" y="4733539"/>
            <a:ext cx="2307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are full of hope 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/>
      <p:bldP spid="4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9895" y="0"/>
            <a:ext cx="10972800" cy="927100"/>
          </a:xfrm>
        </p:spPr>
        <p:txBody>
          <a:bodyPr rtlCol="0"/>
          <a:lstStyle/>
          <a:p>
            <a:pPr rtl="0"/>
            <a:r>
              <a:rPr lang="en-US" altLang="zh-CN" smtClean="0"/>
              <a:t>Key points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9849" y="1005538"/>
            <a:ext cx="116723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/>
              <a:t>17. I </a:t>
            </a:r>
            <a:r>
              <a:rPr lang="en-US" altLang="zh-CN" sz="2400"/>
              <a:t>hope to visit your home some day.</a:t>
            </a:r>
            <a:endParaRPr lang="en-US" altLang="zh-CN" sz="2400"/>
          </a:p>
          <a:p>
            <a:r>
              <a:rPr lang="en-US" altLang="zh-CN" sz="2400">
                <a:solidFill>
                  <a:srgbClr val="FF0000"/>
                </a:solidFill>
              </a:rPr>
              <a:t>some day </a:t>
            </a:r>
            <a:r>
              <a:rPr lang="zh-CN" altLang="en-US" sz="2400">
                <a:solidFill>
                  <a:srgbClr val="FF0000"/>
                </a:solidFill>
              </a:rPr>
              <a:t>意为“将来有一天，总有一天”，也可以写作</a:t>
            </a:r>
            <a:r>
              <a:rPr lang="en-US" altLang="zh-CN" sz="2400">
                <a:solidFill>
                  <a:srgbClr val="FF0000"/>
                </a:solidFill>
              </a:rPr>
              <a:t>someday</a:t>
            </a:r>
            <a:r>
              <a:rPr lang="zh-CN" altLang="en-US" sz="2400">
                <a:solidFill>
                  <a:srgbClr val="FF0000"/>
                </a:solidFill>
              </a:rPr>
              <a:t>，</a:t>
            </a:r>
            <a:r>
              <a:rPr lang="en-US" altLang="zh-CN" sz="2400">
                <a:solidFill>
                  <a:srgbClr val="FF0000"/>
                </a:solidFill>
              </a:rPr>
              <a:t>some</a:t>
            </a:r>
            <a:r>
              <a:rPr lang="zh-CN" altLang="en-US" sz="2400">
                <a:solidFill>
                  <a:srgbClr val="FF0000"/>
                </a:solidFill>
              </a:rPr>
              <a:t>指某个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zh-CN" altLang="en-US" sz="2400"/>
              <a:t>总有一天你会对这件事感到惭愧</a:t>
            </a:r>
            <a:r>
              <a:rPr lang="zh-CN" altLang="en-US" sz="2400" smtClean="0"/>
              <a:t>。</a:t>
            </a:r>
            <a:r>
              <a:rPr lang="en-US" altLang="zh-CN" sz="2400">
                <a:solidFill>
                  <a:srgbClr val="FF0000"/>
                </a:solidFill>
              </a:rPr>
              <a:t> </a:t>
            </a:r>
            <a:r>
              <a:rPr lang="en-US" altLang="zh-CN" sz="2400"/>
              <a:t>be sorry about </a:t>
            </a:r>
            <a:r>
              <a:rPr lang="en-US" altLang="zh-CN" sz="2400" err="1" smtClean="0"/>
              <a:t>sth</a:t>
            </a:r>
            <a:r>
              <a:rPr lang="en-US" altLang="zh-CN" sz="2400"/>
              <a:t>.</a:t>
            </a:r>
            <a:endParaRPr lang="zh-CN" altLang="en-US" sz="2400"/>
          </a:p>
          <a:p>
            <a:r>
              <a:rPr lang="en-US" altLang="zh-CN" sz="2400" smtClean="0"/>
              <a:t>You’ll_____________________________.</a:t>
            </a:r>
            <a:endParaRPr lang="en-US" altLang="zh-CN" sz="2400"/>
          </a:p>
          <a:p>
            <a:r>
              <a:rPr lang="en-US" altLang="zh-CN" sz="2400"/>
              <a:t> </a:t>
            </a:r>
            <a:endParaRPr lang="en-US" altLang="zh-CN" sz="2400"/>
          </a:p>
          <a:p>
            <a:r>
              <a:rPr lang="en-US" altLang="zh-CN" sz="2400">
                <a:solidFill>
                  <a:srgbClr val="FF0000"/>
                </a:solidFill>
              </a:rPr>
              <a:t>one day “</a:t>
            </a:r>
            <a:r>
              <a:rPr lang="zh-CN" altLang="en-US" sz="2400">
                <a:solidFill>
                  <a:srgbClr val="FF0000"/>
                </a:solidFill>
              </a:rPr>
              <a:t>某一天”，既可以指过去的某一天，也可以指将来的某一天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 smtClean="0"/>
              <a:t>____________I </a:t>
            </a:r>
            <a:r>
              <a:rPr lang="en-US" altLang="zh-CN" sz="2400"/>
              <a:t>met my friend in the supermarket and he told me that he </a:t>
            </a:r>
            <a:r>
              <a:rPr lang="en-US" altLang="zh-CN" sz="2400">
                <a:solidFill>
                  <a:srgbClr val="0070C0"/>
                </a:solidFill>
              </a:rPr>
              <a:t>would</a:t>
            </a:r>
            <a:r>
              <a:rPr lang="en-US" altLang="zh-CN" sz="2400"/>
              <a:t> come to see </a:t>
            </a:r>
            <a:r>
              <a:rPr lang="en-US" altLang="zh-CN" sz="2400" smtClean="0"/>
              <a:t>me______________.</a:t>
            </a:r>
            <a:endParaRPr lang="en-US" altLang="zh-CN" sz="2400" smtClean="0"/>
          </a:p>
          <a:p>
            <a:r>
              <a:rPr lang="zh-CN" altLang="en-US" sz="2400"/>
              <a:t>有一天我在超市遇见了我的一个朋友</a:t>
            </a:r>
            <a:r>
              <a:rPr lang="zh-CN" altLang="en-US" sz="2400" smtClean="0"/>
              <a:t>，</a:t>
            </a:r>
            <a:r>
              <a:rPr lang="zh-CN" altLang="en-US" sz="2400"/>
              <a:t>他说</a:t>
            </a:r>
            <a:r>
              <a:rPr lang="zh-CN" altLang="en-US" sz="2400" smtClean="0"/>
              <a:t>他将来某天会来看我。</a:t>
            </a:r>
            <a:endParaRPr lang="en-US" altLang="zh-CN" sz="2400"/>
          </a:p>
          <a:p>
            <a:r>
              <a:rPr lang="en-US" altLang="zh-CN" sz="2400"/>
              <a:t> 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</p:txBody>
      </p:sp>
      <p:sp>
        <p:nvSpPr>
          <p:cNvPr id="6" name="矩形 5"/>
          <p:cNvSpPr/>
          <p:nvPr/>
        </p:nvSpPr>
        <p:spPr>
          <a:xfrm>
            <a:off x="1214201" y="2034831"/>
            <a:ext cx="4047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be sorry about it some day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80509" y="3544695"/>
            <a:ext cx="1519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some day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5586" y="3083030"/>
            <a:ext cx="13484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One day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9895" y="0"/>
            <a:ext cx="10972800" cy="927100"/>
          </a:xfrm>
        </p:spPr>
        <p:txBody>
          <a:bodyPr rtlCol="0"/>
          <a:lstStyle/>
          <a:p>
            <a:pPr rtl="0"/>
            <a:r>
              <a:rPr lang="en-US" altLang="zh-CN" smtClean="0"/>
              <a:t>Key points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9849" y="1005538"/>
            <a:ext cx="116723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/>
              <a:t>18.May</a:t>
            </a:r>
            <a:r>
              <a:rPr lang="en-US" altLang="zh-CN" sz="2400"/>
              <a:t>/ Can/could I speak to ...?= Is ...there, please?</a:t>
            </a:r>
            <a:endParaRPr lang="en-US" altLang="zh-CN" sz="2400"/>
          </a:p>
          <a:p>
            <a:r>
              <a:rPr lang="zh-CN" altLang="en-US" sz="2400">
                <a:solidFill>
                  <a:srgbClr val="FF0000"/>
                </a:solidFill>
              </a:rPr>
              <a:t>回答： </a:t>
            </a:r>
            <a:r>
              <a:rPr lang="en-US" altLang="zh-CN" sz="2400">
                <a:solidFill>
                  <a:srgbClr val="FF0000"/>
                </a:solidFill>
              </a:rPr>
              <a:t>This is ... speaking./ Speaking.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zh-CN" altLang="en-US" sz="2400">
                <a:solidFill>
                  <a:srgbClr val="0070C0"/>
                </a:solidFill>
              </a:rPr>
              <a:t>注意：打电话，敲门时，不用</a:t>
            </a:r>
            <a:r>
              <a:rPr lang="en-US" altLang="zh-CN" sz="2400">
                <a:solidFill>
                  <a:srgbClr val="0070C0"/>
                </a:solidFill>
              </a:rPr>
              <a:t>I,</a:t>
            </a:r>
            <a:r>
              <a:rPr lang="zh-CN" altLang="en-US" sz="2400">
                <a:solidFill>
                  <a:srgbClr val="0070C0"/>
                </a:solidFill>
              </a:rPr>
              <a:t>用</a:t>
            </a:r>
            <a:r>
              <a:rPr lang="en-US" altLang="zh-CN" sz="2400">
                <a:solidFill>
                  <a:srgbClr val="0070C0"/>
                </a:solidFill>
              </a:rPr>
              <a:t>this</a:t>
            </a:r>
            <a:r>
              <a:rPr lang="zh-CN" altLang="en-US" sz="2400">
                <a:solidFill>
                  <a:srgbClr val="0070C0"/>
                </a:solidFill>
              </a:rPr>
              <a:t>或者</a:t>
            </a:r>
            <a:r>
              <a:rPr lang="en-US" altLang="zh-CN" sz="2400">
                <a:solidFill>
                  <a:srgbClr val="0070C0"/>
                </a:solidFill>
              </a:rPr>
              <a:t>it. </a:t>
            </a:r>
            <a:r>
              <a:rPr lang="zh-CN" altLang="en-US" sz="2400">
                <a:solidFill>
                  <a:srgbClr val="0070C0"/>
                </a:solidFill>
              </a:rPr>
              <a:t>询问对方是谁时，不用</a:t>
            </a:r>
            <a:r>
              <a:rPr lang="en-US" altLang="zh-CN" sz="2400">
                <a:solidFill>
                  <a:srgbClr val="0070C0"/>
                </a:solidFill>
              </a:rPr>
              <a:t>who are you</a:t>
            </a:r>
            <a:r>
              <a:rPr lang="zh-CN" altLang="en-US" sz="2400">
                <a:solidFill>
                  <a:srgbClr val="0070C0"/>
                </a:solidFill>
              </a:rPr>
              <a:t>？用 </a:t>
            </a:r>
            <a:r>
              <a:rPr lang="en-US" altLang="zh-CN" sz="2400">
                <a:solidFill>
                  <a:srgbClr val="0070C0"/>
                </a:solidFill>
              </a:rPr>
              <a:t>Is that...(speaking)?/ Who’s that (speaking)?</a:t>
            </a:r>
            <a:endParaRPr lang="en-US" altLang="zh-CN" sz="2400">
              <a:solidFill>
                <a:srgbClr val="0070C0"/>
              </a:solidFill>
            </a:endParaRPr>
          </a:p>
          <a:p>
            <a:r>
              <a:rPr lang="en-US" altLang="zh-CN" sz="2400"/>
              <a:t> --Is that Daniel speaking?</a:t>
            </a:r>
            <a:endParaRPr lang="en-US" altLang="zh-CN" sz="2400"/>
          </a:p>
          <a:p>
            <a:r>
              <a:rPr lang="en-US" altLang="zh-CN" sz="2400"/>
              <a:t>-- Yes. </a:t>
            </a:r>
            <a:r>
              <a:rPr lang="en-US" altLang="zh-CN" sz="2400" smtClean="0"/>
              <a:t>_________?</a:t>
            </a:r>
            <a:endParaRPr lang="en-US" altLang="zh-CN" sz="2400"/>
          </a:p>
          <a:p>
            <a:r>
              <a:rPr lang="en-US" altLang="zh-CN" sz="2400"/>
              <a:t>A. What’s your name     B. Who are you     C. Who’s that     D. How are you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</p:txBody>
      </p:sp>
      <p:sp>
        <p:nvSpPr>
          <p:cNvPr id="7" name="矩形 6"/>
          <p:cNvSpPr/>
          <p:nvPr/>
        </p:nvSpPr>
        <p:spPr>
          <a:xfrm>
            <a:off x="1836129" y="2840157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>
                <a:solidFill>
                  <a:srgbClr val="FF0000"/>
                </a:solidFill>
              </a:rPr>
              <a:t>C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9895" y="0"/>
            <a:ext cx="10972800" cy="927100"/>
          </a:xfrm>
        </p:spPr>
        <p:txBody>
          <a:bodyPr rtlCol="0"/>
          <a:lstStyle/>
          <a:p>
            <a:pPr rtl="0"/>
            <a:r>
              <a:rPr lang="en-US" altLang="zh-CN" smtClean="0"/>
              <a:t>Key points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9855" y="856357"/>
            <a:ext cx="1167234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/>
              <a:t>19.Can </a:t>
            </a:r>
            <a:r>
              <a:rPr lang="en-US" altLang="zh-CN" sz="2400"/>
              <a:t>I take a message?</a:t>
            </a:r>
            <a:endParaRPr lang="en-US" altLang="zh-CN" sz="2400"/>
          </a:p>
          <a:p>
            <a:r>
              <a:rPr lang="en-US" altLang="zh-CN" sz="2400"/>
              <a:t>message </a:t>
            </a:r>
            <a:r>
              <a:rPr lang="zh-CN" altLang="en-US" sz="2400"/>
              <a:t>名词，意为“消息，音讯”，复数形式为</a:t>
            </a:r>
            <a:r>
              <a:rPr lang="en-US" altLang="zh-CN" sz="2400"/>
              <a:t>messages</a:t>
            </a:r>
            <a:r>
              <a:rPr lang="zh-CN" altLang="en-US" sz="2400"/>
              <a:t>。</a:t>
            </a:r>
            <a:endParaRPr lang="en-US" altLang="zh-CN" sz="2400"/>
          </a:p>
          <a:p>
            <a:r>
              <a:rPr lang="en-US" altLang="zh-CN" sz="2400">
                <a:solidFill>
                  <a:srgbClr val="FF0000"/>
                </a:solidFill>
              </a:rPr>
              <a:t>take a message </a:t>
            </a:r>
            <a:r>
              <a:rPr lang="zh-CN" altLang="en-US" sz="2400">
                <a:solidFill>
                  <a:srgbClr val="FF0000"/>
                </a:solidFill>
              </a:rPr>
              <a:t>传个话，捎口信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send a message </a:t>
            </a:r>
            <a:r>
              <a:rPr lang="zh-CN" altLang="en-US" sz="2400">
                <a:solidFill>
                  <a:srgbClr val="FF0000"/>
                </a:solidFill>
              </a:rPr>
              <a:t>发送信息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leave a message </a:t>
            </a:r>
            <a:r>
              <a:rPr lang="zh-CN" altLang="en-US" sz="2400">
                <a:solidFill>
                  <a:srgbClr val="FF0000"/>
                </a:solidFill>
              </a:rPr>
              <a:t>留下口信</a:t>
            </a:r>
            <a:endParaRPr lang="zh-CN" altLang="en-US" sz="2400">
              <a:solidFill>
                <a:srgbClr val="FF0000"/>
              </a:solidFill>
            </a:endParaRPr>
          </a:p>
          <a:p>
            <a:endParaRPr lang="en-US" altLang="zh-CN" sz="2400" smtClean="0"/>
          </a:p>
          <a:p>
            <a:r>
              <a:rPr lang="en-US" altLang="zh-CN" sz="2400" smtClean="0"/>
              <a:t>Let’s _________________ to </a:t>
            </a:r>
            <a:r>
              <a:rPr lang="en-US" altLang="zh-CN" sz="2400"/>
              <a:t>tell her to meet us </a:t>
            </a:r>
            <a:r>
              <a:rPr lang="en-US" altLang="zh-CN" sz="2400">
                <a:solidFill>
                  <a:srgbClr val="00B0F0"/>
                </a:solidFill>
              </a:rPr>
              <a:t>at the railway station</a:t>
            </a:r>
            <a:r>
              <a:rPr lang="en-US" altLang="zh-CN" sz="2400"/>
              <a:t>. </a:t>
            </a:r>
            <a:endParaRPr lang="en-US" altLang="zh-CN" sz="2400" smtClean="0"/>
          </a:p>
          <a:p>
            <a:r>
              <a:rPr lang="zh-CN" altLang="en-US" sz="2400" smtClean="0"/>
              <a:t>我们</a:t>
            </a:r>
            <a:r>
              <a:rPr lang="zh-CN" altLang="en-US" sz="2400"/>
              <a:t>给她留个口信，告诉她到火车站来和我们碰面吧。</a:t>
            </a:r>
            <a:endParaRPr lang="zh-CN" altLang="en-US" sz="2400"/>
          </a:p>
          <a:p>
            <a:endParaRPr lang="en-US" altLang="zh-CN" sz="2400" smtClean="0"/>
          </a:p>
          <a:p>
            <a:r>
              <a:rPr lang="en-US" altLang="zh-CN" sz="2400" smtClean="0"/>
              <a:t>--</a:t>
            </a:r>
            <a:r>
              <a:rPr lang="en-US" altLang="zh-CN" sz="2400"/>
              <a:t>Hello. This is Leo speaking. Is that John?</a:t>
            </a:r>
            <a:endParaRPr lang="en-US" altLang="zh-CN" sz="2400"/>
          </a:p>
          <a:p>
            <a:r>
              <a:rPr lang="en-US" altLang="zh-CN" sz="2400"/>
              <a:t>-- Sorry, he isn’t in. </a:t>
            </a:r>
            <a:r>
              <a:rPr lang="en-US" altLang="zh-CN" sz="2400" smtClean="0"/>
              <a:t>__________</a:t>
            </a:r>
            <a:endParaRPr lang="en-US" altLang="zh-CN" sz="2400"/>
          </a:p>
          <a:p>
            <a:r>
              <a:rPr lang="en-US" altLang="zh-CN" sz="2400"/>
              <a:t>A. Please hold </a:t>
            </a:r>
            <a:r>
              <a:rPr lang="en-US" altLang="zh-CN" sz="2400" smtClean="0"/>
              <a:t>on.           B</a:t>
            </a:r>
            <a:r>
              <a:rPr lang="en-US" altLang="zh-CN" sz="2400"/>
              <a:t>. May I take a message?</a:t>
            </a:r>
            <a:endParaRPr lang="en-US" altLang="zh-CN" sz="2400"/>
          </a:p>
          <a:p>
            <a:r>
              <a:rPr lang="en-US" altLang="zh-CN" sz="2400"/>
              <a:t>C. What are you saying to </a:t>
            </a:r>
            <a:r>
              <a:rPr lang="en-US" altLang="zh-CN" sz="2400" smtClean="0"/>
              <a:t>him?           D</a:t>
            </a:r>
            <a:r>
              <a:rPr lang="en-US" altLang="zh-CN" sz="2400"/>
              <a:t>. Who are you?</a:t>
            </a:r>
            <a:endParaRPr lang="en-US" altLang="zh-CN" sz="2400"/>
          </a:p>
          <a:p>
            <a:r>
              <a:rPr lang="en-US" altLang="zh-CN" sz="2400"/>
              <a:t> </a:t>
            </a:r>
            <a:endParaRPr lang="en-US" altLang="zh-CN" sz="2400"/>
          </a:p>
          <a:p>
            <a:r>
              <a:rPr lang="en-US" altLang="zh-CN" sz="2400" smtClean="0"/>
              <a:t>.</a:t>
            </a:r>
            <a:endParaRPr lang="en-US" altLang="zh-CN" sz="2400" smtClean="0"/>
          </a:p>
          <a:p>
            <a:endParaRPr lang="en-US" altLang="zh-CN" sz="2400"/>
          </a:p>
        </p:txBody>
      </p:sp>
      <p:sp>
        <p:nvSpPr>
          <p:cNvPr id="6" name="矩形 5"/>
          <p:cNvSpPr/>
          <p:nvPr/>
        </p:nvSpPr>
        <p:spPr>
          <a:xfrm>
            <a:off x="1141270" y="2979212"/>
            <a:ext cx="2722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leave a message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74164" y="4509641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B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9895" y="0"/>
            <a:ext cx="10972800" cy="927100"/>
          </a:xfrm>
        </p:spPr>
        <p:txBody>
          <a:bodyPr rtlCol="0"/>
          <a:lstStyle/>
          <a:p>
            <a:pPr rtl="0"/>
            <a:r>
              <a:rPr lang="en-US" altLang="zh-CN" smtClean="0"/>
              <a:t>Key points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9849" y="1005538"/>
            <a:ext cx="1167234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/>
              <a:t>1.Would </a:t>
            </a:r>
            <a:r>
              <a:rPr lang="en-US" altLang="zh-CN" sz="2400"/>
              <a:t>you like to live in a palace?</a:t>
            </a:r>
            <a:endParaRPr lang="en-US" altLang="zh-CN" sz="2400"/>
          </a:p>
          <a:p>
            <a:r>
              <a:rPr lang="en-US" altLang="zh-CN" sz="2400"/>
              <a:t>would like to do sth. = want to do sth.</a:t>
            </a:r>
            <a:r>
              <a:rPr lang="zh-CN" altLang="en-US" sz="2400"/>
              <a:t>想要做某事 </a:t>
            </a:r>
            <a:endParaRPr lang="zh-CN" altLang="en-US" sz="2400"/>
          </a:p>
          <a:p>
            <a:r>
              <a:rPr lang="zh-CN" altLang="en-US" sz="2400" b="1"/>
              <a:t>肯定回答：</a:t>
            </a:r>
            <a:r>
              <a:rPr lang="zh-CN" altLang="en-US" sz="2400"/>
              <a:t>“</a:t>
            </a:r>
            <a:r>
              <a:rPr lang="en-US" altLang="zh-CN" sz="2400"/>
              <a:t>Yes, please</a:t>
            </a:r>
            <a:r>
              <a:rPr lang="en-US" altLang="zh-CN" sz="2400" smtClean="0"/>
              <a:t>.”  “</a:t>
            </a:r>
            <a:r>
              <a:rPr lang="en-US" altLang="zh-CN" sz="2400"/>
              <a:t>Yes, I’d/We’d like/love to</a:t>
            </a:r>
            <a:r>
              <a:rPr lang="en-US" altLang="zh-CN" sz="2400" smtClean="0"/>
              <a:t>.”  “Certainly</a:t>
            </a:r>
            <a:r>
              <a:rPr lang="en-US" altLang="zh-CN" sz="2400"/>
              <a:t>.</a:t>
            </a:r>
            <a:r>
              <a:rPr lang="en-US" altLang="zh-CN" sz="2400" smtClean="0"/>
              <a:t>”  “</a:t>
            </a:r>
            <a:r>
              <a:rPr lang="en-US" altLang="zh-CN" sz="2400"/>
              <a:t>Yes</a:t>
            </a:r>
            <a:r>
              <a:rPr lang="zh-CN" altLang="en-US" sz="2400"/>
              <a:t>，</a:t>
            </a:r>
            <a:r>
              <a:rPr lang="en-US" altLang="zh-CN" sz="2400"/>
              <a:t>thank you.”</a:t>
            </a:r>
            <a:endParaRPr lang="en-US" altLang="zh-CN" sz="2400"/>
          </a:p>
          <a:p>
            <a:r>
              <a:rPr lang="zh-CN" altLang="en-US" sz="2400" b="1"/>
              <a:t>否定回答：</a:t>
            </a:r>
            <a:r>
              <a:rPr lang="zh-CN" altLang="en-US" sz="2400"/>
              <a:t>“</a:t>
            </a:r>
            <a:r>
              <a:rPr lang="en-US" altLang="zh-CN" sz="2400"/>
              <a:t>No</a:t>
            </a:r>
            <a:r>
              <a:rPr lang="zh-CN" altLang="en-US" sz="2400"/>
              <a:t>，</a:t>
            </a:r>
            <a:r>
              <a:rPr lang="en-US" altLang="zh-CN" sz="2400" smtClean="0"/>
              <a:t>thanks.” “</a:t>
            </a:r>
            <a:r>
              <a:rPr lang="en-US" altLang="zh-CN" sz="2400"/>
              <a:t>No</a:t>
            </a:r>
            <a:r>
              <a:rPr lang="zh-CN" altLang="en-US" sz="2400"/>
              <a:t>，</a:t>
            </a:r>
            <a:r>
              <a:rPr lang="en-US" altLang="zh-CN" sz="2400"/>
              <a:t>thank </a:t>
            </a:r>
            <a:r>
              <a:rPr lang="en-US" altLang="zh-CN" sz="2400" smtClean="0"/>
              <a:t>you.” “</a:t>
            </a:r>
            <a:r>
              <a:rPr lang="en-US" altLang="zh-CN" sz="2400"/>
              <a:t>I’d like to, but</a:t>
            </a:r>
            <a:r>
              <a:rPr lang="en-US" altLang="zh-CN" sz="2400" smtClean="0"/>
              <a:t>…”</a:t>
            </a:r>
            <a:endParaRPr lang="en-US" altLang="zh-CN" sz="2400" smtClean="0"/>
          </a:p>
          <a:p>
            <a:r>
              <a:rPr lang="zh-CN" altLang="en-US" sz="2400" smtClean="0"/>
              <a:t>我想要住在饭店的隔壁。</a:t>
            </a:r>
            <a:endParaRPr lang="zh-CN" altLang="en-US" sz="2400" smtClean="0"/>
          </a:p>
          <a:p>
            <a:r>
              <a:rPr lang="en-US" altLang="zh-CN" sz="2400" smtClean="0"/>
              <a:t>_______________live </a:t>
            </a:r>
            <a:r>
              <a:rPr lang="en-US" altLang="zh-CN" sz="2400" smtClean="0">
                <a:solidFill>
                  <a:srgbClr val="0070C0"/>
                </a:solidFill>
              </a:rPr>
              <a:t>next to </a:t>
            </a:r>
            <a:r>
              <a:rPr lang="en-US" altLang="zh-CN" sz="2400" smtClean="0"/>
              <a:t>a restaurant.</a:t>
            </a:r>
            <a:endParaRPr lang="en-US" altLang="zh-CN" sz="2400" smtClean="0"/>
          </a:p>
          <a:p>
            <a:r>
              <a:rPr lang="zh-CN" altLang="en-US" sz="2400" smtClean="0"/>
              <a:t>你今晚想要和我一起去购物吗？是的，我想。</a:t>
            </a:r>
            <a:endParaRPr lang="zh-CN" altLang="en-US" sz="2400" smtClean="0"/>
          </a:p>
          <a:p>
            <a:r>
              <a:rPr lang="en-US" altLang="zh-CN" sz="2400" smtClean="0"/>
              <a:t>--Would you like to </a:t>
            </a:r>
            <a:r>
              <a:rPr lang="en-US" altLang="zh-CN" sz="2400" smtClean="0">
                <a:solidFill>
                  <a:srgbClr val="0070C0"/>
                </a:solidFill>
              </a:rPr>
              <a:t>do some shopping </a:t>
            </a:r>
            <a:r>
              <a:rPr lang="en-US" altLang="zh-CN" sz="2400" smtClean="0"/>
              <a:t>with me tonight?</a:t>
            </a:r>
            <a:endParaRPr lang="en-US" altLang="zh-CN" sz="2400" smtClean="0"/>
          </a:p>
          <a:p>
            <a:r>
              <a:rPr lang="en-US" altLang="zh-CN" sz="2400" smtClean="0"/>
              <a:t>--Yes,________________.</a:t>
            </a:r>
            <a:endParaRPr lang="en-US" altLang="zh-CN" sz="2400" smtClean="0"/>
          </a:p>
          <a:p>
            <a:r>
              <a:rPr lang="en-US" altLang="zh-CN" sz="2400" smtClean="0">
                <a:solidFill>
                  <a:srgbClr val="FF0000"/>
                </a:solidFill>
              </a:rPr>
              <a:t> </a:t>
            </a:r>
            <a:r>
              <a:rPr lang="zh-CN" altLang="en-US" sz="2400" b="1" smtClean="0">
                <a:solidFill>
                  <a:srgbClr val="FF0000"/>
                </a:solidFill>
              </a:rPr>
              <a:t>拓展：</a:t>
            </a:r>
            <a:endParaRPr lang="en-US" altLang="zh-CN" sz="2400" b="1" smtClean="0">
              <a:solidFill>
                <a:srgbClr val="FF0000"/>
              </a:solidFill>
            </a:endParaRPr>
          </a:p>
          <a:p>
            <a:r>
              <a:rPr lang="en-US" altLang="zh-CN" sz="2400" smtClean="0">
                <a:solidFill>
                  <a:srgbClr val="FF0000"/>
                </a:solidFill>
              </a:rPr>
              <a:t>would like sth.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r>
              <a:rPr lang="en-US" altLang="zh-CN" sz="2400" smtClean="0">
                <a:solidFill>
                  <a:srgbClr val="FF0000"/>
                </a:solidFill>
              </a:rPr>
              <a:t>would like sb. to do sth.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r>
              <a:rPr lang="zh-CN" altLang="en-US" sz="2400" smtClean="0"/>
              <a:t>你想要一些面条吗？</a:t>
            </a:r>
            <a:endParaRPr lang="en-US" altLang="zh-CN" sz="2400" smtClean="0"/>
          </a:p>
          <a:p>
            <a:r>
              <a:rPr lang="zh-CN" altLang="en-US" sz="2400" smtClean="0"/>
              <a:t>我想要你见一见我的一些朋友。</a:t>
            </a:r>
            <a:r>
              <a:rPr lang="en-US" altLang="zh-CN" sz="2400" smtClean="0"/>
              <a:t>I ______________________</a:t>
            </a:r>
            <a:r>
              <a:rPr lang="en-US" altLang="zh-CN" sz="2400" smtClean="0">
                <a:solidFill>
                  <a:srgbClr val="0070C0"/>
                </a:solidFill>
              </a:rPr>
              <a:t>some of my friends</a:t>
            </a:r>
            <a:r>
              <a:rPr lang="en-US" altLang="zh-CN" sz="2400" smtClean="0"/>
              <a:t>.</a:t>
            </a:r>
            <a:endParaRPr lang="en-US" altLang="zh-CN" sz="2400"/>
          </a:p>
        </p:txBody>
      </p:sp>
      <p:sp>
        <p:nvSpPr>
          <p:cNvPr id="6" name="矩形 5"/>
          <p:cNvSpPr/>
          <p:nvPr/>
        </p:nvSpPr>
        <p:spPr>
          <a:xfrm>
            <a:off x="809469" y="2791520"/>
            <a:ext cx="1709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I’d like to 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3645" y="5708379"/>
            <a:ext cx="3316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>
                <a:solidFill>
                  <a:srgbClr val="FF0000"/>
                </a:solidFill>
              </a:rPr>
              <a:t>would </a:t>
            </a:r>
            <a:r>
              <a:rPr lang="en-US" altLang="zh-CN" sz="2400">
                <a:solidFill>
                  <a:srgbClr val="FF0000"/>
                </a:solidFill>
              </a:rPr>
              <a:t>like you to meet 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68865" y="5425240"/>
            <a:ext cx="43581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Would you like some noodles?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80186" y="3918892"/>
            <a:ext cx="21355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I’d like/ love to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9895" y="0"/>
            <a:ext cx="10972800" cy="927100"/>
          </a:xfrm>
        </p:spPr>
        <p:txBody>
          <a:bodyPr rtlCol="0"/>
          <a:lstStyle/>
          <a:p>
            <a:pPr rtl="0"/>
            <a:r>
              <a:rPr lang="en-US" altLang="zh-CN" smtClean="0"/>
              <a:t>Key points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9849" y="1005538"/>
            <a:ext cx="1167234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/>
              <a:t>20. </a:t>
            </a:r>
            <a:r>
              <a:rPr lang="en-US" altLang="zh-CN" sz="2400"/>
              <a:t>Can you ask him to call me back?</a:t>
            </a:r>
            <a:endParaRPr lang="en-US" altLang="zh-CN" sz="2400"/>
          </a:p>
          <a:p>
            <a:r>
              <a:rPr lang="en-US" altLang="zh-CN" sz="2400"/>
              <a:t>call sb. back = ring/phone sb. back “</a:t>
            </a:r>
            <a:r>
              <a:rPr lang="zh-CN" altLang="en-US" sz="2400"/>
              <a:t>给某人回电话”</a:t>
            </a:r>
            <a:endParaRPr lang="zh-CN" altLang="en-US" sz="2400"/>
          </a:p>
          <a:p>
            <a:r>
              <a:rPr lang="en-US" altLang="zh-CN" sz="2400"/>
              <a:t>She </a:t>
            </a:r>
            <a:r>
              <a:rPr lang="en-US" altLang="zh-CN" sz="2400" smtClean="0"/>
              <a:t>_____________________________now</a:t>
            </a:r>
            <a:r>
              <a:rPr lang="en-US" altLang="zh-CN" sz="2400"/>
              <a:t>.</a:t>
            </a:r>
            <a:r>
              <a:rPr lang="zh-CN" altLang="en-US" sz="2400"/>
              <a:t>现在她正在给她妈妈回电话。</a:t>
            </a:r>
            <a:endParaRPr lang="zh-CN" altLang="en-US" sz="2400"/>
          </a:p>
          <a:p>
            <a:r>
              <a:rPr lang="zh-CN" altLang="en-US" sz="2400"/>
              <a:t> </a:t>
            </a:r>
            <a:endParaRPr lang="en-US" altLang="zh-CN" sz="2400" smtClean="0"/>
          </a:p>
          <a:p>
            <a:r>
              <a:rPr lang="en-US" altLang="zh-CN" sz="2400" smtClean="0"/>
              <a:t>--</a:t>
            </a:r>
            <a:r>
              <a:rPr lang="en-US" altLang="zh-CN" sz="2400"/>
              <a:t>May I </a:t>
            </a:r>
            <a:r>
              <a:rPr lang="en-US" altLang="zh-CN" sz="2400">
                <a:solidFill>
                  <a:srgbClr val="00B0F0"/>
                </a:solidFill>
              </a:rPr>
              <a:t>speak to </a:t>
            </a:r>
            <a:r>
              <a:rPr lang="en-US" altLang="zh-CN" sz="2400"/>
              <a:t>Jack?</a:t>
            </a:r>
            <a:endParaRPr lang="en-US" altLang="zh-CN" sz="2400"/>
          </a:p>
          <a:p>
            <a:r>
              <a:rPr lang="en-US" altLang="zh-CN" sz="2400"/>
              <a:t>--Sorry, he isn’t here now. I will tell him to </a:t>
            </a:r>
            <a:r>
              <a:rPr lang="en-US" altLang="zh-CN" sz="2400" smtClean="0"/>
              <a:t>_____ </a:t>
            </a:r>
            <a:r>
              <a:rPr lang="en-US" altLang="zh-CN" sz="2400"/>
              <a:t>you _____ later.</a:t>
            </a:r>
            <a:endParaRPr lang="en-US" altLang="zh-CN" sz="2400"/>
          </a:p>
          <a:p>
            <a:pPr lvl="0"/>
            <a:r>
              <a:rPr lang="en-US" altLang="zh-CN" sz="2400"/>
              <a:t>call; on    B. calling; at    C. call</a:t>
            </a:r>
            <a:r>
              <a:rPr lang="en-US" altLang="zh-CN" sz="2400" smtClean="0"/>
              <a:t>; back    </a:t>
            </a:r>
            <a:r>
              <a:rPr lang="en-US" altLang="zh-CN" sz="2400"/>
              <a:t>D. calling; back</a:t>
            </a:r>
            <a:endParaRPr lang="en-US" altLang="zh-CN" sz="2400"/>
          </a:p>
          <a:p>
            <a:r>
              <a:rPr lang="en-US" altLang="zh-CN" sz="2400"/>
              <a:t> </a:t>
            </a:r>
            <a:endParaRPr lang="en-US" altLang="zh-CN" sz="2400"/>
          </a:p>
          <a:p>
            <a:r>
              <a:rPr lang="en-US" altLang="zh-CN" sz="2400">
                <a:solidFill>
                  <a:srgbClr val="FF0000"/>
                </a:solidFill>
              </a:rPr>
              <a:t>call on </a:t>
            </a:r>
            <a:r>
              <a:rPr lang="zh-CN" altLang="en-US" sz="2400">
                <a:solidFill>
                  <a:srgbClr val="FF0000"/>
                </a:solidFill>
              </a:rPr>
              <a:t>短暂访问，号召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call up </a:t>
            </a:r>
            <a:r>
              <a:rPr lang="zh-CN" altLang="en-US" sz="2400">
                <a:solidFill>
                  <a:srgbClr val="FF0000"/>
                </a:solidFill>
              </a:rPr>
              <a:t>给（某人）打电话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call for</a:t>
            </a:r>
            <a:r>
              <a:rPr lang="zh-CN" altLang="en-US" sz="2400">
                <a:solidFill>
                  <a:srgbClr val="FF0000"/>
                </a:solidFill>
              </a:rPr>
              <a:t>（</a:t>
            </a:r>
            <a:r>
              <a:rPr lang="en-US" altLang="zh-CN" sz="2400">
                <a:solidFill>
                  <a:srgbClr val="FF0000"/>
                </a:solidFill>
              </a:rPr>
              <a:t>sb.) </a:t>
            </a:r>
            <a:r>
              <a:rPr lang="zh-CN" altLang="en-US" sz="2400">
                <a:solidFill>
                  <a:srgbClr val="FF0000"/>
                </a:solidFill>
              </a:rPr>
              <a:t>（去）接（某人）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call off </a:t>
            </a:r>
            <a:r>
              <a:rPr lang="zh-CN" altLang="en-US" sz="2400">
                <a:solidFill>
                  <a:srgbClr val="FF0000"/>
                </a:solidFill>
              </a:rPr>
              <a:t>取消</a:t>
            </a:r>
            <a:endParaRPr lang="zh-CN" altLang="en-US" sz="2400">
              <a:solidFill>
                <a:srgbClr val="FF0000"/>
              </a:solidFill>
            </a:endParaRPr>
          </a:p>
          <a:p>
            <a:endParaRPr lang="zh-CN" altLang="en-US" sz="2400"/>
          </a:p>
          <a:p>
            <a:r>
              <a:rPr lang="en-US" altLang="zh-CN" sz="2400" smtClean="0"/>
              <a:t> </a:t>
            </a:r>
            <a:endParaRPr lang="en-US" altLang="zh-CN" sz="2400" smtClean="0"/>
          </a:p>
          <a:p>
            <a:r>
              <a:rPr lang="en-US" altLang="zh-CN" sz="2400" smtClean="0"/>
              <a:t> </a:t>
            </a:r>
            <a:endParaRPr lang="en-US" altLang="zh-CN" sz="2400" smtClean="0"/>
          </a:p>
          <a:p>
            <a:r>
              <a:rPr lang="en-US" altLang="zh-CN" sz="2400" smtClean="0"/>
              <a:t>.</a:t>
            </a:r>
            <a:endParaRPr lang="en-US" altLang="zh-CN" sz="2400" smtClean="0"/>
          </a:p>
          <a:p>
            <a:endParaRPr lang="en-US" altLang="zh-CN" sz="2400"/>
          </a:p>
        </p:txBody>
      </p:sp>
      <p:sp>
        <p:nvSpPr>
          <p:cNvPr id="6" name="矩形 5"/>
          <p:cNvSpPr/>
          <p:nvPr/>
        </p:nvSpPr>
        <p:spPr>
          <a:xfrm>
            <a:off x="1291170" y="1690058"/>
            <a:ext cx="39723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is calling her mother back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22999" y="2843902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C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9895" y="0"/>
            <a:ext cx="10972800" cy="927100"/>
          </a:xfrm>
        </p:spPr>
        <p:txBody>
          <a:bodyPr rtlCol="0"/>
          <a:lstStyle/>
          <a:p>
            <a:pPr rtl="0"/>
            <a:r>
              <a:rPr lang="en-US" altLang="zh-CN" smtClean="0"/>
              <a:t>Key points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9849" y="1005538"/>
            <a:ext cx="1167234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/>
              <a:t>21. </a:t>
            </a:r>
            <a:r>
              <a:rPr lang="en-US" altLang="zh-CN" sz="2400"/>
              <a:t>My dream home is at the foot of a hill.</a:t>
            </a:r>
            <a:endParaRPr lang="en-US" altLang="zh-CN" sz="2400"/>
          </a:p>
          <a:p>
            <a:r>
              <a:rPr lang="en-US" altLang="zh-CN" sz="2400"/>
              <a:t>at the foot of </a:t>
            </a:r>
            <a:r>
              <a:rPr lang="zh-CN" altLang="en-US" sz="2400"/>
              <a:t>意为“在</a:t>
            </a:r>
            <a:r>
              <a:rPr lang="en-US" altLang="zh-CN" sz="2400"/>
              <a:t>...</a:t>
            </a:r>
            <a:r>
              <a:rPr lang="zh-CN" altLang="en-US" sz="2400"/>
              <a:t>脚下”</a:t>
            </a:r>
            <a:r>
              <a:rPr lang="zh-CN" altLang="en-US" sz="2400" smtClean="0"/>
              <a:t>。</a:t>
            </a:r>
            <a:r>
              <a:rPr lang="en-US" altLang="zh-CN" sz="2400" smtClean="0"/>
              <a:t>foot</a:t>
            </a:r>
            <a:r>
              <a:rPr lang="zh-CN" altLang="en-US" sz="2400"/>
              <a:t>可以表示“底部”。</a:t>
            </a:r>
            <a:endParaRPr lang="zh-CN" altLang="en-US" sz="2400"/>
          </a:p>
          <a:p>
            <a:r>
              <a:rPr lang="en-US" altLang="zh-CN" sz="2400"/>
              <a:t>There is a small town </a:t>
            </a:r>
            <a:r>
              <a:rPr lang="en-US" altLang="zh-CN" sz="2400" smtClean="0"/>
              <a:t>__________________ the </a:t>
            </a:r>
            <a:r>
              <a:rPr lang="en-US" altLang="zh-CN" sz="2400"/>
              <a:t>mountain.</a:t>
            </a:r>
            <a:r>
              <a:rPr lang="zh-CN" altLang="en-US" sz="2400"/>
              <a:t>山脚下有一个小镇。</a:t>
            </a:r>
            <a:endParaRPr lang="zh-CN" altLang="en-US" sz="2400"/>
          </a:p>
          <a:p>
            <a:endParaRPr lang="en-US" altLang="zh-CN" sz="2400" smtClean="0"/>
          </a:p>
          <a:p>
            <a:r>
              <a:rPr lang="en-US" altLang="zh-CN" sz="2400" smtClean="0">
                <a:solidFill>
                  <a:srgbClr val="FF0000"/>
                </a:solidFill>
              </a:rPr>
              <a:t>at </a:t>
            </a:r>
            <a:r>
              <a:rPr lang="en-US" altLang="zh-CN" sz="2400">
                <a:solidFill>
                  <a:srgbClr val="FF0000"/>
                </a:solidFill>
              </a:rPr>
              <a:t>the top </a:t>
            </a:r>
            <a:r>
              <a:rPr lang="en-US" altLang="zh-CN" sz="2400" smtClean="0">
                <a:solidFill>
                  <a:srgbClr val="FF0000"/>
                </a:solidFill>
              </a:rPr>
              <a:t>of  </a:t>
            </a:r>
            <a:r>
              <a:rPr lang="zh-CN" altLang="en-US" sz="2400" smtClean="0">
                <a:solidFill>
                  <a:srgbClr val="FF0000"/>
                </a:solidFill>
              </a:rPr>
              <a:t>在</a:t>
            </a:r>
            <a:r>
              <a:rPr lang="en-US" altLang="zh-CN" sz="2400">
                <a:solidFill>
                  <a:srgbClr val="FF0000"/>
                </a:solidFill>
              </a:rPr>
              <a:t>...</a:t>
            </a:r>
            <a:r>
              <a:rPr lang="zh-CN" altLang="en-US" sz="2400">
                <a:solidFill>
                  <a:srgbClr val="FF0000"/>
                </a:solidFill>
              </a:rPr>
              <a:t>顶部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in the middle of </a:t>
            </a:r>
            <a:r>
              <a:rPr lang="en-US" altLang="zh-CN" sz="2400" smtClean="0">
                <a:solidFill>
                  <a:srgbClr val="FF0000"/>
                </a:solidFill>
              </a:rPr>
              <a:t>  </a:t>
            </a:r>
            <a:r>
              <a:rPr lang="zh-CN" altLang="en-US" sz="2400" smtClean="0">
                <a:solidFill>
                  <a:srgbClr val="FF0000"/>
                </a:solidFill>
              </a:rPr>
              <a:t>在</a:t>
            </a:r>
            <a:r>
              <a:rPr lang="en-US" altLang="zh-CN" sz="2400">
                <a:solidFill>
                  <a:srgbClr val="FF0000"/>
                </a:solidFill>
              </a:rPr>
              <a:t>...</a:t>
            </a:r>
            <a:r>
              <a:rPr lang="zh-CN" altLang="en-US" sz="2400">
                <a:solidFill>
                  <a:srgbClr val="FF0000"/>
                </a:solidFill>
              </a:rPr>
              <a:t>中间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at the bottom </a:t>
            </a:r>
            <a:r>
              <a:rPr lang="en-US" altLang="zh-CN" sz="2400" smtClean="0">
                <a:solidFill>
                  <a:srgbClr val="FF0000"/>
                </a:solidFill>
              </a:rPr>
              <a:t>of   </a:t>
            </a:r>
            <a:r>
              <a:rPr lang="zh-CN" altLang="en-US" sz="2400" smtClean="0">
                <a:solidFill>
                  <a:srgbClr val="FF0000"/>
                </a:solidFill>
              </a:rPr>
              <a:t>在</a:t>
            </a:r>
            <a:r>
              <a:rPr lang="en-US" altLang="zh-CN" sz="2400">
                <a:solidFill>
                  <a:srgbClr val="FF0000"/>
                </a:solidFill>
              </a:rPr>
              <a:t>...</a:t>
            </a:r>
            <a:r>
              <a:rPr lang="zh-CN" altLang="en-US" sz="2400">
                <a:solidFill>
                  <a:srgbClr val="FF0000"/>
                </a:solidFill>
              </a:rPr>
              <a:t>底部</a:t>
            </a:r>
            <a:endParaRPr lang="zh-CN" altLang="en-US" sz="2400">
              <a:solidFill>
                <a:srgbClr val="FF0000"/>
              </a:solidFill>
            </a:endParaRPr>
          </a:p>
          <a:p>
            <a:endParaRPr lang="en-US" altLang="zh-CN" sz="2400" smtClean="0"/>
          </a:p>
          <a:p>
            <a:r>
              <a:rPr lang="en-US" altLang="zh-CN" sz="2400" smtClean="0"/>
              <a:t>hill </a:t>
            </a:r>
            <a:r>
              <a:rPr lang="zh-CN" altLang="en-US" sz="2400"/>
              <a:t>可数名词，意为“小山”，用作专有名词时不加</a:t>
            </a:r>
            <a:r>
              <a:rPr lang="zh-CN" altLang="en-US" sz="2400" smtClean="0"/>
              <a:t>定冠词</a:t>
            </a:r>
            <a:r>
              <a:rPr lang="en-US" altLang="zh-CN" sz="2400"/>
              <a:t> </a:t>
            </a:r>
            <a:r>
              <a:rPr lang="en-US" altLang="zh-CN" sz="2400" smtClean="0"/>
              <a:t>“Tiger Hill”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r>
              <a:rPr lang="zh-CN" altLang="en-US" sz="2400" smtClean="0"/>
              <a:t>如</a:t>
            </a:r>
            <a:r>
              <a:rPr lang="zh-CN" altLang="en-US" sz="2400"/>
              <a:t>表示一座山峰或群山，须加定冠词。</a:t>
            </a:r>
            <a:r>
              <a:rPr lang="en-US" altLang="zh-CN" sz="2400"/>
              <a:t>in the hill “</a:t>
            </a:r>
            <a:r>
              <a:rPr lang="zh-CN" altLang="en-US" sz="2400"/>
              <a:t>在山上”。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 smtClean="0"/>
              <a:t> </a:t>
            </a:r>
            <a:endParaRPr lang="en-US" altLang="zh-CN" sz="2400" smtClean="0"/>
          </a:p>
          <a:p>
            <a:r>
              <a:rPr lang="en-US" altLang="zh-CN" sz="2400" smtClean="0"/>
              <a:t> </a:t>
            </a:r>
            <a:endParaRPr lang="en-US" altLang="zh-CN" sz="2400" smtClean="0"/>
          </a:p>
          <a:p>
            <a:r>
              <a:rPr lang="en-US" altLang="zh-CN" sz="2400" smtClean="0"/>
              <a:t>.</a:t>
            </a:r>
            <a:endParaRPr lang="en-US" altLang="zh-CN" sz="2400" smtClean="0"/>
          </a:p>
          <a:p>
            <a:endParaRPr lang="en-US" altLang="zh-CN" sz="2400"/>
          </a:p>
        </p:txBody>
      </p:sp>
      <p:sp>
        <p:nvSpPr>
          <p:cNvPr id="6" name="矩形 5"/>
          <p:cNvSpPr/>
          <p:nvPr/>
        </p:nvSpPr>
        <p:spPr>
          <a:xfrm>
            <a:off x="3597640" y="1720038"/>
            <a:ext cx="23149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at the foot of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9895" y="0"/>
            <a:ext cx="10972800" cy="927100"/>
          </a:xfrm>
        </p:spPr>
        <p:txBody>
          <a:bodyPr rtlCol="0"/>
          <a:lstStyle/>
          <a:p>
            <a:pPr rtl="0"/>
            <a:r>
              <a:rPr lang="en-US" altLang="zh-CN" smtClean="0"/>
              <a:t>Key points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9849" y="1005538"/>
            <a:ext cx="116723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/>
              <a:t>22. </a:t>
            </a:r>
            <a:r>
              <a:rPr lang="en-US" altLang="zh-CN" sz="2400"/>
              <a:t>There is a football field behind my house and a swimming pool beside it.</a:t>
            </a:r>
            <a:endParaRPr lang="en-US" altLang="zh-CN" sz="2400"/>
          </a:p>
          <a:p>
            <a:r>
              <a:rPr lang="en-US" altLang="zh-CN" sz="2400"/>
              <a:t>field </a:t>
            </a:r>
            <a:r>
              <a:rPr lang="zh-CN" altLang="en-US" sz="2400"/>
              <a:t>表示“地，田”。</a:t>
            </a:r>
            <a:endParaRPr lang="zh-CN" altLang="en-US" sz="2400"/>
          </a:p>
          <a:p>
            <a:r>
              <a:rPr lang="en-US" altLang="zh-CN" sz="2400"/>
              <a:t>a football field “</a:t>
            </a:r>
            <a:r>
              <a:rPr lang="zh-CN" altLang="en-US" sz="2400"/>
              <a:t>足球场”</a:t>
            </a:r>
            <a:endParaRPr lang="zh-CN" altLang="en-US" sz="2400"/>
          </a:p>
          <a:p>
            <a:r>
              <a:rPr lang="en-US" altLang="zh-CN" sz="2400"/>
              <a:t>on the football field “</a:t>
            </a:r>
            <a:r>
              <a:rPr lang="zh-CN" altLang="en-US" sz="2400"/>
              <a:t>在足球场”</a:t>
            </a:r>
            <a:endParaRPr lang="zh-CN" altLang="en-US" sz="2400"/>
          </a:p>
          <a:p>
            <a:endParaRPr lang="en-US" altLang="zh-CN" sz="2400" smtClean="0"/>
          </a:p>
          <a:p>
            <a:r>
              <a:rPr lang="en-US" altLang="zh-CN" sz="2400" smtClean="0"/>
              <a:t>They </a:t>
            </a:r>
            <a:r>
              <a:rPr lang="en-US" altLang="zh-CN" sz="2400"/>
              <a:t>go for a walk </a:t>
            </a:r>
            <a:r>
              <a:rPr lang="en-US" altLang="zh-CN" sz="2400" smtClean="0"/>
              <a:t>together_______________.</a:t>
            </a:r>
            <a:r>
              <a:rPr lang="zh-CN" altLang="en-US" sz="2400"/>
              <a:t>他们一起在田野散步。</a:t>
            </a:r>
            <a:endParaRPr lang="zh-CN" altLang="en-US" sz="2400"/>
          </a:p>
          <a:p>
            <a:endParaRPr lang="en-US" altLang="zh-CN" sz="2400" smtClean="0"/>
          </a:p>
          <a:p>
            <a:r>
              <a:rPr lang="en-US" altLang="zh-CN" sz="2400" smtClean="0"/>
              <a:t>Andy </a:t>
            </a:r>
            <a:r>
              <a:rPr lang="en-US" altLang="zh-CN" sz="2400"/>
              <a:t>is playing </a:t>
            </a:r>
            <a:r>
              <a:rPr lang="en-US" altLang="zh-CN" sz="2400" smtClean="0"/>
              <a:t>football____________________ .</a:t>
            </a:r>
            <a:r>
              <a:rPr lang="zh-CN" altLang="en-US" sz="2400"/>
              <a:t>安迪正在足球场上踢足球。</a:t>
            </a:r>
            <a:endParaRPr lang="zh-CN" altLang="en-US" sz="2400"/>
          </a:p>
          <a:p>
            <a:r>
              <a:rPr lang="zh-CN" altLang="en-US" sz="2400"/>
              <a:t> </a:t>
            </a:r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4385631" y="2840077"/>
            <a:ext cx="1986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in the fields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68471" y="3491509"/>
            <a:ext cx="27703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on the football field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9895" y="0"/>
            <a:ext cx="10972800" cy="927100"/>
          </a:xfrm>
        </p:spPr>
        <p:txBody>
          <a:bodyPr rtlCol="0"/>
          <a:lstStyle/>
          <a:p>
            <a:pPr rtl="0"/>
            <a:r>
              <a:rPr lang="en-US" altLang="zh-CN" smtClean="0"/>
              <a:t>Key points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9849" y="1005538"/>
            <a:ext cx="1167234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/>
              <a:t>23.There is always more than enough food there.</a:t>
            </a:r>
            <a:endParaRPr lang="en-US" altLang="zh-CN" sz="2400" smtClean="0"/>
          </a:p>
          <a:p>
            <a:r>
              <a:rPr lang="en-US" altLang="zh-CN" sz="2400" smtClean="0">
                <a:solidFill>
                  <a:srgbClr val="FF0000"/>
                </a:solidFill>
              </a:rPr>
              <a:t>more than enough </a:t>
            </a:r>
            <a:r>
              <a:rPr lang="zh-CN" altLang="en-US" sz="2400" smtClean="0">
                <a:solidFill>
                  <a:srgbClr val="FF0000"/>
                </a:solidFill>
              </a:rPr>
              <a:t>足够多，太多。可单独使用，也可后面跟名词</a:t>
            </a:r>
            <a:endParaRPr lang="zh-CN" altLang="en-US" sz="2400" smtClean="0">
              <a:solidFill>
                <a:srgbClr val="FF0000"/>
              </a:solidFill>
            </a:endParaRPr>
          </a:p>
          <a:p>
            <a:endParaRPr lang="en-US" altLang="zh-CN" sz="2400" smtClean="0"/>
          </a:p>
          <a:p>
            <a:r>
              <a:rPr lang="zh-CN" altLang="en-US" sz="2400" smtClean="0"/>
              <a:t>他有足够多的时间，他没必要匆匆忙忙。</a:t>
            </a:r>
            <a:endParaRPr lang="zh-CN" altLang="en-US" sz="2400" smtClean="0"/>
          </a:p>
          <a:p>
            <a:r>
              <a:rPr lang="en-US" altLang="zh-CN" sz="2400" smtClean="0"/>
              <a:t>He has _____________________now. He doesn’t </a:t>
            </a:r>
            <a:r>
              <a:rPr lang="en-US" altLang="zh-CN" sz="2400" smtClean="0">
                <a:solidFill>
                  <a:srgbClr val="0070C0"/>
                </a:solidFill>
              </a:rPr>
              <a:t>have to hurry</a:t>
            </a:r>
            <a:r>
              <a:rPr lang="en-US" altLang="zh-CN" sz="2400" smtClean="0"/>
              <a:t>.</a:t>
            </a:r>
            <a:endParaRPr lang="en-US" altLang="zh-CN" sz="2400" smtClean="0"/>
          </a:p>
          <a:p>
            <a:r>
              <a:rPr lang="zh-CN" altLang="en-US" sz="2400" smtClean="0"/>
              <a:t>我午餐吃得太多了。</a:t>
            </a:r>
            <a:endParaRPr lang="zh-CN" altLang="en-US" sz="2400" smtClean="0"/>
          </a:p>
          <a:p>
            <a:r>
              <a:rPr lang="zh-CN" altLang="en-US" sz="2400" smtClean="0"/>
              <a:t> </a:t>
            </a:r>
            <a:r>
              <a:rPr lang="en-US" altLang="zh-CN" sz="2400" smtClean="0"/>
              <a:t>I ___________________at lunch.</a:t>
            </a:r>
            <a:endParaRPr lang="en-US" altLang="zh-CN" sz="2400" smtClean="0"/>
          </a:p>
          <a:p>
            <a:r>
              <a:rPr lang="en-US" altLang="zh-CN" sz="2400" smtClean="0"/>
              <a:t> </a:t>
            </a:r>
            <a:endParaRPr lang="en-US" altLang="zh-CN" sz="2400" smtClean="0"/>
          </a:p>
          <a:p>
            <a:endParaRPr lang="en-US" altLang="zh-CN" sz="2400" smtClean="0"/>
          </a:p>
          <a:p>
            <a:endParaRPr lang="en-US" altLang="zh-CN" sz="2400"/>
          </a:p>
        </p:txBody>
      </p:sp>
      <p:sp>
        <p:nvSpPr>
          <p:cNvPr id="6" name="矩形 5"/>
          <p:cNvSpPr/>
          <p:nvPr/>
        </p:nvSpPr>
        <p:spPr>
          <a:xfrm>
            <a:off x="1488058" y="2383269"/>
            <a:ext cx="39723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more than enough time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6634" y="3175363"/>
            <a:ext cx="3284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had more than enough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9895" y="0"/>
            <a:ext cx="10972800" cy="927100"/>
          </a:xfrm>
        </p:spPr>
        <p:txBody>
          <a:bodyPr rtlCol="0"/>
          <a:lstStyle/>
          <a:p>
            <a:pPr rtl="0"/>
            <a:r>
              <a:rPr lang="en-US" altLang="zh-CN" smtClean="0"/>
              <a:t>Key points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9849" y="795676"/>
            <a:ext cx="11672341" cy="7108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/>
              <a:t>24. I </a:t>
            </a:r>
            <a:r>
              <a:rPr lang="en-US" altLang="zh-CN" sz="2400"/>
              <a:t>would like to invite my friends to watch films with me at the weekend.</a:t>
            </a:r>
            <a:endParaRPr lang="en-US" altLang="zh-CN" sz="2400"/>
          </a:p>
          <a:p>
            <a:r>
              <a:rPr lang="en-US" altLang="zh-CN" sz="2400">
                <a:solidFill>
                  <a:srgbClr val="FF0000"/>
                </a:solidFill>
              </a:rPr>
              <a:t>invite sb. to do sth. </a:t>
            </a:r>
            <a:r>
              <a:rPr lang="zh-CN" altLang="en-US" sz="2400">
                <a:solidFill>
                  <a:srgbClr val="FF0000"/>
                </a:solidFill>
              </a:rPr>
              <a:t>邀请某人做某事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invite sb. to a place </a:t>
            </a:r>
            <a:r>
              <a:rPr lang="zh-CN" altLang="en-US" sz="2400">
                <a:solidFill>
                  <a:srgbClr val="FF0000"/>
                </a:solidFill>
              </a:rPr>
              <a:t>邀请某人去某地 （</a:t>
            </a:r>
            <a:r>
              <a:rPr lang="en-US" altLang="zh-CN" sz="2400">
                <a:solidFill>
                  <a:srgbClr val="FF0000"/>
                </a:solidFill>
              </a:rPr>
              <a:t>home, here,there</a:t>
            </a:r>
            <a:r>
              <a:rPr lang="zh-CN" altLang="en-US" sz="2400">
                <a:solidFill>
                  <a:srgbClr val="FF0000"/>
                </a:solidFill>
              </a:rPr>
              <a:t>后面省略介词）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 smtClean="0"/>
              <a:t>He _________________ play </a:t>
            </a:r>
            <a:r>
              <a:rPr lang="en-US" altLang="zh-CN" sz="2400"/>
              <a:t>basketball with </a:t>
            </a:r>
            <a:r>
              <a:rPr lang="en-US" altLang="zh-CN" sz="2400" smtClean="0"/>
              <a:t>him.</a:t>
            </a:r>
            <a:r>
              <a:rPr lang="zh-CN" altLang="en-US" sz="2400" smtClean="0"/>
              <a:t>他没有邀请我跟他一起打篮球。</a:t>
            </a:r>
            <a:endParaRPr lang="en-US" altLang="zh-CN" sz="2400"/>
          </a:p>
          <a:p>
            <a:r>
              <a:rPr lang="en-US" altLang="zh-CN" sz="2400"/>
              <a:t>You 'd better </a:t>
            </a:r>
            <a:r>
              <a:rPr lang="en-US" altLang="zh-CN" sz="2400" smtClean="0"/>
              <a:t>___________here.</a:t>
            </a:r>
            <a:r>
              <a:rPr lang="zh-CN" altLang="en-US" sz="2400" smtClean="0"/>
              <a:t>你最好把他请到这边来。</a:t>
            </a:r>
            <a:endParaRPr lang="en-US" altLang="zh-CN" sz="2400"/>
          </a:p>
          <a:p>
            <a:r>
              <a:rPr lang="en-US" altLang="zh-CN" sz="2400"/>
              <a:t>Harry invites me </a:t>
            </a:r>
            <a:r>
              <a:rPr lang="en-US" altLang="zh-CN" sz="2400" smtClean="0"/>
              <a:t>________ </a:t>
            </a:r>
            <a:r>
              <a:rPr lang="en-US" altLang="zh-CN" sz="2400"/>
              <a:t>with him when his parents </a:t>
            </a:r>
            <a:r>
              <a:rPr lang="en-US" altLang="zh-CN" sz="2400">
                <a:solidFill>
                  <a:srgbClr val="00B0F0"/>
                </a:solidFill>
              </a:rPr>
              <a:t>are out of town</a:t>
            </a:r>
            <a:r>
              <a:rPr lang="en-US" altLang="zh-CN" sz="2400"/>
              <a:t>.</a:t>
            </a:r>
            <a:endParaRPr lang="en-US" altLang="zh-CN" sz="2400"/>
          </a:p>
          <a:p>
            <a:r>
              <a:rPr lang="en-US" altLang="zh-CN" sz="2400" err="1" smtClean="0"/>
              <a:t>A</a:t>
            </a:r>
            <a:r>
              <a:rPr lang="en-US" altLang="zh-CN" sz="2400" err="1"/>
              <a:t>.</a:t>
            </a:r>
            <a:r>
              <a:rPr lang="en-US" altLang="zh-CN" sz="2400" err="1" smtClean="0"/>
              <a:t>stay        </a:t>
            </a:r>
            <a:r>
              <a:rPr lang="en-US" altLang="zh-CN" sz="2400"/>
              <a:t>B. stayed       C. staying      D. to </a:t>
            </a:r>
            <a:r>
              <a:rPr lang="en-US" altLang="zh-CN" sz="2400" smtClean="0"/>
              <a:t>stay</a:t>
            </a:r>
            <a:endParaRPr lang="en-US" altLang="zh-CN" sz="2400"/>
          </a:p>
          <a:p>
            <a:r>
              <a:rPr lang="zh-CN" altLang="en-US" sz="2400">
                <a:solidFill>
                  <a:srgbClr val="FF0000"/>
                </a:solidFill>
              </a:rPr>
              <a:t>拓展：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/>
              <a:t>stay out </a:t>
            </a:r>
            <a:r>
              <a:rPr lang="zh-CN" altLang="en-US" sz="2400"/>
              <a:t>待在外面</a:t>
            </a:r>
            <a:endParaRPr lang="en-US" altLang="zh-CN" sz="2400"/>
          </a:p>
          <a:p>
            <a:r>
              <a:rPr lang="en-US" altLang="zh-CN" sz="2400"/>
              <a:t>stay at </a:t>
            </a:r>
            <a:r>
              <a:rPr lang="en-US" altLang="zh-CN" sz="2400" smtClean="0"/>
              <a:t> </a:t>
            </a:r>
            <a:r>
              <a:rPr lang="zh-CN" altLang="en-US" sz="2400" smtClean="0"/>
              <a:t>待在某地</a:t>
            </a:r>
            <a:endParaRPr lang="en-US" altLang="zh-CN" sz="2400"/>
          </a:p>
          <a:p>
            <a:r>
              <a:rPr lang="en-US" altLang="zh-CN" sz="2400"/>
              <a:t>stay </a:t>
            </a:r>
            <a:r>
              <a:rPr lang="en-US" altLang="zh-CN" sz="2400" smtClean="0"/>
              <a:t>up </a:t>
            </a:r>
            <a:r>
              <a:rPr lang="zh-CN" altLang="en-US" sz="2400" smtClean="0"/>
              <a:t>熬夜</a:t>
            </a:r>
            <a:endParaRPr lang="en-US" altLang="zh-CN" sz="2400"/>
          </a:p>
          <a:p>
            <a:r>
              <a:rPr lang="en-US" altLang="zh-CN" sz="2400"/>
              <a:t>stay at home </a:t>
            </a:r>
            <a:r>
              <a:rPr lang="zh-CN" altLang="en-US" sz="2400"/>
              <a:t>待在家里</a:t>
            </a:r>
            <a:endParaRPr lang="en-US" altLang="zh-CN" sz="2400"/>
          </a:p>
          <a:p>
            <a:r>
              <a:rPr lang="en-US" altLang="zh-CN" sz="2400"/>
              <a:t>stay with </a:t>
            </a:r>
            <a:r>
              <a:rPr lang="en-US" altLang="zh-CN" sz="2400" smtClean="0"/>
              <a:t>sb.</a:t>
            </a:r>
            <a:r>
              <a:rPr lang="zh-CN" altLang="en-US" sz="2400" smtClean="0"/>
              <a:t>和某人待在一起</a:t>
            </a:r>
            <a:endParaRPr lang="en-US" altLang="zh-CN" sz="2400"/>
          </a:p>
          <a:p>
            <a:r>
              <a:rPr lang="en-US" altLang="zh-CN" sz="2400"/>
              <a:t>On Friday, I often </a:t>
            </a:r>
            <a:r>
              <a:rPr lang="en-US" altLang="zh-CN" sz="2400" smtClean="0"/>
              <a:t>_______ </a:t>
            </a:r>
            <a:r>
              <a:rPr lang="en-US" altLang="zh-CN" sz="2400"/>
              <a:t>with my sister and watch Keep </a:t>
            </a:r>
            <a:r>
              <a:rPr lang="en-US" altLang="zh-CN" sz="2400" smtClean="0"/>
              <a:t>Running </a:t>
            </a:r>
            <a:r>
              <a:rPr lang="en-US" altLang="zh-CN" sz="2400"/>
              <a:t>at home.</a:t>
            </a:r>
            <a:endParaRPr lang="en-US" altLang="zh-CN" sz="2400"/>
          </a:p>
          <a:p>
            <a:r>
              <a:rPr lang="en-US" altLang="zh-CN" sz="2400" err="1" smtClean="0"/>
              <a:t>A.show </a:t>
            </a:r>
            <a:r>
              <a:rPr lang="en-US" altLang="zh-CN" sz="2400"/>
              <a:t>up      B. come up    C. stay up     D. put up</a:t>
            </a:r>
            <a:endParaRPr lang="en-US" altLang="zh-CN" sz="2400"/>
          </a:p>
          <a:p>
            <a:r>
              <a:rPr lang="en-US" altLang="zh-CN" sz="2400"/>
              <a:t> </a:t>
            </a:r>
            <a:endParaRPr lang="en-US" altLang="zh-CN" sz="2400"/>
          </a:p>
          <a:p>
            <a:r>
              <a:rPr lang="en-US" altLang="zh-CN" sz="2400" smtClean="0"/>
              <a:t> </a:t>
            </a:r>
            <a:endParaRPr lang="en-US" altLang="zh-CN" sz="2400"/>
          </a:p>
          <a:p>
            <a:r>
              <a:rPr lang="en-US" altLang="zh-CN" sz="2400" smtClean="0"/>
              <a:t>.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6" name="矩形 5"/>
          <p:cNvSpPr/>
          <p:nvPr/>
        </p:nvSpPr>
        <p:spPr>
          <a:xfrm>
            <a:off x="3072984" y="2584044"/>
            <a:ext cx="3897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D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02966" y="5507910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C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8817" y="1880229"/>
            <a:ext cx="2666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didn’t invite me to 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24146" y="2261918"/>
            <a:ext cx="1486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invite him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9895" y="0"/>
            <a:ext cx="10972800" cy="927100"/>
          </a:xfrm>
        </p:spPr>
        <p:txBody>
          <a:bodyPr rtlCol="0"/>
          <a:lstStyle/>
          <a:p>
            <a:pPr rtl="0"/>
            <a:r>
              <a:rPr lang="zh-CN" altLang="en-US"/>
              <a:t>中考链接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9848" y="843677"/>
            <a:ext cx="1167234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/>
              <a:t> </a:t>
            </a:r>
            <a:endParaRPr lang="en-US" altLang="zh-CN" sz="2400" smtClean="0"/>
          </a:p>
          <a:p>
            <a:r>
              <a:rPr lang="en-US" altLang="zh-CN" sz="2400" smtClean="0"/>
              <a:t> </a:t>
            </a:r>
            <a:r>
              <a:rPr lang="zh-CN" altLang="en-US" sz="2400" smtClean="0">
                <a:solidFill>
                  <a:srgbClr val="FF0000"/>
                </a:solidFill>
              </a:rPr>
              <a:t>（</a:t>
            </a:r>
            <a:r>
              <a:rPr lang="en-US" altLang="zh-CN" sz="2400" smtClean="0">
                <a:solidFill>
                  <a:srgbClr val="FF0000"/>
                </a:solidFill>
              </a:rPr>
              <a:t>2019</a:t>
            </a:r>
            <a:r>
              <a:rPr lang="zh-CN" altLang="en-US" sz="2400" smtClean="0">
                <a:solidFill>
                  <a:srgbClr val="FF0000"/>
                </a:solidFill>
              </a:rPr>
              <a:t>年 苏州）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r>
              <a:rPr lang="en-US" altLang="zh-CN" sz="2400" smtClean="0"/>
              <a:t>1.He went ________ </a:t>
            </a:r>
            <a:r>
              <a:rPr lang="zh-CN" altLang="en-US" sz="2400" smtClean="0"/>
              <a:t>（野营）</a:t>
            </a:r>
            <a:r>
              <a:rPr lang="en-US" altLang="zh-CN" sz="2400" smtClean="0"/>
              <a:t>with us and taught us how to put up a tent.</a:t>
            </a:r>
            <a:endParaRPr lang="en-US" altLang="zh-CN" sz="2400" smtClean="0"/>
          </a:p>
          <a:p>
            <a:endParaRPr lang="en-US" altLang="zh-CN" sz="2400" smtClean="0"/>
          </a:p>
          <a:p>
            <a:endParaRPr lang="en-US" altLang="zh-CN" sz="2400"/>
          </a:p>
        </p:txBody>
      </p:sp>
      <p:sp>
        <p:nvSpPr>
          <p:cNvPr id="6" name="矩形 5"/>
          <p:cNvSpPr/>
          <p:nvPr/>
        </p:nvSpPr>
        <p:spPr>
          <a:xfrm>
            <a:off x="1799116" y="1582338"/>
            <a:ext cx="1350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camping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9895" y="0"/>
            <a:ext cx="10972800" cy="927100"/>
          </a:xfrm>
        </p:spPr>
        <p:txBody>
          <a:bodyPr rtlCol="0"/>
          <a:lstStyle/>
          <a:p>
            <a:pPr rtl="0"/>
            <a:r>
              <a:rPr lang="en-US" altLang="zh-CN" smtClean="0"/>
              <a:t>Exercises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9848" y="843677"/>
            <a:ext cx="1167234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/>
              <a:t>词汇</a:t>
            </a:r>
            <a:r>
              <a:rPr lang="zh-CN" altLang="en-US" sz="2400" b="1" smtClean="0"/>
              <a:t>检测</a:t>
            </a:r>
            <a:endParaRPr lang="en-US" altLang="zh-CN" sz="2400" b="1" smtClean="0"/>
          </a:p>
          <a:p>
            <a:r>
              <a:rPr lang="zh-CN" altLang="en-US" sz="2400" smtClean="0"/>
              <a:t>根据</a:t>
            </a:r>
            <a:r>
              <a:rPr lang="zh-CN" altLang="en-US" sz="2400"/>
              <a:t>所给汉语注释或通过上下文写出单词</a:t>
            </a:r>
            <a:r>
              <a:rPr lang="en-US" altLang="zh-CN" sz="2400"/>
              <a:t>(</a:t>
            </a:r>
            <a:r>
              <a:rPr lang="zh-CN" altLang="en-US" sz="2400"/>
              <a:t>每空一词</a:t>
            </a:r>
            <a:r>
              <a:rPr lang="en-US" altLang="zh-CN" sz="2400"/>
              <a:t>)</a:t>
            </a:r>
            <a:endParaRPr lang="en-US" altLang="zh-CN" sz="2400"/>
          </a:p>
          <a:p>
            <a:r>
              <a:rPr lang="en-US" altLang="zh-CN" sz="2400"/>
              <a:t>1. Can you tell me the </a:t>
            </a:r>
            <a:r>
              <a:rPr lang="en-US" altLang="zh-CN" sz="2400" u="sng" smtClean="0"/>
              <a:t>___________</a:t>
            </a:r>
            <a:r>
              <a:rPr lang="en-US" altLang="zh-CN" sz="2400" smtClean="0"/>
              <a:t> </a:t>
            </a:r>
            <a:r>
              <a:rPr lang="en-US" altLang="zh-CN" sz="2400"/>
              <a:t>(</a:t>
            </a:r>
            <a:r>
              <a:rPr lang="zh-CN" altLang="en-US" sz="2400"/>
              <a:t>面积</a:t>
            </a:r>
            <a:r>
              <a:rPr lang="en-US" altLang="zh-CN" sz="2400"/>
              <a:t>)of this flat? It looks so big.</a:t>
            </a:r>
            <a:endParaRPr lang="en-US" altLang="zh-CN" sz="2400"/>
          </a:p>
          <a:p>
            <a:r>
              <a:rPr lang="en-US" altLang="zh-CN" sz="2400"/>
              <a:t>2. There is an important </a:t>
            </a:r>
            <a:r>
              <a:rPr lang="en-US" altLang="zh-CN" sz="2400" u="sng" smtClean="0"/>
              <a:t>__________</a:t>
            </a:r>
            <a:r>
              <a:rPr lang="en-US" altLang="zh-CN" sz="2400" smtClean="0"/>
              <a:t> </a:t>
            </a:r>
            <a:r>
              <a:rPr lang="en-US" altLang="zh-CN" sz="2400"/>
              <a:t>(</a:t>
            </a:r>
            <a:r>
              <a:rPr lang="zh-CN" altLang="en-US" sz="2400"/>
              <a:t>消息</a:t>
            </a:r>
            <a:r>
              <a:rPr lang="en-US" altLang="zh-CN" sz="2400"/>
              <a:t>)for you from your brother.</a:t>
            </a:r>
            <a:endParaRPr lang="en-US" altLang="zh-CN" sz="2400"/>
          </a:p>
          <a:p>
            <a:r>
              <a:rPr lang="en-US" altLang="zh-CN" sz="2400"/>
              <a:t>3. Now many schools in </a:t>
            </a:r>
            <a:r>
              <a:rPr lang="en-US" altLang="zh-CN" sz="2400" u="sng" smtClean="0"/>
              <a:t>___________</a:t>
            </a:r>
            <a:r>
              <a:rPr lang="en-US" altLang="zh-CN" sz="2400" smtClean="0"/>
              <a:t> </a:t>
            </a:r>
            <a:r>
              <a:rPr lang="en-US" altLang="zh-CN" sz="2400"/>
              <a:t>(</a:t>
            </a:r>
            <a:r>
              <a:rPr lang="zh-CN" altLang="en-US" sz="2400"/>
              <a:t>俄罗斯</a:t>
            </a:r>
            <a:r>
              <a:rPr lang="en-US" altLang="zh-CN" sz="2400"/>
              <a:t>)have Chinese classes.</a:t>
            </a:r>
            <a:endParaRPr lang="en-US" altLang="zh-CN" sz="2400"/>
          </a:p>
          <a:p>
            <a:r>
              <a:rPr lang="en-US" altLang="zh-CN" sz="2400"/>
              <a:t>4. My grandfather is </a:t>
            </a:r>
            <a:r>
              <a:rPr lang="en-US" altLang="zh-CN" sz="2400" u="sng" smtClean="0"/>
              <a:t>_________</a:t>
            </a:r>
            <a:r>
              <a:rPr lang="en-US" altLang="zh-CN" sz="2400" smtClean="0"/>
              <a:t> </a:t>
            </a:r>
            <a:r>
              <a:rPr lang="en-US" altLang="zh-CN" sz="2400"/>
              <a:t>(</a:t>
            </a:r>
            <a:r>
              <a:rPr lang="zh-CN" altLang="en-US" sz="2400"/>
              <a:t>超过</a:t>
            </a:r>
            <a:r>
              <a:rPr lang="en-US" altLang="zh-CN" sz="2400"/>
              <a:t>)60 years old.</a:t>
            </a:r>
            <a:endParaRPr lang="en-US" altLang="zh-CN" sz="2400"/>
          </a:p>
          <a:p>
            <a:r>
              <a:rPr lang="en-US" altLang="zh-CN" sz="2400"/>
              <a:t>5. The food in that </a:t>
            </a:r>
            <a:r>
              <a:rPr lang="en-US" altLang="zh-CN" sz="2400" u="sng" smtClean="0"/>
              <a:t>__________</a:t>
            </a:r>
            <a:r>
              <a:rPr lang="en-US" altLang="zh-CN" sz="2400" smtClean="0"/>
              <a:t> </a:t>
            </a:r>
            <a:r>
              <a:rPr lang="en-US" altLang="zh-CN" sz="2400"/>
              <a:t>(</a:t>
            </a:r>
            <a:r>
              <a:rPr lang="zh-CN" altLang="en-US" sz="2400"/>
              <a:t>餐馆</a:t>
            </a:r>
            <a:r>
              <a:rPr lang="en-US" altLang="zh-CN" sz="2400"/>
              <a:t>)is really nice, so I often go and eat there.</a:t>
            </a:r>
            <a:endParaRPr lang="en-US" altLang="zh-CN" sz="2400"/>
          </a:p>
          <a:p>
            <a:r>
              <a:rPr lang="en-US" altLang="zh-CN" sz="2400"/>
              <a:t>6. I think there is something wrong with </a:t>
            </a:r>
            <a:r>
              <a:rPr lang="en-US" altLang="zh-CN" sz="2400" smtClean="0"/>
              <a:t>my__________ </a:t>
            </a:r>
            <a:r>
              <a:rPr lang="en-US" altLang="zh-CN" sz="2400"/>
              <a:t>(</a:t>
            </a:r>
            <a:r>
              <a:rPr lang="zh-CN" altLang="en-US" sz="2400"/>
              <a:t>机器</a:t>
            </a:r>
            <a:r>
              <a:rPr lang="en-US" altLang="zh-CN" sz="2400"/>
              <a:t>).Would you please take a look at it?</a:t>
            </a:r>
            <a:endParaRPr lang="en-US" altLang="zh-CN" sz="2400"/>
          </a:p>
          <a:p>
            <a:r>
              <a:rPr lang="en-US" altLang="zh-CN" sz="2400"/>
              <a:t>7.I'd like to </a:t>
            </a:r>
            <a:r>
              <a:rPr lang="en-US" altLang="zh-CN" sz="2400" u="sng" smtClean="0"/>
              <a:t>__________</a:t>
            </a:r>
            <a:r>
              <a:rPr lang="en-US" altLang="zh-CN" sz="2400" smtClean="0"/>
              <a:t> </a:t>
            </a:r>
            <a:r>
              <a:rPr lang="en-US" altLang="zh-CN" sz="2400"/>
              <a:t>(</a:t>
            </a:r>
            <a:r>
              <a:rPr lang="zh-CN" altLang="en-US" sz="2400"/>
              <a:t>邀请</a:t>
            </a:r>
            <a:r>
              <a:rPr lang="en-US" altLang="zh-CN" sz="2400"/>
              <a:t>)you to my birthday party next Sunday.</a:t>
            </a:r>
            <a:endParaRPr lang="en-US" altLang="zh-CN" sz="2400"/>
          </a:p>
          <a:p>
            <a:r>
              <a:rPr lang="en-US" altLang="zh-CN" sz="2400"/>
              <a:t>8.―Do you know </a:t>
            </a:r>
            <a:r>
              <a:rPr lang="en-US" altLang="zh-CN" sz="2400" smtClean="0"/>
              <a:t>the_________ </a:t>
            </a:r>
            <a:r>
              <a:rPr lang="en-US" altLang="zh-CN" sz="2400"/>
              <a:t>of England?  ―Yes. It's London.</a:t>
            </a:r>
            <a:endParaRPr lang="en-US" altLang="zh-CN" sz="2400"/>
          </a:p>
          <a:p>
            <a:r>
              <a:rPr lang="en-US" altLang="zh-CN" sz="2400"/>
              <a:t>9.―Where is Li Lei?</a:t>
            </a:r>
            <a:endParaRPr lang="en-US" altLang="zh-CN" sz="2400"/>
          </a:p>
          <a:p>
            <a:r>
              <a:rPr lang="en-US" altLang="zh-CN" sz="2400"/>
              <a:t>  ―Sorry, I don't know. </a:t>
            </a:r>
            <a:r>
              <a:rPr lang="en-US" altLang="zh-CN" sz="2400" smtClean="0"/>
              <a:t>He__________ </a:t>
            </a:r>
            <a:r>
              <a:rPr lang="en-US" altLang="zh-CN" sz="2400"/>
              <a:t>be in the classroom.</a:t>
            </a:r>
            <a:endParaRPr lang="en-US" altLang="zh-CN" sz="2400"/>
          </a:p>
          <a:p>
            <a:r>
              <a:rPr lang="en-US" altLang="zh-CN" sz="2400"/>
              <a:t>10.―Do you like the sea?</a:t>
            </a:r>
            <a:endParaRPr lang="en-US" altLang="zh-CN" sz="2400"/>
          </a:p>
          <a:p>
            <a:r>
              <a:rPr lang="en-US" altLang="zh-CN" sz="2400"/>
              <a:t>   ―Yes. It's so beautiful and I can enjoy the </a:t>
            </a:r>
            <a:r>
              <a:rPr lang="en-US" altLang="zh-CN" sz="2400" u="sng" smtClean="0"/>
              <a:t>_________</a:t>
            </a:r>
            <a:r>
              <a:rPr lang="en-US" altLang="zh-CN" sz="2400" smtClean="0"/>
              <a:t>and </a:t>
            </a:r>
            <a:r>
              <a:rPr lang="en-US" altLang="zh-CN" sz="2400"/>
              <a:t>the sand with my friends.</a:t>
            </a:r>
            <a:endParaRPr lang="en-US" altLang="zh-CN" sz="2400"/>
          </a:p>
        </p:txBody>
      </p:sp>
      <p:sp>
        <p:nvSpPr>
          <p:cNvPr id="7" name="矩形 6"/>
          <p:cNvSpPr/>
          <p:nvPr/>
        </p:nvSpPr>
        <p:spPr>
          <a:xfrm>
            <a:off x="3698338" y="1589724"/>
            <a:ext cx="801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area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06064" y="1965570"/>
            <a:ext cx="1435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message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71547" y="2301145"/>
            <a:ext cx="1127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Russia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76239" y="2579635"/>
            <a:ext cx="78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over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23313" y="2967333"/>
            <a:ext cx="1571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restaurant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76244" y="3428998"/>
            <a:ext cx="1350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machine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26189" y="4106665"/>
            <a:ext cx="904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invite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60953" y="4454311"/>
            <a:ext cx="1075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capital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47706" y="5220934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may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71116" y="5927649"/>
            <a:ext cx="1024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beach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2" y="0"/>
            <a:ext cx="7779897" cy="927100"/>
          </a:xfrm>
        </p:spPr>
        <p:txBody>
          <a:bodyPr rtlCol="0"/>
          <a:lstStyle/>
          <a:p>
            <a:r>
              <a:rPr lang="zh-CN" altLang="en-US"/>
              <a:t>语法</a:t>
            </a:r>
            <a:r>
              <a:rPr lang="zh-CN" altLang="en-US" smtClean="0"/>
              <a:t>点拨</a:t>
            </a:r>
            <a:r>
              <a:rPr lang="en-US" altLang="zh-CN" smtClean="0"/>
              <a:t>-</a:t>
            </a:r>
            <a:r>
              <a:rPr lang="zh-CN" altLang="en-US">
                <a:solidFill>
                  <a:srgbClr val="002060"/>
                </a:solidFill>
              </a:rPr>
              <a:t>基</a:t>
            </a:r>
            <a:r>
              <a:rPr lang="zh-CN" altLang="en-US" smtClean="0">
                <a:solidFill>
                  <a:srgbClr val="002060"/>
                </a:solidFill>
              </a:rPr>
              <a:t>数词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4971" y="792727"/>
            <a:ext cx="119471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rgbClr val="FF0000"/>
                </a:solidFill>
              </a:rPr>
              <a:t>基</a:t>
            </a:r>
            <a:r>
              <a:rPr lang="zh-CN" altLang="en-US" sz="2400">
                <a:solidFill>
                  <a:srgbClr val="FF0000"/>
                </a:solidFill>
              </a:rPr>
              <a:t>数词注意点：</a:t>
            </a:r>
            <a:endParaRPr lang="zh-CN" altLang="en-US" sz="2400">
              <a:solidFill>
                <a:srgbClr val="FF0000"/>
              </a:solidFill>
            </a:endParaRPr>
          </a:p>
          <a:p>
            <a:pPr lvl="0"/>
            <a:r>
              <a:rPr lang="en-US" altLang="zh-CN" sz="2400" smtClean="0"/>
              <a:t>1.13-19</a:t>
            </a:r>
            <a:r>
              <a:rPr lang="zh-CN" altLang="en-US" sz="2400"/>
              <a:t>基本是在数字后面加</a:t>
            </a:r>
            <a:r>
              <a:rPr lang="en-US" altLang="zh-CN" sz="2400"/>
              <a:t>teen, </a:t>
            </a:r>
            <a:r>
              <a:rPr lang="zh-CN" altLang="en-US" sz="2400"/>
              <a:t>几个特殊的：</a:t>
            </a:r>
            <a:r>
              <a:rPr lang="en-US" altLang="zh-CN" sz="2400" smtClean="0">
                <a:solidFill>
                  <a:srgbClr val="FF0000"/>
                </a:solidFill>
              </a:rPr>
              <a:t>thirteen</a:t>
            </a:r>
            <a:r>
              <a:rPr lang="zh-CN" altLang="en-US" sz="2400" smtClean="0">
                <a:solidFill>
                  <a:srgbClr val="FF0000"/>
                </a:solidFill>
              </a:rPr>
              <a:t>，</a:t>
            </a:r>
            <a:r>
              <a:rPr lang="en-US" altLang="zh-CN" sz="2400" smtClean="0">
                <a:solidFill>
                  <a:srgbClr val="FF0000"/>
                </a:solidFill>
              </a:rPr>
              <a:t> fifteen</a:t>
            </a:r>
            <a:r>
              <a:rPr lang="zh-CN" altLang="en-US" sz="2400" smtClean="0">
                <a:solidFill>
                  <a:srgbClr val="FF0000"/>
                </a:solidFill>
              </a:rPr>
              <a:t>，</a:t>
            </a:r>
            <a:r>
              <a:rPr lang="en-US" altLang="zh-CN" sz="2400" smtClean="0">
                <a:solidFill>
                  <a:srgbClr val="FF0000"/>
                </a:solidFill>
              </a:rPr>
              <a:t> </a:t>
            </a:r>
            <a:r>
              <a:rPr lang="en-US" altLang="zh-CN" sz="2400">
                <a:solidFill>
                  <a:srgbClr val="FF0000"/>
                </a:solidFill>
              </a:rPr>
              <a:t>eighteen</a:t>
            </a:r>
            <a:r>
              <a:rPr lang="zh-CN" altLang="en-US" sz="2400"/>
              <a:t>；</a:t>
            </a:r>
            <a:endParaRPr lang="en-US" altLang="zh-CN" sz="2400"/>
          </a:p>
          <a:p>
            <a:pPr lvl="0"/>
            <a:endParaRPr lang="en-US" altLang="zh-CN" sz="2400" smtClean="0"/>
          </a:p>
          <a:p>
            <a:pPr lvl="0"/>
            <a:r>
              <a:rPr lang="en-US" altLang="zh-CN" sz="2400" smtClean="0"/>
              <a:t>2. 20-90 </a:t>
            </a:r>
            <a:r>
              <a:rPr lang="zh-CN" altLang="en-US" sz="2400"/>
              <a:t>基本是在后面加</a:t>
            </a:r>
            <a:r>
              <a:rPr lang="en-US" altLang="zh-CN" sz="2400"/>
              <a:t>ty</a:t>
            </a:r>
            <a:r>
              <a:rPr lang="zh-CN" altLang="en-US" sz="2400" smtClean="0"/>
              <a:t>；</a:t>
            </a:r>
            <a:r>
              <a:rPr lang="zh-CN" altLang="en-US" sz="2400"/>
              <a:t>百位和十位</a:t>
            </a:r>
            <a:r>
              <a:rPr lang="zh-CN" altLang="en-US" sz="2400" smtClean="0"/>
              <a:t>之间加</a:t>
            </a:r>
            <a:r>
              <a:rPr lang="en-US" altLang="zh-CN" sz="2400" smtClean="0"/>
              <a:t>and</a:t>
            </a:r>
            <a:r>
              <a:rPr lang="zh-CN" altLang="en-US" sz="2400" smtClean="0"/>
              <a:t>；如</a:t>
            </a:r>
            <a:r>
              <a:rPr lang="en-US" altLang="zh-CN" sz="2400" smtClean="0"/>
              <a:t>234</a:t>
            </a:r>
            <a:endParaRPr lang="en-US" altLang="zh-CN" sz="2400"/>
          </a:p>
          <a:p>
            <a:pPr lvl="0"/>
            <a:endParaRPr lang="en-US" altLang="zh-CN" sz="2400" smtClean="0"/>
          </a:p>
          <a:p>
            <a:pPr lvl="0"/>
            <a:r>
              <a:rPr lang="en-US" altLang="zh-CN" sz="2400" smtClean="0"/>
              <a:t>3. 21-99</a:t>
            </a:r>
            <a:r>
              <a:rPr lang="zh-CN" altLang="en-US" sz="2400"/>
              <a:t>除整数以外，十位与个位直接要加连字符 </a:t>
            </a:r>
            <a:r>
              <a:rPr lang="en-US" altLang="zh-CN" sz="2400"/>
              <a:t>-</a:t>
            </a:r>
            <a:r>
              <a:rPr lang="zh-CN" altLang="en-US" sz="2400" smtClean="0"/>
              <a:t>；如</a:t>
            </a:r>
            <a:r>
              <a:rPr lang="en-US" altLang="zh-CN" sz="2400" smtClean="0"/>
              <a:t>twenty-one;</a:t>
            </a:r>
            <a:endParaRPr lang="zh-CN" altLang="en-US" sz="2400"/>
          </a:p>
          <a:p>
            <a:pPr lvl="0"/>
            <a:endParaRPr lang="en-US" altLang="zh-CN" sz="2400" smtClean="0"/>
          </a:p>
          <a:p>
            <a:pPr lvl="0"/>
            <a:r>
              <a:rPr lang="en-US" altLang="zh-CN" sz="2400" smtClean="0"/>
              <a:t>4.</a:t>
            </a:r>
            <a:r>
              <a:rPr lang="zh-CN" altLang="en-US" sz="2400" smtClean="0"/>
              <a:t>自</a:t>
            </a:r>
            <a:r>
              <a:rPr lang="zh-CN" altLang="en-US" sz="2400"/>
              <a:t>右往左，每三个数字加一个逗号，分别表示“</a:t>
            </a:r>
            <a:r>
              <a:rPr lang="en-US" altLang="zh-CN" sz="2400"/>
              <a:t>thousand”</a:t>
            </a:r>
            <a:r>
              <a:rPr lang="zh-CN" altLang="en-US" sz="2400"/>
              <a:t>，“</a:t>
            </a:r>
            <a:r>
              <a:rPr lang="en-US" altLang="zh-CN" sz="2400"/>
              <a:t>million”</a:t>
            </a:r>
            <a:r>
              <a:rPr lang="zh-CN" altLang="en-US" sz="2400"/>
              <a:t>，“</a:t>
            </a:r>
            <a:r>
              <a:rPr lang="en-US" altLang="zh-CN" sz="2400"/>
              <a:t>billion”</a:t>
            </a:r>
            <a:r>
              <a:rPr lang="zh-CN" altLang="en-US" sz="2400"/>
              <a:t>千，百万</a:t>
            </a:r>
            <a:r>
              <a:rPr lang="zh-CN" altLang="en-US" sz="2400" smtClean="0"/>
              <a:t>，  十亿      如：</a:t>
            </a:r>
            <a:r>
              <a:rPr lang="en-US" altLang="zh-CN" sz="2400" smtClean="0"/>
              <a:t>1</a:t>
            </a:r>
            <a:r>
              <a:rPr lang="zh-CN" altLang="en-US" sz="2400"/>
              <a:t>，</a:t>
            </a:r>
            <a:r>
              <a:rPr lang="en-US" altLang="zh-CN" sz="2400"/>
              <a:t>234</a:t>
            </a:r>
            <a:r>
              <a:rPr lang="zh-CN" altLang="en-US" sz="2400"/>
              <a:t>，</a:t>
            </a:r>
            <a:r>
              <a:rPr lang="en-US" altLang="zh-CN" sz="2400"/>
              <a:t>567</a:t>
            </a:r>
            <a:r>
              <a:rPr lang="zh-CN" altLang="en-US" sz="2400"/>
              <a:t>，</a:t>
            </a:r>
            <a:r>
              <a:rPr lang="en-US" altLang="zh-CN" sz="2400"/>
              <a:t>789</a:t>
            </a:r>
            <a:endParaRPr lang="en-US" altLang="zh-CN" sz="2400"/>
          </a:p>
          <a:p>
            <a:pPr lvl="0"/>
            <a:endParaRPr lang="en-US" altLang="zh-CN" sz="2400" smtClean="0"/>
          </a:p>
          <a:p>
            <a:pPr lvl="0"/>
            <a:r>
              <a:rPr lang="en-US" altLang="zh-CN" sz="2400" smtClean="0"/>
              <a:t>5.</a:t>
            </a:r>
            <a:r>
              <a:rPr lang="zh-CN" altLang="en-US" sz="2400" smtClean="0"/>
              <a:t>门牌号</a:t>
            </a:r>
            <a:r>
              <a:rPr lang="zh-CN" altLang="en-US" sz="2400"/>
              <a:t>，房价号直接读数 </a:t>
            </a:r>
            <a:r>
              <a:rPr lang="zh-CN" altLang="en-US" sz="2400" smtClean="0"/>
              <a:t>如：</a:t>
            </a:r>
            <a:r>
              <a:rPr lang="en-US" altLang="zh-CN" sz="2400" smtClean="0"/>
              <a:t>in </a:t>
            </a:r>
            <a:r>
              <a:rPr lang="en-US" altLang="zh-CN" sz="2400"/>
              <a:t>Flat </a:t>
            </a:r>
            <a:r>
              <a:rPr lang="en-US" altLang="zh-CN" sz="2400" smtClean="0"/>
              <a:t>508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2" y="0"/>
            <a:ext cx="7779897" cy="927100"/>
          </a:xfrm>
        </p:spPr>
        <p:txBody>
          <a:bodyPr rtlCol="0"/>
          <a:lstStyle/>
          <a:p>
            <a:r>
              <a:rPr lang="zh-CN" altLang="en-US"/>
              <a:t>语法</a:t>
            </a:r>
            <a:r>
              <a:rPr lang="zh-CN" altLang="en-US" smtClean="0"/>
              <a:t>点拨</a:t>
            </a:r>
            <a:r>
              <a:rPr lang="en-US" altLang="zh-CN" smtClean="0"/>
              <a:t>-</a:t>
            </a:r>
            <a:r>
              <a:rPr lang="zh-CN" altLang="en-US">
                <a:solidFill>
                  <a:srgbClr val="002060"/>
                </a:solidFill>
              </a:rPr>
              <a:t>基</a:t>
            </a:r>
            <a:r>
              <a:rPr lang="zh-CN" altLang="en-US" smtClean="0">
                <a:solidFill>
                  <a:srgbClr val="002060"/>
                </a:solidFill>
              </a:rPr>
              <a:t>数词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4971" y="792727"/>
            <a:ext cx="119471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rgbClr val="FF0000"/>
                </a:solidFill>
              </a:rPr>
              <a:t>基</a:t>
            </a:r>
            <a:r>
              <a:rPr lang="zh-CN" altLang="en-US" sz="2400">
                <a:solidFill>
                  <a:srgbClr val="FF0000"/>
                </a:solidFill>
              </a:rPr>
              <a:t>数词注意点：</a:t>
            </a:r>
            <a:endParaRPr lang="zh-CN" altLang="en-US" sz="2400">
              <a:solidFill>
                <a:srgbClr val="FF0000"/>
              </a:solidFill>
            </a:endParaRPr>
          </a:p>
          <a:p>
            <a:pPr lvl="0"/>
            <a:r>
              <a:rPr lang="en-US" altLang="zh-CN" sz="2400" smtClean="0"/>
              <a:t>6.hundred</a:t>
            </a:r>
            <a:r>
              <a:rPr lang="en-US" altLang="zh-CN" sz="2400"/>
              <a:t>, thousand, million </a:t>
            </a:r>
            <a:r>
              <a:rPr lang="zh-CN" altLang="en-US" sz="2400"/>
              <a:t>表示具体数字，后面不加</a:t>
            </a:r>
            <a:r>
              <a:rPr lang="en-US" altLang="zh-CN" sz="2400"/>
              <a:t>s</a:t>
            </a:r>
            <a:r>
              <a:rPr lang="zh-CN" altLang="en-US" sz="2400" smtClean="0"/>
              <a:t>；如：</a:t>
            </a:r>
            <a:r>
              <a:rPr lang="en-US" altLang="zh-CN" sz="2400" smtClean="0"/>
              <a:t>300</a:t>
            </a:r>
            <a:endParaRPr lang="en-US" altLang="zh-CN" sz="2400"/>
          </a:p>
          <a:p>
            <a:pPr lvl="0"/>
            <a:endParaRPr lang="en-US" altLang="zh-CN" sz="2400" smtClean="0"/>
          </a:p>
          <a:p>
            <a:pPr lvl="0"/>
            <a:r>
              <a:rPr lang="en-US" altLang="zh-CN" sz="2400" smtClean="0"/>
              <a:t>7.</a:t>
            </a:r>
            <a:r>
              <a:rPr lang="zh-CN" altLang="en-US" sz="2400" smtClean="0"/>
              <a:t>表示</a:t>
            </a:r>
            <a:r>
              <a:rPr lang="zh-CN" altLang="en-US" sz="2400"/>
              <a:t>不确定数字，</a:t>
            </a:r>
            <a:r>
              <a:rPr lang="en-US" altLang="zh-CN" sz="2400"/>
              <a:t>hundred, thousand, million</a:t>
            </a:r>
            <a:r>
              <a:rPr lang="zh-CN" altLang="en-US" sz="2400"/>
              <a:t>后面加</a:t>
            </a:r>
            <a:r>
              <a:rPr lang="en-US" altLang="zh-CN" sz="2400"/>
              <a:t>s</a:t>
            </a:r>
            <a:r>
              <a:rPr lang="zh-CN" altLang="en-US" sz="2400"/>
              <a:t>和</a:t>
            </a:r>
            <a:r>
              <a:rPr lang="en-US" altLang="zh-CN" sz="2400" smtClean="0"/>
              <a:t>of </a:t>
            </a:r>
            <a:r>
              <a:rPr lang="zh-CN" altLang="en-US" sz="2400" smtClean="0"/>
              <a:t>如：几千</a:t>
            </a:r>
            <a:r>
              <a:rPr lang="zh-CN" altLang="en-US" sz="2400"/>
              <a:t>个学生：</a:t>
            </a:r>
            <a:endParaRPr lang="zh-CN" altLang="en-US" sz="2400"/>
          </a:p>
          <a:p>
            <a:pPr lvl="0"/>
            <a:endParaRPr lang="en-US" altLang="zh-CN" sz="2400" smtClean="0"/>
          </a:p>
          <a:p>
            <a:pPr lvl="0"/>
            <a:r>
              <a:rPr lang="en-US" altLang="zh-CN" sz="2400" smtClean="0"/>
              <a:t>8.</a:t>
            </a:r>
            <a:r>
              <a:rPr lang="zh-CN" altLang="en-US" sz="2400" smtClean="0"/>
              <a:t>表示</a:t>
            </a:r>
            <a:r>
              <a:rPr lang="zh-CN" altLang="en-US" sz="2400"/>
              <a:t>其中的多少</a:t>
            </a:r>
            <a:r>
              <a:rPr lang="zh-CN" altLang="en-US" sz="2400" smtClean="0"/>
              <a:t>，如：其中</a:t>
            </a:r>
            <a:r>
              <a:rPr lang="zh-CN" altLang="en-US" sz="2400"/>
              <a:t>的两百个学生是交流生。</a:t>
            </a:r>
            <a:endParaRPr lang="zh-CN" altLang="en-US" sz="2400"/>
          </a:p>
          <a:p>
            <a:r>
              <a:rPr lang="en-US" altLang="zh-CN" sz="2400" smtClean="0"/>
              <a:t>   __________________________are </a:t>
            </a:r>
            <a:r>
              <a:rPr lang="en-US" altLang="zh-CN" sz="2400"/>
              <a:t>exchange students.</a:t>
            </a:r>
            <a:endParaRPr lang="en-US" altLang="zh-CN" sz="2400"/>
          </a:p>
          <a:p>
            <a:pPr lvl="0"/>
            <a:endParaRPr lang="en-US" altLang="zh-CN" sz="2400" smtClean="0"/>
          </a:p>
          <a:p>
            <a:pPr lvl="0"/>
            <a:r>
              <a:rPr lang="en-US" altLang="zh-CN" sz="2400" smtClean="0"/>
              <a:t>9.</a:t>
            </a:r>
            <a:r>
              <a:rPr lang="zh-CN" altLang="en-US" sz="2400" smtClean="0"/>
              <a:t>表示</a:t>
            </a:r>
            <a:r>
              <a:rPr lang="zh-CN" altLang="en-US" sz="2400"/>
              <a:t>人的不确切数字：</a:t>
            </a:r>
            <a:r>
              <a:rPr lang="en-US" altLang="zh-CN" sz="2400"/>
              <a:t>in one’s </a:t>
            </a:r>
            <a:r>
              <a:rPr lang="zh-CN" altLang="en-US" sz="2400"/>
              <a:t>整十数词的复数形式</a:t>
            </a:r>
            <a:endParaRPr lang="zh-CN" altLang="en-US" sz="2400"/>
          </a:p>
          <a:p>
            <a:r>
              <a:rPr lang="zh-CN" altLang="en-US" sz="2400"/>
              <a:t> </a:t>
            </a:r>
            <a:r>
              <a:rPr lang="en-US" altLang="zh-CN" sz="2400"/>
              <a:t>He became a </a:t>
            </a:r>
            <a:r>
              <a:rPr lang="en-US" altLang="zh-CN" sz="2400" smtClean="0"/>
              <a:t>professor________________.</a:t>
            </a:r>
            <a:r>
              <a:rPr lang="zh-CN" altLang="en-US" sz="2400" smtClean="0"/>
              <a:t>他</a:t>
            </a:r>
            <a:r>
              <a:rPr lang="zh-CN" altLang="en-US" sz="2400"/>
              <a:t>在四十几岁时成为了一名教授。</a:t>
            </a:r>
            <a:endParaRPr lang="en-US" altLang="zh-CN" sz="2400"/>
          </a:p>
          <a:p>
            <a:pPr lvl="0"/>
            <a:endParaRPr lang="en-US" altLang="zh-CN" sz="2400" smtClean="0"/>
          </a:p>
          <a:p>
            <a:pPr lvl="0"/>
            <a:r>
              <a:rPr lang="en-US" altLang="zh-CN" sz="2400" smtClean="0"/>
              <a:t>10.</a:t>
            </a:r>
            <a:r>
              <a:rPr lang="zh-CN" altLang="en-US" sz="2400" smtClean="0"/>
              <a:t>表示</a:t>
            </a:r>
            <a:r>
              <a:rPr lang="zh-CN" altLang="en-US" sz="2400"/>
              <a:t>不确切年代：也用整十数词的复数形式</a:t>
            </a:r>
            <a:r>
              <a:rPr lang="zh-CN" altLang="en-US" sz="2400" smtClean="0"/>
              <a:t>。</a:t>
            </a:r>
            <a:r>
              <a:rPr lang="en-US" altLang="zh-CN" sz="2400" smtClean="0"/>
              <a:t>It was_____________.</a:t>
            </a:r>
            <a:endParaRPr lang="en-US" altLang="zh-CN" sz="2400" smtClean="0"/>
          </a:p>
          <a:p>
            <a:pPr lvl="0"/>
            <a:r>
              <a:rPr lang="en-US" altLang="zh-CN" sz="2400"/>
              <a:t> </a:t>
            </a:r>
            <a:r>
              <a:rPr lang="en-US" altLang="zh-CN" sz="2400" smtClean="0"/>
              <a:t>                                                                             </a:t>
            </a:r>
            <a:r>
              <a:rPr lang="zh-CN" altLang="en-US" sz="2400" smtClean="0"/>
              <a:t>这是在</a:t>
            </a:r>
            <a:r>
              <a:rPr lang="en-US" altLang="zh-CN" sz="2400" smtClean="0"/>
              <a:t>20</a:t>
            </a:r>
            <a:r>
              <a:rPr lang="zh-CN" altLang="en-US" sz="2400" smtClean="0"/>
              <a:t>世纪</a:t>
            </a:r>
            <a:r>
              <a:rPr lang="en-US" altLang="zh-CN" sz="2400" smtClean="0"/>
              <a:t>80</a:t>
            </a:r>
            <a:r>
              <a:rPr lang="zh-CN" altLang="en-US" sz="2400" smtClean="0"/>
              <a:t>年代。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708546" y="2967634"/>
            <a:ext cx="4154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Two hundred of the students 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45757" y="4069272"/>
            <a:ext cx="1827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in his forties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53795" y="4786885"/>
            <a:ext cx="1863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in the 1980s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971" y="-14990"/>
            <a:ext cx="5291528" cy="927100"/>
          </a:xfrm>
        </p:spPr>
        <p:txBody>
          <a:bodyPr rtlCol="0"/>
          <a:lstStyle/>
          <a:p>
            <a:r>
              <a:rPr lang="zh-CN" altLang="en-US"/>
              <a:t>语法</a:t>
            </a:r>
            <a:r>
              <a:rPr lang="zh-CN" altLang="en-US" smtClean="0"/>
              <a:t>点拨</a:t>
            </a:r>
            <a:r>
              <a:rPr lang="en-US" altLang="zh-CN" smtClean="0">
                <a:solidFill>
                  <a:srgbClr val="002060"/>
                </a:solidFill>
              </a:rPr>
              <a:t>-</a:t>
            </a:r>
            <a:r>
              <a:rPr lang="zh-CN" altLang="en-US" smtClean="0">
                <a:solidFill>
                  <a:srgbClr val="002060"/>
                </a:solidFill>
              </a:rPr>
              <a:t>序数词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4971" y="792727"/>
            <a:ext cx="119471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序数词注意点：</a:t>
            </a:r>
            <a:endParaRPr lang="zh-CN" altLang="en-US" sz="2400">
              <a:solidFill>
                <a:srgbClr val="FF0000"/>
              </a:solidFill>
            </a:endParaRPr>
          </a:p>
          <a:p>
            <a:pPr lvl="0"/>
            <a:r>
              <a:rPr lang="en-US" altLang="zh-CN" sz="2400" smtClean="0"/>
              <a:t>1</a:t>
            </a:r>
            <a:r>
              <a:rPr lang="en-US" altLang="zh-CN" sz="2400"/>
              <a:t>.</a:t>
            </a:r>
            <a:r>
              <a:rPr lang="zh-CN" altLang="en-US" sz="2400" smtClean="0"/>
              <a:t>序数</a:t>
            </a:r>
            <a:r>
              <a:rPr lang="zh-CN" altLang="en-US" sz="2400"/>
              <a:t>词是表示顺序的词，几个特殊的序数词：</a:t>
            </a:r>
            <a:r>
              <a:rPr lang="en-US" altLang="zh-CN" sz="2400"/>
              <a:t>first</a:t>
            </a:r>
            <a:r>
              <a:rPr lang="zh-CN" altLang="en-US" sz="2400"/>
              <a:t>，</a:t>
            </a:r>
            <a:r>
              <a:rPr lang="en-US" altLang="zh-CN" sz="2400"/>
              <a:t>second</a:t>
            </a:r>
            <a:r>
              <a:rPr lang="zh-CN" altLang="en-US" sz="2400"/>
              <a:t>，</a:t>
            </a:r>
            <a:r>
              <a:rPr lang="en-US" altLang="zh-CN" sz="2400"/>
              <a:t>third</a:t>
            </a:r>
            <a:r>
              <a:rPr lang="zh-CN" altLang="en-US" sz="2400"/>
              <a:t>，</a:t>
            </a:r>
            <a:r>
              <a:rPr lang="en-US" altLang="zh-CN" sz="2400"/>
              <a:t>fifth</a:t>
            </a:r>
            <a:r>
              <a:rPr lang="zh-CN" altLang="en-US" sz="2400"/>
              <a:t>，</a:t>
            </a:r>
            <a:r>
              <a:rPr lang="en-US" altLang="zh-CN" sz="2400"/>
              <a:t>eighth</a:t>
            </a:r>
            <a:r>
              <a:rPr lang="zh-CN" altLang="en-US" sz="2400"/>
              <a:t>，</a:t>
            </a:r>
            <a:r>
              <a:rPr lang="en-US" altLang="zh-CN" sz="2400"/>
              <a:t>ninth</a:t>
            </a:r>
            <a:r>
              <a:rPr lang="zh-CN" altLang="en-US" sz="2400"/>
              <a:t>，</a:t>
            </a:r>
            <a:r>
              <a:rPr lang="en-US" altLang="zh-CN" sz="2400"/>
              <a:t>twelfth</a:t>
            </a:r>
            <a:r>
              <a:rPr lang="zh-CN" altLang="en-US" sz="2400"/>
              <a:t>，</a:t>
            </a:r>
            <a:r>
              <a:rPr lang="en-US" altLang="zh-CN" sz="2400"/>
              <a:t>fortieth</a:t>
            </a:r>
            <a:r>
              <a:rPr lang="zh-CN" altLang="en-US" sz="2400"/>
              <a:t>，</a:t>
            </a:r>
            <a:r>
              <a:rPr lang="en-US" altLang="zh-CN" sz="2400"/>
              <a:t>ninetieth</a:t>
            </a:r>
            <a:r>
              <a:rPr lang="zh-CN" altLang="en-US" sz="2400"/>
              <a:t>，</a:t>
            </a:r>
            <a:r>
              <a:rPr lang="en-US" altLang="zh-CN" sz="2400"/>
              <a:t>one hundredth</a:t>
            </a:r>
            <a:endParaRPr lang="en-US" altLang="zh-CN" sz="2400"/>
          </a:p>
          <a:p>
            <a:pPr lvl="0"/>
            <a:r>
              <a:rPr lang="en-US" altLang="zh-CN" sz="2400" smtClean="0"/>
              <a:t>2.</a:t>
            </a:r>
            <a:r>
              <a:rPr lang="zh-CN" altLang="en-US" sz="2400" smtClean="0"/>
              <a:t>使用</a:t>
            </a:r>
            <a:r>
              <a:rPr lang="zh-CN" altLang="en-US" sz="2400"/>
              <a:t>序数词时，前面应加定冠词</a:t>
            </a:r>
            <a:r>
              <a:rPr lang="en-US" altLang="zh-CN" sz="2400"/>
              <a:t>the</a:t>
            </a:r>
            <a:r>
              <a:rPr lang="zh-CN" altLang="en-US" sz="2400"/>
              <a:t>，但是如果序数词前已经有其他限定词，则不加</a:t>
            </a:r>
            <a:r>
              <a:rPr lang="en-US" altLang="zh-CN" sz="2400"/>
              <a:t>the</a:t>
            </a:r>
            <a:r>
              <a:rPr lang="zh-CN" altLang="en-US" sz="2400" smtClean="0"/>
              <a:t>。</a:t>
            </a:r>
            <a:r>
              <a:rPr lang="zh-CN" altLang="en-US" sz="2400"/>
              <a:t>如：</a:t>
            </a:r>
            <a:r>
              <a:rPr lang="en-US" altLang="zh-CN" sz="2400" smtClean="0"/>
              <a:t>It </a:t>
            </a:r>
            <a:r>
              <a:rPr lang="en-US" altLang="zh-CN" sz="2400"/>
              <a:t>is </a:t>
            </a:r>
            <a:r>
              <a:rPr lang="en-US" altLang="zh-CN" sz="2400" smtClean="0"/>
              <a:t>________________here </a:t>
            </a:r>
            <a:r>
              <a:rPr lang="en-US" altLang="zh-CN" sz="2400"/>
              <a:t>in </a:t>
            </a:r>
            <a:r>
              <a:rPr lang="en-US" altLang="zh-CN" sz="2400" smtClean="0"/>
              <a:t>China.</a:t>
            </a:r>
            <a:r>
              <a:rPr lang="zh-CN" altLang="en-US" sz="2400" smtClean="0"/>
              <a:t>这是我第一次来中国。</a:t>
            </a:r>
            <a:endParaRPr lang="en-US" altLang="zh-CN" sz="2400"/>
          </a:p>
          <a:p>
            <a:pPr lvl="0"/>
            <a:r>
              <a:rPr lang="en-US" altLang="zh-CN" sz="2400" smtClean="0"/>
              <a:t>3</a:t>
            </a:r>
            <a:r>
              <a:rPr lang="en-US" altLang="zh-CN" sz="2400"/>
              <a:t>.</a:t>
            </a:r>
            <a:r>
              <a:rPr lang="zh-CN" altLang="en-US" sz="2400" smtClean="0"/>
              <a:t>序数</a:t>
            </a:r>
            <a:r>
              <a:rPr lang="zh-CN" altLang="en-US" sz="2400"/>
              <a:t>词起到副词作用时，前面可以省略</a:t>
            </a:r>
            <a:r>
              <a:rPr lang="en-US" altLang="zh-CN" sz="2400"/>
              <a:t>the</a:t>
            </a:r>
            <a:r>
              <a:rPr lang="zh-CN" altLang="en-US" sz="2400"/>
              <a:t>。</a:t>
            </a:r>
            <a:endParaRPr lang="en-US" altLang="zh-CN" sz="2400"/>
          </a:p>
          <a:p>
            <a:r>
              <a:rPr lang="en-US" altLang="zh-CN" sz="2400" smtClean="0"/>
              <a:t>    Andy </a:t>
            </a:r>
            <a:r>
              <a:rPr lang="en-US" altLang="zh-CN" sz="2400"/>
              <a:t>always </a:t>
            </a:r>
            <a:r>
              <a:rPr lang="en-US" altLang="zh-CN" sz="2400" smtClean="0"/>
              <a:t>_____________in </a:t>
            </a:r>
            <a:r>
              <a:rPr lang="en-US" altLang="zh-CN" sz="2400" err="1"/>
              <a:t>Maths </a:t>
            </a:r>
            <a:r>
              <a:rPr lang="en-US" altLang="zh-CN" sz="2400" smtClean="0"/>
              <a:t>exams.</a:t>
            </a:r>
            <a:r>
              <a:rPr lang="zh-CN" altLang="en-US" sz="2400" smtClean="0"/>
              <a:t>安迪总是在数学考试中得第一。</a:t>
            </a:r>
            <a:endParaRPr lang="en-US" altLang="zh-CN" sz="2400"/>
          </a:p>
          <a:p>
            <a:pPr lvl="0"/>
            <a:r>
              <a:rPr lang="en-US" altLang="zh-CN" sz="2400" smtClean="0"/>
              <a:t>4.</a:t>
            </a:r>
            <a:r>
              <a:rPr lang="zh-CN" altLang="en-US" sz="2400" smtClean="0"/>
              <a:t>序数</a:t>
            </a:r>
            <a:r>
              <a:rPr lang="zh-CN" altLang="en-US" sz="2400"/>
              <a:t>词前面可以加</a:t>
            </a:r>
            <a:r>
              <a:rPr lang="en-US" altLang="zh-CN" sz="2400"/>
              <a:t>a/ an</a:t>
            </a:r>
            <a:r>
              <a:rPr lang="zh-CN" altLang="en-US" sz="2400"/>
              <a:t>，不强调顺序，表示“另一个，再一个”</a:t>
            </a:r>
            <a:endParaRPr lang="zh-CN" altLang="en-US" sz="2400"/>
          </a:p>
          <a:p>
            <a:r>
              <a:rPr lang="en-US" altLang="zh-CN" sz="2400" smtClean="0"/>
              <a:t>   Millie </a:t>
            </a:r>
            <a:r>
              <a:rPr lang="en-US" altLang="zh-CN" sz="2400"/>
              <a:t>reads the </a:t>
            </a:r>
            <a:r>
              <a:rPr lang="en-US" altLang="zh-CN" sz="2400" smtClean="0"/>
              <a:t>novel_____________.</a:t>
            </a:r>
            <a:r>
              <a:rPr lang="zh-CN" altLang="en-US" sz="2400" smtClean="0"/>
              <a:t>米莉又读了一遍这部小说。</a:t>
            </a:r>
            <a:endParaRPr lang="en-US" altLang="zh-CN" sz="2400"/>
          </a:p>
          <a:p>
            <a:pPr lvl="0"/>
            <a:r>
              <a:rPr lang="zh-CN" altLang="en-US" sz="2400" b="1">
                <a:solidFill>
                  <a:srgbClr val="FF0000"/>
                </a:solidFill>
              </a:rPr>
              <a:t>口诀</a:t>
            </a:r>
            <a:r>
              <a:rPr lang="zh-CN" altLang="en-US" sz="2400">
                <a:solidFill>
                  <a:srgbClr val="FF0000"/>
                </a:solidFill>
              </a:rPr>
              <a:t>：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zh-CN" altLang="en-US" sz="2400"/>
              <a:t>基变序，</a:t>
            </a:r>
            <a:r>
              <a:rPr lang="en-US" altLang="zh-CN" sz="2400"/>
              <a:t>first</a:t>
            </a:r>
            <a:r>
              <a:rPr lang="zh-CN" altLang="en-US" sz="2400"/>
              <a:t>，</a:t>
            </a:r>
            <a:r>
              <a:rPr lang="en-US" altLang="zh-CN" sz="2400"/>
              <a:t>second</a:t>
            </a:r>
            <a:r>
              <a:rPr lang="zh-CN" altLang="en-US" sz="2400"/>
              <a:t>，</a:t>
            </a:r>
            <a:r>
              <a:rPr lang="en-US" altLang="zh-CN" sz="2400"/>
              <a:t>third</a:t>
            </a:r>
            <a:r>
              <a:rPr lang="zh-CN" altLang="en-US" sz="2400"/>
              <a:t>要牢记；</a:t>
            </a:r>
            <a:endParaRPr lang="zh-CN" altLang="en-US" sz="2400"/>
          </a:p>
          <a:p>
            <a:r>
              <a:rPr lang="zh-CN" altLang="en-US" sz="2400"/>
              <a:t>其余变化有规律，基数词尾加</a:t>
            </a:r>
            <a:r>
              <a:rPr lang="en-US" altLang="zh-CN" sz="2400" err="1"/>
              <a:t>th</a:t>
            </a:r>
            <a:r>
              <a:rPr lang="zh-CN" altLang="en-US" sz="2400"/>
              <a:t>，</a:t>
            </a:r>
            <a:r>
              <a:rPr lang="en-US" altLang="zh-CN" sz="2400"/>
              <a:t>eight</a:t>
            </a:r>
            <a:r>
              <a:rPr lang="zh-CN" altLang="en-US" sz="2400"/>
              <a:t>去</a:t>
            </a:r>
            <a:r>
              <a:rPr lang="en-US" altLang="zh-CN" sz="2400"/>
              <a:t>t</a:t>
            </a:r>
            <a:r>
              <a:rPr lang="zh-CN" altLang="en-US" sz="2400"/>
              <a:t>，</a:t>
            </a:r>
            <a:r>
              <a:rPr lang="en-US" altLang="zh-CN" sz="2400"/>
              <a:t>nine</a:t>
            </a:r>
            <a:r>
              <a:rPr lang="zh-CN" altLang="en-US" sz="2400"/>
              <a:t>去</a:t>
            </a:r>
            <a:r>
              <a:rPr lang="en-US" altLang="zh-CN" sz="2400"/>
              <a:t>e</a:t>
            </a:r>
            <a:r>
              <a:rPr lang="zh-CN" altLang="en-US" sz="2400"/>
              <a:t>，</a:t>
            </a:r>
            <a:r>
              <a:rPr lang="en-US" altLang="zh-CN" sz="2400"/>
              <a:t>five</a:t>
            </a:r>
            <a:r>
              <a:rPr lang="zh-CN" altLang="en-US" sz="2400"/>
              <a:t>和</a:t>
            </a:r>
            <a:r>
              <a:rPr lang="en-US" altLang="zh-CN" sz="2400"/>
              <a:t>twelve</a:t>
            </a:r>
            <a:r>
              <a:rPr lang="zh-CN" altLang="en-US" sz="2400"/>
              <a:t>需将</a:t>
            </a:r>
            <a:r>
              <a:rPr lang="en-US" altLang="zh-CN" sz="2400" err="1"/>
              <a:t>ve </a:t>
            </a:r>
            <a:r>
              <a:rPr lang="zh-CN" altLang="en-US" sz="2400"/>
              <a:t>变</a:t>
            </a:r>
            <a:r>
              <a:rPr lang="en-US" altLang="zh-CN" sz="2400"/>
              <a:t>f</a:t>
            </a:r>
            <a:r>
              <a:rPr lang="zh-CN" altLang="en-US" sz="2400"/>
              <a:t>，然后再加</a:t>
            </a:r>
            <a:r>
              <a:rPr lang="en-US" altLang="zh-CN" sz="2400" err="1"/>
              <a:t>th</a:t>
            </a:r>
            <a:r>
              <a:rPr lang="zh-CN" altLang="en-US" sz="2400"/>
              <a:t>；</a:t>
            </a:r>
            <a:endParaRPr lang="en-US" altLang="zh-CN" sz="2400"/>
          </a:p>
          <a:p>
            <a:r>
              <a:rPr lang="zh-CN" altLang="en-US" sz="2400"/>
              <a:t>从</a:t>
            </a:r>
            <a:r>
              <a:rPr lang="en-US" altLang="zh-CN" sz="2400"/>
              <a:t>twenty</a:t>
            </a:r>
            <a:r>
              <a:rPr lang="zh-CN" altLang="en-US" sz="2400"/>
              <a:t>，</a:t>
            </a:r>
            <a:r>
              <a:rPr lang="en-US" altLang="zh-CN" sz="2400"/>
              <a:t>thirty</a:t>
            </a:r>
            <a:r>
              <a:rPr lang="zh-CN" altLang="en-US" sz="2400"/>
              <a:t>到</a:t>
            </a:r>
            <a:r>
              <a:rPr lang="en-US" altLang="zh-CN" sz="2400"/>
              <a:t>ninety</a:t>
            </a:r>
            <a:r>
              <a:rPr lang="zh-CN" altLang="en-US" sz="2400"/>
              <a:t>，需先变</a:t>
            </a:r>
            <a:r>
              <a:rPr lang="en-US" altLang="zh-CN" sz="2400"/>
              <a:t>y</a:t>
            </a:r>
            <a:r>
              <a:rPr lang="zh-CN" altLang="en-US" sz="2400"/>
              <a:t>为</a:t>
            </a:r>
            <a:r>
              <a:rPr lang="en-US" altLang="zh-CN" sz="2400" err="1"/>
              <a:t>ie</a:t>
            </a:r>
            <a:r>
              <a:rPr lang="zh-CN" altLang="en-US" sz="2400"/>
              <a:t>，再加</a:t>
            </a:r>
            <a:r>
              <a:rPr lang="en-US" altLang="zh-CN" sz="2400" err="1"/>
              <a:t>th</a:t>
            </a:r>
            <a:r>
              <a:rPr lang="zh-CN" altLang="en-US" sz="2400"/>
              <a:t>；</a:t>
            </a:r>
            <a:endParaRPr lang="en-US" altLang="zh-CN" sz="2400"/>
          </a:p>
          <a:p>
            <a:r>
              <a:rPr lang="zh-CN" altLang="en-US" sz="2400"/>
              <a:t>若要变成第几十几，只变各位就可以。</a:t>
            </a:r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2291648" y="2195023"/>
            <a:ext cx="1927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my first time 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91648" y="2961195"/>
            <a:ext cx="1757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comes first 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13596" y="3608882"/>
            <a:ext cx="2101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a second time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9895" y="0"/>
            <a:ext cx="10972800" cy="927100"/>
          </a:xfrm>
        </p:spPr>
        <p:txBody>
          <a:bodyPr rtlCol="0"/>
          <a:lstStyle/>
          <a:p>
            <a:pPr rtl="0"/>
            <a:r>
              <a:rPr lang="en-US" altLang="zh-CN" smtClean="0"/>
              <a:t>Key points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9849" y="1005538"/>
            <a:ext cx="116723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/>
              <a:t>2. I’d </a:t>
            </a:r>
            <a:r>
              <a:rPr lang="en-US" altLang="zh-CN" sz="2400"/>
              <a:t>like to live next to a restaurant.</a:t>
            </a:r>
            <a:endParaRPr lang="en-US" altLang="zh-CN" sz="2400"/>
          </a:p>
          <a:p>
            <a:r>
              <a:rPr lang="en-US" altLang="zh-CN" sz="2400"/>
              <a:t>next to </a:t>
            </a:r>
            <a:r>
              <a:rPr lang="zh-CN" altLang="en-US" sz="2400"/>
              <a:t>是方位介词，意为 “紧邻，在</a:t>
            </a:r>
            <a:r>
              <a:rPr lang="en-US" altLang="zh-CN" sz="2400"/>
              <a:t>…</a:t>
            </a:r>
            <a:r>
              <a:rPr lang="zh-CN" altLang="en-US" sz="2400"/>
              <a:t>近旁”，后面可接表示地点的名词或代词。</a:t>
            </a:r>
            <a:endParaRPr lang="zh-CN" altLang="en-US" sz="2400"/>
          </a:p>
          <a:p>
            <a:r>
              <a:rPr lang="en-US" altLang="zh-CN" sz="2400"/>
              <a:t>The Water Cube </a:t>
            </a:r>
            <a:r>
              <a:rPr lang="en-US" altLang="zh-CN" sz="2400" smtClean="0"/>
              <a:t>__________ the </a:t>
            </a:r>
            <a:r>
              <a:rPr lang="en-US" altLang="zh-CN" sz="2400"/>
              <a:t>Bird’s Nest. </a:t>
            </a:r>
            <a:r>
              <a:rPr lang="zh-CN" altLang="en-US" sz="2400"/>
              <a:t>水立方在鸟巢的旁边。</a:t>
            </a:r>
            <a:endParaRPr lang="zh-CN" altLang="en-US" sz="2400"/>
          </a:p>
          <a:p>
            <a:r>
              <a:rPr lang="zh-CN" altLang="en-US" sz="2400"/>
              <a:t> </a:t>
            </a:r>
            <a:endParaRPr lang="zh-CN" altLang="en-US" sz="2400"/>
          </a:p>
          <a:p>
            <a:r>
              <a:rPr lang="en-US" altLang="zh-CN" sz="2400"/>
              <a:t>next to = beside,</a:t>
            </a:r>
            <a:r>
              <a:rPr lang="zh-CN" altLang="en-US" sz="2400"/>
              <a:t>都表示“紧挨着，在</a:t>
            </a:r>
            <a:r>
              <a:rPr lang="en-US" altLang="zh-CN" sz="2400"/>
              <a:t>…</a:t>
            </a:r>
            <a:r>
              <a:rPr lang="zh-CN" altLang="en-US" sz="2400"/>
              <a:t>旁边”</a:t>
            </a:r>
            <a:endParaRPr lang="zh-CN" altLang="en-US" sz="2400"/>
          </a:p>
          <a:p>
            <a:r>
              <a:rPr lang="en-US" altLang="zh-CN" sz="2400"/>
              <a:t>Lily lives in the room </a:t>
            </a:r>
            <a:r>
              <a:rPr lang="en-US" altLang="zh-CN" sz="2400" smtClean="0"/>
              <a:t>____________ our </a:t>
            </a:r>
            <a:r>
              <a:rPr lang="en-US" altLang="zh-CN" sz="2400"/>
              <a:t>room</a:t>
            </a:r>
            <a:r>
              <a:rPr lang="en-US" altLang="zh-CN" sz="2400" smtClean="0"/>
              <a:t>. </a:t>
            </a:r>
            <a:r>
              <a:rPr lang="zh-CN" altLang="en-US" sz="2400"/>
              <a:t>莉莉住在我们房间隔壁的房间。</a:t>
            </a:r>
            <a:endParaRPr lang="zh-CN" altLang="en-US" sz="2400"/>
          </a:p>
          <a:p>
            <a:r>
              <a:rPr lang="zh-CN" altLang="en-US" sz="2400"/>
              <a:t> </a:t>
            </a:r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2760943" y="1688468"/>
            <a:ext cx="1709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is next to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14114" y="2794630"/>
            <a:ext cx="2186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next to/ </a:t>
            </a:r>
            <a:r>
              <a:rPr lang="en-US" altLang="zh-CN" sz="2400" smtClean="0">
                <a:solidFill>
                  <a:srgbClr val="FF0000"/>
                </a:solidFill>
              </a:rPr>
              <a:t>beside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3162300" y="3306714"/>
            <a:ext cx="3522689" cy="259118"/>
          </a:xfrm>
          <a:custGeom>
            <a:gdLst>
              <a:gd name="connsiteX0" fmla="*/ 0 w 3522689"/>
              <a:gd name="connsiteY0" fmla="*/ 169081 h 259118"/>
              <a:gd name="connsiteX1" fmla="*/ 74951 w 3522689"/>
              <a:gd name="connsiteY1" fmla="*/ 229042 h 259118"/>
              <a:gd name="connsiteX2" fmla="*/ 119921 w 3522689"/>
              <a:gd name="connsiteY2" fmla="*/ 259022 h 259118"/>
              <a:gd name="connsiteX3" fmla="*/ 224853 w 3522689"/>
              <a:gd name="connsiteY3" fmla="*/ 229042 h 259118"/>
              <a:gd name="connsiteX4" fmla="*/ 299803 w 3522689"/>
              <a:gd name="connsiteY4" fmla="*/ 154091 h 259118"/>
              <a:gd name="connsiteX5" fmla="*/ 329784 w 3522689"/>
              <a:gd name="connsiteY5" fmla="*/ 124111 h 259118"/>
              <a:gd name="connsiteX6" fmla="*/ 374754 w 3522689"/>
              <a:gd name="connsiteY6" fmla="*/ 94131 h 259118"/>
              <a:gd name="connsiteX7" fmla="*/ 449705 w 3522689"/>
              <a:gd name="connsiteY7" fmla="*/ 49160 h 259118"/>
              <a:gd name="connsiteX8" fmla="*/ 509666 w 3522689"/>
              <a:gd name="connsiteY8" fmla="*/ 124111 h 259118"/>
              <a:gd name="connsiteX9" fmla="*/ 554636 w 3522689"/>
              <a:gd name="connsiteY9" fmla="*/ 154091 h 259118"/>
              <a:gd name="connsiteX10" fmla="*/ 614597 w 3522689"/>
              <a:gd name="connsiteY10" fmla="*/ 229042 h 259118"/>
              <a:gd name="connsiteX11" fmla="*/ 659567 w 3522689"/>
              <a:gd name="connsiteY11" fmla="*/ 259022 h 259118"/>
              <a:gd name="connsiteX12" fmla="*/ 869430 w 3522689"/>
              <a:gd name="connsiteY12" fmla="*/ 229042 h 259118"/>
              <a:gd name="connsiteX13" fmla="*/ 929390 w 3522689"/>
              <a:gd name="connsiteY13" fmla="*/ 199062 h 259118"/>
              <a:gd name="connsiteX14" fmla="*/ 974361 w 3522689"/>
              <a:gd name="connsiteY14" fmla="*/ 184072 h 259118"/>
              <a:gd name="connsiteX15" fmla="*/ 1109272 w 3522689"/>
              <a:gd name="connsiteY15" fmla="*/ 109121 h 259118"/>
              <a:gd name="connsiteX16" fmla="*/ 1139253 w 3522689"/>
              <a:gd name="connsiteY16" fmla="*/ 139101 h 259118"/>
              <a:gd name="connsiteX17" fmla="*/ 1154243 w 3522689"/>
              <a:gd name="connsiteY17" fmla="*/ 184072 h 259118"/>
              <a:gd name="connsiteX18" fmla="*/ 1199213 w 3522689"/>
              <a:gd name="connsiteY18" fmla="*/ 214052 h 259118"/>
              <a:gd name="connsiteX19" fmla="*/ 1319135 w 3522689"/>
              <a:gd name="connsiteY19" fmla="*/ 199062 h 259118"/>
              <a:gd name="connsiteX20" fmla="*/ 1409076 w 3522689"/>
              <a:gd name="connsiteY20" fmla="*/ 169081 h 259118"/>
              <a:gd name="connsiteX21" fmla="*/ 1499017 w 3522689"/>
              <a:gd name="connsiteY21" fmla="*/ 94131 h 259118"/>
              <a:gd name="connsiteX22" fmla="*/ 1543987 w 3522689"/>
              <a:gd name="connsiteY22" fmla="*/ 109121 h 259118"/>
              <a:gd name="connsiteX23" fmla="*/ 1573967 w 3522689"/>
              <a:gd name="connsiteY23" fmla="*/ 154091 h 259118"/>
              <a:gd name="connsiteX24" fmla="*/ 1663908 w 3522689"/>
              <a:gd name="connsiteY24" fmla="*/ 184072 h 259118"/>
              <a:gd name="connsiteX25" fmla="*/ 1723869 w 3522689"/>
              <a:gd name="connsiteY25" fmla="*/ 214052 h 259118"/>
              <a:gd name="connsiteX26" fmla="*/ 1858780 w 3522689"/>
              <a:gd name="connsiteY26" fmla="*/ 199062 h 259118"/>
              <a:gd name="connsiteX27" fmla="*/ 1903751 w 3522689"/>
              <a:gd name="connsiteY27" fmla="*/ 184072 h 259118"/>
              <a:gd name="connsiteX28" fmla="*/ 1963712 w 3522689"/>
              <a:gd name="connsiteY28" fmla="*/ 124111 h 259118"/>
              <a:gd name="connsiteX29" fmla="*/ 2008682 w 3522689"/>
              <a:gd name="connsiteY29" fmla="*/ 139101 h 259118"/>
              <a:gd name="connsiteX30" fmla="*/ 2083633 w 3522689"/>
              <a:gd name="connsiteY30" fmla="*/ 214052 h 259118"/>
              <a:gd name="connsiteX31" fmla="*/ 2173574 w 3522689"/>
              <a:gd name="connsiteY31" fmla="*/ 244032 h 259118"/>
              <a:gd name="connsiteX32" fmla="*/ 2293495 w 3522689"/>
              <a:gd name="connsiteY32" fmla="*/ 229042 h 259118"/>
              <a:gd name="connsiteX33" fmla="*/ 2368446 w 3522689"/>
              <a:gd name="connsiteY33" fmla="*/ 169081 h 259118"/>
              <a:gd name="connsiteX34" fmla="*/ 2413417 w 3522689"/>
              <a:gd name="connsiteY34" fmla="*/ 154091 h 259118"/>
              <a:gd name="connsiteX35" fmla="*/ 2533338 w 3522689"/>
              <a:gd name="connsiteY35" fmla="*/ 94131 h 259118"/>
              <a:gd name="connsiteX36" fmla="*/ 2653259 w 3522689"/>
              <a:gd name="connsiteY36" fmla="*/ 169081 h 259118"/>
              <a:gd name="connsiteX37" fmla="*/ 2698230 w 3522689"/>
              <a:gd name="connsiteY37" fmla="*/ 184072 h 259118"/>
              <a:gd name="connsiteX38" fmla="*/ 2878112 w 3522689"/>
              <a:gd name="connsiteY38" fmla="*/ 169081 h 259118"/>
              <a:gd name="connsiteX39" fmla="*/ 2968053 w 3522689"/>
              <a:gd name="connsiteY39" fmla="*/ 139101 h 259118"/>
              <a:gd name="connsiteX40" fmla="*/ 3043003 w 3522689"/>
              <a:gd name="connsiteY40" fmla="*/ 79140 h 259118"/>
              <a:gd name="connsiteX41" fmla="*/ 3087974 w 3522689"/>
              <a:gd name="connsiteY41" fmla="*/ 49160 h 259118"/>
              <a:gd name="connsiteX42" fmla="*/ 3117954 w 3522689"/>
              <a:gd name="connsiteY42" fmla="*/ 4190 h 259118"/>
              <a:gd name="connsiteX43" fmla="*/ 3177915 w 3522689"/>
              <a:gd name="connsiteY43" fmla="*/ 64150 h 259118"/>
              <a:gd name="connsiteX44" fmla="*/ 3207895 w 3522689"/>
              <a:gd name="connsiteY44" fmla="*/ 94131 h 259118"/>
              <a:gd name="connsiteX45" fmla="*/ 3312826 w 3522689"/>
              <a:gd name="connsiteY45" fmla="*/ 124111 h 259118"/>
              <a:gd name="connsiteX46" fmla="*/ 3417758 w 3522689"/>
              <a:gd name="connsiteY46" fmla="*/ 109121 h 259118"/>
              <a:gd name="connsiteX47" fmla="*/ 3507698 w 3522689"/>
              <a:gd name="connsiteY47" fmla="*/ 49160 h 259118"/>
              <a:gd name="connsiteX48" fmla="*/ 3522689 w 3522689"/>
              <a:gd name="connsiteY48" fmla="*/ 4190 h 25911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522688" h="259118">
                <a:moveTo>
                  <a:pt x="0" y="169081"/>
                </a:moveTo>
                <a:cubicBezTo>
                  <a:pt x="24984" y="189068"/>
                  <a:pt x="49355" y="209845"/>
                  <a:pt x="74951" y="229042"/>
                </a:cubicBezTo>
                <a:cubicBezTo>
                  <a:pt x="89364" y="239851"/>
                  <a:pt x="102086" y="256474"/>
                  <a:pt x="119921" y="259022"/>
                </a:cubicBezTo>
                <a:cubicBezTo>
                  <a:pt x="133097" y="260904"/>
                  <a:pt x="207977" y="234667"/>
                  <a:pt x="224853" y="229042"/>
                </a:cubicBezTo>
                <a:lnTo>
                  <a:pt x="299803" y="154091"/>
                </a:lnTo>
                <a:cubicBezTo>
                  <a:pt x="309797" y="144097"/>
                  <a:pt x="318025" y="131951"/>
                  <a:pt x="329784" y="124111"/>
                </a:cubicBezTo>
                <a:cubicBezTo>
                  <a:pt x="344774" y="114118"/>
                  <a:pt x="360686" y="105385"/>
                  <a:pt x="374754" y="94131"/>
                </a:cubicBezTo>
                <a:cubicBezTo>
                  <a:pt x="433545" y="47098"/>
                  <a:pt x="371609" y="75192"/>
                  <a:pt x="449705" y="49160"/>
                </a:cubicBezTo>
                <a:cubicBezTo>
                  <a:pt x="578582" y="135076"/>
                  <a:pt x="426919" y="20676"/>
                  <a:pt x="509666" y="124111"/>
                </a:cubicBezTo>
                <a:cubicBezTo>
                  <a:pt x="520920" y="138179"/>
                  <a:pt x="540568" y="142837"/>
                  <a:pt x="554636" y="154091"/>
                </a:cubicBezTo>
                <a:cubicBezTo>
                  <a:pt x="628810" y="213430"/>
                  <a:pt x="536683" y="151128"/>
                  <a:pt x="614597" y="229042"/>
                </a:cubicBezTo>
                <a:cubicBezTo>
                  <a:pt x="627336" y="241781"/>
                  <a:pt x="644577" y="249029"/>
                  <a:pt x="659567" y="259022"/>
                </a:cubicBezTo>
                <a:cubicBezTo>
                  <a:pt x="709559" y="254023"/>
                  <a:pt x="810152" y="251271"/>
                  <a:pt x="869430" y="229042"/>
                </a:cubicBezTo>
                <a:cubicBezTo>
                  <a:pt x="890353" y="221196"/>
                  <a:pt x="908851" y="207864"/>
                  <a:pt x="929390" y="199062"/>
                </a:cubicBezTo>
                <a:cubicBezTo>
                  <a:pt x="943914" y="192838"/>
                  <a:pt x="959371" y="189069"/>
                  <a:pt x="974361" y="184072"/>
                </a:cubicBezTo>
                <a:cubicBezTo>
                  <a:pt x="1077449" y="115346"/>
                  <a:pt x="1030119" y="135505"/>
                  <a:pt x="1109272" y="109121"/>
                </a:cubicBezTo>
                <a:cubicBezTo>
                  <a:pt x="1119266" y="119114"/>
                  <a:pt x="1131982" y="126982"/>
                  <a:pt x="1139253" y="139101"/>
                </a:cubicBezTo>
                <a:cubicBezTo>
                  <a:pt x="1147383" y="152650"/>
                  <a:pt x="1144372" y="171733"/>
                  <a:pt x="1154243" y="184072"/>
                </a:cubicBezTo>
                <a:cubicBezTo>
                  <a:pt x="1165497" y="198140"/>
                  <a:pt x="1184223" y="204059"/>
                  <a:pt x="1199213" y="214052"/>
                </a:cubicBezTo>
                <a:cubicBezTo>
                  <a:pt x="1239187" y="209055"/>
                  <a:pt x="1279744" y="207503"/>
                  <a:pt x="1319135" y="199062"/>
                </a:cubicBezTo>
                <a:cubicBezTo>
                  <a:pt x="1350036" y="192440"/>
                  <a:pt x="1409076" y="169081"/>
                  <a:pt x="1409076" y="169081"/>
                </a:cubicBezTo>
                <a:cubicBezTo>
                  <a:pt x="1422584" y="155573"/>
                  <a:pt x="1473972" y="98305"/>
                  <a:pt x="1499017" y="94131"/>
                </a:cubicBezTo>
                <a:cubicBezTo>
                  <a:pt x="1514603" y="91533"/>
                  <a:pt x="1528997" y="104124"/>
                  <a:pt x="1543987" y="109121"/>
                </a:cubicBezTo>
                <a:cubicBezTo>
                  <a:pt x="1553980" y="124111"/>
                  <a:pt x="1558690" y="144543"/>
                  <a:pt x="1573967" y="154091"/>
                </a:cubicBezTo>
                <a:cubicBezTo>
                  <a:pt x="1600766" y="170840"/>
                  <a:pt x="1635642" y="169939"/>
                  <a:pt x="1663908" y="184072"/>
                </a:cubicBezTo>
                <a:lnTo>
                  <a:pt x="1723869" y="214052"/>
                </a:lnTo>
                <a:cubicBezTo>
                  <a:pt x="1768839" y="209055"/>
                  <a:pt x="1814149" y="206500"/>
                  <a:pt x="1858780" y="199062"/>
                </a:cubicBezTo>
                <a:cubicBezTo>
                  <a:pt x="1874366" y="196464"/>
                  <a:pt x="1890893" y="193256"/>
                  <a:pt x="1903751" y="184072"/>
                </a:cubicBezTo>
                <a:cubicBezTo>
                  <a:pt x="1926752" y="167643"/>
                  <a:pt x="1963712" y="124111"/>
                  <a:pt x="1963712" y="124111"/>
                </a:cubicBezTo>
                <a:cubicBezTo>
                  <a:pt x="1978702" y="129108"/>
                  <a:pt x="1996344" y="129230"/>
                  <a:pt x="2008682" y="139101"/>
                </a:cubicBezTo>
                <a:cubicBezTo>
                  <a:pt x="2089878" y="204059"/>
                  <a:pt x="1982449" y="169082"/>
                  <a:pt x="2083633" y="214052"/>
                </a:cubicBezTo>
                <a:cubicBezTo>
                  <a:pt x="2112511" y="226887"/>
                  <a:pt x="2173574" y="244032"/>
                  <a:pt x="2173574" y="244032"/>
                </a:cubicBezTo>
                <a:cubicBezTo>
                  <a:pt x="2213548" y="239035"/>
                  <a:pt x="2254630" y="239641"/>
                  <a:pt x="2293495" y="229042"/>
                </a:cubicBezTo>
                <a:cubicBezTo>
                  <a:pt x="2348503" y="214040"/>
                  <a:pt x="2327078" y="193902"/>
                  <a:pt x="2368446" y="169081"/>
                </a:cubicBezTo>
                <a:cubicBezTo>
                  <a:pt x="2381995" y="160951"/>
                  <a:pt x="2398427" y="159088"/>
                  <a:pt x="2413417" y="154091"/>
                </a:cubicBezTo>
                <a:cubicBezTo>
                  <a:pt x="2499540" y="67967"/>
                  <a:pt x="2454848" y="67967"/>
                  <a:pt x="2533338" y="94131"/>
                </a:cubicBezTo>
                <a:cubicBezTo>
                  <a:pt x="2580848" y="165396"/>
                  <a:pt x="2546226" y="133403"/>
                  <a:pt x="2653259" y="169081"/>
                </a:cubicBezTo>
                <a:lnTo>
                  <a:pt x="2698230" y="184072"/>
                </a:lnTo>
                <a:cubicBezTo>
                  <a:pt x="2758191" y="179075"/>
                  <a:pt x="2818762" y="178973"/>
                  <a:pt x="2878112" y="169081"/>
                </a:cubicBezTo>
                <a:cubicBezTo>
                  <a:pt x="2909284" y="163886"/>
                  <a:pt x="2968053" y="139101"/>
                  <a:pt x="2968053" y="139101"/>
                </a:cubicBezTo>
                <a:cubicBezTo>
                  <a:pt x="3106476" y="46819"/>
                  <a:pt x="2936197" y="164585"/>
                  <a:pt x="3043003" y="79140"/>
                </a:cubicBezTo>
                <a:cubicBezTo>
                  <a:pt x="3057071" y="67885"/>
                  <a:pt x="3072984" y="59153"/>
                  <a:pt x="3087974" y="49160"/>
                </a:cubicBezTo>
                <a:cubicBezTo>
                  <a:pt x="3097967" y="34170"/>
                  <a:pt x="3101227" y="10881"/>
                  <a:pt x="3117954" y="4190"/>
                </a:cubicBezTo>
                <a:cubicBezTo>
                  <a:pt x="3169534" y="-16442"/>
                  <a:pt x="3166309" y="44807"/>
                  <a:pt x="3177915" y="64150"/>
                </a:cubicBezTo>
                <a:cubicBezTo>
                  <a:pt x="3185186" y="76269"/>
                  <a:pt x="3195776" y="86860"/>
                  <a:pt x="3207895" y="94131"/>
                </a:cubicBezTo>
                <a:cubicBezTo>
                  <a:pt x="3223254" y="103347"/>
                  <a:pt x="3301627" y="121311"/>
                  <a:pt x="3312826" y="124111"/>
                </a:cubicBezTo>
                <a:cubicBezTo>
                  <a:pt x="3347803" y="119114"/>
                  <a:pt x="3384781" y="121805"/>
                  <a:pt x="3417758" y="109121"/>
                </a:cubicBezTo>
                <a:cubicBezTo>
                  <a:pt x="3451388" y="96186"/>
                  <a:pt x="3507698" y="49160"/>
                  <a:pt x="3507698" y="49160"/>
                </a:cubicBezTo>
                <a:lnTo>
                  <a:pt x="3522689" y="419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9895" y="0"/>
            <a:ext cx="10972800" cy="927100"/>
          </a:xfrm>
        </p:spPr>
        <p:txBody>
          <a:bodyPr rtlCol="0"/>
          <a:lstStyle/>
          <a:p>
            <a:pPr rtl="0"/>
            <a:r>
              <a:rPr lang="en-US" altLang="zh-CN" smtClean="0"/>
              <a:t>Exercises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9848" y="843677"/>
            <a:ext cx="1167234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/>
              <a:t>句子</a:t>
            </a:r>
            <a:r>
              <a:rPr lang="zh-CN" altLang="en-US" sz="2400" b="1" smtClean="0"/>
              <a:t>翻译</a:t>
            </a:r>
            <a:endParaRPr lang="en-US" altLang="zh-CN" sz="2400" b="1" smtClean="0"/>
          </a:p>
          <a:p>
            <a:r>
              <a:rPr lang="en-US" altLang="zh-CN" sz="2400" smtClean="0"/>
              <a:t>1</a:t>
            </a:r>
            <a:r>
              <a:rPr lang="en-US" altLang="zh-CN" sz="2400"/>
              <a:t>.</a:t>
            </a:r>
            <a:r>
              <a:rPr lang="zh-CN" altLang="en-US" sz="2400"/>
              <a:t>米莉的梦想之家在山脚下，并且她可以有间属于她自己的卧室。</a:t>
            </a:r>
            <a:endParaRPr lang="zh-CN" altLang="en-US" sz="2400"/>
          </a:p>
          <a:p>
            <a:r>
              <a:rPr lang="zh-CN" altLang="en-US" sz="2400"/>
              <a:t>  </a:t>
            </a:r>
            <a:r>
              <a:rPr lang="zh-CN" altLang="en-US" sz="2400" u="sng"/>
              <a:t>                </a:t>
            </a:r>
            <a:endParaRPr lang="en-US" altLang="zh-CN" sz="2400" u="sng" smtClean="0"/>
          </a:p>
          <a:p>
            <a:r>
              <a:rPr lang="zh-CN" altLang="en-US" sz="2400" u="sng" smtClean="0"/>
              <a:t>                                                         </a:t>
            </a:r>
            <a:endParaRPr lang="zh-CN" altLang="en-US" sz="2400"/>
          </a:p>
          <a:p>
            <a:r>
              <a:rPr lang="en-US" altLang="zh-CN" sz="2400"/>
              <a:t>2.</a:t>
            </a:r>
            <a:r>
              <a:rPr lang="zh-CN" altLang="en-US" sz="2400"/>
              <a:t>这周末你想和我们一起去爬山吗</a:t>
            </a:r>
            <a:r>
              <a:rPr lang="en-US" altLang="zh-CN" sz="2400"/>
              <a:t>?</a:t>
            </a:r>
            <a:endParaRPr lang="en-US" altLang="zh-CN" sz="2400"/>
          </a:p>
          <a:p>
            <a:r>
              <a:rPr lang="zh-CN" altLang="en-US" sz="2400"/>
              <a:t>  </a:t>
            </a:r>
            <a:r>
              <a:rPr lang="zh-CN" altLang="en-US" sz="2400" u="sng"/>
              <a:t>            </a:t>
            </a:r>
            <a:endParaRPr lang="en-US" altLang="zh-CN" sz="2400" u="sng" smtClean="0"/>
          </a:p>
          <a:p>
            <a:r>
              <a:rPr lang="zh-CN" altLang="en-US" sz="2400" u="sng" smtClean="0"/>
              <a:t>                                                             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/>
              <a:t>3.</a:t>
            </a:r>
            <a:r>
              <a:rPr lang="zh-CN" altLang="en-US" sz="2400"/>
              <a:t>在学校里，我总和同学们一起玩得很愉快。</a:t>
            </a:r>
            <a:endParaRPr lang="zh-CN" altLang="en-US" sz="2400"/>
          </a:p>
          <a:p>
            <a:r>
              <a:rPr lang="zh-CN" altLang="en-US" sz="2400"/>
              <a:t>  </a:t>
            </a:r>
            <a:r>
              <a:rPr lang="zh-CN" altLang="en-US" sz="2400" u="sng"/>
              <a:t>             </a:t>
            </a:r>
            <a:endParaRPr lang="en-US" altLang="zh-CN" sz="2400" u="sng" smtClean="0"/>
          </a:p>
          <a:p>
            <a:r>
              <a:rPr lang="zh-CN" altLang="en-US" sz="2400" u="sng" smtClean="0"/>
              <a:t>                                                            </a:t>
            </a:r>
            <a:endParaRPr lang="zh-CN" altLang="en-US" sz="2400"/>
          </a:p>
          <a:p>
            <a:r>
              <a:rPr lang="en-US" altLang="zh-CN" sz="2400" smtClean="0"/>
              <a:t>4.</a:t>
            </a:r>
            <a:r>
              <a:rPr lang="zh-CN" altLang="en-US" sz="2400" smtClean="0"/>
              <a:t>我的书房里装满了各种各样的书。</a:t>
            </a:r>
            <a:endParaRPr lang="zh-CN" altLang="en-US" sz="2400" smtClean="0"/>
          </a:p>
          <a:p>
            <a:r>
              <a:rPr lang="zh-CN" altLang="en-US" sz="2400" smtClean="0"/>
              <a:t>  </a:t>
            </a:r>
            <a:r>
              <a:rPr lang="zh-CN" altLang="en-US" sz="2400" u="sng" smtClean="0"/>
              <a:t>            </a:t>
            </a:r>
            <a:endParaRPr lang="en-US" altLang="zh-CN" sz="2400" u="sng" smtClean="0"/>
          </a:p>
          <a:p>
            <a:r>
              <a:rPr lang="zh-CN" altLang="en-US" sz="2400" u="sng" smtClean="0"/>
              <a:t>                                                             </a:t>
            </a:r>
            <a:endParaRPr lang="zh-CN" altLang="en-US" sz="2400"/>
          </a:p>
          <a:p>
            <a:r>
              <a:rPr lang="en-US" altLang="zh-CN" sz="2400"/>
              <a:t>5.</a:t>
            </a:r>
            <a:r>
              <a:rPr lang="zh-CN" altLang="en-US" sz="2400"/>
              <a:t>你的新公寓和我们镇上的公寓不一样。</a:t>
            </a:r>
            <a:endParaRPr lang="zh-CN" altLang="en-US" sz="2400"/>
          </a:p>
          <a:p>
            <a:r>
              <a:rPr lang="zh-CN" altLang="en-US" sz="2400"/>
              <a:t>  </a:t>
            </a:r>
            <a:r>
              <a:rPr lang="zh-CN" altLang="en-US" sz="2400" u="sng"/>
              <a:t>                                                                         </a:t>
            </a:r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1029087" y="6014322"/>
            <a:ext cx="74701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5. Your new flat is different from the ones in our town.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9607" y="3942247"/>
            <a:ext cx="87052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3. I always have fun/a good time with my classmates at school.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9848" y="2887600"/>
            <a:ext cx="7609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2. Would you like to go climbing with us this weekend?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3966" y="1751613"/>
            <a:ext cx="12018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1. Millie's dream home is at the foot of the hill and she can have a bedroom of her own.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39607" y="5040603"/>
            <a:ext cx="6172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4. My study is full of different kinds of books.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7" grpId="0"/>
      <p:bldP spid="18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473378" y="2053653"/>
            <a:ext cx="6790544" cy="927100"/>
          </a:xfrm>
        </p:spPr>
        <p:txBody>
          <a:bodyPr rtlCol="0"/>
          <a:lstStyle/>
          <a:p>
            <a:pPr rtl="0"/>
            <a:r>
              <a:rPr lang="en-US" altLang="zh-CN" smtClean="0"/>
              <a:t>Thank you for listening!</a:t>
            </a:r>
            <a:endParaRPr lang="zh-CN" altLang="en-US"/>
          </a:p>
        </p:txBody>
      </p:sp>
      <p:pic>
        <p:nvPicPr>
          <p:cNvPr id="4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10223500" y="11938000"/>
            <a:ext cx="330200" cy="241300"/>
          </a:xfrm>
          <a:prstGeom prst="cube">
            <a:avLst/>
          </a:prstGeom>
        </p:spPr>
      </p:pic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9895" y="0"/>
            <a:ext cx="10972800" cy="927100"/>
          </a:xfrm>
        </p:spPr>
        <p:txBody>
          <a:bodyPr rtlCol="0"/>
          <a:lstStyle/>
          <a:p>
            <a:pPr rtl="0"/>
            <a:r>
              <a:rPr lang="en-US" altLang="zh-CN" smtClean="0"/>
              <a:t>Key points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9849" y="1005538"/>
            <a:ext cx="1167234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/>
              <a:t>3. </a:t>
            </a:r>
            <a:r>
              <a:rPr lang="en-US" altLang="zh-CN" sz="2400"/>
              <a:t>There are twenty restaurants in town.</a:t>
            </a:r>
            <a:endParaRPr lang="en-US" altLang="zh-CN" sz="2400"/>
          </a:p>
          <a:p>
            <a:r>
              <a:rPr lang="en-US" altLang="zh-CN" sz="2400"/>
              <a:t>in town </a:t>
            </a:r>
            <a:r>
              <a:rPr lang="zh-CN" altLang="en-US" sz="2400"/>
              <a:t>意为“在城里”，</a:t>
            </a:r>
            <a:r>
              <a:rPr lang="en-US" altLang="zh-CN" sz="2400"/>
              <a:t>town</a:t>
            </a:r>
            <a:r>
              <a:rPr lang="zh-CN" altLang="en-US" sz="2400"/>
              <a:t>前面不加定冠词</a:t>
            </a:r>
            <a:r>
              <a:rPr lang="en-US" altLang="zh-CN" sz="2400"/>
              <a:t>the</a:t>
            </a:r>
            <a:r>
              <a:rPr lang="zh-CN" altLang="en-US" sz="2400"/>
              <a:t>。</a:t>
            </a:r>
            <a:endParaRPr lang="en-US" altLang="zh-CN" sz="2400"/>
          </a:p>
          <a:p>
            <a:r>
              <a:rPr lang="en-US" altLang="zh-CN" sz="2400"/>
              <a:t>I have many old </a:t>
            </a:r>
            <a:r>
              <a:rPr lang="en-US" altLang="zh-CN" sz="2400" smtClean="0"/>
              <a:t>friends__________.</a:t>
            </a:r>
            <a:r>
              <a:rPr lang="zh-CN" altLang="en-US" sz="2400"/>
              <a:t>我在城里有很多老朋友。</a:t>
            </a:r>
            <a:endParaRPr lang="zh-CN" altLang="en-US" sz="2400"/>
          </a:p>
          <a:p>
            <a:endParaRPr lang="en-US" altLang="zh-CN" sz="2400" smtClean="0"/>
          </a:p>
          <a:p>
            <a:r>
              <a:rPr lang="zh-CN" altLang="en-US" sz="2400" smtClean="0"/>
              <a:t>类似</a:t>
            </a:r>
            <a:r>
              <a:rPr lang="zh-CN" altLang="en-US" sz="2400"/>
              <a:t>的结构</a:t>
            </a:r>
            <a:r>
              <a:rPr lang="zh-CN" altLang="en-US" sz="2400" smtClean="0"/>
              <a:t>：表示一种抽象概念</a:t>
            </a:r>
            <a:endParaRPr lang="zh-CN" altLang="en-US" sz="2400"/>
          </a:p>
          <a:p>
            <a:r>
              <a:rPr lang="en-US" altLang="zh-CN" sz="2400">
                <a:solidFill>
                  <a:srgbClr val="FF0000"/>
                </a:solidFill>
              </a:rPr>
              <a:t>in hospital </a:t>
            </a:r>
            <a:r>
              <a:rPr lang="zh-CN" altLang="en-US" sz="2400">
                <a:solidFill>
                  <a:srgbClr val="FF0000"/>
                </a:solidFill>
              </a:rPr>
              <a:t>住院         </a:t>
            </a:r>
            <a:r>
              <a:rPr lang="en-US" altLang="zh-CN" sz="2400">
                <a:solidFill>
                  <a:srgbClr val="FF0000"/>
                </a:solidFill>
              </a:rPr>
              <a:t>at school </a:t>
            </a:r>
            <a:r>
              <a:rPr lang="zh-CN" altLang="en-US" sz="2400">
                <a:solidFill>
                  <a:srgbClr val="FF0000"/>
                </a:solidFill>
              </a:rPr>
              <a:t>在上学        </a:t>
            </a:r>
            <a:r>
              <a:rPr lang="en-US" altLang="zh-CN" sz="2400">
                <a:solidFill>
                  <a:srgbClr val="FF0000"/>
                </a:solidFill>
              </a:rPr>
              <a:t>in bed </a:t>
            </a:r>
            <a:r>
              <a:rPr lang="zh-CN" altLang="en-US" sz="2400">
                <a:solidFill>
                  <a:srgbClr val="FF0000"/>
                </a:solidFill>
              </a:rPr>
              <a:t>在床</a:t>
            </a:r>
            <a:r>
              <a:rPr lang="zh-CN" altLang="en-US" sz="2400" smtClean="0">
                <a:solidFill>
                  <a:srgbClr val="FF0000"/>
                </a:solidFill>
              </a:rPr>
              <a:t>上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/>
              <a:t>--Do you like living ________ or in the country</a:t>
            </a:r>
            <a:r>
              <a:rPr lang="zh-CN" altLang="en-US" sz="2400"/>
              <a:t>？你喜欢住城里还是乡村？</a:t>
            </a:r>
            <a:endParaRPr lang="zh-CN" altLang="en-US" sz="2400"/>
          </a:p>
          <a:p>
            <a:r>
              <a:rPr lang="en-US" altLang="zh-CN" sz="2400"/>
              <a:t>-- In the country. What about you?</a:t>
            </a:r>
            <a:r>
              <a:rPr lang="zh-CN" altLang="en-US" sz="2400"/>
              <a:t>乡村。你呢</a:t>
            </a:r>
            <a:r>
              <a:rPr lang="en-US" altLang="zh-CN" sz="2400"/>
              <a:t>?</a:t>
            </a:r>
            <a:endParaRPr lang="zh-CN" altLang="en-US" sz="2400"/>
          </a:p>
          <a:p>
            <a:r>
              <a:rPr lang="zh-CN" altLang="en-US" sz="2400"/>
              <a:t> </a:t>
            </a:r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3753385" y="1682248"/>
            <a:ext cx="1709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in town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08109" y="3511127"/>
            <a:ext cx="1160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in town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9895" y="0"/>
            <a:ext cx="10972800" cy="927100"/>
          </a:xfrm>
        </p:spPr>
        <p:txBody>
          <a:bodyPr rtlCol="0"/>
          <a:lstStyle/>
          <a:p>
            <a:pPr rtl="0"/>
            <a:r>
              <a:rPr lang="en-US" altLang="zh-CN" smtClean="0"/>
              <a:t>Key points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9848" y="856357"/>
            <a:ext cx="1167234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/>
              <a:t>4. </a:t>
            </a:r>
            <a:r>
              <a:rPr lang="en-US" altLang="zh-CN" sz="2400"/>
              <a:t>–Which is your favourite?</a:t>
            </a:r>
            <a:endParaRPr lang="en-US" altLang="zh-CN" sz="2400"/>
          </a:p>
          <a:p>
            <a:r>
              <a:rPr lang="en-US" altLang="zh-CN" sz="2400"/>
              <a:t>  -- The biggest </a:t>
            </a:r>
            <a:r>
              <a:rPr lang="en-US" altLang="zh-CN" sz="2400">
                <a:solidFill>
                  <a:srgbClr val="FF0000"/>
                </a:solidFill>
              </a:rPr>
              <a:t>one</a:t>
            </a:r>
            <a:r>
              <a:rPr lang="en-US" altLang="zh-CN" sz="2400"/>
              <a:t> in Fifth Street!</a:t>
            </a:r>
            <a:endParaRPr lang="en-US" altLang="zh-CN" sz="2400"/>
          </a:p>
          <a:p>
            <a:r>
              <a:rPr lang="en-US" altLang="zh-CN" sz="2400" err="1"/>
              <a:t>favourite</a:t>
            </a:r>
            <a:r>
              <a:rPr lang="zh-CN" altLang="en-US" sz="2400">
                <a:solidFill>
                  <a:srgbClr val="FF0000"/>
                </a:solidFill>
              </a:rPr>
              <a:t>作名词</a:t>
            </a:r>
            <a:r>
              <a:rPr lang="zh-CN" altLang="en-US" sz="2400"/>
              <a:t>，表示“最喜欢的人或者事”</a:t>
            </a:r>
            <a:endParaRPr lang="zh-CN" altLang="en-US" sz="2400"/>
          </a:p>
          <a:p>
            <a:r>
              <a:rPr lang="zh-CN" altLang="en-US" sz="2400" smtClean="0"/>
              <a:t>音乐剧是我最喜欢的。</a:t>
            </a:r>
            <a:r>
              <a:rPr lang="en-US" altLang="zh-CN" sz="2400" smtClean="0"/>
              <a:t>Music </a:t>
            </a:r>
            <a:r>
              <a:rPr lang="en-US" altLang="zh-CN" sz="2400"/>
              <a:t>shows </a:t>
            </a:r>
            <a:r>
              <a:rPr lang="en-US" altLang="zh-CN" sz="2400" smtClean="0"/>
              <a:t>are_______________.</a:t>
            </a:r>
            <a:endParaRPr lang="en-US" altLang="zh-CN" sz="2400"/>
          </a:p>
          <a:p>
            <a:r>
              <a:rPr lang="en-US" altLang="zh-CN" sz="2400" err="1"/>
              <a:t>favourite </a:t>
            </a:r>
            <a:r>
              <a:rPr lang="zh-CN" altLang="en-US" sz="2400">
                <a:solidFill>
                  <a:srgbClr val="FF0000"/>
                </a:solidFill>
              </a:rPr>
              <a:t>作形容词</a:t>
            </a:r>
            <a:r>
              <a:rPr lang="zh-CN" altLang="en-US" sz="2400"/>
              <a:t>，后面加名词，表示“最喜欢</a:t>
            </a:r>
            <a:r>
              <a:rPr lang="en-US" altLang="zh-CN" sz="2400"/>
              <a:t>…</a:t>
            </a:r>
            <a:r>
              <a:rPr lang="zh-CN" altLang="en-US" sz="2400"/>
              <a:t>”</a:t>
            </a:r>
            <a:r>
              <a:rPr lang="en-US" altLang="zh-CN" sz="2400"/>
              <a:t>= like…..best</a:t>
            </a:r>
            <a:endParaRPr lang="en-US" altLang="zh-CN" sz="2400"/>
          </a:p>
          <a:p>
            <a:r>
              <a:rPr lang="zh-CN" altLang="en-US" sz="2400" smtClean="0"/>
              <a:t>阳台是我最喜欢的地方。</a:t>
            </a:r>
            <a:r>
              <a:rPr lang="en-US" altLang="zh-CN" sz="2400" smtClean="0"/>
              <a:t>The </a:t>
            </a:r>
            <a:r>
              <a:rPr lang="en-US" altLang="zh-CN" sz="2400"/>
              <a:t>balcony is </a:t>
            </a:r>
            <a:r>
              <a:rPr lang="en-US" altLang="zh-CN" sz="2400" smtClean="0"/>
              <a:t>_______________.</a:t>
            </a:r>
            <a:endParaRPr lang="en-US" altLang="zh-CN" sz="2400" smtClean="0"/>
          </a:p>
          <a:p>
            <a:endParaRPr lang="en-US" altLang="zh-CN" sz="2400" smtClean="0"/>
          </a:p>
          <a:p>
            <a:r>
              <a:rPr lang="en-US" altLang="zh-CN" sz="2400" smtClean="0"/>
              <a:t>one </a:t>
            </a:r>
            <a:r>
              <a:rPr lang="zh-CN" altLang="en-US" sz="2400"/>
              <a:t>作代词，指代前面提到的一类人或事物中的一个。其复数形式为</a:t>
            </a:r>
            <a:r>
              <a:rPr lang="en-US" altLang="zh-CN" sz="2400">
                <a:solidFill>
                  <a:srgbClr val="FF0000"/>
                </a:solidFill>
              </a:rPr>
              <a:t>ones</a:t>
            </a:r>
            <a:r>
              <a:rPr lang="zh-CN" altLang="en-US" sz="2400"/>
              <a:t>。</a:t>
            </a:r>
            <a:endParaRPr lang="en-US" altLang="zh-CN" sz="2400"/>
          </a:p>
          <a:p>
            <a:r>
              <a:rPr lang="en-US" altLang="zh-CN" sz="2400" smtClean="0"/>
              <a:t>--Who </a:t>
            </a:r>
            <a:r>
              <a:rPr lang="en-US" altLang="zh-CN" sz="2400"/>
              <a:t>can </a:t>
            </a:r>
            <a:r>
              <a:rPr lang="en-US" altLang="zh-CN" sz="2400">
                <a:solidFill>
                  <a:srgbClr val="00B0F0"/>
                </a:solidFill>
              </a:rPr>
              <a:t>lend me </a:t>
            </a:r>
            <a:r>
              <a:rPr lang="en-US" altLang="zh-CN" sz="2400"/>
              <a:t>an English-Chinese </a:t>
            </a:r>
            <a:r>
              <a:rPr lang="en-US" altLang="zh-CN" sz="2400" smtClean="0"/>
              <a:t>dictionary?</a:t>
            </a:r>
            <a:r>
              <a:rPr lang="zh-CN" altLang="en-US" sz="2400" smtClean="0"/>
              <a:t>谁能借我一本中英字典？</a:t>
            </a:r>
            <a:endParaRPr lang="en-US" altLang="zh-CN" sz="2400"/>
          </a:p>
          <a:p>
            <a:r>
              <a:rPr lang="en-US" altLang="zh-CN" sz="2400" smtClean="0"/>
              <a:t>--I have_________.</a:t>
            </a:r>
            <a:r>
              <a:rPr lang="zh-CN" altLang="en-US" sz="2400" smtClean="0"/>
              <a:t>我有一本。</a:t>
            </a:r>
            <a:endParaRPr lang="en-US" altLang="zh-CN" sz="2400"/>
          </a:p>
          <a:p>
            <a:r>
              <a:rPr lang="zh-CN" altLang="en-US" sz="2400"/>
              <a:t>当</a:t>
            </a:r>
            <a:r>
              <a:rPr lang="en-US" altLang="zh-CN" sz="2400"/>
              <a:t>one </a:t>
            </a:r>
            <a:r>
              <a:rPr lang="zh-CN" altLang="en-US" sz="2400"/>
              <a:t>用来指代特指的同一类人或事物中的一个时，其前面必须加上</a:t>
            </a:r>
            <a:r>
              <a:rPr lang="zh-CN" altLang="en-US" sz="2400">
                <a:solidFill>
                  <a:srgbClr val="FF0000"/>
                </a:solidFill>
              </a:rPr>
              <a:t>限定词</a:t>
            </a:r>
            <a:r>
              <a:rPr lang="zh-CN" altLang="en-US" sz="2400"/>
              <a:t>（如</a:t>
            </a:r>
            <a:r>
              <a:rPr lang="en-US" altLang="zh-CN" sz="2400"/>
              <a:t>a</a:t>
            </a:r>
            <a:r>
              <a:rPr lang="zh-CN" altLang="en-US" sz="2400"/>
              <a:t>，</a:t>
            </a:r>
            <a:r>
              <a:rPr lang="en-US" altLang="zh-CN" sz="2400"/>
              <a:t>the</a:t>
            </a:r>
            <a:r>
              <a:rPr lang="zh-CN" altLang="en-US" sz="2400"/>
              <a:t>，</a:t>
            </a:r>
            <a:r>
              <a:rPr lang="en-US" altLang="zh-CN" sz="2400"/>
              <a:t>this</a:t>
            </a:r>
            <a:r>
              <a:rPr lang="zh-CN" altLang="en-US" sz="2400"/>
              <a:t>，</a:t>
            </a:r>
            <a:r>
              <a:rPr lang="en-US" altLang="zh-CN" sz="2400"/>
              <a:t>that</a:t>
            </a:r>
            <a:r>
              <a:rPr lang="zh-CN" altLang="en-US" sz="2400"/>
              <a:t>等），</a:t>
            </a:r>
            <a:r>
              <a:rPr lang="zh-CN" altLang="en-US" sz="2400">
                <a:solidFill>
                  <a:srgbClr val="FF0000"/>
                </a:solidFill>
              </a:rPr>
              <a:t>物主代词</a:t>
            </a:r>
            <a:r>
              <a:rPr lang="zh-CN" altLang="en-US" sz="2400"/>
              <a:t>或者</a:t>
            </a:r>
            <a:r>
              <a:rPr lang="zh-CN" altLang="en-US" sz="2400">
                <a:solidFill>
                  <a:srgbClr val="FF0000"/>
                </a:solidFill>
              </a:rPr>
              <a:t>形容词</a:t>
            </a:r>
            <a:r>
              <a:rPr lang="zh-CN" altLang="en-US" sz="2400"/>
              <a:t>来修饰。</a:t>
            </a:r>
            <a:endParaRPr lang="zh-CN" altLang="en-US" sz="2400"/>
          </a:p>
          <a:p>
            <a:r>
              <a:rPr lang="zh-CN" altLang="en-US" sz="2400"/>
              <a:t>如果你不喜欢这条灰裙子，你可以买一条黄色的。</a:t>
            </a:r>
            <a:endParaRPr lang="zh-CN" altLang="en-US" sz="2400"/>
          </a:p>
          <a:p>
            <a:r>
              <a:rPr lang="en-US" altLang="zh-CN" sz="2400"/>
              <a:t>If you don’t like this grey dress, you can </a:t>
            </a:r>
            <a:r>
              <a:rPr lang="en-US" altLang="zh-CN" sz="2400" smtClean="0"/>
              <a:t>buy___________.</a:t>
            </a:r>
            <a:endParaRPr lang="en-US" altLang="zh-CN" sz="2400"/>
          </a:p>
          <a:p>
            <a:r>
              <a:rPr lang="en-US" altLang="zh-CN" sz="2400"/>
              <a:t> </a:t>
            </a:r>
            <a:r>
              <a:rPr lang="zh-CN" altLang="en-US" sz="2400" smtClean="0">
                <a:solidFill>
                  <a:srgbClr val="FF0000"/>
                </a:solidFill>
              </a:rPr>
              <a:t>拓展：</a:t>
            </a:r>
            <a:r>
              <a:rPr lang="en-US" altLang="zh-CN" sz="2400" smtClean="0"/>
              <a:t>it</a:t>
            </a:r>
            <a:r>
              <a:rPr lang="zh-CN" altLang="en-US" sz="2400" smtClean="0"/>
              <a:t>特指。</a:t>
            </a:r>
            <a:r>
              <a:rPr lang="en-US" altLang="zh-CN" sz="2400" smtClean="0"/>
              <a:t>--There is only one copy left.   --Ok, I like________.</a:t>
            </a:r>
            <a:endParaRPr lang="en-US" altLang="zh-CN" sz="2400"/>
          </a:p>
        </p:txBody>
      </p:sp>
      <p:sp>
        <p:nvSpPr>
          <p:cNvPr id="6" name="矩形 5"/>
          <p:cNvSpPr/>
          <p:nvPr/>
        </p:nvSpPr>
        <p:spPr>
          <a:xfrm>
            <a:off x="1625107" y="4134973"/>
            <a:ext cx="8182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one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10318" y="1858780"/>
            <a:ext cx="2015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my favourites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76091" y="2625429"/>
            <a:ext cx="26837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my favourite place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15674" y="5503145"/>
            <a:ext cx="20441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a yellow one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62095" y="2625429"/>
            <a:ext cx="36828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 </a:t>
            </a:r>
            <a:r>
              <a:rPr lang="en-US" altLang="zh-CN" sz="2400">
                <a:solidFill>
                  <a:srgbClr val="FF0000"/>
                </a:solidFill>
              </a:rPr>
              <a:t>=I like </a:t>
            </a:r>
            <a:r>
              <a:rPr lang="en-US" altLang="zh-CN" sz="2400" smtClean="0">
                <a:solidFill>
                  <a:srgbClr val="FF0000"/>
                </a:solidFill>
              </a:rPr>
              <a:t>the balcony best.</a:t>
            </a:r>
            <a:endParaRPr lang="en-US" altLang="zh-CN" sz="2400" smtClean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62095" y="596481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it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2" grpId="0"/>
      <p:bldP spid="4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9691" y="0"/>
            <a:ext cx="10972800" cy="927100"/>
          </a:xfrm>
        </p:spPr>
        <p:txBody>
          <a:bodyPr rtlCol="0"/>
          <a:lstStyle/>
          <a:p>
            <a:pPr rtl="0"/>
            <a:r>
              <a:rPr lang="en-US" altLang="zh-CN" smtClean="0"/>
              <a:t>Key points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76" y="856357"/>
            <a:ext cx="1215702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/>
              <a:t>5. </a:t>
            </a:r>
            <a:r>
              <a:rPr lang="en-US" altLang="zh-CN" sz="2400"/>
              <a:t>Is Tokyo the capital of Japan?</a:t>
            </a:r>
            <a:endParaRPr lang="en-US" altLang="zh-CN" sz="2400"/>
          </a:p>
          <a:p>
            <a:r>
              <a:rPr lang="en-US" altLang="zh-CN" sz="2400"/>
              <a:t>capital </a:t>
            </a:r>
            <a:r>
              <a:rPr lang="zh-CN" altLang="en-US" sz="2400"/>
              <a:t>名词，意为“首都”。 </a:t>
            </a:r>
            <a:r>
              <a:rPr lang="en-US" altLang="zh-CN" sz="2400"/>
              <a:t>the capital of …</a:t>
            </a:r>
            <a:r>
              <a:rPr lang="zh-CN" altLang="en-US" sz="2400"/>
              <a:t>的首都</a:t>
            </a:r>
            <a:endParaRPr lang="zh-CN" altLang="en-US" sz="2400"/>
          </a:p>
          <a:p>
            <a:r>
              <a:rPr lang="en-US" altLang="zh-CN" sz="2400"/>
              <a:t>Paris</a:t>
            </a:r>
            <a:r>
              <a:rPr lang="en-US" altLang="zh-CN" sz="2400" smtClean="0"/>
              <a:t>,__________________, </a:t>
            </a:r>
            <a:r>
              <a:rPr lang="en-US" altLang="zh-CN" sz="2400"/>
              <a:t>is </a:t>
            </a:r>
            <a:r>
              <a:rPr lang="en-US" altLang="zh-CN" sz="2400">
                <a:solidFill>
                  <a:srgbClr val="00B0F0"/>
                </a:solidFill>
              </a:rPr>
              <a:t>a nice place to visit</a:t>
            </a:r>
            <a:r>
              <a:rPr lang="en-US" altLang="zh-CN" sz="2400"/>
              <a:t>.</a:t>
            </a:r>
            <a:r>
              <a:rPr lang="zh-CN" altLang="en-US" sz="2400"/>
              <a:t>法国的首都巴黎是一个参观的好地方。</a:t>
            </a:r>
            <a:endParaRPr lang="zh-CN" altLang="en-US" sz="2400"/>
          </a:p>
          <a:p>
            <a:r>
              <a:rPr lang="zh-CN" altLang="en-US" sz="2400"/>
              <a:t> </a:t>
            </a:r>
            <a:endParaRPr lang="zh-CN" altLang="en-US" sz="2400"/>
          </a:p>
          <a:p>
            <a:r>
              <a:rPr lang="en-US" altLang="zh-CN" sz="2400"/>
              <a:t>capital</a:t>
            </a:r>
            <a:r>
              <a:rPr lang="zh-CN" altLang="en-US" sz="2400"/>
              <a:t>作为名词，还表示“省会”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r>
              <a:rPr lang="en-US" altLang="zh-CN" sz="2400" smtClean="0"/>
              <a:t>the </a:t>
            </a:r>
            <a:r>
              <a:rPr lang="en-US" altLang="zh-CN" sz="2400"/>
              <a:t>capital of …</a:t>
            </a:r>
            <a:r>
              <a:rPr lang="zh-CN" altLang="en-US" sz="2400"/>
              <a:t>的省会</a:t>
            </a:r>
            <a:endParaRPr lang="zh-CN" altLang="en-US" sz="2400"/>
          </a:p>
          <a:p>
            <a:r>
              <a:rPr lang="en-US" altLang="zh-CN" sz="2400"/>
              <a:t>Nanjing is </a:t>
            </a:r>
            <a:r>
              <a:rPr lang="en-US" altLang="zh-CN" sz="2400" smtClean="0"/>
              <a:t>_____________ Jiangsu</a:t>
            </a:r>
            <a:r>
              <a:rPr lang="en-US" altLang="zh-CN" sz="2400"/>
              <a:t>. </a:t>
            </a:r>
            <a:r>
              <a:rPr lang="zh-CN" altLang="en-US" sz="2400"/>
              <a:t>南京是江苏的省会。</a:t>
            </a:r>
            <a:endParaRPr lang="zh-CN" altLang="en-US" sz="2400"/>
          </a:p>
          <a:p>
            <a:r>
              <a:rPr lang="zh-CN" altLang="en-US" sz="2400"/>
              <a:t> </a:t>
            </a:r>
            <a:endParaRPr lang="zh-CN" altLang="en-US" sz="2400"/>
          </a:p>
          <a:p>
            <a:r>
              <a:rPr lang="en-US" altLang="zh-CN" sz="2400"/>
              <a:t>capital</a:t>
            </a:r>
            <a:r>
              <a:rPr lang="zh-CN" altLang="en-US" sz="2400"/>
              <a:t>作为形容词，</a:t>
            </a:r>
            <a:r>
              <a:rPr lang="zh-CN" altLang="en-US" sz="2400" smtClean="0"/>
              <a:t>意</a:t>
            </a:r>
            <a:r>
              <a:rPr lang="zh-CN" altLang="en-US" sz="2400"/>
              <a:t>为</a:t>
            </a:r>
            <a:r>
              <a:rPr lang="zh-CN" altLang="en-US" sz="2400" smtClean="0"/>
              <a:t>“大写的”。</a:t>
            </a:r>
            <a:endParaRPr lang="zh-CN" altLang="en-US" sz="2400" smtClean="0"/>
          </a:p>
          <a:p>
            <a:r>
              <a:rPr lang="en-US" altLang="zh-CN" sz="2400" smtClean="0"/>
              <a:t>_________________ of “g” is “G”.</a:t>
            </a:r>
            <a:r>
              <a:rPr lang="en-US" altLang="zh-CN" sz="2400"/>
              <a:t> </a:t>
            </a:r>
            <a:r>
              <a:rPr lang="en-US" altLang="zh-CN" sz="2400" smtClean="0"/>
              <a:t>    “g”</a:t>
            </a:r>
            <a:r>
              <a:rPr lang="zh-CN" altLang="en-US" sz="2400" smtClean="0"/>
              <a:t>的大写字母是“</a:t>
            </a:r>
            <a:r>
              <a:rPr lang="en-US" altLang="zh-CN" sz="2400" smtClean="0"/>
              <a:t>G”</a:t>
            </a:r>
            <a:r>
              <a:rPr lang="zh-CN" altLang="en-US" sz="2400" smtClean="0"/>
              <a:t>。</a:t>
            </a:r>
            <a:endParaRPr lang="en-US" altLang="zh-CN" sz="2400"/>
          </a:p>
        </p:txBody>
      </p:sp>
      <p:sp>
        <p:nvSpPr>
          <p:cNvPr id="6" name="矩形 5"/>
          <p:cNvSpPr/>
          <p:nvPr/>
        </p:nvSpPr>
        <p:spPr>
          <a:xfrm>
            <a:off x="326255" y="4088090"/>
            <a:ext cx="32498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The capital letter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56451" y="1609925"/>
            <a:ext cx="29738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the capital of France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45766" y="2996273"/>
            <a:ext cx="19303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the capital of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9895" y="0"/>
            <a:ext cx="10972800" cy="927100"/>
          </a:xfrm>
        </p:spPr>
        <p:txBody>
          <a:bodyPr rtlCol="0"/>
          <a:lstStyle/>
          <a:p>
            <a:pPr rtl="0"/>
            <a:r>
              <a:rPr lang="en-US" altLang="zh-CN" smtClean="0"/>
              <a:t>Key points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9849" y="1005538"/>
            <a:ext cx="116723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/>
              <a:t>6.I </a:t>
            </a:r>
            <a:r>
              <a:rPr lang="en-US" altLang="zh-CN" sz="2400"/>
              <a:t>live in a town 15 miles from London.</a:t>
            </a:r>
            <a:endParaRPr lang="en-US" altLang="zh-CN" sz="2400"/>
          </a:p>
          <a:p>
            <a:r>
              <a:rPr lang="en-US" altLang="zh-CN" sz="2400"/>
              <a:t>1 mile= 1.6 </a:t>
            </a:r>
            <a:r>
              <a:rPr lang="en-US" altLang="zh-CN" sz="2400" smtClean="0"/>
              <a:t>km</a:t>
            </a:r>
            <a:endParaRPr lang="en-US" altLang="zh-CN" sz="2400" smtClean="0"/>
          </a:p>
          <a:p>
            <a:r>
              <a:rPr lang="zh-CN" altLang="en-US" sz="2400">
                <a:solidFill>
                  <a:srgbClr val="FF0000"/>
                </a:solidFill>
              </a:rPr>
              <a:t>基数词</a:t>
            </a:r>
            <a:r>
              <a:rPr lang="en-US" altLang="zh-CN" sz="2400">
                <a:solidFill>
                  <a:srgbClr val="FF0000"/>
                </a:solidFill>
              </a:rPr>
              <a:t>+ mile</a:t>
            </a:r>
            <a:r>
              <a:rPr lang="zh-CN" altLang="en-US" sz="2400">
                <a:solidFill>
                  <a:srgbClr val="FF0000"/>
                </a:solidFill>
              </a:rPr>
              <a:t>（</a:t>
            </a:r>
            <a:r>
              <a:rPr lang="en-US" altLang="zh-CN" sz="2400">
                <a:solidFill>
                  <a:srgbClr val="FF0000"/>
                </a:solidFill>
              </a:rPr>
              <a:t>s</a:t>
            </a:r>
            <a:r>
              <a:rPr lang="zh-CN" altLang="en-US" sz="2400">
                <a:solidFill>
                  <a:srgbClr val="FF0000"/>
                </a:solidFill>
              </a:rPr>
              <a:t>）</a:t>
            </a:r>
            <a:r>
              <a:rPr lang="en-US" altLang="zh-CN" sz="2400">
                <a:solidFill>
                  <a:srgbClr val="FF0000"/>
                </a:solidFill>
              </a:rPr>
              <a:t>+ </a:t>
            </a:r>
            <a:r>
              <a:rPr lang="en-US" altLang="zh-CN" sz="2400" smtClean="0">
                <a:solidFill>
                  <a:srgbClr val="FF0000"/>
                </a:solidFill>
              </a:rPr>
              <a:t>from </a:t>
            </a:r>
            <a:r>
              <a:rPr lang="en-US" altLang="zh-CN" sz="2400">
                <a:solidFill>
                  <a:srgbClr val="FF0000"/>
                </a:solidFill>
              </a:rPr>
              <a:t>someplace </a:t>
            </a:r>
            <a:r>
              <a:rPr lang="zh-CN" altLang="en-US" sz="2400">
                <a:solidFill>
                  <a:srgbClr val="FF0000"/>
                </a:solidFill>
              </a:rPr>
              <a:t>表示“离某地</a:t>
            </a:r>
            <a:r>
              <a:rPr lang="en-US" altLang="zh-CN" sz="2400">
                <a:solidFill>
                  <a:srgbClr val="FF0000"/>
                </a:solidFill>
              </a:rPr>
              <a:t>……</a:t>
            </a:r>
            <a:r>
              <a:rPr lang="zh-CN" altLang="en-US" sz="2400">
                <a:solidFill>
                  <a:srgbClr val="FF0000"/>
                </a:solidFill>
              </a:rPr>
              <a:t>英里</a:t>
            </a:r>
            <a:r>
              <a:rPr lang="zh-CN" altLang="en-US" sz="2400" smtClean="0">
                <a:solidFill>
                  <a:srgbClr val="FF0000"/>
                </a:solidFill>
              </a:rPr>
              <a:t>”</a:t>
            </a:r>
            <a:endParaRPr lang="en-US" altLang="zh-CN" sz="2400"/>
          </a:p>
          <a:p>
            <a:r>
              <a:rPr lang="en-US" altLang="zh-CN" sz="2400"/>
              <a:t>My home is </a:t>
            </a:r>
            <a:r>
              <a:rPr lang="en-US" altLang="zh-CN" sz="2400" smtClean="0"/>
              <a:t>________ </a:t>
            </a:r>
            <a:r>
              <a:rPr lang="en-US" altLang="zh-CN" sz="2400"/>
              <a:t>from</a:t>
            </a:r>
            <a:r>
              <a:rPr lang="en-US" altLang="zh-CN" sz="2400" smtClean="0">
                <a:solidFill>
                  <a:srgbClr val="FF0000"/>
                </a:solidFill>
              </a:rPr>
              <a:t> </a:t>
            </a:r>
            <a:r>
              <a:rPr lang="en-US" altLang="zh-CN" sz="2400" smtClean="0"/>
              <a:t>my school.</a:t>
            </a:r>
            <a:r>
              <a:rPr lang="zh-CN" altLang="en-US" sz="2400" smtClean="0"/>
              <a:t>我家离学校</a:t>
            </a:r>
            <a:r>
              <a:rPr lang="en-US" altLang="zh-CN" sz="2400" smtClean="0"/>
              <a:t>2</a:t>
            </a:r>
            <a:r>
              <a:rPr lang="zh-CN" altLang="en-US" sz="2400" smtClean="0"/>
              <a:t>英里远。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zh-CN" altLang="en-US" sz="2400"/>
              <a:t>对距离提问</a:t>
            </a:r>
            <a:r>
              <a:rPr lang="zh-CN" altLang="en-US" sz="2400" smtClean="0"/>
              <a:t>用</a:t>
            </a:r>
            <a:r>
              <a:rPr lang="en-US" altLang="zh-CN" sz="2400" smtClean="0"/>
              <a:t>_________</a:t>
            </a:r>
            <a:endParaRPr lang="en-US" altLang="zh-CN" sz="2400" smtClean="0"/>
          </a:p>
          <a:p>
            <a:r>
              <a:rPr lang="en-US" altLang="zh-CN" sz="2400" smtClean="0"/>
              <a:t>__________ is your home from your school?</a:t>
            </a:r>
            <a:endParaRPr lang="en-US" altLang="zh-CN" sz="2400"/>
          </a:p>
          <a:p>
            <a:r>
              <a:rPr lang="zh-CN" altLang="en-US" sz="2400" smtClean="0"/>
              <a:t> </a:t>
            </a:r>
            <a:endParaRPr lang="zh-CN" altLang="en-US" sz="2400"/>
          </a:p>
          <a:p>
            <a:r>
              <a:rPr lang="zh-CN" altLang="en-US" sz="2400"/>
              <a:t>如果</a:t>
            </a:r>
            <a:r>
              <a:rPr lang="zh-CN" altLang="en-US" sz="2400">
                <a:solidFill>
                  <a:srgbClr val="0070C0"/>
                </a:solidFill>
              </a:rPr>
              <a:t>没有确切的数字</a:t>
            </a:r>
            <a:r>
              <a:rPr lang="zh-CN" altLang="en-US" sz="2400"/>
              <a:t>，可以用</a:t>
            </a:r>
            <a:r>
              <a:rPr lang="en-US" altLang="zh-CN" sz="2400">
                <a:solidFill>
                  <a:srgbClr val="FF0000"/>
                </a:solidFill>
              </a:rPr>
              <a:t>be far away from…… </a:t>
            </a:r>
            <a:r>
              <a:rPr lang="zh-CN" altLang="en-US" sz="2400">
                <a:solidFill>
                  <a:srgbClr val="FF0000"/>
                </a:solidFill>
              </a:rPr>
              <a:t>表示远离</a:t>
            </a:r>
            <a:r>
              <a:rPr lang="en-US" altLang="zh-CN" sz="2400">
                <a:solidFill>
                  <a:srgbClr val="FF0000"/>
                </a:solidFill>
              </a:rPr>
              <a:t>…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/>
              <a:t>My home </a:t>
            </a:r>
            <a:r>
              <a:rPr lang="en-US" altLang="zh-CN" sz="2400" smtClean="0"/>
              <a:t>________________my school.</a:t>
            </a:r>
            <a:r>
              <a:rPr lang="zh-CN" altLang="en-US" sz="2400" smtClean="0"/>
              <a:t>我家离学校很远。</a:t>
            </a:r>
            <a:endParaRPr lang="en-US" altLang="zh-CN" sz="2400"/>
          </a:p>
          <a:p>
            <a:r>
              <a:rPr lang="en-US" altLang="zh-CN" sz="2400"/>
              <a:t> </a:t>
            </a:r>
            <a:endParaRPr lang="en-US" altLang="zh-CN" sz="2400"/>
          </a:p>
          <a:p>
            <a:r>
              <a:rPr lang="en-US" altLang="zh-CN" sz="2400"/>
              <a:t>My home is 2 miles far away from my school</a:t>
            </a:r>
            <a:r>
              <a:rPr lang="en-US" altLang="zh-CN" sz="2400" smtClean="0"/>
              <a:t>. </a:t>
            </a:r>
            <a:r>
              <a:rPr lang="zh-CN" altLang="en-US" sz="2400" smtClean="0"/>
              <a:t>（改错）</a:t>
            </a:r>
            <a:endParaRPr lang="en-US" altLang="zh-CN" sz="2400" smtClean="0"/>
          </a:p>
        </p:txBody>
      </p:sp>
      <p:sp>
        <p:nvSpPr>
          <p:cNvPr id="6" name="矩形 5"/>
          <p:cNvSpPr/>
          <p:nvPr/>
        </p:nvSpPr>
        <p:spPr>
          <a:xfrm>
            <a:off x="1753689" y="4293643"/>
            <a:ext cx="25759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is far away from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95435" y="2852197"/>
            <a:ext cx="1194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>
                <a:solidFill>
                  <a:srgbClr val="FF0000"/>
                </a:solidFill>
              </a:rPr>
              <a:t>how far</a:t>
            </a:r>
            <a:endParaRPr lang="en-US" altLang="zh-CN" sz="2400" smtClean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05770" y="2079247"/>
            <a:ext cx="1468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two </a:t>
            </a:r>
            <a:r>
              <a:rPr lang="en-US" altLang="zh-CN" sz="2400" smtClean="0">
                <a:solidFill>
                  <a:srgbClr val="FF0000"/>
                </a:solidFill>
              </a:rPr>
              <a:t>miles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7835" y="3200504"/>
            <a:ext cx="12458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>
                <a:solidFill>
                  <a:srgbClr val="FF0000"/>
                </a:solidFill>
              </a:rPr>
              <a:t>How far</a:t>
            </a:r>
            <a:endParaRPr lang="en-US" altLang="zh-CN" sz="2400" smtClean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97454" y="5645256"/>
            <a:ext cx="3678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2 miles </a:t>
            </a:r>
            <a:r>
              <a:rPr lang="zh-CN" altLang="en-US" sz="2400" smtClean="0">
                <a:solidFill>
                  <a:srgbClr val="FF0000"/>
                </a:solidFill>
              </a:rPr>
              <a:t>和 </a:t>
            </a:r>
            <a:r>
              <a:rPr lang="en-US" altLang="zh-CN" sz="2400" smtClean="0">
                <a:solidFill>
                  <a:srgbClr val="FF0000"/>
                </a:solidFill>
              </a:rPr>
              <a:t>far</a:t>
            </a:r>
            <a:r>
              <a:rPr lang="zh-CN" altLang="en-US" sz="2400" smtClean="0">
                <a:solidFill>
                  <a:srgbClr val="FF0000"/>
                </a:solidFill>
              </a:rPr>
              <a:t>去掉一个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9895" y="0"/>
            <a:ext cx="10972800" cy="927100"/>
          </a:xfrm>
        </p:spPr>
        <p:txBody>
          <a:bodyPr rtlCol="0"/>
          <a:lstStyle/>
          <a:p>
            <a:pPr rtl="0"/>
            <a:r>
              <a:rPr lang="en-US" altLang="zh-CN" smtClean="0"/>
              <a:t>Key points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9855" y="814732"/>
            <a:ext cx="116723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/>
              <a:t>7. </a:t>
            </a:r>
            <a:r>
              <a:rPr lang="en-US" altLang="zh-CN" sz="2400"/>
              <a:t>My family and I often sit there and enjoy a cup of tea.</a:t>
            </a:r>
            <a:endParaRPr lang="en-US" altLang="zh-CN" sz="2400"/>
          </a:p>
          <a:p>
            <a:r>
              <a:rPr lang="en-US" altLang="zh-CN" sz="2400"/>
              <a:t>family, house</a:t>
            </a:r>
            <a:r>
              <a:rPr lang="zh-CN" altLang="en-US" sz="2400"/>
              <a:t>与</a:t>
            </a:r>
            <a:r>
              <a:rPr lang="en-US" altLang="zh-CN" sz="2400"/>
              <a:t>home</a:t>
            </a:r>
            <a:endParaRPr lang="en-US" altLang="zh-CN" sz="2400"/>
          </a:p>
          <a:p>
            <a:r>
              <a:rPr lang="en-US" altLang="zh-CN" sz="2400">
                <a:solidFill>
                  <a:srgbClr val="FF0000"/>
                </a:solidFill>
              </a:rPr>
              <a:t>family </a:t>
            </a:r>
            <a:r>
              <a:rPr lang="zh-CN" altLang="en-US" sz="2400">
                <a:solidFill>
                  <a:srgbClr val="FF0000"/>
                </a:solidFill>
              </a:rPr>
              <a:t>集体名词，“家人，家庭”，指家庭是用单数，指家人时用复数。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house </a:t>
            </a:r>
            <a:r>
              <a:rPr lang="zh-CN" altLang="en-US" sz="2400">
                <a:solidFill>
                  <a:srgbClr val="FF0000"/>
                </a:solidFill>
              </a:rPr>
              <a:t>名词，“房子，房屋” ，指用于居住的地点和建筑物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home </a:t>
            </a:r>
            <a:r>
              <a:rPr lang="zh-CN" altLang="en-US" sz="2400">
                <a:solidFill>
                  <a:srgbClr val="FF0000"/>
                </a:solidFill>
              </a:rPr>
              <a:t>名词，“家”，指一个人出生或者长大的地方，包含“</a:t>
            </a:r>
            <a:r>
              <a:rPr lang="en-US" altLang="zh-CN" sz="2400">
                <a:solidFill>
                  <a:srgbClr val="FF0000"/>
                </a:solidFill>
              </a:rPr>
              <a:t>home”</a:t>
            </a:r>
            <a:r>
              <a:rPr lang="zh-CN" altLang="en-US" sz="2400">
                <a:solidFill>
                  <a:srgbClr val="FF0000"/>
                </a:solidFill>
              </a:rPr>
              <a:t>和“</a:t>
            </a:r>
            <a:r>
              <a:rPr lang="en-US" altLang="zh-CN" sz="2400">
                <a:solidFill>
                  <a:srgbClr val="FF0000"/>
                </a:solidFill>
              </a:rPr>
              <a:t>family”</a:t>
            </a:r>
            <a:endParaRPr lang="en-US" altLang="zh-CN" sz="2400">
              <a:solidFill>
                <a:srgbClr val="FF0000"/>
              </a:solidFill>
            </a:endParaRPr>
          </a:p>
          <a:p>
            <a:endParaRPr lang="en-US" altLang="zh-CN" sz="2400" smtClean="0"/>
          </a:p>
          <a:p>
            <a:r>
              <a:rPr lang="zh-CN" altLang="en-US" sz="2400" smtClean="0"/>
              <a:t>我</a:t>
            </a:r>
            <a:r>
              <a:rPr lang="zh-CN" altLang="en-US" sz="2400"/>
              <a:t>家在苏州，是一个三口之家，我们住在一所大房子里。</a:t>
            </a:r>
            <a:endParaRPr lang="zh-CN" altLang="en-US" sz="2400"/>
          </a:p>
          <a:p>
            <a:r>
              <a:rPr lang="en-US" altLang="zh-CN" sz="2400"/>
              <a:t>My </a:t>
            </a:r>
            <a:r>
              <a:rPr lang="en-US" altLang="zh-CN" sz="2400" smtClean="0"/>
              <a:t>________ </a:t>
            </a:r>
            <a:r>
              <a:rPr lang="en-US" altLang="zh-CN" sz="2400"/>
              <a:t>is in Suzhou, with a </a:t>
            </a:r>
            <a:r>
              <a:rPr lang="en-US" altLang="zh-CN" sz="2400" smtClean="0"/>
              <a:t>________of </a:t>
            </a:r>
            <a:r>
              <a:rPr lang="en-US" altLang="zh-CN" sz="2400"/>
              <a:t>three. We live in a large </a:t>
            </a:r>
            <a:r>
              <a:rPr lang="en-US" altLang="zh-CN" sz="2400" smtClean="0"/>
              <a:t>_______.</a:t>
            </a:r>
            <a:endParaRPr lang="en-US" altLang="zh-CN" sz="2400"/>
          </a:p>
          <a:p>
            <a:r>
              <a:rPr lang="en-US" altLang="zh-CN" sz="2400"/>
              <a:t> </a:t>
            </a:r>
            <a:endParaRPr lang="en-US" altLang="zh-CN" sz="2400"/>
          </a:p>
          <a:p>
            <a:r>
              <a:rPr lang="en-US" altLang="zh-CN" sz="2400"/>
              <a:t>East or west, </a:t>
            </a:r>
            <a:r>
              <a:rPr lang="en-US" altLang="zh-CN" sz="2400" smtClean="0"/>
              <a:t>_________is </a:t>
            </a:r>
            <a:r>
              <a:rPr lang="en-US" altLang="zh-CN" sz="2400"/>
              <a:t>the </a:t>
            </a:r>
            <a:r>
              <a:rPr lang="en-US" altLang="zh-CN" sz="2400" smtClean="0"/>
              <a:t>best.</a:t>
            </a:r>
            <a:r>
              <a:rPr lang="zh-CN" altLang="en-US" sz="2400" smtClean="0"/>
              <a:t>金屋银窝，不如自己家的草窝。</a:t>
            </a:r>
            <a:endParaRPr lang="en-US" altLang="zh-CN" sz="2400" smtClean="0"/>
          </a:p>
          <a:p>
            <a:endParaRPr lang="en-US" altLang="zh-CN" sz="2400" smtClean="0"/>
          </a:p>
          <a:p>
            <a:endParaRPr lang="en-US" altLang="zh-CN" sz="2400"/>
          </a:p>
        </p:txBody>
      </p:sp>
      <p:sp>
        <p:nvSpPr>
          <p:cNvPr id="6" name="矩形 5"/>
          <p:cNvSpPr/>
          <p:nvPr/>
        </p:nvSpPr>
        <p:spPr>
          <a:xfrm>
            <a:off x="5104690" y="3353245"/>
            <a:ext cx="11239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family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96366" y="3333703"/>
            <a:ext cx="11239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house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04766" y="3291319"/>
            <a:ext cx="11239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home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13154" y="4038813"/>
            <a:ext cx="955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home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9895" y="0"/>
            <a:ext cx="10972800" cy="927100"/>
          </a:xfrm>
        </p:spPr>
        <p:txBody>
          <a:bodyPr rtlCol="0"/>
          <a:lstStyle/>
          <a:p>
            <a:pPr rtl="0"/>
            <a:r>
              <a:rPr lang="en-US" altLang="zh-CN" smtClean="0"/>
              <a:t>Key points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9855" y="814732"/>
            <a:ext cx="1167234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/>
              <a:t>8. I </a:t>
            </a:r>
            <a:r>
              <a:rPr lang="en-US" altLang="zh-CN" sz="2400"/>
              <a:t>live in a flat in the centre of Moscow.</a:t>
            </a:r>
            <a:endParaRPr lang="en-US" altLang="zh-CN" sz="2400"/>
          </a:p>
          <a:p>
            <a:r>
              <a:rPr lang="en-US" altLang="zh-CN" sz="2400"/>
              <a:t>in the centre of </a:t>
            </a:r>
            <a:r>
              <a:rPr lang="zh-CN" altLang="en-US" sz="2400"/>
              <a:t>在</a:t>
            </a:r>
            <a:r>
              <a:rPr lang="en-US" altLang="zh-CN" sz="2400"/>
              <a:t>…</a:t>
            </a:r>
            <a:r>
              <a:rPr lang="zh-CN" altLang="en-US" sz="2400"/>
              <a:t>中心</a:t>
            </a:r>
            <a:endParaRPr lang="zh-CN" altLang="en-US" sz="2400"/>
          </a:p>
          <a:p>
            <a:r>
              <a:rPr lang="en-US" altLang="zh-CN" sz="2400"/>
              <a:t>The library </a:t>
            </a:r>
            <a:r>
              <a:rPr lang="en-US" altLang="zh-CN" sz="2400" smtClean="0"/>
              <a:t>__________________ the </a:t>
            </a:r>
            <a:r>
              <a:rPr lang="en-US" altLang="zh-CN" sz="2400"/>
              <a:t>city. </a:t>
            </a:r>
            <a:r>
              <a:rPr lang="zh-CN" altLang="en-US" sz="2400"/>
              <a:t>图书馆位于市中心。</a:t>
            </a:r>
            <a:endParaRPr lang="zh-CN" altLang="en-US" sz="2400"/>
          </a:p>
          <a:p>
            <a:r>
              <a:rPr lang="en-US" altLang="zh-CN" sz="2400"/>
              <a:t>middle  VS centre</a:t>
            </a:r>
            <a:endParaRPr lang="en-US" altLang="zh-CN" sz="2400"/>
          </a:p>
          <a:p>
            <a:r>
              <a:rPr lang="en-US" altLang="zh-CN" sz="2400"/>
              <a:t>middle </a:t>
            </a:r>
            <a:r>
              <a:rPr lang="zh-CN" altLang="en-US" sz="2400"/>
              <a:t>指距离两端或两边距离相等的中央或者中间部分，也用于指时间或者活动的中间。</a:t>
            </a:r>
            <a:endParaRPr lang="zh-CN" altLang="en-US" sz="2400"/>
          </a:p>
          <a:p>
            <a:r>
              <a:rPr lang="en-US" altLang="zh-CN" sz="2400"/>
              <a:t>We usually plant trees </a:t>
            </a:r>
            <a:r>
              <a:rPr lang="en-US" altLang="zh-CN" sz="2400">
                <a:solidFill>
                  <a:srgbClr val="7030A0"/>
                </a:solidFill>
              </a:rPr>
              <a:t>in the middle of </a:t>
            </a:r>
            <a:r>
              <a:rPr lang="en-US" altLang="zh-CN" sz="2400"/>
              <a:t>March.</a:t>
            </a:r>
            <a:r>
              <a:rPr lang="zh-CN" altLang="en-US" sz="2400"/>
              <a:t>我们通常在三月中旬种树。</a:t>
            </a:r>
            <a:endParaRPr lang="zh-CN" altLang="en-US" sz="2400"/>
          </a:p>
          <a:p>
            <a:r>
              <a:rPr lang="zh-CN" altLang="en-US" sz="2400"/>
              <a:t> </a:t>
            </a:r>
            <a:endParaRPr lang="zh-CN" altLang="en-US" sz="2400"/>
          </a:p>
          <a:p>
            <a:r>
              <a:rPr lang="en-US" altLang="zh-CN" sz="2400" err="1"/>
              <a:t>centre</a:t>
            </a:r>
            <a:r>
              <a:rPr lang="zh-CN" altLang="en-US" sz="2400"/>
              <a:t>表示立体事物的中心（如球体），多指事物的正中心，若要表示“在</a:t>
            </a:r>
            <a:r>
              <a:rPr lang="en-US" altLang="zh-CN" sz="2400"/>
              <a:t>…</a:t>
            </a:r>
            <a:r>
              <a:rPr lang="zh-CN" altLang="en-US" sz="2400"/>
              <a:t>的中心”，其前面的介词可用</a:t>
            </a:r>
            <a:r>
              <a:rPr lang="en-US" altLang="zh-CN" sz="2400"/>
              <a:t>at</a:t>
            </a:r>
            <a:r>
              <a:rPr lang="zh-CN" altLang="en-US" sz="2400"/>
              <a:t>或者</a:t>
            </a:r>
            <a:r>
              <a:rPr lang="en-US" altLang="zh-CN" sz="2400"/>
              <a:t>in</a:t>
            </a:r>
            <a:r>
              <a:rPr lang="zh-CN" altLang="en-US" sz="2400"/>
              <a:t>。</a:t>
            </a:r>
            <a:endParaRPr lang="en-US" altLang="zh-CN" sz="2400"/>
          </a:p>
          <a:p>
            <a:r>
              <a:rPr lang="en-US" altLang="zh-CN" sz="2400"/>
              <a:t>She is standing </a:t>
            </a:r>
            <a:r>
              <a:rPr lang="en-US" altLang="zh-CN" sz="2400">
                <a:solidFill>
                  <a:srgbClr val="7030A0"/>
                </a:solidFill>
              </a:rPr>
              <a:t>in the centre of </a:t>
            </a:r>
            <a:r>
              <a:rPr lang="en-US" altLang="zh-CN" sz="2400"/>
              <a:t>the classroom.</a:t>
            </a:r>
            <a:endParaRPr lang="en-US" altLang="zh-CN" sz="2400"/>
          </a:p>
          <a:p>
            <a:r>
              <a:rPr lang="en-US" altLang="zh-CN" sz="2400"/>
              <a:t>There is a fountain </a:t>
            </a:r>
            <a:r>
              <a:rPr lang="en-US" altLang="zh-CN" sz="2400">
                <a:solidFill>
                  <a:srgbClr val="7030A0"/>
                </a:solidFill>
              </a:rPr>
              <a:t>at/ in the centre of </a:t>
            </a:r>
            <a:r>
              <a:rPr lang="en-US" altLang="zh-CN" sz="2400"/>
              <a:t>the park.</a:t>
            </a:r>
            <a:endParaRPr lang="en-US" altLang="zh-CN" sz="2400"/>
          </a:p>
          <a:p>
            <a:r>
              <a:rPr lang="en-US" altLang="zh-CN" sz="2400"/>
              <a:t> </a:t>
            </a:r>
            <a:endParaRPr lang="en-US" altLang="zh-CN" sz="2400"/>
          </a:p>
          <a:p>
            <a:r>
              <a:rPr lang="en-US" altLang="zh-CN" sz="2400"/>
              <a:t>My brother is in Class One. Look, he just sits </a:t>
            </a:r>
            <a:r>
              <a:rPr lang="en-US" altLang="zh-CN" sz="2400" smtClean="0"/>
              <a:t>_________ </a:t>
            </a:r>
            <a:r>
              <a:rPr lang="en-US" altLang="zh-CN" sz="2400"/>
              <a:t>the classroom.</a:t>
            </a:r>
            <a:endParaRPr lang="en-US" altLang="zh-CN" sz="2400"/>
          </a:p>
          <a:p>
            <a:r>
              <a:rPr lang="en-US" altLang="zh-CN" sz="2400" smtClean="0"/>
              <a:t>         A</a:t>
            </a:r>
            <a:r>
              <a:rPr lang="en-US" altLang="zh-CN" sz="2400"/>
              <a:t>. in centre of     B. in the middle of    C. in the middle   D. in the centre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7" name="矩形 6"/>
          <p:cNvSpPr/>
          <p:nvPr/>
        </p:nvSpPr>
        <p:spPr>
          <a:xfrm>
            <a:off x="6931254" y="5491490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>
                <a:solidFill>
                  <a:srgbClr val="FF0000"/>
                </a:solidFill>
              </a:rPr>
              <a:t>B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59793" y="1470990"/>
            <a:ext cx="36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is in the centre of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tags/tag1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  <p:tag name="KSO_WM_DOC_GUID" val="{9aa1e989-5ba7-4232-8067-2e4615214a69}"/>
</p:tagLst>
</file>

<file path=ppt/theme/theme1.xml><?xml version="1.0" encoding="utf-8"?>
<a:theme xmlns:r="http://schemas.openxmlformats.org/officeDocument/2006/relationships" xmlns:a="http://schemas.openxmlformats.org/drawingml/2006/main" name="Default Design">
  <a:themeElements>
    <a:clrScheme name="Default Design 3">
      <a:dk1>
        <a:srgbClr val="000000"/>
      </a:dk1>
      <a:lt1>
        <a:srgbClr val="FEE9DE"/>
      </a:lt1>
      <a:dk2>
        <a:srgbClr val="000066"/>
      </a:dk2>
      <a:lt2>
        <a:srgbClr val="808080"/>
      </a:lt2>
      <a:accent1>
        <a:srgbClr val="5CB1FE"/>
      </a:accent1>
      <a:accent2>
        <a:srgbClr val="FF7575"/>
      </a:accent2>
      <a:accent3>
        <a:srgbClr val="FEF2EC"/>
      </a:accent3>
      <a:accent4>
        <a:srgbClr val="000000"/>
      </a:accent4>
      <a:accent5>
        <a:srgbClr val="B5D5FE"/>
      </a:accent5>
      <a:accent6>
        <a:srgbClr val="E76969"/>
      </a:accent6>
      <a:hlink>
        <a:srgbClr val="FFC319"/>
      </a:hlink>
      <a:folHlink>
        <a:srgbClr val="A8D02A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DF58D"/>
        </a:lt1>
        <a:dk2>
          <a:srgbClr val="CC3300"/>
        </a:dk2>
        <a:lt2>
          <a:srgbClr val="808080"/>
        </a:lt2>
        <a:accent1>
          <a:srgbClr val="FF6161"/>
        </a:accent1>
        <a:accent2>
          <a:srgbClr val="FFC319"/>
        </a:accent2>
        <a:accent3>
          <a:srgbClr val="FEF9C5"/>
        </a:accent3>
        <a:accent4>
          <a:srgbClr val="000000"/>
        </a:accent4>
        <a:accent5>
          <a:srgbClr val="FFB7B7"/>
        </a:accent5>
        <a:accent6>
          <a:srgbClr val="E7B016"/>
        </a:accent6>
        <a:hlink>
          <a:srgbClr val="A8D02A"/>
        </a:hlink>
        <a:folHlink>
          <a:srgbClr val="5CB1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E1F4D8"/>
        </a:lt1>
        <a:dk2>
          <a:srgbClr val="003366"/>
        </a:dk2>
        <a:lt2>
          <a:srgbClr val="808080"/>
        </a:lt2>
        <a:accent1>
          <a:srgbClr val="FFC319"/>
        </a:accent1>
        <a:accent2>
          <a:srgbClr val="A8D02A"/>
        </a:accent2>
        <a:accent3>
          <a:srgbClr val="EEF8E9"/>
        </a:accent3>
        <a:accent4>
          <a:srgbClr val="000000"/>
        </a:accent4>
        <a:accent5>
          <a:srgbClr val="FFDEAB"/>
        </a:accent5>
        <a:accent6>
          <a:srgbClr val="98BC25"/>
        </a:accent6>
        <a:hlink>
          <a:srgbClr val="5CB1FE"/>
        </a:hlink>
        <a:folHlink>
          <a:srgbClr val="FF61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EE9DE"/>
        </a:lt1>
        <a:dk2>
          <a:srgbClr val="000066"/>
        </a:dk2>
        <a:lt2>
          <a:srgbClr val="808080"/>
        </a:lt2>
        <a:accent1>
          <a:srgbClr val="5CB1FE"/>
        </a:accent1>
        <a:accent2>
          <a:srgbClr val="FF7575"/>
        </a:accent2>
        <a:accent3>
          <a:srgbClr val="FEF2EC"/>
        </a:accent3>
        <a:accent4>
          <a:srgbClr val="000000"/>
        </a:accent4>
        <a:accent5>
          <a:srgbClr val="B5D5FE"/>
        </a:accent5>
        <a:accent6>
          <a:srgbClr val="E76969"/>
        </a:accent6>
        <a:hlink>
          <a:srgbClr val="FFC319"/>
        </a:hlink>
        <a:folHlink>
          <a:srgbClr val="A8D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办公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437</Paragraphs>
  <Slides>31</Slides>
  <Notes>31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baseType="lpstr" size="39">
      <vt:lpstr>Arial</vt:lpstr>
      <vt:lpstr>宋体</vt:lpstr>
      <vt:lpstr>微软雅黑</vt:lpstr>
      <vt:lpstr>Calibri Light</vt:lpstr>
      <vt:lpstr>Calibri</vt:lpstr>
      <vt:lpstr>等线 Light</vt:lpstr>
      <vt:lpstr>等线</vt:lpstr>
      <vt:lpstr>Default Design</vt:lpstr>
      <vt:lpstr>7B Unit 1 Revision</vt:lpstr>
      <vt:lpstr>Key points：</vt:lpstr>
      <vt:lpstr>Key points：</vt:lpstr>
      <vt:lpstr>Key points：</vt:lpstr>
      <vt:lpstr>Key points：</vt:lpstr>
      <vt:lpstr>Key points：</vt:lpstr>
      <vt:lpstr>Key points：</vt:lpstr>
      <vt:lpstr>Key points：</vt:lpstr>
      <vt:lpstr>Key points：</vt:lpstr>
      <vt:lpstr>Key points：</vt:lpstr>
      <vt:lpstr>Key points：</vt:lpstr>
      <vt:lpstr>Key points：</vt:lpstr>
      <vt:lpstr>Key points：</vt:lpstr>
      <vt:lpstr>Key points：</vt:lpstr>
      <vt:lpstr>Key points：</vt:lpstr>
      <vt:lpstr>Key points：</vt:lpstr>
      <vt:lpstr>Key points：</vt:lpstr>
      <vt:lpstr>Key points：</vt:lpstr>
      <vt:lpstr>Key points：</vt:lpstr>
      <vt:lpstr>Key points：</vt:lpstr>
      <vt:lpstr>Key points：</vt:lpstr>
      <vt:lpstr>Key points：</vt:lpstr>
      <vt:lpstr>Key points：</vt:lpstr>
      <vt:lpstr>Key points：</vt:lpstr>
      <vt:lpstr>中考链接：</vt:lpstr>
      <vt:lpstr>Exercises：</vt:lpstr>
      <vt:lpstr>语法点拨-基数词：</vt:lpstr>
      <vt:lpstr>语法点拨-基数词：</vt:lpstr>
      <vt:lpstr>语法点拨-序数词：</vt:lpstr>
      <vt:lpstr>Exercises：</vt:lpstr>
      <vt:lpstr>Thank you for listening!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2022-04-10T16:39:22.845</cp:lastPrinted>
  <dcterms:created xsi:type="dcterms:W3CDTF">2022-04-10T16:39:22Z</dcterms:created>
  <dcterms:modified xsi:type="dcterms:W3CDTF">2022-04-10T08:39:22Z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