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2"/>
  </p:notesMasterIdLst>
  <p:sldIdLst>
    <p:sldId id="256" r:id="rId5"/>
    <p:sldId id="257" r:id="rId6"/>
    <p:sldId id="258" r:id="rId7"/>
    <p:sldId id="259" r:id="rId8"/>
    <p:sldId id="260" r:id="rId9"/>
    <p:sldId id="261" r:id="rId10"/>
    <p:sldId id="262" r:id="rId11"/>
    <p:sldId id="272" r:id="rId12"/>
    <p:sldId id="263" r:id="rId13"/>
    <p:sldId id="271" r:id="rId14"/>
    <p:sldId id="270" r:id="rId15"/>
    <p:sldId id="264" r:id="rId16"/>
    <p:sldId id="265" r:id="rId17"/>
    <p:sldId id="266" r:id="rId18"/>
    <p:sldId id="267" r:id="rId19"/>
    <p:sldId id="268" r:id="rId20"/>
    <p:sldId id="269" r:id="rId21"/>
  </p:sldIdLst>
  <p:sldSz cx="12192000" cy="6858000"/>
  <p:notesSz cx="6858000" cy="9144000"/>
  <p:embeddedFontLst>
    <p:embeddedFont>
      <p:font typeface="Century Gothic" panose="020B0502020202020204" pitchFamily="34" charset="0"/>
      <p:regular r:id="rId23"/>
      <p:bold r:id="rId24"/>
      <p:italic r:id="rId25"/>
      <p:boldItalic r:id="rId26"/>
    </p:embeddedFont>
  </p:embeddedFontLst>
  <p:custDataLst>
    <p:tags r:id="rId27"/>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132" y="16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customschemas.google.com/relationships/presentationmetadata" Target="meta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gs" Target="tags/tag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A8D3171A-5FE7-D2DA-5BE4-85FC7F6265F1}"/>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199764F5-60E9-F9C4-929B-68DEEB3530B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6A8108FF-6003-0680-D028-44B2299CDA2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524237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77B9C800-B3B1-CF14-A8DC-3461A15AC349}"/>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CE873E46-19BF-E415-BDA8-F5D2E1DB316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4719BEAF-5651-1E6F-484A-09E8F319BEAF}"/>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306715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ACFAC63E-5277-B1A9-754F-07BA40DE8278}"/>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253D4E4D-1D09-32DD-AF67-EDABD16F9F6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F2EBBE36-6D81-140D-BCD8-85DAC8099D6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071152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7.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5" Type="http://schemas.openxmlformats.org/officeDocument/2006/relationships/image" Target="../media/image8.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3.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 Id="rId5" Type="http://schemas.openxmlformats.org/officeDocument/2006/relationships/image" Target="../media/image3.png"/><Relationship Id="rId4" Type="http://schemas.openxmlformats.org/officeDocument/2006/relationships/hyperlink" Target="https://learn.microsoft.com/en-us/nuget/concepts/security-best-practices"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6.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Nicholas Jackson</a:t>
            </a:r>
            <a:endParaRPr dirty="0"/>
          </a:p>
          <a:p>
            <a:pPr marL="0" lvl="0" indent="0" algn="l" rtl="0">
              <a:lnSpc>
                <a:spcPct val="70000"/>
              </a:lnSpc>
              <a:spcBef>
                <a:spcPts val="1000"/>
              </a:spcBef>
              <a:spcAft>
                <a:spcPts val="0"/>
              </a:spcAft>
              <a:buClr>
                <a:schemeClr val="lt1"/>
              </a:buClr>
              <a:buSzPts val="1850"/>
              <a:buNone/>
            </a:pPr>
            <a:endParaRPr sz="1850"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F7CAA1E4-A934-CDD2-7500-0A35F474F313}"/>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C1302791-125E-457B-7052-07D763C1F3C6}"/>
              </a:ext>
            </a:extLst>
          </p:cNvPr>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br>
              <a:rPr lang="en-US" dirty="0"/>
            </a:br>
            <a:r>
              <a:rPr lang="en-US" sz="2400" dirty="0"/>
              <a:t>ResizeIncreasesCollectionSize</a:t>
            </a:r>
            <a:endParaRPr dirty="0"/>
          </a:p>
        </p:txBody>
      </p:sp>
      <p:pic>
        <p:nvPicPr>
          <p:cNvPr id="197" name="Google Shape;197;g9504e29505_0_0" descr="Green Pace logo">
            <a:extLst>
              <a:ext uri="{FF2B5EF4-FFF2-40B4-BE49-F238E27FC236}">
                <a16:creationId xmlns:a16="http://schemas.microsoft.com/office/drawing/2014/main" id="{6E1C1F69-8DBD-2A8F-7452-B34AE375C7F2}"/>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5" name="Picture 4" descr="A screenshot of a computer program&#10;&#10;AI-generated content may be incorrect.">
            <a:extLst>
              <a:ext uri="{FF2B5EF4-FFF2-40B4-BE49-F238E27FC236}">
                <a16:creationId xmlns:a16="http://schemas.microsoft.com/office/drawing/2014/main" id="{3192ED41-F826-F243-3AFA-021C67115D48}"/>
              </a:ext>
            </a:extLst>
          </p:cNvPr>
          <p:cNvPicPr>
            <a:picLocks noChangeAspect="1"/>
          </p:cNvPicPr>
          <p:nvPr/>
        </p:nvPicPr>
        <p:blipFill>
          <a:blip r:embed="rId5"/>
          <a:stretch>
            <a:fillRect/>
          </a:stretch>
        </p:blipFill>
        <p:spPr>
          <a:xfrm>
            <a:off x="528901" y="2057373"/>
            <a:ext cx="10555173" cy="4191585"/>
          </a:xfrm>
          <a:prstGeom prst="rect">
            <a:avLst/>
          </a:prstGeom>
        </p:spPr>
      </p:pic>
    </p:spTree>
    <p:custDataLst>
      <p:tags r:id="rId1"/>
    </p:custDataLst>
    <p:extLst>
      <p:ext uri="{BB962C8B-B14F-4D97-AF65-F5344CB8AC3E}">
        <p14:creationId xmlns:p14="http://schemas.microsoft.com/office/powerpoint/2010/main" val="2816794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5906F690-E3B0-41F1-8889-0E7A1E418667}"/>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51B66C98-7D94-5E57-5922-7C35BB20EB24}"/>
              </a:ext>
            </a:extLst>
          </p:cNvPr>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br>
              <a:rPr lang="en-US" dirty="0"/>
            </a:br>
            <a:r>
              <a:rPr lang="en-US" sz="2400" dirty="0"/>
              <a:t>OutOfRangeExceptionThrown</a:t>
            </a:r>
            <a:endParaRPr dirty="0"/>
          </a:p>
        </p:txBody>
      </p:sp>
      <p:pic>
        <p:nvPicPr>
          <p:cNvPr id="197" name="Google Shape;197;g9504e29505_0_0" descr="Green Pace logo">
            <a:extLst>
              <a:ext uri="{FF2B5EF4-FFF2-40B4-BE49-F238E27FC236}">
                <a16:creationId xmlns:a16="http://schemas.microsoft.com/office/drawing/2014/main" id="{D30F49BC-9065-0A46-C2A0-E422D101C8D5}"/>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7" name="Picture 6" descr="A screenshot of a computer program&#10;&#10;AI-generated content may be incorrect.">
            <a:extLst>
              <a:ext uri="{FF2B5EF4-FFF2-40B4-BE49-F238E27FC236}">
                <a16:creationId xmlns:a16="http://schemas.microsoft.com/office/drawing/2014/main" id="{BEEE3C13-AB60-2935-7F44-340E3B8095AF}"/>
              </a:ext>
            </a:extLst>
          </p:cNvPr>
          <p:cNvPicPr>
            <a:picLocks noChangeAspect="1"/>
          </p:cNvPicPr>
          <p:nvPr/>
        </p:nvPicPr>
        <p:blipFill>
          <a:blip r:embed="rId5"/>
          <a:stretch>
            <a:fillRect/>
          </a:stretch>
        </p:blipFill>
        <p:spPr>
          <a:xfrm>
            <a:off x="452690" y="2057373"/>
            <a:ext cx="10631384" cy="4267796"/>
          </a:xfrm>
          <a:prstGeom prst="rect">
            <a:avLst/>
          </a:prstGeom>
        </p:spPr>
      </p:pic>
    </p:spTree>
    <p:custDataLst>
      <p:tags r:id="rId1"/>
    </p:custDataLst>
    <p:extLst>
      <p:ext uri="{BB962C8B-B14F-4D97-AF65-F5344CB8AC3E}">
        <p14:creationId xmlns:p14="http://schemas.microsoft.com/office/powerpoint/2010/main" val="1865751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150000"/>
              </a:lnSpc>
              <a:spcBef>
                <a:spcPts val="0"/>
              </a:spcBef>
              <a:spcAft>
                <a:spcPts val="0"/>
              </a:spcAft>
              <a:buClr>
                <a:schemeClr val="lt1"/>
              </a:buClr>
              <a:buSzPts val="2000"/>
              <a:buChar char="•"/>
            </a:pPr>
            <a:r>
              <a:rPr lang="en-US" dirty="0"/>
              <a:t>The </a:t>
            </a:r>
            <a:r>
              <a:rPr lang="en-US" dirty="0" err="1"/>
              <a:t>DevSecOps</a:t>
            </a:r>
            <a:r>
              <a:rPr lang="en-US" dirty="0"/>
              <a:t> pipeline shows the flow the development process goes through</a:t>
            </a:r>
          </a:p>
          <a:p>
            <a:pPr marL="1143000" lvl="2" indent="-228600">
              <a:lnSpc>
                <a:spcPct val="150000"/>
              </a:lnSpc>
              <a:spcBef>
                <a:spcPts val="0"/>
              </a:spcBef>
              <a:buSzPts val="2000"/>
            </a:pPr>
            <a:r>
              <a:rPr lang="en-US" dirty="0"/>
              <a:t>Pre-production: steps to design and test the software</a:t>
            </a:r>
          </a:p>
          <a:p>
            <a:pPr marL="1143000" lvl="2" indent="-228600">
              <a:lnSpc>
                <a:spcPct val="150000"/>
              </a:lnSpc>
              <a:spcBef>
                <a:spcPts val="0"/>
              </a:spcBef>
              <a:buSzPts val="2000"/>
            </a:pPr>
            <a:r>
              <a:rPr lang="en-US" dirty="0"/>
              <a:t>Production: steps for deploying, monitoring, and maintaining the software</a:t>
            </a:r>
          </a:p>
          <a:p>
            <a:pPr marL="914400" lvl="2" indent="0">
              <a:lnSpc>
                <a:spcPct val="150000"/>
              </a:lnSpc>
              <a:spcBef>
                <a:spcPts val="0"/>
              </a:spcBef>
              <a:buSzPts val="2000"/>
              <a:buNone/>
            </a:pPr>
            <a:endParaRPr lang="en-US" dirty="0"/>
          </a:p>
          <a:p>
            <a:pPr marL="685800" lvl="1" indent="-228600">
              <a:lnSpc>
                <a:spcPct val="150000"/>
              </a:lnSpc>
              <a:spcBef>
                <a:spcPts val="0"/>
              </a:spcBef>
              <a:buSzPts val="2000"/>
            </a:pPr>
            <a:r>
              <a:rPr lang="en-US" dirty="0"/>
              <a:t>Design stage – OWSAP or Security Policy for creating a secure design</a:t>
            </a:r>
          </a:p>
          <a:p>
            <a:pPr marL="685800" lvl="1" indent="-228600">
              <a:lnSpc>
                <a:spcPct val="150000"/>
              </a:lnSpc>
              <a:spcBef>
                <a:spcPts val="0"/>
              </a:spcBef>
              <a:buSzPts val="2000"/>
            </a:pPr>
            <a:r>
              <a:rPr lang="en-US" dirty="0"/>
              <a:t>Build stage – IDE/compiler for compiling and running the code</a:t>
            </a:r>
          </a:p>
          <a:p>
            <a:pPr marL="685800" lvl="1" indent="-228600">
              <a:lnSpc>
                <a:spcPct val="150000"/>
              </a:lnSpc>
              <a:spcBef>
                <a:spcPts val="0"/>
              </a:spcBef>
              <a:buSzPts val="2000"/>
            </a:pPr>
            <a:r>
              <a:rPr lang="en-US" dirty="0"/>
              <a:t>Verify and Test stage – Static analysis and unit testing tools</a:t>
            </a:r>
          </a:p>
          <a:p>
            <a:pPr marL="685800" lvl="1" indent="-228600">
              <a:lnSpc>
                <a:spcPct val="150000"/>
              </a:lnSpc>
              <a:spcBef>
                <a:spcPts val="0"/>
              </a:spcBef>
              <a:buSzPts val="2000"/>
            </a:pPr>
            <a:r>
              <a:rPr lang="en-US" dirty="0"/>
              <a:t>Monitor and Detect stage – Logging and application monitoring tools</a:t>
            </a:r>
            <a:endParaRPr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150000"/>
              </a:lnSpc>
              <a:spcBef>
                <a:spcPts val="0"/>
              </a:spcBef>
              <a:spcAft>
                <a:spcPts val="0"/>
              </a:spcAft>
              <a:buClr>
                <a:schemeClr val="lt1"/>
              </a:buClr>
              <a:buSzPts val="2000"/>
              <a:buChar char="•"/>
            </a:pPr>
            <a:r>
              <a:rPr lang="en-US" dirty="0"/>
              <a:t>Security should be implemented </a:t>
            </a:r>
            <a:r>
              <a:rPr lang="en-US" b="1" dirty="0"/>
              <a:t>now</a:t>
            </a:r>
            <a:r>
              <a:rPr lang="en-US" dirty="0"/>
              <a:t>, not later.</a:t>
            </a:r>
          </a:p>
          <a:p>
            <a:pPr marL="228600" lvl="0" indent="-228600" algn="l" rtl="0">
              <a:lnSpc>
                <a:spcPct val="150000"/>
              </a:lnSpc>
              <a:spcBef>
                <a:spcPts val="0"/>
              </a:spcBef>
              <a:spcAft>
                <a:spcPts val="0"/>
              </a:spcAft>
              <a:buClr>
                <a:schemeClr val="lt1"/>
              </a:buClr>
              <a:buSzPts val="2000"/>
              <a:buChar char="•"/>
            </a:pPr>
            <a:r>
              <a:rPr lang="en-US" dirty="0"/>
              <a:t>Security of your application and data is serious and must be treated as such</a:t>
            </a:r>
          </a:p>
          <a:p>
            <a:pPr marL="228600" lvl="0" indent="-228600" algn="l" rtl="0">
              <a:lnSpc>
                <a:spcPct val="150000"/>
              </a:lnSpc>
              <a:spcBef>
                <a:spcPts val="0"/>
              </a:spcBef>
              <a:spcAft>
                <a:spcPts val="0"/>
              </a:spcAft>
              <a:buClr>
                <a:schemeClr val="lt1"/>
              </a:buClr>
              <a:buSzPts val="2000"/>
              <a:buChar char="•"/>
            </a:pPr>
            <a:r>
              <a:rPr lang="en-US" dirty="0"/>
              <a:t>Security should be considered as soon as planning begins</a:t>
            </a:r>
          </a:p>
          <a:p>
            <a:pPr marL="228600" lvl="0" indent="-228600" algn="l" rtl="0">
              <a:lnSpc>
                <a:spcPct val="100000"/>
              </a:lnSpc>
              <a:spcBef>
                <a:spcPts val="0"/>
              </a:spcBef>
              <a:spcAft>
                <a:spcPts val="0"/>
              </a:spcAft>
              <a:buClr>
                <a:schemeClr val="lt1"/>
              </a:buClr>
              <a:buSzPts val="2000"/>
              <a:buChar char="•"/>
            </a:pPr>
            <a:r>
              <a:rPr lang="en-US" dirty="0"/>
              <a:t>Benefits</a:t>
            </a:r>
          </a:p>
          <a:p>
            <a:pPr marL="685800" lvl="1" indent="-228600">
              <a:lnSpc>
                <a:spcPct val="100000"/>
              </a:lnSpc>
              <a:spcBef>
                <a:spcPts val="0"/>
              </a:spcBef>
              <a:buSzPts val="2000"/>
            </a:pPr>
            <a:r>
              <a:rPr lang="en-US" dirty="0"/>
              <a:t>Easier to implement security when planned from the start</a:t>
            </a:r>
          </a:p>
          <a:p>
            <a:pPr marL="685800" lvl="1" indent="-228600">
              <a:lnSpc>
                <a:spcPct val="100000"/>
              </a:lnSpc>
              <a:spcBef>
                <a:spcPts val="0"/>
              </a:spcBef>
              <a:buSzPts val="2000"/>
            </a:pPr>
            <a:r>
              <a:rPr lang="en-US" dirty="0"/>
              <a:t>More robust/reliable code</a:t>
            </a:r>
          </a:p>
          <a:p>
            <a:pPr marL="685800" lvl="1" indent="-228600">
              <a:lnSpc>
                <a:spcPct val="100000"/>
              </a:lnSpc>
              <a:spcBef>
                <a:spcPts val="0"/>
              </a:spcBef>
              <a:buSzPts val="2000"/>
            </a:pPr>
            <a:r>
              <a:rPr lang="en-US" dirty="0"/>
              <a:t>More consistent code</a:t>
            </a:r>
          </a:p>
          <a:p>
            <a:pPr marL="228600" indent="-228600">
              <a:lnSpc>
                <a:spcPct val="150000"/>
              </a:lnSpc>
              <a:spcBef>
                <a:spcPts val="0"/>
              </a:spcBef>
              <a:buSzPts val="2000"/>
            </a:pPr>
            <a:r>
              <a:rPr lang="en-US" dirty="0"/>
              <a:t>Risks</a:t>
            </a:r>
          </a:p>
          <a:p>
            <a:pPr marL="685800" lvl="1" indent="-228600">
              <a:lnSpc>
                <a:spcPct val="100000"/>
              </a:lnSpc>
              <a:spcBef>
                <a:spcPts val="0"/>
              </a:spcBef>
              <a:buSzPts val="2000"/>
            </a:pPr>
            <a:r>
              <a:rPr lang="en-US" dirty="0"/>
              <a:t>Not enough buy-in</a:t>
            </a:r>
          </a:p>
          <a:p>
            <a:pPr marL="685800" lvl="1" indent="-228600">
              <a:lnSpc>
                <a:spcPct val="100000"/>
              </a:lnSpc>
              <a:spcBef>
                <a:spcPts val="0"/>
              </a:spcBef>
              <a:buSzPts val="2000"/>
            </a:pPr>
            <a:r>
              <a:rPr lang="en-US" dirty="0"/>
              <a:t>Can be difficult to go back and add security later</a:t>
            </a:r>
          </a:p>
          <a:p>
            <a:pPr marL="685800" lvl="1" indent="-228600">
              <a:lnSpc>
                <a:spcPct val="100000"/>
              </a:lnSpc>
              <a:spcBef>
                <a:spcPts val="0"/>
              </a:spcBef>
              <a:buSzPts val="2000"/>
            </a:pPr>
            <a:r>
              <a:rPr lang="en-US" dirty="0"/>
              <a:t>Applications breached and data exposed if taking a wait and see approach</a:t>
            </a:r>
            <a:endParaRPr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lnSpc>
                <a:spcPct val="150000"/>
              </a:lnSpc>
              <a:spcBef>
                <a:spcPts val="0"/>
              </a:spcBef>
            </a:pPr>
            <a:r>
              <a:rPr lang="en-US" sz="2200" dirty="0"/>
              <a:t>A security policy that is understood and followed</a:t>
            </a:r>
          </a:p>
          <a:p>
            <a:pPr marL="1143000" lvl="2" indent="-228600">
              <a:lnSpc>
                <a:spcPct val="150000"/>
              </a:lnSpc>
              <a:spcBef>
                <a:spcPts val="0"/>
              </a:spcBef>
            </a:pPr>
            <a:r>
              <a:rPr lang="en-US" sz="2200" dirty="0" err="1"/>
              <a:t>DevSecOps</a:t>
            </a:r>
            <a:r>
              <a:rPr lang="en-US" sz="2200" dirty="0"/>
              <a:t> training for developers</a:t>
            </a:r>
          </a:p>
          <a:p>
            <a:pPr marL="1143000" lvl="2" indent="-228600">
              <a:lnSpc>
                <a:spcPct val="150000"/>
              </a:lnSpc>
              <a:spcBef>
                <a:spcPts val="0"/>
              </a:spcBef>
            </a:pPr>
            <a:r>
              <a:rPr lang="en-US" sz="2200" dirty="0"/>
              <a:t>Automated monitoring of software dependencies for vulnerabilities and patches to prevent supply chain attacks</a:t>
            </a:r>
          </a:p>
          <a:p>
            <a:pPr marL="1600200" lvl="3" indent="-228600">
              <a:lnSpc>
                <a:spcPct val="150000"/>
              </a:lnSpc>
              <a:spcBef>
                <a:spcPts val="0"/>
              </a:spcBef>
            </a:pPr>
            <a:r>
              <a:rPr lang="en-US" sz="2200" dirty="0"/>
              <a:t>https://learn.microsoft.com/en-us/nuget/concepts/security-best-practices</a:t>
            </a:r>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nSpc>
                <a:spcPct val="150000"/>
              </a:lnSpc>
              <a:spcBef>
                <a:spcPts val="0"/>
              </a:spcBef>
              <a:buSzPts val="2200"/>
            </a:pPr>
            <a:r>
              <a:rPr lang="en-US" dirty="0"/>
              <a:t>Security must be considered from the beginning</a:t>
            </a:r>
          </a:p>
          <a:p>
            <a:pPr marL="228600" lvl="0" indent="-228600">
              <a:lnSpc>
                <a:spcPct val="150000"/>
              </a:lnSpc>
              <a:spcBef>
                <a:spcPts val="0"/>
              </a:spcBef>
              <a:buSzPts val="2200"/>
            </a:pPr>
            <a:r>
              <a:rPr lang="en-US" dirty="0"/>
              <a:t>Training must be provided on security and the security policy</a:t>
            </a:r>
          </a:p>
          <a:p>
            <a:pPr marL="228600" lvl="0" indent="-228600">
              <a:lnSpc>
                <a:spcPct val="150000"/>
              </a:lnSpc>
              <a:spcBef>
                <a:spcPts val="0"/>
              </a:spcBef>
              <a:buSzPts val="2200"/>
            </a:pPr>
            <a:r>
              <a:rPr lang="en-US" dirty="0"/>
              <a:t>Enforcement mechanisms should be in place to ensure the security policy is followed</a:t>
            </a:r>
          </a:p>
          <a:p>
            <a:pPr marL="685800" lvl="1" indent="-228600">
              <a:lnSpc>
                <a:spcPct val="150000"/>
              </a:lnSpc>
              <a:spcBef>
                <a:spcPts val="0"/>
              </a:spcBef>
              <a:buSzPts val="2200"/>
            </a:pPr>
            <a:r>
              <a:rPr lang="en-US" dirty="0"/>
              <a:t>Deployment of an application should not be possible without meeting security policy requirements</a:t>
            </a:r>
          </a:p>
          <a:p>
            <a:pPr marL="228600" indent="-228600">
              <a:lnSpc>
                <a:spcPct val="150000"/>
              </a:lnSpc>
              <a:spcBef>
                <a:spcPts val="0"/>
              </a:spcBef>
              <a:buSzPts val="2200"/>
            </a:pPr>
            <a:r>
              <a:rPr lang="en-US" dirty="0"/>
              <a:t>The security policy should be regularly reviewed and updated where needed</a:t>
            </a: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nSpc>
                <a:spcPct val="150000"/>
              </a:lnSpc>
              <a:spcBef>
                <a:spcPts val="0"/>
              </a:spcBef>
              <a:buSzPts val="2200"/>
            </a:pPr>
            <a:r>
              <a:rPr lang="en-US" dirty="0"/>
              <a:t>Microsoft. (2025, August 15). Best practices for a secure software supply chain. Microsoft Learn. </a:t>
            </a:r>
            <a:r>
              <a:rPr lang="en-US" dirty="0">
                <a:hlinkClick r:id="rId4"/>
              </a:rPr>
              <a:t>https://learn.microsoft.com/en-us/nuget/concepts/security-best-practices</a:t>
            </a:r>
            <a:endParaRPr lang="en-US" dirty="0"/>
          </a:p>
          <a:p>
            <a:pPr marL="228600" lvl="0" indent="-228600">
              <a:lnSpc>
                <a:spcPct val="150000"/>
              </a:lnSpc>
              <a:spcBef>
                <a:spcPts val="0"/>
              </a:spcBef>
              <a:buSzPts val="2200"/>
            </a:pPr>
            <a:r>
              <a:rPr lang="en-US" dirty="0"/>
              <a:t>SEI CERT C++ Coding Standard - SEI CERT C++ Coding Standard - Confluence. (n.d.). https://wiki.sei.cmu.edu/confluence/pages/viewpage.action?pageId=88046682</a:t>
            </a:r>
            <a:endParaRPr dirty="0"/>
          </a:p>
        </p:txBody>
      </p:sp>
      <p:pic>
        <p:nvPicPr>
          <p:cNvPr id="239" name="Google Shape;239;p14"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0" indent="0">
              <a:spcBef>
                <a:spcPts val="0"/>
              </a:spcBef>
              <a:buNone/>
            </a:pPr>
            <a:r>
              <a:rPr lang="en-US" sz="2000" dirty="0"/>
              <a:t>The goal of this security policy is to establish a set of standards and best practices to protect our software and data. Each component of the policy contributes to the layered protection outlined in the Defense-in-Depth strategy.</a:t>
            </a:r>
          </a:p>
        </p:txBody>
      </p:sp>
      <p:pic>
        <p:nvPicPr>
          <p:cNvPr id="154" name="Google Shape;154;p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5">
            <a:alphaModFix/>
          </a:blip>
          <a:srcRect/>
          <a:stretch/>
        </p:blipFill>
        <p:spPr>
          <a:xfrm>
            <a:off x="3130550" y="3099918"/>
            <a:ext cx="5930900" cy="3489833"/>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rmAutofit fontScale="85000" lnSpcReduction="10000"/>
          </a:bodyPr>
          <a:lstStyle/>
          <a:p>
            <a:pPr marL="228600" lvl="0" indent="0">
              <a:lnSpc>
                <a:spcPct val="107916"/>
              </a:lnSpc>
              <a:spcBef>
                <a:spcPts val="0"/>
              </a:spcBef>
              <a:buNone/>
            </a:pPr>
            <a:r>
              <a:rPr lang="en-US" sz="2000" b="1" dirty="0">
                <a:solidFill>
                  <a:srgbClr val="FFFFFF"/>
                </a:solidFill>
              </a:rPr>
              <a:t>Low Priority</a:t>
            </a:r>
            <a:r>
              <a:rPr lang="en-US" sz="2000" dirty="0">
                <a:solidFill>
                  <a:srgbClr val="FFFFFF"/>
                </a:solidFill>
              </a:rPr>
              <a:t>: Unlikely to happen with a low severity</a:t>
            </a:r>
          </a:p>
          <a:p>
            <a:pPr marL="228600" lvl="0" indent="0">
              <a:lnSpc>
                <a:spcPct val="107916"/>
              </a:lnSpc>
              <a:spcBef>
                <a:spcPts val="0"/>
              </a:spcBef>
              <a:buNone/>
            </a:pPr>
            <a:endParaRPr lang="en-US" sz="2000" dirty="0">
              <a:solidFill>
                <a:srgbClr val="FFFFFF"/>
              </a:solidFill>
            </a:endParaRPr>
          </a:p>
          <a:p>
            <a:pPr marL="228600" lvl="0" indent="0">
              <a:lnSpc>
                <a:spcPct val="107916"/>
              </a:lnSpc>
              <a:spcBef>
                <a:spcPts val="0"/>
              </a:spcBef>
              <a:buNone/>
            </a:pPr>
            <a:r>
              <a:rPr lang="en-US" sz="2000" b="1" dirty="0">
                <a:solidFill>
                  <a:srgbClr val="FFFFFF"/>
                </a:solidFill>
              </a:rPr>
              <a:t>Likely</a:t>
            </a:r>
            <a:r>
              <a:rPr lang="en-US" sz="2000" dirty="0">
                <a:solidFill>
                  <a:srgbClr val="FFFFFF"/>
                </a:solidFill>
              </a:rPr>
              <a:t>: Probable or likely to happen with a low severity</a:t>
            </a:r>
          </a:p>
          <a:p>
            <a:pPr marL="228600" lvl="0" indent="0">
              <a:lnSpc>
                <a:spcPct val="107916"/>
              </a:lnSpc>
              <a:spcBef>
                <a:spcPts val="0"/>
              </a:spcBef>
              <a:buNone/>
            </a:pPr>
            <a:endParaRPr lang="en-US" sz="2000" dirty="0">
              <a:solidFill>
                <a:srgbClr val="FFFFFF"/>
              </a:solidFill>
            </a:endParaRPr>
          </a:p>
          <a:p>
            <a:pPr marL="228600" lvl="0" indent="0">
              <a:lnSpc>
                <a:spcPct val="107916"/>
              </a:lnSpc>
              <a:spcBef>
                <a:spcPts val="0"/>
              </a:spcBef>
              <a:buNone/>
            </a:pPr>
            <a:r>
              <a:rPr lang="en-US" sz="2000" b="1" dirty="0">
                <a:solidFill>
                  <a:srgbClr val="FFFFFF"/>
                </a:solidFill>
              </a:rPr>
              <a:t>Unlikely</a:t>
            </a:r>
            <a:r>
              <a:rPr lang="en-US" sz="2000" dirty="0">
                <a:solidFill>
                  <a:srgbClr val="FFFFFF"/>
                </a:solidFill>
              </a:rPr>
              <a:t>: Unlikely to happen but with a high severity</a:t>
            </a:r>
          </a:p>
          <a:p>
            <a:pPr marL="228600" lvl="0" indent="0">
              <a:lnSpc>
                <a:spcPct val="107916"/>
              </a:lnSpc>
              <a:spcBef>
                <a:spcPts val="0"/>
              </a:spcBef>
              <a:buNone/>
            </a:pPr>
            <a:endParaRPr lang="en-US" sz="2000" dirty="0">
              <a:solidFill>
                <a:srgbClr val="FFFFFF"/>
              </a:solidFill>
            </a:endParaRPr>
          </a:p>
          <a:p>
            <a:pPr marL="228600" lvl="0" indent="0">
              <a:lnSpc>
                <a:spcPct val="107916"/>
              </a:lnSpc>
              <a:spcBef>
                <a:spcPts val="0"/>
              </a:spcBef>
              <a:buNone/>
            </a:pPr>
            <a:r>
              <a:rPr lang="en-US" sz="2000" b="1" dirty="0">
                <a:solidFill>
                  <a:srgbClr val="FFFFFF"/>
                </a:solidFill>
              </a:rPr>
              <a:t>Priority</a:t>
            </a:r>
            <a:r>
              <a:rPr lang="en-US" sz="2000" dirty="0">
                <a:solidFill>
                  <a:srgbClr val="FFFFFF"/>
                </a:solidFill>
              </a:rPr>
              <a:t>: Probable or likely to happen with a high severity</a:t>
            </a:r>
            <a:endParaRPr dirty="0"/>
          </a:p>
        </p:txBody>
      </p:sp>
      <p:graphicFrame>
        <p:nvGraphicFramePr>
          <p:cNvPr id="161" name="Google Shape;161;p4" descr="Alt text required"/>
          <p:cNvGraphicFramePr/>
          <p:nvPr>
            <p:extLst>
              <p:ext uri="{D42A27DB-BD31-4B8C-83A1-F6EECF244321}">
                <p14:modId xmlns:p14="http://schemas.microsoft.com/office/powerpoint/2010/main" val="662088195"/>
              </p:ext>
            </p:extLst>
          </p:nvPr>
        </p:nvGraphicFramePr>
        <p:xfrm>
          <a:off x="3171900" y="2561050"/>
          <a:ext cx="7835225" cy="3994335"/>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solidFill>
                            <a:schemeClr val="tx1"/>
                          </a:solidFill>
                        </a:rPr>
                        <a:t>STD-007-CPP</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t>STD-002-CPP</a:t>
                      </a: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t>STD-003-CPP</a:t>
                      </a: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t>STD-004-CPP</a:t>
                      </a: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t>STD-005-CPP</a:t>
                      </a: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t>STD-009-CPP</a:t>
                      </a: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t>STD-010-CPP</a:t>
                      </a:r>
                    </a:p>
                    <a:p>
                      <a:pPr marL="0" marR="0" lvl="0" indent="0" algn="ctr" rtl="0">
                        <a:lnSpc>
                          <a:spcPct val="100000"/>
                        </a:lnSpc>
                        <a:spcBef>
                          <a:spcPts val="0"/>
                        </a:spcBef>
                        <a:spcAft>
                          <a:spcPts val="0"/>
                        </a:spcAft>
                        <a:buClr>
                          <a:srgbClr val="000000"/>
                        </a:buClr>
                        <a:buSzPts val="3600"/>
                        <a:buFont typeface="Arial"/>
                        <a:buNone/>
                      </a:pP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t>STD-006-CLG</a:t>
                      </a: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t>STD-008-CPP</a:t>
                      </a:r>
                    </a:p>
                    <a:p>
                      <a:pPr marL="0" marR="0" lvl="0" indent="0" algn="ctr" rtl="0">
                        <a:lnSpc>
                          <a:spcPct val="100000"/>
                        </a:lnSpc>
                        <a:spcBef>
                          <a:spcPts val="0"/>
                        </a:spcBef>
                        <a:spcAft>
                          <a:spcPts val="0"/>
                        </a:spcAft>
                        <a:buClr>
                          <a:srgbClr val="000000"/>
                        </a:buClr>
                        <a:buSzPts val="3600"/>
                        <a:buFont typeface="Arial"/>
                        <a:buNone/>
                      </a:pP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t>STD-001-CPP</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3" name="Table 2">
            <a:extLst>
              <a:ext uri="{FF2B5EF4-FFF2-40B4-BE49-F238E27FC236}">
                <a16:creationId xmlns:a16="http://schemas.microsoft.com/office/drawing/2014/main" id="{232FEE80-051F-8F4D-491A-38F83EAD7A90}"/>
              </a:ext>
            </a:extLst>
          </p:cNvPr>
          <p:cNvGraphicFramePr>
            <a:graphicFrameLocks noGrp="1"/>
          </p:cNvGraphicFramePr>
          <p:nvPr>
            <p:extLst>
              <p:ext uri="{D42A27DB-BD31-4B8C-83A1-F6EECF244321}">
                <p14:modId xmlns:p14="http://schemas.microsoft.com/office/powerpoint/2010/main" val="3894799145"/>
              </p:ext>
            </p:extLst>
          </p:nvPr>
        </p:nvGraphicFramePr>
        <p:xfrm>
          <a:off x="685800" y="1670915"/>
          <a:ext cx="10398274" cy="4745093"/>
        </p:xfrm>
        <a:graphic>
          <a:graphicData uri="http://schemas.openxmlformats.org/drawingml/2006/table">
            <a:tbl>
              <a:tblPr firstRow="1" bandRow="1">
                <a:tableStyleId>{802198C4-3087-4945-87E3-76CBB3509B7E}</a:tableStyleId>
              </a:tblPr>
              <a:tblGrid>
                <a:gridCol w="493295">
                  <a:extLst>
                    <a:ext uri="{9D8B030D-6E8A-4147-A177-3AD203B41FA5}">
                      <a16:colId xmlns:a16="http://schemas.microsoft.com/office/drawing/2014/main" val="977342178"/>
                    </a:ext>
                  </a:extLst>
                </a:gridCol>
                <a:gridCol w="4235116">
                  <a:extLst>
                    <a:ext uri="{9D8B030D-6E8A-4147-A177-3AD203B41FA5}">
                      <a16:colId xmlns:a16="http://schemas.microsoft.com/office/drawing/2014/main" val="186688199"/>
                    </a:ext>
                  </a:extLst>
                </a:gridCol>
                <a:gridCol w="5669863">
                  <a:extLst>
                    <a:ext uri="{9D8B030D-6E8A-4147-A177-3AD203B41FA5}">
                      <a16:colId xmlns:a16="http://schemas.microsoft.com/office/drawing/2014/main" val="298173968"/>
                    </a:ext>
                  </a:extLst>
                </a:gridCol>
              </a:tblGrid>
              <a:tr h="457135">
                <a:tc>
                  <a:txBody>
                    <a:bodyPr/>
                    <a:lstStyle/>
                    <a:p>
                      <a:pPr algn="ctr"/>
                      <a:r>
                        <a:rPr lang="en-US" sz="1700" dirty="0">
                          <a:solidFill>
                            <a:schemeClr val="bg1"/>
                          </a:solidFill>
                        </a:rPr>
                        <a:t>1</a:t>
                      </a:r>
                    </a:p>
                  </a:txBody>
                  <a:tcPr marL="112718" marR="112718" marT="56359" marB="56359"/>
                </a:tc>
                <a:tc>
                  <a:txBody>
                    <a:bodyPr/>
                    <a:lstStyle/>
                    <a:p>
                      <a:pPr algn="l"/>
                      <a:r>
                        <a:rPr lang="en-US" sz="1700" dirty="0">
                          <a:solidFill>
                            <a:schemeClr val="bg1"/>
                          </a:solidFill>
                        </a:rPr>
                        <a:t>Validate Input Data</a:t>
                      </a:r>
                    </a:p>
                  </a:txBody>
                  <a:tcPr marL="112718" marR="112718" marT="56359" marB="56359"/>
                </a:tc>
                <a:tc>
                  <a:txBody>
                    <a:bodyPr/>
                    <a:lstStyle/>
                    <a:p>
                      <a:pPr algn="l"/>
                      <a:r>
                        <a:rPr lang="en-US" sz="1700" dirty="0">
                          <a:solidFill>
                            <a:schemeClr val="bg1"/>
                          </a:solidFill>
                        </a:rPr>
                        <a:t>STD-004-CPP</a:t>
                      </a:r>
                    </a:p>
                  </a:txBody>
                  <a:tcPr marL="112718" marR="112718" marT="56359" marB="56359"/>
                </a:tc>
                <a:extLst>
                  <a:ext uri="{0D108BD9-81ED-4DB2-BD59-A6C34878D82A}">
                    <a16:rowId xmlns:a16="http://schemas.microsoft.com/office/drawing/2014/main" val="2549902453"/>
                  </a:ext>
                </a:extLst>
              </a:tr>
              <a:tr h="457135">
                <a:tc>
                  <a:txBody>
                    <a:bodyPr/>
                    <a:lstStyle/>
                    <a:p>
                      <a:pPr algn="ctr"/>
                      <a:r>
                        <a:rPr lang="en-US" sz="1700" dirty="0">
                          <a:solidFill>
                            <a:schemeClr val="bg1"/>
                          </a:solidFill>
                        </a:rPr>
                        <a:t>2</a:t>
                      </a:r>
                    </a:p>
                  </a:txBody>
                  <a:tcPr marL="112718" marR="112718" marT="56359" marB="56359"/>
                </a:tc>
                <a:tc>
                  <a:txBody>
                    <a:bodyPr/>
                    <a:lstStyle/>
                    <a:p>
                      <a:pPr algn="l"/>
                      <a:r>
                        <a:rPr lang="en-US" sz="1700" dirty="0">
                          <a:solidFill>
                            <a:schemeClr val="bg1"/>
                          </a:solidFill>
                        </a:rPr>
                        <a:t>Heed Compiler Warnings</a:t>
                      </a:r>
                    </a:p>
                  </a:txBody>
                  <a:tcPr marL="112718" marR="112718" marT="56359" marB="56359"/>
                </a:tc>
                <a:tc>
                  <a:txBody>
                    <a:bodyPr/>
                    <a:lstStyle/>
                    <a:p>
                      <a:pPr algn="l"/>
                      <a:r>
                        <a:rPr lang="en-US" sz="1700" dirty="0">
                          <a:solidFill>
                            <a:schemeClr val="bg1"/>
                          </a:solidFill>
                        </a:rPr>
                        <a:t>STD-001-CPP, STD-002-CPP</a:t>
                      </a:r>
                    </a:p>
                  </a:txBody>
                  <a:tcPr marL="112718" marR="112718" marT="56359" marB="56359"/>
                </a:tc>
                <a:extLst>
                  <a:ext uri="{0D108BD9-81ED-4DB2-BD59-A6C34878D82A}">
                    <a16:rowId xmlns:a16="http://schemas.microsoft.com/office/drawing/2014/main" val="1780645605"/>
                  </a:ext>
                </a:extLst>
              </a:tr>
              <a:tr h="457135">
                <a:tc>
                  <a:txBody>
                    <a:bodyPr/>
                    <a:lstStyle/>
                    <a:p>
                      <a:pPr algn="ctr"/>
                      <a:r>
                        <a:rPr lang="en-US" sz="1700" dirty="0">
                          <a:solidFill>
                            <a:schemeClr val="bg1"/>
                          </a:solidFill>
                        </a:rPr>
                        <a:t>3</a:t>
                      </a:r>
                    </a:p>
                  </a:txBody>
                  <a:tcPr marL="112718" marR="112718" marT="56359" marB="56359"/>
                </a:tc>
                <a:tc>
                  <a:txBody>
                    <a:bodyPr/>
                    <a:lstStyle/>
                    <a:p>
                      <a:pPr algn="l"/>
                      <a:r>
                        <a:rPr lang="en-US" sz="1700" dirty="0">
                          <a:solidFill>
                            <a:schemeClr val="bg1"/>
                          </a:solidFill>
                        </a:rPr>
                        <a:t>Architect and Design for Security Policies</a:t>
                      </a:r>
                    </a:p>
                  </a:txBody>
                  <a:tcPr marL="112718" marR="112718" marT="56359" marB="56359"/>
                </a:tc>
                <a:tc>
                  <a:txBody>
                    <a:bodyPr/>
                    <a:lstStyle/>
                    <a:p>
                      <a:pPr algn="l"/>
                      <a:r>
                        <a:rPr lang="en-US" sz="1700" dirty="0">
                          <a:solidFill>
                            <a:schemeClr val="bg1"/>
                          </a:solidFill>
                        </a:rPr>
                        <a:t>STD-006-CPP, STD-007-CPP, STD-008-CPP</a:t>
                      </a:r>
                    </a:p>
                  </a:txBody>
                  <a:tcPr marL="112718" marR="112718" marT="56359" marB="56359"/>
                </a:tc>
                <a:extLst>
                  <a:ext uri="{0D108BD9-81ED-4DB2-BD59-A6C34878D82A}">
                    <a16:rowId xmlns:a16="http://schemas.microsoft.com/office/drawing/2014/main" val="1982418498"/>
                  </a:ext>
                </a:extLst>
              </a:tr>
              <a:tr h="457135">
                <a:tc>
                  <a:txBody>
                    <a:bodyPr/>
                    <a:lstStyle/>
                    <a:p>
                      <a:pPr algn="ctr"/>
                      <a:r>
                        <a:rPr lang="en-US" sz="1700" dirty="0">
                          <a:solidFill>
                            <a:schemeClr val="bg1"/>
                          </a:solidFill>
                        </a:rPr>
                        <a:t>4</a:t>
                      </a:r>
                    </a:p>
                  </a:txBody>
                  <a:tcPr marL="112718" marR="112718" marT="56359" marB="56359"/>
                </a:tc>
                <a:tc>
                  <a:txBody>
                    <a:bodyPr/>
                    <a:lstStyle/>
                    <a:p>
                      <a:pPr algn="l"/>
                      <a:r>
                        <a:rPr lang="en-US" sz="1700" dirty="0">
                          <a:solidFill>
                            <a:schemeClr val="bg1"/>
                          </a:solidFill>
                        </a:rPr>
                        <a:t>Keep it Simple</a:t>
                      </a:r>
                    </a:p>
                  </a:txBody>
                  <a:tcPr marL="112718" marR="112718" marT="56359" marB="56359"/>
                </a:tc>
                <a:tc>
                  <a:txBody>
                    <a:bodyPr/>
                    <a:lstStyle/>
                    <a:p>
                      <a:pPr algn="l"/>
                      <a:r>
                        <a:rPr lang="en-US" sz="1700" dirty="0">
                          <a:solidFill>
                            <a:schemeClr val="bg1"/>
                          </a:solidFill>
                        </a:rPr>
                        <a:t>STD-002-CPP, STD-004-CPP, STD-008-CPP, STD-010-CPP</a:t>
                      </a:r>
                    </a:p>
                  </a:txBody>
                  <a:tcPr marL="112718" marR="112718" marT="56359" marB="56359"/>
                </a:tc>
                <a:extLst>
                  <a:ext uri="{0D108BD9-81ED-4DB2-BD59-A6C34878D82A}">
                    <a16:rowId xmlns:a16="http://schemas.microsoft.com/office/drawing/2014/main" val="1934652145"/>
                  </a:ext>
                </a:extLst>
              </a:tr>
              <a:tr h="457135">
                <a:tc>
                  <a:txBody>
                    <a:bodyPr/>
                    <a:lstStyle/>
                    <a:p>
                      <a:pPr algn="ctr"/>
                      <a:r>
                        <a:rPr lang="en-US" sz="1700" dirty="0">
                          <a:solidFill>
                            <a:schemeClr val="bg1"/>
                          </a:solidFill>
                        </a:rPr>
                        <a:t>5</a:t>
                      </a:r>
                    </a:p>
                  </a:txBody>
                  <a:tcPr marL="112718" marR="112718" marT="56359" marB="56359"/>
                </a:tc>
                <a:tc>
                  <a:txBody>
                    <a:bodyPr/>
                    <a:lstStyle/>
                    <a:p>
                      <a:pPr algn="l"/>
                      <a:r>
                        <a:rPr lang="en-US" sz="1700" dirty="0">
                          <a:solidFill>
                            <a:schemeClr val="bg1"/>
                          </a:solidFill>
                        </a:rPr>
                        <a:t>Default Deny</a:t>
                      </a:r>
                    </a:p>
                  </a:txBody>
                  <a:tcPr marL="112718" marR="112718" marT="56359" marB="56359"/>
                </a:tc>
                <a:tc>
                  <a:txBody>
                    <a:bodyPr/>
                    <a:lstStyle/>
                    <a:p>
                      <a:pPr algn="l"/>
                      <a:r>
                        <a:rPr lang="en-US" sz="1700" dirty="0">
                          <a:solidFill>
                            <a:schemeClr val="bg1"/>
                          </a:solidFill>
                        </a:rPr>
                        <a:t>STD-009-CPP</a:t>
                      </a:r>
                    </a:p>
                  </a:txBody>
                  <a:tcPr marL="112718" marR="112718" marT="56359" marB="56359"/>
                </a:tc>
                <a:extLst>
                  <a:ext uri="{0D108BD9-81ED-4DB2-BD59-A6C34878D82A}">
                    <a16:rowId xmlns:a16="http://schemas.microsoft.com/office/drawing/2014/main" val="4096234621"/>
                  </a:ext>
                </a:extLst>
              </a:tr>
              <a:tr h="457135">
                <a:tc>
                  <a:txBody>
                    <a:bodyPr/>
                    <a:lstStyle/>
                    <a:p>
                      <a:pPr algn="ctr"/>
                      <a:r>
                        <a:rPr lang="en-US" sz="1700" dirty="0">
                          <a:solidFill>
                            <a:schemeClr val="bg1"/>
                          </a:solidFill>
                        </a:rPr>
                        <a:t>6</a:t>
                      </a:r>
                    </a:p>
                  </a:txBody>
                  <a:tcPr marL="112718" marR="112718" marT="56359" marB="56359"/>
                </a:tc>
                <a:tc>
                  <a:txBody>
                    <a:bodyPr/>
                    <a:lstStyle/>
                    <a:p>
                      <a:pPr algn="l"/>
                      <a:r>
                        <a:rPr lang="en-US" sz="1700" dirty="0">
                          <a:solidFill>
                            <a:schemeClr val="bg1"/>
                          </a:solidFill>
                        </a:rPr>
                        <a:t>Adhere to the Principle of Least Privilege</a:t>
                      </a:r>
                    </a:p>
                  </a:txBody>
                  <a:tcPr marL="112718" marR="112718" marT="56359" marB="56359"/>
                </a:tc>
                <a:tc>
                  <a:txBody>
                    <a:bodyPr/>
                    <a:lstStyle/>
                    <a:p>
                      <a:pPr algn="l"/>
                      <a:r>
                        <a:rPr lang="en-US" sz="1700" dirty="0">
                          <a:solidFill>
                            <a:schemeClr val="bg1"/>
                          </a:solidFill>
                        </a:rPr>
                        <a:t>STD-009-CPP</a:t>
                      </a:r>
                    </a:p>
                  </a:txBody>
                  <a:tcPr marL="112718" marR="112718" marT="56359" marB="56359"/>
                </a:tc>
                <a:extLst>
                  <a:ext uri="{0D108BD9-81ED-4DB2-BD59-A6C34878D82A}">
                    <a16:rowId xmlns:a16="http://schemas.microsoft.com/office/drawing/2014/main" val="2583854295"/>
                  </a:ext>
                </a:extLst>
              </a:tr>
              <a:tr h="457135">
                <a:tc>
                  <a:txBody>
                    <a:bodyPr/>
                    <a:lstStyle/>
                    <a:p>
                      <a:pPr algn="ctr"/>
                      <a:r>
                        <a:rPr lang="en-US" sz="1700" dirty="0">
                          <a:solidFill>
                            <a:schemeClr val="bg1"/>
                          </a:solidFill>
                        </a:rPr>
                        <a:t>7</a:t>
                      </a:r>
                    </a:p>
                  </a:txBody>
                  <a:tcPr marL="112718" marR="112718" marT="56359" marB="56359"/>
                </a:tc>
                <a:tc>
                  <a:txBody>
                    <a:bodyPr/>
                    <a:lstStyle/>
                    <a:p>
                      <a:pPr algn="l"/>
                      <a:r>
                        <a:rPr lang="en-US" sz="1700" dirty="0">
                          <a:solidFill>
                            <a:schemeClr val="bg1"/>
                          </a:solidFill>
                        </a:rPr>
                        <a:t>Sanitize Data Sent to Other Systems</a:t>
                      </a:r>
                    </a:p>
                  </a:txBody>
                  <a:tcPr marL="112718" marR="112718" marT="56359" marB="56359"/>
                </a:tc>
                <a:tc>
                  <a:txBody>
                    <a:bodyPr/>
                    <a:lstStyle/>
                    <a:p>
                      <a:pPr algn="l"/>
                      <a:endParaRPr lang="en-US" sz="1700" dirty="0">
                        <a:solidFill>
                          <a:schemeClr val="bg1"/>
                        </a:solidFill>
                      </a:endParaRPr>
                    </a:p>
                  </a:txBody>
                  <a:tcPr marL="112718" marR="112718" marT="56359" marB="56359"/>
                </a:tc>
                <a:extLst>
                  <a:ext uri="{0D108BD9-81ED-4DB2-BD59-A6C34878D82A}">
                    <a16:rowId xmlns:a16="http://schemas.microsoft.com/office/drawing/2014/main" val="266028468"/>
                  </a:ext>
                </a:extLst>
              </a:tr>
              <a:tr h="457135">
                <a:tc>
                  <a:txBody>
                    <a:bodyPr/>
                    <a:lstStyle/>
                    <a:p>
                      <a:pPr algn="ctr"/>
                      <a:r>
                        <a:rPr lang="en-US" sz="1700" dirty="0">
                          <a:solidFill>
                            <a:schemeClr val="bg1"/>
                          </a:solidFill>
                        </a:rPr>
                        <a:t>8</a:t>
                      </a:r>
                    </a:p>
                  </a:txBody>
                  <a:tcPr marL="112718" marR="112718" marT="56359" marB="56359"/>
                </a:tc>
                <a:tc>
                  <a:txBody>
                    <a:bodyPr/>
                    <a:lstStyle/>
                    <a:p>
                      <a:pPr algn="l"/>
                      <a:r>
                        <a:rPr lang="en-US" sz="1700" dirty="0">
                          <a:solidFill>
                            <a:schemeClr val="bg1"/>
                          </a:solidFill>
                        </a:rPr>
                        <a:t>Practice Defense in Depth</a:t>
                      </a:r>
                    </a:p>
                  </a:txBody>
                  <a:tcPr marL="112718" marR="112718" marT="56359" marB="56359"/>
                </a:tc>
                <a:tc>
                  <a:txBody>
                    <a:bodyPr/>
                    <a:lstStyle/>
                    <a:p>
                      <a:pPr algn="l"/>
                      <a:r>
                        <a:rPr lang="en-US" sz="1700" dirty="0">
                          <a:solidFill>
                            <a:schemeClr val="bg1"/>
                          </a:solidFill>
                        </a:rPr>
                        <a:t>STD-005-CPP</a:t>
                      </a:r>
                    </a:p>
                  </a:txBody>
                  <a:tcPr marL="112718" marR="112718" marT="56359" marB="56359"/>
                </a:tc>
                <a:extLst>
                  <a:ext uri="{0D108BD9-81ED-4DB2-BD59-A6C34878D82A}">
                    <a16:rowId xmlns:a16="http://schemas.microsoft.com/office/drawing/2014/main" val="1779184987"/>
                  </a:ext>
                </a:extLst>
              </a:tr>
              <a:tr h="457135">
                <a:tc>
                  <a:txBody>
                    <a:bodyPr/>
                    <a:lstStyle/>
                    <a:p>
                      <a:pPr algn="ctr"/>
                      <a:r>
                        <a:rPr lang="en-US" sz="1700" dirty="0">
                          <a:solidFill>
                            <a:schemeClr val="bg1"/>
                          </a:solidFill>
                        </a:rPr>
                        <a:t>9</a:t>
                      </a:r>
                    </a:p>
                  </a:txBody>
                  <a:tcPr marL="112718" marR="112718" marT="56359" marB="56359"/>
                </a:tc>
                <a:tc>
                  <a:txBody>
                    <a:bodyPr/>
                    <a:lstStyle/>
                    <a:p>
                      <a:pPr algn="l"/>
                      <a:r>
                        <a:rPr lang="en-US" sz="1700" dirty="0">
                          <a:solidFill>
                            <a:schemeClr val="bg1"/>
                          </a:solidFill>
                        </a:rPr>
                        <a:t>Use Effective Assurance Techniques</a:t>
                      </a:r>
                    </a:p>
                  </a:txBody>
                  <a:tcPr marL="112718" marR="112718" marT="56359" marB="56359"/>
                </a:tc>
                <a:tc>
                  <a:txBody>
                    <a:bodyPr/>
                    <a:lstStyle/>
                    <a:p>
                      <a:pPr algn="l"/>
                      <a:r>
                        <a:rPr lang="en-US" sz="1700" dirty="0">
                          <a:solidFill>
                            <a:schemeClr val="bg1"/>
                          </a:solidFill>
                        </a:rPr>
                        <a:t>STD-003-CPP, STD-005-CPP, STD-007-CPP</a:t>
                      </a:r>
                    </a:p>
                  </a:txBody>
                  <a:tcPr marL="112718" marR="112718" marT="56359" marB="56359"/>
                </a:tc>
                <a:extLst>
                  <a:ext uri="{0D108BD9-81ED-4DB2-BD59-A6C34878D82A}">
                    <a16:rowId xmlns:a16="http://schemas.microsoft.com/office/drawing/2014/main" val="3783993156"/>
                  </a:ext>
                </a:extLst>
              </a:tr>
              <a:tr h="457135">
                <a:tc>
                  <a:txBody>
                    <a:bodyPr/>
                    <a:lstStyle/>
                    <a:p>
                      <a:pPr algn="ctr"/>
                      <a:r>
                        <a:rPr lang="en-US" sz="1700" dirty="0">
                          <a:solidFill>
                            <a:schemeClr val="bg1"/>
                          </a:solidFill>
                        </a:rPr>
                        <a:t>10</a:t>
                      </a:r>
                    </a:p>
                  </a:txBody>
                  <a:tcPr marL="112718" marR="112718" marT="56359" marB="56359"/>
                </a:tc>
                <a:tc>
                  <a:txBody>
                    <a:bodyPr/>
                    <a:lstStyle/>
                    <a:p>
                      <a:pPr algn="l"/>
                      <a:r>
                        <a:rPr lang="en-US" sz="1700" dirty="0">
                          <a:solidFill>
                            <a:schemeClr val="bg1"/>
                          </a:solidFill>
                        </a:rPr>
                        <a:t>Adopt a Secure Coding Standard</a:t>
                      </a:r>
                    </a:p>
                  </a:txBody>
                  <a:tcPr marL="112718" marR="112718" marT="56359" marB="56359"/>
                </a:tc>
                <a:tc>
                  <a:txBody>
                    <a:bodyPr/>
                    <a:lstStyle/>
                    <a:p>
                      <a:pPr algn="l"/>
                      <a:r>
                        <a:rPr lang="en-US" sz="1700" dirty="0">
                          <a:solidFill>
                            <a:schemeClr val="bg1"/>
                          </a:solidFill>
                        </a:rPr>
                        <a:t>STD-003-CPP, STD-008-CPP, STD-010-CPP</a:t>
                      </a:r>
                    </a:p>
                  </a:txBody>
                  <a:tcPr marL="112718" marR="112718" marT="56359" marB="56359"/>
                </a:tc>
                <a:extLst>
                  <a:ext uri="{0D108BD9-81ED-4DB2-BD59-A6C34878D82A}">
                    <a16:rowId xmlns:a16="http://schemas.microsoft.com/office/drawing/2014/main" val="1941402149"/>
                  </a:ext>
                </a:extLst>
              </a:tr>
            </a:tbl>
          </a:graphicData>
        </a:graphic>
      </p:graphicFrame>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CODING STANDARDS</a:t>
            </a:r>
            <a:endParaRPr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2" name="Table 1">
            <a:extLst>
              <a:ext uri="{FF2B5EF4-FFF2-40B4-BE49-F238E27FC236}">
                <a16:creationId xmlns:a16="http://schemas.microsoft.com/office/drawing/2014/main" id="{1B61D157-DCD2-A766-8A7B-766A1CAA6071}"/>
              </a:ext>
            </a:extLst>
          </p:cNvPr>
          <p:cNvGraphicFramePr>
            <a:graphicFrameLocks noGrp="1"/>
          </p:cNvGraphicFramePr>
          <p:nvPr>
            <p:extLst>
              <p:ext uri="{D42A27DB-BD31-4B8C-83A1-F6EECF244321}">
                <p14:modId xmlns:p14="http://schemas.microsoft.com/office/powerpoint/2010/main" val="2815896235"/>
              </p:ext>
            </p:extLst>
          </p:nvPr>
        </p:nvGraphicFramePr>
        <p:xfrm>
          <a:off x="221324" y="2057401"/>
          <a:ext cx="10862750" cy="4532350"/>
        </p:xfrm>
        <a:graphic>
          <a:graphicData uri="http://schemas.openxmlformats.org/drawingml/2006/table">
            <a:tbl>
              <a:tblPr firstRow="1" bandRow="1">
                <a:tableStyleId>{802198C4-3087-4945-87E3-76CBB3509B7E}</a:tableStyleId>
              </a:tblPr>
              <a:tblGrid>
                <a:gridCol w="2209055">
                  <a:extLst>
                    <a:ext uri="{9D8B030D-6E8A-4147-A177-3AD203B41FA5}">
                      <a16:colId xmlns:a16="http://schemas.microsoft.com/office/drawing/2014/main" val="3154858138"/>
                    </a:ext>
                  </a:extLst>
                </a:gridCol>
                <a:gridCol w="8653695">
                  <a:extLst>
                    <a:ext uri="{9D8B030D-6E8A-4147-A177-3AD203B41FA5}">
                      <a16:colId xmlns:a16="http://schemas.microsoft.com/office/drawing/2014/main" val="3368939610"/>
                    </a:ext>
                  </a:extLst>
                </a:gridCol>
              </a:tblGrid>
              <a:tr h="453235">
                <a:tc>
                  <a:txBody>
                    <a:bodyPr/>
                    <a:lstStyle/>
                    <a:p>
                      <a:pPr algn="ctr"/>
                      <a:r>
                        <a:rPr lang="en-US" sz="2000" dirty="0">
                          <a:solidFill>
                            <a:schemeClr val="bg1"/>
                          </a:solidFill>
                          <a:latin typeface="Century Gothic" panose="020B0502020202020204" pitchFamily="34" charset="0"/>
                        </a:rPr>
                        <a:t>STD-004-CPP</a:t>
                      </a:r>
                    </a:p>
                  </a:txBody>
                  <a:tcPr/>
                </a:tc>
                <a:tc>
                  <a:txBody>
                    <a:bodyPr/>
                    <a:lstStyle/>
                    <a:p>
                      <a:r>
                        <a:rPr lang="en-US" sz="2000" dirty="0">
                          <a:solidFill>
                            <a:schemeClr val="bg1"/>
                          </a:solidFill>
                          <a:latin typeface="Century Gothic" panose="020B0502020202020204" pitchFamily="34" charset="0"/>
                        </a:rPr>
                        <a:t>Sanitize data passed to complex subsystems</a:t>
                      </a:r>
                    </a:p>
                  </a:txBody>
                  <a:tcPr/>
                </a:tc>
                <a:extLst>
                  <a:ext uri="{0D108BD9-81ED-4DB2-BD59-A6C34878D82A}">
                    <a16:rowId xmlns:a16="http://schemas.microsoft.com/office/drawing/2014/main" val="3326817001"/>
                  </a:ext>
                </a:extLst>
              </a:tr>
              <a:tr h="453235">
                <a:tc>
                  <a:txBody>
                    <a:bodyPr/>
                    <a:lstStyle/>
                    <a:p>
                      <a:pPr algn="ctr"/>
                      <a:r>
                        <a:rPr lang="en-US" sz="2000" dirty="0">
                          <a:solidFill>
                            <a:schemeClr val="bg1"/>
                          </a:solidFill>
                          <a:latin typeface="Century Gothic" panose="020B0502020202020204" pitchFamily="34" charset="0"/>
                        </a:rPr>
                        <a:t>STD-005-CPP </a:t>
                      </a:r>
                    </a:p>
                  </a:txBody>
                  <a:tcPr/>
                </a:tc>
                <a:tc>
                  <a:txBody>
                    <a:bodyPr/>
                    <a:lstStyle/>
                    <a:p>
                      <a:r>
                        <a:rPr lang="en-US" sz="2000" dirty="0">
                          <a:solidFill>
                            <a:schemeClr val="bg1"/>
                          </a:solidFill>
                          <a:latin typeface="Century Gothic" panose="020B0502020202020204" pitchFamily="34" charset="0"/>
                        </a:rPr>
                        <a:t>Properly deallocate dynamically allocated resources</a:t>
                      </a:r>
                    </a:p>
                  </a:txBody>
                  <a:tcPr/>
                </a:tc>
                <a:extLst>
                  <a:ext uri="{0D108BD9-81ED-4DB2-BD59-A6C34878D82A}">
                    <a16:rowId xmlns:a16="http://schemas.microsoft.com/office/drawing/2014/main" val="69591405"/>
                  </a:ext>
                </a:extLst>
              </a:tr>
              <a:tr h="453235">
                <a:tc>
                  <a:txBody>
                    <a:bodyPr/>
                    <a:lstStyle/>
                    <a:p>
                      <a:pPr algn="ctr"/>
                      <a:r>
                        <a:rPr lang="en-US" sz="2000" dirty="0">
                          <a:solidFill>
                            <a:schemeClr val="bg1"/>
                          </a:solidFill>
                          <a:latin typeface="Century Gothic" panose="020B0502020202020204" pitchFamily="34" charset="0"/>
                        </a:rPr>
                        <a:t>STD-003-CPP</a:t>
                      </a:r>
                    </a:p>
                  </a:txBody>
                  <a:tcPr/>
                </a:tc>
                <a:tc>
                  <a:txBody>
                    <a:bodyPr/>
                    <a:lstStyle/>
                    <a:p>
                      <a:r>
                        <a:rPr lang="en-US" sz="2000" dirty="0">
                          <a:solidFill>
                            <a:schemeClr val="bg1"/>
                          </a:solidFill>
                          <a:latin typeface="Century Gothic" panose="020B0502020202020204" pitchFamily="34" charset="0"/>
                        </a:rPr>
                        <a:t>Range check element access</a:t>
                      </a:r>
                    </a:p>
                  </a:txBody>
                  <a:tcPr/>
                </a:tc>
                <a:extLst>
                  <a:ext uri="{0D108BD9-81ED-4DB2-BD59-A6C34878D82A}">
                    <a16:rowId xmlns:a16="http://schemas.microsoft.com/office/drawing/2014/main" val="1437406563"/>
                  </a:ext>
                </a:extLst>
              </a:tr>
              <a:tr h="453235">
                <a:tc>
                  <a:txBody>
                    <a:bodyPr/>
                    <a:lstStyle/>
                    <a:p>
                      <a:pPr algn="ctr"/>
                      <a:r>
                        <a:rPr lang="en-US" sz="2000" dirty="0">
                          <a:solidFill>
                            <a:schemeClr val="bg1"/>
                          </a:solidFill>
                          <a:latin typeface="Century Gothic" panose="020B0502020202020204" pitchFamily="34" charset="0"/>
                        </a:rPr>
                        <a:t>STD-008-CPP</a:t>
                      </a:r>
                    </a:p>
                  </a:txBody>
                  <a:tcPr/>
                </a:tc>
                <a:tc>
                  <a:txBody>
                    <a:bodyPr/>
                    <a:lstStyle/>
                    <a:p>
                      <a:r>
                        <a:rPr lang="en-US" sz="2000" dirty="0">
                          <a:solidFill>
                            <a:schemeClr val="bg1"/>
                          </a:solidFill>
                          <a:latin typeface="Century Gothic" panose="020B0502020202020204" pitchFamily="34" charset="0"/>
                        </a:rPr>
                        <a:t>Do not modify the standard namespaces</a:t>
                      </a:r>
                    </a:p>
                  </a:txBody>
                  <a:tcPr/>
                </a:tc>
                <a:extLst>
                  <a:ext uri="{0D108BD9-81ED-4DB2-BD59-A6C34878D82A}">
                    <a16:rowId xmlns:a16="http://schemas.microsoft.com/office/drawing/2014/main" val="1713378746"/>
                  </a:ext>
                </a:extLst>
              </a:tr>
              <a:tr h="453235">
                <a:tc>
                  <a:txBody>
                    <a:bodyPr/>
                    <a:lstStyle/>
                    <a:p>
                      <a:pPr algn="ctr"/>
                      <a:r>
                        <a:rPr lang="en-US" sz="2000" dirty="0">
                          <a:solidFill>
                            <a:schemeClr val="bg1"/>
                          </a:solidFill>
                          <a:latin typeface="Century Gothic" panose="020B0502020202020204" pitchFamily="34" charset="0"/>
                        </a:rPr>
                        <a:t>STD-002-CPP </a:t>
                      </a:r>
                    </a:p>
                  </a:txBody>
                  <a:tcPr/>
                </a:tc>
                <a:tc>
                  <a:txBody>
                    <a:bodyPr/>
                    <a:lstStyle/>
                    <a:p>
                      <a:r>
                        <a:rPr lang="en-US" sz="2000" dirty="0">
                          <a:solidFill>
                            <a:schemeClr val="bg1"/>
                          </a:solidFill>
                          <a:latin typeface="Century Gothic" panose="020B0502020202020204" pitchFamily="34" charset="0"/>
                        </a:rPr>
                        <a:t>Value-returning functions must return a value from all exit paths</a:t>
                      </a:r>
                    </a:p>
                  </a:txBody>
                  <a:tcPr/>
                </a:tc>
                <a:extLst>
                  <a:ext uri="{0D108BD9-81ED-4DB2-BD59-A6C34878D82A}">
                    <a16:rowId xmlns:a16="http://schemas.microsoft.com/office/drawing/2014/main" val="3965615890"/>
                  </a:ext>
                </a:extLst>
              </a:tr>
              <a:tr h="453235">
                <a:tc>
                  <a:txBody>
                    <a:bodyPr/>
                    <a:lstStyle/>
                    <a:p>
                      <a:pPr algn="ctr"/>
                      <a:r>
                        <a:rPr lang="en-US" sz="2000" dirty="0">
                          <a:solidFill>
                            <a:schemeClr val="bg1"/>
                          </a:solidFill>
                          <a:latin typeface="Century Gothic" panose="020B0502020202020204" pitchFamily="34" charset="0"/>
                        </a:rPr>
                        <a:t>STD-007-CPP</a:t>
                      </a:r>
                    </a:p>
                  </a:txBody>
                  <a:tcPr/>
                </a:tc>
                <a:tc>
                  <a:txBody>
                    <a:bodyPr/>
                    <a:lstStyle/>
                    <a:p>
                      <a:r>
                        <a:rPr lang="en-US" sz="2000" dirty="0">
                          <a:solidFill>
                            <a:schemeClr val="bg1"/>
                          </a:solidFill>
                          <a:latin typeface="Century Gothic" panose="020B0502020202020204" pitchFamily="34" charset="0"/>
                        </a:rPr>
                        <a:t>Handle all exceptions</a:t>
                      </a:r>
                    </a:p>
                  </a:txBody>
                  <a:tcPr/>
                </a:tc>
                <a:extLst>
                  <a:ext uri="{0D108BD9-81ED-4DB2-BD59-A6C34878D82A}">
                    <a16:rowId xmlns:a16="http://schemas.microsoft.com/office/drawing/2014/main" val="2830237514"/>
                  </a:ext>
                </a:extLst>
              </a:tr>
              <a:tr h="453235">
                <a:tc>
                  <a:txBody>
                    <a:bodyPr/>
                    <a:lstStyle/>
                    <a:p>
                      <a:pPr algn="ctr"/>
                      <a:r>
                        <a:rPr lang="en-US" sz="2000" dirty="0">
                          <a:solidFill>
                            <a:schemeClr val="bg1"/>
                          </a:solidFill>
                          <a:latin typeface="Century Gothic" panose="020B0502020202020204" pitchFamily="34" charset="0"/>
                        </a:rPr>
                        <a:t>STD-001-CPP</a:t>
                      </a:r>
                    </a:p>
                  </a:txBody>
                  <a:tcPr/>
                </a:tc>
                <a:tc>
                  <a:txBody>
                    <a:bodyPr/>
                    <a:lstStyle/>
                    <a:p>
                      <a:r>
                        <a:rPr lang="en-US" sz="2000" dirty="0">
                          <a:solidFill>
                            <a:schemeClr val="bg1"/>
                          </a:solidFill>
                          <a:latin typeface="Century Gothic" panose="020B0502020202020204" pitchFamily="34" charset="0"/>
                        </a:rPr>
                        <a:t>Never qualify a reference type with const or volatile</a:t>
                      </a:r>
                    </a:p>
                  </a:txBody>
                  <a:tcPr/>
                </a:tc>
                <a:extLst>
                  <a:ext uri="{0D108BD9-81ED-4DB2-BD59-A6C34878D82A}">
                    <a16:rowId xmlns:a16="http://schemas.microsoft.com/office/drawing/2014/main" val="802205930"/>
                  </a:ext>
                </a:extLst>
              </a:tr>
              <a:tr h="453235">
                <a:tc>
                  <a:txBody>
                    <a:bodyPr/>
                    <a:lstStyle/>
                    <a:p>
                      <a:pPr algn="ctr"/>
                      <a:r>
                        <a:rPr lang="en-US" sz="2000" dirty="0">
                          <a:solidFill>
                            <a:schemeClr val="bg1"/>
                          </a:solidFill>
                          <a:latin typeface="Century Gothic" panose="020B0502020202020204" pitchFamily="34" charset="0"/>
                        </a:rPr>
                        <a:t>STD-006-CPP</a:t>
                      </a:r>
                    </a:p>
                  </a:txBody>
                  <a:tcPr/>
                </a:tc>
                <a:tc>
                  <a:txBody>
                    <a:bodyPr/>
                    <a:lstStyle/>
                    <a:p>
                      <a:r>
                        <a:rPr lang="en-US" sz="2000" dirty="0">
                          <a:solidFill>
                            <a:schemeClr val="bg1"/>
                          </a:solidFill>
                          <a:latin typeface="Century Gothic" panose="020B0502020202020204" pitchFamily="34" charset="0"/>
                        </a:rPr>
                        <a:t>Understand the termination behavior of assert() and abort()</a:t>
                      </a:r>
                    </a:p>
                  </a:txBody>
                  <a:tcPr/>
                </a:tc>
                <a:extLst>
                  <a:ext uri="{0D108BD9-81ED-4DB2-BD59-A6C34878D82A}">
                    <a16:rowId xmlns:a16="http://schemas.microsoft.com/office/drawing/2014/main" val="2418745614"/>
                  </a:ext>
                </a:extLst>
              </a:tr>
              <a:tr h="453235">
                <a:tc>
                  <a:txBody>
                    <a:bodyPr/>
                    <a:lstStyle/>
                    <a:p>
                      <a:pPr algn="ctr"/>
                      <a:r>
                        <a:rPr lang="en-US" sz="2000" dirty="0">
                          <a:solidFill>
                            <a:schemeClr val="bg1"/>
                          </a:solidFill>
                          <a:latin typeface="Century Gothic" panose="020B0502020202020204" pitchFamily="34" charset="0"/>
                        </a:rPr>
                        <a:t>STD-009-CPP </a:t>
                      </a:r>
                    </a:p>
                  </a:txBody>
                  <a:tcPr/>
                </a:tc>
                <a:tc>
                  <a:txBody>
                    <a:bodyPr/>
                    <a:lstStyle/>
                    <a:p>
                      <a:r>
                        <a:rPr lang="en-US" sz="2000" dirty="0">
                          <a:solidFill>
                            <a:schemeClr val="bg1"/>
                          </a:solidFill>
                          <a:latin typeface="Century Gothic" panose="020B0502020202020204" pitchFamily="34" charset="0"/>
                        </a:rPr>
                        <a:t>Close files when they are no longer needed</a:t>
                      </a:r>
                    </a:p>
                  </a:txBody>
                  <a:tcPr/>
                </a:tc>
                <a:extLst>
                  <a:ext uri="{0D108BD9-81ED-4DB2-BD59-A6C34878D82A}">
                    <a16:rowId xmlns:a16="http://schemas.microsoft.com/office/drawing/2014/main" val="53816217"/>
                  </a:ext>
                </a:extLst>
              </a:tr>
              <a:tr h="453235">
                <a:tc>
                  <a:txBody>
                    <a:bodyPr/>
                    <a:lstStyle/>
                    <a:p>
                      <a:pPr algn="ctr"/>
                      <a:r>
                        <a:rPr lang="en-US" sz="2000" dirty="0">
                          <a:solidFill>
                            <a:schemeClr val="bg1"/>
                          </a:solidFill>
                          <a:latin typeface="Century Gothic" panose="020B0502020202020204" pitchFamily="34" charset="0"/>
                        </a:rPr>
                        <a:t>STD-010-CPP </a:t>
                      </a:r>
                    </a:p>
                  </a:txBody>
                  <a:tcPr/>
                </a:tc>
                <a:tc>
                  <a:txBody>
                    <a:bodyPr/>
                    <a:lstStyle/>
                    <a:p>
                      <a:r>
                        <a:rPr lang="en-US" sz="2000" dirty="0">
                          <a:solidFill>
                            <a:schemeClr val="bg1"/>
                          </a:solidFill>
                          <a:latin typeface="Century Gothic" panose="020B0502020202020204" pitchFamily="34" charset="0"/>
                        </a:rPr>
                        <a:t>Write constructor member initializers in the canonical order</a:t>
                      </a:r>
                    </a:p>
                  </a:txBody>
                  <a:tcPr/>
                </a:tc>
                <a:extLst>
                  <a:ext uri="{0D108BD9-81ED-4DB2-BD59-A6C34878D82A}">
                    <a16:rowId xmlns:a16="http://schemas.microsoft.com/office/drawing/2014/main" val="25944551"/>
                  </a:ext>
                </a:extLst>
              </a:tr>
            </a:tbl>
          </a:graphicData>
        </a:graphic>
      </p:graphicFrame>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515600" cy="4024125"/>
          </a:xfrm>
          <a:prstGeom prst="rect">
            <a:avLst/>
          </a:prstGeom>
          <a:noFill/>
          <a:ln>
            <a:noFill/>
          </a:ln>
        </p:spPr>
        <p:txBody>
          <a:bodyPr spcFirstLastPara="1" wrap="square" lIns="91425" tIns="45700" rIns="91425" bIns="45700" anchor="t" anchorCtr="0">
            <a:normAutofit lnSpcReduction="10000"/>
          </a:bodyPr>
          <a:lstStyle/>
          <a:p>
            <a:r>
              <a:rPr lang="en-US" b="1" dirty="0"/>
              <a:t>Encryption at rest: </a:t>
            </a:r>
            <a:r>
              <a:rPr lang="en-US" dirty="0"/>
              <a:t>data remains encrypted while stored, ensuring it is unreadable without the proper decryption key even if unauthorized access occurs. This is a critical safeguard so that, in the event of a breach, stolen data remains protected.</a:t>
            </a:r>
          </a:p>
          <a:p>
            <a:r>
              <a:rPr lang="en-US" b="1" dirty="0"/>
              <a:t>Encryption in flight: </a:t>
            </a:r>
            <a:r>
              <a:rPr lang="en-US" dirty="0"/>
              <a:t>data moving from one location to another. Encrypting it during transfer ensures that, if intercepted, the contents remain inaccessible without the key.</a:t>
            </a:r>
          </a:p>
          <a:p>
            <a:r>
              <a:rPr lang="en-US" b="1" dirty="0"/>
              <a:t>Encryption in use: </a:t>
            </a:r>
            <a:r>
              <a:rPr lang="en-US" dirty="0"/>
              <a:t>protecting data while it is actively being processed or modified. As encryption at rest and in transit become more common, data in use can become the weakest link. Therefore, it’s essential to implement methods that maintain encryption during use to ensure continuous security.</a:t>
            </a: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spcBef>
                <a:spcPts val="0"/>
              </a:spcBef>
              <a:buSzPts val="2400"/>
            </a:pPr>
            <a:r>
              <a:rPr lang="en-US" b="1" dirty="0"/>
              <a:t>Authentication:</a:t>
            </a:r>
            <a:r>
              <a:rPr lang="en-US" dirty="0"/>
              <a:t> the process of verifying a user’s identity, typically during account creation or login attempts. This policy applies whenever someone tries to access a system or its resources, ensuring the user is who they claim to be—often confirmed through credentials like a username and password.</a:t>
            </a:r>
          </a:p>
          <a:p>
            <a:pPr marL="228600" lvl="0" indent="-228600">
              <a:spcBef>
                <a:spcPts val="0"/>
              </a:spcBef>
              <a:buSzPts val="2400"/>
            </a:pPr>
            <a:r>
              <a:rPr lang="en-US" b="1" dirty="0"/>
              <a:t>Authorization:</a:t>
            </a:r>
            <a:r>
              <a:rPr lang="en-US" dirty="0"/>
              <a:t> determining whether an authenticated user has permission to access the specific resources they request. It defines their level of access and prevents them from entering areas they are not permitted to use.</a:t>
            </a:r>
          </a:p>
          <a:p>
            <a:pPr marL="228600" indent="-228600">
              <a:spcBef>
                <a:spcPts val="0"/>
              </a:spcBef>
              <a:buSzPts val="2400"/>
            </a:pPr>
            <a:r>
              <a:rPr lang="en-US" b="1" dirty="0"/>
              <a:t>Accounting: </a:t>
            </a:r>
            <a:r>
              <a:rPr lang="en-US" dirty="0"/>
              <a:t>tracking and logging all user activities, such as database changes or file access. This policy ensures visibility into system operations so that, if unusual behavior occurs, logs can be reviewed to identify the source of the issue and guide solutions.</a:t>
            </a:r>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2E2B5637-B68A-848F-A2D2-A331DB0E1059}"/>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1FA6C4F1-89C3-C440-BD82-C79ADF7FA68C}"/>
              </a:ext>
            </a:extLst>
          </p:cNvPr>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br>
              <a:rPr lang="en-US" dirty="0"/>
            </a:br>
            <a:r>
              <a:rPr lang="en-US" sz="2400" dirty="0"/>
              <a:t>CanAddFiveValuesToCollection</a:t>
            </a:r>
            <a:endParaRPr dirty="0"/>
          </a:p>
        </p:txBody>
      </p:sp>
      <p:pic>
        <p:nvPicPr>
          <p:cNvPr id="197" name="Google Shape;197;g9504e29505_0_0" descr="Green Pace logo">
            <a:extLst>
              <a:ext uri="{FF2B5EF4-FFF2-40B4-BE49-F238E27FC236}">
                <a16:creationId xmlns:a16="http://schemas.microsoft.com/office/drawing/2014/main" id="{1B87EB8A-3258-CF95-186F-FB6C9D161C9D}"/>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descr="A screen shot of a computer program&#10;&#10;AI-generated content may be incorrect.">
            <a:extLst>
              <a:ext uri="{FF2B5EF4-FFF2-40B4-BE49-F238E27FC236}">
                <a16:creationId xmlns:a16="http://schemas.microsoft.com/office/drawing/2014/main" id="{37D36C0B-143C-AAEE-2E0F-B6976BD4655B}"/>
              </a:ext>
            </a:extLst>
          </p:cNvPr>
          <p:cNvPicPr>
            <a:picLocks noChangeAspect="1"/>
          </p:cNvPicPr>
          <p:nvPr/>
        </p:nvPicPr>
        <p:blipFill>
          <a:blip r:embed="rId5"/>
          <a:stretch>
            <a:fillRect/>
          </a:stretch>
        </p:blipFill>
        <p:spPr>
          <a:xfrm>
            <a:off x="492450" y="2057374"/>
            <a:ext cx="10009477" cy="4036254"/>
          </a:xfrm>
          <a:prstGeom prst="rect">
            <a:avLst/>
          </a:prstGeom>
        </p:spPr>
      </p:pic>
    </p:spTree>
    <p:custDataLst>
      <p:tags r:id="rId1"/>
    </p:custDataLst>
    <p:extLst>
      <p:ext uri="{BB962C8B-B14F-4D97-AF65-F5344CB8AC3E}">
        <p14:creationId xmlns:p14="http://schemas.microsoft.com/office/powerpoint/2010/main" val="2674200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br>
              <a:rPr lang="en-US" dirty="0"/>
            </a:br>
            <a:r>
              <a:rPr lang="en-US" sz="2400" dirty="0"/>
              <a:t>MaxSizeGreaterThanSize</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5" name="Picture 4" descr="A screenshot of a computer program&#10;&#10;AI-generated content may be incorrect.">
            <a:extLst>
              <a:ext uri="{FF2B5EF4-FFF2-40B4-BE49-F238E27FC236}">
                <a16:creationId xmlns:a16="http://schemas.microsoft.com/office/drawing/2014/main" id="{6B0D2047-8C7C-04D1-5C89-047470C6746A}"/>
              </a:ext>
            </a:extLst>
          </p:cNvPr>
          <p:cNvPicPr>
            <a:picLocks noChangeAspect="1"/>
          </p:cNvPicPr>
          <p:nvPr/>
        </p:nvPicPr>
        <p:blipFill>
          <a:blip r:embed="rId5"/>
          <a:stretch>
            <a:fillRect/>
          </a:stretch>
        </p:blipFill>
        <p:spPr>
          <a:xfrm>
            <a:off x="567625" y="2057374"/>
            <a:ext cx="9915249" cy="4532378"/>
          </a:xfrm>
          <a:prstGeom prst="rect">
            <a:avLst/>
          </a:prstGeom>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3.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105</TotalTime>
  <Words>893</Words>
  <Application>Microsoft Office PowerPoint</Application>
  <PresentationFormat>Widescreen</PresentationFormat>
  <Paragraphs>126</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Century Gothic</vt:lpstr>
      <vt:lpstr>Arial</vt:lpstr>
      <vt:lpstr>Vapor Trail</vt:lpstr>
      <vt:lpstr>Green Pace</vt:lpstr>
      <vt:lpstr>OVERVIEW: DEFENSE IN DEPTH</vt:lpstr>
      <vt:lpstr>THREATS MATRIX</vt:lpstr>
      <vt:lpstr>10 PRINCIPLES</vt:lpstr>
      <vt:lpstr>CODING STANDARDS</vt:lpstr>
      <vt:lpstr>ENCRYPTION POLICIES</vt:lpstr>
      <vt:lpstr>TRIPLE-A POLICIES</vt:lpstr>
      <vt:lpstr>Unit Testing CanAddFiveValuesToCollection</vt:lpstr>
      <vt:lpstr>Unit Testing MaxSizeGreaterThanSize</vt:lpstr>
      <vt:lpstr>Unit Testing ResizeIncreasesCollectionSize</vt:lpstr>
      <vt:lpstr>Unit Testing OutOfRangeExceptionThrown</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Nicholas Jackson</cp:lastModifiedBy>
  <cp:revision>6</cp:revision>
  <dcterms:created xsi:type="dcterms:W3CDTF">2020-08-19T17:59:24Z</dcterms:created>
  <dcterms:modified xsi:type="dcterms:W3CDTF">2025-08-15T19:29:38Z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