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7" r:id="rId9"/>
    <p:sldId id="268" r:id="rId10"/>
    <p:sldId id="269" r:id="rId11"/>
    <p:sldId id="270" r:id="rId12"/>
    <p:sldId id="260" r:id="rId13"/>
    <p:sldId id="271" r:id="rId14"/>
    <p:sldId id="278" r:id="rId15"/>
    <p:sldId id="277" r:id="rId16"/>
    <p:sldId id="276" r:id="rId17"/>
    <p:sldId id="275" r:id="rId18"/>
    <p:sldId id="274" r:id="rId19"/>
    <p:sldId id="273" r:id="rId20"/>
    <p:sldId id="261" r:id="rId21"/>
    <p:sldId id="279" r:id="rId22"/>
    <p:sldId id="280" r:id="rId23"/>
    <p:sldId id="281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Jaya Devi Naraharisetty</a:t>
            </a:r>
          </a:p>
          <a:p>
            <a:r>
              <a:rPr lang="en-US" dirty="0"/>
              <a:t>Data Analyst Virtual Intern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Job Industry Diversity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B3459FB-F83E-4DC4-B06F-A7CB65F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43" y="1939514"/>
            <a:ext cx="3343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DEDD11D-1B50-489C-BFD6-04F85526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5" y="1906177"/>
            <a:ext cx="3467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396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Recent Transaction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46DB50B-BA25-4178-BD38-7F0370CE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6" y="1798277"/>
            <a:ext cx="3695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953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3" y="1645722"/>
            <a:ext cx="8565599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Recency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last day on which the customer performed a transaction was taken as the recency parameter.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Customers are divided into 4 quartiles and given a </a:t>
            </a:r>
            <a:r>
              <a:rPr lang="en-US" dirty="0" err="1"/>
              <a:t>r_score</a:t>
            </a:r>
            <a:r>
              <a:rPr lang="en-US" dirty="0"/>
              <a:t>.</a:t>
            </a:r>
          </a:p>
          <a:p>
            <a:r>
              <a:rPr lang="en-US" b="1" dirty="0"/>
              <a:t>Frequency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frequency of transactions done by a customer was taken as frequency parameter.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Customers are divided into 4 quartiles and given a </a:t>
            </a:r>
            <a:r>
              <a:rPr lang="en-US" dirty="0" err="1"/>
              <a:t>f_score</a:t>
            </a:r>
            <a:r>
              <a:rPr lang="en-US" dirty="0"/>
              <a:t>.</a:t>
            </a:r>
          </a:p>
          <a:p>
            <a:r>
              <a:rPr lang="en-US" b="1" dirty="0" err="1"/>
              <a:t>Monetary_Value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average profit per customer was taken as the monetary value parameter.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Customers are divided into 4 quartiles and given a </a:t>
            </a:r>
            <a:r>
              <a:rPr lang="en-US" dirty="0" err="1"/>
              <a:t>m_score</a:t>
            </a:r>
            <a:r>
              <a:rPr lang="en-US" dirty="0"/>
              <a:t>.</a:t>
            </a:r>
          </a:p>
          <a:p>
            <a:endParaRPr b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167F8-8F6D-4922-9774-E20DDD71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79" y="1658390"/>
            <a:ext cx="4313984" cy="30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579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AE79B8-FFCD-4D69-8CE2-A92CF52E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19" y="1681674"/>
            <a:ext cx="4351964" cy="31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836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0475DD-EBB2-45B5-A482-457F07C6B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03" y="1718960"/>
            <a:ext cx="4526976" cy="316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47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39031A7-8997-4CE6-A044-63156DA6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59" y="1662615"/>
            <a:ext cx="4483473" cy="30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611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CB9BDA7-71FE-49E2-A032-1D7015B8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39" y="1437394"/>
            <a:ext cx="4488116" cy="32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30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74AFFA4-6893-452F-AECB-CDD274A7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21" y="1599626"/>
            <a:ext cx="4506526" cy="30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679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A80AF-F834-4979-A5E6-BF1CE4915FB2}"/>
              </a:ext>
            </a:extLst>
          </p:cNvPr>
          <p:cNvSpPr txBox="1"/>
          <p:nvPr/>
        </p:nvSpPr>
        <p:spPr>
          <a:xfrm>
            <a:off x="545566" y="1882587"/>
            <a:ext cx="447210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Based on the RFM Class, four customer tiers were identified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Gold Class: These customers have recently made a purchase, are frequent and most profitable.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Silver Class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Bronze Class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Basic Class: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These customers have not made any recent purchases and do not contribute majorly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4B746E-D307-41F8-A319-7AC5713B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00" y="1436075"/>
            <a:ext cx="36290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97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Tiers by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E9F5958-47D6-42DF-8029-025AB547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72" y="1421089"/>
            <a:ext cx="4680656" cy="372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6373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Profitable Job Industries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34BBC2E-B60E-4F32-9448-67F7853F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66" y="149303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024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6373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24FC39-9923-4456-BCFA-DE1A4C45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4642"/>
              </p:ext>
            </p:extLst>
          </p:nvPr>
        </p:nvGraphicFramePr>
        <p:xfrm>
          <a:off x="1216638" y="1354339"/>
          <a:ext cx="6096000" cy="3493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0812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55074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5544816"/>
                    </a:ext>
                  </a:extLst>
                </a:gridCol>
              </a:tblGrid>
              <a:tr h="356842">
                <a:tc>
                  <a:txBody>
                    <a:bodyPr/>
                    <a:lstStyle/>
                    <a:p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Segment </a:t>
                      </a:r>
                    </a:p>
                  </a:txBody>
                  <a:tcPr>
                    <a:solidFill>
                      <a:srgbClr val="0C4E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RFM Score</a:t>
                      </a:r>
                    </a:p>
                  </a:txBody>
                  <a:tcPr>
                    <a:solidFill>
                      <a:srgbClr val="0C4E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</a:t>
                      </a:r>
                    </a:p>
                  </a:txBody>
                  <a:tcPr>
                    <a:solidFill>
                      <a:srgbClr val="0C4E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16636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Platinum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75425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Very Loyal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91140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Becoming Loyal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18522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Recent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84968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Average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40926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83004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25100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972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43328"/>
                  </a:ext>
                </a:extLst>
              </a:tr>
              <a:tr h="3127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61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6373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Methodology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4A99A-975A-4CCC-BDD7-1E2C28D8F0F8}"/>
              </a:ext>
            </a:extLst>
          </p:cNvPr>
          <p:cNvSpPr txBox="1"/>
          <p:nvPr/>
        </p:nvSpPr>
        <p:spPr>
          <a:xfrm>
            <a:off x="499462" y="1798064"/>
            <a:ext cx="769171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Customers having high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RFM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score can be filtered and targeted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customers who have made recent purchases are frequent and drive the most profits.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2828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62EA20-E9CC-4912-A1A1-5C81C7D08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91476"/>
              </p:ext>
            </p:extLst>
          </p:nvPr>
        </p:nvGraphicFramePr>
        <p:xfrm>
          <a:off x="1559859" y="1336852"/>
          <a:ext cx="6445888" cy="3416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73707">
                  <a:extLst>
                    <a:ext uri="{9D8B030D-6E8A-4147-A177-3AD203B41FA5}">
                      <a16:colId xmlns:a16="http://schemas.microsoft.com/office/drawing/2014/main" val="3157564956"/>
                    </a:ext>
                  </a:extLst>
                </a:gridCol>
                <a:gridCol w="1590519">
                  <a:extLst>
                    <a:ext uri="{9D8B030D-6E8A-4147-A177-3AD203B41FA5}">
                      <a16:colId xmlns:a16="http://schemas.microsoft.com/office/drawing/2014/main" val="543395737"/>
                    </a:ext>
                  </a:extLst>
                </a:gridCol>
                <a:gridCol w="1420037">
                  <a:extLst>
                    <a:ext uri="{9D8B030D-6E8A-4147-A177-3AD203B41FA5}">
                      <a16:colId xmlns:a16="http://schemas.microsoft.com/office/drawing/2014/main" val="1456535562"/>
                    </a:ext>
                  </a:extLst>
                </a:gridCol>
                <a:gridCol w="1961625">
                  <a:extLst>
                    <a:ext uri="{9D8B030D-6E8A-4147-A177-3AD203B41FA5}">
                      <a16:colId xmlns:a16="http://schemas.microsoft.com/office/drawing/2014/main" val="659131241"/>
                    </a:ext>
                  </a:extLst>
                </a:gridCol>
              </a:tblGrid>
              <a:tr h="1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Customer Demographic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Customer Address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Transaction Data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3791699186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Accuracy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DOB: Inaccuracy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Industry Category: Misspelling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Standard Cost: $ missing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1703116016"/>
                  </a:ext>
                </a:extLst>
              </a:tr>
              <a:tr h="1643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Completeness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Last Name: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DOB: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Job Title: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Job Industry Category: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Tenure: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Id:   Not sync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Id:   Not sync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Online Order: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Brand: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Product Line: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Product Class: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Product Size: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Standard Cost: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Product First Sold Date: Blanks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Id:   Not sync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2755394411"/>
                  </a:ext>
                </a:extLst>
              </a:tr>
              <a:tr h="15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Consistency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Gender: Inconsistency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State: Inconsistency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278927397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Currency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Deceased Customers: Filter Out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3451864946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Relevancy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Default: Exclude field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Status: Exclude Cancelled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2732267775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Validity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Product First Sold Date: Format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4" marR="63124" marT="0" marB="0"/>
                </a:tc>
                <a:extLst>
                  <a:ext uri="{0D108BD9-81ED-4DB2-BD59-A6C34878D82A}">
                    <a16:rowId xmlns:a16="http://schemas.microsoft.com/office/drawing/2014/main" val="15522595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6329-FB2D-483A-8CBB-CA89CFA9D078}"/>
              </a:ext>
            </a:extLst>
          </p:cNvPr>
          <p:cNvSpPr txBox="1"/>
          <p:nvPr/>
        </p:nvSpPr>
        <p:spPr>
          <a:xfrm>
            <a:off x="591671" y="1636699"/>
            <a:ext cx="8283388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Data with missing fields has been dropped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 class, last purchase (Days ago) and profit fields have been added.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Records pertaining to deceased customers have been dropped.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Transactions more than a year have been dropped.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Join keys between tables are considered.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3835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Gender with Age Distribution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3545FF-795A-4B29-8135-A5264931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2" y="1826058"/>
            <a:ext cx="36290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DB2476-1EA2-479F-9C73-43767D89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3" y="1798277"/>
            <a:ext cx="35718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Gender with Wealth Segment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B662CB9-870E-4EAF-A465-9D2F58C3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92" y="1450526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3C444C7-66EF-4A92-AF91-2B6C0417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2" y="1450526"/>
            <a:ext cx="3629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92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Car Ownership with State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B3045D-6AD4-41F6-8448-7E9DD865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" y="1816509"/>
            <a:ext cx="36290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B48F2DA-3D9A-4BB9-A618-49F86907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0" y="1798277"/>
            <a:ext cx="35718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00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Car Ownership with Job Industry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7FE1AC-D439-4966-9A29-E5FDC32F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5" y="1744252"/>
            <a:ext cx="4495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0C5725A-8DDB-4E1B-8DAD-7B46B13A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252"/>
            <a:ext cx="4495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493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8846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Age Distribution with state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98E57B-8C6A-4751-B41B-D24471D2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" y="1744252"/>
            <a:ext cx="36290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1C0300D-BB3A-497E-A4B0-0CA7E2E0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52" y="1744252"/>
            <a:ext cx="35718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399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1219</Words>
  <Application>Microsoft Office PowerPoint</Application>
  <PresentationFormat>On-screen Show (16:9)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Open Sans</vt:lpstr>
      <vt:lpstr>Open Sans Extrabold</vt:lpstr>
      <vt:lpstr>Open Sans Light</vt:lpstr>
      <vt:lpstr>Verdana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Naraharisetty, Jaya</cp:lastModifiedBy>
  <cp:revision>7</cp:revision>
  <dcterms:modified xsi:type="dcterms:W3CDTF">2020-11-02T01:19:35Z</dcterms:modified>
</cp:coreProperties>
</file>