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82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3"/>
    <a:srgbClr val="0066CC"/>
    <a:srgbClr val="297B7D"/>
    <a:srgbClr val="71BFCF"/>
    <a:srgbClr val="74C7DA"/>
    <a:srgbClr val="6AA8D6"/>
    <a:srgbClr val="0C4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Predictive Hiring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875998" y="3157027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Jaya Devi Naraharisetty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Performance of ML classification algorithms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C75AD-9F00-4C70-A679-639402BD5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31873"/>
              </p:ext>
            </p:extLst>
          </p:nvPr>
        </p:nvGraphicFramePr>
        <p:xfrm>
          <a:off x="4187802" y="1551311"/>
          <a:ext cx="3910824" cy="2103120"/>
        </p:xfrm>
        <a:graphic>
          <a:graphicData uri="http://schemas.openxmlformats.org/drawingml/2006/table">
            <a:tbl>
              <a:tblPr/>
              <a:tblGrid>
                <a:gridCol w="1875723">
                  <a:extLst>
                    <a:ext uri="{9D8B030D-6E8A-4147-A177-3AD203B41FA5}">
                      <a16:colId xmlns:a16="http://schemas.microsoft.com/office/drawing/2014/main" val="3148168779"/>
                    </a:ext>
                  </a:extLst>
                </a:gridCol>
                <a:gridCol w="761701">
                  <a:extLst>
                    <a:ext uri="{9D8B030D-6E8A-4147-A177-3AD203B41FA5}">
                      <a16:colId xmlns:a16="http://schemas.microsoft.com/office/drawing/2014/main" val="3411004136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402911709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Baseline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Tuned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274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85.6%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333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85.8%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3924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821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 Nearest Neighbor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87.6%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609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88.5%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88.7%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7724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094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Xtreme Gradient Boosting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87.3%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89.1%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63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3219019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ML classification Models are applied on dataset and cross validation score is calculated with default parameters and fine tuned hyperparameters.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Random forest performed best with default and xgboost is best with tuned parameters.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902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Evaluation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Performance of ML model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3219019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Unseen Data is passed to Random Forest, XG Boost, Ensemble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Accuracy is considered as evaluation metric as our target is well balanced.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Ensemble model with all ML models has highest performance with an accuracy of 86%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Confusion matrix describes our ensemble model has performed reasonably well.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0D8C96-FA32-4E28-AD7E-3B52CF176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95330"/>
              </p:ext>
            </p:extLst>
          </p:nvPr>
        </p:nvGraphicFramePr>
        <p:xfrm>
          <a:off x="5417245" y="1084705"/>
          <a:ext cx="3179322" cy="1358820"/>
        </p:xfrm>
        <a:graphic>
          <a:graphicData uri="http://schemas.openxmlformats.org/drawingml/2006/table">
            <a:tbl>
              <a:tblPr/>
              <a:tblGrid>
                <a:gridCol w="2177353">
                  <a:extLst>
                    <a:ext uri="{9D8B030D-6E8A-4147-A177-3AD203B41FA5}">
                      <a16:colId xmlns:a16="http://schemas.microsoft.com/office/drawing/2014/main" val="4118379947"/>
                    </a:ext>
                  </a:extLst>
                </a:gridCol>
                <a:gridCol w="1001969">
                  <a:extLst>
                    <a:ext uri="{9D8B030D-6E8A-4147-A177-3AD203B41FA5}">
                      <a16:colId xmlns:a16="http://schemas.microsoft.com/office/drawing/2014/main" val="1251772973"/>
                    </a:ext>
                  </a:extLst>
                </a:gridCol>
              </a:tblGrid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92497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Xtreme 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49893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657038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Ensemble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86%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519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C8D789C-59A1-44D3-B1B8-84A2A877B8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5" y="2571750"/>
            <a:ext cx="2871962" cy="2405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9252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8517052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For Predicting the likelihood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of hiring,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classification ML models are used and is performed best with an accuracy of  86% using ensemble model with K-Nearest Neighbors, Random Forest, Support Vector Machine, Extreme gradient boost and logistic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14182089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252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Methodology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Feature Selection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Selection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Evaluation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6329-FB2D-483A-8CBB-CA89CFA9D078}"/>
              </a:ext>
            </a:extLst>
          </p:cNvPr>
          <p:cNvSpPr txBox="1"/>
          <p:nvPr/>
        </p:nvSpPr>
        <p:spPr>
          <a:xfrm>
            <a:off x="346131" y="1175657"/>
            <a:ext cx="8283388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project aims to predict candidates hiring likelihood.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3FDC3D-1E12-4FB3-8F25-FD89B51A19E9}"/>
              </a:ext>
            </a:extLst>
          </p:cNvPr>
          <p:cNvGrpSpPr/>
          <p:nvPr/>
        </p:nvGrpSpPr>
        <p:grpSpPr>
          <a:xfrm>
            <a:off x="410191" y="1956674"/>
            <a:ext cx="6828904" cy="780066"/>
            <a:chOff x="1954696" y="1965706"/>
            <a:chExt cx="6819162" cy="548640"/>
          </a:xfrm>
          <a:solidFill>
            <a:srgbClr val="0F6FC3"/>
          </a:solidFill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87B432EB-B296-4377-BBA4-FE699AF4877F}"/>
                </a:ext>
              </a:extLst>
            </p:cNvPr>
            <p:cNvSpPr/>
            <p:nvPr/>
          </p:nvSpPr>
          <p:spPr>
            <a:xfrm>
              <a:off x="1954696" y="1965706"/>
              <a:ext cx="1828800" cy="548640"/>
            </a:xfrm>
            <a:prstGeom prst="homePlat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Business Understanding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144B262A-8061-4DDA-8E61-B49EB490946F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Analytic Approach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9BAA3FC8-BF4D-439E-B216-6EDAF61D6661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Data collection &amp; Preparation  </a:t>
              </a: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88D9AFD9-4922-411F-8962-2429B205267D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Modelling</a:t>
              </a:r>
            </a:p>
          </p:txBody>
        </p:sp>
      </p:grpSp>
      <p:sp>
        <p:nvSpPr>
          <p:cNvPr id="13" name="Chevron 24">
            <a:extLst>
              <a:ext uri="{FF2B5EF4-FFF2-40B4-BE49-F238E27FC236}">
                <a16:creationId xmlns:a16="http://schemas.microsoft.com/office/drawing/2014/main" id="{31B4DE43-84F0-4ABE-84AA-A3153274E4E5}"/>
              </a:ext>
            </a:extLst>
          </p:cNvPr>
          <p:cNvSpPr/>
          <p:nvPr/>
        </p:nvSpPr>
        <p:spPr>
          <a:xfrm>
            <a:off x="6966456" y="1956674"/>
            <a:ext cx="1831413" cy="780066"/>
          </a:xfrm>
          <a:prstGeom prst="chevron">
            <a:avLst/>
          </a:prstGeom>
          <a:solidFill>
            <a:srgbClr val="0F6FC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CFF5B-D006-4CC8-B48D-4C19DA025611}"/>
              </a:ext>
            </a:extLst>
          </p:cNvPr>
          <p:cNvSpPr txBox="1"/>
          <p:nvPr/>
        </p:nvSpPr>
        <p:spPr>
          <a:xfrm>
            <a:off x="410191" y="2764974"/>
            <a:ext cx="183141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Identifying hiring likelihood.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FC8E5-EC65-4CED-9125-F624CEC26B9F}"/>
              </a:ext>
            </a:extLst>
          </p:cNvPr>
          <p:cNvSpPr txBox="1"/>
          <p:nvPr/>
        </p:nvSpPr>
        <p:spPr>
          <a:xfrm>
            <a:off x="2076020" y="2764974"/>
            <a:ext cx="183141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Predictive model for classification.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B4E6F-8C42-4F75-9635-9A3A489DC734}"/>
              </a:ext>
            </a:extLst>
          </p:cNvPr>
          <p:cNvSpPr txBox="1"/>
          <p:nvPr/>
        </p:nvSpPr>
        <p:spPr>
          <a:xfrm>
            <a:off x="3756482" y="2761893"/>
            <a:ext cx="183141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Received data from HR department.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Handling missing, null and duplicate values, feature engineering to provide additional insights to ML model.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335CA-9687-427C-AF79-E2DDD887BAAB}"/>
              </a:ext>
            </a:extLst>
          </p:cNvPr>
          <p:cNvSpPr txBox="1"/>
          <p:nvPr/>
        </p:nvSpPr>
        <p:spPr>
          <a:xfrm>
            <a:off x="5436946" y="2736740"/>
            <a:ext cx="1831413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Passing data to multiple classification algorithms and fine-tuning parameters to identify the best model.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0BAF7-AEFC-410C-8300-93B4D00DB37B}"/>
              </a:ext>
            </a:extLst>
          </p:cNvPr>
          <p:cNvSpPr txBox="1"/>
          <p:nvPr/>
        </p:nvSpPr>
        <p:spPr>
          <a:xfrm>
            <a:off x="7132040" y="2761893"/>
            <a:ext cx="1831413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Calculating accuracy of model for unseen data.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3835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Set Analysis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6329-FB2D-483A-8CBB-CA89CFA9D078}"/>
              </a:ext>
            </a:extLst>
          </p:cNvPr>
          <p:cNvSpPr txBox="1"/>
          <p:nvPr/>
        </p:nvSpPr>
        <p:spPr>
          <a:xfrm>
            <a:off x="591671" y="1636699"/>
            <a:ext cx="828338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contains 690 candidates with 15 fields(features) which are anonymized and a target variable.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Features contain categorical data and numerical data. Out of 15 fields 9 are categorical and 6 are numerical.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Target variable contains 2 values 1,0. 1 is success and 0 is failure.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5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49CDCE-CF8A-4838-A556-7D27EC3B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63" y="1622118"/>
            <a:ext cx="3905178" cy="29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8AA662-8CFE-4AA6-A0AC-761DDEAED9BC}"/>
              </a:ext>
            </a:extLst>
          </p:cNvPr>
          <p:cNvSpPr txBox="1"/>
          <p:nvPr/>
        </p:nvSpPr>
        <p:spPr>
          <a:xfrm>
            <a:off x="514830" y="1557977"/>
            <a:ext cx="4057170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doesn’t contain explicit null values or duplicate values. But we have ‘?’ which needs to be handled.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Handled by imputing categorical variables with most frequent value and numerical values with median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88759-50AA-4F76-B8FD-9C0EE123C5ED}"/>
              </a:ext>
            </a:extLst>
          </p:cNvPr>
          <p:cNvSpPr txBox="1"/>
          <p:nvPr/>
        </p:nvSpPr>
        <p:spPr>
          <a:xfrm>
            <a:off x="5938765" y="1404089"/>
            <a:ext cx="20823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Heat map of ‘?’ values</a:t>
            </a:r>
          </a:p>
        </p:txBody>
      </p:sp>
    </p:spTree>
    <p:extLst>
      <p:ext uri="{BB962C8B-B14F-4D97-AF65-F5344CB8AC3E}">
        <p14:creationId xmlns:p14="http://schemas.microsoft.com/office/powerpoint/2010/main" val="6363358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AA662-8CFE-4AA6-A0AC-761DDEAED9BC}"/>
              </a:ext>
            </a:extLst>
          </p:cNvPr>
          <p:cNvSpPr txBox="1"/>
          <p:nvPr/>
        </p:nvSpPr>
        <p:spPr>
          <a:xfrm>
            <a:off x="514830" y="1557977"/>
            <a:ext cx="405717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is balanced.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Splitting Data set into  categorical  and numerical data sets.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Categorical Dataset : C1, C4, C5, C6, C7, C9, C10, C12,  C13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Numerical Data set: C2, C3, C8, C11, C14, C15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F707C-21AF-46E7-B139-DEB2263D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60" y="1336852"/>
            <a:ext cx="2724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77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Categorical Dataset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EA0A7-7E4D-49C8-930D-A7708F95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94" y="1039833"/>
            <a:ext cx="5483281" cy="4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18786-A4DE-4903-B8D6-4FD08E8DED88}"/>
              </a:ext>
            </a:extLst>
          </p:cNvPr>
          <p:cNvSpPr txBox="1"/>
          <p:nvPr/>
        </p:nvSpPr>
        <p:spPr>
          <a:xfrm>
            <a:off x="373375" y="1342869"/>
            <a:ext cx="3219019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C4, C5 distributions are same, C5 is dropped.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C6,  C7 have multiple values, C6 is dropped and C7 dimensionality is reduced.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C4, C13 have a value which has very low frequency and low value is ignored.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Categorical data is converted into numerical using one hot encoding technique.</a:t>
            </a:r>
          </a:p>
        </p:txBody>
      </p:sp>
    </p:spTree>
    <p:extLst>
      <p:ext uri="{BB962C8B-B14F-4D97-AF65-F5344CB8AC3E}">
        <p14:creationId xmlns:p14="http://schemas.microsoft.com/office/powerpoint/2010/main" val="15394718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Numerical Dataset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18786-A4DE-4903-B8D6-4FD08E8DED88}"/>
              </a:ext>
            </a:extLst>
          </p:cNvPr>
          <p:cNvSpPr txBox="1"/>
          <p:nvPr/>
        </p:nvSpPr>
        <p:spPr>
          <a:xfrm>
            <a:off x="373375" y="1342869"/>
            <a:ext cx="3219019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All features have high number of outliers.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Outliers are handled using power transformer and imputing with mean.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7D601-F49A-481E-A233-F84666B090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44" y="947625"/>
            <a:ext cx="5246274" cy="4024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671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Numerical Dataset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263600-71C1-4E80-9763-BFED7DC1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54" y="0"/>
            <a:ext cx="5337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68D69-FE39-4E5D-BFB0-223961C189D0}"/>
              </a:ext>
            </a:extLst>
          </p:cNvPr>
          <p:cNvSpPr txBox="1"/>
          <p:nvPr/>
        </p:nvSpPr>
        <p:spPr>
          <a:xfrm>
            <a:off x="373375" y="1342869"/>
            <a:ext cx="3219019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 variables resemble almost gaussian distribution and this is good to be applied to any ML model.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Univariate and bivariate analysis showing complex relation.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392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575</Words>
  <Application>Microsoft Office PowerPoint</Application>
  <PresentationFormat>On-screen Show (16:9)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Naraharisetty, Jaya</cp:lastModifiedBy>
  <cp:revision>40</cp:revision>
  <dcterms:modified xsi:type="dcterms:W3CDTF">2020-11-06T02:08:34Z</dcterms:modified>
</cp:coreProperties>
</file>