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6" r:id="rId3"/>
    <p:sldId id="257" r:id="rId4"/>
    <p:sldId id="261" r:id="rId5"/>
    <p:sldId id="262" r:id="rId6"/>
    <p:sldId id="259" r:id="rId7"/>
    <p:sldId id="263" r:id="rId8"/>
    <p:sldId id="264" r:id="rId9"/>
    <p:sldId id="265" r:id="rId10"/>
    <p:sldId id="266" r:id="rId11"/>
    <p:sldId id="267" r:id="rId12"/>
    <p:sldId id="268" r:id="rId13"/>
    <p:sldId id="269" r:id="rId14"/>
    <p:sldId id="270" r:id="rId15"/>
  </p:sldIdLst>
  <p:sldSz cx="9144000" cy="6858000" type="screen4x3"/>
  <p:notesSz cx="6858000" cy="9144000"/>
  <p:custDataLst>
    <p:tags r:id="rId17"/>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25275-41C8-454D-AFB0-7725F6A9B9A5}" type="datetimeFigureOut">
              <a:rPr lang="en-US" smtClean="0"/>
              <a:t>3/5/2023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D6CF2-2169-4642-978D-16DA1932E2A3}" type="slidenum">
              <a:rPr lang="en-US" smtClean="0"/>
              <a:t>‹#›</a:t>
            </a:fld>
            <a:endParaRPr lang="en-US"/>
          </a:p>
        </p:txBody>
      </p:sp>
    </p:spTree>
    <p:extLst>
      <p:ext uri="{BB962C8B-B14F-4D97-AF65-F5344CB8AC3E}">
        <p14:creationId xmlns:p14="http://schemas.microsoft.com/office/powerpoint/2010/main" val="257948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1124744"/>
            <a:ext cx="9144000" cy="5733256"/>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3/5/2023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016993" y="4260212"/>
            <a:ext cx="1110013" cy="272795"/>
            <a:chOff x="3275856" y="1242391"/>
            <a:chExt cx="1656184" cy="407020"/>
          </a:xfrm>
        </p:grpSpPr>
        <p:sp>
          <p:nvSpPr>
            <p:cNvPr id="15" name="Rounded Rectangle 14"/>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2431192" y="1196752"/>
            <a:ext cx="7335032" cy="6184801"/>
            <a:chOff x="2492152" y="1265950"/>
            <a:chExt cx="7335032" cy="6184801"/>
          </a:xfrm>
        </p:grpSpPr>
        <p:pic>
          <p:nvPicPr>
            <p:cNvPr id="1026" name="Picture 2" descr="E:\002-KIMS BUSINESS\007-02-ALLPPT-Contents\T-001-2016-04\0402\shadow01.png"/>
            <p:cNvPicPr>
              <a:picLocks noChangeAspect="1" noChangeArrowheads="1"/>
            </p:cNvPicPr>
            <p:nvPr/>
          </p:nvPicPr>
          <p:blipFill rotWithShape="1">
            <a:blip r:embed="rId4">
              <a:extLst>
                <a:ext uri="{28A0092B-C50C-407E-A947-70E740481C1C}">
                  <a14:useLocalDpi xmlns:a14="http://schemas.microsoft.com/office/drawing/2010/main" val="0"/>
                </a:ext>
              </a:extLst>
            </a:blip>
            <a:srcRect l="34046" t="49116" b="1"/>
            <a:stretch/>
          </p:blipFill>
          <p:spPr bwMode="auto">
            <a:xfrm rot="21024839">
              <a:off x="3006499" y="2225462"/>
              <a:ext cx="6820685" cy="52252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92152" y="1265950"/>
              <a:ext cx="4297342" cy="4297342"/>
            </a:xfrm>
            <a:prstGeom prst="ellipse">
              <a:avLst/>
            </a:prstGeom>
            <a:solidFill>
              <a:srgbClr val="DDDEA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Oval 2"/>
            <p:cNvSpPr/>
            <p:nvPr/>
          </p:nvSpPr>
          <p:spPr>
            <a:xfrm>
              <a:off x="2584166" y="1366348"/>
              <a:ext cx="4096546" cy="4096546"/>
            </a:xfrm>
            <a:prstGeom prst="ellipse">
              <a:avLst/>
            </a:prstGeom>
            <a:no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1"/>
          <p:cNvSpPr txBox="1">
            <a:spLocks noChangeArrowheads="1"/>
          </p:cNvSpPr>
          <p:nvPr/>
        </p:nvSpPr>
        <p:spPr bwMode="auto">
          <a:xfrm>
            <a:off x="2603759" y="2226636"/>
            <a:ext cx="3942937" cy="1077218"/>
          </a:xfrm>
          <a:prstGeom prst="rect">
            <a:avLst/>
          </a:prstGeom>
          <a:noFill/>
          <a:ln w="9525">
            <a:noFill/>
            <a:miter lim="800000"/>
            <a:headEnd/>
            <a:tailEnd/>
          </a:ln>
        </p:spPr>
        <p:txBody>
          <a:bodyPr wrap="square">
            <a:spAutoFit/>
          </a:bodyPr>
          <a:lstStyle/>
          <a:p>
            <a:pPr algn="ct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a:p>
            <a:pPr algn="ctr"/>
            <a:r>
              <a:rPr lang="fa-IR" altLang="ko-KR" sz="3200" b="1" dirty="0">
                <a:solidFill>
                  <a:schemeClr val="tx1">
                    <a:lumMod val="75000"/>
                    <a:lumOff val="25000"/>
                  </a:schemeClr>
                </a:solidFill>
                <a:latin typeface="Arial" pitchFamily="34" charset="0"/>
                <a:ea typeface="맑은 고딕" pitchFamily="50" charset="-127"/>
                <a:cs typeface="Arial" pitchFamily="34" charset="0"/>
              </a:rPr>
              <a:t>به نام خدا</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FD20-8C63-778C-39FA-C9A8F505CB6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7AF29F1-1D8F-C948-35ED-61D330D4FC7F}"/>
              </a:ext>
            </a:extLst>
          </p:cNvPr>
          <p:cNvSpPr>
            <a:spLocks noGrp="1"/>
          </p:cNvSpPr>
          <p:nvPr>
            <p:ph idx="1"/>
          </p:nvPr>
        </p:nvSpPr>
        <p:spPr>
          <a:xfrm>
            <a:off x="2100300" y="74109"/>
            <a:ext cx="6563072" cy="460648"/>
          </a:xfrm>
        </p:spPr>
        <p:txBody>
          <a:bodyPr/>
          <a:lstStyle/>
          <a:p>
            <a:r>
              <a:rPr lang="en-US" dirty="0"/>
              <a:t> </a:t>
            </a:r>
          </a:p>
        </p:txBody>
      </p:sp>
      <p:sp>
        <p:nvSpPr>
          <p:cNvPr id="4" name="Content Placeholder 3">
            <a:extLst>
              <a:ext uri="{FF2B5EF4-FFF2-40B4-BE49-F238E27FC236}">
                <a16:creationId xmlns:a16="http://schemas.microsoft.com/office/drawing/2014/main" id="{651DA212-46A1-7D2A-377C-9203D43B3C1A}"/>
              </a:ext>
            </a:extLst>
          </p:cNvPr>
          <p:cNvSpPr>
            <a:spLocks noGrp="1"/>
          </p:cNvSpPr>
          <p:nvPr>
            <p:ph idx="10"/>
          </p:nvPr>
        </p:nvSpPr>
        <p:spPr>
          <a:xfrm>
            <a:off x="2195736" y="1204617"/>
            <a:ext cx="6563072" cy="4147865"/>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پس ازروشن شدن مقدمات یاد شده، اینک به توضیح برهان وجوب و امکان می پردازیم: تردیدی نیست که در جهان هستی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فی الجمله موجودی است که می توانیم از آن سخن بگوییم یا در باره ی آن بیاندیشیم. به تعبیر دیگر، چنین نیست که مجموعه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«موجود» مجموعه ای تهی باشد و ما با عدم مطلق سر و کار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داشته باشیم، بلکه بی تردید، مجموعه مزبور، دست کم یک عضو دارد.این موجود یا واجب الوجود است یا ممکن الجود.</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اگر فرض اول واقعیت داشته باشد وجود واجب الوجود ثابت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می شودو همان طور که اشاره کردیم واجب الوجود همان خداوند است. اما اگر فرض دوم درست باشد، آنگاه بنا بر اصل علیت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نیازمند علت خواهد بود و وجود آن حاکی از علتش است. </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75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6D7A-8806-B4EE-FFCB-35649A3C6E3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32D1442-361E-ED62-B765-AA29FCCD09D6}"/>
              </a:ext>
            </a:extLst>
          </p:cNvPr>
          <p:cNvSpPr>
            <a:spLocks noGrp="1"/>
          </p:cNvSpPr>
          <p:nvPr>
            <p:ph idx="1"/>
          </p:nvPr>
        </p:nvSpPr>
        <p:spPr>
          <a:xfrm>
            <a:off x="1907704" y="304433"/>
            <a:ext cx="6563072" cy="460648"/>
          </a:xfrm>
        </p:spPr>
        <p:txBody>
          <a:bodyPr/>
          <a:lstStyle/>
          <a:p>
            <a:r>
              <a:rPr lang="en-US" dirty="0"/>
              <a:t> </a:t>
            </a:r>
          </a:p>
        </p:txBody>
      </p:sp>
      <p:sp>
        <p:nvSpPr>
          <p:cNvPr id="4" name="Content Placeholder 3">
            <a:extLst>
              <a:ext uri="{FF2B5EF4-FFF2-40B4-BE49-F238E27FC236}">
                <a16:creationId xmlns:a16="http://schemas.microsoft.com/office/drawing/2014/main" id="{70A3C2F8-9B6E-8B92-4255-482497F19D96}"/>
              </a:ext>
            </a:extLst>
          </p:cNvPr>
          <p:cNvSpPr>
            <a:spLocks noGrp="1"/>
          </p:cNvSpPr>
          <p:nvPr>
            <p:ph idx="10"/>
          </p:nvPr>
        </p:nvSpPr>
        <p:spPr>
          <a:xfrm>
            <a:off x="2100300" y="1556792"/>
            <a:ext cx="6563072" cy="4147865"/>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حال اگر علت مزبور خود ممکن الوجود و معلول علت دیگری باشد و این سلسله تا بی نهایت ادامه داشته باشد، لازم می آید که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تسلسل رخ دهد در حالی که گفتیم تسلسل محال است.احتمال دیگر آن است که ممکن الوجود مفروض بی واسطه یا با واسطه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معلول علتی باشد که خود معلول آن موجود ممکن است. این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احتمال نیز باطل است زیرا مستلزم دوراست وهمانگونه که اشاره شد وقوع دور نیز همانند تسلسل عقلا ممتنع است.</a:t>
            </a:r>
          </a:p>
          <a:p>
            <a:pPr algn="r"/>
            <a:r>
              <a:rPr lang="fa-IR" sz="1800" dirty="0">
                <a:latin typeface="Tahoma" panose="020B0604030504040204" pitchFamily="34" charset="0"/>
                <a:ea typeface="Tahoma" panose="020B0604030504040204" pitchFamily="34" charset="0"/>
                <a:cs typeface="Tahoma" panose="020B0604030504040204" pitchFamily="34" charset="0"/>
              </a:rPr>
              <a:t>بنا بر این تنها احتمال معقول باقی مانده آن است که موجودممکن مورد بحث ما بی واسطه یا با واسطه معلول علتی باشد که آن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علت معلول شی دیگری نیست. معلول غیر نبودن علت مزبوربدین معناست که در وجود خود مستقل و بی نیاز از غیر است و چنین موجودی واجب الوجود خواهد بود . بنا بر این بار دیگر وجود واجب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الوجود اثبات می شود.</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468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F6D8-0C7C-D010-AF60-74129758CB6E}"/>
              </a:ext>
            </a:extLst>
          </p:cNvPr>
          <p:cNvSpPr>
            <a:spLocks noGrp="1"/>
          </p:cNvSpPr>
          <p:nvPr>
            <p:ph type="title"/>
          </p:nvPr>
        </p:nvSpPr>
        <p:spPr/>
        <p:txBody>
          <a:bodyPr/>
          <a:lstStyle/>
          <a:p>
            <a:pPr algn="ctr"/>
            <a:r>
              <a:rPr lang="fa-IR" dirty="0">
                <a:latin typeface="Tahoma" panose="020B0604030504040204" pitchFamily="34" charset="0"/>
                <a:ea typeface="Tahoma" panose="020B0604030504040204" pitchFamily="34" charset="0"/>
                <a:cs typeface="Tahoma" panose="020B0604030504040204" pitchFamily="34" charset="0"/>
              </a:rPr>
              <a:t>قرآن و نیازمندی ممکنات به خدا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2F3A324-98E1-069F-23E1-9CEF6272D141}"/>
              </a:ext>
            </a:extLst>
          </p:cNvPr>
          <p:cNvSpPr>
            <a:spLocks noGrp="1"/>
          </p:cNvSpPr>
          <p:nvPr>
            <p:ph idx="1"/>
          </p:nvPr>
        </p:nvSpPr>
        <p:spPr/>
        <p:txBody>
          <a:bodyPr/>
          <a:lstStyle/>
          <a:p>
            <a:r>
              <a:rPr lang="en-US" dirty="0"/>
              <a:t> </a:t>
            </a:r>
          </a:p>
        </p:txBody>
      </p:sp>
      <p:sp>
        <p:nvSpPr>
          <p:cNvPr id="4" name="Content Placeholder 3">
            <a:extLst>
              <a:ext uri="{FF2B5EF4-FFF2-40B4-BE49-F238E27FC236}">
                <a16:creationId xmlns:a16="http://schemas.microsoft.com/office/drawing/2014/main" id="{7030E1CD-4183-A11C-303E-5256F8C67374}"/>
              </a:ext>
            </a:extLst>
          </p:cNvPr>
          <p:cNvSpPr>
            <a:spLocks noGrp="1"/>
          </p:cNvSpPr>
          <p:nvPr>
            <p:ph idx="10"/>
          </p:nvPr>
        </p:nvSpPr>
        <p:spPr>
          <a:xfrm>
            <a:off x="467544" y="2276872"/>
            <a:ext cx="8229600" cy="4104456"/>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تا آنجا که ما می دانیم، برهان وجوب و امکان با تقریر فلسفی آن در قرآن کریم مطرح نشده است. در عوض پاره ای ایات قرآنی به گونه ای از وابستگی و نیازمندی موجودات به خداوند سخن گفته اند. شاید بتوان این آیات را اشاره ای دانست به آن دسته از براهین عقلی که مبنای آن ها وابستگی جهان ممکنات به خداوندی است که خود به هیچ موجودی وابسته نیست. برای نمونه در سوره ی فاطر آمده است:« ای مردم شما به خدا نیازمندید و خدا است که بی نیاز ستوده است».</a:t>
            </a:r>
          </a:p>
          <a:p>
            <a:pPr algn="r"/>
            <a:r>
              <a:rPr lang="fa-IR" sz="1800" dirty="0">
                <a:latin typeface="Tahoma" panose="020B0604030504040204" pitchFamily="34" charset="0"/>
                <a:ea typeface="Tahoma" panose="020B0604030504040204" pitchFamily="34" charset="0"/>
                <a:cs typeface="Tahoma" panose="020B0604030504040204" pitchFamily="34" charset="0"/>
              </a:rPr>
              <a:t>برحسب ظاهر نیازمندی در آیه ی بالا معنای بسیار گسترده ای داردو شامل انحنای گوناگون نیازمندی موجودات به خداوند می شود که مهم ترین آن ها وابستگی وجودی آن هاست. در پاره ای آیات نیز بر معلول و مخلوق بودن موجودات از جمله انسان تاکید گردیده و با بیانی که می توان آن را در قالب یک برهان عقلی صورت بندی کرد بر وجود خداوند به عنوان آفریدگار جهان استدلال شده است. قرآن کریم در مورد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احتجاج باکافران می گوید:</a:t>
            </a:r>
          </a:p>
          <a:p>
            <a:pPr algn="r"/>
            <a:r>
              <a:rPr lang="fa-IR" sz="1800" b="1" dirty="0">
                <a:latin typeface="Tahoma" panose="020B0604030504040204" pitchFamily="34" charset="0"/>
                <a:ea typeface="Tahoma" panose="020B0604030504040204" pitchFamily="34" charset="0"/>
                <a:cs typeface="Tahoma" panose="020B0604030504040204" pitchFamily="34" charset="0"/>
              </a:rPr>
              <a:t>آیا از هیچ خلق شده اند؟ یا آنکه خودشان آفریدگار [خود] هستند؟</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145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5032-3D41-2A2B-9C8D-A70E7C0B50B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A8E6A7B-72CB-6383-698D-F57E5BF0FF5E}"/>
              </a:ext>
            </a:extLst>
          </p:cNvPr>
          <p:cNvSpPr>
            <a:spLocks noGrp="1"/>
          </p:cNvSpPr>
          <p:nvPr>
            <p:ph idx="1"/>
          </p:nvPr>
        </p:nvSpPr>
        <p:spPr/>
        <p:txBody>
          <a:bodyPr/>
          <a:lstStyle/>
          <a:p>
            <a:r>
              <a:rPr lang="en-US" dirty="0"/>
              <a:t> </a:t>
            </a:r>
          </a:p>
        </p:txBody>
      </p:sp>
      <p:sp>
        <p:nvSpPr>
          <p:cNvPr id="4" name="Content Placeholder 3">
            <a:extLst>
              <a:ext uri="{FF2B5EF4-FFF2-40B4-BE49-F238E27FC236}">
                <a16:creationId xmlns:a16="http://schemas.microsoft.com/office/drawing/2014/main" id="{979F4E9D-9548-27EB-9340-9CB21F2CE540}"/>
              </a:ext>
            </a:extLst>
          </p:cNvPr>
          <p:cNvSpPr>
            <a:spLocks noGrp="1"/>
          </p:cNvSpPr>
          <p:nvPr>
            <p:ph idx="10"/>
          </p:nvPr>
        </p:nvSpPr>
        <p:spPr>
          <a:xfrm>
            <a:off x="2136327" y="1070548"/>
            <a:ext cx="6563072" cy="4147865"/>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شاید بتوان از این آیه استدلالی مشابه آنچه که در ذیل می آید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الهام گرفت:</a:t>
            </a:r>
          </a:p>
          <a:p>
            <a:pPr algn="r"/>
            <a:r>
              <a:rPr lang="fa-IR" sz="1800" dirty="0">
                <a:latin typeface="Tahoma" panose="020B0604030504040204" pitchFamily="34" charset="0"/>
                <a:ea typeface="Tahoma" panose="020B0604030504040204" pitchFamily="34" charset="0"/>
                <a:cs typeface="Tahoma" panose="020B0604030504040204" pitchFamily="34" charset="0"/>
              </a:rPr>
              <a:t>شکی نیست که هر انسانی مخلوق و حادث است بدین معنا که زمانی وجود نداشته و سپس موجود شده است حال باچنداحتمال روبرو هستیم:</a:t>
            </a:r>
          </a:p>
          <a:p>
            <a:pPr algn="r"/>
            <a:r>
              <a:rPr lang="fa-IR" sz="1800" dirty="0">
                <a:latin typeface="Tahoma" panose="020B0604030504040204" pitchFamily="34" charset="0"/>
                <a:ea typeface="Tahoma" panose="020B0604030504040204" pitchFamily="34" charset="0"/>
                <a:cs typeface="Tahoma" panose="020B0604030504040204" pitchFamily="34" charset="0"/>
              </a:rPr>
              <a:t> 1. انسان ها بدون علت موجود شده باشند.</a:t>
            </a:r>
          </a:p>
          <a:p>
            <a:pPr algn="r"/>
            <a:r>
              <a:rPr lang="fa-IR" sz="1800" dirty="0">
                <a:latin typeface="Tahoma" panose="020B0604030504040204" pitchFamily="34" charset="0"/>
                <a:ea typeface="Tahoma" panose="020B0604030504040204" pitchFamily="34" charset="0"/>
                <a:cs typeface="Tahoma" panose="020B0604030504040204" pitchFamily="34" charset="0"/>
              </a:rPr>
              <a:t> 2. انسان ها خود، آفریدگار و خالق خود باشند.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این دو  احتمال در پیشگاه عقل سلیم به وضوح باطل است و با </a:t>
            </a:r>
          </a:p>
          <a:p>
            <a:pPr algn="r"/>
            <a:r>
              <a:rPr lang="fa-IR" sz="1800" dirty="0">
                <a:latin typeface="Tahoma" panose="020B0604030504040204" pitchFamily="34" charset="0"/>
                <a:ea typeface="Tahoma" panose="020B0604030504040204" pitchFamily="34" charset="0"/>
                <a:cs typeface="Tahoma" panose="020B0604030504040204" pitchFamily="34" charset="0"/>
              </a:rPr>
              <a:t>اندک تاملی نامعقول بودن آن مشخص می شود. بنا بر این تنها </a:t>
            </a:r>
          </a:p>
          <a:p>
            <a:pPr algn="r"/>
            <a:r>
              <a:rPr lang="fa-IR" sz="1800" dirty="0">
                <a:latin typeface="Tahoma" panose="020B0604030504040204" pitchFamily="34" charset="0"/>
                <a:ea typeface="Tahoma" panose="020B0604030504040204" pitchFamily="34" charset="0"/>
                <a:cs typeface="Tahoma" panose="020B0604030504040204" pitchFamily="34" charset="0"/>
              </a:rPr>
              <a:t>احتمال معقول آن است که آنان آفریده ی موجودی متعالی و برتراز خود باشند که همان خداوند است.</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58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altLang="ko-KR" dirty="0"/>
              <a:t> </a:t>
            </a:r>
            <a:r>
              <a:rPr lang="fa-IR" altLang="ko-KR" dirty="0"/>
              <a:t>              1) قرآن وشناخت فطری خدا               </a:t>
            </a:r>
            <a:endParaRPr lang="ko-KR" altLang="en-US" dirty="0"/>
          </a:p>
        </p:txBody>
      </p:sp>
      <p:sp>
        <p:nvSpPr>
          <p:cNvPr id="2" name="Content Placeholder 1"/>
          <p:cNvSpPr>
            <a:spLocks noGrp="1"/>
          </p:cNvSpPr>
          <p:nvPr>
            <p:ph idx="1"/>
          </p:nvPr>
        </p:nvSpPr>
        <p:spPr/>
        <p:txBody>
          <a:bodyPr/>
          <a:lstStyle/>
          <a:p>
            <a:r>
              <a:rPr lang="en-US" dirty="0"/>
              <a:t> </a:t>
            </a:r>
          </a:p>
        </p:txBody>
      </p:sp>
      <p:sp>
        <p:nvSpPr>
          <p:cNvPr id="3" name="Content Placeholder 2"/>
          <p:cNvSpPr>
            <a:spLocks noGrp="1"/>
          </p:cNvSpPr>
          <p:nvPr>
            <p:ph idx="10"/>
          </p:nvPr>
        </p:nvSpPr>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قرآن کریم، در آیه ای از سوره ی روم، واژه ی فطرت را به کاربرده و دین را امری فطری معرفی کرده است. چنین می نماید که محققان اسلامی در کاربرد واژه ی فطرت از این آیه ی قرآنی الهام گرفته اند: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b="1" dirty="0">
                <a:latin typeface="Tahoma" panose="020B0604030504040204" pitchFamily="34" charset="0"/>
                <a:ea typeface="Tahoma" panose="020B0604030504040204" pitchFamily="34" charset="0"/>
                <a:cs typeface="Tahoma" panose="020B0604030504040204" pitchFamily="34" charset="0"/>
              </a:rPr>
              <a:t>پس روی خود را با گرایش تمام به حق، به سوی این دین کن، با همان سرشتی که خدا مردم را بر آن سرشته است. آفرینش خدای تغییر پذیر نیست. این است همان دین پایدار، ولی بیشتر مردم نمی دانند. </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آیه ی فوق بیانگر این حقیقت است که دین امری فطری است و خداوند سرشت انسان را بر آن نهاده است. از دیگر آیاتی که می توان در تایید خدایابی فطری به آن استشهاد کرد، آیه ی میثاق است:</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b="1" dirty="0">
                <a:latin typeface="Tahoma" panose="020B0604030504040204" pitchFamily="34" charset="0"/>
                <a:ea typeface="Tahoma" panose="020B0604030504040204" pitchFamily="34" charset="0"/>
                <a:cs typeface="Tahoma" panose="020B0604030504040204" pitchFamily="34" charset="0"/>
              </a:rPr>
              <a:t> و هنگامی را که پروردگارت از پشت فرزندان آدم، ذریه ی آنان را برگرفت و ایشان را بر خودشان گواه ساخت که آیا پروردگار شما نیستم؟ گفتند:(چرا، گواهی دادیم.)تا مبادا روز قیامت بگویید ما از این [امر] غافل بودیم. </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EE59-F490-157C-2E69-75B7A36B21A8}"/>
              </a:ext>
            </a:extLst>
          </p:cNvPr>
          <p:cNvSpPr>
            <a:spLocks noGrp="1"/>
          </p:cNvSpPr>
          <p:nvPr>
            <p:ph type="title"/>
          </p:nvPr>
        </p:nvSpPr>
        <p:spPr>
          <a:xfrm flipV="1">
            <a:off x="2339752" y="0"/>
            <a:ext cx="6838020" cy="141538"/>
          </a:xfrm>
        </p:spPr>
        <p:txBody>
          <a:bodyPr/>
          <a:lstStyle/>
          <a:p>
            <a:r>
              <a:rPr lang="en-US" dirty="0"/>
              <a:t> </a:t>
            </a:r>
          </a:p>
        </p:txBody>
      </p:sp>
      <p:sp>
        <p:nvSpPr>
          <p:cNvPr id="3" name="Content Placeholder 2">
            <a:extLst>
              <a:ext uri="{FF2B5EF4-FFF2-40B4-BE49-F238E27FC236}">
                <a16:creationId xmlns:a16="http://schemas.microsoft.com/office/drawing/2014/main" id="{74DB86E3-138E-770B-46F3-26A125F98E18}"/>
              </a:ext>
            </a:extLst>
          </p:cNvPr>
          <p:cNvSpPr>
            <a:spLocks noGrp="1"/>
          </p:cNvSpPr>
          <p:nvPr>
            <p:ph idx="1"/>
          </p:nvPr>
        </p:nvSpPr>
        <p:spPr>
          <a:xfrm flipV="1">
            <a:off x="2915816" y="539168"/>
            <a:ext cx="5770984" cy="95819"/>
          </a:xfrm>
        </p:spPr>
        <p:txBody>
          <a:bodyPr/>
          <a:lstStyle/>
          <a:p>
            <a:r>
              <a:rPr lang="en-US" dirty="0"/>
              <a:t> </a:t>
            </a:r>
          </a:p>
        </p:txBody>
      </p:sp>
      <p:sp>
        <p:nvSpPr>
          <p:cNvPr id="4" name="Content Placeholder 3">
            <a:extLst>
              <a:ext uri="{FF2B5EF4-FFF2-40B4-BE49-F238E27FC236}">
                <a16:creationId xmlns:a16="http://schemas.microsoft.com/office/drawing/2014/main" id="{E7E54286-82CB-8D05-8218-A50FB6A0C02E}"/>
              </a:ext>
            </a:extLst>
          </p:cNvPr>
          <p:cNvSpPr>
            <a:spLocks noGrp="1"/>
          </p:cNvSpPr>
          <p:nvPr>
            <p:ph idx="10"/>
          </p:nvPr>
        </p:nvSpPr>
        <p:spPr>
          <a:xfrm>
            <a:off x="2134072" y="1032618"/>
            <a:ext cx="6563072" cy="4960072"/>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آنجه به اجمال از آیه ی میثاق بدست می آید، این است که خداوند در یک مرحله از آفرینش، همه ی انسان هایی را که از آغاز تا قیامت بر عرصه ی خاک پا می نهند حاضر و آنها را بر خویشتن خود گواه ساخته و از ایشان بر پرودگاری خویش اقرارگرفته است.</a:t>
            </a:r>
          </a:p>
          <a:p>
            <a:pPr algn="r"/>
            <a:r>
              <a:rPr lang="fa-IR" sz="1800" dirty="0">
                <a:latin typeface="Tahoma" panose="020B0604030504040204" pitchFamily="34" charset="0"/>
                <a:ea typeface="Tahoma" panose="020B0604030504040204" pitchFamily="34" charset="0"/>
                <a:cs typeface="Tahoma" panose="020B0604030504040204" pitchFamily="34" charset="0"/>
              </a:rPr>
              <a:t>همچنین قرآن در آیاتی چند این واقعیت را گوشزد می کند که که فطرت خدا آشنای آدمی گاه دچار ایستایی و رکود می گردد و تنها در مواقع بحرانی بیدار می گردد:</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b="1" dirty="0">
                <a:latin typeface="Tahoma" panose="020B0604030504040204" pitchFamily="34" charset="0"/>
                <a:ea typeface="Tahoma" panose="020B0604030504040204" pitchFamily="34" charset="0"/>
                <a:cs typeface="Tahoma" panose="020B0604030504040204" pitchFamily="34" charset="0"/>
              </a:rPr>
              <a:t>فَإِذَا رَكِبُوا فِي الْفُلْكِ دَعَوُا اللَّهَ مُخْلِصِينَ لَهُ الدِّينَ فَلَمَّا نَجَّاهُمْ إِلَى الْبَرِّ إِذَا هُمْ يُشْرِكُونَ</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r"/>
            <a:r>
              <a:rPr lang="fa-IR" sz="1800" b="1" dirty="0">
                <a:latin typeface="Tahoma" panose="020B0604030504040204" pitchFamily="34" charset="0"/>
                <a:ea typeface="Tahoma" panose="020B0604030504040204" pitchFamily="34" charset="0"/>
                <a:cs typeface="Tahoma" panose="020B0604030504040204" pitchFamily="34" charset="0"/>
              </a:rPr>
              <a:t>این مردم مشرک چون به کشتی نشینند (و به دست امواج خطر افتند در آن حال) تنها خدا را به اخلاص کامل در دین می‌خوانند، و چون از خطر دریا به ساحل نجاتشان رساند (باز به خدای یکتا) مشرک می‌شوند.</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این آیات نیز بیانگر آن اند که قرآن، معرفت بشری را به وجود خدا تصدیق می کند.</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530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AA42-0673-AD15-1FF6-A960D68D5D40}"/>
              </a:ext>
            </a:extLst>
          </p:cNvPr>
          <p:cNvSpPr>
            <a:spLocks noGrp="1"/>
          </p:cNvSpPr>
          <p:nvPr>
            <p:ph type="title"/>
          </p:nvPr>
        </p:nvSpPr>
        <p:spPr/>
        <p:txBody>
          <a:bodyPr/>
          <a:lstStyle/>
          <a:p>
            <a:pPr algn="ctr"/>
            <a:r>
              <a:rPr lang="fa-IR" dirty="0"/>
              <a:t>2) راه تجربه</a:t>
            </a:r>
            <a:endParaRPr lang="en-US" dirty="0"/>
          </a:p>
        </p:txBody>
      </p:sp>
      <p:sp>
        <p:nvSpPr>
          <p:cNvPr id="3" name="Content Placeholder 2">
            <a:extLst>
              <a:ext uri="{FF2B5EF4-FFF2-40B4-BE49-F238E27FC236}">
                <a16:creationId xmlns:a16="http://schemas.microsoft.com/office/drawing/2014/main" id="{CD39181B-40F3-9E0D-D177-0F74ACED21F6}"/>
              </a:ext>
            </a:extLst>
          </p:cNvPr>
          <p:cNvSpPr>
            <a:spLocks noGrp="1"/>
          </p:cNvSpPr>
          <p:nvPr>
            <p:ph idx="1"/>
          </p:nvPr>
        </p:nvSpPr>
        <p:spPr/>
        <p:txBody>
          <a:bodyPr/>
          <a:lstStyle/>
          <a:p>
            <a:r>
              <a:rPr lang="en-US" dirty="0"/>
              <a:t> </a:t>
            </a:r>
          </a:p>
        </p:txBody>
      </p:sp>
      <p:sp>
        <p:nvSpPr>
          <p:cNvPr id="4" name="Content Placeholder 3">
            <a:extLst>
              <a:ext uri="{FF2B5EF4-FFF2-40B4-BE49-F238E27FC236}">
                <a16:creationId xmlns:a16="http://schemas.microsoft.com/office/drawing/2014/main" id="{64813B62-C49C-00F9-9DFB-27913CA2F6D7}"/>
              </a:ext>
            </a:extLst>
          </p:cNvPr>
          <p:cNvSpPr>
            <a:spLocks noGrp="1"/>
          </p:cNvSpPr>
          <p:nvPr>
            <p:ph idx="10"/>
          </p:nvPr>
        </p:nvSpPr>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گاه آدمی با مشاهده ی دقیق و اندیشه ورزی در اوصاف و روابط پدیده های تجربی به وجود خداوند و اوصاف او مانند علم، حکمت و قدرت، رهنمون می گردد. این راه از آنجا که بر مشاهده ی جهان طبیعت و مطالعه تجربی پدیده های طبیعی استوار است راه تجربه نامیده می شود. پاره ای از محققان اسلامی، با اتکا بر یکی از ویژگی های جهان طبیعت یعنی، نظم و انتظام جاری در اشیا طبیعی استدلالی را بر وجود خداوند سامان داده اند که به دلیل یا برهان نظم موسوم است.</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97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2483768" y="45717"/>
            <a:ext cx="6660232" cy="819593"/>
          </a:xfrm>
        </p:spPr>
        <p:txBody>
          <a:bodyPr/>
          <a:lstStyle/>
          <a:p>
            <a:r>
              <a:rPr lang="en-US" altLang="ko-KR" dirty="0"/>
              <a:t> </a:t>
            </a:r>
            <a:endParaRPr lang="ko-KR" altLang="en-US" dirty="0"/>
          </a:p>
        </p:txBody>
      </p:sp>
      <p:sp>
        <p:nvSpPr>
          <p:cNvPr id="2" name="Content Placeholder 1"/>
          <p:cNvSpPr>
            <a:spLocks noGrp="1"/>
          </p:cNvSpPr>
          <p:nvPr>
            <p:ph idx="1"/>
          </p:nvPr>
        </p:nvSpPr>
        <p:spPr>
          <a:xfrm>
            <a:off x="2134072" y="290342"/>
            <a:ext cx="6300192" cy="574969"/>
          </a:xfrm>
        </p:spPr>
        <p:txBody>
          <a:bodyPr/>
          <a:lstStyle/>
          <a:p>
            <a:pPr algn="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fa-IR" dirty="0">
                <a:latin typeface="Tahoma" panose="020B0604030504040204" pitchFamily="34" charset="0"/>
                <a:ea typeface="Tahoma" panose="020B0604030504040204" pitchFamily="34" charset="0"/>
                <a:cs typeface="Tahoma" panose="020B0604030504040204" pitchFamily="34" charset="0"/>
              </a:rPr>
              <a:t>«شناخت آیه ای» در قرآن و روایات</a:t>
            </a:r>
          </a:p>
          <a:p>
            <a:pPr algn="r"/>
            <a:endParaRPr lang="en-US" dirty="0"/>
          </a:p>
        </p:txBody>
      </p:sp>
      <p:sp>
        <p:nvSpPr>
          <p:cNvPr id="3" name="Content Placeholder 2"/>
          <p:cNvSpPr>
            <a:spLocks noGrp="1"/>
          </p:cNvSpPr>
          <p:nvPr>
            <p:ph idx="10"/>
          </p:nvPr>
        </p:nvSpPr>
        <p:spPr>
          <a:xfrm>
            <a:off x="2134072" y="1052735"/>
            <a:ext cx="6563072" cy="5184577"/>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در جای جای قرآن کریم، می توان آیاتی را یافت که از پدیده های گوناگون طبیعی یاد می کند و آنها را آیه و نشانه ای بر وجود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خداوند می شمارد و انسان را به تدبر و تامل در آنها فرا می خواند.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شناخت خداوند از رهگذر نشانه های تکوینی او در جهان خلقت، که نمونه روشنی از راه تجربی خدایابی است، گاه به شناخت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 آیه ای و آفاقی» نامیده می شود.</a:t>
            </a:r>
          </a:p>
          <a:p>
            <a:pPr algn="r"/>
            <a:r>
              <a:rPr lang="fa-IR" sz="1800" dirty="0">
                <a:latin typeface="Tahoma" panose="020B0604030504040204" pitchFamily="34" charset="0"/>
                <a:ea typeface="Tahoma" panose="020B0604030504040204" pitchFamily="34" charset="0"/>
                <a:cs typeface="Tahoma" panose="020B0604030504040204" pitchFamily="34" charset="0"/>
              </a:rPr>
              <a:t>گروهی از آیات، آدمی را به اندیشه ورزی در آیات تکوینی خداوند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دعوت می کند و انتظام موجود در هستی و در وجود آدمی را دلیل و راهنمایی می داند که اهل خرد و اندیشه را به سوی مبدا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متعالی جهان راهبری می نماید.گروه پر شماری از آیات قرآنی نیز بر روی پدیده های خاصی انگشت گذارده و آن را به عنوان آیه و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نشانه ای بر وجود خدا و علم و قدرت الهی معرفی کرده است.</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پیشوایان دین نیز به پیروی از روش قرآن کریم، به «شناخت آیه»</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ای خداوند تاکید بلیغی کرده اند.</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967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47F-F3B1-C713-F209-ACCCF2B1C312}"/>
              </a:ext>
            </a:extLst>
          </p:cNvPr>
          <p:cNvSpPr>
            <a:spLocks noGrp="1"/>
          </p:cNvSpPr>
          <p:nvPr>
            <p:ph type="title"/>
          </p:nvPr>
        </p:nvSpPr>
        <p:spPr/>
        <p:txBody>
          <a:bodyPr/>
          <a:lstStyle/>
          <a:p>
            <a:pPr algn="ctr"/>
            <a:r>
              <a:rPr lang="fa-IR" dirty="0">
                <a:latin typeface="Tahoma" panose="020B0604030504040204" pitchFamily="34" charset="0"/>
                <a:ea typeface="Tahoma" panose="020B0604030504040204" pitchFamily="34" charset="0"/>
                <a:cs typeface="Tahoma" panose="020B0604030504040204" pitchFamily="34" charset="0"/>
              </a:rPr>
              <a:t>3)راه عقل</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76CB509-DA5A-4A95-F011-E203D01E20AC}"/>
              </a:ext>
            </a:extLst>
          </p:cNvPr>
          <p:cNvSpPr>
            <a:spLocks noGrp="1"/>
          </p:cNvSpPr>
          <p:nvPr>
            <p:ph idx="1"/>
          </p:nvPr>
        </p:nvSpPr>
        <p:spPr/>
        <p:txBody>
          <a:bodyPr/>
          <a:lstStyle/>
          <a:p>
            <a:r>
              <a:rPr lang="en-US" dirty="0"/>
              <a:t> </a:t>
            </a:r>
          </a:p>
        </p:txBody>
      </p:sp>
      <p:sp>
        <p:nvSpPr>
          <p:cNvPr id="4" name="Content Placeholder 3">
            <a:extLst>
              <a:ext uri="{FF2B5EF4-FFF2-40B4-BE49-F238E27FC236}">
                <a16:creationId xmlns:a16="http://schemas.microsoft.com/office/drawing/2014/main" id="{95A36825-1795-65C3-1648-F2A5E0D1053E}"/>
              </a:ext>
            </a:extLst>
          </p:cNvPr>
          <p:cNvSpPr>
            <a:spLocks noGrp="1"/>
          </p:cNvSpPr>
          <p:nvPr>
            <p:ph idx="10"/>
          </p:nvPr>
        </p:nvSpPr>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گروهی از آیات، آدمی را به اندیشه ورزی در آیات تکوینی خداوند دعوت می کند و انتظام موجود در هستی و در وجود آدمی را دلیل و راهنمایی می داند که اهل خرد و اندیشه را به سوی مبدا متعالی جهان راهبری می نماید.گروه پر شماری از آیات قرآنی نیز بر روی پدیده های خاصی انگشت گذارده و آن را به عنوان آیه و نشانه ای بر وجود خدا و علم و قدرت الهی معرفی کرده است.پیشوایان دین نیز به پیروی از روش قرآن کریم، به «شناخت آیه»ای خداوند تاکید بلیغی کرده اند.</a:t>
            </a:r>
          </a:p>
          <a:p>
            <a:pPr algn="r"/>
            <a:endParaRPr lang="fa-IR" sz="1800" dirty="0">
              <a:latin typeface="Tahoma" panose="020B0604030504040204" pitchFamily="34" charset="0"/>
              <a:ea typeface="Tahoma" panose="020B0604030504040204" pitchFamily="34" charset="0"/>
              <a:cs typeface="Tahoma" panose="020B0604030504040204" pitchFamily="34" charset="0"/>
            </a:endParaRPr>
          </a:p>
          <a:p>
            <a:pPr algn="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1501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504B-5F63-50C8-5142-1267CE26843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28BE4F2-7C4A-4AAC-E94D-092A03B90259}"/>
              </a:ext>
            </a:extLst>
          </p:cNvPr>
          <p:cNvSpPr>
            <a:spLocks noGrp="1"/>
          </p:cNvSpPr>
          <p:nvPr>
            <p:ph idx="1"/>
          </p:nvPr>
        </p:nvSpPr>
        <p:spPr>
          <a:xfrm>
            <a:off x="2100300" y="304433"/>
            <a:ext cx="6563072" cy="460648"/>
          </a:xfrm>
        </p:spPr>
        <p:txBody>
          <a:bodyPr/>
          <a:lstStyle/>
          <a:p>
            <a:r>
              <a:rPr lang="en-US" dirty="0"/>
              <a:t> </a:t>
            </a:r>
          </a:p>
        </p:txBody>
      </p:sp>
      <p:sp>
        <p:nvSpPr>
          <p:cNvPr id="4" name="Content Placeholder 3">
            <a:extLst>
              <a:ext uri="{FF2B5EF4-FFF2-40B4-BE49-F238E27FC236}">
                <a16:creationId xmlns:a16="http://schemas.microsoft.com/office/drawing/2014/main" id="{203D849A-3E57-446C-8B55-EBB0A8DBA07C}"/>
              </a:ext>
            </a:extLst>
          </p:cNvPr>
          <p:cNvSpPr>
            <a:spLocks noGrp="1"/>
          </p:cNvSpPr>
          <p:nvPr>
            <p:ph idx="10"/>
          </p:nvPr>
        </p:nvSpPr>
        <p:spPr>
          <a:xfrm>
            <a:off x="2100300" y="710333"/>
            <a:ext cx="6563072" cy="4147865"/>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در این راه، هستی خداوند به مدد مقدمات، اصول و روش های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کاملا عقلی ثابت می شود. براهین و ادله ی فلسفی اثبات خدا، نمونه های روشنی از کاوش های عقلی در راه اثبات خدا است.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این راه، در مقایسه با دو راه پیش گفته، ویژگی هایی دارد که پاره ای از آنها به این شرح است:</a:t>
            </a:r>
          </a:p>
          <a:p>
            <a:pPr algn="r"/>
            <a:r>
              <a:rPr lang="fa-IR" sz="1800" dirty="0">
                <a:latin typeface="Tahoma" panose="020B0604030504040204" pitchFamily="34" charset="0"/>
                <a:ea typeface="Tahoma" panose="020B0604030504040204" pitchFamily="34" charset="0"/>
                <a:cs typeface="Tahoma" panose="020B0604030504040204" pitchFamily="34" charset="0"/>
              </a:rPr>
              <a:t>۱.بسیاری از استدلال ها و تبیین های عقلی خدایابی به دلیل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پیوند با مباحث پیچیده و عمیق فلسفی، برای کسانی که دستی در بحث های فلسفی ندارند، چندان مفید نیست.</a:t>
            </a:r>
          </a:p>
          <a:p>
            <a:pPr algn="r"/>
            <a:r>
              <a:rPr lang="fa-IR" sz="1800" dirty="0">
                <a:latin typeface="Tahoma" panose="020B0604030504040204" pitchFamily="34" charset="0"/>
                <a:ea typeface="Tahoma" panose="020B0604030504040204" pitchFamily="34" charset="0"/>
                <a:cs typeface="Tahoma" panose="020B0604030504040204" pitchFamily="34" charset="0"/>
              </a:rPr>
              <a:t>۲.یکی از امتیازات راه عقلی آن است که می توان در مصاف علمی با شبهات ملحدان از آن سود جست و در مقام احتجاج ومناظره، ضعف و سستی دلایل منکران را آشکار ساخت و به چالش عقل گرایانی که جز به استدلال عقلی گردن نمی نهند، پاسخ گفت.</a:t>
            </a:r>
          </a:p>
          <a:p>
            <a:pPr algn="r"/>
            <a:r>
              <a:rPr lang="fa-IR" sz="1800" dirty="0">
                <a:latin typeface="Tahoma" panose="020B0604030504040204" pitchFamily="34" charset="0"/>
                <a:ea typeface="Tahoma" panose="020B0604030504040204" pitchFamily="34" charset="0"/>
                <a:cs typeface="Tahoma" panose="020B0604030504040204" pitchFamily="34" charset="0"/>
              </a:rPr>
              <a:t>۳.راه عقلی خدایابی می توانددرتقویت ایمان دینی موثرباشد، زیرا هرگاه خرد آدمی در برابر حقیقتی خاضع گردد، قلبودل او نیز بدان گرایش قوی تری می یابد.ازسوی دیگر زدودن شک وتردید درسایه استدلال استوارعقلی سهم به سزایی درپیشگیری ازآسیب دیدن ایمان دارد. یکی از متقن ترین ادله ی عقلیاثبات خدا برهان معروف وجوب و امکان است.</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475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6FA-AAE4-58A1-903A-BE09E9B92F4A}"/>
              </a:ext>
            </a:extLst>
          </p:cNvPr>
          <p:cNvSpPr>
            <a:spLocks noGrp="1"/>
          </p:cNvSpPr>
          <p:nvPr>
            <p:ph type="title"/>
          </p:nvPr>
        </p:nvSpPr>
        <p:spPr/>
        <p:txBody>
          <a:bodyPr/>
          <a:lstStyle/>
          <a:p>
            <a:pPr algn="ctr"/>
            <a:r>
              <a:rPr lang="fa-IR" dirty="0">
                <a:latin typeface="Tahoma" panose="020B0604030504040204" pitchFamily="34" charset="0"/>
                <a:ea typeface="Tahoma" panose="020B0604030504040204" pitchFamily="34" charset="0"/>
                <a:cs typeface="Tahoma" panose="020B0604030504040204" pitchFamily="34" charset="0"/>
              </a:rPr>
              <a:t>برهان وجوب و امکان</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5A6BE44-D74B-36B4-7C6B-871FBFD877AB}"/>
              </a:ext>
            </a:extLst>
          </p:cNvPr>
          <p:cNvSpPr>
            <a:spLocks noGrp="1"/>
          </p:cNvSpPr>
          <p:nvPr>
            <p:ph idx="1"/>
          </p:nvPr>
        </p:nvSpPr>
        <p:spPr/>
        <p:txBody>
          <a:bodyPr/>
          <a:lstStyle/>
          <a:p>
            <a:r>
              <a:rPr lang="en-US" dirty="0"/>
              <a:t> </a:t>
            </a:r>
          </a:p>
        </p:txBody>
      </p:sp>
      <p:sp>
        <p:nvSpPr>
          <p:cNvPr id="4" name="Content Placeholder 3">
            <a:extLst>
              <a:ext uri="{FF2B5EF4-FFF2-40B4-BE49-F238E27FC236}">
                <a16:creationId xmlns:a16="http://schemas.microsoft.com/office/drawing/2014/main" id="{1478B106-1C4B-23D6-7B60-DE8FA63F6EE5}"/>
              </a:ext>
            </a:extLst>
          </p:cNvPr>
          <p:cNvSpPr>
            <a:spLocks noGrp="1"/>
          </p:cNvSpPr>
          <p:nvPr>
            <p:ph idx="10"/>
          </p:nvPr>
        </p:nvSpPr>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برهان وجوب و امکان بر مقدماتی چند استوار است و فهم کامل این برهان بدون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توجه به مقدمات آن فراهم نمی آید. از این رو مناسب است پیش از طرح برهان،</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مقدمات مهم آن، به اختصار بیان می شود.</a:t>
            </a:r>
          </a:p>
          <a:p>
            <a:pPr algn="r"/>
            <a:r>
              <a:rPr lang="fa-IR" sz="1800" dirty="0">
                <a:latin typeface="Tahoma" panose="020B0604030504040204" pitchFamily="34" charset="0"/>
                <a:ea typeface="Tahoma" panose="020B0604030504040204" pitchFamily="34" charset="0"/>
                <a:cs typeface="Tahoma" panose="020B0604030504040204" pitchFamily="34" charset="0"/>
              </a:rPr>
              <a:t>الف.تعریف«واجب الوجود» و «ممکن الوجود»: فهم برهان وجوب و امکان در گرو آن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است که تعریف واجب الوجود و ممکن الوجود و تفاوت میان آن دو را بدانیم.هر شی موجودی که نسبت آن با وجود در نظر گرفته شود، از دو حال خارج نیست: ۱. آن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شی به گونه ای است که موجود بودن آن برای آن ضروری است به نحوی که جدا شدن آن از وجود قابل تصور نیست. ۲. موجود بودن آن شی ضرورتی ندارد و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می توان تصور کرد که رابطه ی آن با وجود گسسته شود و معدوم گردد. به موجود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اول واجب الوجود و به موجود دوم ممکن الوجود گفته می شود.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در نظر متکلمان واجب الوجود همان خداوند است و سایر موجودات همگی ممکن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الوجودند.</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42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2747-DF16-EAA4-87FD-F1FBABEBC99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871F6ED-1820-539D-16D7-48BB4DDF31E3}"/>
              </a:ext>
            </a:extLst>
          </p:cNvPr>
          <p:cNvSpPr>
            <a:spLocks noGrp="1"/>
          </p:cNvSpPr>
          <p:nvPr>
            <p:ph idx="1"/>
          </p:nvPr>
        </p:nvSpPr>
        <p:spPr>
          <a:xfrm>
            <a:off x="2100300" y="304433"/>
            <a:ext cx="6563072" cy="460648"/>
          </a:xfrm>
        </p:spPr>
        <p:txBody>
          <a:bodyPr/>
          <a:lstStyle/>
          <a:p>
            <a:r>
              <a:rPr lang="en-US" dirty="0"/>
              <a:t> </a:t>
            </a:r>
          </a:p>
        </p:txBody>
      </p:sp>
      <p:sp>
        <p:nvSpPr>
          <p:cNvPr id="4" name="Content Placeholder 3">
            <a:extLst>
              <a:ext uri="{FF2B5EF4-FFF2-40B4-BE49-F238E27FC236}">
                <a16:creationId xmlns:a16="http://schemas.microsoft.com/office/drawing/2014/main" id="{77FE529A-A7CF-5800-EA3F-26CFC9E7ABA7}"/>
              </a:ext>
            </a:extLst>
          </p:cNvPr>
          <p:cNvSpPr>
            <a:spLocks noGrp="1"/>
          </p:cNvSpPr>
          <p:nvPr>
            <p:ph idx="10"/>
          </p:nvPr>
        </p:nvSpPr>
        <p:spPr>
          <a:xfrm>
            <a:off x="2100300" y="1196752"/>
            <a:ext cx="6563072" cy="4147865"/>
          </a:xfrm>
        </p:spPr>
        <p:txBody>
          <a:bodyPr/>
          <a:lstStyle/>
          <a:p>
            <a:pPr algn="r"/>
            <a:r>
              <a:rPr lang="fa-IR" sz="1800" dirty="0">
                <a:latin typeface="Tahoma" panose="020B0604030504040204" pitchFamily="34" charset="0"/>
                <a:ea typeface="Tahoma" panose="020B0604030504040204" pitchFamily="34" charset="0"/>
                <a:cs typeface="Tahoma" panose="020B0604030504040204" pitchFamily="34" charset="0"/>
              </a:rPr>
              <a:t>ب.اصل علیت: یکی دیگر از مبانی برهان وجوب وامکان اصل علیت است. مفاداصل علیت آن است که«هرموجود ممکنی نیازمندعلت است». بر این اساس قانون علیت قضیه ای عصلی وبدیهی است که تصورش برای تصدیق و پذیرش آن کفایت می کند. موجودممکن موجودی است که وجود برای آن ضرورتی ندارد و به عبارت دیگر،</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نسبت آن با وجود و عدم یکسان است؛ بنا بر این چنین شی ای برای آنگه موجود شود نیازمند مرجح است و این مرجح همان علت است.</a:t>
            </a:r>
          </a:p>
          <a:p>
            <a:pPr algn="r"/>
            <a:r>
              <a:rPr lang="fa-IR" sz="1800" dirty="0">
                <a:latin typeface="Tahoma" panose="020B0604030504040204" pitchFamily="34" charset="0"/>
                <a:ea typeface="Tahoma" panose="020B0604030504040204" pitchFamily="34" charset="0"/>
                <a:cs typeface="Tahoma" panose="020B0604030504040204" pitchFamily="34" charset="0"/>
              </a:rPr>
              <a:t>ج.امتناع تسلسل:از دیگر پایه های برهان وجوب و امکان،«اصل </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امتناع و تسلسل»است. منظوراز تسلسل در بحث حاضر آن است که سلسه ای از علت هاو معلول هاداشته باشیم که تابی نهایت پیش رود و هیچگاه به یک علت نخستین ختم نشود.بر اساس</a:t>
            </a:r>
            <a:endParaRPr lang="en-US" sz="1800" dirty="0">
              <a:latin typeface="Tahoma" panose="020B0604030504040204" pitchFamily="34" charset="0"/>
              <a:ea typeface="Tahoma" panose="020B0604030504040204" pitchFamily="34" charset="0"/>
              <a:cs typeface="Tahoma" panose="020B0604030504040204" pitchFamily="34" charset="0"/>
            </a:endParaRPr>
          </a:p>
          <a:p>
            <a:pPr algn="r"/>
            <a:r>
              <a:rPr lang="fa-IR" sz="1800" dirty="0">
                <a:latin typeface="Tahoma" panose="020B0604030504040204" pitchFamily="34" charset="0"/>
                <a:ea typeface="Tahoma" panose="020B0604030504040204" pitchFamily="34" charset="0"/>
                <a:cs typeface="Tahoma" panose="020B0604030504040204" pitchFamily="34" charset="0"/>
              </a:rPr>
              <a:t>اصل«امتناع تسلسل»وجود چنین سلسه نامتناهی محال است.برخی اصل «امتناع تسلسل»را اصلی بدیهی وبی نیازازاستدلال می دانندوگروهی نیزبرای اثبات آن ازبراهین عقلی بهره می گیرند</a:t>
            </a:r>
          </a:p>
        </p:txBody>
      </p:sp>
    </p:spTree>
    <p:extLst>
      <p:ext uri="{BB962C8B-B14F-4D97-AF65-F5344CB8AC3E}">
        <p14:creationId xmlns:p14="http://schemas.microsoft.com/office/powerpoint/2010/main" val="1611404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1d5dc91a4dbb065ae7a4fa7c9d1dbf07d86d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1960</Words>
  <Application>Microsoft Office PowerPoint</Application>
  <PresentationFormat>On-screen Show (4:3)</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맑은 고딕</vt:lpstr>
      <vt:lpstr>Arial</vt:lpstr>
      <vt:lpstr>Calibri</vt:lpstr>
      <vt:lpstr>Tahoma</vt:lpstr>
      <vt:lpstr>Office Theme</vt:lpstr>
      <vt:lpstr>Custom Design</vt:lpstr>
      <vt:lpstr>PowerPoint Presentation</vt:lpstr>
      <vt:lpstr>               1) قرآن وشناخت فطری خدا               </vt:lpstr>
      <vt:lpstr> </vt:lpstr>
      <vt:lpstr>2) راه تجربه</vt:lpstr>
      <vt:lpstr> </vt:lpstr>
      <vt:lpstr>3)راه عقل</vt:lpstr>
      <vt:lpstr> </vt:lpstr>
      <vt:lpstr>برهان وجوب و امکان</vt:lpstr>
      <vt:lpstr> </vt:lpstr>
      <vt:lpstr> </vt:lpstr>
      <vt:lpstr> </vt:lpstr>
      <vt:lpstr>قرآن و نیازمندی ممکنات به خدا </vt:lpstr>
      <vt:lpstr> </vt:lpstr>
    </vt:vector>
  </TitlesOfParts>
  <Company>www.Ghalamo.com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www.Ghalamo.com</dc:creator>
  <dc:description>www.Ghalamo.com</dc:description>
  <cp:lastModifiedBy>nrgs nrmnd</cp:lastModifiedBy>
  <cp:revision>42</cp:revision>
  <dcterms:created xsi:type="dcterms:W3CDTF">2014-04-01T16:35:38Z</dcterms:created>
  <dcterms:modified xsi:type="dcterms:W3CDTF">2023-03-05T10:44:10Z</dcterms:modified>
</cp:coreProperties>
</file>