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1" r:id="rId4"/>
    <p:sldId id="270" r:id="rId5"/>
    <p:sldId id="307" r:id="rId6"/>
    <p:sldId id="273" r:id="rId7"/>
    <p:sldId id="275" r:id="rId8"/>
    <p:sldId id="277" r:id="rId9"/>
    <p:sldId id="278" r:id="rId10"/>
    <p:sldId id="279" r:id="rId11"/>
    <p:sldId id="282" r:id="rId12"/>
    <p:sldId id="274" r:id="rId13"/>
    <p:sldId id="272" r:id="rId14"/>
    <p:sldId id="283" r:id="rId15"/>
    <p:sldId id="284" r:id="rId16"/>
    <p:sldId id="304" r:id="rId17"/>
    <p:sldId id="308" r:id="rId18"/>
    <p:sldId id="286" r:id="rId19"/>
    <p:sldId id="290" r:id="rId20"/>
    <p:sldId id="291" r:id="rId21"/>
    <p:sldId id="309" r:id="rId22"/>
    <p:sldId id="292" r:id="rId23"/>
    <p:sldId id="293" r:id="rId24"/>
    <p:sldId id="297" r:id="rId25"/>
    <p:sldId id="287" r:id="rId26"/>
    <p:sldId id="294" r:id="rId27"/>
    <p:sldId id="295" r:id="rId28"/>
    <p:sldId id="296" r:id="rId29"/>
    <p:sldId id="299" r:id="rId30"/>
    <p:sldId id="288" r:id="rId31"/>
    <p:sldId id="301" r:id="rId32"/>
    <p:sldId id="289" r:id="rId33"/>
    <p:sldId id="30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14" autoAdjust="0"/>
  </p:normalViewPr>
  <p:slideViewPr>
    <p:cSldViewPr snapToGrid="0">
      <p:cViewPr varScale="1">
        <p:scale>
          <a:sx n="48" d="100"/>
          <a:sy n="48" d="100"/>
        </p:scale>
        <p:origin x="67" y="7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E7853-1EB0-464B-9F70-B879F0169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900B495-ED53-4674-81CC-0BEB079FE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E1257-F4CD-4AEE-B443-F13CB904C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EB15AF-731A-475E-9A73-23C676CDC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959D0-2775-4A67-87A4-B94F09D7B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98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ADBAD-4C1D-4AFD-AB11-85647C6EB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E3EC7E-524C-4409-B33C-4D4C3FF97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9D1AFC-BA42-43C6-B5A2-F06AB8108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C3786-DD54-4F43-B3DD-9C7CF28EE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EF1C04-C80C-4956-B1B9-5974ACA1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263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9618132-0B08-47C8-8935-11937CADD5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934CCF-246A-43DC-BBAE-315C35C4A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18CE2-C364-4963-8480-119FF007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CB9E6E-35E0-44BB-BA4C-B73F06DF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A1F55-940D-4DF1-93EC-AC299A88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45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A399A-AEC2-4528-AD60-100D23DA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8882AC-5A4D-43E3-8815-85E9F6457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96BFE-2C34-4E25-8349-6DDAABC44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00F08-9077-4B88-A682-FE75B55A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4E3B6F-D4DD-4DC8-994F-9E8D632BF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18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DF9D2-CDDC-402E-B068-03009619F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E2A242-8574-4FC1-92F8-E9ABD9FB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58975B-832A-44E4-89B4-6FFD2495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882894-6D46-4032-A5FD-DA9D0F1E6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3004A5-DAD7-4694-8D8D-A2100C5FA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2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44066-3923-480C-A281-B649EF27C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D9A45-1DAC-4187-889C-D5CB83C20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A69A8-B6D5-472B-98D5-002E060C0E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901117-98AF-49EB-A924-86F95261F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B4AEC4-2781-459C-AA2F-68AA07C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35068C-A056-4F4F-8438-898E4048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60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4981C-021B-4765-A751-B804E61E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C1C1E2-540F-4228-BBD1-85761C992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16BB28-91D1-4E92-8EE4-9171D1F58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8679979-20DE-424C-9313-C869C9229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A2C7AC-C5F6-4618-8AA9-4C3B0F341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D58BED2-EFB4-4A08-82F5-10737C7A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569C9FA-ECE4-4805-BFF1-30E12DFA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AF5412-EEE9-4039-8706-DCD00F4C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6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9C618F-219E-4430-84AE-17C73E9A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214E47-1AE3-4E45-8872-36FED31DF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6EBFCB4-672C-4E3B-9983-2453F70E0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D1205D-4933-4D4D-8CD2-FE27AEF1A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630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9EBF67-BB44-442F-B56D-B5A7B68E5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AC8A5D-0536-4293-BBC2-783217FF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56B0B8-1DFE-4718-BA4D-CC285858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4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9F1CA8-4951-41EA-89F7-9C0117598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5503B5-37F9-4909-8025-4D60F1E5A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2726E2-DC12-4CE2-B5D8-4FA87ECE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F3177-0F87-42F1-90B5-647441A7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4BA7AD-E29E-4874-8FBE-D4A5E02A5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40E9EC-7D9D-453E-AFBB-F66022A8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387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5C2FC-E914-4272-95D1-4401220D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3DF42-3393-4864-BD99-4A81341413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A39A63-C40D-4B95-AA10-591BCD32DC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5BA54B-EA30-4008-A4CF-9BEFB04D4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28852-1D78-4F78-9729-B381D55E4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681178-C02B-4621-9B38-9E92DDCA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90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2FFCAF-2225-4DBB-9EE2-7F9DF4A1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5D409C-2D7B-4C1D-8D5E-99F05EFB1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3882E6-E632-4101-AF6E-3ED975178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C1DF7-BB0B-411B-87CA-7C6F0B50BD8C}" type="datetimeFigureOut">
              <a:rPr lang="ko-KR" altLang="en-US" smtClean="0"/>
              <a:t>2022-04-21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D5197D-42B3-4EE9-8425-B8F0D5B351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B1901-FDD2-4022-B272-5597D7C512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7AD28-5611-4E60-8727-84444AA8A9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4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urrys.co.uk/gbuk/techtalk/this-is-what-the-best-selling-games-have-in-common/" TargetMode="External"/><Relationship Id="rId2" Type="http://schemas.openxmlformats.org/officeDocument/2006/relationships/hyperlink" Target="https://www.t4.ai/industry/video-game-market-share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FDD7618-8D71-43A6-A4FE-431EC933B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6600"/>
              <a:t>게임 출시를 위한 </a:t>
            </a:r>
            <a:br>
              <a:rPr lang="en-US" altLang="ko-KR" sz="6600"/>
            </a:br>
            <a:r>
              <a:rPr lang="ko-KR" altLang="en-US" sz="6600"/>
              <a:t>데이터분석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92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Preprocessing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A3CBD83-3D99-4F91-A427-4FB92F2B3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342" y="1424974"/>
            <a:ext cx="6871446" cy="164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dirty="0"/>
              <a:t>새로운 </a:t>
            </a:r>
            <a:r>
              <a:rPr lang="en-US" altLang="ko-KR" sz="3200" dirty="0"/>
              <a:t>feature </a:t>
            </a:r>
            <a:r>
              <a:rPr lang="ko-KR" altLang="en-US" sz="3200" dirty="0"/>
              <a:t>생성</a:t>
            </a:r>
            <a:endParaRPr lang="en-US" altLang="ko-KR" sz="3200" dirty="0"/>
          </a:p>
          <a:p>
            <a:r>
              <a:rPr lang="en-US" altLang="ko-KR" dirty="0"/>
              <a:t> </a:t>
            </a:r>
            <a:r>
              <a:rPr lang="ko-KR" altLang="en-US" dirty="0"/>
              <a:t>총 판매액 </a:t>
            </a:r>
            <a:r>
              <a:rPr lang="en-US" altLang="ko-KR" dirty="0"/>
              <a:t>: </a:t>
            </a:r>
            <a:r>
              <a:rPr lang="ko-KR" altLang="en-US" dirty="0"/>
              <a:t>지역별 판매액 총합</a:t>
            </a:r>
            <a:endParaRPr lang="en-US" altLang="ko-KR" dirty="0"/>
          </a:p>
          <a:p>
            <a:r>
              <a:rPr lang="ko-KR" altLang="en-US" dirty="0"/>
              <a:t> 연도 구분</a:t>
            </a:r>
            <a:r>
              <a:rPr lang="en-US" altLang="ko-KR" dirty="0"/>
              <a:t>(5</a:t>
            </a:r>
            <a:r>
              <a:rPr lang="ko-KR" altLang="en-US" dirty="0"/>
              <a:t>년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765ECA7-8E8F-49C7-9D1A-90EE4399793E}"/>
              </a:ext>
            </a:extLst>
          </p:cNvPr>
          <p:cNvSpPr txBox="1">
            <a:spLocks/>
          </p:cNvSpPr>
          <p:nvPr/>
        </p:nvSpPr>
        <p:spPr>
          <a:xfrm>
            <a:off x="802342" y="3634355"/>
            <a:ext cx="10071847" cy="2875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200" dirty="0"/>
              <a:t>이상치</a:t>
            </a:r>
            <a:r>
              <a:rPr lang="en-US" altLang="ko-KR" sz="3200" dirty="0"/>
              <a:t>(outliers)</a:t>
            </a:r>
            <a:r>
              <a:rPr lang="ko-KR" altLang="en-US" sz="3200" dirty="0"/>
              <a:t> 제거 </a:t>
            </a:r>
            <a:r>
              <a:rPr lang="en-US" altLang="ko-KR" sz="3200" dirty="0">
                <a:sym typeface="Wingdings" panose="05000000000000000000" pitchFamily="2" charset="2"/>
              </a:rPr>
              <a:t> 439</a:t>
            </a:r>
            <a:r>
              <a:rPr lang="ko-KR" altLang="en-US" sz="3200" dirty="0">
                <a:sym typeface="Wingdings" panose="05000000000000000000" pitchFamily="2" charset="2"/>
              </a:rPr>
              <a:t>개 게임 데이터셋 구성</a:t>
            </a:r>
            <a:endParaRPr lang="en-US" altLang="ko-KR" sz="3200" dirty="0"/>
          </a:p>
          <a:p>
            <a:r>
              <a:rPr lang="ko-KR" altLang="en-US" dirty="0"/>
              <a:t> 총 판매액 상위 </a:t>
            </a:r>
            <a:r>
              <a:rPr lang="en-US" altLang="ko-KR" dirty="0"/>
              <a:t>444</a:t>
            </a:r>
            <a:r>
              <a:rPr lang="ko-KR" altLang="en-US" dirty="0"/>
              <a:t>위 미만 제거</a:t>
            </a:r>
            <a:br>
              <a:rPr lang="en-US" altLang="ko-KR" dirty="0"/>
            </a:br>
            <a:r>
              <a:rPr lang="en-US" altLang="ko-KR" dirty="0"/>
              <a:t>: </a:t>
            </a:r>
            <a:r>
              <a:rPr lang="ko-KR" altLang="en-US" sz="2400" dirty="0"/>
              <a:t>게임 판매액 상위가 총 판매액의 </a:t>
            </a:r>
            <a:r>
              <a:rPr lang="en-US" altLang="ko-KR" sz="2400" dirty="0"/>
              <a:t>99.99% </a:t>
            </a:r>
            <a:r>
              <a:rPr lang="ko-KR" altLang="en-US" sz="2400" dirty="0"/>
              <a:t>차지</a:t>
            </a:r>
            <a:br>
              <a:rPr lang="en-US" altLang="ko-KR" sz="2400" dirty="0"/>
            </a:br>
            <a:r>
              <a:rPr lang="en-US" altLang="ko-KR" sz="2400" dirty="0"/>
              <a:t>  445</a:t>
            </a:r>
            <a:r>
              <a:rPr lang="ko-KR" altLang="en-US" sz="2400" dirty="0"/>
              <a:t>위부터 판매량 단위가 급격히 줄어듦</a:t>
            </a:r>
            <a:br>
              <a:rPr lang="en-US" altLang="ko-KR" sz="2400" dirty="0"/>
            </a:br>
            <a:r>
              <a:rPr lang="en-US" altLang="ko-KR" sz="2400" dirty="0"/>
              <a:t>  (10,000</a:t>
            </a:r>
            <a:r>
              <a:rPr lang="ko-KR" altLang="en-US" sz="2400" dirty="0"/>
              <a:t> </a:t>
            </a:r>
            <a:r>
              <a:rPr lang="en-US" altLang="ko-KR" sz="2400" dirty="0">
                <a:sym typeface="Wingdings" panose="05000000000000000000" pitchFamily="2" charset="2"/>
              </a:rPr>
              <a:t> 82.74)</a:t>
            </a:r>
            <a:endParaRPr lang="en-US" altLang="ko-KR" dirty="0"/>
          </a:p>
          <a:p>
            <a:r>
              <a:rPr lang="en-US" altLang="ko-KR" dirty="0"/>
              <a:t> 1881~1990</a:t>
            </a:r>
            <a:r>
              <a:rPr lang="ko-KR" altLang="en-US" dirty="0"/>
              <a:t>년 발매된 게임 데이터 제거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7DE8BC4-18EA-4A1B-818C-4B6777592427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1/2 액자 10">
            <a:extLst>
              <a:ext uri="{FF2B5EF4-FFF2-40B4-BE49-F238E27FC236}">
                <a16:creationId xmlns:a16="http://schemas.microsoft.com/office/drawing/2014/main" id="{C7CACACA-4E33-4B97-B065-359EBD81DF67}"/>
              </a:ext>
            </a:extLst>
          </p:cNvPr>
          <p:cNvSpPr/>
          <p:nvPr/>
        </p:nvSpPr>
        <p:spPr>
          <a:xfrm rot="12772957">
            <a:off x="270250" y="1294980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A453BF7B-E9F2-454C-8100-3FC6D1E05E37}"/>
              </a:ext>
            </a:extLst>
          </p:cNvPr>
          <p:cNvSpPr/>
          <p:nvPr/>
        </p:nvSpPr>
        <p:spPr>
          <a:xfrm rot="12772957">
            <a:off x="270250" y="3462078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24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C160E06-7D31-48A0-B9C4-C6A208449E7D}"/>
              </a:ext>
            </a:extLst>
          </p:cNvPr>
          <p:cNvGrpSpPr/>
          <p:nvPr/>
        </p:nvGrpSpPr>
        <p:grpSpPr>
          <a:xfrm>
            <a:off x="224118" y="157794"/>
            <a:ext cx="11654120" cy="6619524"/>
            <a:chOff x="224118" y="157794"/>
            <a:chExt cx="11654120" cy="661952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830547-75D2-49C9-B3C7-59D6490AE459}"/>
                </a:ext>
              </a:extLst>
            </p:cNvPr>
            <p:cNvSpPr/>
            <p:nvPr/>
          </p:nvSpPr>
          <p:spPr>
            <a:xfrm>
              <a:off x="224118" y="157794"/>
              <a:ext cx="11654120" cy="661952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4342" name="Picture 6">
              <a:extLst>
                <a:ext uri="{FF2B5EF4-FFF2-40B4-BE49-F238E27FC236}">
                  <a16:creationId xmlns:a16="http://schemas.microsoft.com/office/drawing/2014/main" id="{20C7AD8B-4E76-4E11-9E56-969CE33729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4341" y="205905"/>
              <a:ext cx="8242767" cy="6494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2195727-6F2B-4786-B0B8-B7280250A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761" y="205905"/>
              <a:ext cx="3136418" cy="30572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EFB3ED66-5926-4DD1-AC41-05BAFEE239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13762" y="3420036"/>
              <a:ext cx="3136418" cy="32801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1608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1430D-C762-44BA-A9D2-280C8D14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분석 절차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832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6C97BA7-8DA0-4653-B464-F5A0CD37A1D6}"/>
              </a:ext>
            </a:extLst>
          </p:cNvPr>
          <p:cNvSpPr/>
          <p:nvPr/>
        </p:nvSpPr>
        <p:spPr>
          <a:xfrm>
            <a:off x="10192873" y="1407457"/>
            <a:ext cx="997328" cy="5154707"/>
          </a:xfrm>
          <a:prstGeom prst="roundRect">
            <a:avLst>
              <a:gd name="adj" fmla="val 10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B1A3BF-CE25-46D6-B294-245537DC097A}"/>
              </a:ext>
            </a:extLst>
          </p:cNvPr>
          <p:cNvSpPr/>
          <p:nvPr/>
        </p:nvSpPr>
        <p:spPr>
          <a:xfrm>
            <a:off x="228601" y="1407459"/>
            <a:ext cx="3859305" cy="5154706"/>
          </a:xfrm>
          <a:prstGeom prst="roundRect">
            <a:avLst>
              <a:gd name="adj" fmla="val 10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분석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B4DB71-0646-4B84-98FC-A93C84EE1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10633" y="1956972"/>
            <a:ext cx="1631581" cy="42582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ko-KR" altLang="en-US" dirty="0"/>
              <a:t>지역 시장</a:t>
            </a:r>
            <a:endParaRPr lang="en-US" altLang="ko-KR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8C91B281-6F17-4067-95E9-981C374B6F92}"/>
              </a:ext>
            </a:extLst>
          </p:cNvPr>
          <p:cNvSpPr txBox="1">
            <a:spLocks/>
          </p:cNvSpPr>
          <p:nvPr/>
        </p:nvSpPr>
        <p:spPr>
          <a:xfrm>
            <a:off x="1005108" y="3263761"/>
            <a:ext cx="1253069" cy="668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00" dirty="0"/>
              <a:t>트랜드</a:t>
            </a:r>
            <a:endParaRPr lang="en-US" altLang="ko-KR" sz="2600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9056E20D-DE68-411E-9DB4-7D27BB5D49E0}"/>
              </a:ext>
            </a:extLst>
          </p:cNvPr>
          <p:cNvSpPr txBox="1">
            <a:spLocks/>
          </p:cNvSpPr>
          <p:nvPr/>
        </p:nvSpPr>
        <p:spPr>
          <a:xfrm>
            <a:off x="1068587" y="5114427"/>
            <a:ext cx="1734671" cy="425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성공 사례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95BDF-6312-4D01-925A-3313C31F4F69}"/>
              </a:ext>
            </a:extLst>
          </p:cNvPr>
          <p:cNvSpPr txBox="1"/>
          <p:nvPr/>
        </p:nvSpPr>
        <p:spPr>
          <a:xfrm>
            <a:off x="1073519" y="2372419"/>
            <a:ext cx="2884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지역 별 인기 장르 분석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11A4D6-A406-49B6-AC52-AB0F8D447502}"/>
              </a:ext>
            </a:extLst>
          </p:cNvPr>
          <p:cNvSpPr txBox="1"/>
          <p:nvPr/>
        </p:nvSpPr>
        <p:spPr>
          <a:xfrm>
            <a:off x="1073519" y="3858266"/>
            <a:ext cx="290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장르 및 플랫폼별 </a:t>
            </a:r>
            <a:endParaRPr lang="en-US" altLang="ko-KR" sz="2000" dirty="0"/>
          </a:p>
          <a:p>
            <a:r>
              <a:rPr lang="ko-KR" altLang="en-US" sz="2000" dirty="0" err="1"/>
              <a:t>발매량</a:t>
            </a:r>
            <a:r>
              <a:rPr lang="en-US" altLang="ko-KR" sz="2000" dirty="0"/>
              <a:t>/</a:t>
            </a:r>
            <a:r>
              <a:rPr lang="ko-KR" altLang="en-US" sz="2000" dirty="0"/>
              <a:t>판매량 추이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26B2D4-C7CF-4580-89E0-834387716FE5}"/>
              </a:ext>
            </a:extLst>
          </p:cNvPr>
          <p:cNvSpPr txBox="1"/>
          <p:nvPr/>
        </p:nvSpPr>
        <p:spPr>
          <a:xfrm>
            <a:off x="1068587" y="5578122"/>
            <a:ext cx="278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성공작들의 특징 분석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4D8C32D-F79F-40FC-80A0-47820518DF61}"/>
              </a:ext>
            </a:extLst>
          </p:cNvPr>
          <p:cNvSpPr/>
          <p:nvPr/>
        </p:nvSpPr>
        <p:spPr>
          <a:xfrm>
            <a:off x="4295155" y="3686654"/>
            <a:ext cx="569258" cy="31376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D1D1A6-25C0-4028-9F93-79EB1CEBFBAF}"/>
              </a:ext>
            </a:extLst>
          </p:cNvPr>
          <p:cNvSpPr txBox="1"/>
          <p:nvPr/>
        </p:nvSpPr>
        <p:spPr>
          <a:xfrm>
            <a:off x="961461" y="1082977"/>
            <a:ext cx="24294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분석 영역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E80B56B-0D31-4FBA-9D3A-8B16FE0B3253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1/2 액자 20">
            <a:extLst>
              <a:ext uri="{FF2B5EF4-FFF2-40B4-BE49-F238E27FC236}">
                <a16:creationId xmlns:a16="http://schemas.microsoft.com/office/drawing/2014/main" id="{66E995AC-B63C-43B0-BCE4-85A6F3E353A0}"/>
              </a:ext>
            </a:extLst>
          </p:cNvPr>
          <p:cNvSpPr/>
          <p:nvPr/>
        </p:nvSpPr>
        <p:spPr>
          <a:xfrm rot="12772957">
            <a:off x="534704" y="1768591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1/2 액자 21">
            <a:extLst>
              <a:ext uri="{FF2B5EF4-FFF2-40B4-BE49-F238E27FC236}">
                <a16:creationId xmlns:a16="http://schemas.microsoft.com/office/drawing/2014/main" id="{71372A7F-BEF3-41B4-BB5E-13C5130F65AC}"/>
              </a:ext>
            </a:extLst>
          </p:cNvPr>
          <p:cNvSpPr/>
          <p:nvPr/>
        </p:nvSpPr>
        <p:spPr>
          <a:xfrm rot="12772957">
            <a:off x="520704" y="3205085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1/2 액자 23">
            <a:extLst>
              <a:ext uri="{FF2B5EF4-FFF2-40B4-BE49-F238E27FC236}">
                <a16:creationId xmlns:a16="http://schemas.microsoft.com/office/drawing/2014/main" id="{7A3DFC0D-7476-44F3-8784-86330FCA34D6}"/>
              </a:ext>
            </a:extLst>
          </p:cNvPr>
          <p:cNvSpPr/>
          <p:nvPr/>
        </p:nvSpPr>
        <p:spPr>
          <a:xfrm rot="12772957">
            <a:off x="498347" y="4939671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D319342-06C9-4AE6-B9B7-A3538FE8BBDA}"/>
              </a:ext>
            </a:extLst>
          </p:cNvPr>
          <p:cNvSpPr/>
          <p:nvPr/>
        </p:nvSpPr>
        <p:spPr>
          <a:xfrm>
            <a:off x="5071662" y="1407459"/>
            <a:ext cx="3859305" cy="5154706"/>
          </a:xfrm>
          <a:prstGeom prst="roundRect">
            <a:avLst>
              <a:gd name="adj" fmla="val 10628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내용 개체 틀 2">
            <a:extLst>
              <a:ext uri="{FF2B5EF4-FFF2-40B4-BE49-F238E27FC236}">
                <a16:creationId xmlns:a16="http://schemas.microsoft.com/office/drawing/2014/main" id="{5A909435-C0E6-4BF5-9991-C2F108E2A7D9}"/>
              </a:ext>
            </a:extLst>
          </p:cNvPr>
          <p:cNvSpPr txBox="1">
            <a:spLocks/>
          </p:cNvSpPr>
          <p:nvPr/>
        </p:nvSpPr>
        <p:spPr>
          <a:xfrm>
            <a:off x="5853693" y="1956972"/>
            <a:ext cx="2970942" cy="425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판매량 평균 비교</a:t>
            </a:r>
            <a:endParaRPr lang="en-US" altLang="ko-KR" dirty="0"/>
          </a:p>
        </p:txBody>
      </p:sp>
      <p:sp>
        <p:nvSpPr>
          <p:cNvPr id="27" name="내용 개체 틀 2">
            <a:extLst>
              <a:ext uri="{FF2B5EF4-FFF2-40B4-BE49-F238E27FC236}">
                <a16:creationId xmlns:a16="http://schemas.microsoft.com/office/drawing/2014/main" id="{48A88707-9CCF-4F98-889E-EC3904923FCA}"/>
              </a:ext>
            </a:extLst>
          </p:cNvPr>
          <p:cNvSpPr txBox="1">
            <a:spLocks/>
          </p:cNvSpPr>
          <p:nvPr/>
        </p:nvSpPr>
        <p:spPr>
          <a:xfrm>
            <a:off x="5848168" y="3263761"/>
            <a:ext cx="2785788" cy="668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600" dirty="0"/>
              <a:t>변화 추이 시각화</a:t>
            </a:r>
            <a:endParaRPr lang="en-US" altLang="ko-KR" sz="2600" dirty="0"/>
          </a:p>
        </p:txBody>
      </p:sp>
      <p:sp>
        <p:nvSpPr>
          <p:cNvPr id="28" name="내용 개체 틀 2">
            <a:extLst>
              <a:ext uri="{FF2B5EF4-FFF2-40B4-BE49-F238E27FC236}">
                <a16:creationId xmlns:a16="http://schemas.microsoft.com/office/drawing/2014/main" id="{7F7B9932-F357-45A8-A50D-C6D4EAB6E5FB}"/>
              </a:ext>
            </a:extLst>
          </p:cNvPr>
          <p:cNvSpPr txBox="1">
            <a:spLocks/>
          </p:cNvSpPr>
          <p:nvPr/>
        </p:nvSpPr>
        <p:spPr>
          <a:xfrm>
            <a:off x="5911648" y="5114427"/>
            <a:ext cx="2889330" cy="425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성공작 특성 분류</a:t>
            </a:r>
            <a:endParaRPr lang="en-US" altLang="ko-K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35B9B3-22AE-4BD6-A90B-7F7AC537DC04}"/>
              </a:ext>
            </a:extLst>
          </p:cNvPr>
          <p:cNvSpPr txBox="1"/>
          <p:nvPr/>
        </p:nvSpPr>
        <p:spPr>
          <a:xfrm>
            <a:off x="5916580" y="2372419"/>
            <a:ext cx="2884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ANOVA &amp; Tukey Test</a:t>
            </a:r>
            <a:endParaRPr lang="ko-KR" altLang="en-US" sz="20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C7E2C4-F5EA-4172-8830-AB16469D57AB}"/>
              </a:ext>
            </a:extLst>
          </p:cNvPr>
          <p:cNvSpPr txBox="1"/>
          <p:nvPr/>
        </p:nvSpPr>
        <p:spPr>
          <a:xfrm>
            <a:off x="5916580" y="3858266"/>
            <a:ext cx="29080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연도별 </a:t>
            </a:r>
            <a:r>
              <a:rPr lang="ko-KR" altLang="en-US" sz="2000" dirty="0" err="1"/>
              <a:t>발매량</a:t>
            </a:r>
            <a:r>
              <a:rPr lang="en-US" altLang="ko-KR" sz="2000" dirty="0"/>
              <a:t>/</a:t>
            </a:r>
            <a:r>
              <a:rPr lang="ko-KR" altLang="en-US" sz="2000" dirty="0"/>
              <a:t>판매량 변화 그래프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63F3CF7-7016-4C19-848B-6E1D61059BAF}"/>
              </a:ext>
            </a:extLst>
          </p:cNvPr>
          <p:cNvSpPr txBox="1"/>
          <p:nvPr/>
        </p:nvSpPr>
        <p:spPr>
          <a:xfrm>
            <a:off x="5946270" y="5562268"/>
            <a:ext cx="2785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K-means clustering</a:t>
            </a:r>
            <a:endParaRPr lang="ko-KR" altLang="en-US" sz="2000" dirty="0"/>
          </a:p>
        </p:txBody>
      </p:sp>
      <p:sp>
        <p:nvSpPr>
          <p:cNvPr id="32" name="화살표: 오른쪽 31">
            <a:extLst>
              <a:ext uri="{FF2B5EF4-FFF2-40B4-BE49-F238E27FC236}">
                <a16:creationId xmlns:a16="http://schemas.microsoft.com/office/drawing/2014/main" id="{5C70990C-0122-46D8-8746-68565703129E}"/>
              </a:ext>
            </a:extLst>
          </p:cNvPr>
          <p:cNvSpPr/>
          <p:nvPr/>
        </p:nvSpPr>
        <p:spPr>
          <a:xfrm>
            <a:off x="9138216" y="3686654"/>
            <a:ext cx="569258" cy="31376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5A1B497-2930-45D2-969E-6AC79665FF25}"/>
              </a:ext>
            </a:extLst>
          </p:cNvPr>
          <p:cNvSpPr txBox="1"/>
          <p:nvPr/>
        </p:nvSpPr>
        <p:spPr>
          <a:xfrm>
            <a:off x="5804522" y="1082977"/>
            <a:ext cx="242943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분석 방법</a:t>
            </a:r>
          </a:p>
        </p:txBody>
      </p:sp>
      <p:sp>
        <p:nvSpPr>
          <p:cNvPr id="34" name="1/2 액자 33">
            <a:extLst>
              <a:ext uri="{FF2B5EF4-FFF2-40B4-BE49-F238E27FC236}">
                <a16:creationId xmlns:a16="http://schemas.microsoft.com/office/drawing/2014/main" id="{AADEAFA1-CB65-48D3-9D90-7A7C0665BE17}"/>
              </a:ext>
            </a:extLst>
          </p:cNvPr>
          <p:cNvSpPr/>
          <p:nvPr/>
        </p:nvSpPr>
        <p:spPr>
          <a:xfrm rot="12772957">
            <a:off x="5377765" y="1768591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1/2 액자 34">
            <a:extLst>
              <a:ext uri="{FF2B5EF4-FFF2-40B4-BE49-F238E27FC236}">
                <a16:creationId xmlns:a16="http://schemas.microsoft.com/office/drawing/2014/main" id="{0C1D4519-4AD8-4BFC-A091-F1ABB80E22BA}"/>
              </a:ext>
            </a:extLst>
          </p:cNvPr>
          <p:cNvSpPr/>
          <p:nvPr/>
        </p:nvSpPr>
        <p:spPr>
          <a:xfrm rot="12772957">
            <a:off x="5363765" y="3205085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1/2 액자 35">
            <a:extLst>
              <a:ext uri="{FF2B5EF4-FFF2-40B4-BE49-F238E27FC236}">
                <a16:creationId xmlns:a16="http://schemas.microsoft.com/office/drawing/2014/main" id="{21916FA9-C3E1-4CC4-993A-C192CE48A62C}"/>
              </a:ext>
            </a:extLst>
          </p:cNvPr>
          <p:cNvSpPr/>
          <p:nvPr/>
        </p:nvSpPr>
        <p:spPr>
          <a:xfrm rot="12772957">
            <a:off x="5341408" y="4939671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72FB5F-0B3D-4FE7-80D0-3B9DF6ECA5AD}"/>
              </a:ext>
            </a:extLst>
          </p:cNvPr>
          <p:cNvSpPr txBox="1"/>
          <p:nvPr/>
        </p:nvSpPr>
        <p:spPr>
          <a:xfrm>
            <a:off x="10290864" y="1905881"/>
            <a:ext cx="800219" cy="39047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ko-KR" altLang="en-US" sz="4000" dirty="0"/>
              <a:t>출시 방향 도출</a:t>
            </a:r>
          </a:p>
        </p:txBody>
      </p:sp>
    </p:spTree>
    <p:extLst>
      <p:ext uri="{BB962C8B-B14F-4D97-AF65-F5344CB8AC3E}">
        <p14:creationId xmlns:p14="http://schemas.microsoft.com/office/powerpoint/2010/main" val="2464707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1430D-C762-44BA-A9D2-280C8D14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지역 시장 분석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1817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지역 내 장르 선호도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A3CBD83-3D99-4F91-A427-4FB92F2B3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83119" y="1207936"/>
            <a:ext cx="2919234" cy="11049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일본에서만 장르별 판매량 평균이 유의미한 차이를 나타냄</a:t>
            </a:r>
            <a:endParaRPr lang="en-US" altLang="ko-KR" sz="24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7F9A02-813E-4A7C-AFB7-C2480DBEDDC0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1EE2B95-F9F8-41A8-8F42-10C3402950F3}"/>
              </a:ext>
            </a:extLst>
          </p:cNvPr>
          <p:cNvGrpSpPr/>
          <p:nvPr/>
        </p:nvGrpSpPr>
        <p:grpSpPr>
          <a:xfrm>
            <a:off x="-79001" y="1084588"/>
            <a:ext cx="8441392" cy="5208636"/>
            <a:chOff x="-79001" y="1084588"/>
            <a:chExt cx="8441392" cy="520863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73BC4B8E-0FFC-4189-89E5-3940E8B28EC2}"/>
                </a:ext>
              </a:extLst>
            </p:cNvPr>
            <p:cNvGrpSpPr/>
            <p:nvPr/>
          </p:nvGrpSpPr>
          <p:grpSpPr>
            <a:xfrm>
              <a:off x="0" y="1084588"/>
              <a:ext cx="8362391" cy="5208636"/>
              <a:chOff x="89647" y="1380566"/>
              <a:chExt cx="8272744" cy="4599033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4AB71F20-489D-4D7F-BC5C-14A6BC353194}"/>
                  </a:ext>
                </a:extLst>
              </p:cNvPr>
              <p:cNvSpPr/>
              <p:nvPr/>
            </p:nvSpPr>
            <p:spPr>
              <a:xfrm>
                <a:off x="89647" y="1380566"/>
                <a:ext cx="8272744" cy="45990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1A97C4-058A-49E7-B6AE-D3173D8A6376}"/>
                  </a:ext>
                </a:extLst>
              </p:cNvPr>
              <p:cNvSpPr txBox="1"/>
              <p:nvPr/>
            </p:nvSpPr>
            <p:spPr>
              <a:xfrm>
                <a:off x="6587380" y="5679878"/>
                <a:ext cx="177501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chemeClr val="accent3">
                        <a:lumMod val="50000"/>
                      </a:schemeClr>
                    </a:solidFill>
                  </a:rPr>
                  <a:t>신뢰수준 </a:t>
                </a:r>
                <a:r>
                  <a:rPr lang="en-US" altLang="ko-KR" sz="1200" dirty="0">
                    <a:solidFill>
                      <a:schemeClr val="accent3">
                        <a:lumMod val="50000"/>
                      </a:schemeClr>
                    </a:solidFill>
                  </a:rPr>
                  <a:t>95%</a:t>
                </a:r>
                <a:endParaRPr lang="ko-KR" altLang="en-US" sz="1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6386" name="Picture 2">
              <a:extLst>
                <a:ext uri="{FF2B5EF4-FFF2-40B4-BE49-F238E27FC236}">
                  <a16:creationId xmlns:a16="http://schemas.microsoft.com/office/drawing/2014/main" id="{948E7513-3C10-4435-8B38-51ECE5B622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-79001" y="1622612"/>
              <a:ext cx="8441392" cy="4392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1D91AE-D77D-4390-A790-C767ED7C8603}"/>
                </a:ext>
              </a:extLst>
            </p:cNvPr>
            <p:cNvSpPr/>
            <p:nvPr/>
          </p:nvSpPr>
          <p:spPr>
            <a:xfrm>
              <a:off x="1980360" y="1405017"/>
              <a:ext cx="4491318" cy="468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일본 시장의 장르 별 평균 비교 </a:t>
              </a:r>
            </a:p>
          </p:txBody>
        </p:sp>
      </p:grpSp>
      <p:sp>
        <p:nvSpPr>
          <p:cNvPr id="13" name="1/2 액자 12">
            <a:extLst>
              <a:ext uri="{FF2B5EF4-FFF2-40B4-BE49-F238E27FC236}">
                <a16:creationId xmlns:a16="http://schemas.microsoft.com/office/drawing/2014/main" id="{ECFD3CC1-4395-4509-9913-7901C2B7761B}"/>
              </a:ext>
            </a:extLst>
          </p:cNvPr>
          <p:cNvSpPr/>
          <p:nvPr/>
        </p:nvSpPr>
        <p:spPr>
          <a:xfrm rot="12772957">
            <a:off x="8671302" y="1095807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7ECC348-71A6-4637-8874-66E80DD29C24}"/>
              </a:ext>
            </a:extLst>
          </p:cNvPr>
          <p:cNvSpPr txBox="1">
            <a:spLocks/>
          </p:cNvSpPr>
          <p:nvPr/>
        </p:nvSpPr>
        <p:spPr>
          <a:xfrm>
            <a:off x="9183119" y="3362177"/>
            <a:ext cx="2919234" cy="869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Role-Playing </a:t>
            </a:r>
            <a:r>
              <a:rPr lang="ko-KR" altLang="en-US" sz="2400" dirty="0"/>
              <a:t>장르 게임 선호</a:t>
            </a:r>
            <a:endParaRPr lang="en-US" altLang="ko-KR" sz="2400" dirty="0"/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143F8F1F-F826-42B7-AF6A-B226A3A5D87B}"/>
              </a:ext>
            </a:extLst>
          </p:cNvPr>
          <p:cNvSpPr/>
          <p:nvPr/>
        </p:nvSpPr>
        <p:spPr>
          <a:xfrm rot="12772957">
            <a:off x="8671302" y="3250048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22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지역별 롤플레잉 장르 선호도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15A64A-C131-406D-AB0C-5DA1DCBA33B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1A64811-39DC-4E6A-8D12-C52430C0C77F}"/>
              </a:ext>
            </a:extLst>
          </p:cNvPr>
          <p:cNvGrpSpPr/>
          <p:nvPr/>
        </p:nvGrpSpPr>
        <p:grpSpPr>
          <a:xfrm>
            <a:off x="-1" y="1084588"/>
            <a:ext cx="7971117" cy="5208636"/>
            <a:chOff x="-1" y="1084588"/>
            <a:chExt cx="7971117" cy="520863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61420C7-88EE-4800-8CC6-5CD936493358}"/>
                </a:ext>
              </a:extLst>
            </p:cNvPr>
            <p:cNvGrpSpPr/>
            <p:nvPr/>
          </p:nvGrpSpPr>
          <p:grpSpPr>
            <a:xfrm>
              <a:off x="-1" y="1084588"/>
              <a:ext cx="7971117" cy="5208636"/>
              <a:chOff x="89647" y="1380566"/>
              <a:chExt cx="8272744" cy="4599033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2EF755F-7DB7-4DB8-8A36-B592F3D10810}"/>
                  </a:ext>
                </a:extLst>
              </p:cNvPr>
              <p:cNvSpPr/>
              <p:nvPr/>
            </p:nvSpPr>
            <p:spPr>
              <a:xfrm>
                <a:off x="89647" y="1380566"/>
                <a:ext cx="8272744" cy="459903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B04B39A-F577-4F66-92D9-D5F6D0EF5AC6}"/>
                  </a:ext>
                </a:extLst>
              </p:cNvPr>
              <p:cNvSpPr txBox="1"/>
              <p:nvPr/>
            </p:nvSpPr>
            <p:spPr>
              <a:xfrm>
                <a:off x="6587380" y="5679878"/>
                <a:ext cx="177501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1200" dirty="0">
                    <a:solidFill>
                      <a:schemeClr val="accent3">
                        <a:lumMod val="50000"/>
                      </a:schemeClr>
                    </a:solidFill>
                  </a:rPr>
                  <a:t>신뢰수준 </a:t>
                </a:r>
                <a:r>
                  <a:rPr lang="en-US" altLang="ko-KR" sz="1200" dirty="0">
                    <a:solidFill>
                      <a:schemeClr val="accent3">
                        <a:lumMod val="50000"/>
                      </a:schemeClr>
                    </a:solidFill>
                  </a:rPr>
                  <a:t>95%</a:t>
                </a:r>
                <a:endParaRPr lang="ko-KR" altLang="en-US" sz="12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p:grp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A8C39B-0C2F-4DEE-9181-C370297367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8100" y="1492482"/>
              <a:ext cx="7859634" cy="43928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98DC093-CEAE-4EDE-9AD0-5B5564AF89C3}"/>
                </a:ext>
              </a:extLst>
            </p:cNvPr>
            <p:cNvSpPr/>
            <p:nvPr/>
          </p:nvSpPr>
          <p:spPr>
            <a:xfrm>
              <a:off x="1712258" y="1289696"/>
              <a:ext cx="4491318" cy="46860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0" b="1" dirty="0">
                  <a:solidFill>
                    <a:schemeClr val="tx1"/>
                  </a:solidFill>
                </a:rPr>
                <a:t>롤플레잉 장르 평균 비교 </a:t>
              </a:r>
            </a:p>
          </p:txBody>
        </p:sp>
      </p:grp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7C221429-2F54-4DD5-8D6B-F922C8D238DB}"/>
              </a:ext>
            </a:extLst>
          </p:cNvPr>
          <p:cNvSpPr txBox="1">
            <a:spLocks/>
          </p:cNvSpPr>
          <p:nvPr/>
        </p:nvSpPr>
        <p:spPr>
          <a:xfrm>
            <a:off x="8531039" y="2032689"/>
            <a:ext cx="3499596" cy="158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일본의 롤플레잉 장르에 대한 선호는 다른 </a:t>
            </a:r>
            <a:br>
              <a:rPr lang="en-US" altLang="ko-KR" sz="2400" dirty="0"/>
            </a:br>
            <a:r>
              <a:rPr lang="ko-KR" altLang="en-US" sz="2400" dirty="0"/>
              <a:t>지역에서의 선호와 </a:t>
            </a:r>
            <a:br>
              <a:rPr lang="en-US" altLang="ko-KR" sz="2400" dirty="0"/>
            </a:br>
            <a:r>
              <a:rPr lang="ko-KR" altLang="en-US" sz="2400" dirty="0"/>
              <a:t>유의미한 차이</a:t>
            </a:r>
            <a:endParaRPr lang="en-US" altLang="ko-KR" sz="2400" dirty="0"/>
          </a:p>
        </p:txBody>
      </p:sp>
      <p:sp>
        <p:nvSpPr>
          <p:cNvPr id="17" name="1/2 액자 16">
            <a:extLst>
              <a:ext uri="{FF2B5EF4-FFF2-40B4-BE49-F238E27FC236}">
                <a16:creationId xmlns:a16="http://schemas.microsoft.com/office/drawing/2014/main" id="{8DA6031E-AA03-4755-90BF-0C9A56E6B83C}"/>
              </a:ext>
            </a:extLst>
          </p:cNvPr>
          <p:cNvSpPr/>
          <p:nvPr/>
        </p:nvSpPr>
        <p:spPr>
          <a:xfrm rot="12772957">
            <a:off x="8671302" y="1095807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744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05222D-A685-4A05-B939-EBB745BEE932}"/>
              </a:ext>
            </a:extLst>
          </p:cNvPr>
          <p:cNvSpPr/>
          <p:nvPr/>
        </p:nvSpPr>
        <p:spPr>
          <a:xfrm>
            <a:off x="189372" y="791337"/>
            <a:ext cx="12002627" cy="32922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E550B5D-B688-4CFD-8DFB-195D51010939}"/>
              </a:ext>
            </a:extLst>
          </p:cNvPr>
          <p:cNvSpPr/>
          <p:nvPr/>
        </p:nvSpPr>
        <p:spPr>
          <a:xfrm>
            <a:off x="0" y="762000"/>
            <a:ext cx="12192000" cy="6096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403A4B-17AD-47E6-97F5-5F5BBCFC295A}"/>
              </a:ext>
            </a:extLst>
          </p:cNvPr>
          <p:cNvSpPr txBox="1"/>
          <p:nvPr/>
        </p:nvSpPr>
        <p:spPr>
          <a:xfrm>
            <a:off x="10641105" y="3832449"/>
            <a:ext cx="1550894" cy="277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200" dirty="0">
                <a:solidFill>
                  <a:schemeClr val="accent3">
                    <a:lumMod val="50000"/>
                  </a:schemeClr>
                </a:solidFill>
              </a:rPr>
              <a:t>신뢰수준 </a:t>
            </a:r>
            <a:r>
              <a:rPr lang="en-US" altLang="ko-KR" sz="1200" dirty="0">
                <a:solidFill>
                  <a:schemeClr val="accent3">
                    <a:lumMod val="50000"/>
                  </a:schemeClr>
                </a:solidFill>
              </a:rPr>
              <a:t>95%</a:t>
            </a:r>
            <a:endParaRPr lang="ko-KR" altLang="en-US" sz="12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북미 지역 선호 장르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9E379B1-1BDB-435E-92B3-95DE834A34E6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386" name="Picture 2">
            <a:extLst>
              <a:ext uri="{FF2B5EF4-FFF2-40B4-BE49-F238E27FC236}">
                <a16:creationId xmlns:a16="http://schemas.microsoft.com/office/drawing/2014/main" id="{948E7513-3C10-4435-8B38-51ECE5B62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-11192" y="995751"/>
            <a:ext cx="5060732" cy="282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FAB2EF-1C83-4568-AFE1-5C60276532F4}"/>
              </a:ext>
            </a:extLst>
          </p:cNvPr>
          <p:cNvSpPr/>
          <p:nvPr/>
        </p:nvSpPr>
        <p:spPr>
          <a:xfrm>
            <a:off x="407894" y="880169"/>
            <a:ext cx="4491318" cy="362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</a:rPr>
              <a:t>액션 장르 평균 비교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B0D34156-133D-4F18-A70A-098ADE74AC32}"/>
              </a:ext>
            </a:extLst>
          </p:cNvPr>
          <p:cNvSpPr txBox="1">
            <a:spLocks/>
          </p:cNvSpPr>
          <p:nvPr/>
        </p:nvSpPr>
        <p:spPr>
          <a:xfrm>
            <a:off x="7225552" y="4765962"/>
            <a:ext cx="4437529" cy="16618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북미 지역의 액션</a:t>
            </a:r>
            <a:r>
              <a:rPr lang="en-US" altLang="ko-KR" sz="2400" dirty="0"/>
              <a:t>, </a:t>
            </a:r>
            <a:r>
              <a:rPr lang="ko-KR" altLang="en-US" sz="2400" dirty="0"/>
              <a:t>레이싱</a:t>
            </a:r>
            <a:r>
              <a:rPr lang="en-US" altLang="ko-KR" sz="2400" dirty="0"/>
              <a:t>, </a:t>
            </a:r>
            <a:br>
              <a:rPr lang="en-US" altLang="ko-KR" sz="2400" dirty="0"/>
            </a:br>
            <a:r>
              <a:rPr lang="ko-KR" altLang="en-US" sz="2400" dirty="0"/>
              <a:t>스포츠 장르에 대한 선호는 </a:t>
            </a:r>
            <a:br>
              <a:rPr lang="en-US" altLang="ko-KR" sz="2400" dirty="0"/>
            </a:br>
            <a:r>
              <a:rPr lang="ko-KR" altLang="en-US" sz="2400" dirty="0"/>
              <a:t>다른 지역에서의 선호와 </a:t>
            </a:r>
            <a:br>
              <a:rPr lang="en-US" altLang="ko-KR" sz="2400" dirty="0"/>
            </a:br>
            <a:r>
              <a:rPr lang="ko-KR" altLang="en-US" sz="2400" dirty="0"/>
              <a:t>유의미한 차이</a:t>
            </a:r>
            <a:endParaRPr lang="en-US" altLang="ko-KR" sz="2400" dirty="0"/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9DBFD47F-F484-4D49-ADB9-B8848EC2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406945" y="1018149"/>
            <a:ext cx="5044902" cy="2819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240746-C3B6-4442-ABCD-11EAB0A2F718}"/>
              </a:ext>
            </a:extLst>
          </p:cNvPr>
          <p:cNvSpPr/>
          <p:nvPr/>
        </p:nvSpPr>
        <p:spPr>
          <a:xfrm>
            <a:off x="6777316" y="889949"/>
            <a:ext cx="4491318" cy="3524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1"/>
                </a:solidFill>
              </a:rPr>
              <a:t>레이싱 장르 평균 비교 </a:t>
            </a: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74811969-3242-434B-9BCF-AFCC90B26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9372" y="4083565"/>
            <a:ext cx="4860168" cy="2739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466695E-2E24-48A6-B8BA-FE9B22D86DC9}"/>
              </a:ext>
            </a:extLst>
          </p:cNvPr>
          <p:cNvSpPr/>
          <p:nvPr/>
        </p:nvSpPr>
        <p:spPr>
          <a:xfrm>
            <a:off x="407894" y="3921994"/>
            <a:ext cx="4491318" cy="36225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>
                <a:solidFill>
                  <a:schemeClr val="tx1"/>
                </a:solidFill>
              </a:rPr>
              <a:t>스포츠 </a:t>
            </a:r>
            <a:r>
              <a:rPr lang="ko-KR" altLang="en-US" b="1" dirty="0">
                <a:solidFill>
                  <a:schemeClr val="tx1"/>
                </a:solidFill>
              </a:rPr>
              <a:t>장르 평균 비교 </a:t>
            </a:r>
          </a:p>
        </p:txBody>
      </p:sp>
      <p:sp>
        <p:nvSpPr>
          <p:cNvPr id="26" name="1/2 액자 25">
            <a:extLst>
              <a:ext uri="{FF2B5EF4-FFF2-40B4-BE49-F238E27FC236}">
                <a16:creationId xmlns:a16="http://schemas.microsoft.com/office/drawing/2014/main" id="{98D6FCAC-D017-4DE1-A58A-6A50853284B4}"/>
              </a:ext>
            </a:extLst>
          </p:cNvPr>
          <p:cNvSpPr/>
          <p:nvPr/>
        </p:nvSpPr>
        <p:spPr>
          <a:xfrm rot="12772957">
            <a:off x="6627068" y="4632883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821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1430D-C762-44BA-A9D2-280C8D14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장르 및 플랫폼 트랜드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2953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309AE8C2-4EEC-49A3-A482-30C982C43A2E}"/>
              </a:ext>
            </a:extLst>
          </p:cNvPr>
          <p:cNvSpPr/>
          <p:nvPr/>
        </p:nvSpPr>
        <p:spPr>
          <a:xfrm>
            <a:off x="6912" y="762001"/>
            <a:ext cx="7915836" cy="6095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장르별 </a:t>
            </a:r>
            <a:r>
              <a:rPr lang="ko-KR" altLang="en-US" dirty="0" err="1"/>
              <a:t>발매량</a:t>
            </a:r>
            <a:r>
              <a:rPr lang="ko-KR" altLang="en-US" dirty="0"/>
              <a:t> 추이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067BCC6-B11B-4B86-8257-ADDBF57C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546" y="860613"/>
            <a:ext cx="7915836" cy="580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5974988-3938-4713-B499-043D2F22B51C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7EA0234-2D27-4969-8E26-C501BF5F0547}"/>
              </a:ext>
            </a:extLst>
          </p:cNvPr>
          <p:cNvSpPr txBox="1">
            <a:spLocks/>
          </p:cNvSpPr>
          <p:nvPr/>
        </p:nvSpPr>
        <p:spPr>
          <a:xfrm>
            <a:off x="9190916" y="1332238"/>
            <a:ext cx="2771698" cy="54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액션 장르 강세</a:t>
            </a:r>
            <a:endParaRPr lang="en-US" altLang="ko-KR" sz="2400" dirty="0"/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3C72A5ED-49D1-4BF6-8F50-8DA0541CC5DB}"/>
              </a:ext>
            </a:extLst>
          </p:cNvPr>
          <p:cNvSpPr/>
          <p:nvPr/>
        </p:nvSpPr>
        <p:spPr>
          <a:xfrm rot="12772957">
            <a:off x="8671302" y="1095807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BB123BFD-16CC-48B8-9FD5-A6F585FA00A8}"/>
              </a:ext>
            </a:extLst>
          </p:cNvPr>
          <p:cNvSpPr txBox="1">
            <a:spLocks/>
          </p:cNvSpPr>
          <p:nvPr/>
        </p:nvSpPr>
        <p:spPr>
          <a:xfrm>
            <a:off x="9190916" y="2647000"/>
            <a:ext cx="2994172" cy="54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파이팅 장르 상승세</a:t>
            </a:r>
            <a:endParaRPr lang="en-US" altLang="ko-KR" sz="2400" dirty="0"/>
          </a:p>
        </p:txBody>
      </p:sp>
      <p:sp>
        <p:nvSpPr>
          <p:cNvPr id="17" name="1/2 액자 16">
            <a:extLst>
              <a:ext uri="{FF2B5EF4-FFF2-40B4-BE49-F238E27FC236}">
                <a16:creationId xmlns:a16="http://schemas.microsoft.com/office/drawing/2014/main" id="{4804AAB7-987C-4E4B-A049-21C205F1C2F8}"/>
              </a:ext>
            </a:extLst>
          </p:cNvPr>
          <p:cNvSpPr/>
          <p:nvPr/>
        </p:nvSpPr>
        <p:spPr>
          <a:xfrm rot="12772957">
            <a:off x="8671302" y="2410569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810203F-96CC-481D-A6A7-E156F0F8031D}"/>
              </a:ext>
            </a:extLst>
          </p:cNvPr>
          <p:cNvSpPr txBox="1">
            <a:spLocks/>
          </p:cNvSpPr>
          <p:nvPr/>
        </p:nvSpPr>
        <p:spPr>
          <a:xfrm>
            <a:off x="9190915" y="4034745"/>
            <a:ext cx="3129917" cy="543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대부분의 장르 하락세</a:t>
            </a:r>
            <a:endParaRPr lang="en-US" altLang="ko-KR" sz="2400" dirty="0"/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54C5F8EC-0EEE-4A48-BB9E-5073663187FC}"/>
              </a:ext>
            </a:extLst>
          </p:cNvPr>
          <p:cNvSpPr/>
          <p:nvPr/>
        </p:nvSpPr>
        <p:spPr>
          <a:xfrm rot="12772957">
            <a:off x="8671302" y="3798314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37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세로 제목 1">
            <a:extLst>
              <a:ext uri="{FF2B5EF4-FFF2-40B4-BE49-F238E27FC236}">
                <a16:creationId xmlns:a16="http://schemas.microsoft.com/office/drawing/2014/main" id="{580D559B-C5E5-4936-AAA5-83953A2DA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297762" y="329184"/>
            <a:ext cx="6251110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5400"/>
              <a:t>목차</a:t>
            </a:r>
          </a:p>
        </p:txBody>
      </p:sp>
      <p:pic>
        <p:nvPicPr>
          <p:cNvPr id="16" name="Picture 15" descr="디지털 금융 그래프">
            <a:extLst>
              <a:ext uri="{FF2B5EF4-FFF2-40B4-BE49-F238E27FC236}">
                <a16:creationId xmlns:a16="http://schemas.microsoft.com/office/drawing/2014/main" id="{58973110-D67D-A004-0421-D5A9BE0EEB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543" r="23257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D4BA2-A330-4891-88FB-D077AC5C4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97762" y="2706624"/>
            <a:ext cx="6251110" cy="3483864"/>
          </a:xfrm>
        </p:spPr>
        <p:txBody>
          <a:bodyPr vert="horz" lIns="91440" tIns="45720" rIns="91440" bIns="45720" rtlCol="0">
            <a:normAutofit/>
          </a:bodyPr>
          <a:lstStyle/>
          <a:p>
            <a:pPr marL="742950" latinLnBrk="0"/>
            <a:r>
              <a:rPr lang="ko-KR" altLang="en-US" sz="2200" dirty="0"/>
              <a:t>게임 시장 특성</a:t>
            </a:r>
            <a:endParaRPr lang="en-US" altLang="ko-KR" sz="2200"/>
          </a:p>
          <a:p>
            <a:pPr marL="742950" latinLnBrk="0"/>
            <a:r>
              <a:rPr lang="ko-KR" altLang="en-US" sz="2200" dirty="0"/>
              <a:t>데이터 특성</a:t>
            </a:r>
            <a:endParaRPr lang="en-US" altLang="ko-KR" sz="2200"/>
          </a:p>
          <a:p>
            <a:pPr marL="742950" latinLnBrk="0"/>
            <a:r>
              <a:rPr lang="ko-KR" altLang="en-US" sz="2200" dirty="0"/>
              <a:t>분석 절차</a:t>
            </a:r>
            <a:endParaRPr lang="en-US" altLang="ko-KR" sz="2200"/>
          </a:p>
          <a:p>
            <a:pPr marL="742950" latinLnBrk="0"/>
            <a:r>
              <a:rPr lang="ko-KR" altLang="en-US" sz="2200" dirty="0"/>
              <a:t>지역 시장 분석</a:t>
            </a:r>
            <a:endParaRPr lang="en-US" altLang="ko-KR" sz="2200"/>
          </a:p>
          <a:p>
            <a:pPr marL="742950" latinLnBrk="0"/>
            <a:r>
              <a:rPr lang="ko-KR" altLang="en-US" sz="2200" dirty="0"/>
              <a:t>장르 및 플랫폼 트랜드</a:t>
            </a:r>
            <a:endParaRPr lang="en-US" altLang="ko-KR" sz="2200"/>
          </a:p>
          <a:p>
            <a:pPr marL="742950" latinLnBrk="0"/>
            <a:r>
              <a:rPr lang="ko-KR" altLang="en-US" sz="2200" dirty="0"/>
              <a:t>성공 사례 분석</a:t>
            </a:r>
            <a:endParaRPr lang="en-US" altLang="ko-KR" sz="2200"/>
          </a:p>
          <a:p>
            <a:pPr marL="742950" latinLnBrk="0"/>
            <a:r>
              <a:rPr lang="ko-KR" altLang="en-US" sz="2200" dirty="0"/>
              <a:t>게임 출시 방향</a:t>
            </a:r>
            <a:endParaRPr lang="en-US" altLang="ko-KR" sz="2200"/>
          </a:p>
          <a:p>
            <a:pPr marL="742950" latinLnBrk="0"/>
            <a:r>
              <a:rPr lang="ko-KR" altLang="en-US" sz="2200" dirty="0"/>
              <a:t>참고자료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355245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958013-EA04-4F4C-BF97-619905BF25A4}"/>
              </a:ext>
            </a:extLst>
          </p:cNvPr>
          <p:cNvSpPr/>
          <p:nvPr/>
        </p:nvSpPr>
        <p:spPr>
          <a:xfrm>
            <a:off x="6912" y="762001"/>
            <a:ext cx="7915836" cy="6095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플랫폼별 </a:t>
            </a:r>
            <a:r>
              <a:rPr lang="ko-KR" altLang="en-US" dirty="0" err="1"/>
              <a:t>발매량</a:t>
            </a:r>
            <a:r>
              <a:rPr lang="ko-KR" altLang="en-US" dirty="0"/>
              <a:t> 추이</a:t>
            </a:r>
            <a:r>
              <a:rPr lang="en-US" altLang="ko-KR" dirty="0"/>
              <a:t>(5</a:t>
            </a:r>
            <a:r>
              <a:rPr lang="ko-KR" altLang="en-US" dirty="0"/>
              <a:t>년 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067BCC6-B11B-4B86-8257-ADDBF57C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8146" y="860613"/>
            <a:ext cx="7879542" cy="58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BA8B5BD-1970-4BBC-8D9B-06057A5E710F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2CAF706-B251-4D5F-904C-213003345D2D}"/>
              </a:ext>
            </a:extLst>
          </p:cNvPr>
          <p:cNvSpPr txBox="1">
            <a:spLocks/>
          </p:cNvSpPr>
          <p:nvPr/>
        </p:nvSpPr>
        <p:spPr>
          <a:xfrm>
            <a:off x="9166705" y="1810748"/>
            <a:ext cx="2771698" cy="543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주기적인 세대 교체</a:t>
            </a:r>
            <a:endParaRPr lang="en-US" altLang="ko-KR" sz="2400" dirty="0"/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33931C34-D0B5-479E-8D6F-422EF9219AA6}"/>
              </a:ext>
            </a:extLst>
          </p:cNvPr>
          <p:cNvSpPr/>
          <p:nvPr/>
        </p:nvSpPr>
        <p:spPr>
          <a:xfrm rot="12772957">
            <a:off x="8647091" y="1574317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9EFEB9C-1F22-4859-8368-7261B09B9FE4}"/>
              </a:ext>
            </a:extLst>
          </p:cNvPr>
          <p:cNvSpPr txBox="1">
            <a:spLocks/>
          </p:cNvSpPr>
          <p:nvPr/>
        </p:nvSpPr>
        <p:spPr>
          <a:xfrm>
            <a:off x="9166705" y="3125510"/>
            <a:ext cx="2994172" cy="54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플랫폼 시장 다변화</a:t>
            </a:r>
            <a:endParaRPr lang="en-US" altLang="ko-KR" sz="2400" dirty="0"/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A908CDAD-3331-47DD-8ADC-38029DD52191}"/>
              </a:ext>
            </a:extLst>
          </p:cNvPr>
          <p:cNvSpPr/>
          <p:nvPr/>
        </p:nvSpPr>
        <p:spPr>
          <a:xfrm rot="12772957">
            <a:off x="8647091" y="2889079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3D55139B-3E55-4427-9E13-5FDE78D1ACF7}"/>
              </a:ext>
            </a:extLst>
          </p:cNvPr>
          <p:cNvSpPr txBox="1">
            <a:spLocks/>
          </p:cNvSpPr>
          <p:nvPr/>
        </p:nvSpPr>
        <p:spPr>
          <a:xfrm>
            <a:off x="9166704" y="4513255"/>
            <a:ext cx="3129917" cy="54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PS4, 3DS </a:t>
            </a:r>
            <a:r>
              <a:rPr lang="ko-KR" altLang="en-US" sz="2400" dirty="0"/>
              <a:t>상승세</a:t>
            </a:r>
            <a:endParaRPr lang="en-US" altLang="ko-KR" sz="2400" dirty="0"/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E4AEA750-8C5D-4D8B-B1DD-0092DE646AD7}"/>
              </a:ext>
            </a:extLst>
          </p:cNvPr>
          <p:cNvSpPr/>
          <p:nvPr/>
        </p:nvSpPr>
        <p:spPr>
          <a:xfrm rot="12772957">
            <a:off x="8647091" y="4276824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3EED94F-A9C7-4EFC-9541-C47EA415BE15}"/>
              </a:ext>
            </a:extLst>
          </p:cNvPr>
          <p:cNvSpPr txBox="1">
            <a:spLocks/>
          </p:cNvSpPr>
          <p:nvPr/>
        </p:nvSpPr>
        <p:spPr>
          <a:xfrm>
            <a:off x="8506828" y="891379"/>
            <a:ext cx="3667026" cy="54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※</a:t>
            </a:r>
            <a:r>
              <a:rPr lang="ko-KR" altLang="en-US" sz="1800" dirty="0" err="1"/>
              <a:t>발매작</a:t>
            </a:r>
            <a:r>
              <a:rPr lang="ko-KR" altLang="en-US" sz="1800" dirty="0"/>
              <a:t> </a:t>
            </a:r>
            <a:r>
              <a:rPr lang="en-US" altLang="ko-KR" sz="1800" dirty="0"/>
              <a:t>10</a:t>
            </a:r>
            <a:r>
              <a:rPr lang="ko-KR" altLang="en-US" sz="1800" dirty="0"/>
              <a:t>개 이하 플랫폼 제외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08294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958013-EA04-4F4C-BF97-619905BF25A4}"/>
              </a:ext>
            </a:extLst>
          </p:cNvPr>
          <p:cNvSpPr/>
          <p:nvPr/>
        </p:nvSpPr>
        <p:spPr>
          <a:xfrm>
            <a:off x="6912" y="762001"/>
            <a:ext cx="7915836" cy="6095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플랫폼별 </a:t>
            </a:r>
            <a:r>
              <a:rPr lang="ko-KR" altLang="en-US" dirty="0" err="1"/>
              <a:t>발매량</a:t>
            </a:r>
            <a:r>
              <a:rPr lang="ko-KR" altLang="en-US" dirty="0"/>
              <a:t> 추이</a:t>
            </a:r>
            <a:r>
              <a:rPr lang="en-US" altLang="ko-KR" dirty="0"/>
              <a:t>(</a:t>
            </a:r>
            <a:r>
              <a:rPr lang="ko-KR" altLang="en-US" dirty="0" err="1"/>
              <a:t>연단위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067BCC6-B11B-4B86-8257-ADDBF57C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98592" y="860613"/>
            <a:ext cx="7118649" cy="581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BA8B5BD-1970-4BBC-8D9B-06057A5E710F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62CAF706-B251-4D5F-904C-213003345D2D}"/>
              </a:ext>
            </a:extLst>
          </p:cNvPr>
          <p:cNvSpPr txBox="1">
            <a:spLocks/>
          </p:cNvSpPr>
          <p:nvPr/>
        </p:nvSpPr>
        <p:spPr>
          <a:xfrm>
            <a:off x="9166705" y="1810748"/>
            <a:ext cx="2771698" cy="54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X360 </a:t>
            </a:r>
            <a:r>
              <a:rPr lang="ko-KR" altLang="en-US" sz="2400" dirty="0"/>
              <a:t>영향력 약화</a:t>
            </a:r>
            <a:endParaRPr lang="en-US" altLang="ko-KR" sz="2400" dirty="0"/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33931C34-D0B5-479E-8D6F-422EF9219AA6}"/>
              </a:ext>
            </a:extLst>
          </p:cNvPr>
          <p:cNvSpPr/>
          <p:nvPr/>
        </p:nvSpPr>
        <p:spPr>
          <a:xfrm rot="12772957">
            <a:off x="8647091" y="1574317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9EFEB9C-1F22-4859-8368-7261B09B9FE4}"/>
              </a:ext>
            </a:extLst>
          </p:cNvPr>
          <p:cNvSpPr txBox="1">
            <a:spLocks/>
          </p:cNvSpPr>
          <p:nvPr/>
        </p:nvSpPr>
        <p:spPr>
          <a:xfrm>
            <a:off x="9166705" y="3125510"/>
            <a:ext cx="2994172" cy="543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플랫폼 세대 교체 시기</a:t>
            </a:r>
            <a:endParaRPr lang="en-US" altLang="ko-KR" sz="2400" dirty="0"/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A908CDAD-3331-47DD-8ADC-38029DD52191}"/>
              </a:ext>
            </a:extLst>
          </p:cNvPr>
          <p:cNvSpPr/>
          <p:nvPr/>
        </p:nvSpPr>
        <p:spPr>
          <a:xfrm rot="12772957">
            <a:off x="8647091" y="2889079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23EED94F-A9C7-4EFC-9541-C47EA415BE15}"/>
              </a:ext>
            </a:extLst>
          </p:cNvPr>
          <p:cNvSpPr txBox="1">
            <a:spLocks/>
          </p:cNvSpPr>
          <p:nvPr/>
        </p:nvSpPr>
        <p:spPr>
          <a:xfrm>
            <a:off x="8506828" y="891379"/>
            <a:ext cx="3667026" cy="54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※</a:t>
            </a:r>
            <a:r>
              <a:rPr lang="ko-KR" altLang="en-US" sz="1800" dirty="0" err="1"/>
              <a:t>발매작</a:t>
            </a:r>
            <a:r>
              <a:rPr lang="ko-KR" altLang="en-US" sz="1800" dirty="0"/>
              <a:t> </a:t>
            </a:r>
            <a:r>
              <a:rPr lang="en-US" altLang="ko-KR" sz="1800" dirty="0"/>
              <a:t>10</a:t>
            </a:r>
            <a:r>
              <a:rPr lang="ko-KR" altLang="en-US" sz="1800" dirty="0"/>
              <a:t>개 이하 플랫폼 제외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6126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148F07B-5D3C-4654-A8D6-CB5EEB51970B}"/>
              </a:ext>
            </a:extLst>
          </p:cNvPr>
          <p:cNvSpPr/>
          <p:nvPr/>
        </p:nvSpPr>
        <p:spPr>
          <a:xfrm>
            <a:off x="6912" y="762001"/>
            <a:ext cx="7915836" cy="6095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장르별 판매량 추이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067BCC6-B11B-4B86-8257-ADDBF57C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9386" y="989814"/>
            <a:ext cx="7372980" cy="5646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90A7FB5-C90D-4F3E-AE98-08FD848E59C4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A5D0518-1A1D-465E-B3A7-32CBF020B464}"/>
              </a:ext>
            </a:extLst>
          </p:cNvPr>
          <p:cNvSpPr txBox="1">
            <a:spLocks/>
          </p:cNvSpPr>
          <p:nvPr/>
        </p:nvSpPr>
        <p:spPr>
          <a:xfrm>
            <a:off x="9190916" y="1332238"/>
            <a:ext cx="2771698" cy="54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액션 장르 강세</a:t>
            </a:r>
            <a:endParaRPr lang="en-US" altLang="ko-KR" sz="2400" dirty="0"/>
          </a:p>
        </p:txBody>
      </p:sp>
      <p:sp>
        <p:nvSpPr>
          <p:cNvPr id="12" name="1/2 액자 11">
            <a:extLst>
              <a:ext uri="{FF2B5EF4-FFF2-40B4-BE49-F238E27FC236}">
                <a16:creationId xmlns:a16="http://schemas.microsoft.com/office/drawing/2014/main" id="{50646137-F8A8-45CA-B54B-9295DB9ED681}"/>
              </a:ext>
            </a:extLst>
          </p:cNvPr>
          <p:cNvSpPr/>
          <p:nvPr/>
        </p:nvSpPr>
        <p:spPr>
          <a:xfrm rot="12772957">
            <a:off x="8671302" y="1095807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F134E8E-E31F-40F1-A54B-6C7D72D4C3EB}"/>
              </a:ext>
            </a:extLst>
          </p:cNvPr>
          <p:cNvSpPr txBox="1">
            <a:spLocks/>
          </p:cNvSpPr>
          <p:nvPr/>
        </p:nvSpPr>
        <p:spPr>
          <a:xfrm>
            <a:off x="9190916" y="2647000"/>
            <a:ext cx="2994172" cy="1118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롤플레잉 장르 </a:t>
            </a:r>
            <a:br>
              <a:rPr lang="en-US" altLang="ko-KR" sz="2400" dirty="0"/>
            </a:br>
            <a:r>
              <a:rPr lang="ko-KR" altLang="en-US" sz="2400" dirty="0" err="1"/>
              <a:t>발매량</a:t>
            </a:r>
            <a:r>
              <a:rPr lang="ko-KR" altLang="en-US" sz="2400" dirty="0"/>
              <a:t> 대비 </a:t>
            </a:r>
            <a:br>
              <a:rPr lang="en-US" altLang="ko-KR" sz="2400" dirty="0"/>
            </a:br>
            <a:r>
              <a:rPr lang="ko-KR" altLang="en-US" sz="2400" dirty="0"/>
              <a:t>판매량 약세</a:t>
            </a:r>
            <a:endParaRPr lang="en-US" altLang="ko-KR" sz="2400" dirty="0"/>
          </a:p>
        </p:txBody>
      </p:sp>
      <p:sp>
        <p:nvSpPr>
          <p:cNvPr id="14" name="1/2 액자 13">
            <a:extLst>
              <a:ext uri="{FF2B5EF4-FFF2-40B4-BE49-F238E27FC236}">
                <a16:creationId xmlns:a16="http://schemas.microsoft.com/office/drawing/2014/main" id="{87857CA6-209F-4EBF-B7DD-E8C01DD3F6F8}"/>
              </a:ext>
            </a:extLst>
          </p:cNvPr>
          <p:cNvSpPr/>
          <p:nvPr/>
        </p:nvSpPr>
        <p:spPr>
          <a:xfrm rot="12772957">
            <a:off x="8671302" y="2410569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2CD0DF34-A998-43D9-A94C-398E79FFD270}"/>
              </a:ext>
            </a:extLst>
          </p:cNvPr>
          <p:cNvSpPr txBox="1">
            <a:spLocks/>
          </p:cNvSpPr>
          <p:nvPr/>
        </p:nvSpPr>
        <p:spPr>
          <a:xfrm>
            <a:off x="9190915" y="4429017"/>
            <a:ext cx="3129917" cy="543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대부분의 장르 하락세</a:t>
            </a:r>
            <a:endParaRPr lang="en-US" altLang="ko-KR" sz="2400" dirty="0"/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13A006AE-16A5-4BCA-B703-2D2379C46588}"/>
              </a:ext>
            </a:extLst>
          </p:cNvPr>
          <p:cNvSpPr/>
          <p:nvPr/>
        </p:nvSpPr>
        <p:spPr>
          <a:xfrm rot="12772957">
            <a:off x="8671302" y="4192586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460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9C446230-395C-42CC-A202-C2526DDB33C6}"/>
              </a:ext>
            </a:extLst>
          </p:cNvPr>
          <p:cNvSpPr/>
          <p:nvPr/>
        </p:nvSpPr>
        <p:spPr>
          <a:xfrm>
            <a:off x="6912" y="762001"/>
            <a:ext cx="7915836" cy="6095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플랫폼별 판매량 추이</a:t>
            </a:r>
            <a:r>
              <a:rPr lang="en-US" altLang="ko-KR" dirty="0"/>
              <a:t>(5</a:t>
            </a:r>
            <a:r>
              <a:rPr lang="ko-KR" altLang="en-US" dirty="0" err="1"/>
              <a:t>년단위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067BCC6-B11B-4B86-8257-ADDBF57C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48583" y="1066369"/>
            <a:ext cx="7218667" cy="558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77CD9799-CD2F-4106-8D34-47129CDD23C4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17417CFB-A987-48E0-AC4F-7256455454A8}"/>
              </a:ext>
            </a:extLst>
          </p:cNvPr>
          <p:cNvSpPr txBox="1">
            <a:spLocks/>
          </p:cNvSpPr>
          <p:nvPr/>
        </p:nvSpPr>
        <p:spPr>
          <a:xfrm>
            <a:off x="8506828" y="891379"/>
            <a:ext cx="3667026" cy="54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/>
              <a:t>※</a:t>
            </a:r>
            <a:r>
              <a:rPr lang="ko-KR" altLang="en-US" sz="1800" dirty="0" err="1"/>
              <a:t>발매작</a:t>
            </a:r>
            <a:r>
              <a:rPr lang="ko-KR" altLang="en-US" sz="1800" dirty="0"/>
              <a:t> </a:t>
            </a:r>
            <a:r>
              <a:rPr lang="en-US" altLang="ko-KR" sz="1800" dirty="0"/>
              <a:t>10</a:t>
            </a:r>
            <a:r>
              <a:rPr lang="ko-KR" altLang="en-US" sz="1800" dirty="0"/>
              <a:t>개 이하 플랫폼 제외</a:t>
            </a:r>
            <a:endParaRPr lang="en-US" altLang="ko-KR" sz="1800" dirty="0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D13B60B-B5A9-4926-BC78-B6AE745A2C00}"/>
              </a:ext>
            </a:extLst>
          </p:cNvPr>
          <p:cNvSpPr txBox="1">
            <a:spLocks/>
          </p:cNvSpPr>
          <p:nvPr/>
        </p:nvSpPr>
        <p:spPr>
          <a:xfrm>
            <a:off x="9166705" y="1810748"/>
            <a:ext cx="2771698" cy="543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주기적인 세대 교체</a:t>
            </a:r>
            <a:endParaRPr lang="en-US" altLang="ko-KR" sz="2400" dirty="0"/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FA0C0026-90E0-4A8F-92CE-91E6676EE655}"/>
              </a:ext>
            </a:extLst>
          </p:cNvPr>
          <p:cNvSpPr/>
          <p:nvPr/>
        </p:nvSpPr>
        <p:spPr>
          <a:xfrm rot="12772957">
            <a:off x="8647091" y="1574317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D3C0756-1687-4341-8DC1-5BA3B4FFC095}"/>
              </a:ext>
            </a:extLst>
          </p:cNvPr>
          <p:cNvSpPr txBox="1">
            <a:spLocks/>
          </p:cNvSpPr>
          <p:nvPr/>
        </p:nvSpPr>
        <p:spPr>
          <a:xfrm>
            <a:off x="9166705" y="3125510"/>
            <a:ext cx="2994172" cy="543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400" dirty="0"/>
              <a:t>X360</a:t>
            </a:r>
            <a:r>
              <a:rPr lang="ko-KR" altLang="en-US" sz="2400" dirty="0"/>
              <a:t>의 강세</a:t>
            </a:r>
            <a:endParaRPr lang="en-US" altLang="ko-KR" sz="2400" dirty="0"/>
          </a:p>
        </p:txBody>
      </p:sp>
      <p:sp>
        <p:nvSpPr>
          <p:cNvPr id="17" name="1/2 액자 16">
            <a:extLst>
              <a:ext uri="{FF2B5EF4-FFF2-40B4-BE49-F238E27FC236}">
                <a16:creationId xmlns:a16="http://schemas.microsoft.com/office/drawing/2014/main" id="{82017F77-D919-434F-96F0-429640016373}"/>
              </a:ext>
            </a:extLst>
          </p:cNvPr>
          <p:cNvSpPr/>
          <p:nvPr/>
        </p:nvSpPr>
        <p:spPr>
          <a:xfrm rot="12772957">
            <a:off x="8647091" y="2889079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29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BA6409EE-0E3F-4728-9185-3B91C7564B1E}"/>
              </a:ext>
            </a:extLst>
          </p:cNvPr>
          <p:cNvSpPr/>
          <p:nvPr/>
        </p:nvSpPr>
        <p:spPr>
          <a:xfrm>
            <a:off x="6912" y="762001"/>
            <a:ext cx="7915836" cy="6095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플랫폼별 판매량 추이</a:t>
            </a:r>
            <a:r>
              <a:rPr lang="en-US" altLang="ko-KR" dirty="0"/>
              <a:t>(</a:t>
            </a:r>
            <a:r>
              <a:rPr lang="ko-KR" altLang="en-US" dirty="0" err="1"/>
              <a:t>연단위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A3CBD83-3D99-4F91-A427-4FB92F2B3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22458" y="1630012"/>
            <a:ext cx="2843852" cy="75499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X360 </a:t>
            </a:r>
            <a:r>
              <a:rPr lang="ko-KR" altLang="en-US" dirty="0"/>
              <a:t>강세</a:t>
            </a:r>
            <a:endParaRPr lang="en-US" altLang="ko-KR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067BCC6-B11B-4B86-8257-ADDBF57C8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5130" y="1344226"/>
            <a:ext cx="7162606" cy="48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42F5854-65AE-451D-B426-752D930847ED}"/>
              </a:ext>
            </a:extLst>
          </p:cNvPr>
          <p:cNvSpPr txBox="1">
            <a:spLocks/>
          </p:cNvSpPr>
          <p:nvPr/>
        </p:nvSpPr>
        <p:spPr>
          <a:xfrm>
            <a:off x="9222459" y="2385006"/>
            <a:ext cx="2644412" cy="754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/>
              <a:t>메가 히트작 영향</a:t>
            </a:r>
            <a:endParaRPr lang="en-US" altLang="ko-KR" sz="20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6255D3-887E-47D4-A03B-54237387A91A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1/2 액자 10">
            <a:extLst>
              <a:ext uri="{FF2B5EF4-FFF2-40B4-BE49-F238E27FC236}">
                <a16:creationId xmlns:a16="http://schemas.microsoft.com/office/drawing/2014/main" id="{C9F25CA5-9EE1-4960-9ADA-DA74D406E8DA}"/>
              </a:ext>
            </a:extLst>
          </p:cNvPr>
          <p:cNvSpPr/>
          <p:nvPr/>
        </p:nvSpPr>
        <p:spPr>
          <a:xfrm rot="12772957">
            <a:off x="8647091" y="1574317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521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1430D-C762-44BA-A9D2-280C8D14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성공 사례 분석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197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D2C0CF-A220-41B1-B503-88B7A8096855}"/>
              </a:ext>
            </a:extLst>
          </p:cNvPr>
          <p:cNvSpPr/>
          <p:nvPr/>
        </p:nvSpPr>
        <p:spPr>
          <a:xfrm>
            <a:off x="6912" y="1338606"/>
            <a:ext cx="7261154" cy="46539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판매량 </a:t>
            </a:r>
            <a:r>
              <a:rPr lang="en-US" altLang="ko-KR" dirty="0"/>
              <a:t>top 100 </a:t>
            </a:r>
            <a:r>
              <a:rPr lang="ko-KR" altLang="en-US" dirty="0"/>
              <a:t>게임 분석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A3CBD83-3D99-4F91-A427-4FB92F2B3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51339" y="1981481"/>
            <a:ext cx="3628471" cy="112366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dirty="0"/>
              <a:t>판매량 상위 </a:t>
            </a:r>
            <a:r>
              <a:rPr lang="en-US" altLang="ko-KR" dirty="0"/>
              <a:t>100</a:t>
            </a:r>
            <a:r>
              <a:rPr lang="ko-KR" altLang="en-US" dirty="0"/>
              <a:t>개 게임의 특성 분류 </a:t>
            </a:r>
            <a:br>
              <a:rPr lang="en-US" altLang="ko-KR" dirty="0"/>
            </a:br>
            <a:r>
              <a:rPr lang="ko-KR" altLang="en-US" dirty="0"/>
              <a:t>작업 진행</a:t>
            </a:r>
            <a:endParaRPr lang="en-US" altLang="ko-KR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2AF82D28-F3B8-40A9-B012-E20B08EB8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2381"/>
            <a:ext cx="6829145" cy="443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474749F-7763-4055-BA8D-3C7DD39D314F}"/>
              </a:ext>
            </a:extLst>
          </p:cNvPr>
          <p:cNvSpPr txBox="1">
            <a:spLocks/>
          </p:cNvSpPr>
          <p:nvPr/>
        </p:nvSpPr>
        <p:spPr>
          <a:xfrm>
            <a:off x="8824334" y="4395701"/>
            <a:ext cx="2082475" cy="7715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4</a:t>
            </a:r>
            <a:r>
              <a:rPr lang="ko-KR" altLang="en-US" dirty="0"/>
              <a:t>그룹 도출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0B38DE4-B5E3-453D-A050-3DCEAF6715B3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8E65D32B-8339-412D-B3C2-A83A9C408FAD}"/>
              </a:ext>
            </a:extLst>
          </p:cNvPr>
          <p:cNvSpPr/>
          <p:nvPr/>
        </p:nvSpPr>
        <p:spPr>
          <a:xfrm rot="5400000">
            <a:off x="9580943" y="3508702"/>
            <a:ext cx="569258" cy="313765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8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959CF6A-FF9F-45CE-8238-5742E9B129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CEF7AEFE-420D-46E7-8F9F-60ED59016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84371" y="142580"/>
            <a:ext cx="9362289" cy="678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824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6B8A9C13-85AC-4F5E-A9D2-9C5D25C3A8DE}"/>
              </a:ext>
            </a:extLst>
          </p:cNvPr>
          <p:cNvSpPr/>
          <p:nvPr/>
        </p:nvSpPr>
        <p:spPr>
          <a:xfrm>
            <a:off x="5676900" y="762000"/>
            <a:ext cx="6501277" cy="46145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FAD569-28F9-44EB-B7FC-DF58EB72C87F}"/>
              </a:ext>
            </a:extLst>
          </p:cNvPr>
          <p:cNvSpPr/>
          <p:nvPr/>
        </p:nvSpPr>
        <p:spPr>
          <a:xfrm>
            <a:off x="6912" y="762001"/>
            <a:ext cx="5669988" cy="46145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en-US" altLang="ko-KR" dirty="0"/>
              <a:t>Cluster 0 &amp; 3 : </a:t>
            </a:r>
            <a:r>
              <a:rPr lang="ko-KR" altLang="en-US" dirty="0"/>
              <a:t>고전 게임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D8F6FBF9-C82B-4B27-99B6-C1EE06BC6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782701" y="913764"/>
            <a:ext cx="4402387" cy="461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C81E3D0-0943-425C-9488-4AD684BE58EF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Picture 2">
            <a:extLst>
              <a:ext uri="{FF2B5EF4-FFF2-40B4-BE49-F238E27FC236}">
                <a16:creationId xmlns:a16="http://schemas.microsoft.com/office/drawing/2014/main" id="{A93A7090-7EC3-4E48-A92D-14BBDFFD4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74513" y="860613"/>
            <a:ext cx="4402387" cy="461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109A2C-ED5E-4A4B-9C1C-D36BC48E1713}"/>
              </a:ext>
            </a:extLst>
          </p:cNvPr>
          <p:cNvSpPr txBox="1"/>
          <p:nvPr/>
        </p:nvSpPr>
        <p:spPr>
          <a:xfrm>
            <a:off x="0" y="913764"/>
            <a:ext cx="479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0 : </a:t>
            </a:r>
            <a:r>
              <a:rPr lang="ko-KR" altLang="en-US" dirty="0"/>
              <a:t>고전 히트작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B4126-A4BF-482D-B154-D052454B0BD4}"/>
              </a:ext>
            </a:extLst>
          </p:cNvPr>
          <p:cNvSpPr txBox="1"/>
          <p:nvPr/>
        </p:nvSpPr>
        <p:spPr>
          <a:xfrm>
            <a:off x="5808483" y="913764"/>
            <a:ext cx="479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3 : </a:t>
            </a:r>
            <a:r>
              <a:rPr lang="ko-KR" altLang="en-US" dirty="0"/>
              <a:t>고전 메가 히트작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3369BD7-B013-4C11-954C-86C1697A0722}"/>
              </a:ext>
            </a:extLst>
          </p:cNvPr>
          <p:cNvCxnSpPr>
            <a:cxnSpLocks/>
          </p:cNvCxnSpPr>
          <p:nvPr/>
        </p:nvCxnSpPr>
        <p:spPr>
          <a:xfrm>
            <a:off x="5676900" y="762000"/>
            <a:ext cx="6912" cy="4618094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05AD024-F158-4C73-B117-52452C1170FB}"/>
              </a:ext>
            </a:extLst>
          </p:cNvPr>
          <p:cNvSpPr txBox="1"/>
          <p:nvPr/>
        </p:nvSpPr>
        <p:spPr>
          <a:xfrm>
            <a:off x="1274513" y="5574904"/>
            <a:ext cx="486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플랫폼 영향력 확인 가능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9595AE-8510-4FA2-92F1-620856499B53}"/>
              </a:ext>
            </a:extLst>
          </p:cNvPr>
          <p:cNvSpPr txBox="1"/>
          <p:nvPr/>
        </p:nvSpPr>
        <p:spPr>
          <a:xfrm>
            <a:off x="1274513" y="6040433"/>
            <a:ext cx="6380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Mario Cart(1996</a:t>
            </a:r>
            <a:r>
              <a:rPr lang="ko-KR" altLang="en-US" dirty="0"/>
              <a:t>년 출시</a:t>
            </a:r>
            <a:r>
              <a:rPr lang="en-US" altLang="ko-KR" dirty="0"/>
              <a:t>)</a:t>
            </a:r>
            <a:r>
              <a:rPr lang="ko-KR" altLang="en-US" dirty="0"/>
              <a:t>의 엄청난 성공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1997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N64 </a:t>
            </a:r>
            <a:r>
              <a:rPr lang="ko-KR" altLang="en-US" dirty="0">
                <a:sym typeface="Wingdings" panose="05000000000000000000" pitchFamily="2" charset="2"/>
              </a:rPr>
              <a:t>플랫폼 게임의 </a:t>
            </a:r>
            <a:r>
              <a:rPr lang="ko-KR" altLang="en-US" dirty="0" err="1">
                <a:sym typeface="Wingdings" panose="05000000000000000000" pitchFamily="2" charset="2"/>
              </a:rPr>
              <a:t>발매량</a:t>
            </a:r>
            <a:r>
              <a:rPr lang="en-US" altLang="ko-KR" dirty="0">
                <a:sym typeface="Wingdings" panose="05000000000000000000" pitchFamily="2" charset="2"/>
              </a:rPr>
              <a:t>/</a:t>
            </a:r>
            <a:r>
              <a:rPr lang="ko-KR" altLang="en-US" dirty="0">
                <a:sym typeface="Wingdings" panose="05000000000000000000" pitchFamily="2" charset="2"/>
              </a:rPr>
              <a:t>판매량 폭발적 증가</a:t>
            </a:r>
            <a:endParaRPr lang="ko-KR" altLang="en-US" dirty="0"/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FA70F3D9-AB09-425C-BF4E-3C024F6B0187}"/>
              </a:ext>
            </a:extLst>
          </p:cNvPr>
          <p:cNvSpPr/>
          <p:nvPr/>
        </p:nvSpPr>
        <p:spPr>
          <a:xfrm rot="12772957">
            <a:off x="709085" y="5409609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9962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45550B4-0708-45C9-8AFB-86C9C19FA643}"/>
              </a:ext>
            </a:extLst>
          </p:cNvPr>
          <p:cNvSpPr/>
          <p:nvPr/>
        </p:nvSpPr>
        <p:spPr>
          <a:xfrm>
            <a:off x="5676900" y="762000"/>
            <a:ext cx="6501277" cy="46380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4E235B-7DB9-4C4D-8422-CD1CF4F7B09F}"/>
              </a:ext>
            </a:extLst>
          </p:cNvPr>
          <p:cNvSpPr/>
          <p:nvPr/>
        </p:nvSpPr>
        <p:spPr>
          <a:xfrm>
            <a:off x="6912" y="762002"/>
            <a:ext cx="5669988" cy="46380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14878D6-0AA0-49FE-ACBF-E9D3C95BF08A}"/>
              </a:ext>
            </a:extLst>
          </p:cNvPr>
          <p:cNvCxnSpPr>
            <a:cxnSpLocks/>
          </p:cNvCxnSpPr>
          <p:nvPr/>
        </p:nvCxnSpPr>
        <p:spPr>
          <a:xfrm>
            <a:off x="5676900" y="762000"/>
            <a:ext cx="0" cy="47055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en-US" altLang="ko-KR" dirty="0"/>
              <a:t>Cluster 1 &amp; 2 : </a:t>
            </a:r>
            <a:r>
              <a:rPr lang="ko-KR" altLang="en-US" dirty="0"/>
              <a:t>최근 베스트셀러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32E36F8-8CA6-49B8-91DB-258B7988B2BC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264A1A-574A-482A-A6DA-9C65802B48BA}"/>
              </a:ext>
            </a:extLst>
          </p:cNvPr>
          <p:cNvSpPr txBox="1"/>
          <p:nvPr/>
        </p:nvSpPr>
        <p:spPr>
          <a:xfrm>
            <a:off x="0" y="913764"/>
            <a:ext cx="479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1 : </a:t>
            </a:r>
            <a:r>
              <a:rPr lang="ko-KR" altLang="en-US" dirty="0"/>
              <a:t>최근 히트작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D431C-ED33-4E1D-B478-2E0AF707E850}"/>
              </a:ext>
            </a:extLst>
          </p:cNvPr>
          <p:cNvSpPr txBox="1"/>
          <p:nvPr/>
        </p:nvSpPr>
        <p:spPr>
          <a:xfrm>
            <a:off x="5808483" y="913764"/>
            <a:ext cx="479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Cluster 2 : </a:t>
            </a:r>
            <a:r>
              <a:rPr lang="ko-KR" altLang="en-US" dirty="0"/>
              <a:t>최근 메가 히트작</a:t>
            </a:r>
          </a:p>
        </p:txBody>
      </p:sp>
      <p:graphicFrame>
        <p:nvGraphicFramePr>
          <p:cNvPr id="3" name="표 10">
            <a:extLst>
              <a:ext uri="{FF2B5EF4-FFF2-40B4-BE49-F238E27FC236}">
                <a16:creationId xmlns:a16="http://schemas.microsoft.com/office/drawing/2014/main" id="{824E63BF-BDE8-442E-89AE-0D1A3D38F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016640"/>
              </p:ext>
            </p:extLst>
          </p:nvPr>
        </p:nvGraphicFramePr>
        <p:xfrm>
          <a:off x="5878782" y="2045095"/>
          <a:ext cx="6097511" cy="1854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282045">
                  <a:extLst>
                    <a:ext uri="{9D8B030D-6E8A-4147-A177-3AD203B41FA5}">
                      <a16:colId xmlns:a16="http://schemas.microsoft.com/office/drawing/2014/main" val="3847172569"/>
                    </a:ext>
                  </a:extLst>
                </a:gridCol>
                <a:gridCol w="2407733">
                  <a:extLst>
                    <a:ext uri="{9D8B030D-6E8A-4147-A177-3AD203B41FA5}">
                      <a16:colId xmlns:a16="http://schemas.microsoft.com/office/drawing/2014/main" val="1325043866"/>
                    </a:ext>
                  </a:extLst>
                </a:gridCol>
                <a:gridCol w="2407733">
                  <a:extLst>
                    <a:ext uri="{9D8B030D-6E8A-4147-A177-3AD203B41FA5}">
                      <a16:colId xmlns:a16="http://schemas.microsoft.com/office/drawing/2014/main" val="1307500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Halo Reach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Grand Theft Auto V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288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플랫폼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X360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X360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91489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출시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2010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2013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0781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장르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Shooter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71411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판매 순위</a:t>
                      </a:r>
                    </a:p>
                  </a:txBody>
                  <a:tcPr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위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84951415"/>
                  </a:ext>
                </a:extLst>
              </a:tr>
            </a:tbl>
          </a:graphicData>
        </a:graphic>
      </p:graphicFrame>
      <p:pic>
        <p:nvPicPr>
          <p:cNvPr id="11" name="Picture 2">
            <a:extLst>
              <a:ext uri="{FF2B5EF4-FFF2-40B4-BE49-F238E27FC236}">
                <a16:creationId xmlns:a16="http://schemas.microsoft.com/office/drawing/2014/main" id="{2264799D-E4B2-4DB8-8458-D4E24822D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7390" y="913764"/>
            <a:ext cx="4276725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8F12E65-A7F9-432A-A341-23220D1B584F}"/>
              </a:ext>
            </a:extLst>
          </p:cNvPr>
          <p:cNvSpPr txBox="1"/>
          <p:nvPr/>
        </p:nvSpPr>
        <p:spPr>
          <a:xfrm>
            <a:off x="1274513" y="5574904"/>
            <a:ext cx="4864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플랫폼 영향력</a:t>
            </a:r>
            <a:r>
              <a:rPr lang="en-US" altLang="ko-KR" sz="2000" dirty="0"/>
              <a:t> &lt; </a:t>
            </a:r>
            <a:r>
              <a:rPr lang="ko-KR" altLang="en-US" sz="2000" dirty="0"/>
              <a:t>플랫폼 세대 교체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EA53EC-1E8E-4D79-B804-F85C6A6AD2D7}"/>
              </a:ext>
            </a:extLst>
          </p:cNvPr>
          <p:cNvSpPr txBox="1"/>
          <p:nvPr/>
        </p:nvSpPr>
        <p:spPr>
          <a:xfrm>
            <a:off x="1274513" y="6040433"/>
            <a:ext cx="8133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Halo</a:t>
            </a:r>
            <a:r>
              <a:rPr lang="ko-KR" altLang="en-US" dirty="0"/>
              <a:t>의 성공은 이후 </a:t>
            </a:r>
            <a:r>
              <a:rPr lang="en-US" altLang="ko-KR" dirty="0"/>
              <a:t>X360 </a:t>
            </a:r>
            <a:r>
              <a:rPr lang="ko-KR" altLang="en-US" dirty="0"/>
              <a:t>게임의 발매로 이어지는 것으로 보이나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GTA V</a:t>
            </a:r>
            <a:r>
              <a:rPr lang="ko-KR" altLang="en-US" dirty="0"/>
              <a:t>의 엄청난 성공에도 불구하고 </a:t>
            </a:r>
            <a:r>
              <a:rPr lang="en-US" altLang="ko-KR" dirty="0"/>
              <a:t>X360</a:t>
            </a:r>
            <a:r>
              <a:rPr lang="ko-KR" altLang="en-US" dirty="0"/>
              <a:t>의 영향력은 감소하는 것이 나타남</a:t>
            </a:r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7E3BE68E-8CA6-4179-8D26-8F23C3FB208B}"/>
              </a:ext>
            </a:extLst>
          </p:cNvPr>
          <p:cNvSpPr/>
          <p:nvPr/>
        </p:nvSpPr>
        <p:spPr>
          <a:xfrm rot="12772957">
            <a:off x="709085" y="5409609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61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1430D-C762-44BA-A9D2-280C8D14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시장 특성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0157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1430D-C762-44BA-A9D2-280C8D14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게임 출시 방향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0882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5617CC8-6121-4FD9-9242-19FC79645C54}"/>
              </a:ext>
            </a:extLst>
          </p:cNvPr>
          <p:cNvSpPr/>
          <p:nvPr/>
        </p:nvSpPr>
        <p:spPr>
          <a:xfrm>
            <a:off x="0" y="2149311"/>
            <a:ext cx="12192000" cy="47086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출시 게임 제안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C873867-C546-4A2C-BCF0-88DB43B9E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59378" y="2360117"/>
            <a:ext cx="2054406" cy="55979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ko-KR" altLang="en-US"/>
              <a:t>북미 시장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25D097F-7B0E-485C-A49F-18408434DDFC}"/>
              </a:ext>
            </a:extLst>
          </p:cNvPr>
          <p:cNvSpPr txBox="1">
            <a:spLocks/>
          </p:cNvSpPr>
          <p:nvPr/>
        </p:nvSpPr>
        <p:spPr>
          <a:xfrm>
            <a:off x="4967926" y="3788245"/>
            <a:ext cx="6834433" cy="104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가장 인기 있는 장르</a:t>
            </a:r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북미 시장에서 인기 많음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865B99C-1388-4485-88F0-C4D8D1351B44}"/>
              </a:ext>
            </a:extLst>
          </p:cNvPr>
          <p:cNvSpPr txBox="1">
            <a:spLocks/>
          </p:cNvSpPr>
          <p:nvPr/>
        </p:nvSpPr>
        <p:spPr>
          <a:xfrm>
            <a:off x="4967926" y="2355626"/>
            <a:ext cx="6730737" cy="1048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데이터에 포함된 지역 중 가장 큰 시장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B17B630-26B3-42CD-AAC0-9974661C9D6E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1/2 액자 12">
            <a:extLst>
              <a:ext uri="{FF2B5EF4-FFF2-40B4-BE49-F238E27FC236}">
                <a16:creationId xmlns:a16="http://schemas.microsoft.com/office/drawing/2014/main" id="{87E55556-9A4A-4666-AD7D-3438B3470B40}"/>
              </a:ext>
            </a:extLst>
          </p:cNvPr>
          <p:cNvSpPr/>
          <p:nvPr/>
        </p:nvSpPr>
        <p:spPr>
          <a:xfrm rot="12772957">
            <a:off x="1341881" y="2281463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6AD0E056-8AD7-4795-9E01-F7BE4C44F35A}"/>
              </a:ext>
            </a:extLst>
          </p:cNvPr>
          <p:cNvSpPr txBox="1">
            <a:spLocks/>
          </p:cNvSpPr>
          <p:nvPr/>
        </p:nvSpPr>
        <p:spPr>
          <a:xfrm>
            <a:off x="2159378" y="3790491"/>
            <a:ext cx="2054406" cy="559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Action </a:t>
            </a:r>
            <a:r>
              <a:rPr lang="ko-KR" altLang="en-US" dirty="0"/>
              <a:t>장르</a:t>
            </a:r>
          </a:p>
        </p:txBody>
      </p:sp>
      <p:sp>
        <p:nvSpPr>
          <p:cNvPr id="17" name="1/2 액자 16">
            <a:extLst>
              <a:ext uri="{FF2B5EF4-FFF2-40B4-BE49-F238E27FC236}">
                <a16:creationId xmlns:a16="http://schemas.microsoft.com/office/drawing/2014/main" id="{496F7FD1-CD45-439A-AB02-DE862B380C55}"/>
              </a:ext>
            </a:extLst>
          </p:cNvPr>
          <p:cNvSpPr/>
          <p:nvPr/>
        </p:nvSpPr>
        <p:spPr>
          <a:xfrm rot="12772957">
            <a:off x="1341881" y="3711837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1589841B-586E-4A0D-AB36-C8134564D68C}"/>
              </a:ext>
            </a:extLst>
          </p:cNvPr>
          <p:cNvSpPr txBox="1">
            <a:spLocks/>
          </p:cNvSpPr>
          <p:nvPr/>
        </p:nvSpPr>
        <p:spPr>
          <a:xfrm>
            <a:off x="2159378" y="5332596"/>
            <a:ext cx="2054406" cy="5597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PS4</a:t>
            </a:r>
            <a:endParaRPr lang="ko-KR" altLang="en-US" dirty="0"/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276681AB-BAB3-4B2F-9FD0-D765F5D8D63C}"/>
              </a:ext>
            </a:extLst>
          </p:cNvPr>
          <p:cNvSpPr/>
          <p:nvPr/>
        </p:nvSpPr>
        <p:spPr>
          <a:xfrm rot="12772957">
            <a:off x="1341881" y="5253942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내용 개체 틀 2">
            <a:extLst>
              <a:ext uri="{FF2B5EF4-FFF2-40B4-BE49-F238E27FC236}">
                <a16:creationId xmlns:a16="http://schemas.microsoft.com/office/drawing/2014/main" id="{1EA62DAD-46C1-4E03-875B-F49AD8F91D14}"/>
              </a:ext>
            </a:extLst>
          </p:cNvPr>
          <p:cNvSpPr txBox="1">
            <a:spLocks/>
          </p:cNvSpPr>
          <p:nvPr/>
        </p:nvSpPr>
        <p:spPr>
          <a:xfrm>
            <a:off x="4967926" y="5332596"/>
            <a:ext cx="6636470" cy="1285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이전 세대 플랫폼의 영향력이 감소하는 상황</a:t>
            </a:r>
            <a:endParaRPr lang="en-US" altLang="ko-KR" dirty="0"/>
          </a:p>
          <a:p>
            <a:r>
              <a:rPr lang="en-US" altLang="ko-KR" dirty="0"/>
              <a:t>Top 100</a:t>
            </a:r>
            <a:r>
              <a:rPr lang="ko-KR" altLang="en-US" dirty="0"/>
              <a:t>에 있는 가장 최근 히트작이 </a:t>
            </a:r>
            <a:r>
              <a:rPr lang="en-US" altLang="ko-KR" dirty="0"/>
              <a:t>PS4</a:t>
            </a:r>
          </a:p>
          <a:p>
            <a:r>
              <a:rPr lang="en-US" altLang="ko-KR" dirty="0"/>
              <a:t>PS4 </a:t>
            </a:r>
            <a:r>
              <a:rPr lang="ko-KR" altLang="en-US" dirty="0"/>
              <a:t>게임의 </a:t>
            </a:r>
            <a:r>
              <a:rPr lang="ko-KR" altLang="en-US" dirty="0" err="1"/>
              <a:t>발매량</a:t>
            </a:r>
            <a:r>
              <a:rPr lang="en-US" altLang="ko-KR" dirty="0"/>
              <a:t>, </a:t>
            </a:r>
            <a:r>
              <a:rPr lang="ko-KR" altLang="en-US" dirty="0"/>
              <a:t>판매량 증가 추이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F40A58-85F8-4468-AF3F-7E0267C86251}"/>
              </a:ext>
            </a:extLst>
          </p:cNvPr>
          <p:cNvSpPr txBox="1"/>
          <p:nvPr/>
        </p:nvSpPr>
        <p:spPr>
          <a:xfrm>
            <a:off x="2086016" y="1324154"/>
            <a:ext cx="100112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rgbClr val="FF0000"/>
                </a:solidFill>
              </a:rPr>
              <a:t>북미 시장</a:t>
            </a:r>
            <a:r>
              <a:rPr lang="ko-KR" altLang="en-US" sz="3200" dirty="0"/>
              <a:t>을 겨냥한 </a:t>
            </a:r>
            <a:r>
              <a:rPr lang="en-US" altLang="ko-KR" sz="3200" dirty="0">
                <a:solidFill>
                  <a:srgbClr val="FF0000"/>
                </a:solidFill>
              </a:rPr>
              <a:t>PS4</a:t>
            </a:r>
            <a:r>
              <a:rPr lang="en-US" altLang="ko-KR" sz="3200" dirty="0"/>
              <a:t> </a:t>
            </a:r>
            <a:r>
              <a:rPr lang="ko-KR" altLang="en-US" sz="3200" dirty="0"/>
              <a:t>플랫폼의 </a:t>
            </a:r>
            <a:r>
              <a:rPr lang="ko-KR" altLang="en-US" sz="3200" dirty="0">
                <a:solidFill>
                  <a:srgbClr val="FF0000"/>
                </a:solidFill>
              </a:rPr>
              <a:t>액션</a:t>
            </a:r>
            <a:r>
              <a:rPr lang="ko-KR" altLang="en-US" sz="3200" dirty="0"/>
              <a:t> 장르 게임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8F50717-60DE-4191-BE11-645056475527}"/>
              </a:ext>
            </a:extLst>
          </p:cNvPr>
          <p:cNvCxnSpPr>
            <a:cxnSpLocks/>
          </p:cNvCxnSpPr>
          <p:nvPr/>
        </p:nvCxnSpPr>
        <p:spPr>
          <a:xfrm>
            <a:off x="4479696" y="2149311"/>
            <a:ext cx="0" cy="4705546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1ECEDC7-A403-415A-A60F-2D67C6C62E2C}"/>
              </a:ext>
            </a:extLst>
          </p:cNvPr>
          <p:cNvSpPr txBox="1"/>
          <p:nvPr/>
        </p:nvSpPr>
        <p:spPr>
          <a:xfrm>
            <a:off x="756837" y="1321686"/>
            <a:ext cx="1329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/>
              <a:t>결론</a:t>
            </a:r>
            <a:r>
              <a:rPr lang="en-US" altLang="ko-KR" sz="3200" dirty="0"/>
              <a:t>: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829958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1430D-C762-44BA-A9D2-280C8D14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참고 자료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9308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CA3E6-5195-4F3E-B8A4-152EDD0ECECC}"/>
              </a:ext>
            </a:extLst>
          </p:cNvPr>
          <p:cNvSpPr txBox="1"/>
          <p:nvPr/>
        </p:nvSpPr>
        <p:spPr>
          <a:xfrm>
            <a:off x="618565" y="645459"/>
            <a:ext cx="11170023" cy="424731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>
                <a:hlinkClick r:id="rId2"/>
              </a:rPr>
              <a:t>https://www.t4.ai/industry/video-game-market-share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https://www.statista.com/chart/25593/biggest-video-game-markets/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Cox J. 2013. “What Makes a Blockbuster Video Game? An Empirical Analysis of US Sales Data.” </a:t>
            </a:r>
            <a:r>
              <a:rPr lang="en-US" altLang="ko-KR" i="1" dirty="0">
                <a:effectLst/>
              </a:rPr>
              <a:t>Managerial and Decision Economics</a:t>
            </a:r>
            <a:r>
              <a:rPr lang="en-US" altLang="ko-KR" dirty="0"/>
              <a:t>. 35(3):189-198. </a:t>
            </a:r>
          </a:p>
          <a:p>
            <a:endParaRPr lang="en-US" altLang="ko-KR" dirty="0"/>
          </a:p>
          <a:p>
            <a:r>
              <a:rPr lang="en-US" altLang="ko-KR" dirty="0" err="1"/>
              <a:t>Binken</a:t>
            </a:r>
            <a:r>
              <a:rPr lang="en-US" altLang="ko-KR" dirty="0"/>
              <a:t> JLG, </a:t>
            </a:r>
            <a:r>
              <a:rPr lang="en-US" altLang="ko-KR" dirty="0" err="1"/>
              <a:t>Stremersch</a:t>
            </a:r>
            <a:r>
              <a:rPr lang="en-US" altLang="ko-KR" dirty="0"/>
              <a:t> S. 2009. “The effect of superstar software on hardware sales in system markets.” </a:t>
            </a:r>
            <a:r>
              <a:rPr lang="en-US" altLang="ko-KR" i="1" dirty="0">
                <a:effectLst/>
              </a:rPr>
              <a:t>Journal of Marketing</a:t>
            </a:r>
            <a:r>
              <a:rPr lang="en-US" altLang="ko-KR" dirty="0"/>
              <a:t> 73(2): 88–104</a:t>
            </a:r>
          </a:p>
          <a:p>
            <a:endParaRPr lang="en-US" altLang="ko-KR" dirty="0"/>
          </a:p>
          <a:p>
            <a:r>
              <a:rPr lang="en-US" altLang="ko-KR" dirty="0" err="1"/>
              <a:t>Gretz</a:t>
            </a:r>
            <a:r>
              <a:rPr lang="en-US" altLang="ko-KR" dirty="0"/>
              <a:t> RT. 2010. “Console price and software availability in the home video game industry.” </a:t>
            </a:r>
            <a:r>
              <a:rPr lang="en-US" altLang="ko-KR" i="1" dirty="0">
                <a:effectLst/>
              </a:rPr>
              <a:t>Atlantic Economic Journal</a:t>
            </a:r>
            <a:r>
              <a:rPr lang="en-US" altLang="ko-KR" dirty="0"/>
              <a:t> 38: 81–94.</a:t>
            </a:r>
          </a:p>
          <a:p>
            <a:endParaRPr lang="en-US" altLang="ko-KR" dirty="0"/>
          </a:p>
          <a:p>
            <a:r>
              <a:rPr lang="en-US" altLang="ko-KR" dirty="0">
                <a:hlinkClick r:id="rId3"/>
              </a:rPr>
              <a:t>https://www.currys.co.uk/gbuk/techtalk/this-is-what-the-best-selling-games-have-in-common/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95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게임 시장 특성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75529A-05B8-444A-AE71-F384C4DDA8A8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4C6D303-B21E-4554-8CEA-81745CBE0183}"/>
              </a:ext>
            </a:extLst>
          </p:cNvPr>
          <p:cNvGrpSpPr/>
          <p:nvPr/>
        </p:nvGrpSpPr>
        <p:grpSpPr>
          <a:xfrm>
            <a:off x="470650" y="897061"/>
            <a:ext cx="4890248" cy="5903715"/>
            <a:chOff x="201706" y="923956"/>
            <a:chExt cx="4890248" cy="590371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544CCA0-8070-43CB-8365-2C9117FE5043}"/>
                </a:ext>
              </a:extLst>
            </p:cNvPr>
            <p:cNvSpPr/>
            <p:nvPr/>
          </p:nvSpPr>
          <p:spPr>
            <a:xfrm>
              <a:off x="201706" y="923956"/>
              <a:ext cx="4890248" cy="59037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Video Game Market Size">
              <a:extLst>
                <a:ext uri="{FF2B5EF4-FFF2-40B4-BE49-F238E27FC236}">
                  <a16:creationId xmlns:a16="http://schemas.microsoft.com/office/drawing/2014/main" id="{789CA06D-F50D-4BC8-BB67-9607B65DF5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2127" y="986712"/>
              <a:ext cx="4759144" cy="270992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</p:pic>
        <p:pic>
          <p:nvPicPr>
            <p:cNvPr id="1028" name="Picture 4" descr="Infographic: The World's Top 10 Gaming Markets | Statista">
              <a:extLst>
                <a:ext uri="{FF2B5EF4-FFF2-40B4-BE49-F238E27FC236}">
                  <a16:creationId xmlns:a16="http://schemas.microsoft.com/office/drawing/2014/main" id="{AF790C02-C2EB-4665-9679-848423926E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847" b="17681"/>
            <a:stretch/>
          </p:blipFill>
          <p:spPr bwMode="auto">
            <a:xfrm>
              <a:off x="261092" y="3750426"/>
              <a:ext cx="4759144" cy="3023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22C160DC-89D0-4728-878E-A046B949B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65577" y="1543119"/>
            <a:ext cx="2985247" cy="536694"/>
          </a:xfrm>
        </p:spPr>
        <p:txBody>
          <a:bodyPr anchor="ctr"/>
          <a:lstStyle/>
          <a:p>
            <a:pPr marL="0" indent="0">
              <a:buNone/>
            </a:pPr>
            <a:r>
              <a:rPr lang="ko-KR" altLang="en-US" dirty="0"/>
              <a:t>지속적인 성장</a:t>
            </a:r>
            <a:endParaRPr lang="en-US" altLang="ko-KR" dirty="0"/>
          </a:p>
        </p:txBody>
      </p:sp>
      <p:sp>
        <p:nvSpPr>
          <p:cNvPr id="23" name="1/2 액자 22">
            <a:extLst>
              <a:ext uri="{FF2B5EF4-FFF2-40B4-BE49-F238E27FC236}">
                <a16:creationId xmlns:a16="http://schemas.microsoft.com/office/drawing/2014/main" id="{37C1CED0-01E8-4C58-AA2B-4A5525A25029}"/>
              </a:ext>
            </a:extLst>
          </p:cNvPr>
          <p:cNvSpPr/>
          <p:nvPr/>
        </p:nvSpPr>
        <p:spPr>
          <a:xfrm rot="12772957">
            <a:off x="6367483" y="1360681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내용 개체 틀 14">
            <a:extLst>
              <a:ext uri="{FF2B5EF4-FFF2-40B4-BE49-F238E27FC236}">
                <a16:creationId xmlns:a16="http://schemas.microsoft.com/office/drawing/2014/main" id="{57EFB042-E708-439E-8D9B-579B40DE06E8}"/>
              </a:ext>
            </a:extLst>
          </p:cNvPr>
          <p:cNvSpPr txBox="1">
            <a:spLocks/>
          </p:cNvSpPr>
          <p:nvPr/>
        </p:nvSpPr>
        <p:spPr>
          <a:xfrm>
            <a:off x="6965576" y="4107032"/>
            <a:ext cx="2985247" cy="536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시장 규모</a:t>
            </a:r>
            <a:endParaRPr lang="en-US" altLang="ko-KR" dirty="0"/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9C77FAB3-D018-40F4-AD46-8BACF4CFDDCD}"/>
              </a:ext>
            </a:extLst>
          </p:cNvPr>
          <p:cNvSpPr/>
          <p:nvPr/>
        </p:nvSpPr>
        <p:spPr>
          <a:xfrm rot="12772957">
            <a:off x="6367482" y="3924594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내용 개체 틀 14">
            <a:extLst>
              <a:ext uri="{FF2B5EF4-FFF2-40B4-BE49-F238E27FC236}">
                <a16:creationId xmlns:a16="http://schemas.microsoft.com/office/drawing/2014/main" id="{0B9E553A-8C57-4C8A-8245-9A1F6BC8BC59}"/>
              </a:ext>
            </a:extLst>
          </p:cNvPr>
          <p:cNvSpPr txBox="1">
            <a:spLocks/>
          </p:cNvSpPr>
          <p:nvPr/>
        </p:nvSpPr>
        <p:spPr>
          <a:xfrm>
            <a:off x="7306233" y="4643726"/>
            <a:ext cx="4195485" cy="536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2400" dirty="0"/>
              <a:t>중국 </a:t>
            </a:r>
            <a:r>
              <a:rPr lang="en-US" altLang="ko-KR" sz="2400" dirty="0"/>
              <a:t>&gt; </a:t>
            </a:r>
            <a:r>
              <a:rPr lang="ko-KR" altLang="en-US" sz="2400" dirty="0"/>
              <a:t>북미 </a:t>
            </a:r>
            <a:r>
              <a:rPr lang="en-US" altLang="ko-KR" sz="2400" dirty="0"/>
              <a:t>&gt; </a:t>
            </a:r>
            <a:r>
              <a:rPr lang="ko-KR" altLang="en-US" sz="2400" dirty="0"/>
              <a:t>일본 </a:t>
            </a:r>
            <a:r>
              <a:rPr lang="en-US" altLang="ko-KR" sz="2400" dirty="0"/>
              <a:t>&gt; </a:t>
            </a:r>
            <a:r>
              <a:rPr lang="ko-KR" altLang="en-US" sz="2400" dirty="0"/>
              <a:t>유럽</a:t>
            </a:r>
          </a:p>
        </p:txBody>
      </p:sp>
    </p:spTree>
    <p:extLst>
      <p:ext uri="{BB962C8B-B14F-4D97-AF65-F5344CB8AC3E}">
        <p14:creationId xmlns:p14="http://schemas.microsoft.com/office/powerpoint/2010/main" val="4123896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ko-KR" altLang="en-US" dirty="0"/>
              <a:t>게임 시장 특성</a:t>
            </a:r>
          </a:p>
        </p:txBody>
      </p:sp>
      <p:sp>
        <p:nvSpPr>
          <p:cNvPr id="18" name="내용 개체 틀 16">
            <a:extLst>
              <a:ext uri="{FF2B5EF4-FFF2-40B4-BE49-F238E27FC236}">
                <a16:creationId xmlns:a16="http://schemas.microsoft.com/office/drawing/2014/main" id="{3519D658-A88A-4E70-A7BF-E2146D339F4B}"/>
              </a:ext>
            </a:extLst>
          </p:cNvPr>
          <p:cNvSpPr txBox="1">
            <a:spLocks/>
          </p:cNvSpPr>
          <p:nvPr/>
        </p:nvSpPr>
        <p:spPr>
          <a:xfrm>
            <a:off x="6193215" y="2476311"/>
            <a:ext cx="5046285" cy="2647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판매량 상위 </a:t>
            </a:r>
            <a:r>
              <a:rPr lang="en-US" altLang="ko-KR" dirty="0"/>
              <a:t>10%</a:t>
            </a:r>
            <a:r>
              <a:rPr lang="ko-KR" altLang="en-US" dirty="0"/>
              <a:t>의 게임이 </a:t>
            </a:r>
            <a:br>
              <a:rPr lang="en-US" altLang="ko-KR" dirty="0"/>
            </a:br>
            <a:r>
              <a:rPr lang="ko-KR" altLang="en-US" dirty="0"/>
              <a:t>전체 판매의 </a:t>
            </a:r>
            <a:r>
              <a:rPr lang="en-US" altLang="ko-KR" dirty="0"/>
              <a:t>54%</a:t>
            </a:r>
            <a:r>
              <a:rPr lang="ko-KR" altLang="en-US" dirty="0"/>
              <a:t>를 차지</a:t>
            </a:r>
            <a:endParaRPr lang="en-US" altLang="ko-KR" dirty="0"/>
          </a:p>
          <a:p>
            <a:pPr marL="0" indent="0" algn="ctr">
              <a:buNone/>
            </a:pPr>
            <a:r>
              <a:rPr lang="ko-KR" altLang="en-US" dirty="0"/>
              <a:t>하위 </a:t>
            </a:r>
            <a:r>
              <a:rPr lang="en-US" altLang="ko-KR" dirty="0"/>
              <a:t>28%</a:t>
            </a:r>
            <a:r>
              <a:rPr lang="ko-KR" altLang="en-US" dirty="0"/>
              <a:t>의 게임은 판매량이 </a:t>
            </a:r>
            <a:r>
              <a:rPr lang="en-US" altLang="ko-KR" dirty="0"/>
              <a:t>100,000</a:t>
            </a:r>
            <a:r>
              <a:rPr lang="ko-KR" altLang="en-US" dirty="0"/>
              <a:t>장에도 못 미침</a:t>
            </a:r>
          </a:p>
        </p:txBody>
      </p:sp>
      <p:sp>
        <p:nvSpPr>
          <p:cNvPr id="19" name="내용 개체 틀 16">
            <a:extLst>
              <a:ext uri="{FF2B5EF4-FFF2-40B4-BE49-F238E27FC236}">
                <a16:creationId xmlns:a16="http://schemas.microsoft.com/office/drawing/2014/main" id="{92A288CC-9AF4-46E6-A3FB-6C6450A7B6EE}"/>
              </a:ext>
            </a:extLst>
          </p:cNvPr>
          <p:cNvSpPr txBox="1">
            <a:spLocks/>
          </p:cNvSpPr>
          <p:nvPr/>
        </p:nvSpPr>
        <p:spPr>
          <a:xfrm>
            <a:off x="6360748" y="5791892"/>
            <a:ext cx="5222495" cy="556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>
                <a:sym typeface="Wingdings" panose="05000000000000000000" pitchFamily="2" charset="2"/>
              </a:rPr>
              <a:t>소수의 성공 사례가 특히 중요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6375529A-05B8-444A-AE71-F384C4DDA8A8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1/2 액자 12">
            <a:extLst>
              <a:ext uri="{FF2B5EF4-FFF2-40B4-BE49-F238E27FC236}">
                <a16:creationId xmlns:a16="http://schemas.microsoft.com/office/drawing/2014/main" id="{0A471E49-E307-48B0-98B1-8499FF4692FE}"/>
              </a:ext>
            </a:extLst>
          </p:cNvPr>
          <p:cNvSpPr/>
          <p:nvPr/>
        </p:nvSpPr>
        <p:spPr>
          <a:xfrm rot="12772957">
            <a:off x="6062684" y="1181388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99D8F0D-A0FE-4C69-9988-6CF57BC9CE99}"/>
              </a:ext>
            </a:extLst>
          </p:cNvPr>
          <p:cNvGrpSpPr/>
          <p:nvPr/>
        </p:nvGrpSpPr>
        <p:grpSpPr>
          <a:xfrm>
            <a:off x="201706" y="1441266"/>
            <a:ext cx="5392271" cy="4366959"/>
            <a:chOff x="201706" y="1441266"/>
            <a:chExt cx="5392271" cy="4366959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544CCA0-8070-43CB-8365-2C9117FE5043}"/>
                </a:ext>
              </a:extLst>
            </p:cNvPr>
            <p:cNvSpPr/>
            <p:nvPr/>
          </p:nvSpPr>
          <p:spPr>
            <a:xfrm>
              <a:off x="201706" y="1441266"/>
              <a:ext cx="5392271" cy="43579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9A26CE1-A851-4E2D-85B6-6AC0C1331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183" y="1550475"/>
              <a:ext cx="5241555" cy="3971787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29AE168-4395-4BE4-AF3A-F5C36066F96D}"/>
                </a:ext>
              </a:extLst>
            </p:cNvPr>
            <p:cNvSpPr txBox="1"/>
            <p:nvPr/>
          </p:nvSpPr>
          <p:spPr>
            <a:xfrm>
              <a:off x="4347882" y="5531226"/>
              <a:ext cx="1205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/>
                <a:t>Cox(2013: 191)</a:t>
              </a:r>
              <a:endParaRPr lang="ko-KR" altLang="en-US" sz="1200" dirty="0"/>
            </a:p>
          </p:txBody>
        </p:sp>
      </p:grpSp>
      <p:sp>
        <p:nvSpPr>
          <p:cNvPr id="15" name="내용 개체 틀 14">
            <a:extLst>
              <a:ext uri="{FF2B5EF4-FFF2-40B4-BE49-F238E27FC236}">
                <a16:creationId xmlns:a16="http://schemas.microsoft.com/office/drawing/2014/main" id="{A4B3DF49-EABA-4D52-B875-9512DB04726E}"/>
              </a:ext>
            </a:extLst>
          </p:cNvPr>
          <p:cNvSpPr txBox="1">
            <a:spLocks/>
          </p:cNvSpPr>
          <p:nvPr/>
        </p:nvSpPr>
        <p:spPr>
          <a:xfrm>
            <a:off x="6642848" y="1321633"/>
            <a:ext cx="4704230" cy="536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소수 성공작의 영향력</a:t>
            </a:r>
            <a:endParaRPr lang="en-US" altLang="ko-KR" dirty="0"/>
          </a:p>
        </p:txBody>
      </p:sp>
      <p:sp>
        <p:nvSpPr>
          <p:cNvPr id="16" name="내용 개체 틀 14">
            <a:extLst>
              <a:ext uri="{FF2B5EF4-FFF2-40B4-BE49-F238E27FC236}">
                <a16:creationId xmlns:a16="http://schemas.microsoft.com/office/drawing/2014/main" id="{73F0E8B5-22C2-4D96-84CC-D15FA9186091}"/>
              </a:ext>
            </a:extLst>
          </p:cNvPr>
          <p:cNvSpPr txBox="1">
            <a:spLocks/>
          </p:cNvSpPr>
          <p:nvPr/>
        </p:nvSpPr>
        <p:spPr>
          <a:xfrm>
            <a:off x="6678705" y="1823066"/>
            <a:ext cx="4704230" cy="5366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소수 성공작이 판매량 대부분을 차지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431200-416E-4F5E-AC49-15E5E3FD6E4A}"/>
              </a:ext>
            </a:extLst>
          </p:cNvPr>
          <p:cNvSpPr txBox="1"/>
          <p:nvPr/>
        </p:nvSpPr>
        <p:spPr>
          <a:xfrm>
            <a:off x="6057348" y="2592620"/>
            <a:ext cx="58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“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89CDEE-1467-4591-9EF1-C57C9FFC6AFF}"/>
              </a:ext>
            </a:extLst>
          </p:cNvPr>
          <p:cNvSpPr txBox="1"/>
          <p:nvPr/>
        </p:nvSpPr>
        <p:spPr>
          <a:xfrm>
            <a:off x="10794347" y="4240271"/>
            <a:ext cx="58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accent2"/>
                </a:solidFill>
                <a:latin typeface="Arial Black" panose="020B0A04020102020204" pitchFamily="34" charset="0"/>
              </a:rPr>
              <a:t>”</a:t>
            </a:r>
            <a:endParaRPr lang="ko-KR" altLang="en-US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9BD3F080-3588-444B-85BB-0E0B0F1FA71C}"/>
              </a:ext>
            </a:extLst>
          </p:cNvPr>
          <p:cNvSpPr/>
          <p:nvPr/>
        </p:nvSpPr>
        <p:spPr>
          <a:xfrm rot="5400000">
            <a:off x="8293850" y="4961210"/>
            <a:ext cx="668804" cy="482487"/>
          </a:xfrm>
          <a:prstGeom prst="rightArrow">
            <a:avLst>
              <a:gd name="adj1" fmla="val 38851"/>
              <a:gd name="adj2" fmla="val 55574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7242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1F9F06A-714D-42DB-BBDF-872B15EB8C60}"/>
              </a:ext>
            </a:extLst>
          </p:cNvPr>
          <p:cNvSpPr/>
          <p:nvPr/>
        </p:nvSpPr>
        <p:spPr>
          <a:xfrm>
            <a:off x="856127" y="1666714"/>
            <a:ext cx="10563663" cy="2481080"/>
          </a:xfrm>
          <a:prstGeom prst="rect">
            <a:avLst/>
          </a:prstGeom>
          <a:ln w="28575">
            <a:solidFill>
              <a:schemeClr val="tx2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en-US" altLang="ko-KR" dirty="0"/>
              <a:t>Bestseller Games?</a:t>
            </a:r>
            <a:endParaRPr lang="ko-KR" altLang="en-US" dirty="0"/>
          </a:p>
        </p:txBody>
      </p:sp>
      <p:sp>
        <p:nvSpPr>
          <p:cNvPr id="17" name="내용 개체 틀 16">
            <a:extLst>
              <a:ext uri="{FF2B5EF4-FFF2-40B4-BE49-F238E27FC236}">
                <a16:creationId xmlns:a16="http://schemas.microsoft.com/office/drawing/2014/main" id="{3A1735A1-42CB-40FB-918C-AC16DA65E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2210" y="1062645"/>
            <a:ext cx="10367682" cy="555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/>
              <a:t>Binken</a:t>
            </a:r>
            <a:r>
              <a:rPr lang="ko-KR" altLang="en-US" dirty="0"/>
              <a:t>과 </a:t>
            </a:r>
            <a:r>
              <a:rPr lang="en-US" altLang="ko-KR" dirty="0" err="1"/>
              <a:t>Stremersch</a:t>
            </a:r>
            <a:r>
              <a:rPr lang="en-US" altLang="ko-KR" dirty="0"/>
              <a:t>(2009)</a:t>
            </a:r>
            <a:r>
              <a:rPr lang="ko-KR" altLang="en-US" dirty="0"/>
              <a:t>의 두 가지 구분</a:t>
            </a:r>
          </a:p>
        </p:txBody>
      </p:sp>
      <p:sp>
        <p:nvSpPr>
          <p:cNvPr id="18" name="내용 개체 틀 16">
            <a:extLst>
              <a:ext uri="{FF2B5EF4-FFF2-40B4-BE49-F238E27FC236}">
                <a16:creationId xmlns:a16="http://schemas.microsoft.com/office/drawing/2014/main" id="{3519D658-A88A-4E70-A7BF-E2146D339F4B}"/>
              </a:ext>
            </a:extLst>
          </p:cNvPr>
          <p:cNvSpPr txBox="1">
            <a:spLocks/>
          </p:cNvSpPr>
          <p:nvPr/>
        </p:nvSpPr>
        <p:spPr>
          <a:xfrm>
            <a:off x="1529842" y="1803570"/>
            <a:ext cx="3934402" cy="49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Blockbusters Games</a:t>
            </a:r>
          </a:p>
        </p:txBody>
      </p:sp>
      <p:sp>
        <p:nvSpPr>
          <p:cNvPr id="7" name="내용 개체 틀 16">
            <a:extLst>
              <a:ext uri="{FF2B5EF4-FFF2-40B4-BE49-F238E27FC236}">
                <a16:creationId xmlns:a16="http://schemas.microsoft.com/office/drawing/2014/main" id="{404C393A-033B-471C-9951-981D2A13E158}"/>
              </a:ext>
            </a:extLst>
          </p:cNvPr>
          <p:cNvSpPr txBox="1">
            <a:spLocks/>
          </p:cNvSpPr>
          <p:nvPr/>
        </p:nvSpPr>
        <p:spPr>
          <a:xfrm>
            <a:off x="6996907" y="1804522"/>
            <a:ext cx="3563936" cy="490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dirty="0"/>
              <a:t>Killer Applications</a:t>
            </a:r>
          </a:p>
        </p:txBody>
      </p:sp>
      <p:sp>
        <p:nvSpPr>
          <p:cNvPr id="9" name="내용 개체 틀 16">
            <a:extLst>
              <a:ext uri="{FF2B5EF4-FFF2-40B4-BE49-F238E27FC236}">
                <a16:creationId xmlns:a16="http://schemas.microsoft.com/office/drawing/2014/main" id="{ABE7CD59-7DB2-41FD-8183-9991AE41DB21}"/>
              </a:ext>
            </a:extLst>
          </p:cNvPr>
          <p:cNvSpPr txBox="1">
            <a:spLocks/>
          </p:cNvSpPr>
          <p:nvPr/>
        </p:nvSpPr>
        <p:spPr>
          <a:xfrm>
            <a:off x="1597767" y="5379469"/>
            <a:ext cx="6203580" cy="12411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ko-KR" dirty="0"/>
              <a:t>Genre - Action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r>
              <a:rPr lang="en-US" altLang="ko-KR" dirty="0"/>
              <a:t>multiple platforms</a:t>
            </a:r>
          </a:p>
          <a:p>
            <a:pPr marL="0" indent="0" algn="r">
              <a:buNone/>
            </a:pPr>
            <a:r>
              <a:rPr lang="en-US" altLang="ko-KR" sz="1700" dirty="0" err="1"/>
              <a:t>Currys</a:t>
            </a:r>
            <a:r>
              <a:rPr lang="en-US" altLang="ko-KR" sz="1700" dirty="0"/>
              <a:t> gaming news (2019/02/07)</a:t>
            </a:r>
          </a:p>
          <a:p>
            <a:pPr marL="514350" indent="-514350">
              <a:buFont typeface="Arial" panose="020B0604020202020204" pitchFamily="34" charset="0"/>
              <a:buAutoNum type="arabicParenR"/>
            </a:pPr>
            <a:endParaRPr lang="en-US" altLang="ko-KR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919C6E6-632A-4372-85E3-F266DCF33563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A6E9EA-3620-425C-A986-915880C4240A}"/>
              </a:ext>
            </a:extLst>
          </p:cNvPr>
          <p:cNvCxnSpPr/>
          <p:nvPr/>
        </p:nvCxnSpPr>
        <p:spPr>
          <a:xfrm>
            <a:off x="856127" y="2292402"/>
            <a:ext cx="10563663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3B955C-E604-4A62-9842-8F029B8E81FD}"/>
              </a:ext>
            </a:extLst>
          </p:cNvPr>
          <p:cNvCxnSpPr>
            <a:stCxn id="3" idx="0"/>
            <a:endCxn id="3" idx="2"/>
          </p:cNvCxnSpPr>
          <p:nvPr/>
        </p:nvCxnSpPr>
        <p:spPr>
          <a:xfrm>
            <a:off x="6137959" y="1666714"/>
            <a:ext cx="0" cy="24810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8DF4003-DD5C-45AF-B561-98F08A35DBC6}"/>
              </a:ext>
            </a:extLst>
          </p:cNvPr>
          <p:cNvSpPr txBox="1"/>
          <p:nvPr/>
        </p:nvSpPr>
        <p:spPr>
          <a:xfrm>
            <a:off x="6874982" y="2546921"/>
            <a:ext cx="41383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ctr">
              <a:buNone/>
            </a:pPr>
            <a:r>
              <a:rPr lang="ko-KR" altLang="en-US" sz="2800" dirty="0"/>
              <a:t>높은 판매고</a:t>
            </a:r>
            <a:endParaRPr lang="en-US" altLang="ko-KR" sz="2800" dirty="0"/>
          </a:p>
          <a:p>
            <a:pPr marL="0" indent="0" algn="ctr">
              <a:buNone/>
            </a:pPr>
            <a:r>
              <a:rPr lang="en-US" altLang="ko-KR" sz="2800" dirty="0"/>
              <a:t>+</a:t>
            </a:r>
          </a:p>
          <a:p>
            <a:pPr marL="0" indent="0" algn="ctr">
              <a:buNone/>
            </a:pPr>
            <a:r>
              <a:rPr lang="ko-KR" altLang="en-US" sz="2800" dirty="0"/>
              <a:t>플랫폼 지배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26BDAC-78E9-4B3B-A038-DD6FE73B450F}"/>
              </a:ext>
            </a:extLst>
          </p:cNvPr>
          <p:cNvSpPr txBox="1"/>
          <p:nvPr/>
        </p:nvSpPr>
        <p:spPr>
          <a:xfrm>
            <a:off x="2446551" y="2907254"/>
            <a:ext cx="225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높은 판매고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CE896C9-47E1-4050-ADCE-3EDEF42CCD38}"/>
              </a:ext>
            </a:extLst>
          </p:cNvPr>
          <p:cNvCxnSpPr>
            <a:cxnSpLocks/>
          </p:cNvCxnSpPr>
          <p:nvPr/>
        </p:nvCxnSpPr>
        <p:spPr>
          <a:xfrm>
            <a:off x="-1" y="4449452"/>
            <a:ext cx="12192001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1/2 액자 20">
            <a:extLst>
              <a:ext uri="{FF2B5EF4-FFF2-40B4-BE49-F238E27FC236}">
                <a16:creationId xmlns:a16="http://schemas.microsoft.com/office/drawing/2014/main" id="{AF03454F-BB07-414D-A761-03F315E21725}"/>
              </a:ext>
            </a:extLst>
          </p:cNvPr>
          <p:cNvSpPr/>
          <p:nvPr/>
        </p:nvSpPr>
        <p:spPr>
          <a:xfrm rot="12772957">
            <a:off x="996390" y="4581141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0DB831-B5DB-4F94-9E59-FC59F9EB3D1D}"/>
              </a:ext>
            </a:extLst>
          </p:cNvPr>
          <p:cNvSpPr txBox="1"/>
          <p:nvPr/>
        </p:nvSpPr>
        <p:spPr>
          <a:xfrm>
            <a:off x="1569272" y="4692285"/>
            <a:ext cx="5345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성공작들의 특징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2915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F1430D-C762-44BA-A9D2-280C8D14E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데이터 특성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207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1D756E6A-D7C7-42C5-96E6-91EA944E3615}"/>
              </a:ext>
            </a:extLst>
          </p:cNvPr>
          <p:cNvSpPr/>
          <p:nvPr/>
        </p:nvSpPr>
        <p:spPr>
          <a:xfrm>
            <a:off x="5311589" y="1192307"/>
            <a:ext cx="6750423" cy="46526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en-US" altLang="ko-KR" dirty="0"/>
              <a:t>Raw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A3CBD83-3D99-4F91-A427-4FB92F2B38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8572" y="1429874"/>
            <a:ext cx="4970929" cy="13469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1980</a:t>
            </a:r>
            <a:r>
              <a:rPr lang="ko-KR" altLang="en-US" dirty="0"/>
              <a:t>년 </a:t>
            </a:r>
            <a:r>
              <a:rPr lang="en-US" altLang="ko-KR" dirty="0"/>
              <a:t>~ 2020</a:t>
            </a:r>
            <a:r>
              <a:rPr lang="ko-KR" altLang="en-US" dirty="0"/>
              <a:t>년까지</a:t>
            </a:r>
            <a:r>
              <a:rPr lang="en-US" altLang="ko-KR" dirty="0"/>
              <a:t> </a:t>
            </a:r>
            <a:r>
              <a:rPr lang="ko-KR" altLang="en-US" dirty="0"/>
              <a:t>총 </a:t>
            </a:r>
            <a:r>
              <a:rPr lang="en-US" altLang="ko-KR" dirty="0"/>
              <a:t>16598</a:t>
            </a:r>
            <a:r>
              <a:rPr lang="ko-KR" altLang="en-US" dirty="0"/>
              <a:t>개 데이터 </a:t>
            </a:r>
            <a:br>
              <a:rPr lang="en-US" altLang="ko-KR" dirty="0"/>
            </a:br>
            <a:r>
              <a:rPr lang="en-US" altLang="ko-KR" sz="2400" dirty="0"/>
              <a:t>(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</a:t>
            </a:r>
            <a:r>
              <a:rPr lang="en-US" altLang="ko-KR" sz="2400" dirty="0"/>
              <a:t>357</a:t>
            </a:r>
            <a:r>
              <a:rPr lang="ko-KR" altLang="en-US" sz="2400" dirty="0"/>
              <a:t>개</a:t>
            </a:r>
            <a:r>
              <a:rPr lang="en-US" altLang="ko-KR" sz="2400" dirty="0"/>
              <a:t> </a:t>
            </a:r>
            <a:r>
              <a:rPr lang="ko-KR" altLang="en-US" sz="2400" dirty="0"/>
              <a:t>포함</a:t>
            </a:r>
            <a:r>
              <a:rPr lang="en-US" altLang="ko-KR" sz="2400" dirty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C9A802A-0FF4-4DD0-BF10-B3078BC9F2D6}"/>
              </a:ext>
            </a:extLst>
          </p:cNvPr>
          <p:cNvSpPr txBox="1">
            <a:spLocks/>
          </p:cNvSpPr>
          <p:nvPr/>
        </p:nvSpPr>
        <p:spPr>
          <a:xfrm>
            <a:off x="818572" y="3268757"/>
            <a:ext cx="3303493" cy="6947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/>
              <a:t>573</a:t>
            </a:r>
            <a:r>
              <a:rPr lang="ko-KR" altLang="en-US" dirty="0"/>
              <a:t>개의 </a:t>
            </a:r>
            <a:r>
              <a:rPr lang="ko-KR" altLang="en-US" dirty="0" err="1"/>
              <a:t>게임사</a:t>
            </a:r>
            <a:endParaRPr lang="en-US" altLang="ko-KR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AC23A9D7-9066-4D36-93D8-CF328AB7D1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9154" y="1268506"/>
            <a:ext cx="6571139" cy="448235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7C9EC78-E80A-4852-A41C-3D6AD325F19F}"/>
              </a:ext>
            </a:extLst>
          </p:cNvPr>
          <p:cNvSpPr txBox="1">
            <a:spLocks/>
          </p:cNvSpPr>
          <p:nvPr/>
        </p:nvSpPr>
        <p:spPr>
          <a:xfrm>
            <a:off x="818572" y="4722168"/>
            <a:ext cx="3992076" cy="9637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3000" dirty="0"/>
              <a:t>지역 별 판매량</a:t>
            </a:r>
            <a:br>
              <a:rPr lang="en-US" altLang="ko-KR" dirty="0"/>
            </a:br>
            <a:r>
              <a:rPr lang="en-US" altLang="ko-KR" sz="2600" dirty="0"/>
              <a:t>(</a:t>
            </a:r>
            <a:r>
              <a:rPr lang="ko-KR" altLang="en-US" sz="2600" dirty="0"/>
              <a:t>북미</a:t>
            </a:r>
            <a:r>
              <a:rPr lang="en-US" altLang="ko-KR" sz="2600" dirty="0"/>
              <a:t>, </a:t>
            </a:r>
            <a:r>
              <a:rPr lang="ko-KR" altLang="en-US" sz="2600" dirty="0"/>
              <a:t>유럽</a:t>
            </a:r>
            <a:r>
              <a:rPr lang="en-US" altLang="ko-KR" sz="2600" dirty="0"/>
              <a:t>, </a:t>
            </a:r>
            <a:r>
              <a:rPr lang="ko-KR" altLang="en-US" sz="2600" dirty="0"/>
              <a:t>일본</a:t>
            </a:r>
            <a:r>
              <a:rPr lang="en-US" altLang="ko-KR" sz="2600" dirty="0"/>
              <a:t>, </a:t>
            </a:r>
            <a:r>
              <a:rPr lang="ko-KR" altLang="en-US" sz="2600" dirty="0"/>
              <a:t>기타 지역</a:t>
            </a:r>
            <a:r>
              <a:rPr lang="en-US" altLang="ko-KR" sz="2600" dirty="0"/>
              <a:t>)</a:t>
            </a:r>
            <a:endParaRPr lang="en-US" altLang="ko-KR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37E3719-64F0-49E1-AC55-6FA0D3F34E7D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1/2 액자 13">
            <a:extLst>
              <a:ext uri="{FF2B5EF4-FFF2-40B4-BE49-F238E27FC236}">
                <a16:creationId xmlns:a16="http://schemas.microsoft.com/office/drawing/2014/main" id="{E503898E-D582-4272-85BF-6C16CC54B28B}"/>
              </a:ext>
            </a:extLst>
          </p:cNvPr>
          <p:cNvSpPr/>
          <p:nvPr/>
        </p:nvSpPr>
        <p:spPr>
          <a:xfrm rot="12772957">
            <a:off x="270250" y="1294980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1/2 액자 14">
            <a:extLst>
              <a:ext uri="{FF2B5EF4-FFF2-40B4-BE49-F238E27FC236}">
                <a16:creationId xmlns:a16="http://schemas.microsoft.com/office/drawing/2014/main" id="{6F3A06A5-B8A7-4978-8BBE-00EFB4EC480A}"/>
              </a:ext>
            </a:extLst>
          </p:cNvPr>
          <p:cNvSpPr/>
          <p:nvPr/>
        </p:nvSpPr>
        <p:spPr>
          <a:xfrm rot="12772957">
            <a:off x="270250" y="3126313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1/2 액자 15">
            <a:extLst>
              <a:ext uri="{FF2B5EF4-FFF2-40B4-BE49-F238E27FC236}">
                <a16:creationId xmlns:a16="http://schemas.microsoft.com/office/drawing/2014/main" id="{C2C18A34-B3E5-4867-B469-E6E4E9D55D11}"/>
              </a:ext>
            </a:extLst>
          </p:cNvPr>
          <p:cNvSpPr/>
          <p:nvPr/>
        </p:nvSpPr>
        <p:spPr>
          <a:xfrm rot="12772957">
            <a:off x="270250" y="4630846"/>
            <a:ext cx="300494" cy="605373"/>
          </a:xfrm>
          <a:prstGeom prst="halfFrame">
            <a:avLst>
              <a:gd name="adj1" fmla="val 25817"/>
              <a:gd name="adj2" fmla="val 2508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D601F-3D73-4E52-AC22-CC775CCF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860612"/>
          </a:xfrm>
        </p:spPr>
        <p:txBody>
          <a:bodyPr/>
          <a:lstStyle/>
          <a:p>
            <a:r>
              <a:rPr lang="en-US" altLang="ko-KR" dirty="0"/>
              <a:t>Raw</a:t>
            </a:r>
            <a:r>
              <a:rPr lang="ko-KR" altLang="en-US" dirty="0"/>
              <a:t> </a:t>
            </a:r>
            <a:r>
              <a:rPr lang="en-US" altLang="ko-KR" dirty="0"/>
              <a:t>data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82C51D-0178-41C8-BB36-3A03B2F7DD42}"/>
              </a:ext>
            </a:extLst>
          </p:cNvPr>
          <p:cNvCxnSpPr>
            <a:cxnSpLocks/>
          </p:cNvCxnSpPr>
          <p:nvPr/>
        </p:nvCxnSpPr>
        <p:spPr>
          <a:xfrm>
            <a:off x="0" y="762000"/>
            <a:ext cx="7915835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3A6F140C-05BA-41A9-A92E-BF61E8B64592}"/>
              </a:ext>
            </a:extLst>
          </p:cNvPr>
          <p:cNvGrpSpPr/>
          <p:nvPr/>
        </p:nvGrpSpPr>
        <p:grpSpPr>
          <a:xfrm>
            <a:off x="519952" y="968187"/>
            <a:ext cx="4751295" cy="5707761"/>
            <a:chOff x="519952" y="968187"/>
            <a:chExt cx="4751295" cy="570776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B88907-3E2E-4ECA-A2C1-6A101273838A}"/>
                </a:ext>
              </a:extLst>
            </p:cNvPr>
            <p:cNvSpPr/>
            <p:nvPr/>
          </p:nvSpPr>
          <p:spPr>
            <a:xfrm>
              <a:off x="519952" y="968187"/>
              <a:ext cx="4751295" cy="570776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9E49D782-821C-4343-A34E-5C8B85457E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6495" y="1138520"/>
              <a:ext cx="4473065" cy="4446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38E634-A2B0-4E68-9733-3A13665DC786}"/>
                </a:ext>
              </a:extLst>
            </p:cNvPr>
            <p:cNvSpPr txBox="1"/>
            <p:nvPr/>
          </p:nvSpPr>
          <p:spPr>
            <a:xfrm>
              <a:off x="636495" y="5681614"/>
              <a:ext cx="46347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/>
                <a:t>12</a:t>
              </a:r>
              <a:r>
                <a:rPr lang="ko-KR" altLang="en-US" sz="2000" dirty="0"/>
                <a:t>개의 장르</a:t>
              </a:r>
              <a:endParaRPr lang="en-US" altLang="ko-KR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/>
                <a:t>Action </a:t>
              </a:r>
              <a:r>
                <a:rPr lang="ko-KR" altLang="en-US" sz="2000" dirty="0"/>
                <a:t>장르가 가장 많은 비중 차지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042DE5D-55AA-4E04-93EC-79E99EEA7C92}"/>
              </a:ext>
            </a:extLst>
          </p:cNvPr>
          <p:cNvGrpSpPr/>
          <p:nvPr/>
        </p:nvGrpSpPr>
        <p:grpSpPr>
          <a:xfrm>
            <a:off x="6628840" y="968187"/>
            <a:ext cx="4751295" cy="5707762"/>
            <a:chOff x="6628840" y="968187"/>
            <a:chExt cx="4751295" cy="5707762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805DBD-BA0D-4236-9E64-B46628D93C93}"/>
                </a:ext>
              </a:extLst>
            </p:cNvPr>
            <p:cNvSpPr/>
            <p:nvPr/>
          </p:nvSpPr>
          <p:spPr>
            <a:xfrm>
              <a:off x="6628840" y="968187"/>
              <a:ext cx="4751295" cy="57077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92" name="Picture 4">
              <a:extLst>
                <a:ext uri="{FF2B5EF4-FFF2-40B4-BE49-F238E27FC236}">
                  <a16:creationId xmlns:a16="http://schemas.microsoft.com/office/drawing/2014/main" id="{03B0E4F3-ECA5-4608-BE8C-E17BE5DA88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6767087" y="1138520"/>
              <a:ext cx="4474800" cy="46798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6C467C0-B010-414B-9EE4-F9E1A643AA9E}"/>
                </a:ext>
              </a:extLst>
            </p:cNvPr>
            <p:cNvSpPr txBox="1"/>
            <p:nvPr/>
          </p:nvSpPr>
          <p:spPr>
            <a:xfrm>
              <a:off x="6719048" y="5887735"/>
              <a:ext cx="46347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altLang="ko-KR" sz="2000" dirty="0"/>
                <a:t>31</a:t>
              </a:r>
              <a:r>
                <a:rPr lang="ko-KR" altLang="en-US" sz="2000" dirty="0"/>
                <a:t>개의 플랫폼</a:t>
              </a:r>
              <a:endParaRPr lang="en-US" altLang="ko-KR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952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817</Words>
  <Application>Microsoft Office PowerPoint</Application>
  <PresentationFormat>와이드스크린</PresentationFormat>
  <Paragraphs>166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맑은 고딕</vt:lpstr>
      <vt:lpstr>Arial</vt:lpstr>
      <vt:lpstr>Arial Black</vt:lpstr>
      <vt:lpstr>Calibri</vt:lpstr>
      <vt:lpstr>Office 테마</vt:lpstr>
      <vt:lpstr>게임 출시를 위한  데이터분석</vt:lpstr>
      <vt:lpstr>목차</vt:lpstr>
      <vt:lpstr>게임 시장 특성</vt:lpstr>
      <vt:lpstr>게임 시장 특성</vt:lpstr>
      <vt:lpstr>게임 시장 특성</vt:lpstr>
      <vt:lpstr>Bestseller Games?</vt:lpstr>
      <vt:lpstr>데이터 특성</vt:lpstr>
      <vt:lpstr>Raw data</vt:lpstr>
      <vt:lpstr>Raw data</vt:lpstr>
      <vt:lpstr>Data Preprocessing</vt:lpstr>
      <vt:lpstr>PowerPoint 프레젠테이션</vt:lpstr>
      <vt:lpstr>분석 절차</vt:lpstr>
      <vt:lpstr>분석 절차</vt:lpstr>
      <vt:lpstr>지역 시장 분석</vt:lpstr>
      <vt:lpstr>지역 내 장르 선호도</vt:lpstr>
      <vt:lpstr>지역별 롤플레잉 장르 선호도</vt:lpstr>
      <vt:lpstr>북미 지역 선호 장르</vt:lpstr>
      <vt:lpstr>장르 및 플랫폼 트랜드</vt:lpstr>
      <vt:lpstr>장르별 발매량 추이</vt:lpstr>
      <vt:lpstr>플랫폼별 발매량 추이(5년 단위)</vt:lpstr>
      <vt:lpstr>플랫폼별 발매량 추이(연단위)</vt:lpstr>
      <vt:lpstr>장르별 판매량 추이</vt:lpstr>
      <vt:lpstr>플랫폼별 판매량 추이(5년단위)</vt:lpstr>
      <vt:lpstr>플랫폼별 판매량 추이(연단위)</vt:lpstr>
      <vt:lpstr>성공 사례 분석</vt:lpstr>
      <vt:lpstr>판매량 top 100 게임 분석</vt:lpstr>
      <vt:lpstr>PowerPoint 프레젠테이션</vt:lpstr>
      <vt:lpstr>Cluster 0 &amp; 3 : 고전 게임</vt:lpstr>
      <vt:lpstr>Cluster 1 &amp; 2 : 최근 베스트셀러</vt:lpstr>
      <vt:lpstr>게임 출시 방향</vt:lpstr>
      <vt:lpstr>출시 게임 제안</vt:lpstr>
      <vt:lpstr>참고 자료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게임 출시를 위한  데이터분석</dc:title>
  <dc:creator>Kim Namjin</dc:creator>
  <cp:lastModifiedBy>Kim Namjin</cp:lastModifiedBy>
  <cp:revision>13</cp:revision>
  <dcterms:created xsi:type="dcterms:W3CDTF">2022-04-20T06:06:50Z</dcterms:created>
  <dcterms:modified xsi:type="dcterms:W3CDTF">2022-04-21T06:57:56Z</dcterms:modified>
</cp:coreProperties>
</file>