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6" r:id="rId4"/>
    <p:sldId id="261" r:id="rId5"/>
    <p:sldId id="284" r:id="rId6"/>
    <p:sldId id="257" r:id="rId7"/>
    <p:sldId id="258" r:id="rId8"/>
    <p:sldId id="273" r:id="rId9"/>
    <p:sldId id="274" r:id="rId10"/>
    <p:sldId id="271" r:id="rId11"/>
    <p:sldId id="285" r:id="rId12"/>
    <p:sldId id="264" r:id="rId13"/>
    <p:sldId id="286" r:id="rId14"/>
    <p:sldId id="280" r:id="rId15"/>
    <p:sldId id="272" r:id="rId16"/>
    <p:sldId id="281" r:id="rId17"/>
    <p:sldId id="282" r:id="rId18"/>
    <p:sldId id="287" r:id="rId19"/>
    <p:sldId id="289" r:id="rId20"/>
    <p:sldId id="265" r:id="rId21"/>
    <p:sldId id="288" r:id="rId22"/>
    <p:sldId id="266"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12478"/>
          <a:stretch>
            <a:fillRect/>
          </a:stretch>
        </p:blipFill>
        <p:spPr>
          <a:xfrm>
            <a:off x="-17145" y="-24765"/>
            <a:ext cx="12232640" cy="694753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23742"/>
          <a:stretch>
            <a:fillRect/>
          </a:stretch>
        </p:blipFill>
        <p:spPr>
          <a:xfrm>
            <a:off x="-20320" y="-34925"/>
            <a:ext cx="12232640" cy="688276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89685" y="1235075"/>
            <a:ext cx="6624955" cy="1106805"/>
          </a:xfrm>
          <a:prstGeom prst="rect">
            <a:avLst/>
          </a:prstGeom>
          <a:noFill/>
        </p:spPr>
        <p:txBody>
          <a:bodyPr wrap="none" rtlCol="0">
            <a:spAutoFit/>
          </a:bodyPr>
          <a:p>
            <a:pPr algn="l"/>
            <a:r>
              <a:rPr lang="zh-CN" altLang="en-US" sz="6600" b="1">
                <a:solidFill>
                  <a:schemeClr val="accent1"/>
                </a:solidFill>
                <a:latin typeface="微软雅黑" panose="020B0503020204020204" charset="-122"/>
                <a:ea typeface="微软雅黑" panose="020B0503020204020204" charset="-122"/>
              </a:rPr>
              <a:t>深入理解</a:t>
            </a:r>
            <a:r>
              <a:rPr lang="en-US" altLang="zh-CN" sz="6600" b="1">
                <a:solidFill>
                  <a:schemeClr val="accent1"/>
                </a:solidFill>
                <a:latin typeface="微软雅黑" panose="020B0503020204020204" charset="-122"/>
                <a:ea typeface="微软雅黑" panose="020B0503020204020204" charset="-122"/>
              </a:rPr>
              <a:t>volatile</a:t>
            </a:r>
            <a:endParaRPr lang="en-US" altLang="zh-CN" sz="6600" b="1">
              <a:solidFill>
                <a:schemeClr val="accent1"/>
              </a:solidFill>
              <a:latin typeface="微软雅黑" panose="020B0503020204020204" charset="-122"/>
              <a:ea typeface="微软雅黑" panose="020B0503020204020204" charset="-122"/>
            </a:endParaRPr>
          </a:p>
        </p:txBody>
      </p:sp>
      <p:sp>
        <p:nvSpPr>
          <p:cNvPr id="6" name="文本框 5"/>
          <p:cNvSpPr txBox="1"/>
          <p:nvPr/>
        </p:nvSpPr>
        <p:spPr>
          <a:xfrm>
            <a:off x="1391285" y="3743325"/>
            <a:ext cx="3126105" cy="829945"/>
          </a:xfrm>
          <a:prstGeom prst="rect">
            <a:avLst/>
          </a:prstGeom>
          <a:noFill/>
        </p:spPr>
        <p:txBody>
          <a:bodyPr wrap="square" rtlCol="0">
            <a:spAutoFit/>
          </a:bodyPr>
          <a:p>
            <a:r>
              <a:rPr lang="zh-CN" altLang="en-US" sz="2400">
                <a:solidFill>
                  <a:schemeClr val="tx1">
                    <a:lumMod val="50000"/>
                    <a:lumOff val="50000"/>
                  </a:schemeClr>
                </a:solidFill>
                <a:latin typeface="微软雅黑" panose="020B0503020204020204" charset="-122"/>
                <a:ea typeface="微软雅黑" panose="020B0503020204020204" charset="-122"/>
              </a:rPr>
              <a:t>崔蒙</a:t>
            </a:r>
            <a:endParaRPr lang="zh-CN" altLang="en-US" sz="2400">
              <a:solidFill>
                <a:schemeClr val="tx1">
                  <a:lumMod val="50000"/>
                  <a:lumOff val="50000"/>
                </a:schemeClr>
              </a:solidFill>
              <a:latin typeface="微软雅黑" panose="020B0503020204020204" charset="-122"/>
              <a:ea typeface="微软雅黑" panose="020B0503020204020204" charset="-122"/>
            </a:endParaRPr>
          </a:p>
          <a:p>
            <a:endParaRPr lang="zh-CN" altLang="en-US" sz="2400">
              <a:solidFill>
                <a:schemeClr val="tx1">
                  <a:lumMod val="50000"/>
                  <a:lumOff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leagsoft"/>
          <p:cNvPicPr>
            <a:picLocks noChangeAspect="1"/>
          </p:cNvPicPr>
          <p:nvPr/>
        </p:nvPicPr>
        <p:blipFill>
          <a:blip r:embed="rId1"/>
          <a:stretch>
            <a:fillRect/>
          </a:stretch>
        </p:blipFill>
        <p:spPr>
          <a:xfrm>
            <a:off x="0" y="0"/>
            <a:ext cx="0" cy="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1870710" cy="460375"/>
          </a:xfrm>
          <a:prstGeom prst="rect">
            <a:avLst/>
          </a:prstGeom>
          <a:noFill/>
        </p:spPr>
        <p:txBody>
          <a:bodyPr wrap="none" rtlCol="0">
            <a:spAutoFit/>
          </a:bodyPr>
          <a:p>
            <a:pPr algn="l"/>
            <a:r>
              <a:rPr lang="en-US" altLang="zh-CN" sz="2400" b="1">
                <a:latin typeface="宋体" panose="02010600030101010101" pitchFamily="2" charset="-122"/>
                <a:ea typeface="宋体" panose="02010600030101010101" pitchFamily="2" charset="-122"/>
                <a:cs typeface="宋体" panose="02010600030101010101" pitchFamily="2" charset="-122"/>
                <a:sym typeface="+mn-ea"/>
              </a:rPr>
              <a:t>Hotspot</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实现</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16" name="文本框 15"/>
          <p:cNvSpPr txBox="1"/>
          <p:nvPr/>
        </p:nvSpPr>
        <p:spPr>
          <a:xfrm>
            <a:off x="1316990" y="1278890"/>
            <a:ext cx="9151620" cy="4523105"/>
          </a:xfrm>
          <a:prstGeom prst="rect">
            <a:avLst/>
          </a:prstGeom>
          <a:noFill/>
        </p:spPr>
        <p:txBody>
          <a:bodyPr wrap="square" rtlCol="0">
            <a:spAutoFit/>
          </a:bodyPr>
          <a:p>
            <a:r>
              <a:rPr lang="en-US" altLang="zh-CN" sz="2400"/>
              <a:t>intel lock </a:t>
            </a:r>
            <a:r>
              <a:rPr lang="zh-CN" altLang="en-US" sz="2400"/>
              <a:t>汇编指令</a:t>
            </a:r>
            <a:endParaRPr lang="zh-CN" altLang="en-US" sz="2400"/>
          </a:p>
          <a:p>
            <a:endParaRPr lang="zh-CN" altLang="en-US" sz="2400"/>
          </a:p>
          <a:p>
            <a:r>
              <a:rPr lang="zh-CN" altLang="en-US" sz="2400"/>
              <a:t>原子指令，如</a:t>
            </a:r>
            <a:r>
              <a:rPr lang="en-US" altLang="zh-CN" sz="2400"/>
              <a:t>x86</a:t>
            </a:r>
            <a:r>
              <a:rPr lang="zh-CN" altLang="en-US" sz="2400"/>
              <a:t>上的</a:t>
            </a:r>
            <a:r>
              <a:rPr lang="en-US" altLang="zh-CN" sz="2400"/>
              <a:t>”lock ..... “</a:t>
            </a:r>
            <a:r>
              <a:rPr lang="zh-CN" altLang="en-US" sz="2400"/>
              <a:t>指令时一个</a:t>
            </a:r>
            <a:r>
              <a:rPr lang="en-US" altLang="zh-CN" sz="2400"/>
              <a:t>FullBarrier</a:t>
            </a:r>
            <a:r>
              <a:rPr lang="zh-CN" altLang="en-US" sz="2400"/>
              <a:t>，执行时会锁住内存子系统来确保执行顺序，甚至跨多个</a:t>
            </a:r>
            <a:r>
              <a:rPr lang="en-US" altLang="zh-CN" sz="2400"/>
              <a:t>CPU</a:t>
            </a:r>
            <a:r>
              <a:rPr lang="zh-CN" altLang="en-US" sz="2400"/>
              <a:t>。</a:t>
            </a:r>
            <a:r>
              <a:rPr lang="en-US" altLang="zh-CN" sz="2400"/>
              <a:t>Software Locks</a:t>
            </a:r>
            <a:r>
              <a:rPr lang="zh-CN" altLang="en-US" sz="2400"/>
              <a:t>通常使用了内存屏障或者原子指令来实现变量可见性和保持程序顺序。</a:t>
            </a:r>
            <a:endParaRPr lang="zh-CN" altLang="en-US" sz="2400"/>
          </a:p>
          <a:p>
            <a:endParaRPr lang="zh-CN" altLang="en-US" sz="2400"/>
          </a:p>
          <a:p>
            <a:r>
              <a:rPr lang="en-US" altLang="zh-CN" sz="2400"/>
              <a:t>lock addl</a:t>
            </a:r>
            <a:endParaRPr lang="en-US" altLang="zh-CN" sz="2400"/>
          </a:p>
          <a:p>
            <a:endParaRPr lang="en-US" altLang="zh-CN" sz="2400"/>
          </a:p>
          <a:p>
            <a:r>
              <a:rPr lang="en-US" altLang="zh-CN" sz="2400"/>
              <a:t>lock</a:t>
            </a:r>
            <a:r>
              <a:rPr lang="zh-CN" altLang="en-US" sz="2400"/>
              <a:t>用于在多处理器中执行指令时对共享内存的独占使用</a:t>
            </a:r>
            <a:endParaRPr lang="zh-CN" altLang="en-US" sz="2400"/>
          </a:p>
          <a:p>
            <a:r>
              <a:rPr lang="zh-CN" altLang="en-US" sz="2400"/>
              <a:t>它的作用能够将当前处理器对应缓存的内容刷新到内存，并将其他处理器对应的缓存失效</a:t>
            </a:r>
            <a:endParaRPr lang="zh-CN" altLang="en-US" sz="2400"/>
          </a:p>
          <a:p>
            <a:r>
              <a:rPr lang="zh-CN" altLang="en-US" sz="2400"/>
              <a:t>另外还提供了有序的指令无法越过整个内存屏障的作用。</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1402080" cy="460375"/>
          </a:xfrm>
          <a:prstGeom prst="rect">
            <a:avLst/>
          </a:prstGeom>
          <a:noFill/>
        </p:spPr>
        <p:txBody>
          <a:bodyPr wrap="none" rtlCol="0">
            <a:spAutoFit/>
          </a:bodyPr>
          <a:p>
            <a:pPr algn="l"/>
            <a:r>
              <a:rPr lang="zh-CN" altLang="en-US" sz="2400" b="1">
                <a:solidFill>
                  <a:schemeClr val="tx1">
                    <a:lumMod val="65000"/>
                    <a:lumOff val="35000"/>
                  </a:schemeClr>
                </a:solidFill>
                <a:latin typeface="微软雅黑" panose="020B0503020204020204" charset="-122"/>
                <a:ea typeface="微软雅黑" panose="020B0503020204020204" charset="-122"/>
              </a:rPr>
              <a:t>五层实现</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2050" name="手势"/>
          <p:cNvSpPr/>
          <p:nvPr/>
        </p:nvSpPr>
        <p:spPr bwMode="auto">
          <a:xfrm flipH="1">
            <a:off x="11068685" y="340995"/>
            <a:ext cx="1002665" cy="102552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矩形 5"/>
          <p:cNvSpPr/>
          <p:nvPr/>
        </p:nvSpPr>
        <p:spPr>
          <a:xfrm>
            <a:off x="6518910" y="942340"/>
            <a:ext cx="2056130"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8" name="文本框 7"/>
          <p:cNvSpPr txBox="1"/>
          <p:nvPr/>
        </p:nvSpPr>
        <p:spPr>
          <a:xfrm>
            <a:off x="6840855" y="1132205"/>
            <a:ext cx="1316990" cy="368300"/>
          </a:xfrm>
          <a:prstGeom prst="rect">
            <a:avLst/>
          </a:prstGeom>
          <a:noFill/>
        </p:spPr>
        <p:txBody>
          <a:bodyPr wrap="square" rtlCol="0">
            <a:spAutoFit/>
          </a:bodyPr>
          <a:p>
            <a:r>
              <a:rPr lang="en-US" altLang="zh-CN"/>
              <a:t>volatile int i</a:t>
            </a:r>
            <a:endParaRPr lang="en-US" altLang="zh-CN"/>
          </a:p>
        </p:txBody>
      </p:sp>
      <p:sp>
        <p:nvSpPr>
          <p:cNvPr id="9" name="矩形 8"/>
          <p:cNvSpPr/>
          <p:nvPr/>
        </p:nvSpPr>
        <p:spPr>
          <a:xfrm>
            <a:off x="6518910" y="191516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0" name="文本框 9"/>
          <p:cNvSpPr txBox="1"/>
          <p:nvPr/>
        </p:nvSpPr>
        <p:spPr>
          <a:xfrm>
            <a:off x="6761480" y="2105025"/>
            <a:ext cx="1582420" cy="368300"/>
          </a:xfrm>
          <a:prstGeom prst="rect">
            <a:avLst/>
          </a:prstGeom>
          <a:noFill/>
        </p:spPr>
        <p:txBody>
          <a:bodyPr wrap="square" rtlCol="0">
            <a:spAutoFit/>
          </a:bodyPr>
          <a:p>
            <a:r>
              <a:rPr lang="en-US" altLang="zh-CN"/>
              <a:t>ACC_VOLATILE</a:t>
            </a:r>
            <a:endParaRPr lang="en-US" altLang="zh-CN"/>
          </a:p>
        </p:txBody>
      </p:sp>
      <p:sp>
        <p:nvSpPr>
          <p:cNvPr id="11" name="矩形 10"/>
          <p:cNvSpPr/>
          <p:nvPr/>
        </p:nvSpPr>
        <p:spPr>
          <a:xfrm>
            <a:off x="6531610" y="286512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2" name="文本框 11"/>
          <p:cNvSpPr txBox="1"/>
          <p:nvPr/>
        </p:nvSpPr>
        <p:spPr>
          <a:xfrm>
            <a:off x="6774180" y="3054985"/>
            <a:ext cx="1582420" cy="368300"/>
          </a:xfrm>
          <a:prstGeom prst="rect">
            <a:avLst/>
          </a:prstGeom>
          <a:noFill/>
        </p:spPr>
        <p:txBody>
          <a:bodyPr wrap="square" rtlCol="0">
            <a:spAutoFit/>
          </a:bodyPr>
          <a:p>
            <a:r>
              <a:rPr lang="en-US" altLang="zh-CN"/>
              <a:t>JVM</a:t>
            </a:r>
            <a:r>
              <a:rPr lang="zh-CN" altLang="en-US"/>
              <a:t>内存屏障</a:t>
            </a:r>
            <a:endParaRPr lang="zh-CN" altLang="en-US"/>
          </a:p>
        </p:txBody>
      </p:sp>
      <p:sp>
        <p:nvSpPr>
          <p:cNvPr id="13" name="矩形 12"/>
          <p:cNvSpPr/>
          <p:nvPr/>
        </p:nvSpPr>
        <p:spPr>
          <a:xfrm>
            <a:off x="6521450" y="376936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4" name="文本框 13"/>
          <p:cNvSpPr txBox="1"/>
          <p:nvPr/>
        </p:nvSpPr>
        <p:spPr>
          <a:xfrm>
            <a:off x="6764020" y="3959225"/>
            <a:ext cx="1582420" cy="368300"/>
          </a:xfrm>
          <a:prstGeom prst="rect">
            <a:avLst/>
          </a:prstGeom>
          <a:noFill/>
        </p:spPr>
        <p:txBody>
          <a:bodyPr wrap="square" rtlCol="0">
            <a:spAutoFit/>
          </a:bodyPr>
          <a:p>
            <a:r>
              <a:rPr lang="zh-CN" altLang="en-US"/>
              <a:t>汇编语言调用</a:t>
            </a:r>
            <a:endParaRPr lang="zh-CN" altLang="en-US"/>
          </a:p>
        </p:txBody>
      </p:sp>
      <p:sp>
        <p:nvSpPr>
          <p:cNvPr id="15" name="矩形 14"/>
          <p:cNvSpPr/>
          <p:nvPr/>
        </p:nvSpPr>
        <p:spPr>
          <a:xfrm>
            <a:off x="6521450" y="4707890"/>
            <a:ext cx="2056765"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6" name="文本框 15"/>
          <p:cNvSpPr txBox="1"/>
          <p:nvPr/>
        </p:nvSpPr>
        <p:spPr>
          <a:xfrm>
            <a:off x="6737350" y="4808855"/>
            <a:ext cx="1420495" cy="922020"/>
          </a:xfrm>
          <a:prstGeom prst="rect">
            <a:avLst/>
          </a:prstGeom>
          <a:noFill/>
        </p:spPr>
        <p:txBody>
          <a:bodyPr wrap="square" rtlCol="0">
            <a:spAutoFit/>
          </a:bodyPr>
          <a:p>
            <a:pPr algn="ctr"/>
            <a:r>
              <a:rPr lang="en-US" altLang="zh-CN"/>
              <a:t>MESI</a:t>
            </a:r>
            <a:endParaRPr lang="en-US" altLang="zh-CN"/>
          </a:p>
          <a:p>
            <a:pPr algn="ctr"/>
            <a:r>
              <a:rPr lang="zh-CN" altLang="en-US"/>
              <a:t>原语支持</a:t>
            </a:r>
            <a:endParaRPr lang="zh-CN" altLang="en-US"/>
          </a:p>
          <a:p>
            <a:pPr algn="ctr"/>
            <a:r>
              <a:rPr lang="zh-CN" altLang="en-US"/>
              <a:t>总线锁</a:t>
            </a:r>
            <a:endParaRPr lang="zh-CN" altLang="en-US"/>
          </a:p>
        </p:txBody>
      </p:sp>
      <p:sp>
        <p:nvSpPr>
          <p:cNvPr id="17" name="文本框 16"/>
          <p:cNvSpPr txBox="1"/>
          <p:nvPr/>
        </p:nvSpPr>
        <p:spPr>
          <a:xfrm>
            <a:off x="1697990" y="1915160"/>
            <a:ext cx="3513455" cy="2030095"/>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cs typeface="宋体" panose="02010600030101010101" pitchFamily="2" charset="-122"/>
              </a:rPr>
              <a:t>五层实现：</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1.  Java</a:t>
            </a:r>
            <a:r>
              <a:rPr lang="zh-CN" altLang="en-US" b="1">
                <a:latin typeface="宋体" panose="02010600030101010101" pitchFamily="2" charset="-122"/>
                <a:ea typeface="宋体" panose="02010600030101010101" pitchFamily="2" charset="-122"/>
                <a:cs typeface="宋体" panose="02010600030101010101" pitchFamily="2" charset="-122"/>
              </a:rPr>
              <a:t>源码</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2.  ByteCode</a:t>
            </a:r>
            <a:r>
              <a:rPr lang="zh-CN" altLang="en-US" b="1">
                <a:latin typeface="宋体" panose="02010600030101010101" pitchFamily="2" charset="-122"/>
                <a:ea typeface="宋体" panose="02010600030101010101" pitchFamily="2" charset="-122"/>
                <a:cs typeface="宋体" panose="02010600030101010101" pitchFamily="2" charset="-122"/>
              </a:rPr>
              <a:t>字节码</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3.  JVM</a:t>
            </a:r>
            <a:r>
              <a:rPr lang="zh-CN" altLang="en-US" b="1">
                <a:latin typeface="宋体" panose="02010600030101010101" pitchFamily="2" charset="-122"/>
                <a:ea typeface="宋体" panose="02010600030101010101" pitchFamily="2" charset="-122"/>
                <a:cs typeface="宋体" panose="02010600030101010101" pitchFamily="2" charset="-122"/>
              </a:rPr>
              <a:t>虚拟机规范</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4.  </a:t>
            </a:r>
            <a:r>
              <a:rPr lang="en-US" altLang="zh-CN" b="1">
                <a:solidFill>
                  <a:schemeClr val="tx1"/>
                </a:solidFill>
                <a:latin typeface="宋体" panose="02010600030101010101" pitchFamily="2" charset="-122"/>
                <a:ea typeface="宋体" panose="02010600030101010101" pitchFamily="2" charset="-122"/>
                <a:cs typeface="宋体" panose="02010600030101010101" pitchFamily="2" charset="-122"/>
              </a:rPr>
              <a:t>Hotspot</a:t>
            </a:r>
            <a:r>
              <a:rPr lang="zh-CN" altLang="en-US" b="1">
                <a:solidFill>
                  <a:schemeClr val="tx1"/>
                </a:solidFill>
                <a:latin typeface="宋体" panose="02010600030101010101" pitchFamily="2" charset="-122"/>
                <a:ea typeface="宋体" panose="02010600030101010101" pitchFamily="2" charset="-122"/>
                <a:cs typeface="宋体" panose="02010600030101010101" pitchFamily="2" charset="-122"/>
              </a:rPr>
              <a:t>实现</a:t>
            </a:r>
            <a:endParaRPr lang="zh-CN" altLang="en-US" b="1">
              <a:solidFill>
                <a:srgbClr val="FFC000"/>
              </a:solidFill>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5.  </a:t>
            </a:r>
            <a:r>
              <a:rPr lang="en-US" altLang="zh-CN" b="1">
                <a:solidFill>
                  <a:srgbClr val="FFC000"/>
                </a:solidFill>
                <a:latin typeface="宋体" panose="02010600030101010101" pitchFamily="2" charset="-122"/>
                <a:ea typeface="宋体" panose="02010600030101010101" pitchFamily="2" charset="-122"/>
                <a:cs typeface="宋体" panose="02010600030101010101" pitchFamily="2" charset="-122"/>
              </a:rPr>
              <a:t>CPU</a:t>
            </a:r>
            <a:r>
              <a:rPr lang="zh-CN" altLang="en-US" b="1">
                <a:solidFill>
                  <a:srgbClr val="FFC000"/>
                </a:solidFill>
                <a:latin typeface="宋体" panose="02010600030101010101" pitchFamily="2" charset="-122"/>
                <a:ea typeface="宋体" panose="02010600030101010101" pitchFamily="2" charset="-122"/>
                <a:cs typeface="宋体" panose="02010600030101010101" pitchFamily="2" charset="-122"/>
              </a:rPr>
              <a:t>级别</a:t>
            </a:r>
            <a:endParaRPr lang="zh-CN" altLang="en-US" b="1">
              <a:solidFill>
                <a:srgbClr val="FFC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797560" cy="460375"/>
          </a:xfrm>
          <a:prstGeom prst="rect">
            <a:avLst/>
          </a:prstGeom>
          <a:noFill/>
        </p:spPr>
        <p:txBody>
          <a:bodyPr wrap="none" rtlCol="0">
            <a:spAutoFit/>
          </a:bodyPr>
          <a:p>
            <a:pPr algn="l"/>
            <a:r>
              <a:rPr lang="en-US" sz="2400" b="1">
                <a:latin typeface="宋体" panose="02010600030101010101" pitchFamily="2" charset="-122"/>
                <a:ea typeface="宋体" panose="02010600030101010101" pitchFamily="2" charset="-122"/>
                <a:cs typeface="宋体" panose="02010600030101010101" pitchFamily="2" charset="-122"/>
                <a:sym typeface="+mn-ea"/>
              </a:rPr>
              <a:t>MESI</a:t>
            </a:r>
            <a:endParaRPr lang="en-US" sz="2400" b="1">
              <a:solidFill>
                <a:schemeClr val="tx1">
                  <a:lumMod val="65000"/>
                  <a:lumOff val="35000"/>
                </a:schemeClr>
              </a:solidFill>
              <a:latin typeface="微软雅黑" panose="020B0503020204020204" charset="-122"/>
              <a:ea typeface="微软雅黑" panose="020B0503020204020204" charset="-122"/>
            </a:endParaRPr>
          </a:p>
        </p:txBody>
      </p:sp>
      <p:graphicFrame>
        <p:nvGraphicFramePr>
          <p:cNvPr id="5" name="表格 4"/>
          <p:cNvGraphicFramePr/>
          <p:nvPr>
            <p:custDataLst>
              <p:tags r:id="rId1"/>
            </p:custDataLst>
          </p:nvPr>
        </p:nvGraphicFramePr>
        <p:xfrm>
          <a:off x="1828800" y="2476500"/>
          <a:ext cx="8533765" cy="1905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en-US" altLang="zh-CN" sz="2000"/>
                        <a:t>Regieters</a:t>
                      </a:r>
                      <a:endParaRPr lang="en-US" altLang="zh-CN" sz="2000"/>
                    </a:p>
                  </a:txBody>
                  <a:tcPr/>
                </a:tc>
                <a:tc>
                  <a:txBody>
                    <a:bodyPr/>
                    <a:p>
                      <a:pPr algn="ctr">
                        <a:buNone/>
                      </a:pPr>
                      <a:r>
                        <a:rPr lang="en-US" altLang="zh-CN" sz="2000"/>
                        <a:t>&lt;1ns</a:t>
                      </a:r>
                      <a:endParaRPr lang="en-US" altLang="zh-CN" sz="2000"/>
                    </a:p>
                  </a:txBody>
                  <a:tcPr/>
                </a:tc>
              </a:tr>
              <a:tr h="381000">
                <a:tc>
                  <a:txBody>
                    <a:bodyPr/>
                    <a:p>
                      <a:pPr algn="ctr">
                        <a:buNone/>
                      </a:pPr>
                      <a:r>
                        <a:rPr lang="en-US" altLang="zh-CN" sz="2000"/>
                        <a:t>L1 cache</a:t>
                      </a:r>
                      <a:endParaRPr lang="en-US" altLang="zh-CN" sz="2000"/>
                    </a:p>
                  </a:txBody>
                  <a:tcPr/>
                </a:tc>
                <a:tc>
                  <a:txBody>
                    <a:bodyPr/>
                    <a:p>
                      <a:pPr algn="ctr">
                        <a:buNone/>
                      </a:pPr>
                      <a:r>
                        <a:rPr lang="zh-CN" altLang="en-US" sz="2000"/>
                        <a:t>约</a:t>
                      </a:r>
                      <a:r>
                        <a:rPr lang="en-US" altLang="zh-CN" sz="2000"/>
                        <a:t>1ns</a:t>
                      </a:r>
                      <a:endParaRPr lang="en-US" altLang="zh-CN" sz="2000"/>
                    </a:p>
                  </a:txBody>
                  <a:tcPr/>
                </a:tc>
              </a:tr>
              <a:tr h="381000">
                <a:tc>
                  <a:txBody>
                    <a:bodyPr/>
                    <a:p>
                      <a:pPr algn="ctr">
                        <a:buNone/>
                      </a:pPr>
                      <a:r>
                        <a:rPr lang="en-US" altLang="zh-CN" sz="2000"/>
                        <a:t>L2 cache</a:t>
                      </a:r>
                      <a:endParaRPr lang="en-US" altLang="zh-CN" sz="2000"/>
                    </a:p>
                  </a:txBody>
                  <a:tcPr/>
                </a:tc>
                <a:tc>
                  <a:txBody>
                    <a:bodyPr/>
                    <a:p>
                      <a:pPr algn="ctr">
                        <a:buNone/>
                      </a:pPr>
                      <a:r>
                        <a:rPr lang="zh-CN" altLang="en-US" sz="2000"/>
                        <a:t>约</a:t>
                      </a:r>
                      <a:r>
                        <a:rPr lang="en-US" altLang="zh-CN" sz="2000"/>
                        <a:t>3ns</a:t>
                      </a:r>
                      <a:endParaRPr lang="en-US" altLang="zh-CN" sz="2000"/>
                    </a:p>
                  </a:txBody>
                  <a:tcPr/>
                </a:tc>
              </a:tr>
              <a:tr h="381000">
                <a:tc>
                  <a:txBody>
                    <a:bodyPr/>
                    <a:p>
                      <a:pPr algn="ctr">
                        <a:buNone/>
                      </a:pPr>
                      <a:r>
                        <a:rPr lang="en-US" altLang="zh-CN" sz="2000"/>
                        <a:t>L3 cache</a:t>
                      </a:r>
                      <a:endParaRPr lang="en-US" altLang="zh-CN" sz="2000"/>
                    </a:p>
                  </a:txBody>
                  <a:tcPr/>
                </a:tc>
                <a:tc>
                  <a:txBody>
                    <a:bodyPr/>
                    <a:p>
                      <a:pPr algn="ctr">
                        <a:buNone/>
                      </a:pPr>
                      <a:r>
                        <a:rPr lang="zh-CN" altLang="en-US" sz="2000"/>
                        <a:t>约</a:t>
                      </a:r>
                      <a:r>
                        <a:rPr lang="en-US" altLang="zh-CN" sz="2000"/>
                        <a:t>15ns</a:t>
                      </a:r>
                      <a:endParaRPr lang="en-US" altLang="zh-CN" sz="2000"/>
                    </a:p>
                  </a:txBody>
                  <a:tcPr/>
                </a:tc>
              </a:tr>
              <a:tr h="381000">
                <a:tc>
                  <a:txBody>
                    <a:bodyPr/>
                    <a:p>
                      <a:pPr algn="ctr">
                        <a:buNone/>
                      </a:pPr>
                      <a:r>
                        <a:rPr lang="en-US" altLang="zh-CN" sz="2000"/>
                        <a:t>main memory</a:t>
                      </a:r>
                      <a:endParaRPr lang="en-US" altLang="zh-CN" sz="2000"/>
                    </a:p>
                  </a:txBody>
                  <a:tcPr/>
                </a:tc>
                <a:tc>
                  <a:txBody>
                    <a:bodyPr/>
                    <a:p>
                      <a:pPr algn="ctr">
                        <a:buNone/>
                      </a:pPr>
                      <a:r>
                        <a:rPr lang="zh-CN" altLang="en-US" sz="2000"/>
                        <a:t>约</a:t>
                      </a:r>
                      <a:r>
                        <a:rPr lang="en-US" altLang="zh-CN" sz="2000"/>
                        <a:t>80ns</a:t>
                      </a:r>
                      <a:endParaRPr lang="en-US" altLang="zh-CN" sz="200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797560" cy="460375"/>
          </a:xfrm>
          <a:prstGeom prst="rect">
            <a:avLst/>
          </a:prstGeom>
          <a:noFill/>
        </p:spPr>
        <p:txBody>
          <a:bodyPr wrap="none" rtlCol="0">
            <a:spAutoFit/>
          </a:bodyPr>
          <a:p>
            <a:pPr algn="l"/>
            <a:r>
              <a:rPr lang="en-US" sz="2400" b="1">
                <a:latin typeface="宋体" panose="02010600030101010101" pitchFamily="2" charset="-122"/>
                <a:ea typeface="宋体" panose="02010600030101010101" pitchFamily="2" charset="-122"/>
                <a:cs typeface="宋体" panose="02010600030101010101" pitchFamily="2" charset="-122"/>
                <a:sym typeface="+mn-ea"/>
              </a:rPr>
              <a:t>MESI</a:t>
            </a:r>
            <a:endParaRPr lang="en-US" sz="2400" b="1">
              <a:solidFill>
                <a:schemeClr val="tx1">
                  <a:lumMod val="65000"/>
                  <a:lumOff val="35000"/>
                </a:schemeClr>
              </a:solidFill>
              <a:latin typeface="微软雅黑" panose="020B0503020204020204" charset="-122"/>
              <a:ea typeface="微软雅黑" panose="020B0503020204020204" charset="-122"/>
            </a:endParaRPr>
          </a:p>
        </p:txBody>
      </p:sp>
      <p:grpSp>
        <p:nvGrpSpPr>
          <p:cNvPr id="4" name="组合 3"/>
          <p:cNvGrpSpPr/>
          <p:nvPr/>
        </p:nvGrpSpPr>
        <p:grpSpPr>
          <a:xfrm>
            <a:off x="380365" y="1485265"/>
            <a:ext cx="5624830" cy="3455670"/>
            <a:chOff x="3875" y="2105"/>
            <a:chExt cx="11888" cy="5842"/>
          </a:xfrm>
        </p:grpSpPr>
        <p:sp>
          <p:nvSpPr>
            <p:cNvPr id="6" name="矩形 5"/>
            <p:cNvSpPr/>
            <p:nvPr/>
          </p:nvSpPr>
          <p:spPr>
            <a:xfrm>
              <a:off x="3876" y="2105"/>
              <a:ext cx="5459" cy="4657"/>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7" name="矩形 6"/>
            <p:cNvSpPr/>
            <p:nvPr/>
          </p:nvSpPr>
          <p:spPr>
            <a:xfrm>
              <a:off x="5932" y="3251"/>
              <a:ext cx="1420" cy="1311"/>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endParaRPr lang="zh-CN" altLang="en-US"/>
            </a:p>
          </p:txBody>
        </p:sp>
        <p:sp>
          <p:nvSpPr>
            <p:cNvPr id="8" name="矩形 7"/>
            <p:cNvSpPr/>
            <p:nvPr/>
          </p:nvSpPr>
          <p:spPr>
            <a:xfrm>
              <a:off x="4440" y="3597"/>
              <a:ext cx="1019" cy="7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 name="矩形 8"/>
            <p:cNvSpPr/>
            <p:nvPr/>
          </p:nvSpPr>
          <p:spPr>
            <a:xfrm>
              <a:off x="7825" y="3490"/>
              <a:ext cx="966" cy="8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10" name="矩形 9"/>
            <p:cNvSpPr/>
            <p:nvPr/>
          </p:nvSpPr>
          <p:spPr>
            <a:xfrm>
              <a:off x="5896" y="4816"/>
              <a:ext cx="1419" cy="6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sp>
          <p:nvSpPr>
            <p:cNvPr id="11" name="矩形 10"/>
            <p:cNvSpPr/>
            <p:nvPr/>
          </p:nvSpPr>
          <p:spPr>
            <a:xfrm>
              <a:off x="5458" y="5707"/>
              <a:ext cx="2512" cy="6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sp>
          <p:nvSpPr>
            <p:cNvPr id="12" name="文本框 11"/>
            <p:cNvSpPr txBox="1"/>
            <p:nvPr/>
          </p:nvSpPr>
          <p:spPr>
            <a:xfrm>
              <a:off x="5757" y="3579"/>
              <a:ext cx="2211" cy="623"/>
            </a:xfrm>
            <a:prstGeom prst="rect">
              <a:avLst/>
            </a:prstGeom>
            <a:noFill/>
          </p:spPr>
          <p:txBody>
            <a:bodyPr wrap="square" rtlCol="0">
              <a:spAutoFit/>
            </a:bodyPr>
            <a:p>
              <a:r>
                <a:rPr lang="zh-CN" altLang="en-US"/>
                <a:t>寄存器</a:t>
              </a:r>
              <a:endParaRPr lang="zh-CN" altLang="en-US"/>
            </a:p>
          </p:txBody>
        </p:sp>
        <p:sp>
          <p:nvSpPr>
            <p:cNvPr id="13" name="文本框 12"/>
            <p:cNvSpPr txBox="1"/>
            <p:nvPr/>
          </p:nvSpPr>
          <p:spPr>
            <a:xfrm>
              <a:off x="4237" y="3689"/>
              <a:ext cx="1224" cy="623"/>
            </a:xfrm>
            <a:prstGeom prst="rect">
              <a:avLst/>
            </a:prstGeom>
            <a:noFill/>
          </p:spPr>
          <p:txBody>
            <a:bodyPr wrap="square" rtlCol="0">
              <a:spAutoFit/>
            </a:bodyPr>
            <a:p>
              <a:pPr algn="ctr"/>
              <a:r>
                <a:rPr lang="en-US" altLang="zh-CN"/>
                <a:t>ALU</a:t>
              </a:r>
              <a:endParaRPr lang="en-US" altLang="zh-CN"/>
            </a:p>
          </p:txBody>
        </p:sp>
        <p:sp>
          <p:nvSpPr>
            <p:cNvPr id="14" name="文本框 13"/>
            <p:cNvSpPr txBox="1"/>
            <p:nvPr/>
          </p:nvSpPr>
          <p:spPr>
            <a:xfrm>
              <a:off x="7826" y="3635"/>
              <a:ext cx="964" cy="623"/>
            </a:xfrm>
            <a:prstGeom prst="rect">
              <a:avLst/>
            </a:prstGeom>
            <a:noFill/>
          </p:spPr>
          <p:txBody>
            <a:bodyPr wrap="square" rtlCol="0">
              <a:spAutoFit/>
            </a:bodyPr>
            <a:p>
              <a:r>
                <a:rPr lang="en-US" altLang="zh-CN"/>
                <a:t>PC</a:t>
              </a:r>
              <a:endParaRPr lang="en-US" altLang="zh-CN"/>
            </a:p>
          </p:txBody>
        </p:sp>
        <p:sp>
          <p:nvSpPr>
            <p:cNvPr id="15" name="文本框 14"/>
            <p:cNvSpPr txBox="1"/>
            <p:nvPr/>
          </p:nvSpPr>
          <p:spPr>
            <a:xfrm>
              <a:off x="6101" y="4835"/>
              <a:ext cx="1013" cy="623"/>
            </a:xfrm>
            <a:prstGeom prst="rect">
              <a:avLst/>
            </a:prstGeom>
            <a:noFill/>
          </p:spPr>
          <p:txBody>
            <a:bodyPr wrap="square" rtlCol="0">
              <a:spAutoFit/>
            </a:bodyPr>
            <a:p>
              <a:r>
                <a:rPr lang="en-US" altLang="zh-CN"/>
                <a:t>L1</a:t>
              </a:r>
              <a:endParaRPr lang="en-US" altLang="zh-CN"/>
            </a:p>
          </p:txBody>
        </p:sp>
        <p:sp>
          <p:nvSpPr>
            <p:cNvPr id="16" name="文本框 15"/>
            <p:cNvSpPr txBox="1"/>
            <p:nvPr/>
          </p:nvSpPr>
          <p:spPr>
            <a:xfrm>
              <a:off x="6315" y="5745"/>
              <a:ext cx="910" cy="623"/>
            </a:xfrm>
            <a:prstGeom prst="rect">
              <a:avLst/>
            </a:prstGeom>
            <a:noFill/>
          </p:spPr>
          <p:txBody>
            <a:bodyPr wrap="square" rtlCol="0">
              <a:spAutoFit/>
            </a:bodyPr>
            <a:p>
              <a:r>
                <a:rPr lang="en-US" altLang="zh-CN"/>
                <a:t>L2</a:t>
              </a:r>
              <a:endParaRPr lang="en-US" altLang="zh-CN"/>
            </a:p>
          </p:txBody>
        </p:sp>
        <p:sp>
          <p:nvSpPr>
            <p:cNvPr id="17" name="矩形 16"/>
            <p:cNvSpPr/>
            <p:nvPr/>
          </p:nvSpPr>
          <p:spPr>
            <a:xfrm>
              <a:off x="10304" y="2107"/>
              <a:ext cx="5459" cy="4657"/>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8" name="矩形 17"/>
            <p:cNvSpPr/>
            <p:nvPr/>
          </p:nvSpPr>
          <p:spPr>
            <a:xfrm>
              <a:off x="12360" y="3253"/>
              <a:ext cx="1420" cy="1311"/>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endParaRPr lang="zh-CN" altLang="en-US"/>
            </a:p>
          </p:txBody>
        </p:sp>
        <p:sp>
          <p:nvSpPr>
            <p:cNvPr id="19" name="矩形 18"/>
            <p:cNvSpPr/>
            <p:nvPr/>
          </p:nvSpPr>
          <p:spPr>
            <a:xfrm>
              <a:off x="10868" y="3599"/>
              <a:ext cx="1019" cy="7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0" name="矩形 19"/>
            <p:cNvSpPr/>
            <p:nvPr/>
          </p:nvSpPr>
          <p:spPr>
            <a:xfrm>
              <a:off x="14253" y="3492"/>
              <a:ext cx="966" cy="8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21" name="矩形 20"/>
            <p:cNvSpPr/>
            <p:nvPr/>
          </p:nvSpPr>
          <p:spPr>
            <a:xfrm>
              <a:off x="12324" y="4818"/>
              <a:ext cx="1419" cy="6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sp>
          <p:nvSpPr>
            <p:cNvPr id="22" name="矩形 21"/>
            <p:cNvSpPr/>
            <p:nvPr/>
          </p:nvSpPr>
          <p:spPr>
            <a:xfrm>
              <a:off x="11886" y="5709"/>
              <a:ext cx="2512" cy="6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sp>
          <p:nvSpPr>
            <p:cNvPr id="23" name="文本框 22"/>
            <p:cNvSpPr txBox="1"/>
            <p:nvPr/>
          </p:nvSpPr>
          <p:spPr>
            <a:xfrm>
              <a:off x="12156" y="3581"/>
              <a:ext cx="1879" cy="623"/>
            </a:xfrm>
            <a:prstGeom prst="rect">
              <a:avLst/>
            </a:prstGeom>
            <a:noFill/>
          </p:spPr>
          <p:txBody>
            <a:bodyPr wrap="square" rtlCol="0">
              <a:spAutoFit/>
            </a:bodyPr>
            <a:p>
              <a:r>
                <a:rPr lang="zh-CN" altLang="en-US"/>
                <a:t>寄存器</a:t>
              </a:r>
              <a:endParaRPr lang="zh-CN" altLang="en-US"/>
            </a:p>
          </p:txBody>
        </p:sp>
        <p:sp>
          <p:nvSpPr>
            <p:cNvPr id="24" name="文本框 23"/>
            <p:cNvSpPr txBox="1"/>
            <p:nvPr/>
          </p:nvSpPr>
          <p:spPr>
            <a:xfrm>
              <a:off x="10607" y="3691"/>
              <a:ext cx="1282" cy="623"/>
            </a:xfrm>
            <a:prstGeom prst="rect">
              <a:avLst/>
            </a:prstGeom>
            <a:noFill/>
          </p:spPr>
          <p:txBody>
            <a:bodyPr wrap="square" rtlCol="0">
              <a:spAutoFit/>
            </a:bodyPr>
            <a:p>
              <a:pPr algn="ctr"/>
              <a:r>
                <a:rPr lang="en-US" altLang="zh-CN"/>
                <a:t>ALU</a:t>
              </a:r>
              <a:endParaRPr lang="en-US" altLang="zh-CN"/>
            </a:p>
          </p:txBody>
        </p:sp>
        <p:sp>
          <p:nvSpPr>
            <p:cNvPr id="25" name="文本框 24"/>
            <p:cNvSpPr txBox="1"/>
            <p:nvPr/>
          </p:nvSpPr>
          <p:spPr>
            <a:xfrm>
              <a:off x="14253" y="3637"/>
              <a:ext cx="966" cy="623"/>
            </a:xfrm>
            <a:prstGeom prst="rect">
              <a:avLst/>
            </a:prstGeom>
            <a:noFill/>
          </p:spPr>
          <p:txBody>
            <a:bodyPr wrap="square" rtlCol="0">
              <a:spAutoFit/>
            </a:bodyPr>
            <a:p>
              <a:r>
                <a:rPr lang="en-US" altLang="zh-CN"/>
                <a:t>PC</a:t>
              </a:r>
              <a:endParaRPr lang="en-US" altLang="zh-CN"/>
            </a:p>
          </p:txBody>
        </p:sp>
        <p:sp>
          <p:nvSpPr>
            <p:cNvPr id="26" name="文本框 25"/>
            <p:cNvSpPr txBox="1"/>
            <p:nvPr/>
          </p:nvSpPr>
          <p:spPr>
            <a:xfrm>
              <a:off x="12574" y="4837"/>
              <a:ext cx="969" cy="623"/>
            </a:xfrm>
            <a:prstGeom prst="rect">
              <a:avLst/>
            </a:prstGeom>
            <a:noFill/>
          </p:spPr>
          <p:txBody>
            <a:bodyPr wrap="square" rtlCol="0">
              <a:spAutoFit/>
            </a:bodyPr>
            <a:p>
              <a:r>
                <a:rPr lang="en-US" altLang="zh-CN"/>
                <a:t>L1</a:t>
              </a:r>
              <a:endParaRPr lang="en-US" altLang="zh-CN"/>
            </a:p>
          </p:txBody>
        </p:sp>
        <p:sp>
          <p:nvSpPr>
            <p:cNvPr id="27" name="文本框 26"/>
            <p:cNvSpPr txBox="1"/>
            <p:nvPr/>
          </p:nvSpPr>
          <p:spPr>
            <a:xfrm>
              <a:off x="12743" y="5747"/>
              <a:ext cx="910" cy="623"/>
            </a:xfrm>
            <a:prstGeom prst="rect">
              <a:avLst/>
            </a:prstGeom>
            <a:noFill/>
          </p:spPr>
          <p:txBody>
            <a:bodyPr wrap="square" rtlCol="0">
              <a:spAutoFit/>
            </a:bodyPr>
            <a:p>
              <a:r>
                <a:rPr lang="en-US" altLang="zh-CN"/>
                <a:t>L2</a:t>
              </a:r>
              <a:endParaRPr lang="en-US" altLang="zh-CN"/>
            </a:p>
          </p:txBody>
        </p:sp>
        <p:sp>
          <p:nvSpPr>
            <p:cNvPr id="28" name="矩形 27"/>
            <p:cNvSpPr/>
            <p:nvPr/>
          </p:nvSpPr>
          <p:spPr>
            <a:xfrm>
              <a:off x="3875" y="7055"/>
              <a:ext cx="11830" cy="892"/>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sp>
          <p:nvSpPr>
            <p:cNvPr id="29" name="文本框 28"/>
            <p:cNvSpPr txBox="1"/>
            <p:nvPr/>
          </p:nvSpPr>
          <p:spPr>
            <a:xfrm>
              <a:off x="9337" y="7247"/>
              <a:ext cx="966" cy="623"/>
            </a:xfrm>
            <a:prstGeom prst="rect">
              <a:avLst/>
            </a:prstGeom>
            <a:noFill/>
          </p:spPr>
          <p:txBody>
            <a:bodyPr wrap="square" rtlCol="0">
              <a:spAutoFit/>
            </a:bodyPr>
            <a:p>
              <a:r>
                <a:rPr lang="en-US" altLang="zh-CN"/>
                <a:t>L3</a:t>
              </a:r>
              <a:endParaRPr lang="en-US" altLang="zh-CN"/>
            </a:p>
          </p:txBody>
        </p:sp>
      </p:grpSp>
      <p:sp>
        <p:nvSpPr>
          <p:cNvPr id="30" name="矩形 29"/>
          <p:cNvSpPr/>
          <p:nvPr/>
        </p:nvSpPr>
        <p:spPr>
          <a:xfrm>
            <a:off x="1433830" y="5184775"/>
            <a:ext cx="9707880" cy="14560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1" name="文本框 30"/>
          <p:cNvSpPr txBox="1"/>
          <p:nvPr/>
        </p:nvSpPr>
        <p:spPr>
          <a:xfrm>
            <a:off x="5926455" y="5728335"/>
            <a:ext cx="974725" cy="368300"/>
          </a:xfrm>
          <a:prstGeom prst="rect">
            <a:avLst/>
          </a:prstGeom>
          <a:noFill/>
        </p:spPr>
        <p:txBody>
          <a:bodyPr wrap="square" rtlCol="0">
            <a:spAutoFit/>
          </a:bodyPr>
          <a:p>
            <a:r>
              <a:rPr lang="zh-CN" altLang="en-US"/>
              <a:t>内存</a:t>
            </a:r>
            <a:endParaRPr lang="zh-CN" altLang="en-US"/>
          </a:p>
        </p:txBody>
      </p:sp>
      <p:grpSp>
        <p:nvGrpSpPr>
          <p:cNvPr id="56" name="组合 55"/>
          <p:cNvGrpSpPr/>
          <p:nvPr/>
        </p:nvGrpSpPr>
        <p:grpSpPr>
          <a:xfrm>
            <a:off x="6336665" y="1475105"/>
            <a:ext cx="5624830" cy="3455670"/>
            <a:chOff x="3875" y="2105"/>
            <a:chExt cx="11888" cy="5842"/>
          </a:xfrm>
        </p:grpSpPr>
        <p:sp>
          <p:nvSpPr>
            <p:cNvPr id="57" name="矩形 56"/>
            <p:cNvSpPr/>
            <p:nvPr/>
          </p:nvSpPr>
          <p:spPr>
            <a:xfrm>
              <a:off x="3876" y="2105"/>
              <a:ext cx="5459" cy="4657"/>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58" name="矩形 57"/>
            <p:cNvSpPr/>
            <p:nvPr/>
          </p:nvSpPr>
          <p:spPr>
            <a:xfrm>
              <a:off x="5932" y="3251"/>
              <a:ext cx="1420" cy="1311"/>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endParaRPr lang="zh-CN" altLang="en-US"/>
            </a:p>
          </p:txBody>
        </p:sp>
        <p:sp>
          <p:nvSpPr>
            <p:cNvPr id="59" name="矩形 58"/>
            <p:cNvSpPr/>
            <p:nvPr/>
          </p:nvSpPr>
          <p:spPr>
            <a:xfrm>
              <a:off x="4440" y="3597"/>
              <a:ext cx="1019" cy="7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60" name="矩形 59"/>
            <p:cNvSpPr/>
            <p:nvPr/>
          </p:nvSpPr>
          <p:spPr>
            <a:xfrm>
              <a:off x="7825" y="3490"/>
              <a:ext cx="966" cy="8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61" name="矩形 60"/>
            <p:cNvSpPr/>
            <p:nvPr/>
          </p:nvSpPr>
          <p:spPr>
            <a:xfrm>
              <a:off x="5896" y="4816"/>
              <a:ext cx="1419" cy="6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sp>
          <p:nvSpPr>
            <p:cNvPr id="62" name="矩形 61"/>
            <p:cNvSpPr/>
            <p:nvPr/>
          </p:nvSpPr>
          <p:spPr>
            <a:xfrm>
              <a:off x="5458" y="5707"/>
              <a:ext cx="2512" cy="6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sp>
          <p:nvSpPr>
            <p:cNvPr id="63" name="文本框 62"/>
            <p:cNvSpPr txBox="1"/>
            <p:nvPr/>
          </p:nvSpPr>
          <p:spPr>
            <a:xfrm>
              <a:off x="5757" y="3579"/>
              <a:ext cx="2211" cy="623"/>
            </a:xfrm>
            <a:prstGeom prst="rect">
              <a:avLst/>
            </a:prstGeom>
            <a:noFill/>
          </p:spPr>
          <p:txBody>
            <a:bodyPr wrap="square" rtlCol="0">
              <a:spAutoFit/>
            </a:bodyPr>
            <a:p>
              <a:r>
                <a:rPr lang="zh-CN" altLang="en-US"/>
                <a:t>寄存器</a:t>
              </a:r>
              <a:endParaRPr lang="zh-CN" altLang="en-US"/>
            </a:p>
          </p:txBody>
        </p:sp>
        <p:sp>
          <p:nvSpPr>
            <p:cNvPr id="64" name="文本框 63"/>
            <p:cNvSpPr txBox="1"/>
            <p:nvPr/>
          </p:nvSpPr>
          <p:spPr>
            <a:xfrm>
              <a:off x="4237" y="3689"/>
              <a:ext cx="1224" cy="623"/>
            </a:xfrm>
            <a:prstGeom prst="rect">
              <a:avLst/>
            </a:prstGeom>
            <a:noFill/>
          </p:spPr>
          <p:txBody>
            <a:bodyPr wrap="square" rtlCol="0">
              <a:spAutoFit/>
            </a:bodyPr>
            <a:p>
              <a:pPr algn="ctr"/>
              <a:r>
                <a:rPr lang="en-US" altLang="zh-CN"/>
                <a:t>ALU</a:t>
              </a:r>
              <a:endParaRPr lang="en-US" altLang="zh-CN"/>
            </a:p>
          </p:txBody>
        </p:sp>
        <p:sp>
          <p:nvSpPr>
            <p:cNvPr id="65" name="文本框 64"/>
            <p:cNvSpPr txBox="1"/>
            <p:nvPr/>
          </p:nvSpPr>
          <p:spPr>
            <a:xfrm>
              <a:off x="7826" y="3635"/>
              <a:ext cx="964" cy="623"/>
            </a:xfrm>
            <a:prstGeom prst="rect">
              <a:avLst/>
            </a:prstGeom>
            <a:noFill/>
          </p:spPr>
          <p:txBody>
            <a:bodyPr wrap="square" rtlCol="0">
              <a:spAutoFit/>
            </a:bodyPr>
            <a:p>
              <a:r>
                <a:rPr lang="en-US" altLang="zh-CN"/>
                <a:t>PC</a:t>
              </a:r>
              <a:endParaRPr lang="en-US" altLang="zh-CN"/>
            </a:p>
          </p:txBody>
        </p:sp>
        <p:sp>
          <p:nvSpPr>
            <p:cNvPr id="66" name="文本框 65"/>
            <p:cNvSpPr txBox="1"/>
            <p:nvPr/>
          </p:nvSpPr>
          <p:spPr>
            <a:xfrm>
              <a:off x="6314" y="4835"/>
              <a:ext cx="1000" cy="623"/>
            </a:xfrm>
            <a:prstGeom prst="rect">
              <a:avLst/>
            </a:prstGeom>
            <a:noFill/>
          </p:spPr>
          <p:txBody>
            <a:bodyPr wrap="square" rtlCol="0">
              <a:spAutoFit/>
            </a:bodyPr>
            <a:p>
              <a:r>
                <a:rPr lang="en-US" altLang="zh-CN"/>
                <a:t>L1</a:t>
              </a:r>
              <a:endParaRPr lang="en-US" altLang="zh-CN"/>
            </a:p>
          </p:txBody>
        </p:sp>
        <p:sp>
          <p:nvSpPr>
            <p:cNvPr id="67" name="文本框 66"/>
            <p:cNvSpPr txBox="1"/>
            <p:nvPr/>
          </p:nvSpPr>
          <p:spPr>
            <a:xfrm>
              <a:off x="6315" y="5745"/>
              <a:ext cx="910" cy="623"/>
            </a:xfrm>
            <a:prstGeom prst="rect">
              <a:avLst/>
            </a:prstGeom>
            <a:noFill/>
          </p:spPr>
          <p:txBody>
            <a:bodyPr wrap="square" rtlCol="0">
              <a:spAutoFit/>
            </a:bodyPr>
            <a:p>
              <a:r>
                <a:rPr lang="en-US" altLang="zh-CN"/>
                <a:t>L2</a:t>
              </a:r>
              <a:endParaRPr lang="en-US" altLang="zh-CN"/>
            </a:p>
          </p:txBody>
        </p:sp>
        <p:sp>
          <p:nvSpPr>
            <p:cNvPr id="68" name="矩形 67"/>
            <p:cNvSpPr/>
            <p:nvPr/>
          </p:nvSpPr>
          <p:spPr>
            <a:xfrm>
              <a:off x="10304" y="2107"/>
              <a:ext cx="5459" cy="4657"/>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69" name="矩形 68"/>
            <p:cNvSpPr/>
            <p:nvPr/>
          </p:nvSpPr>
          <p:spPr>
            <a:xfrm>
              <a:off x="12360" y="3253"/>
              <a:ext cx="1420" cy="1311"/>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endParaRPr lang="zh-CN" altLang="en-US"/>
            </a:p>
          </p:txBody>
        </p:sp>
        <p:sp>
          <p:nvSpPr>
            <p:cNvPr id="70" name="矩形 69"/>
            <p:cNvSpPr/>
            <p:nvPr/>
          </p:nvSpPr>
          <p:spPr>
            <a:xfrm>
              <a:off x="10868" y="3599"/>
              <a:ext cx="1019" cy="7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1" name="矩形 70"/>
            <p:cNvSpPr/>
            <p:nvPr/>
          </p:nvSpPr>
          <p:spPr>
            <a:xfrm>
              <a:off x="14253" y="3492"/>
              <a:ext cx="966" cy="8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72" name="矩形 71"/>
            <p:cNvSpPr/>
            <p:nvPr/>
          </p:nvSpPr>
          <p:spPr>
            <a:xfrm>
              <a:off x="12324" y="4818"/>
              <a:ext cx="1419" cy="6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sp>
          <p:nvSpPr>
            <p:cNvPr id="73" name="矩形 72"/>
            <p:cNvSpPr/>
            <p:nvPr/>
          </p:nvSpPr>
          <p:spPr>
            <a:xfrm>
              <a:off x="11886" y="5709"/>
              <a:ext cx="2512" cy="6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sp>
          <p:nvSpPr>
            <p:cNvPr id="74" name="文本框 73"/>
            <p:cNvSpPr txBox="1"/>
            <p:nvPr/>
          </p:nvSpPr>
          <p:spPr>
            <a:xfrm>
              <a:off x="12129" y="3581"/>
              <a:ext cx="1902" cy="623"/>
            </a:xfrm>
            <a:prstGeom prst="rect">
              <a:avLst/>
            </a:prstGeom>
            <a:noFill/>
          </p:spPr>
          <p:txBody>
            <a:bodyPr wrap="square" rtlCol="0">
              <a:spAutoFit/>
            </a:bodyPr>
            <a:p>
              <a:r>
                <a:rPr lang="zh-CN" altLang="en-US"/>
                <a:t>寄存器</a:t>
              </a:r>
              <a:endParaRPr lang="zh-CN" altLang="en-US"/>
            </a:p>
          </p:txBody>
        </p:sp>
        <p:sp>
          <p:nvSpPr>
            <p:cNvPr id="75" name="文本框 74"/>
            <p:cNvSpPr txBox="1"/>
            <p:nvPr/>
          </p:nvSpPr>
          <p:spPr>
            <a:xfrm>
              <a:off x="10607" y="3691"/>
              <a:ext cx="1282" cy="623"/>
            </a:xfrm>
            <a:prstGeom prst="rect">
              <a:avLst/>
            </a:prstGeom>
            <a:noFill/>
          </p:spPr>
          <p:txBody>
            <a:bodyPr wrap="square" rtlCol="0">
              <a:spAutoFit/>
            </a:bodyPr>
            <a:p>
              <a:pPr algn="ctr"/>
              <a:r>
                <a:rPr lang="en-US" altLang="zh-CN"/>
                <a:t>ALU</a:t>
              </a:r>
              <a:endParaRPr lang="en-US" altLang="zh-CN"/>
            </a:p>
          </p:txBody>
        </p:sp>
        <p:sp>
          <p:nvSpPr>
            <p:cNvPr id="76" name="文本框 75"/>
            <p:cNvSpPr txBox="1"/>
            <p:nvPr/>
          </p:nvSpPr>
          <p:spPr>
            <a:xfrm>
              <a:off x="14253" y="3637"/>
              <a:ext cx="966" cy="623"/>
            </a:xfrm>
            <a:prstGeom prst="rect">
              <a:avLst/>
            </a:prstGeom>
            <a:noFill/>
          </p:spPr>
          <p:txBody>
            <a:bodyPr wrap="square" rtlCol="0">
              <a:spAutoFit/>
            </a:bodyPr>
            <a:p>
              <a:r>
                <a:rPr lang="en-US" altLang="zh-CN"/>
                <a:t>PC</a:t>
              </a:r>
              <a:endParaRPr lang="en-US" altLang="zh-CN"/>
            </a:p>
          </p:txBody>
        </p:sp>
        <p:sp>
          <p:nvSpPr>
            <p:cNvPr id="77" name="文本框 76"/>
            <p:cNvSpPr txBox="1"/>
            <p:nvPr/>
          </p:nvSpPr>
          <p:spPr>
            <a:xfrm>
              <a:off x="12547" y="4837"/>
              <a:ext cx="996" cy="623"/>
            </a:xfrm>
            <a:prstGeom prst="rect">
              <a:avLst/>
            </a:prstGeom>
            <a:noFill/>
          </p:spPr>
          <p:txBody>
            <a:bodyPr wrap="square" rtlCol="0">
              <a:spAutoFit/>
            </a:bodyPr>
            <a:p>
              <a:r>
                <a:rPr lang="en-US" altLang="zh-CN"/>
                <a:t>L1</a:t>
              </a:r>
              <a:endParaRPr lang="en-US" altLang="zh-CN"/>
            </a:p>
          </p:txBody>
        </p:sp>
        <p:sp>
          <p:nvSpPr>
            <p:cNvPr id="78" name="文本框 77"/>
            <p:cNvSpPr txBox="1"/>
            <p:nvPr/>
          </p:nvSpPr>
          <p:spPr>
            <a:xfrm>
              <a:off x="12743" y="5747"/>
              <a:ext cx="910" cy="623"/>
            </a:xfrm>
            <a:prstGeom prst="rect">
              <a:avLst/>
            </a:prstGeom>
            <a:noFill/>
          </p:spPr>
          <p:txBody>
            <a:bodyPr wrap="square" rtlCol="0">
              <a:spAutoFit/>
            </a:bodyPr>
            <a:p>
              <a:r>
                <a:rPr lang="en-US" altLang="zh-CN"/>
                <a:t>L2</a:t>
              </a:r>
              <a:endParaRPr lang="en-US" altLang="zh-CN"/>
            </a:p>
          </p:txBody>
        </p:sp>
        <p:sp>
          <p:nvSpPr>
            <p:cNvPr id="79" name="矩形 78"/>
            <p:cNvSpPr/>
            <p:nvPr/>
          </p:nvSpPr>
          <p:spPr>
            <a:xfrm>
              <a:off x="3875" y="7055"/>
              <a:ext cx="11830" cy="892"/>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sp>
          <p:nvSpPr>
            <p:cNvPr id="80" name="文本框 79"/>
            <p:cNvSpPr txBox="1"/>
            <p:nvPr/>
          </p:nvSpPr>
          <p:spPr>
            <a:xfrm>
              <a:off x="9337" y="7247"/>
              <a:ext cx="966" cy="623"/>
            </a:xfrm>
            <a:prstGeom prst="rect">
              <a:avLst/>
            </a:prstGeom>
            <a:noFill/>
          </p:spPr>
          <p:txBody>
            <a:bodyPr wrap="square" rtlCol="0">
              <a:spAutoFit/>
            </a:bodyPr>
            <a:p>
              <a:r>
                <a:rPr lang="en-US" altLang="zh-CN"/>
                <a:t>L3</a:t>
              </a:r>
              <a:endParaRPr lang="en-US" altLang="zh-CN"/>
            </a:p>
          </p:txBody>
        </p:sp>
      </p:grpSp>
      <p:sp>
        <p:nvSpPr>
          <p:cNvPr id="81" name="文本框 80"/>
          <p:cNvSpPr txBox="1"/>
          <p:nvPr/>
        </p:nvSpPr>
        <p:spPr>
          <a:xfrm>
            <a:off x="5522595" y="643255"/>
            <a:ext cx="1283335" cy="368300"/>
          </a:xfrm>
          <a:prstGeom prst="rect">
            <a:avLst/>
          </a:prstGeom>
          <a:noFill/>
        </p:spPr>
        <p:txBody>
          <a:bodyPr wrap="square" rtlCol="0">
            <a:spAutoFit/>
          </a:bodyPr>
          <a:p>
            <a:r>
              <a:rPr lang="zh-CN" altLang="en-US"/>
              <a:t>多核</a:t>
            </a:r>
            <a:r>
              <a:rPr lang="en-US" altLang="zh-CN"/>
              <a:t>CPU</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797560" cy="460375"/>
          </a:xfrm>
          <a:prstGeom prst="rect">
            <a:avLst/>
          </a:prstGeom>
          <a:noFill/>
        </p:spPr>
        <p:txBody>
          <a:bodyPr wrap="none" rtlCol="0">
            <a:spAutoFit/>
          </a:bodyPr>
          <a:p>
            <a:pPr algn="l"/>
            <a:r>
              <a:rPr lang="en-US" sz="2400" b="1">
                <a:latin typeface="宋体" panose="02010600030101010101" pitchFamily="2" charset="-122"/>
                <a:ea typeface="宋体" panose="02010600030101010101" pitchFamily="2" charset="-122"/>
                <a:cs typeface="宋体" panose="02010600030101010101" pitchFamily="2" charset="-122"/>
                <a:sym typeface="+mn-ea"/>
              </a:rPr>
              <a:t>MESI</a:t>
            </a:r>
            <a:endParaRPr 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2306320" y="1786890"/>
            <a:ext cx="6610350" cy="2553335"/>
          </a:xfrm>
          <a:prstGeom prst="rect">
            <a:avLst/>
          </a:prstGeom>
          <a:noFill/>
        </p:spPr>
        <p:txBody>
          <a:bodyPr wrap="square" rtlCol="0">
            <a:spAutoFit/>
          </a:bodyPr>
          <a:p>
            <a:r>
              <a:rPr lang="zh-CN" altLang="en-US" sz="2000"/>
              <a:t>按块读取</a:t>
            </a:r>
            <a:endParaRPr lang="zh-CN" altLang="en-US" sz="2000"/>
          </a:p>
          <a:p>
            <a:r>
              <a:rPr lang="zh-CN" altLang="en-US" sz="2000"/>
              <a:t>程序局部性原理，可以提高效率。</a:t>
            </a:r>
            <a:endParaRPr lang="zh-CN" altLang="en-US" sz="2000"/>
          </a:p>
          <a:p>
            <a:r>
              <a:rPr lang="zh-CN" altLang="en-US" sz="2000"/>
              <a:t>充分发挥总线</a:t>
            </a:r>
            <a:r>
              <a:rPr lang="en-US" altLang="zh-CN" sz="2000"/>
              <a:t>CPU</a:t>
            </a:r>
            <a:r>
              <a:rPr lang="zh-CN" altLang="en-US" sz="2000"/>
              <a:t>针脚等一次性读取更多数据的能力。</a:t>
            </a:r>
            <a:endParaRPr lang="zh-CN" altLang="en-US" sz="2000"/>
          </a:p>
          <a:p>
            <a:endParaRPr lang="zh-CN" altLang="en-US" sz="2000"/>
          </a:p>
          <a:p>
            <a:r>
              <a:rPr lang="zh-CN" altLang="en-US" sz="2000"/>
              <a:t>缓存行</a:t>
            </a:r>
            <a:r>
              <a:rPr lang="en-US" altLang="zh-CN" sz="2000"/>
              <a:t>cac</a:t>
            </a:r>
            <a:r>
              <a:rPr lang="en-US" altLang="zh-CN" sz="2000"/>
              <a:t>heline</a:t>
            </a:r>
            <a:endParaRPr lang="en-US" altLang="zh-CN" sz="2000"/>
          </a:p>
          <a:p>
            <a:r>
              <a:rPr lang="zh-CN" altLang="en-US" sz="2000"/>
              <a:t>缓存行越大，局部性空间效率越高，但读取时间慢。</a:t>
            </a:r>
            <a:endParaRPr lang="zh-CN" altLang="en-US" sz="2000"/>
          </a:p>
          <a:p>
            <a:r>
              <a:rPr lang="zh-CN" altLang="en-US" sz="2000"/>
              <a:t>缓存行越小，局部性空间效率越低，但读取时间快。</a:t>
            </a:r>
            <a:endParaRPr lang="zh-CN" altLang="en-US" sz="2000"/>
          </a:p>
          <a:p>
            <a:r>
              <a:rPr lang="en-US" altLang="zh-CN" sz="2000"/>
              <a:t>64</a:t>
            </a:r>
            <a:r>
              <a:rPr lang="zh-CN" altLang="en-US" sz="2000"/>
              <a:t>字节</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797560" cy="460375"/>
          </a:xfrm>
          <a:prstGeom prst="rect">
            <a:avLst/>
          </a:prstGeom>
          <a:noFill/>
        </p:spPr>
        <p:txBody>
          <a:bodyPr wrap="none" rtlCol="0">
            <a:spAutoFit/>
          </a:bodyPr>
          <a:p>
            <a:pPr algn="l"/>
            <a:r>
              <a:rPr lang="en-US" sz="2400" b="1">
                <a:latin typeface="宋体" panose="02010600030101010101" pitchFamily="2" charset="-122"/>
                <a:ea typeface="宋体" panose="02010600030101010101" pitchFamily="2" charset="-122"/>
                <a:cs typeface="宋体" panose="02010600030101010101" pitchFamily="2" charset="-122"/>
                <a:sym typeface="+mn-ea"/>
              </a:rPr>
              <a:t>MESI</a:t>
            </a:r>
            <a:endParaRPr 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5" name="矩形 4"/>
          <p:cNvSpPr/>
          <p:nvPr/>
        </p:nvSpPr>
        <p:spPr>
          <a:xfrm>
            <a:off x="2618740" y="697865"/>
            <a:ext cx="6621780" cy="6242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6" name="矩形 5"/>
          <p:cNvSpPr/>
          <p:nvPr/>
        </p:nvSpPr>
        <p:spPr>
          <a:xfrm>
            <a:off x="4121150" y="1668780"/>
            <a:ext cx="3582035" cy="6584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zh-CN" altLang="en-US"/>
          </a:p>
        </p:txBody>
      </p:sp>
      <p:grpSp>
        <p:nvGrpSpPr>
          <p:cNvPr id="11" name="组合 10"/>
          <p:cNvGrpSpPr/>
          <p:nvPr/>
        </p:nvGrpSpPr>
        <p:grpSpPr>
          <a:xfrm rot="0">
            <a:off x="7114540" y="2995930"/>
            <a:ext cx="1917700" cy="2691765"/>
            <a:chOff x="4142" y="5869"/>
            <a:chExt cx="3020" cy="4239"/>
          </a:xfrm>
        </p:grpSpPr>
        <p:sp>
          <p:nvSpPr>
            <p:cNvPr id="7" name="矩形 6"/>
            <p:cNvSpPr/>
            <p:nvPr/>
          </p:nvSpPr>
          <p:spPr>
            <a:xfrm>
              <a:off x="4142" y="5869"/>
              <a:ext cx="3021" cy="7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8" name="矩形 7"/>
            <p:cNvSpPr/>
            <p:nvPr/>
          </p:nvSpPr>
          <p:spPr>
            <a:xfrm>
              <a:off x="4396" y="7239"/>
              <a:ext cx="2512" cy="7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矩形 8"/>
            <p:cNvSpPr/>
            <p:nvPr/>
          </p:nvSpPr>
          <p:spPr>
            <a:xfrm>
              <a:off x="4524" y="8544"/>
              <a:ext cx="2075" cy="15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4652" y="8799"/>
              <a:ext cx="1946" cy="1016"/>
            </a:xfrm>
            <a:prstGeom prst="rect">
              <a:avLst/>
            </a:prstGeom>
            <a:noFill/>
          </p:spPr>
          <p:txBody>
            <a:bodyPr wrap="square" rtlCol="0">
              <a:spAutoFit/>
            </a:bodyPr>
            <a:p>
              <a:r>
                <a:rPr lang="zh-CN" altLang="en-US"/>
                <a:t>计算单元与寄存器</a:t>
              </a:r>
              <a:endParaRPr lang="zh-CN" altLang="en-US"/>
            </a:p>
          </p:txBody>
        </p:sp>
      </p:grpSp>
      <p:grpSp>
        <p:nvGrpSpPr>
          <p:cNvPr id="32" name="组合 31"/>
          <p:cNvGrpSpPr/>
          <p:nvPr/>
        </p:nvGrpSpPr>
        <p:grpSpPr>
          <a:xfrm rot="0">
            <a:off x="2757170" y="3065145"/>
            <a:ext cx="1917700" cy="2691765"/>
            <a:chOff x="4142" y="5869"/>
            <a:chExt cx="3020" cy="4239"/>
          </a:xfrm>
        </p:grpSpPr>
        <p:sp>
          <p:nvSpPr>
            <p:cNvPr id="33" name="矩形 32"/>
            <p:cNvSpPr/>
            <p:nvPr/>
          </p:nvSpPr>
          <p:spPr>
            <a:xfrm>
              <a:off x="4142" y="5869"/>
              <a:ext cx="3021" cy="7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34" name="矩形 33"/>
            <p:cNvSpPr/>
            <p:nvPr/>
          </p:nvSpPr>
          <p:spPr>
            <a:xfrm>
              <a:off x="4396" y="7239"/>
              <a:ext cx="2512" cy="7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35" name="矩形 34"/>
            <p:cNvSpPr/>
            <p:nvPr/>
          </p:nvSpPr>
          <p:spPr>
            <a:xfrm>
              <a:off x="4524" y="8544"/>
              <a:ext cx="2075" cy="15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6" name="文本框 35"/>
            <p:cNvSpPr txBox="1"/>
            <p:nvPr/>
          </p:nvSpPr>
          <p:spPr>
            <a:xfrm>
              <a:off x="4652" y="8799"/>
              <a:ext cx="1946" cy="1016"/>
            </a:xfrm>
            <a:prstGeom prst="rect">
              <a:avLst/>
            </a:prstGeom>
            <a:noFill/>
          </p:spPr>
          <p:txBody>
            <a:bodyPr wrap="square" rtlCol="0">
              <a:spAutoFit/>
            </a:bodyPr>
            <a:p>
              <a:r>
                <a:rPr lang="zh-CN" altLang="en-US"/>
                <a:t>计算单元与寄存器</a:t>
              </a:r>
              <a:endParaRPr lang="zh-CN" altLang="en-US"/>
            </a:p>
          </p:txBody>
        </p:sp>
      </p:grpSp>
      <p:sp>
        <p:nvSpPr>
          <p:cNvPr id="52" name="文本框 51"/>
          <p:cNvSpPr txBox="1"/>
          <p:nvPr/>
        </p:nvSpPr>
        <p:spPr>
          <a:xfrm>
            <a:off x="4675505" y="826135"/>
            <a:ext cx="1699260" cy="368300"/>
          </a:xfrm>
          <a:prstGeom prst="rect">
            <a:avLst/>
          </a:prstGeom>
          <a:noFill/>
          <a:ln w="6350">
            <a:solidFill>
              <a:schemeClr val="tx1"/>
            </a:solidFill>
            <a:prstDash val="sysDash"/>
          </a:ln>
        </p:spPr>
        <p:txBody>
          <a:bodyPr wrap="square" rtlCol="0">
            <a:spAutoFit/>
          </a:bodyPr>
          <a:p>
            <a:endParaRPr lang="zh-CN" altLang="en-US"/>
          </a:p>
        </p:txBody>
      </p:sp>
      <p:sp>
        <p:nvSpPr>
          <p:cNvPr id="69" name="矩形 68"/>
          <p:cNvSpPr/>
          <p:nvPr/>
        </p:nvSpPr>
        <p:spPr>
          <a:xfrm>
            <a:off x="2352675" y="2813050"/>
            <a:ext cx="2842895" cy="317754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矩形 69"/>
          <p:cNvSpPr/>
          <p:nvPr/>
        </p:nvSpPr>
        <p:spPr>
          <a:xfrm>
            <a:off x="6652895" y="2813050"/>
            <a:ext cx="2842895" cy="3177540"/>
          </a:xfrm>
          <a:prstGeom prst="rect">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1" name="直接连接符 70"/>
          <p:cNvCxnSpPr>
            <a:stCxn id="5" idx="2"/>
          </p:cNvCxnSpPr>
          <p:nvPr/>
        </p:nvCxnSpPr>
        <p:spPr>
          <a:xfrm>
            <a:off x="5929630" y="1310640"/>
            <a:ext cx="5715" cy="343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 idx="2"/>
            <a:endCxn id="69" idx="0"/>
          </p:cNvCxnSpPr>
          <p:nvPr/>
        </p:nvCxnSpPr>
        <p:spPr>
          <a:xfrm flipH="1">
            <a:off x="3774440" y="2315845"/>
            <a:ext cx="2138045" cy="485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 idx="2"/>
          </p:cNvCxnSpPr>
          <p:nvPr/>
        </p:nvCxnSpPr>
        <p:spPr>
          <a:xfrm>
            <a:off x="5912485" y="2315845"/>
            <a:ext cx="2241550" cy="470535"/>
          </a:xfrm>
          <a:prstGeom prst="line">
            <a:avLst/>
          </a:prstGeom>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8536305" y="925830"/>
            <a:ext cx="703580" cy="368300"/>
          </a:xfrm>
          <a:prstGeom prst="rect">
            <a:avLst/>
          </a:prstGeom>
          <a:noFill/>
        </p:spPr>
        <p:txBody>
          <a:bodyPr wrap="square" rtlCol="0">
            <a:spAutoFit/>
          </a:bodyPr>
          <a:p>
            <a:r>
              <a:rPr lang="zh-CN" altLang="en-US"/>
              <a:t>内存</a:t>
            </a:r>
            <a:endParaRPr lang="zh-CN" altLang="en-US"/>
          </a:p>
        </p:txBody>
      </p:sp>
      <p:sp>
        <p:nvSpPr>
          <p:cNvPr id="75" name="文本框 74"/>
          <p:cNvSpPr txBox="1"/>
          <p:nvPr/>
        </p:nvSpPr>
        <p:spPr>
          <a:xfrm>
            <a:off x="6528435" y="827405"/>
            <a:ext cx="1699260" cy="368300"/>
          </a:xfrm>
          <a:prstGeom prst="rect">
            <a:avLst/>
          </a:prstGeom>
          <a:noFill/>
          <a:ln w="6350">
            <a:solidFill>
              <a:schemeClr val="tx1"/>
            </a:solidFill>
            <a:prstDash val="sysDash"/>
          </a:ln>
        </p:spPr>
        <p:txBody>
          <a:bodyPr wrap="square" rtlCol="0">
            <a:spAutoFit/>
          </a:bodyPr>
          <a:p>
            <a:endParaRPr lang="zh-CN" altLang="en-US"/>
          </a:p>
        </p:txBody>
      </p:sp>
      <p:grpSp>
        <p:nvGrpSpPr>
          <p:cNvPr id="78" name="组合 77"/>
          <p:cNvGrpSpPr/>
          <p:nvPr/>
        </p:nvGrpSpPr>
        <p:grpSpPr>
          <a:xfrm>
            <a:off x="2849245" y="813435"/>
            <a:ext cx="1699260" cy="382270"/>
            <a:chOff x="4487" y="2037"/>
            <a:chExt cx="2676" cy="602"/>
          </a:xfrm>
        </p:grpSpPr>
        <p:grpSp>
          <p:nvGrpSpPr>
            <p:cNvPr id="55" name="组合 54"/>
            <p:cNvGrpSpPr/>
            <p:nvPr/>
          </p:nvGrpSpPr>
          <p:grpSpPr>
            <a:xfrm rot="0">
              <a:off x="4943" y="2037"/>
              <a:ext cx="1647" cy="600"/>
              <a:chOff x="4779" y="5947"/>
              <a:chExt cx="1647" cy="600"/>
            </a:xfrm>
          </p:grpSpPr>
          <p:sp>
            <p:nvSpPr>
              <p:cNvPr id="56" name="矩形 55"/>
              <p:cNvSpPr/>
              <p:nvPr/>
            </p:nvSpPr>
            <p:spPr>
              <a:xfrm>
                <a:off x="4779" y="6054"/>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57" name="矩形 56"/>
              <p:cNvSpPr/>
              <p:nvPr/>
            </p:nvSpPr>
            <p:spPr>
              <a:xfrm>
                <a:off x="5627" y="6056"/>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58" name="文本框 57"/>
              <p:cNvSpPr txBox="1"/>
              <p:nvPr/>
            </p:nvSpPr>
            <p:spPr>
              <a:xfrm>
                <a:off x="4888" y="5947"/>
                <a:ext cx="619" cy="580"/>
              </a:xfrm>
              <a:prstGeom prst="rect">
                <a:avLst/>
              </a:prstGeom>
              <a:noFill/>
            </p:spPr>
            <p:txBody>
              <a:bodyPr wrap="square" rtlCol="0">
                <a:spAutoFit/>
              </a:bodyPr>
              <a:p>
                <a:r>
                  <a:rPr lang="en-US" altLang="zh-CN"/>
                  <a:t>X</a:t>
                </a:r>
                <a:endParaRPr lang="en-US" altLang="zh-CN"/>
              </a:p>
            </p:txBody>
          </p:sp>
          <p:sp>
            <p:nvSpPr>
              <p:cNvPr id="59" name="文本框 58"/>
              <p:cNvSpPr txBox="1"/>
              <p:nvPr/>
            </p:nvSpPr>
            <p:spPr>
              <a:xfrm>
                <a:off x="5754" y="5967"/>
                <a:ext cx="673" cy="580"/>
              </a:xfrm>
              <a:prstGeom prst="rect">
                <a:avLst/>
              </a:prstGeom>
              <a:noFill/>
            </p:spPr>
            <p:txBody>
              <a:bodyPr wrap="square" rtlCol="0">
                <a:spAutoFit/>
              </a:bodyPr>
              <a:p>
                <a:r>
                  <a:rPr lang="en-US" altLang="zh-CN"/>
                  <a:t>Y</a:t>
                </a:r>
                <a:endParaRPr lang="en-US" altLang="zh-CN"/>
              </a:p>
            </p:txBody>
          </p:sp>
        </p:grpSp>
        <p:sp>
          <p:nvSpPr>
            <p:cNvPr id="76" name="文本框 75"/>
            <p:cNvSpPr txBox="1"/>
            <p:nvPr/>
          </p:nvSpPr>
          <p:spPr>
            <a:xfrm>
              <a:off x="4487" y="2059"/>
              <a:ext cx="2676" cy="580"/>
            </a:xfrm>
            <a:prstGeom prst="rect">
              <a:avLst/>
            </a:prstGeom>
            <a:noFill/>
            <a:ln w="6350">
              <a:solidFill>
                <a:schemeClr val="tx1"/>
              </a:solidFill>
              <a:prstDash val="sysDash"/>
            </a:ln>
          </p:spPr>
          <p:txBody>
            <a:bodyPr wrap="square" rtlCol="0">
              <a:spAutoFit/>
            </a:bodyPr>
            <a:p>
              <a:endParaRPr lang="zh-CN" altLang="en-US"/>
            </a:p>
          </p:txBody>
        </p:sp>
      </p:grpSp>
      <p:grpSp>
        <p:nvGrpSpPr>
          <p:cNvPr id="79" name="组合 78"/>
          <p:cNvGrpSpPr/>
          <p:nvPr/>
        </p:nvGrpSpPr>
        <p:grpSpPr>
          <a:xfrm>
            <a:off x="2924810" y="3103880"/>
            <a:ext cx="1699260" cy="382270"/>
            <a:chOff x="4487" y="2037"/>
            <a:chExt cx="2676" cy="602"/>
          </a:xfrm>
        </p:grpSpPr>
        <p:grpSp>
          <p:nvGrpSpPr>
            <p:cNvPr id="80" name="组合 79"/>
            <p:cNvGrpSpPr/>
            <p:nvPr/>
          </p:nvGrpSpPr>
          <p:grpSpPr>
            <a:xfrm rot="0">
              <a:off x="4943" y="2037"/>
              <a:ext cx="1647" cy="600"/>
              <a:chOff x="4779" y="5947"/>
              <a:chExt cx="1647" cy="600"/>
            </a:xfrm>
          </p:grpSpPr>
          <p:sp>
            <p:nvSpPr>
              <p:cNvPr id="81" name="矩形 80"/>
              <p:cNvSpPr/>
              <p:nvPr/>
            </p:nvSpPr>
            <p:spPr>
              <a:xfrm>
                <a:off x="4779" y="6054"/>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82" name="矩形 81"/>
              <p:cNvSpPr/>
              <p:nvPr/>
            </p:nvSpPr>
            <p:spPr>
              <a:xfrm>
                <a:off x="5627" y="6056"/>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83" name="文本框 82"/>
              <p:cNvSpPr txBox="1"/>
              <p:nvPr/>
            </p:nvSpPr>
            <p:spPr>
              <a:xfrm>
                <a:off x="4888" y="5947"/>
                <a:ext cx="619" cy="580"/>
              </a:xfrm>
              <a:prstGeom prst="rect">
                <a:avLst/>
              </a:prstGeom>
              <a:noFill/>
            </p:spPr>
            <p:txBody>
              <a:bodyPr wrap="square" rtlCol="0">
                <a:spAutoFit/>
              </a:bodyPr>
              <a:p>
                <a:r>
                  <a:rPr lang="en-US" altLang="zh-CN"/>
                  <a:t>X</a:t>
                </a:r>
                <a:endParaRPr lang="en-US" altLang="zh-CN"/>
              </a:p>
            </p:txBody>
          </p:sp>
          <p:sp>
            <p:nvSpPr>
              <p:cNvPr id="84" name="文本框 83"/>
              <p:cNvSpPr txBox="1"/>
              <p:nvPr/>
            </p:nvSpPr>
            <p:spPr>
              <a:xfrm>
                <a:off x="5754" y="5967"/>
                <a:ext cx="673" cy="580"/>
              </a:xfrm>
              <a:prstGeom prst="rect">
                <a:avLst/>
              </a:prstGeom>
              <a:noFill/>
            </p:spPr>
            <p:txBody>
              <a:bodyPr wrap="square" rtlCol="0">
                <a:spAutoFit/>
              </a:bodyPr>
              <a:p>
                <a:r>
                  <a:rPr lang="en-US" altLang="zh-CN"/>
                  <a:t>Y</a:t>
                </a:r>
                <a:endParaRPr lang="en-US" altLang="zh-CN"/>
              </a:p>
            </p:txBody>
          </p:sp>
        </p:grpSp>
        <p:sp>
          <p:nvSpPr>
            <p:cNvPr id="85" name="文本框 84"/>
            <p:cNvSpPr txBox="1"/>
            <p:nvPr/>
          </p:nvSpPr>
          <p:spPr>
            <a:xfrm>
              <a:off x="4487" y="2059"/>
              <a:ext cx="2676" cy="580"/>
            </a:xfrm>
            <a:prstGeom prst="rect">
              <a:avLst/>
            </a:prstGeom>
            <a:noFill/>
            <a:ln w="6350">
              <a:solidFill>
                <a:schemeClr val="tx1"/>
              </a:solidFill>
              <a:prstDash val="sysDash"/>
            </a:ln>
          </p:spPr>
          <p:txBody>
            <a:bodyPr wrap="square" rtlCol="0">
              <a:spAutoFit/>
            </a:bodyPr>
            <a:p>
              <a:endParaRPr lang="zh-CN" altLang="en-US"/>
            </a:p>
          </p:txBody>
        </p:sp>
      </p:grpSp>
      <p:grpSp>
        <p:nvGrpSpPr>
          <p:cNvPr id="86" name="组合 85"/>
          <p:cNvGrpSpPr/>
          <p:nvPr/>
        </p:nvGrpSpPr>
        <p:grpSpPr>
          <a:xfrm>
            <a:off x="2959100" y="3973830"/>
            <a:ext cx="1514475" cy="382270"/>
            <a:chOff x="4487" y="2037"/>
            <a:chExt cx="2385" cy="602"/>
          </a:xfrm>
        </p:grpSpPr>
        <p:grpSp>
          <p:nvGrpSpPr>
            <p:cNvPr id="87" name="组合 86"/>
            <p:cNvGrpSpPr/>
            <p:nvPr/>
          </p:nvGrpSpPr>
          <p:grpSpPr>
            <a:xfrm rot="0">
              <a:off x="4943" y="2037"/>
              <a:ext cx="1647" cy="600"/>
              <a:chOff x="4779" y="5947"/>
              <a:chExt cx="1647" cy="600"/>
            </a:xfrm>
          </p:grpSpPr>
          <p:sp>
            <p:nvSpPr>
              <p:cNvPr id="88" name="矩形 87"/>
              <p:cNvSpPr/>
              <p:nvPr/>
            </p:nvSpPr>
            <p:spPr>
              <a:xfrm>
                <a:off x="4779" y="6054"/>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89" name="矩形 88"/>
              <p:cNvSpPr/>
              <p:nvPr/>
            </p:nvSpPr>
            <p:spPr>
              <a:xfrm>
                <a:off x="5627" y="6056"/>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90" name="文本框 89"/>
              <p:cNvSpPr txBox="1"/>
              <p:nvPr/>
            </p:nvSpPr>
            <p:spPr>
              <a:xfrm>
                <a:off x="4888" y="5947"/>
                <a:ext cx="619" cy="580"/>
              </a:xfrm>
              <a:prstGeom prst="rect">
                <a:avLst/>
              </a:prstGeom>
              <a:noFill/>
            </p:spPr>
            <p:txBody>
              <a:bodyPr wrap="square" rtlCol="0">
                <a:spAutoFit/>
              </a:bodyPr>
              <a:p>
                <a:r>
                  <a:rPr lang="en-US" altLang="zh-CN"/>
                  <a:t>X</a:t>
                </a:r>
                <a:endParaRPr lang="en-US" altLang="zh-CN"/>
              </a:p>
            </p:txBody>
          </p:sp>
          <p:sp>
            <p:nvSpPr>
              <p:cNvPr id="91" name="文本框 90"/>
              <p:cNvSpPr txBox="1"/>
              <p:nvPr/>
            </p:nvSpPr>
            <p:spPr>
              <a:xfrm>
                <a:off x="5754" y="5967"/>
                <a:ext cx="673" cy="580"/>
              </a:xfrm>
              <a:prstGeom prst="rect">
                <a:avLst/>
              </a:prstGeom>
              <a:noFill/>
            </p:spPr>
            <p:txBody>
              <a:bodyPr wrap="square" rtlCol="0">
                <a:spAutoFit/>
              </a:bodyPr>
              <a:p>
                <a:r>
                  <a:rPr lang="en-US" altLang="zh-CN"/>
                  <a:t>Y</a:t>
                </a:r>
                <a:endParaRPr lang="en-US" altLang="zh-CN"/>
              </a:p>
            </p:txBody>
          </p:sp>
        </p:grpSp>
        <p:sp>
          <p:nvSpPr>
            <p:cNvPr id="92" name="文本框 91"/>
            <p:cNvSpPr txBox="1"/>
            <p:nvPr/>
          </p:nvSpPr>
          <p:spPr>
            <a:xfrm>
              <a:off x="4487" y="2059"/>
              <a:ext cx="2385" cy="580"/>
            </a:xfrm>
            <a:prstGeom prst="rect">
              <a:avLst/>
            </a:prstGeom>
            <a:noFill/>
            <a:ln w="6350">
              <a:solidFill>
                <a:schemeClr val="tx1"/>
              </a:solidFill>
              <a:prstDash val="sysDash"/>
            </a:ln>
          </p:spPr>
          <p:txBody>
            <a:bodyPr wrap="square" rtlCol="0">
              <a:spAutoFit/>
            </a:bodyPr>
            <a:p>
              <a:endParaRPr lang="zh-CN" altLang="en-US"/>
            </a:p>
          </p:txBody>
        </p:sp>
      </p:grpSp>
      <p:grpSp>
        <p:nvGrpSpPr>
          <p:cNvPr id="93" name="组合 92"/>
          <p:cNvGrpSpPr/>
          <p:nvPr/>
        </p:nvGrpSpPr>
        <p:grpSpPr>
          <a:xfrm>
            <a:off x="7280910" y="3036570"/>
            <a:ext cx="1699260" cy="382270"/>
            <a:chOff x="4487" y="2037"/>
            <a:chExt cx="2676" cy="602"/>
          </a:xfrm>
        </p:grpSpPr>
        <p:grpSp>
          <p:nvGrpSpPr>
            <p:cNvPr id="94" name="组合 93"/>
            <p:cNvGrpSpPr/>
            <p:nvPr/>
          </p:nvGrpSpPr>
          <p:grpSpPr>
            <a:xfrm rot="0">
              <a:off x="4943" y="2037"/>
              <a:ext cx="1647" cy="600"/>
              <a:chOff x="4779" y="5947"/>
              <a:chExt cx="1647" cy="600"/>
            </a:xfrm>
          </p:grpSpPr>
          <p:sp>
            <p:nvSpPr>
              <p:cNvPr id="95" name="矩形 94"/>
              <p:cNvSpPr/>
              <p:nvPr/>
            </p:nvSpPr>
            <p:spPr>
              <a:xfrm>
                <a:off x="4779" y="6054"/>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96" name="矩形 95"/>
              <p:cNvSpPr/>
              <p:nvPr/>
            </p:nvSpPr>
            <p:spPr>
              <a:xfrm>
                <a:off x="5627" y="6056"/>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97" name="文本框 96"/>
              <p:cNvSpPr txBox="1"/>
              <p:nvPr/>
            </p:nvSpPr>
            <p:spPr>
              <a:xfrm>
                <a:off x="4888" y="5947"/>
                <a:ext cx="619" cy="580"/>
              </a:xfrm>
              <a:prstGeom prst="rect">
                <a:avLst/>
              </a:prstGeom>
              <a:noFill/>
            </p:spPr>
            <p:txBody>
              <a:bodyPr wrap="square" rtlCol="0">
                <a:spAutoFit/>
              </a:bodyPr>
              <a:p>
                <a:r>
                  <a:rPr lang="en-US" altLang="zh-CN"/>
                  <a:t>X</a:t>
                </a:r>
                <a:endParaRPr lang="en-US" altLang="zh-CN"/>
              </a:p>
            </p:txBody>
          </p:sp>
          <p:sp>
            <p:nvSpPr>
              <p:cNvPr id="98" name="文本框 97"/>
              <p:cNvSpPr txBox="1"/>
              <p:nvPr/>
            </p:nvSpPr>
            <p:spPr>
              <a:xfrm>
                <a:off x="5754" y="5967"/>
                <a:ext cx="673" cy="580"/>
              </a:xfrm>
              <a:prstGeom prst="rect">
                <a:avLst/>
              </a:prstGeom>
              <a:noFill/>
            </p:spPr>
            <p:txBody>
              <a:bodyPr wrap="square" rtlCol="0">
                <a:spAutoFit/>
              </a:bodyPr>
              <a:p>
                <a:r>
                  <a:rPr lang="en-US" altLang="zh-CN"/>
                  <a:t>Y</a:t>
                </a:r>
                <a:endParaRPr lang="en-US" altLang="zh-CN"/>
              </a:p>
            </p:txBody>
          </p:sp>
        </p:grpSp>
        <p:sp>
          <p:nvSpPr>
            <p:cNvPr id="99" name="文本框 98"/>
            <p:cNvSpPr txBox="1"/>
            <p:nvPr/>
          </p:nvSpPr>
          <p:spPr>
            <a:xfrm>
              <a:off x="4487" y="2059"/>
              <a:ext cx="2676" cy="580"/>
            </a:xfrm>
            <a:prstGeom prst="rect">
              <a:avLst/>
            </a:prstGeom>
            <a:noFill/>
            <a:ln w="6350">
              <a:solidFill>
                <a:schemeClr val="tx1"/>
              </a:solidFill>
              <a:prstDash val="sysDash"/>
            </a:ln>
          </p:spPr>
          <p:txBody>
            <a:bodyPr wrap="square" rtlCol="0">
              <a:spAutoFit/>
            </a:bodyPr>
            <a:p>
              <a:endParaRPr lang="zh-CN" altLang="en-US"/>
            </a:p>
          </p:txBody>
        </p:sp>
      </p:grpSp>
      <p:grpSp>
        <p:nvGrpSpPr>
          <p:cNvPr id="100" name="组合 99"/>
          <p:cNvGrpSpPr/>
          <p:nvPr/>
        </p:nvGrpSpPr>
        <p:grpSpPr>
          <a:xfrm>
            <a:off x="7315200" y="3906520"/>
            <a:ext cx="1514475" cy="382270"/>
            <a:chOff x="4487" y="2037"/>
            <a:chExt cx="2385" cy="602"/>
          </a:xfrm>
        </p:grpSpPr>
        <p:grpSp>
          <p:nvGrpSpPr>
            <p:cNvPr id="101" name="组合 100"/>
            <p:cNvGrpSpPr/>
            <p:nvPr/>
          </p:nvGrpSpPr>
          <p:grpSpPr>
            <a:xfrm rot="0">
              <a:off x="4943" y="2037"/>
              <a:ext cx="1647" cy="600"/>
              <a:chOff x="4779" y="5947"/>
              <a:chExt cx="1647" cy="600"/>
            </a:xfrm>
          </p:grpSpPr>
          <p:sp>
            <p:nvSpPr>
              <p:cNvPr id="102" name="矩形 101"/>
              <p:cNvSpPr/>
              <p:nvPr/>
            </p:nvSpPr>
            <p:spPr>
              <a:xfrm>
                <a:off x="4779" y="6054"/>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103" name="矩形 102"/>
              <p:cNvSpPr/>
              <p:nvPr/>
            </p:nvSpPr>
            <p:spPr>
              <a:xfrm>
                <a:off x="5627" y="6056"/>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104" name="文本框 103"/>
              <p:cNvSpPr txBox="1"/>
              <p:nvPr/>
            </p:nvSpPr>
            <p:spPr>
              <a:xfrm>
                <a:off x="4888" y="5947"/>
                <a:ext cx="619" cy="580"/>
              </a:xfrm>
              <a:prstGeom prst="rect">
                <a:avLst/>
              </a:prstGeom>
              <a:noFill/>
            </p:spPr>
            <p:txBody>
              <a:bodyPr wrap="square" rtlCol="0">
                <a:spAutoFit/>
              </a:bodyPr>
              <a:p>
                <a:r>
                  <a:rPr lang="en-US" altLang="zh-CN"/>
                  <a:t>X</a:t>
                </a:r>
                <a:endParaRPr lang="en-US" altLang="zh-CN"/>
              </a:p>
            </p:txBody>
          </p:sp>
          <p:sp>
            <p:nvSpPr>
              <p:cNvPr id="105" name="文本框 104"/>
              <p:cNvSpPr txBox="1"/>
              <p:nvPr/>
            </p:nvSpPr>
            <p:spPr>
              <a:xfrm>
                <a:off x="5754" y="5967"/>
                <a:ext cx="673" cy="580"/>
              </a:xfrm>
              <a:prstGeom prst="rect">
                <a:avLst/>
              </a:prstGeom>
              <a:noFill/>
            </p:spPr>
            <p:txBody>
              <a:bodyPr wrap="square" rtlCol="0">
                <a:spAutoFit/>
              </a:bodyPr>
              <a:p>
                <a:r>
                  <a:rPr lang="en-US" altLang="zh-CN"/>
                  <a:t>Y</a:t>
                </a:r>
                <a:endParaRPr lang="en-US" altLang="zh-CN"/>
              </a:p>
            </p:txBody>
          </p:sp>
        </p:grpSp>
        <p:sp>
          <p:nvSpPr>
            <p:cNvPr id="106" name="文本框 105"/>
            <p:cNvSpPr txBox="1"/>
            <p:nvPr/>
          </p:nvSpPr>
          <p:spPr>
            <a:xfrm>
              <a:off x="4487" y="2059"/>
              <a:ext cx="2385" cy="580"/>
            </a:xfrm>
            <a:prstGeom prst="rect">
              <a:avLst/>
            </a:prstGeom>
            <a:noFill/>
            <a:ln w="6350">
              <a:solidFill>
                <a:schemeClr val="tx1"/>
              </a:solidFill>
              <a:prstDash val="sysDash"/>
            </a:ln>
          </p:spPr>
          <p:txBody>
            <a:bodyPr wrap="square" rtlCol="0">
              <a:spAutoFit/>
            </a:bodyPr>
            <a:p>
              <a:endParaRPr lang="zh-CN" altLang="en-US"/>
            </a:p>
          </p:txBody>
        </p:sp>
      </p:grpSp>
      <p:grpSp>
        <p:nvGrpSpPr>
          <p:cNvPr id="107" name="组合 106"/>
          <p:cNvGrpSpPr/>
          <p:nvPr/>
        </p:nvGrpSpPr>
        <p:grpSpPr>
          <a:xfrm>
            <a:off x="4317365" y="1800225"/>
            <a:ext cx="1699260" cy="382270"/>
            <a:chOff x="4487" y="2037"/>
            <a:chExt cx="2676" cy="602"/>
          </a:xfrm>
        </p:grpSpPr>
        <p:grpSp>
          <p:nvGrpSpPr>
            <p:cNvPr id="108" name="组合 107"/>
            <p:cNvGrpSpPr/>
            <p:nvPr/>
          </p:nvGrpSpPr>
          <p:grpSpPr>
            <a:xfrm rot="0">
              <a:off x="4943" y="2037"/>
              <a:ext cx="1647" cy="600"/>
              <a:chOff x="4779" y="5947"/>
              <a:chExt cx="1647" cy="600"/>
            </a:xfrm>
          </p:grpSpPr>
          <p:sp>
            <p:nvSpPr>
              <p:cNvPr id="109" name="矩形 108"/>
              <p:cNvSpPr/>
              <p:nvPr/>
            </p:nvSpPr>
            <p:spPr>
              <a:xfrm>
                <a:off x="4779" y="6054"/>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110" name="矩形 109"/>
              <p:cNvSpPr/>
              <p:nvPr/>
            </p:nvSpPr>
            <p:spPr>
              <a:xfrm>
                <a:off x="5627" y="6056"/>
                <a:ext cx="728" cy="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
            <p:nvSpPr>
              <p:cNvPr id="111" name="文本框 110"/>
              <p:cNvSpPr txBox="1"/>
              <p:nvPr/>
            </p:nvSpPr>
            <p:spPr>
              <a:xfrm>
                <a:off x="4888" y="5947"/>
                <a:ext cx="619" cy="580"/>
              </a:xfrm>
              <a:prstGeom prst="rect">
                <a:avLst/>
              </a:prstGeom>
              <a:noFill/>
            </p:spPr>
            <p:txBody>
              <a:bodyPr wrap="square" rtlCol="0">
                <a:spAutoFit/>
              </a:bodyPr>
              <a:p>
                <a:r>
                  <a:rPr lang="en-US" altLang="zh-CN"/>
                  <a:t>X</a:t>
                </a:r>
                <a:endParaRPr lang="en-US" altLang="zh-CN"/>
              </a:p>
            </p:txBody>
          </p:sp>
          <p:sp>
            <p:nvSpPr>
              <p:cNvPr id="112" name="文本框 111"/>
              <p:cNvSpPr txBox="1"/>
              <p:nvPr/>
            </p:nvSpPr>
            <p:spPr>
              <a:xfrm>
                <a:off x="5754" y="5967"/>
                <a:ext cx="673" cy="580"/>
              </a:xfrm>
              <a:prstGeom prst="rect">
                <a:avLst/>
              </a:prstGeom>
              <a:noFill/>
            </p:spPr>
            <p:txBody>
              <a:bodyPr wrap="square" rtlCol="0">
                <a:spAutoFit/>
              </a:bodyPr>
              <a:p>
                <a:r>
                  <a:rPr lang="en-US" altLang="zh-CN"/>
                  <a:t>Y</a:t>
                </a:r>
                <a:endParaRPr lang="en-US" altLang="zh-CN"/>
              </a:p>
            </p:txBody>
          </p:sp>
        </p:grpSp>
        <p:sp>
          <p:nvSpPr>
            <p:cNvPr id="113" name="文本框 112"/>
            <p:cNvSpPr txBox="1"/>
            <p:nvPr/>
          </p:nvSpPr>
          <p:spPr>
            <a:xfrm>
              <a:off x="4487" y="2059"/>
              <a:ext cx="2676" cy="580"/>
            </a:xfrm>
            <a:prstGeom prst="rect">
              <a:avLst/>
            </a:prstGeom>
            <a:noFill/>
            <a:ln w="6350">
              <a:solidFill>
                <a:schemeClr val="tx1"/>
              </a:solidFill>
              <a:prstDash val="sysDash"/>
            </a:ln>
          </p:spPr>
          <p:txBody>
            <a:bodyPr wrap="square" rtlCol="0">
              <a:spAutoFit/>
            </a:bodyPr>
            <a:p>
              <a:endParaRPr lang="zh-CN" altLang="en-US"/>
            </a:p>
          </p:txBody>
        </p:sp>
      </p:grpSp>
      <p:sp>
        <p:nvSpPr>
          <p:cNvPr id="114" name="文本框 113"/>
          <p:cNvSpPr txBox="1"/>
          <p:nvPr/>
        </p:nvSpPr>
        <p:spPr>
          <a:xfrm>
            <a:off x="4623435" y="4011295"/>
            <a:ext cx="445770" cy="368300"/>
          </a:xfrm>
          <a:prstGeom prst="rect">
            <a:avLst/>
          </a:prstGeom>
          <a:noFill/>
        </p:spPr>
        <p:txBody>
          <a:bodyPr wrap="square" rtlCol="0">
            <a:spAutoFit/>
          </a:bodyPr>
          <a:p>
            <a:r>
              <a:rPr lang="en-US" altLang="zh-CN"/>
              <a:t>L1</a:t>
            </a:r>
            <a:endParaRPr lang="en-US" altLang="zh-CN"/>
          </a:p>
        </p:txBody>
      </p:sp>
      <p:sp>
        <p:nvSpPr>
          <p:cNvPr id="122" name="文本框 121"/>
          <p:cNvSpPr txBox="1"/>
          <p:nvPr/>
        </p:nvSpPr>
        <p:spPr>
          <a:xfrm>
            <a:off x="4750435" y="3121025"/>
            <a:ext cx="445770" cy="368300"/>
          </a:xfrm>
          <a:prstGeom prst="rect">
            <a:avLst/>
          </a:prstGeom>
          <a:noFill/>
        </p:spPr>
        <p:txBody>
          <a:bodyPr wrap="square" rtlCol="0">
            <a:spAutoFit/>
          </a:bodyPr>
          <a:p>
            <a:r>
              <a:rPr lang="en-US" altLang="zh-CN"/>
              <a:t>L2</a:t>
            </a:r>
            <a:endParaRPr lang="en-US" altLang="zh-CN"/>
          </a:p>
        </p:txBody>
      </p:sp>
      <p:sp>
        <p:nvSpPr>
          <p:cNvPr id="123" name="文本框 122"/>
          <p:cNvSpPr txBox="1"/>
          <p:nvPr/>
        </p:nvSpPr>
        <p:spPr>
          <a:xfrm>
            <a:off x="7106285" y="1805305"/>
            <a:ext cx="543560" cy="368300"/>
          </a:xfrm>
          <a:prstGeom prst="rect">
            <a:avLst/>
          </a:prstGeom>
          <a:noFill/>
        </p:spPr>
        <p:txBody>
          <a:bodyPr wrap="square" rtlCol="0">
            <a:spAutoFit/>
          </a:bodyPr>
          <a:p>
            <a:r>
              <a:rPr lang="en-US" altLang="zh-CN"/>
              <a:t>L3</a:t>
            </a:r>
            <a:endParaRPr lang="en-US" altLang="zh-CN"/>
          </a:p>
        </p:txBody>
      </p:sp>
      <p:sp>
        <p:nvSpPr>
          <p:cNvPr id="124" name="文本框 123"/>
          <p:cNvSpPr txBox="1"/>
          <p:nvPr/>
        </p:nvSpPr>
        <p:spPr>
          <a:xfrm>
            <a:off x="8945245" y="3886835"/>
            <a:ext cx="445770" cy="368300"/>
          </a:xfrm>
          <a:prstGeom prst="rect">
            <a:avLst/>
          </a:prstGeom>
          <a:noFill/>
        </p:spPr>
        <p:txBody>
          <a:bodyPr wrap="square" rtlCol="0">
            <a:spAutoFit/>
          </a:bodyPr>
          <a:p>
            <a:r>
              <a:rPr lang="en-US" altLang="zh-CN"/>
              <a:t>L1</a:t>
            </a:r>
            <a:endParaRPr lang="en-US" altLang="zh-CN"/>
          </a:p>
        </p:txBody>
      </p:sp>
      <p:sp>
        <p:nvSpPr>
          <p:cNvPr id="125" name="文本框 124"/>
          <p:cNvSpPr txBox="1"/>
          <p:nvPr/>
        </p:nvSpPr>
        <p:spPr>
          <a:xfrm>
            <a:off x="9072245" y="2996565"/>
            <a:ext cx="445770" cy="368300"/>
          </a:xfrm>
          <a:prstGeom prst="rect">
            <a:avLst/>
          </a:prstGeom>
          <a:noFill/>
        </p:spPr>
        <p:txBody>
          <a:bodyPr wrap="square" rtlCol="0">
            <a:spAutoFit/>
          </a:bodyPr>
          <a:p>
            <a:r>
              <a:rPr lang="en-US" altLang="zh-CN"/>
              <a:t>L2</a:t>
            </a:r>
            <a:endParaRPr lang="en-US" altLang="zh-CN"/>
          </a:p>
        </p:txBody>
      </p:sp>
      <p:sp>
        <p:nvSpPr>
          <p:cNvPr id="126" name="文本框 125"/>
          <p:cNvSpPr txBox="1"/>
          <p:nvPr/>
        </p:nvSpPr>
        <p:spPr>
          <a:xfrm>
            <a:off x="1704340" y="6202045"/>
            <a:ext cx="8783320" cy="368300"/>
          </a:xfrm>
          <a:prstGeom prst="rect">
            <a:avLst/>
          </a:prstGeom>
          <a:noFill/>
        </p:spPr>
        <p:txBody>
          <a:bodyPr wrap="square" rtlCol="0">
            <a:spAutoFit/>
          </a:bodyPr>
          <a:p>
            <a:r>
              <a:rPr lang="zh-CN" altLang="en-US"/>
              <a:t>缓存锁之一 。 有些无法被缓存的数据或者跨越多个缓存行的数据依然必然使用总线锁</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797560" cy="460375"/>
          </a:xfrm>
          <a:prstGeom prst="rect">
            <a:avLst/>
          </a:prstGeom>
          <a:noFill/>
        </p:spPr>
        <p:txBody>
          <a:bodyPr wrap="none" rtlCol="0">
            <a:spAutoFit/>
          </a:bodyPr>
          <a:p>
            <a:pPr algn="l"/>
            <a:r>
              <a:rPr lang="en-US" sz="2400" b="1">
                <a:latin typeface="宋体" panose="02010600030101010101" pitchFamily="2" charset="-122"/>
                <a:ea typeface="宋体" panose="02010600030101010101" pitchFamily="2" charset="-122"/>
                <a:cs typeface="宋体" panose="02010600030101010101" pitchFamily="2" charset="-122"/>
                <a:sym typeface="+mn-ea"/>
              </a:rPr>
              <a:t>MESI</a:t>
            </a:r>
            <a:endParaRPr 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2068830" y="1381760"/>
            <a:ext cx="2911475" cy="2861310"/>
          </a:xfrm>
          <a:prstGeom prst="rect">
            <a:avLst/>
          </a:prstGeom>
          <a:noFill/>
        </p:spPr>
        <p:txBody>
          <a:bodyPr wrap="square" rtlCol="0">
            <a:spAutoFit/>
          </a:bodyPr>
          <a:p>
            <a:r>
              <a:rPr lang="en-US" altLang="zh-CN" sz="2400"/>
              <a:t>CacheLine1 </a:t>
            </a:r>
            <a:r>
              <a:rPr lang="zh-CN" altLang="en-US" sz="2400"/>
              <a:t>运行结果：</a:t>
            </a:r>
            <a:endParaRPr lang="zh-CN" altLang="en-US" sz="2400"/>
          </a:p>
          <a:p>
            <a:endParaRPr lang="zh-CN" altLang="en-US" sz="2400"/>
          </a:p>
          <a:p>
            <a:r>
              <a:rPr lang="zh-CN" altLang="en-US" sz="2400"/>
              <a:t>Average : 143702</a:t>
            </a:r>
            <a:endParaRPr lang="zh-CN" altLang="en-US" sz="2400"/>
          </a:p>
          <a:p>
            <a:r>
              <a:rPr lang="zh-CN" altLang="en-US" sz="2400"/>
              <a:t>Max : 345200</a:t>
            </a:r>
            <a:endParaRPr lang="zh-CN" altLang="en-US" sz="2400"/>
          </a:p>
          <a:p>
            <a:r>
              <a:rPr lang="zh-CN" altLang="en-US" sz="2400"/>
              <a:t>Min : 101400</a:t>
            </a:r>
            <a:endParaRPr lang="zh-CN" altLang="en-US" sz="2400"/>
          </a:p>
          <a:p>
            <a:endParaRPr lang="zh-CN" altLang="en-US" sz="2000"/>
          </a:p>
          <a:p>
            <a:endParaRPr lang="zh-CN" altLang="en-US" sz="2000"/>
          </a:p>
          <a:p>
            <a:endParaRPr lang="zh-CN" altLang="en-US" sz="2000"/>
          </a:p>
        </p:txBody>
      </p:sp>
      <p:sp>
        <p:nvSpPr>
          <p:cNvPr id="12" name="文本框 11"/>
          <p:cNvSpPr txBox="1"/>
          <p:nvPr/>
        </p:nvSpPr>
        <p:spPr>
          <a:xfrm>
            <a:off x="6597650" y="1381760"/>
            <a:ext cx="3362960" cy="2306955"/>
          </a:xfrm>
          <a:prstGeom prst="rect">
            <a:avLst/>
          </a:prstGeom>
          <a:noFill/>
        </p:spPr>
        <p:txBody>
          <a:bodyPr wrap="square" rtlCol="0">
            <a:spAutoFit/>
          </a:bodyPr>
          <a:p>
            <a:r>
              <a:rPr lang="en-US" altLang="zh-CN" sz="2400">
                <a:sym typeface="+mn-ea"/>
              </a:rPr>
              <a:t>CacheLine2 </a:t>
            </a:r>
            <a:r>
              <a:rPr lang="zh-CN" altLang="en-US" sz="2400">
                <a:sym typeface="+mn-ea"/>
              </a:rPr>
              <a:t>运行结果：</a:t>
            </a:r>
            <a:endParaRPr lang="zh-CN" altLang="en-US" sz="2400">
              <a:sym typeface="+mn-ea"/>
            </a:endParaRPr>
          </a:p>
          <a:p>
            <a:endParaRPr lang="zh-CN" altLang="en-US" sz="2400"/>
          </a:p>
          <a:p>
            <a:r>
              <a:rPr lang="zh-CN" altLang="en-US" sz="2400"/>
              <a:t>Average : 133532</a:t>
            </a:r>
            <a:endParaRPr lang="zh-CN" altLang="en-US" sz="2400"/>
          </a:p>
          <a:p>
            <a:r>
              <a:rPr lang="zh-CN" altLang="en-US" sz="2400"/>
              <a:t>Max : 264600</a:t>
            </a:r>
            <a:endParaRPr lang="zh-CN" altLang="en-US" sz="2400"/>
          </a:p>
          <a:p>
            <a:r>
              <a:rPr lang="zh-CN" altLang="en-US" sz="2400"/>
              <a:t>Min : 104300</a:t>
            </a:r>
            <a:endParaRPr lang="zh-CN" altLang="en-US" sz="2400"/>
          </a:p>
          <a:p>
            <a:endParaRPr lang="zh-CN" altLang="en-US" sz="2400"/>
          </a:p>
        </p:txBody>
      </p:sp>
      <p:sp>
        <p:nvSpPr>
          <p:cNvPr id="13" name="文本框 12"/>
          <p:cNvSpPr txBox="1"/>
          <p:nvPr/>
        </p:nvSpPr>
        <p:spPr>
          <a:xfrm>
            <a:off x="3542665" y="5758180"/>
            <a:ext cx="3893185" cy="460375"/>
          </a:xfrm>
          <a:prstGeom prst="rect">
            <a:avLst/>
          </a:prstGeom>
          <a:noFill/>
        </p:spPr>
        <p:txBody>
          <a:bodyPr wrap="square" rtlCol="0">
            <a:spAutoFit/>
          </a:bodyPr>
          <a:p>
            <a:r>
              <a:rPr lang="zh-CN" altLang="en-US" sz="2400"/>
              <a:t>高性能队列</a:t>
            </a:r>
            <a:r>
              <a:rPr lang="en-US" altLang="zh-CN" sz="2400"/>
              <a:t>——disruptor</a:t>
            </a:r>
            <a:endParaRPr lang="en-US" altLang="zh-CN" sz="2400"/>
          </a:p>
        </p:txBody>
      </p:sp>
      <p:sp>
        <p:nvSpPr>
          <p:cNvPr id="14" name="文本框 13"/>
          <p:cNvSpPr txBox="1"/>
          <p:nvPr/>
        </p:nvSpPr>
        <p:spPr>
          <a:xfrm>
            <a:off x="3865245" y="4221480"/>
            <a:ext cx="3419475" cy="1198880"/>
          </a:xfrm>
          <a:prstGeom prst="rect">
            <a:avLst/>
          </a:prstGeom>
          <a:noFill/>
        </p:spPr>
        <p:txBody>
          <a:bodyPr wrap="square" rtlCol="0">
            <a:spAutoFit/>
          </a:bodyPr>
          <a:p>
            <a:r>
              <a:rPr lang="zh-CN" altLang="en-US" sz="2400"/>
              <a:t>CacheLineEffect运行结果：</a:t>
            </a:r>
            <a:endParaRPr lang="zh-CN" altLang="en-US" sz="2400"/>
          </a:p>
          <a:p>
            <a:r>
              <a:rPr lang="zh-CN" altLang="en-US" sz="2400"/>
              <a:t>Loop times:19ms</a:t>
            </a:r>
            <a:endParaRPr lang="zh-CN" altLang="en-US" sz="2400"/>
          </a:p>
          <a:p>
            <a:r>
              <a:rPr lang="zh-CN" altLang="en-US" sz="2400"/>
              <a:t>Loop times:70ms</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1402080" cy="460375"/>
          </a:xfrm>
          <a:prstGeom prst="rect">
            <a:avLst/>
          </a:prstGeom>
          <a:noFill/>
        </p:spPr>
        <p:txBody>
          <a:bodyPr wrap="none" rtlCol="0">
            <a:spAutoFit/>
          </a:bodyPr>
          <a:p>
            <a:pPr algn="l"/>
            <a:r>
              <a:rPr lang="zh-CN" altLang="en-US" sz="2400" b="1">
                <a:solidFill>
                  <a:schemeClr val="tx1">
                    <a:lumMod val="65000"/>
                    <a:lumOff val="35000"/>
                  </a:schemeClr>
                </a:solidFill>
                <a:latin typeface="微软雅黑" panose="020B0503020204020204" charset="-122"/>
                <a:ea typeface="微软雅黑" panose="020B0503020204020204" charset="-122"/>
              </a:rPr>
              <a:t>五层实现</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2050" name="手势"/>
          <p:cNvSpPr/>
          <p:nvPr/>
        </p:nvSpPr>
        <p:spPr bwMode="auto">
          <a:xfrm flipH="1">
            <a:off x="11068685" y="340995"/>
            <a:ext cx="1002665" cy="102552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矩形 5"/>
          <p:cNvSpPr/>
          <p:nvPr/>
        </p:nvSpPr>
        <p:spPr>
          <a:xfrm>
            <a:off x="6518910" y="942340"/>
            <a:ext cx="2056130"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8" name="文本框 7"/>
          <p:cNvSpPr txBox="1"/>
          <p:nvPr/>
        </p:nvSpPr>
        <p:spPr>
          <a:xfrm>
            <a:off x="6840855" y="1132205"/>
            <a:ext cx="1316990" cy="368300"/>
          </a:xfrm>
          <a:prstGeom prst="rect">
            <a:avLst/>
          </a:prstGeom>
          <a:noFill/>
        </p:spPr>
        <p:txBody>
          <a:bodyPr wrap="square" rtlCol="0">
            <a:spAutoFit/>
          </a:bodyPr>
          <a:p>
            <a:r>
              <a:rPr lang="en-US" altLang="zh-CN"/>
              <a:t>volatile int i</a:t>
            </a:r>
            <a:endParaRPr lang="en-US" altLang="zh-CN"/>
          </a:p>
        </p:txBody>
      </p:sp>
      <p:sp>
        <p:nvSpPr>
          <p:cNvPr id="9" name="矩形 8"/>
          <p:cNvSpPr/>
          <p:nvPr/>
        </p:nvSpPr>
        <p:spPr>
          <a:xfrm>
            <a:off x="6518910" y="191516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0" name="文本框 9"/>
          <p:cNvSpPr txBox="1"/>
          <p:nvPr/>
        </p:nvSpPr>
        <p:spPr>
          <a:xfrm>
            <a:off x="6761480" y="2105025"/>
            <a:ext cx="1582420" cy="368300"/>
          </a:xfrm>
          <a:prstGeom prst="rect">
            <a:avLst/>
          </a:prstGeom>
          <a:noFill/>
        </p:spPr>
        <p:txBody>
          <a:bodyPr wrap="square" rtlCol="0">
            <a:spAutoFit/>
          </a:bodyPr>
          <a:p>
            <a:r>
              <a:rPr lang="en-US" altLang="zh-CN"/>
              <a:t>ACC_VOLATILE</a:t>
            </a:r>
            <a:endParaRPr lang="en-US" altLang="zh-CN"/>
          </a:p>
        </p:txBody>
      </p:sp>
      <p:sp>
        <p:nvSpPr>
          <p:cNvPr id="11" name="矩形 10"/>
          <p:cNvSpPr/>
          <p:nvPr/>
        </p:nvSpPr>
        <p:spPr>
          <a:xfrm>
            <a:off x="6531610" y="286512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2" name="文本框 11"/>
          <p:cNvSpPr txBox="1"/>
          <p:nvPr/>
        </p:nvSpPr>
        <p:spPr>
          <a:xfrm>
            <a:off x="6774180" y="3054985"/>
            <a:ext cx="1582420" cy="368300"/>
          </a:xfrm>
          <a:prstGeom prst="rect">
            <a:avLst/>
          </a:prstGeom>
          <a:noFill/>
        </p:spPr>
        <p:txBody>
          <a:bodyPr wrap="square" rtlCol="0">
            <a:spAutoFit/>
          </a:bodyPr>
          <a:p>
            <a:r>
              <a:rPr lang="en-US" altLang="zh-CN"/>
              <a:t>JVM</a:t>
            </a:r>
            <a:r>
              <a:rPr lang="zh-CN" altLang="en-US"/>
              <a:t>内存屏障</a:t>
            </a:r>
            <a:endParaRPr lang="zh-CN" altLang="en-US"/>
          </a:p>
        </p:txBody>
      </p:sp>
      <p:sp>
        <p:nvSpPr>
          <p:cNvPr id="13" name="矩形 12"/>
          <p:cNvSpPr/>
          <p:nvPr/>
        </p:nvSpPr>
        <p:spPr>
          <a:xfrm>
            <a:off x="6521450" y="376936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4" name="文本框 13"/>
          <p:cNvSpPr txBox="1"/>
          <p:nvPr/>
        </p:nvSpPr>
        <p:spPr>
          <a:xfrm>
            <a:off x="6764020" y="3959225"/>
            <a:ext cx="1582420" cy="368300"/>
          </a:xfrm>
          <a:prstGeom prst="rect">
            <a:avLst/>
          </a:prstGeom>
          <a:noFill/>
        </p:spPr>
        <p:txBody>
          <a:bodyPr wrap="square" rtlCol="0">
            <a:spAutoFit/>
          </a:bodyPr>
          <a:p>
            <a:r>
              <a:rPr lang="zh-CN" altLang="en-US"/>
              <a:t>汇编语言调用</a:t>
            </a:r>
            <a:endParaRPr lang="zh-CN" altLang="en-US"/>
          </a:p>
        </p:txBody>
      </p:sp>
      <p:sp>
        <p:nvSpPr>
          <p:cNvPr id="15" name="矩形 14"/>
          <p:cNvSpPr/>
          <p:nvPr/>
        </p:nvSpPr>
        <p:spPr>
          <a:xfrm>
            <a:off x="6521450" y="4707890"/>
            <a:ext cx="2056765"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6" name="文本框 15"/>
          <p:cNvSpPr txBox="1"/>
          <p:nvPr/>
        </p:nvSpPr>
        <p:spPr>
          <a:xfrm>
            <a:off x="6737350" y="4808855"/>
            <a:ext cx="1420495" cy="922020"/>
          </a:xfrm>
          <a:prstGeom prst="rect">
            <a:avLst/>
          </a:prstGeom>
          <a:noFill/>
        </p:spPr>
        <p:txBody>
          <a:bodyPr wrap="square" rtlCol="0">
            <a:spAutoFit/>
          </a:bodyPr>
          <a:p>
            <a:pPr algn="ctr"/>
            <a:r>
              <a:rPr lang="en-US" altLang="zh-CN"/>
              <a:t>MESI</a:t>
            </a:r>
            <a:endParaRPr lang="en-US" altLang="zh-CN"/>
          </a:p>
          <a:p>
            <a:pPr algn="ctr"/>
            <a:r>
              <a:rPr lang="zh-CN" altLang="en-US"/>
              <a:t>原语支持</a:t>
            </a:r>
            <a:endParaRPr lang="zh-CN" altLang="en-US"/>
          </a:p>
          <a:p>
            <a:pPr algn="ctr"/>
            <a:r>
              <a:rPr lang="zh-CN" altLang="en-US"/>
              <a:t>总线锁</a:t>
            </a:r>
            <a:endParaRPr lang="zh-CN" altLang="en-US"/>
          </a:p>
        </p:txBody>
      </p:sp>
      <p:sp>
        <p:nvSpPr>
          <p:cNvPr id="17" name="文本框 16"/>
          <p:cNvSpPr txBox="1"/>
          <p:nvPr/>
        </p:nvSpPr>
        <p:spPr>
          <a:xfrm>
            <a:off x="1697990" y="1929130"/>
            <a:ext cx="3513455" cy="2030095"/>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cs typeface="宋体" panose="02010600030101010101" pitchFamily="2" charset="-122"/>
              </a:rPr>
              <a:t>五层实现：</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1.  Java</a:t>
            </a:r>
            <a:r>
              <a:rPr lang="zh-CN" altLang="en-US" b="1">
                <a:latin typeface="宋体" panose="02010600030101010101" pitchFamily="2" charset="-122"/>
                <a:ea typeface="宋体" panose="02010600030101010101" pitchFamily="2" charset="-122"/>
                <a:cs typeface="宋体" panose="02010600030101010101" pitchFamily="2" charset="-122"/>
              </a:rPr>
              <a:t>源码</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2.  ByteCode</a:t>
            </a:r>
            <a:r>
              <a:rPr lang="zh-CN" altLang="en-US" b="1">
                <a:latin typeface="宋体" panose="02010600030101010101" pitchFamily="2" charset="-122"/>
                <a:ea typeface="宋体" panose="02010600030101010101" pitchFamily="2" charset="-122"/>
                <a:cs typeface="宋体" panose="02010600030101010101" pitchFamily="2" charset="-122"/>
              </a:rPr>
              <a:t>字节码</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3.  JVM</a:t>
            </a:r>
            <a:r>
              <a:rPr lang="zh-CN" altLang="en-US" b="1">
                <a:latin typeface="宋体" panose="02010600030101010101" pitchFamily="2" charset="-122"/>
                <a:ea typeface="宋体" panose="02010600030101010101" pitchFamily="2" charset="-122"/>
                <a:cs typeface="宋体" panose="02010600030101010101" pitchFamily="2" charset="-122"/>
              </a:rPr>
              <a:t>虚拟机规范</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4.  </a:t>
            </a:r>
            <a:r>
              <a:rPr lang="en-US" altLang="zh-CN" b="1">
                <a:solidFill>
                  <a:schemeClr val="tx1"/>
                </a:solidFill>
                <a:latin typeface="宋体" panose="02010600030101010101" pitchFamily="2" charset="-122"/>
                <a:ea typeface="宋体" panose="02010600030101010101" pitchFamily="2" charset="-122"/>
                <a:cs typeface="宋体" panose="02010600030101010101" pitchFamily="2" charset="-122"/>
              </a:rPr>
              <a:t>Hotspot</a:t>
            </a:r>
            <a:r>
              <a:rPr lang="zh-CN" altLang="en-US" b="1">
                <a:solidFill>
                  <a:schemeClr val="tx1"/>
                </a:solidFill>
                <a:latin typeface="宋体" panose="02010600030101010101" pitchFamily="2" charset="-122"/>
                <a:ea typeface="宋体" panose="02010600030101010101" pitchFamily="2" charset="-122"/>
                <a:cs typeface="宋体" panose="02010600030101010101" pitchFamily="2" charset="-122"/>
              </a:rPr>
              <a:t>实现</a:t>
            </a:r>
            <a:endParaRPr lang="zh-CN" altLang="en-US" b="1">
              <a:solidFill>
                <a:srgbClr val="FFC000"/>
              </a:solidFill>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5.  </a:t>
            </a:r>
            <a:r>
              <a:rPr lang="en-US" altLang="zh-CN" b="1">
                <a:solidFill>
                  <a:schemeClr val="tx1"/>
                </a:solidFill>
                <a:latin typeface="宋体" panose="02010600030101010101" pitchFamily="2" charset="-122"/>
                <a:ea typeface="宋体" panose="02010600030101010101" pitchFamily="2" charset="-122"/>
                <a:cs typeface="宋体" panose="02010600030101010101" pitchFamily="2" charset="-122"/>
              </a:rPr>
              <a:t>CPU</a:t>
            </a:r>
            <a:r>
              <a:rPr lang="zh-CN" altLang="en-US" b="1">
                <a:solidFill>
                  <a:schemeClr val="tx1"/>
                </a:solidFill>
                <a:latin typeface="宋体" panose="02010600030101010101" pitchFamily="2" charset="-122"/>
                <a:ea typeface="宋体" panose="02010600030101010101" pitchFamily="2" charset="-122"/>
                <a:cs typeface="宋体" panose="02010600030101010101" pitchFamily="2" charset="-122"/>
              </a:rPr>
              <a:t>级别</a:t>
            </a:r>
            <a:endParaRPr lang="zh-CN" altLang="en-US"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5548630" cy="460375"/>
          </a:xfrm>
          <a:prstGeom prst="rect">
            <a:avLst/>
          </a:prstGeom>
          <a:noFill/>
        </p:spPr>
        <p:txBody>
          <a:bodyPr wrap="none" rtlCol="0">
            <a:spAutoFit/>
          </a:bodyPr>
          <a:p>
            <a:pPr algn="l"/>
            <a:r>
              <a:rPr sz="2400">
                <a:solidFill>
                  <a:schemeClr val="tx1">
                    <a:lumMod val="65000"/>
                    <a:lumOff val="35000"/>
                  </a:schemeClr>
                </a:solidFill>
                <a:latin typeface="微软雅黑" panose="020B0503020204020204" charset="-122"/>
                <a:ea typeface="微软雅黑" panose="020B0503020204020204" charset="-122"/>
              </a:rPr>
              <a:t>Intel 64/IA-32架构下的内存访问重排序</a:t>
            </a:r>
            <a:endParaRPr sz="2400">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873760" y="1486535"/>
            <a:ext cx="9476105" cy="4892675"/>
          </a:xfrm>
          <a:prstGeom prst="rect">
            <a:avLst/>
          </a:prstGeom>
          <a:noFill/>
        </p:spPr>
        <p:txBody>
          <a:bodyPr wrap="square" rtlCol="0">
            <a:spAutoFit/>
          </a:bodyPr>
          <a:p>
            <a:r>
              <a:rPr lang="zh-CN" altLang="en-US" sz="2400"/>
              <a:t>对于Java编译器而言，Intel 64/IA-32架构下处理器不需要LoadLoad、LoadStore、StoreStore屏障，因为不会发生需要这三种屏障的重排序。</a:t>
            </a:r>
            <a:endParaRPr lang="zh-CN" altLang="en-US" sz="2400"/>
          </a:p>
          <a:p>
            <a:endParaRPr lang="zh-CN" altLang="en-US" sz="2400"/>
          </a:p>
          <a:p>
            <a:endParaRPr lang="zh-CN" altLang="en-US" sz="2400"/>
          </a:p>
          <a:p>
            <a:r>
              <a:rPr lang="zh-CN" altLang="en-US" sz="2400"/>
              <a:t>Oracle的JDK中提供了Unsafe. putOrderedObject，Unsafe. putOrderedInt，Unsafe. putOrderedLong这三个方法，JDK会在执行这三个方法时插入StoreStore内存屏障，避免发生写操作重排序。而在Intel 64/IA-32架构下，StoreStore屏障并不需要，Java编译器会将StoreStore屏障去除。比起写入volatile变量之后执行StoreLoad屏障的巨大开销，采用这种方法除了避免重排序而带来的性能损失以外，不会带来其它的性能开销。</a:t>
            </a:r>
            <a:endParaRPr lang="zh-CN" altLang="en-US" sz="2400"/>
          </a:p>
          <a:p>
            <a:endParaRPr lang="zh-CN" altLang="en-US" sz="2400"/>
          </a:p>
          <a:p>
            <a:r>
              <a:rPr lang="zh-CN" altLang="en-US" sz="2400"/>
              <a:t>是在特定场景下做的特殊优化，它仅避免了写写重排序，但不保证内存可见性。</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5548630" cy="460375"/>
          </a:xfrm>
          <a:prstGeom prst="rect">
            <a:avLst/>
          </a:prstGeom>
          <a:noFill/>
        </p:spPr>
        <p:txBody>
          <a:bodyPr wrap="none" rtlCol="0">
            <a:spAutoFit/>
          </a:bodyPr>
          <a:p>
            <a:pPr algn="l"/>
            <a:r>
              <a:rPr sz="2400">
                <a:solidFill>
                  <a:schemeClr val="tx1">
                    <a:lumMod val="65000"/>
                    <a:lumOff val="35000"/>
                  </a:schemeClr>
                </a:solidFill>
                <a:latin typeface="微软雅黑" panose="020B0503020204020204" charset="-122"/>
                <a:ea typeface="微软雅黑" panose="020B0503020204020204" charset="-122"/>
              </a:rPr>
              <a:t>Intel 64/IA-32架构下的内存访问重排序</a:t>
            </a:r>
            <a:endParaRPr sz="2400">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2073910" y="2204720"/>
            <a:ext cx="3409315" cy="1568450"/>
          </a:xfrm>
          <a:prstGeom prst="rect">
            <a:avLst/>
          </a:prstGeom>
          <a:noFill/>
        </p:spPr>
        <p:txBody>
          <a:bodyPr wrap="square" rtlCol="0">
            <a:spAutoFit/>
          </a:bodyPr>
          <a:p>
            <a:r>
              <a:rPr lang="zh-CN" altLang="en-US" sz="2400"/>
              <a:t>Container运行结果：</a:t>
            </a:r>
            <a:endParaRPr lang="zh-CN" altLang="en-US" sz="2400"/>
          </a:p>
          <a:p>
            <a:r>
              <a:rPr lang="zh-CN" altLang="en-US" sz="2400"/>
              <a:t>Average : 35999797</a:t>
            </a:r>
            <a:endParaRPr lang="zh-CN" altLang="en-US" sz="2400"/>
          </a:p>
          <a:p>
            <a:r>
              <a:rPr lang="zh-CN" altLang="en-US" sz="2400"/>
              <a:t>Max : 44676900</a:t>
            </a:r>
            <a:endParaRPr lang="zh-CN" altLang="en-US" sz="2400"/>
          </a:p>
          <a:p>
            <a:r>
              <a:rPr lang="zh-CN" altLang="en-US" sz="2400"/>
              <a:t>Min : 27957800</a:t>
            </a:r>
            <a:endParaRPr lang="zh-CN" altLang="en-US" sz="2400"/>
          </a:p>
        </p:txBody>
      </p:sp>
      <p:sp>
        <p:nvSpPr>
          <p:cNvPr id="5" name="文本框 4"/>
          <p:cNvSpPr txBox="1"/>
          <p:nvPr/>
        </p:nvSpPr>
        <p:spPr>
          <a:xfrm>
            <a:off x="6126480" y="2204720"/>
            <a:ext cx="3409315" cy="1568450"/>
          </a:xfrm>
          <a:prstGeom prst="rect">
            <a:avLst/>
          </a:prstGeom>
          <a:noFill/>
        </p:spPr>
        <p:txBody>
          <a:bodyPr wrap="square" rtlCol="0">
            <a:spAutoFit/>
          </a:bodyPr>
          <a:p>
            <a:r>
              <a:rPr lang="zh-CN" altLang="en-US" sz="2400">
                <a:sym typeface="+mn-ea"/>
              </a:rPr>
              <a:t>Container</a:t>
            </a:r>
            <a:r>
              <a:rPr lang="en-US" altLang="zh-CN" sz="2400">
                <a:sym typeface="+mn-ea"/>
              </a:rPr>
              <a:t>2</a:t>
            </a:r>
            <a:r>
              <a:rPr lang="zh-CN" altLang="en-US" sz="2400">
                <a:sym typeface="+mn-ea"/>
              </a:rPr>
              <a:t>运行结果：</a:t>
            </a:r>
            <a:endParaRPr lang="zh-CN" altLang="en-US" sz="2400"/>
          </a:p>
          <a:p>
            <a:r>
              <a:rPr lang="zh-CN" altLang="en-US" sz="2400"/>
              <a:t>Average : 20269085</a:t>
            </a:r>
            <a:endParaRPr lang="zh-CN" altLang="en-US" sz="2400"/>
          </a:p>
          <a:p>
            <a:r>
              <a:rPr lang="zh-CN" altLang="en-US" sz="2400"/>
              <a:t>Max : 42846500</a:t>
            </a:r>
            <a:endParaRPr lang="zh-CN" altLang="en-US" sz="2400"/>
          </a:p>
          <a:p>
            <a:r>
              <a:rPr lang="zh-CN" altLang="en-US" sz="2400"/>
              <a:t>Min : 16287600</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2656840" y="1786255"/>
            <a:ext cx="78930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剪去对角的矩形 3"/>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剪去对角的矩形 4"/>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剪去对角的矩形 5"/>
          <p:cNvSpPr/>
          <p:nvPr/>
        </p:nvSpPr>
        <p:spPr>
          <a:xfrm>
            <a:off x="3624580" y="1786255"/>
            <a:ext cx="543877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剪去对角的矩形 6"/>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剪去对角的矩形 7"/>
          <p:cNvSpPr/>
          <p:nvPr/>
        </p:nvSpPr>
        <p:spPr>
          <a:xfrm>
            <a:off x="3624580" y="3912235"/>
            <a:ext cx="7663180"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709545" y="188912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01</a:t>
            </a:r>
            <a:endParaRPr lang="en-US" altLang="zh-CN" sz="2800"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3844290" y="1889125"/>
            <a:ext cx="3654425" cy="521970"/>
          </a:xfrm>
          <a:prstGeom prst="rect">
            <a:avLst/>
          </a:prstGeom>
          <a:noFill/>
        </p:spPr>
        <p:txBody>
          <a:bodyPr wrap="none" rtlCol="0">
            <a:spAutoFit/>
          </a:bodyPr>
          <a:p>
            <a:pPr algn="l"/>
            <a:r>
              <a:rPr lang="zh-CN" altLang="en-US" sz="2800" b="1">
                <a:solidFill>
                  <a:schemeClr val="bg1"/>
                </a:solidFill>
                <a:latin typeface="微软雅黑" panose="020B0503020204020204" charset="-122"/>
                <a:ea typeface="微软雅黑" panose="020B0503020204020204" charset="-122"/>
              </a:rPr>
              <a:t>五层实现讲解</a:t>
            </a:r>
            <a:r>
              <a:rPr lang="en-US" altLang="zh-CN" sz="2800" b="1">
                <a:solidFill>
                  <a:schemeClr val="bg1"/>
                </a:solidFill>
                <a:latin typeface="微软雅黑" panose="020B0503020204020204" charset="-122"/>
                <a:ea typeface="微软雅黑" panose="020B0503020204020204" charset="-122"/>
              </a:rPr>
              <a:t>Volatile</a:t>
            </a:r>
            <a:endParaRPr lang="en-US" altLang="zh-CN" sz="2800" b="1">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2740660" y="2983230"/>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02</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404558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03</a:t>
            </a:r>
            <a:endParaRPr lang="en-US" altLang="zh-CN" sz="2800" b="1">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3844290" y="2982595"/>
            <a:ext cx="108521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MESI</a:t>
            </a:r>
            <a:endParaRPr lang="en-US" altLang="zh-CN" sz="2800" b="1">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3844290" y="4045585"/>
            <a:ext cx="7212965" cy="521970"/>
          </a:xfrm>
          <a:prstGeom prst="rect">
            <a:avLst/>
          </a:prstGeom>
          <a:noFill/>
        </p:spPr>
        <p:txBody>
          <a:bodyPr wrap="none" rtlCol="0">
            <a:spAutoFit/>
          </a:bodyPr>
          <a:p>
            <a:pPr algn="l">
              <a:buClrTx/>
              <a:buSzTx/>
              <a:buFontTx/>
            </a:pPr>
            <a:r>
              <a:rPr lang="en-US" altLang="zh-CN" sz="2800" b="1">
                <a:solidFill>
                  <a:schemeClr val="bg1"/>
                </a:solidFill>
                <a:latin typeface="微软雅黑" panose="020B0503020204020204" charset="-122"/>
                <a:ea typeface="微软雅黑" panose="020B0503020204020204" charset="-122"/>
                <a:sym typeface="+mn-ea"/>
              </a:rPr>
              <a:t>Intel 64/IA-32架构下的内存访问重排序优化</a:t>
            </a:r>
            <a:endParaRPr lang="en-US" altLang="zh-CN" sz="2800" b="1">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89685" y="1235075"/>
            <a:ext cx="5675630" cy="2122805"/>
          </a:xfrm>
          <a:prstGeom prst="rect">
            <a:avLst/>
          </a:prstGeom>
          <a:noFill/>
        </p:spPr>
        <p:txBody>
          <a:bodyPr wrap="none" rtlCol="0">
            <a:spAutoFit/>
          </a:bodyPr>
          <a:p>
            <a:pPr algn="l"/>
            <a:endParaRPr lang="en-US" altLang="zh-CN" sz="6600" b="1">
              <a:solidFill>
                <a:schemeClr val="accent1"/>
              </a:solidFill>
              <a:latin typeface="微软雅黑" panose="020B0503020204020204" charset="-122"/>
              <a:ea typeface="微软雅黑" panose="020B0503020204020204" charset="-122"/>
            </a:endParaRPr>
          </a:p>
          <a:p>
            <a:pPr algn="l"/>
            <a:r>
              <a:rPr lang="en-US" altLang="zh-CN" sz="6600" b="1">
                <a:solidFill>
                  <a:schemeClr val="accent1"/>
                </a:solidFill>
                <a:latin typeface="微软雅黑" panose="020B0503020204020204" charset="-122"/>
                <a:ea typeface="微软雅黑" panose="020B0503020204020204" charset="-122"/>
              </a:rPr>
              <a:t>THANK  YOU</a:t>
            </a:r>
            <a:endParaRPr lang="en-US" altLang="zh-CN" sz="6600" b="1">
              <a:solidFill>
                <a:schemeClr val="accent1"/>
              </a:solidFill>
              <a:latin typeface="微软雅黑" panose="020B0503020204020204" charset="-122"/>
              <a:ea typeface="微软雅黑" panose="020B0503020204020204" charset="-122"/>
            </a:endParaRPr>
          </a:p>
        </p:txBody>
      </p:sp>
      <p:sp>
        <p:nvSpPr>
          <p:cNvPr id="6" name="文本框 5"/>
          <p:cNvSpPr txBox="1"/>
          <p:nvPr/>
        </p:nvSpPr>
        <p:spPr>
          <a:xfrm>
            <a:off x="1391285" y="3743325"/>
            <a:ext cx="3126105" cy="460375"/>
          </a:xfrm>
          <a:prstGeom prst="rect">
            <a:avLst/>
          </a:prstGeom>
          <a:noFill/>
        </p:spPr>
        <p:txBody>
          <a:bodyPr wrap="square" rtlCol="0">
            <a:spAutoFit/>
          </a:bodyPr>
          <a:p>
            <a:r>
              <a:rPr lang="zh-CN" altLang="en-US" sz="2400">
                <a:solidFill>
                  <a:schemeClr val="tx1">
                    <a:lumMod val="50000"/>
                    <a:lumOff val="50000"/>
                  </a:schemeClr>
                </a:solidFill>
                <a:latin typeface="微软雅黑" panose="020B0503020204020204" charset="-122"/>
                <a:ea typeface="微软雅黑" panose="020B0503020204020204" charset="-122"/>
              </a:rPr>
              <a:t>崔蒙</a:t>
            </a:r>
            <a:endParaRPr lang="zh-CN" altLang="en-US" sz="2400">
              <a:solidFill>
                <a:schemeClr val="tx1">
                  <a:lumMod val="50000"/>
                  <a:lumOff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792480" cy="460375"/>
          </a:xfrm>
          <a:prstGeom prst="rect">
            <a:avLst/>
          </a:prstGeom>
          <a:noFill/>
        </p:spPr>
        <p:txBody>
          <a:bodyPr wrap="none" rtlCol="0">
            <a:spAutoFit/>
          </a:bodyPr>
          <a:p>
            <a:r>
              <a:rPr lang="zh-CN" altLang="en-US" sz="2400" b="1">
                <a:solidFill>
                  <a:schemeClr val="tx1">
                    <a:lumMod val="65000"/>
                    <a:lumOff val="35000"/>
                  </a:schemeClr>
                </a:solidFill>
                <a:latin typeface="微软雅黑" panose="020B0503020204020204" charset="-122"/>
                <a:ea typeface="微软雅黑" panose="020B0503020204020204" charset="-122"/>
              </a:rPr>
              <a:t>回顾</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2050" name="手势"/>
          <p:cNvSpPr/>
          <p:nvPr/>
        </p:nvSpPr>
        <p:spPr bwMode="auto">
          <a:xfrm flipH="1">
            <a:off x="10768330" y="542925"/>
            <a:ext cx="1002665" cy="102552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pic>
        <p:nvPicPr>
          <p:cNvPr id="4" name="图片 2"/>
          <p:cNvPicPr>
            <a:picLocks noChangeAspect="1"/>
          </p:cNvPicPr>
          <p:nvPr/>
        </p:nvPicPr>
        <p:blipFill>
          <a:blip r:embed="rId1"/>
          <a:stretch>
            <a:fillRect/>
          </a:stretch>
        </p:blipFill>
        <p:spPr>
          <a:xfrm>
            <a:off x="2021840" y="1568450"/>
            <a:ext cx="7590790" cy="433514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1402080" cy="460375"/>
          </a:xfrm>
          <a:prstGeom prst="rect">
            <a:avLst/>
          </a:prstGeom>
          <a:noFill/>
        </p:spPr>
        <p:txBody>
          <a:bodyPr wrap="none" rtlCol="0">
            <a:spAutoFit/>
          </a:bodyPr>
          <a:p>
            <a:pPr algn="l"/>
            <a:r>
              <a:rPr lang="zh-CN" altLang="en-US" sz="2400" b="1">
                <a:solidFill>
                  <a:schemeClr val="tx1">
                    <a:lumMod val="65000"/>
                    <a:lumOff val="35000"/>
                  </a:schemeClr>
                </a:solidFill>
                <a:latin typeface="微软雅黑" panose="020B0503020204020204" charset="-122"/>
                <a:ea typeface="微软雅黑" panose="020B0503020204020204" charset="-122"/>
              </a:rPr>
              <a:t>五层实现</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2050" name="手势"/>
          <p:cNvSpPr/>
          <p:nvPr/>
        </p:nvSpPr>
        <p:spPr bwMode="auto">
          <a:xfrm flipH="1">
            <a:off x="11068685" y="340995"/>
            <a:ext cx="1002665" cy="102552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矩形 5"/>
          <p:cNvSpPr/>
          <p:nvPr/>
        </p:nvSpPr>
        <p:spPr>
          <a:xfrm>
            <a:off x="6518910" y="942340"/>
            <a:ext cx="2056130"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8" name="文本框 7"/>
          <p:cNvSpPr txBox="1"/>
          <p:nvPr/>
        </p:nvSpPr>
        <p:spPr>
          <a:xfrm>
            <a:off x="6840855" y="1132205"/>
            <a:ext cx="1316990" cy="368300"/>
          </a:xfrm>
          <a:prstGeom prst="rect">
            <a:avLst/>
          </a:prstGeom>
          <a:noFill/>
        </p:spPr>
        <p:txBody>
          <a:bodyPr wrap="square" rtlCol="0">
            <a:spAutoFit/>
          </a:bodyPr>
          <a:p>
            <a:r>
              <a:rPr lang="en-US" altLang="zh-CN"/>
              <a:t>volatile int i</a:t>
            </a:r>
            <a:endParaRPr lang="en-US" altLang="zh-CN"/>
          </a:p>
        </p:txBody>
      </p:sp>
      <p:sp>
        <p:nvSpPr>
          <p:cNvPr id="9" name="矩形 8"/>
          <p:cNvSpPr/>
          <p:nvPr/>
        </p:nvSpPr>
        <p:spPr>
          <a:xfrm>
            <a:off x="6518910" y="191516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0" name="文本框 9"/>
          <p:cNvSpPr txBox="1"/>
          <p:nvPr/>
        </p:nvSpPr>
        <p:spPr>
          <a:xfrm>
            <a:off x="6761480" y="2105025"/>
            <a:ext cx="1582420" cy="368300"/>
          </a:xfrm>
          <a:prstGeom prst="rect">
            <a:avLst/>
          </a:prstGeom>
          <a:noFill/>
        </p:spPr>
        <p:txBody>
          <a:bodyPr wrap="square" rtlCol="0">
            <a:spAutoFit/>
          </a:bodyPr>
          <a:p>
            <a:r>
              <a:rPr lang="en-US" altLang="zh-CN"/>
              <a:t>ACC_VOLATILE</a:t>
            </a:r>
            <a:endParaRPr lang="en-US" altLang="zh-CN"/>
          </a:p>
        </p:txBody>
      </p:sp>
      <p:sp>
        <p:nvSpPr>
          <p:cNvPr id="11" name="矩形 10"/>
          <p:cNvSpPr/>
          <p:nvPr/>
        </p:nvSpPr>
        <p:spPr>
          <a:xfrm>
            <a:off x="6531610" y="286512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2" name="文本框 11"/>
          <p:cNvSpPr txBox="1"/>
          <p:nvPr/>
        </p:nvSpPr>
        <p:spPr>
          <a:xfrm>
            <a:off x="6774180" y="3054985"/>
            <a:ext cx="1582420" cy="368300"/>
          </a:xfrm>
          <a:prstGeom prst="rect">
            <a:avLst/>
          </a:prstGeom>
          <a:noFill/>
        </p:spPr>
        <p:txBody>
          <a:bodyPr wrap="square" rtlCol="0">
            <a:spAutoFit/>
          </a:bodyPr>
          <a:p>
            <a:r>
              <a:rPr lang="en-US" altLang="zh-CN"/>
              <a:t>JVM</a:t>
            </a:r>
            <a:r>
              <a:rPr lang="zh-CN" altLang="en-US"/>
              <a:t>内存屏障</a:t>
            </a:r>
            <a:endParaRPr lang="zh-CN" altLang="en-US"/>
          </a:p>
        </p:txBody>
      </p:sp>
      <p:sp>
        <p:nvSpPr>
          <p:cNvPr id="13" name="矩形 12"/>
          <p:cNvSpPr/>
          <p:nvPr/>
        </p:nvSpPr>
        <p:spPr>
          <a:xfrm>
            <a:off x="6521450" y="376936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4" name="文本框 13"/>
          <p:cNvSpPr txBox="1"/>
          <p:nvPr/>
        </p:nvSpPr>
        <p:spPr>
          <a:xfrm>
            <a:off x="6764020" y="3959225"/>
            <a:ext cx="1582420" cy="368300"/>
          </a:xfrm>
          <a:prstGeom prst="rect">
            <a:avLst/>
          </a:prstGeom>
          <a:noFill/>
        </p:spPr>
        <p:txBody>
          <a:bodyPr wrap="square" rtlCol="0">
            <a:spAutoFit/>
          </a:bodyPr>
          <a:p>
            <a:r>
              <a:rPr lang="zh-CN" altLang="en-US"/>
              <a:t>汇编语言调用</a:t>
            </a:r>
            <a:endParaRPr lang="zh-CN" altLang="en-US"/>
          </a:p>
        </p:txBody>
      </p:sp>
      <p:sp>
        <p:nvSpPr>
          <p:cNvPr id="15" name="矩形 14"/>
          <p:cNvSpPr/>
          <p:nvPr/>
        </p:nvSpPr>
        <p:spPr>
          <a:xfrm>
            <a:off x="6521450" y="4707890"/>
            <a:ext cx="2056765"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6" name="文本框 15"/>
          <p:cNvSpPr txBox="1"/>
          <p:nvPr/>
        </p:nvSpPr>
        <p:spPr>
          <a:xfrm>
            <a:off x="6737350" y="4808855"/>
            <a:ext cx="1420495" cy="922020"/>
          </a:xfrm>
          <a:prstGeom prst="rect">
            <a:avLst/>
          </a:prstGeom>
          <a:noFill/>
        </p:spPr>
        <p:txBody>
          <a:bodyPr wrap="square" rtlCol="0">
            <a:spAutoFit/>
          </a:bodyPr>
          <a:p>
            <a:pPr algn="ctr"/>
            <a:r>
              <a:rPr lang="en-US" altLang="zh-CN"/>
              <a:t>MESI</a:t>
            </a:r>
            <a:endParaRPr lang="en-US" altLang="zh-CN"/>
          </a:p>
          <a:p>
            <a:pPr algn="ctr"/>
            <a:r>
              <a:rPr lang="zh-CN" altLang="en-US"/>
              <a:t>原语支持</a:t>
            </a:r>
            <a:endParaRPr lang="zh-CN" altLang="en-US"/>
          </a:p>
          <a:p>
            <a:pPr algn="ctr"/>
            <a:r>
              <a:rPr lang="zh-CN" altLang="en-US"/>
              <a:t>总线锁</a:t>
            </a:r>
            <a:endParaRPr lang="zh-CN" altLang="en-US"/>
          </a:p>
        </p:txBody>
      </p:sp>
      <p:sp>
        <p:nvSpPr>
          <p:cNvPr id="17" name="文本框 16"/>
          <p:cNvSpPr txBox="1"/>
          <p:nvPr/>
        </p:nvSpPr>
        <p:spPr>
          <a:xfrm>
            <a:off x="1697990" y="1915160"/>
            <a:ext cx="3513455" cy="2030095"/>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cs typeface="宋体" panose="02010600030101010101" pitchFamily="2" charset="-122"/>
              </a:rPr>
              <a:t>五层实现：</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1.  Java</a:t>
            </a:r>
            <a:r>
              <a:rPr lang="zh-CN" altLang="en-US" b="1">
                <a:latin typeface="宋体" panose="02010600030101010101" pitchFamily="2" charset="-122"/>
                <a:ea typeface="宋体" panose="02010600030101010101" pitchFamily="2" charset="-122"/>
                <a:cs typeface="宋体" panose="02010600030101010101" pitchFamily="2" charset="-122"/>
              </a:rPr>
              <a:t>源码</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2.  ByteCode</a:t>
            </a:r>
            <a:r>
              <a:rPr lang="zh-CN" altLang="en-US" b="1">
                <a:latin typeface="宋体" panose="02010600030101010101" pitchFamily="2" charset="-122"/>
                <a:ea typeface="宋体" panose="02010600030101010101" pitchFamily="2" charset="-122"/>
                <a:cs typeface="宋体" panose="02010600030101010101" pitchFamily="2" charset="-122"/>
              </a:rPr>
              <a:t>字节码</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3.  JVM</a:t>
            </a:r>
            <a:r>
              <a:rPr lang="zh-CN" altLang="en-US" b="1">
                <a:latin typeface="宋体" panose="02010600030101010101" pitchFamily="2" charset="-122"/>
                <a:ea typeface="宋体" panose="02010600030101010101" pitchFamily="2" charset="-122"/>
                <a:cs typeface="宋体" panose="02010600030101010101" pitchFamily="2" charset="-122"/>
              </a:rPr>
              <a:t>虚拟机规范</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4.  Hotspot</a:t>
            </a:r>
            <a:r>
              <a:rPr lang="zh-CN" altLang="en-US" b="1">
                <a:latin typeface="宋体" panose="02010600030101010101" pitchFamily="2" charset="-122"/>
                <a:ea typeface="宋体" panose="02010600030101010101" pitchFamily="2" charset="-122"/>
                <a:cs typeface="宋体" panose="02010600030101010101" pitchFamily="2" charset="-122"/>
              </a:rPr>
              <a:t>实现</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5.  CPU</a:t>
            </a:r>
            <a:r>
              <a:rPr lang="zh-CN" altLang="en-US" b="1">
                <a:latin typeface="宋体" panose="02010600030101010101" pitchFamily="2" charset="-122"/>
                <a:ea typeface="宋体" panose="02010600030101010101" pitchFamily="2" charset="-122"/>
                <a:cs typeface="宋体" panose="02010600030101010101" pitchFamily="2" charset="-122"/>
              </a:rPr>
              <a:t>级别</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2077085" cy="460375"/>
          </a:xfrm>
          <a:prstGeom prst="rect">
            <a:avLst/>
          </a:prstGeom>
          <a:noFill/>
        </p:spPr>
        <p:txBody>
          <a:bodyPr wrap="none" rtlCol="0">
            <a:spAutoFit/>
          </a:bodyPr>
          <a:p>
            <a:pPr algn="l"/>
            <a:r>
              <a:rPr lang="en-US" altLang="zh-CN" sz="2400" b="1">
                <a:solidFill>
                  <a:schemeClr val="tx1">
                    <a:lumMod val="65000"/>
                    <a:lumOff val="35000"/>
                  </a:schemeClr>
                </a:solidFill>
                <a:latin typeface="微软雅黑" panose="020B0503020204020204" charset="-122"/>
                <a:ea typeface="微软雅黑" panose="020B0503020204020204" charset="-122"/>
              </a:rPr>
              <a:t>JVM</a:t>
            </a:r>
            <a:r>
              <a:rPr lang="zh-CN" altLang="en-US" sz="2400" b="1">
                <a:solidFill>
                  <a:schemeClr val="tx1">
                    <a:lumMod val="65000"/>
                    <a:lumOff val="35000"/>
                  </a:schemeClr>
                </a:solidFill>
                <a:latin typeface="微软雅黑" panose="020B0503020204020204" charset="-122"/>
                <a:ea typeface="微软雅黑" panose="020B0503020204020204" charset="-122"/>
              </a:rPr>
              <a:t>内存屏障</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14" name="文本框 13"/>
          <p:cNvSpPr txBox="1"/>
          <p:nvPr/>
        </p:nvSpPr>
        <p:spPr>
          <a:xfrm>
            <a:off x="1040130" y="1741170"/>
            <a:ext cx="9591040" cy="3230245"/>
          </a:xfrm>
          <a:prstGeom prst="rect">
            <a:avLst/>
          </a:prstGeom>
          <a:noFill/>
        </p:spPr>
        <p:txBody>
          <a:bodyPr wrap="square" rtlCol="0">
            <a:spAutoFit/>
          </a:bodyPr>
          <a:p>
            <a:r>
              <a:rPr lang="zh-CN" altLang="en-US" sz="2400" b="1"/>
              <a:t>Java内存屏障主要有Load和Store两类。 </a:t>
            </a:r>
            <a:endParaRPr lang="zh-CN" altLang="en-US" sz="2400" b="1"/>
          </a:p>
          <a:p>
            <a:endParaRPr lang="zh-CN" altLang="en-US" sz="2400" b="1"/>
          </a:p>
          <a:p>
            <a:r>
              <a:rPr lang="en-US" altLang="zh-CN" sz="2400" b="1"/>
              <a:t>1.  </a:t>
            </a:r>
            <a:r>
              <a:rPr lang="zh-CN" altLang="en-US" sz="2400" b="1"/>
              <a:t>对Load Barrier来说，在读指令前插入读屏障，可以让高速缓存中的数据失效，重新从主内存加载数据 </a:t>
            </a:r>
            <a:endParaRPr lang="zh-CN" altLang="en-US" sz="2400" b="1"/>
          </a:p>
          <a:p>
            <a:endParaRPr lang="zh-CN" altLang="en-US" sz="2400" b="1"/>
          </a:p>
          <a:p>
            <a:r>
              <a:rPr lang="en-US" altLang="zh-CN" sz="2400" b="1"/>
              <a:t>2.  </a:t>
            </a:r>
            <a:r>
              <a:rPr lang="zh-CN" altLang="en-US" sz="2400" b="1"/>
              <a:t>对Store Barrier来说，在写指令之后插入写屏障，能让写入缓存的最新数据写回到主内存</a:t>
            </a:r>
            <a:endParaRPr lang="zh-CN" altLang="en-US" sz="2400" b="1"/>
          </a:p>
          <a:p>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2077085" cy="460375"/>
          </a:xfrm>
          <a:prstGeom prst="rect">
            <a:avLst/>
          </a:prstGeom>
          <a:noFill/>
        </p:spPr>
        <p:txBody>
          <a:bodyPr wrap="none" rtlCol="0">
            <a:spAutoFit/>
          </a:bodyPr>
          <a:p>
            <a:pPr algn="l"/>
            <a:r>
              <a:rPr lang="en-US" altLang="zh-CN" sz="2400" b="1">
                <a:solidFill>
                  <a:schemeClr val="tx1">
                    <a:lumMod val="65000"/>
                    <a:lumOff val="35000"/>
                  </a:schemeClr>
                </a:solidFill>
                <a:latin typeface="微软雅黑" panose="020B0503020204020204" charset="-122"/>
                <a:ea typeface="微软雅黑" panose="020B0503020204020204" charset="-122"/>
              </a:rPr>
              <a:t>JVM</a:t>
            </a:r>
            <a:r>
              <a:rPr lang="zh-CN" altLang="en-US" sz="2400" b="1">
                <a:solidFill>
                  <a:schemeClr val="tx1">
                    <a:lumMod val="65000"/>
                    <a:lumOff val="35000"/>
                  </a:schemeClr>
                </a:solidFill>
                <a:latin typeface="微软雅黑" panose="020B0503020204020204" charset="-122"/>
                <a:ea typeface="微软雅黑" panose="020B0503020204020204" charset="-122"/>
              </a:rPr>
              <a:t>内存屏障</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14" name="文本框 13"/>
          <p:cNvSpPr txBox="1"/>
          <p:nvPr/>
        </p:nvSpPr>
        <p:spPr>
          <a:xfrm>
            <a:off x="1075055" y="1301750"/>
            <a:ext cx="9591040" cy="5077460"/>
          </a:xfrm>
          <a:prstGeom prst="rect">
            <a:avLst/>
          </a:prstGeom>
          <a:noFill/>
        </p:spPr>
        <p:txBody>
          <a:bodyPr wrap="square" rtlCol="0">
            <a:spAutoFit/>
          </a:bodyPr>
          <a:p>
            <a:endParaRPr lang="zh-CN" altLang="en-US"/>
          </a:p>
          <a:p>
            <a:r>
              <a:rPr lang="zh-CN" altLang="en-US" b="1"/>
              <a:t>LoadLoad 屏障 </a:t>
            </a:r>
            <a:endParaRPr lang="zh-CN" altLang="en-US" b="1"/>
          </a:p>
          <a:p>
            <a:r>
              <a:rPr lang="zh-CN" altLang="en-US"/>
              <a:t>序列：Load1,Loadload,Load2 </a:t>
            </a:r>
            <a:endParaRPr lang="zh-CN" altLang="en-US"/>
          </a:p>
          <a:p>
            <a:r>
              <a:rPr lang="zh-CN" altLang="en-US"/>
              <a:t>确保Load1所要读入的数据能够在被Load2和后续的load指令访问前读入。</a:t>
            </a:r>
            <a:endParaRPr lang="zh-CN" altLang="en-US"/>
          </a:p>
          <a:p>
            <a:endParaRPr lang="zh-CN" altLang="en-US"/>
          </a:p>
          <a:p>
            <a:r>
              <a:rPr lang="zh-CN" altLang="en-US" b="1"/>
              <a:t>StoreStore 屏障 </a:t>
            </a:r>
            <a:endParaRPr lang="zh-CN" altLang="en-US" b="1"/>
          </a:p>
          <a:p>
            <a:r>
              <a:rPr lang="zh-CN" altLang="en-US"/>
              <a:t>序列：Store1，StoreStore，Store2 </a:t>
            </a:r>
            <a:endParaRPr lang="zh-CN" altLang="en-US"/>
          </a:p>
          <a:p>
            <a:r>
              <a:rPr lang="zh-CN" altLang="en-US"/>
              <a:t>确保Store1的数据在Store2以及后续Store指令操作相关数据之前对其它处理器可见（例如向主存刷新数据）。</a:t>
            </a:r>
            <a:endParaRPr lang="zh-CN" altLang="en-US"/>
          </a:p>
          <a:p>
            <a:endParaRPr lang="zh-CN" altLang="en-US"/>
          </a:p>
          <a:p>
            <a:r>
              <a:rPr lang="zh-CN" altLang="en-US" b="1"/>
              <a:t>LoadStore 屏障 </a:t>
            </a:r>
            <a:endParaRPr lang="zh-CN" altLang="en-US" b="1"/>
          </a:p>
          <a:p>
            <a:r>
              <a:rPr lang="zh-CN" altLang="en-US"/>
              <a:t>序列： Load1; LoadStore; Store2 </a:t>
            </a:r>
            <a:endParaRPr lang="zh-CN" altLang="en-US"/>
          </a:p>
          <a:p>
            <a:r>
              <a:rPr lang="zh-CN" altLang="en-US"/>
              <a:t>确保Load1的数据在Store2和后续Store指令被刷新之前读取。在等待Store指令可以越过loads指令的乱序处理器上需要使用LoadStore屏障。</a:t>
            </a:r>
            <a:endParaRPr lang="zh-CN" altLang="en-US"/>
          </a:p>
          <a:p>
            <a:endParaRPr lang="zh-CN" altLang="en-US"/>
          </a:p>
          <a:p>
            <a:r>
              <a:rPr lang="zh-CN" altLang="en-US" b="1"/>
              <a:t>StoreLoad 屏障 </a:t>
            </a:r>
            <a:endParaRPr lang="zh-CN" altLang="en-US" b="1"/>
          </a:p>
          <a:p>
            <a:r>
              <a:rPr lang="zh-CN" altLang="en-US"/>
              <a:t>序列: Store1; StoreLoad; Load2 </a:t>
            </a:r>
            <a:endParaRPr lang="zh-CN" altLang="en-US"/>
          </a:p>
          <a:p>
            <a:r>
              <a:rPr lang="zh-CN" altLang="en-US"/>
              <a:t>确保Store1的数据在被Load2和后续的Load指令读取之前对其他处理器可见。</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2077085" cy="460375"/>
          </a:xfrm>
          <a:prstGeom prst="rect">
            <a:avLst/>
          </a:prstGeom>
          <a:noFill/>
        </p:spPr>
        <p:txBody>
          <a:bodyPr wrap="none" rtlCol="0">
            <a:spAutoFit/>
          </a:bodyPr>
          <a:p>
            <a:pPr algn="l"/>
            <a:r>
              <a:rPr lang="en-US" altLang="zh-CN" sz="2400" b="1">
                <a:solidFill>
                  <a:schemeClr val="tx1">
                    <a:lumMod val="65000"/>
                    <a:lumOff val="35000"/>
                  </a:schemeClr>
                </a:solidFill>
                <a:latin typeface="微软雅黑" panose="020B0503020204020204" charset="-122"/>
                <a:ea typeface="微软雅黑" panose="020B0503020204020204" charset="-122"/>
              </a:rPr>
              <a:t>JVM</a:t>
            </a:r>
            <a:r>
              <a:rPr lang="zh-CN" altLang="en-US" sz="2400" b="1">
                <a:solidFill>
                  <a:schemeClr val="tx1">
                    <a:lumMod val="65000"/>
                    <a:lumOff val="35000"/>
                  </a:schemeClr>
                </a:solidFill>
                <a:latin typeface="微软雅黑" panose="020B0503020204020204" charset="-122"/>
                <a:ea typeface="微软雅黑" panose="020B0503020204020204" charset="-122"/>
              </a:rPr>
              <a:t>内存屏障</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2524760" y="2734945"/>
            <a:ext cx="1710690" cy="5219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en-US" altLang="zh-CN" sz="2800" b="1">
                <a:solidFill>
                  <a:schemeClr val="accent4"/>
                </a:solidFill>
                <a:effectLst/>
              </a:rPr>
              <a:t>volatile</a:t>
            </a:r>
            <a:r>
              <a:rPr lang="zh-CN" altLang="en-US" sz="2800" b="1">
                <a:solidFill>
                  <a:schemeClr val="accent4"/>
                </a:solidFill>
                <a:effectLst/>
              </a:rPr>
              <a:t>写</a:t>
            </a:r>
            <a:endParaRPr lang="zh-CN" altLang="en-US" sz="2800" b="1">
              <a:solidFill>
                <a:schemeClr val="accent4"/>
              </a:solidFill>
              <a:effectLst/>
            </a:endParaRPr>
          </a:p>
        </p:txBody>
      </p:sp>
      <p:sp>
        <p:nvSpPr>
          <p:cNvPr id="5" name="文本框 4"/>
          <p:cNvSpPr txBox="1"/>
          <p:nvPr/>
        </p:nvSpPr>
        <p:spPr>
          <a:xfrm>
            <a:off x="2045335" y="2275205"/>
            <a:ext cx="3095625" cy="368300"/>
          </a:xfrm>
          <a:prstGeom prst="rect">
            <a:avLst/>
          </a:prstGeom>
          <a:noFill/>
        </p:spPr>
        <p:txBody>
          <a:bodyPr wrap="square" rtlCol="0">
            <a:spAutoFit/>
          </a:bodyPr>
          <a:p>
            <a:r>
              <a:rPr lang="en-US" altLang="zh-CN"/>
              <a:t>-------StoreStoreBarrier---------</a:t>
            </a:r>
            <a:endParaRPr lang="en-US" altLang="zh-CN"/>
          </a:p>
        </p:txBody>
      </p:sp>
      <p:sp>
        <p:nvSpPr>
          <p:cNvPr id="6" name="文本框 5"/>
          <p:cNvSpPr txBox="1"/>
          <p:nvPr/>
        </p:nvSpPr>
        <p:spPr>
          <a:xfrm>
            <a:off x="2092325" y="3396615"/>
            <a:ext cx="3095625" cy="368300"/>
          </a:xfrm>
          <a:prstGeom prst="rect">
            <a:avLst/>
          </a:prstGeom>
          <a:noFill/>
        </p:spPr>
        <p:txBody>
          <a:bodyPr wrap="square" rtlCol="0">
            <a:spAutoFit/>
          </a:bodyPr>
          <a:p>
            <a:r>
              <a:rPr lang="en-US" altLang="zh-CN"/>
              <a:t>-------StoreLoad</a:t>
            </a:r>
            <a:r>
              <a:rPr lang="en-US" altLang="zh-CN"/>
              <a:t>Barrier---------</a:t>
            </a:r>
            <a:endParaRPr lang="en-US" altLang="zh-CN"/>
          </a:p>
        </p:txBody>
      </p:sp>
      <p:sp>
        <p:nvSpPr>
          <p:cNvPr id="7" name="文本框 6"/>
          <p:cNvSpPr txBox="1"/>
          <p:nvPr/>
        </p:nvSpPr>
        <p:spPr>
          <a:xfrm>
            <a:off x="6652260" y="2701925"/>
            <a:ext cx="1710690" cy="5219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en-US" altLang="zh-CN" sz="2800" b="1">
                <a:solidFill>
                  <a:schemeClr val="accent4"/>
                </a:solidFill>
                <a:effectLst/>
              </a:rPr>
              <a:t>volatile</a:t>
            </a:r>
            <a:r>
              <a:rPr lang="zh-CN" altLang="en-US" sz="2800" b="1">
                <a:solidFill>
                  <a:schemeClr val="accent4"/>
                </a:solidFill>
                <a:effectLst/>
              </a:rPr>
              <a:t>读</a:t>
            </a:r>
            <a:endParaRPr lang="zh-CN" altLang="en-US" sz="2800" b="1">
              <a:solidFill>
                <a:schemeClr val="accent4"/>
              </a:solidFill>
              <a:effectLst/>
            </a:endParaRPr>
          </a:p>
        </p:txBody>
      </p:sp>
      <p:sp>
        <p:nvSpPr>
          <p:cNvPr id="8" name="文本框 7"/>
          <p:cNvSpPr txBox="1"/>
          <p:nvPr/>
        </p:nvSpPr>
        <p:spPr>
          <a:xfrm>
            <a:off x="6172835" y="2242185"/>
            <a:ext cx="3095625" cy="368300"/>
          </a:xfrm>
          <a:prstGeom prst="rect">
            <a:avLst/>
          </a:prstGeom>
          <a:noFill/>
        </p:spPr>
        <p:txBody>
          <a:bodyPr wrap="square" rtlCol="0">
            <a:spAutoFit/>
          </a:bodyPr>
          <a:p>
            <a:r>
              <a:rPr lang="en-US" altLang="zh-CN"/>
              <a:t>-------LoadLoad</a:t>
            </a:r>
            <a:r>
              <a:rPr lang="en-US" altLang="zh-CN"/>
              <a:t>Barrier---------</a:t>
            </a:r>
            <a:endParaRPr lang="en-US" altLang="zh-CN"/>
          </a:p>
        </p:txBody>
      </p:sp>
      <p:sp>
        <p:nvSpPr>
          <p:cNvPr id="9" name="文本框 8"/>
          <p:cNvSpPr txBox="1"/>
          <p:nvPr/>
        </p:nvSpPr>
        <p:spPr>
          <a:xfrm>
            <a:off x="6219825" y="3363595"/>
            <a:ext cx="3095625" cy="368300"/>
          </a:xfrm>
          <a:prstGeom prst="rect">
            <a:avLst/>
          </a:prstGeom>
          <a:noFill/>
        </p:spPr>
        <p:txBody>
          <a:bodyPr wrap="square" rtlCol="0">
            <a:spAutoFit/>
          </a:bodyPr>
          <a:p>
            <a:r>
              <a:rPr lang="en-US" altLang="zh-CN"/>
              <a:t>-------LoadStore</a:t>
            </a:r>
            <a:r>
              <a:rPr lang="en-US" altLang="zh-CN"/>
              <a:t>Barrier---------</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2621280" cy="460375"/>
          </a:xfrm>
          <a:prstGeom prst="rect">
            <a:avLst/>
          </a:prstGeom>
          <a:noFill/>
        </p:spPr>
        <p:txBody>
          <a:bodyPr wrap="none" rtlCol="0">
            <a:spAutoFit/>
          </a:bodyPr>
          <a:p>
            <a:pPr algn="l"/>
            <a:r>
              <a:rPr lang="zh-CN" altLang="en-US" sz="2400" b="1">
                <a:solidFill>
                  <a:schemeClr val="tx1">
                    <a:lumMod val="65000"/>
                    <a:lumOff val="35000"/>
                  </a:schemeClr>
                </a:solidFill>
                <a:latin typeface="微软雅黑" panose="020B0503020204020204" charset="-122"/>
                <a:ea typeface="微软雅黑" panose="020B0503020204020204" charset="-122"/>
              </a:rPr>
              <a:t>硬件层的</a:t>
            </a:r>
            <a:r>
              <a:rPr lang="zh-CN" altLang="en-US" sz="2400" b="1">
                <a:solidFill>
                  <a:schemeClr val="tx1">
                    <a:lumMod val="65000"/>
                    <a:lumOff val="35000"/>
                  </a:schemeClr>
                </a:solidFill>
                <a:latin typeface="微软雅黑" panose="020B0503020204020204" charset="-122"/>
                <a:ea typeface="微软雅黑" panose="020B0503020204020204" charset="-122"/>
              </a:rPr>
              <a:t>内存屏障</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1304925" y="1706245"/>
            <a:ext cx="8540115" cy="3784600"/>
          </a:xfrm>
          <a:prstGeom prst="rect">
            <a:avLst/>
          </a:prstGeom>
          <a:noFill/>
        </p:spPr>
        <p:txBody>
          <a:bodyPr wrap="square" rtlCol="0">
            <a:spAutoFit/>
          </a:bodyPr>
          <a:p>
            <a:r>
              <a:rPr lang="zh-CN" altLang="en-US" sz="2000"/>
              <a:t>Intel硬件提供了一系列的内存屏障，主要有： </a:t>
            </a:r>
            <a:endParaRPr lang="zh-CN" altLang="en-US" sz="2000"/>
          </a:p>
          <a:p>
            <a:endParaRPr lang="zh-CN" altLang="en-US" sz="2000"/>
          </a:p>
          <a:p>
            <a:r>
              <a:rPr lang="zh-CN" altLang="en-US" sz="2000"/>
              <a:t>1. </a:t>
            </a:r>
            <a:r>
              <a:rPr lang="zh-CN" altLang="en-US" sz="2000" b="1"/>
              <a:t>lfence</a:t>
            </a:r>
            <a:r>
              <a:rPr lang="zh-CN" altLang="en-US" sz="2000">
                <a:sym typeface="+mn-ea"/>
              </a:rPr>
              <a:t>, </a:t>
            </a:r>
            <a:r>
              <a:rPr lang="zh-CN" altLang="en-US" sz="2000"/>
              <a:t>是一种Load Barrier 读屏障 </a:t>
            </a:r>
            <a:endParaRPr lang="zh-CN" altLang="en-US" sz="2000"/>
          </a:p>
          <a:p>
            <a:endParaRPr lang="zh-CN" altLang="en-US" sz="2000"/>
          </a:p>
          <a:p>
            <a:r>
              <a:rPr lang="zh-CN" altLang="en-US" sz="2000"/>
              <a:t>2. </a:t>
            </a:r>
            <a:r>
              <a:rPr lang="zh-CN" altLang="en-US" sz="2000" b="1"/>
              <a:t>sfence</a:t>
            </a:r>
            <a:r>
              <a:rPr lang="zh-CN" altLang="en-US" sz="2000"/>
              <a:t>, 是一种Store Barrier 写屏障 </a:t>
            </a:r>
            <a:endParaRPr lang="zh-CN" altLang="en-US" sz="2000"/>
          </a:p>
          <a:p>
            <a:endParaRPr lang="zh-CN" altLang="en-US" sz="2000"/>
          </a:p>
          <a:p>
            <a:r>
              <a:rPr lang="zh-CN" altLang="en-US" sz="2000"/>
              <a:t>3. </a:t>
            </a:r>
            <a:r>
              <a:rPr lang="zh-CN" altLang="en-US" sz="2000" b="1"/>
              <a:t>mfence</a:t>
            </a:r>
            <a:r>
              <a:rPr lang="zh-CN" altLang="en-US" sz="2000"/>
              <a:t>, 是一种全能型的屏障，具备ifence和sfence的能力 </a:t>
            </a:r>
            <a:endParaRPr lang="zh-CN" altLang="en-US" sz="2000"/>
          </a:p>
          <a:p>
            <a:endParaRPr lang="zh-CN" altLang="en-US" sz="2000"/>
          </a:p>
          <a:p>
            <a:r>
              <a:rPr lang="zh-CN" altLang="en-US" sz="2000"/>
              <a:t>4. </a:t>
            </a:r>
            <a:r>
              <a:rPr lang="zh-CN" altLang="en-US" sz="2000" b="1"/>
              <a:t>Lock前缀</a:t>
            </a:r>
            <a:r>
              <a:rPr lang="zh-CN" altLang="en-US" sz="2000"/>
              <a:t>，Lock不是一种内存屏障，但是它能完成类似内存屏障的功能。Lock会对CPU总线和高速缓存加锁，可以理解为CPU指令级的一种锁。它后面可以跟ADD, ADC, AND, BTC, BTR, BTS, CMPXCHG, CMPXCH8B, DEC, INC, NEG, NOT, OR, SBB, SUB, XOR, XADD, and XCHG等指令。</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1402080" cy="460375"/>
          </a:xfrm>
          <a:prstGeom prst="rect">
            <a:avLst/>
          </a:prstGeom>
          <a:noFill/>
        </p:spPr>
        <p:txBody>
          <a:bodyPr wrap="none" rtlCol="0">
            <a:spAutoFit/>
          </a:bodyPr>
          <a:p>
            <a:pPr algn="l"/>
            <a:r>
              <a:rPr lang="zh-CN" altLang="en-US" sz="2400" b="1">
                <a:solidFill>
                  <a:schemeClr val="tx1">
                    <a:lumMod val="65000"/>
                    <a:lumOff val="35000"/>
                  </a:schemeClr>
                </a:solidFill>
                <a:latin typeface="微软雅黑" panose="020B0503020204020204" charset="-122"/>
                <a:ea typeface="微软雅黑" panose="020B0503020204020204" charset="-122"/>
              </a:rPr>
              <a:t>五层实现</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2050" name="手势"/>
          <p:cNvSpPr/>
          <p:nvPr/>
        </p:nvSpPr>
        <p:spPr bwMode="auto">
          <a:xfrm flipH="1">
            <a:off x="11068685" y="340995"/>
            <a:ext cx="1002665" cy="1025525"/>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矩形 5"/>
          <p:cNvSpPr/>
          <p:nvPr/>
        </p:nvSpPr>
        <p:spPr>
          <a:xfrm>
            <a:off x="6518910" y="942340"/>
            <a:ext cx="2056130"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8" name="文本框 7"/>
          <p:cNvSpPr txBox="1"/>
          <p:nvPr/>
        </p:nvSpPr>
        <p:spPr>
          <a:xfrm>
            <a:off x="6840855" y="1132205"/>
            <a:ext cx="1316990" cy="368300"/>
          </a:xfrm>
          <a:prstGeom prst="rect">
            <a:avLst/>
          </a:prstGeom>
          <a:noFill/>
        </p:spPr>
        <p:txBody>
          <a:bodyPr wrap="square" rtlCol="0">
            <a:spAutoFit/>
          </a:bodyPr>
          <a:p>
            <a:r>
              <a:rPr lang="en-US" altLang="zh-CN"/>
              <a:t>volatile int i</a:t>
            </a:r>
            <a:endParaRPr lang="en-US" altLang="zh-CN"/>
          </a:p>
        </p:txBody>
      </p:sp>
      <p:sp>
        <p:nvSpPr>
          <p:cNvPr id="9" name="矩形 8"/>
          <p:cNvSpPr/>
          <p:nvPr/>
        </p:nvSpPr>
        <p:spPr>
          <a:xfrm>
            <a:off x="6518910" y="191516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0" name="文本框 9"/>
          <p:cNvSpPr txBox="1"/>
          <p:nvPr/>
        </p:nvSpPr>
        <p:spPr>
          <a:xfrm>
            <a:off x="6761480" y="2105025"/>
            <a:ext cx="1582420" cy="368300"/>
          </a:xfrm>
          <a:prstGeom prst="rect">
            <a:avLst/>
          </a:prstGeom>
          <a:noFill/>
        </p:spPr>
        <p:txBody>
          <a:bodyPr wrap="square" rtlCol="0">
            <a:spAutoFit/>
          </a:bodyPr>
          <a:p>
            <a:r>
              <a:rPr lang="en-US" altLang="zh-CN"/>
              <a:t>ACC_VOLATILE</a:t>
            </a:r>
            <a:endParaRPr lang="en-US" altLang="zh-CN"/>
          </a:p>
        </p:txBody>
      </p:sp>
      <p:sp>
        <p:nvSpPr>
          <p:cNvPr id="11" name="矩形 10"/>
          <p:cNvSpPr/>
          <p:nvPr/>
        </p:nvSpPr>
        <p:spPr>
          <a:xfrm>
            <a:off x="6531610" y="286512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2" name="文本框 11"/>
          <p:cNvSpPr txBox="1"/>
          <p:nvPr/>
        </p:nvSpPr>
        <p:spPr>
          <a:xfrm>
            <a:off x="6774180" y="3054985"/>
            <a:ext cx="1582420" cy="368300"/>
          </a:xfrm>
          <a:prstGeom prst="rect">
            <a:avLst/>
          </a:prstGeom>
          <a:noFill/>
        </p:spPr>
        <p:txBody>
          <a:bodyPr wrap="square" rtlCol="0">
            <a:spAutoFit/>
          </a:bodyPr>
          <a:p>
            <a:r>
              <a:rPr lang="en-US" altLang="zh-CN"/>
              <a:t>JVM</a:t>
            </a:r>
            <a:r>
              <a:rPr lang="zh-CN" altLang="en-US"/>
              <a:t>内存屏障</a:t>
            </a:r>
            <a:endParaRPr lang="zh-CN" altLang="en-US"/>
          </a:p>
        </p:txBody>
      </p:sp>
      <p:sp>
        <p:nvSpPr>
          <p:cNvPr id="13" name="矩形 12"/>
          <p:cNvSpPr/>
          <p:nvPr/>
        </p:nvSpPr>
        <p:spPr>
          <a:xfrm>
            <a:off x="6521450" y="3769360"/>
            <a:ext cx="2056765" cy="7969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4" name="文本框 13"/>
          <p:cNvSpPr txBox="1"/>
          <p:nvPr/>
        </p:nvSpPr>
        <p:spPr>
          <a:xfrm>
            <a:off x="6764020" y="3959225"/>
            <a:ext cx="1582420" cy="368300"/>
          </a:xfrm>
          <a:prstGeom prst="rect">
            <a:avLst/>
          </a:prstGeom>
          <a:noFill/>
        </p:spPr>
        <p:txBody>
          <a:bodyPr wrap="square" rtlCol="0">
            <a:spAutoFit/>
          </a:bodyPr>
          <a:p>
            <a:r>
              <a:rPr lang="zh-CN" altLang="en-US"/>
              <a:t>汇编语言调用</a:t>
            </a:r>
            <a:endParaRPr lang="zh-CN" altLang="en-US"/>
          </a:p>
        </p:txBody>
      </p:sp>
      <p:sp>
        <p:nvSpPr>
          <p:cNvPr id="15" name="矩形 14"/>
          <p:cNvSpPr/>
          <p:nvPr/>
        </p:nvSpPr>
        <p:spPr>
          <a:xfrm>
            <a:off x="6521450" y="4707890"/>
            <a:ext cx="2056765" cy="1123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6" name="文本框 15"/>
          <p:cNvSpPr txBox="1"/>
          <p:nvPr/>
        </p:nvSpPr>
        <p:spPr>
          <a:xfrm>
            <a:off x="6737350" y="4808855"/>
            <a:ext cx="1420495" cy="922020"/>
          </a:xfrm>
          <a:prstGeom prst="rect">
            <a:avLst/>
          </a:prstGeom>
          <a:noFill/>
        </p:spPr>
        <p:txBody>
          <a:bodyPr wrap="square" rtlCol="0">
            <a:spAutoFit/>
          </a:bodyPr>
          <a:p>
            <a:pPr algn="ctr"/>
            <a:r>
              <a:rPr lang="en-US" altLang="zh-CN"/>
              <a:t>MESI</a:t>
            </a:r>
            <a:endParaRPr lang="en-US" altLang="zh-CN"/>
          </a:p>
          <a:p>
            <a:pPr algn="ctr"/>
            <a:r>
              <a:rPr lang="zh-CN" altLang="en-US"/>
              <a:t>原语支持</a:t>
            </a:r>
            <a:endParaRPr lang="zh-CN" altLang="en-US"/>
          </a:p>
          <a:p>
            <a:pPr algn="ctr"/>
            <a:r>
              <a:rPr lang="zh-CN" altLang="en-US"/>
              <a:t>总线锁</a:t>
            </a:r>
            <a:endParaRPr lang="zh-CN" altLang="en-US"/>
          </a:p>
        </p:txBody>
      </p:sp>
      <p:sp>
        <p:nvSpPr>
          <p:cNvPr id="17" name="文本框 16"/>
          <p:cNvSpPr txBox="1"/>
          <p:nvPr/>
        </p:nvSpPr>
        <p:spPr>
          <a:xfrm>
            <a:off x="1697990" y="1915160"/>
            <a:ext cx="3513455" cy="2030095"/>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cs typeface="宋体" panose="02010600030101010101" pitchFamily="2" charset="-122"/>
              </a:rPr>
              <a:t>五层实现：</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1.  Java</a:t>
            </a:r>
            <a:r>
              <a:rPr lang="zh-CN" altLang="en-US" b="1">
                <a:latin typeface="宋体" panose="02010600030101010101" pitchFamily="2" charset="-122"/>
                <a:ea typeface="宋体" panose="02010600030101010101" pitchFamily="2" charset="-122"/>
                <a:cs typeface="宋体" panose="02010600030101010101" pitchFamily="2" charset="-122"/>
              </a:rPr>
              <a:t>源码</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2.  ByteCode</a:t>
            </a:r>
            <a:r>
              <a:rPr lang="zh-CN" altLang="en-US" b="1">
                <a:latin typeface="宋体" panose="02010600030101010101" pitchFamily="2" charset="-122"/>
                <a:ea typeface="宋体" panose="02010600030101010101" pitchFamily="2" charset="-122"/>
                <a:cs typeface="宋体" panose="02010600030101010101" pitchFamily="2" charset="-122"/>
              </a:rPr>
              <a:t>字节码</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3.  JVM</a:t>
            </a:r>
            <a:r>
              <a:rPr lang="zh-CN" altLang="en-US" b="1">
                <a:latin typeface="宋体" panose="02010600030101010101" pitchFamily="2" charset="-122"/>
                <a:ea typeface="宋体" panose="02010600030101010101" pitchFamily="2" charset="-122"/>
                <a:cs typeface="宋体" panose="02010600030101010101" pitchFamily="2" charset="-122"/>
              </a:rPr>
              <a:t>虚拟机规范</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4.  </a:t>
            </a:r>
            <a:r>
              <a:rPr lang="en-US" altLang="zh-CN" b="1">
                <a:solidFill>
                  <a:srgbClr val="FFC000"/>
                </a:solidFill>
                <a:latin typeface="宋体" panose="02010600030101010101" pitchFamily="2" charset="-122"/>
                <a:ea typeface="宋体" panose="02010600030101010101" pitchFamily="2" charset="-122"/>
                <a:cs typeface="宋体" panose="02010600030101010101" pitchFamily="2" charset="-122"/>
              </a:rPr>
              <a:t>Hotspot</a:t>
            </a:r>
            <a:r>
              <a:rPr lang="zh-CN" altLang="en-US" b="1">
                <a:solidFill>
                  <a:srgbClr val="FFC000"/>
                </a:solidFill>
                <a:latin typeface="宋体" panose="02010600030101010101" pitchFamily="2" charset="-122"/>
                <a:ea typeface="宋体" panose="02010600030101010101" pitchFamily="2" charset="-122"/>
                <a:cs typeface="宋体" panose="02010600030101010101" pitchFamily="2" charset="-122"/>
              </a:rPr>
              <a:t>实现</a:t>
            </a:r>
            <a:endParaRPr lang="zh-CN" altLang="en-US" b="1">
              <a:solidFill>
                <a:srgbClr val="FFC000"/>
              </a:solidFill>
              <a:latin typeface="宋体" panose="02010600030101010101" pitchFamily="2" charset="-122"/>
              <a:ea typeface="宋体" panose="02010600030101010101" pitchFamily="2" charset="-122"/>
              <a:cs typeface="宋体" panose="02010600030101010101" pitchFamily="2" charset="-122"/>
            </a:endParaRPr>
          </a:p>
          <a:p>
            <a:r>
              <a:rPr lang="en-US" altLang="zh-CN" b="1">
                <a:latin typeface="宋体" panose="02010600030101010101" pitchFamily="2" charset="-122"/>
                <a:ea typeface="宋体" panose="02010600030101010101" pitchFamily="2" charset="-122"/>
                <a:cs typeface="宋体" panose="02010600030101010101" pitchFamily="2" charset="-122"/>
              </a:rPr>
              <a:t>5.  CPU</a:t>
            </a:r>
            <a:r>
              <a:rPr lang="zh-CN" altLang="en-US" b="1">
                <a:latin typeface="宋体" panose="02010600030101010101" pitchFamily="2" charset="-122"/>
                <a:ea typeface="宋体" panose="02010600030101010101" pitchFamily="2" charset="-122"/>
                <a:cs typeface="宋体" panose="02010600030101010101" pitchFamily="2" charset="-122"/>
              </a:rPr>
              <a:t>级别</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59bab5e3-4b59-4ce5-8194-94c980c0e8b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2849</Words>
  <Application>WPS 演示</Application>
  <PresentationFormat>宽屏</PresentationFormat>
  <Paragraphs>349</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20</vt:i4>
      </vt:variant>
    </vt:vector>
  </HeadingPairs>
  <TitlesOfParts>
    <vt:vector size="29" baseType="lpstr">
      <vt:lpstr>Arial</vt:lpstr>
      <vt:lpstr>宋体</vt:lpstr>
      <vt:lpstr>Wingdings</vt:lpstr>
      <vt:lpstr>微软雅黑</vt:lpstr>
      <vt:lpstr>Calibri</vt:lpstr>
      <vt:lpstr>Arial Unicode MS</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FeiFly</dc:creator>
  <cp:lastModifiedBy>lemon</cp:lastModifiedBy>
  <cp:revision>19</cp:revision>
  <dcterms:created xsi:type="dcterms:W3CDTF">2018-04-06T14:47:00Z</dcterms:created>
  <dcterms:modified xsi:type="dcterms:W3CDTF">2020-05-15T07:08:32Z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