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8" r:id="rId3"/>
    <p:sldId id="259" r:id="rId4"/>
    <p:sldId id="260" r:id="rId5"/>
    <p:sldId id="261" r:id="rId6"/>
    <p:sldId id="262" r:id="rId7"/>
    <p:sldId id="300" r:id="rId8"/>
    <p:sldId id="298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91" r:id="rId21"/>
    <p:sldId id="289" r:id="rId22"/>
    <p:sldId id="299" r:id="rId23"/>
    <p:sldId id="293" r:id="rId24"/>
    <p:sldId id="292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97" r:id="rId41"/>
    <p:sldId id="301" r:id="rId42"/>
  </p:sldIdLst>
  <p:sldSz cx="9144000" cy="6858000" type="screen4x3"/>
  <p:notesSz cx="6881813" cy="9296400"/>
  <p:custDataLst>
    <p:tags r:id="rId4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93" autoAdjust="0"/>
    <p:restoredTop sz="94421" autoAdjust="0"/>
  </p:normalViewPr>
  <p:slideViewPr>
    <p:cSldViewPr>
      <p:cViewPr varScale="1">
        <p:scale>
          <a:sx n="85" d="100"/>
          <a:sy n="85" d="100"/>
        </p:scale>
        <p:origin x="69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06.03.2013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06.03.2013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3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13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660622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14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22063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96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E1D4CE-86AF-45DA-8A9D-2B904CCC43F3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895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293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  <p:sldLayoutId id="214748370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hyperlink" Target="http://www.nakov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82578"/>
            <a:ext cx="8229600" cy="1465421"/>
          </a:xfrm>
        </p:spPr>
        <p:txBody>
          <a:bodyPr/>
          <a:lstStyle/>
          <a:p>
            <a:r>
              <a:rPr lang="en-US" sz="4600" dirty="0"/>
              <a:t>Object-Oriented Programming Fundamental Principles – Part </a:t>
            </a:r>
            <a:r>
              <a:rPr lang="en-US" sz="4600" dirty="0" smtClean="0"/>
              <a:t>II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3182301"/>
            <a:ext cx="8134350" cy="68627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Polymorphism, Class Hierarchies, Exceptions, Strong Cohesion and Loose Coupling</a:t>
            </a:r>
            <a:endParaRPr lang="bg-BG" dirty="0"/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254" y="352138"/>
            <a:ext cx="1074208" cy="117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 Placeholder 4"/>
          <p:cNvSpPr>
            <a:spLocks noGrp="1"/>
          </p:cNvSpPr>
          <p:nvPr/>
        </p:nvSpPr>
        <p:spPr>
          <a:xfrm>
            <a:off x="454622" y="4495800"/>
            <a:ext cx="3046709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/>
        </p:nvSpPr>
        <p:spPr>
          <a:xfrm>
            <a:off x="492723" y="5757446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/>
        </p:nvSpPr>
        <p:spPr>
          <a:xfrm>
            <a:off x="492723" y="6062246"/>
            <a:ext cx="3012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/>
        </p:nvSpPr>
        <p:spPr>
          <a:xfrm>
            <a:off x="467323" y="4953000"/>
            <a:ext cx="303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/>
        </p:nvSpPr>
        <p:spPr>
          <a:xfrm>
            <a:off x="492723" y="5329535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 rot="21175231">
            <a:off x="5813054" y="5880955"/>
            <a:ext cx="2725426" cy="523220"/>
          </a:xfrm>
          <a:prstGeom prst="rect">
            <a:avLst/>
          </a:prstGeom>
          <a:noFill/>
        </p:spPr>
        <p:txBody>
          <a:bodyPr wrap="none" rtlCol="0">
            <a:prstTxWarp prst="textChevronInverted">
              <a:avLst/>
            </a:prstTxWarp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Object-Oriented</a:t>
            </a:r>
            <a:endParaRPr lang="en-US" sz="2800" b="1" dirty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objects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4267">
            <a:off x="6096619" y="4260222"/>
            <a:ext cx="1587264" cy="165442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580996"/>
            <a:ext cx="2057400" cy="1616604"/>
          </a:xfrm>
          <a:prstGeom prst="rect">
            <a:avLst/>
          </a:prstGeom>
          <a:effectLst>
            <a:glow rad="38100">
              <a:schemeClr val="accent6">
                <a:lumMod val="40000"/>
                <a:lumOff val="60000"/>
                <a:alpha val="40000"/>
              </a:schemeClr>
            </a:glow>
            <a:outerShdw blurRad="63500" sx="102000" sy="102000" algn="ctr" rotWithShape="0">
              <a:prstClr val="black"/>
            </a:outerShdw>
          </a:effectLst>
          <a:scene3d>
            <a:camera prst="perspectiveHeroicExtremeRightFacing">
              <a:rot lat="487347" lon="19532356" rev="120000"/>
            </a:camera>
            <a:lightRig rig="threePt" dir="t"/>
          </a:scene3d>
        </p:spPr>
      </p:pic>
      <p:pic>
        <p:nvPicPr>
          <p:cNvPr id="18" name="Picture 2" descr="http://farm4.static.flickr.com/3432/3188923390_64e400682c.jpg"/>
          <p:cNvPicPr>
            <a:picLocks noChangeAspect="1" noChangeArrowheads="1"/>
          </p:cNvPicPr>
          <p:nvPr/>
        </p:nvPicPr>
        <p:blipFill rotWithShape="1">
          <a:blip r:embed="rId8" cstate="screen">
            <a:lum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97424" y="345280"/>
            <a:ext cx="1862376" cy="1178720"/>
          </a:xfrm>
          <a:prstGeom prst="roundRect">
            <a:avLst>
              <a:gd name="adj" fmla="val 5556"/>
            </a:avLst>
          </a:prstGeom>
          <a:noFill/>
          <a:ln>
            <a:solidFill>
              <a:schemeClr val="bg1">
                <a:lumMod val="50000"/>
                <a:lumOff val="50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Polymorphism – </a:t>
            </a:r>
            <a:r>
              <a:rPr lang="en-US" sz="4000" dirty="0" smtClean="0"/>
              <a:t>How </a:t>
            </a:r>
            <a:r>
              <a:rPr lang="en-US" sz="4000" smtClean="0"/>
              <a:t>it Works?</a:t>
            </a:r>
            <a:endParaRPr lang="bg-BG" sz="4000" dirty="0"/>
          </a:p>
        </p:txBody>
      </p:sp>
      <p:sp>
        <p:nvSpPr>
          <p:cNvPr id="79974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Polymorphism</a:t>
            </a:r>
            <a:r>
              <a:rPr lang="en-US" dirty="0">
                <a:solidFill>
                  <a:srgbClr val="EBFFD2"/>
                </a:solidFill>
              </a:rPr>
              <a:t> ensures that </a:t>
            </a:r>
            <a:r>
              <a:rPr lang="en-US" dirty="0" smtClean="0">
                <a:solidFill>
                  <a:srgbClr val="EBFFD2"/>
                </a:solidFill>
              </a:rPr>
              <a:t>the appropriate </a:t>
            </a:r>
            <a:r>
              <a:rPr lang="en-US" dirty="0">
                <a:solidFill>
                  <a:srgbClr val="EBFFD2"/>
                </a:solidFill>
              </a:rPr>
              <a:t>method of the </a:t>
            </a:r>
            <a:r>
              <a:rPr lang="en-US" dirty="0" smtClean="0">
                <a:solidFill>
                  <a:srgbClr val="EBFFD2"/>
                </a:solidFill>
              </a:rPr>
              <a:t>subclass is called through its base class' interface</a:t>
            </a:r>
            <a:endParaRPr lang="en-US" dirty="0">
              <a:solidFill>
                <a:srgbClr val="EBFFD2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Polymorphism is implemented using </a:t>
            </a:r>
            <a:r>
              <a:rPr lang="en-US" dirty="0" smtClean="0">
                <a:solidFill>
                  <a:srgbClr val="EBFFD2"/>
                </a:solidFill>
              </a:rPr>
              <a:t>a technique </a:t>
            </a:r>
            <a:r>
              <a:rPr lang="en-US" dirty="0">
                <a:solidFill>
                  <a:srgbClr val="EBFFD2"/>
                </a:solidFill>
              </a:rPr>
              <a:t>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late method binding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exact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method to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be called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is determined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runtime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just before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performing the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call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 smtClean="0"/>
              <a:t>Applied for all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dirty="0" smtClean="0"/>
              <a:t> methods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Note: Late binding is </a:t>
            </a:r>
            <a:r>
              <a:rPr lang="en-US" dirty="0" smtClean="0">
                <a:solidFill>
                  <a:srgbClr val="EBFFD2"/>
                </a:solidFill>
              </a:rPr>
              <a:t>a bit slower than normal (early) binding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76461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Polymorphism – Example</a:t>
            </a:r>
            <a:endParaRPr lang="bg-BG" sz="4000" dirty="0"/>
          </a:p>
        </p:txBody>
      </p:sp>
      <p:sp>
        <p:nvSpPr>
          <p:cNvPr id="801797" name="Rectangle 5"/>
          <p:cNvSpPr>
            <a:spLocks noChangeArrowheads="1"/>
          </p:cNvSpPr>
          <p:nvPr/>
        </p:nvSpPr>
        <p:spPr bwMode="auto">
          <a:xfrm>
            <a:off x="381000" y="5153024"/>
            <a:ext cx="3570287" cy="1400175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override … 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size * size;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801799" name="Rectangle 7"/>
          <p:cNvSpPr>
            <a:spLocks noChangeArrowheads="1"/>
          </p:cNvSpPr>
          <p:nvPr/>
        </p:nvSpPr>
        <p:spPr bwMode="auto">
          <a:xfrm>
            <a:off x="4283075" y="5153024"/>
            <a:ext cx="4392613" cy="1400175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override double 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PI * radius * raduis;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801800" name="AutoShape 8"/>
          <p:cNvSpPr>
            <a:spLocks noChangeArrowheads="1"/>
          </p:cNvSpPr>
          <p:nvPr/>
        </p:nvSpPr>
        <p:spPr bwMode="auto">
          <a:xfrm>
            <a:off x="669924" y="1004808"/>
            <a:ext cx="1539876" cy="790575"/>
          </a:xfrm>
          <a:prstGeom prst="wedgeRoundRectCallout">
            <a:avLst>
              <a:gd name="adj1" fmla="val 110222"/>
              <a:gd name="adj2" fmla="val -13255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class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1" name="AutoShape 9"/>
          <p:cNvSpPr>
            <a:spLocks noChangeArrowheads="1"/>
          </p:cNvSpPr>
          <p:nvPr/>
        </p:nvSpPr>
        <p:spPr bwMode="auto">
          <a:xfrm>
            <a:off x="7219950" y="1176258"/>
            <a:ext cx="1447800" cy="792162"/>
          </a:xfrm>
          <a:prstGeom prst="wedgeRoundRectCallout">
            <a:avLst>
              <a:gd name="adj1" fmla="val -108051"/>
              <a:gd name="adj2" fmla="val 57213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action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2" name="AutoShape 10"/>
          <p:cNvSpPr>
            <a:spLocks noChangeArrowheads="1"/>
          </p:cNvSpPr>
          <p:nvPr/>
        </p:nvSpPr>
        <p:spPr bwMode="auto">
          <a:xfrm>
            <a:off x="533400" y="2757408"/>
            <a:ext cx="1652587" cy="792162"/>
          </a:xfrm>
          <a:prstGeom prst="wedgeRoundRectCallout">
            <a:avLst>
              <a:gd name="adj1" fmla="val 89028"/>
              <a:gd name="adj2" fmla="val 24949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Concrete class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3" name="AutoShape 11"/>
          <p:cNvSpPr>
            <a:spLocks noChangeArrowheads="1"/>
          </p:cNvSpPr>
          <p:nvPr/>
        </p:nvSpPr>
        <p:spPr bwMode="auto">
          <a:xfrm>
            <a:off x="7091362" y="3886200"/>
            <a:ext cx="1595438" cy="762000"/>
          </a:xfrm>
          <a:prstGeom prst="wedgeRoundRectCallout">
            <a:avLst>
              <a:gd name="adj1" fmla="val -93005"/>
              <a:gd name="adj2" fmla="val 134329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Overriden action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4" name="AutoShape 12"/>
          <p:cNvSpPr>
            <a:spLocks noChangeArrowheads="1"/>
          </p:cNvSpPr>
          <p:nvPr/>
        </p:nvSpPr>
        <p:spPr bwMode="auto">
          <a:xfrm>
            <a:off x="533400" y="3886200"/>
            <a:ext cx="1595438" cy="762000"/>
          </a:xfrm>
          <a:prstGeom prst="wedgeRoundRectCallout">
            <a:avLst>
              <a:gd name="adj1" fmla="val 64843"/>
              <a:gd name="adj2" fmla="val 132560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Overriden action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5" name="Line 13"/>
          <p:cNvSpPr>
            <a:spLocks noChangeShapeType="1"/>
          </p:cNvSpPr>
          <p:nvPr/>
        </p:nvSpPr>
        <p:spPr bwMode="auto">
          <a:xfrm flipH="1">
            <a:off x="3059112" y="4586208"/>
            <a:ext cx="217487" cy="652463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bg-BG"/>
          </a:p>
        </p:txBody>
      </p:sp>
      <p:sp>
        <p:nvSpPr>
          <p:cNvPr id="801806" name="Line 14"/>
          <p:cNvSpPr>
            <a:spLocks noChangeShapeType="1"/>
          </p:cNvSpPr>
          <p:nvPr/>
        </p:nvSpPr>
        <p:spPr bwMode="auto">
          <a:xfrm flipH="1">
            <a:off x="5549900" y="4586208"/>
            <a:ext cx="241300" cy="696913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bg-BG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971800" y="1067178"/>
            <a:ext cx="35052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Figure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971800" y="1448178"/>
            <a:ext cx="3505200" cy="380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no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667000" y="3138408"/>
            <a:ext cx="18288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Square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667000" y="3519408"/>
            <a:ext cx="1828800" cy="914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-x : 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 : 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-size : int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667000" y="4433808"/>
            <a:ext cx="1828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1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4800600" y="3138408"/>
            <a:ext cx="19050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Circle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800600" y="3519408"/>
            <a:ext cx="1905000" cy="914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-x : 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 : 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-radius: int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800600" y="4433808"/>
            <a:ext cx="19050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1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11</a:t>
            </a:fld>
            <a:endParaRPr lang="en-US" sz="1100" dirty="0"/>
          </a:p>
        </p:txBody>
      </p:sp>
      <p:sp>
        <p:nvSpPr>
          <p:cNvPr id="22" name="Line 35"/>
          <p:cNvSpPr>
            <a:spLocks noChangeShapeType="1"/>
          </p:cNvSpPr>
          <p:nvPr/>
        </p:nvSpPr>
        <p:spPr bwMode="auto">
          <a:xfrm>
            <a:off x="3581400" y="2446732"/>
            <a:ext cx="2521" cy="691675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Freeform 37"/>
          <p:cNvSpPr>
            <a:spLocks/>
          </p:cNvSpPr>
          <p:nvPr/>
        </p:nvSpPr>
        <p:spPr bwMode="auto">
          <a:xfrm>
            <a:off x="3467952" y="2270153"/>
            <a:ext cx="226895" cy="176580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90" y="72"/>
              </a:cxn>
              <a:cxn ang="0">
                <a:pos x="45" y="0"/>
              </a:cxn>
              <a:cxn ang="0">
                <a:pos x="0" y="72"/>
              </a:cxn>
            </a:cxnLst>
            <a:rect l="0" t="0" r="r" b="b"/>
            <a:pathLst>
              <a:path w="90" h="72">
                <a:moveTo>
                  <a:pt x="0" y="72"/>
                </a:moveTo>
                <a:lnTo>
                  <a:pt x="90" y="72"/>
                </a:lnTo>
                <a:lnTo>
                  <a:pt x="45" y="0"/>
                </a:lnTo>
                <a:lnTo>
                  <a:pt x="0" y="7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35"/>
          <p:cNvSpPr>
            <a:spLocks noChangeShapeType="1"/>
          </p:cNvSpPr>
          <p:nvPr/>
        </p:nvSpPr>
        <p:spPr bwMode="auto">
          <a:xfrm>
            <a:off x="5670550" y="2446732"/>
            <a:ext cx="2521" cy="691675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Freeform 37"/>
          <p:cNvSpPr>
            <a:spLocks/>
          </p:cNvSpPr>
          <p:nvPr/>
        </p:nvSpPr>
        <p:spPr bwMode="auto">
          <a:xfrm>
            <a:off x="5557102" y="2270153"/>
            <a:ext cx="226895" cy="176580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90" y="72"/>
              </a:cxn>
              <a:cxn ang="0">
                <a:pos x="45" y="0"/>
              </a:cxn>
              <a:cxn ang="0">
                <a:pos x="0" y="72"/>
              </a:cxn>
            </a:cxnLst>
            <a:rect l="0" t="0" r="r" b="b"/>
            <a:pathLst>
              <a:path w="90" h="72">
                <a:moveTo>
                  <a:pt x="0" y="72"/>
                </a:moveTo>
                <a:lnTo>
                  <a:pt x="90" y="72"/>
                </a:lnTo>
                <a:lnTo>
                  <a:pt x="45" y="0"/>
                </a:lnTo>
                <a:lnTo>
                  <a:pt x="0" y="7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971800" y="1829178"/>
            <a:ext cx="3505200" cy="4202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1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+CalcSurface() : double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66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5016758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abstract class Figure 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000" b="1" noProof="1" smtClean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abstract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double CalcSurface(); 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>
              <a:spcBef>
                <a:spcPts val="1200"/>
              </a:spcBef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abstract class Square 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000" b="1" noProof="1" smtClean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override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double CalcSurface() { return … }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>
              <a:spcBef>
                <a:spcPts val="1200"/>
              </a:spcBef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Figure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f1 = new Square(...);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Figure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f2 = new Circle(...);</a:t>
            </a:r>
          </a:p>
          <a:p>
            <a:pPr>
              <a:spcBef>
                <a:spcPts val="1200"/>
              </a:spcBef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 will call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Square.CalcSurface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surface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f1.CalcSurface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  <a:p>
            <a:pPr>
              <a:spcBef>
                <a:spcPts val="1200"/>
              </a:spcBef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 will call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Square.CalcSurface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surface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f2.CalcSurface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7201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209800" y="1676400"/>
            <a:ext cx="4572000" cy="569120"/>
          </a:xfrm>
          <a:prstGeom prst="rect">
            <a:avLst/>
          </a:prstGeom>
        </p:spPr>
        <p:txBody>
          <a:bodyPr/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Live Demo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452" y="2590800"/>
            <a:ext cx="5587096" cy="3769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09800" y="762000"/>
            <a:ext cx="45223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ln w="500">
                  <a:noFill/>
                </a:ln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orbel"/>
              </a:rPr>
              <a:t>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3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480947" y="914400"/>
            <a:ext cx="613905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orbel"/>
                <a:ea typeface="+mn-ea"/>
                <a:cs typeface="+mn-cs"/>
              </a:rPr>
              <a:t>Class Hierarchies:</a:t>
            </a:r>
            <a:br>
              <a:rPr lang="en-US" sz="54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orbel"/>
                <a:ea typeface="+mn-ea"/>
                <a:cs typeface="+mn-cs"/>
              </a:rPr>
            </a:br>
            <a:r>
              <a:rPr lang="en-US" sz="54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orbel"/>
                <a:ea typeface="+mn-ea"/>
                <a:cs typeface="+mn-cs"/>
              </a:rPr>
              <a:t>Real World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76600"/>
            <a:ext cx="3895725" cy="298132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810000"/>
            <a:ext cx="3810000" cy="237172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8867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dirty="0"/>
              <a:t>Real World Example: Calculator</a:t>
            </a:r>
            <a:endParaRPr lang="bg-BG" dirty="0"/>
          </a:p>
        </p:txBody>
      </p:sp>
      <p:sp>
        <p:nvSpPr>
          <p:cNvPr id="90115" name="AutoShap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</a:t>
            </a:r>
            <a:r>
              <a:rPr lang="en-US" dirty="0" smtClean="0"/>
              <a:t>an application </a:t>
            </a:r>
            <a:r>
              <a:rPr lang="en-US" dirty="0"/>
              <a:t>like the Windows Calculator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Typical </a:t>
            </a:r>
            <a:r>
              <a:rPr lang="en-US" dirty="0" smtClean="0"/>
              <a:t>scenario for </a:t>
            </a:r>
            <a:r>
              <a:rPr lang="en-US" dirty="0"/>
              <a:t>applying the object-oriented approach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15</a:t>
            </a:fld>
            <a:endParaRPr lang="en-US" sz="1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6" y="3200400"/>
            <a:ext cx="41243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7633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Real World Example: Calculator (2)</a:t>
            </a:r>
            <a:endParaRPr lang="bg-BG" sz="3600" dirty="0"/>
          </a:p>
        </p:txBody>
      </p:sp>
      <p:sp>
        <p:nvSpPr>
          <p:cNvPr id="91139" name="AutoShap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calculator consists of controls: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Buttons, panels, text boxes, menus, check boxes, radio buttons, etc.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Class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Control</a:t>
            </a:r>
            <a:r>
              <a:rPr lang="en-US" dirty="0"/>
              <a:t> – the root of our OO hierarchy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controls can be painted on the screen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Should implement an interface</a:t>
            </a:r>
            <a:r>
              <a:rPr lang="en-US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IPaintable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with a method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Common properties: location, size, text, </a:t>
            </a:r>
            <a:r>
              <a:rPr lang="en-US" dirty="0" smtClean="0"/>
              <a:t>face color, font, background color, etc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16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3788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sz="3600" dirty="0"/>
              <a:t>Real World Example: Calculator (3)</a:t>
            </a:r>
            <a:endParaRPr lang="bg-BG" sz="3600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Some controls could contain other </a:t>
            </a:r>
            <a:r>
              <a:rPr lang="en-US" dirty="0" smtClean="0"/>
              <a:t>(nested) controls </a:t>
            </a:r>
            <a:r>
              <a:rPr lang="en-US" dirty="0"/>
              <a:t>inside (e. g. </a:t>
            </a:r>
            <a:r>
              <a:rPr lang="en-US" dirty="0" smtClean="0"/>
              <a:t>panels and toolbars)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We should have class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Container</a:t>
            </a:r>
            <a:r>
              <a:rPr lang="en-US" dirty="0"/>
              <a:t> that extends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Control</a:t>
            </a:r>
            <a:r>
              <a:rPr lang="en-US" dirty="0" smtClean="0"/>
              <a:t> holding a collection of child controls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dirty="0"/>
              <a:t> itself is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</a:t>
            </a:r>
            <a:r>
              <a:rPr lang="en-US" dirty="0"/>
              <a:t> is a special kind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Contains also border, title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dirty="0"/>
              <a:t> derived 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Control</a:t>
            </a:r>
            <a:r>
              <a:rPr lang="en-US" dirty="0"/>
              <a:t>), icon and system buttons </a:t>
            </a:r>
          </a:p>
          <a:p>
            <a:pPr>
              <a:lnSpc>
                <a:spcPct val="100000"/>
              </a:lnSpc>
            </a:pPr>
            <a:r>
              <a:rPr lang="en-US" dirty="0"/>
              <a:t>How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dirty="0"/>
              <a:t> paints itself?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Invokes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for all </a:t>
            </a:r>
            <a:r>
              <a:rPr lang="en-US" dirty="0" smtClean="0"/>
              <a:t>child controls </a:t>
            </a:r>
            <a:r>
              <a:rPr lang="en-US" dirty="0"/>
              <a:t>inside it</a:t>
            </a:r>
            <a:endParaRPr lang="bg-BG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15157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sz="3600" dirty="0"/>
              <a:t>Real World Example: Calculator (4)</a:t>
            </a:r>
            <a:endParaRPr lang="bg-BG" sz="3600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How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Container</a:t>
            </a:r>
            <a:r>
              <a:rPr lang="en-US" dirty="0" smtClean="0"/>
              <a:t> </a:t>
            </a:r>
            <a:r>
              <a:rPr lang="en-US" dirty="0"/>
              <a:t>paints itself?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Invokes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Paint()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for all controls inside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control knows how to visualize itself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What is the common between buttons, check boxes and radio buttons?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pressed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selected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define class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AbstractButton</a:t>
            </a:r>
            <a:r>
              <a:rPr lang="en-US" dirty="0" smtClean="0"/>
              <a:t> </a:t>
            </a:r>
            <a:r>
              <a:rPr lang="en-US" dirty="0"/>
              <a:t>and all buttons can derive from it</a:t>
            </a:r>
            <a:endParaRPr lang="bg-BG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18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77982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dirty="0"/>
              <a:t>Calculator Classes </a:t>
            </a:r>
            <a:endParaRPr lang="bg-BG" dirty="0"/>
          </a:p>
        </p:txBody>
      </p:sp>
      <p:sp>
        <p:nvSpPr>
          <p:cNvPr id="14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19</a:t>
            </a:fld>
            <a:endParaRPr lang="en-US" sz="1100" dirty="0"/>
          </a:p>
        </p:txBody>
      </p:sp>
      <p:grpSp>
        <p:nvGrpSpPr>
          <p:cNvPr id="2" name="Group 73"/>
          <p:cNvGrpSpPr/>
          <p:nvPr/>
        </p:nvGrpSpPr>
        <p:grpSpPr>
          <a:xfrm>
            <a:off x="406822" y="1018160"/>
            <a:ext cx="8279978" cy="5458840"/>
            <a:chOff x="483023" y="865760"/>
            <a:chExt cx="8003752" cy="4620640"/>
          </a:xfrm>
        </p:grpSpPr>
        <p:sp>
          <p:nvSpPr>
            <p:cNvPr id="3185" name="Rectangle 113"/>
            <p:cNvSpPr>
              <a:spLocks noChangeArrowheads="1"/>
            </p:cNvSpPr>
            <p:nvPr/>
          </p:nvSpPr>
          <p:spPr bwMode="auto">
            <a:xfrm>
              <a:off x="5421089" y="3888276"/>
              <a:ext cx="882177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TextBox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4113976" y="1272640"/>
              <a:ext cx="1448685" cy="257414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Paint()</a:t>
              </a:r>
            </a:p>
          </p:txBody>
        </p:sp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4113975" y="865760"/>
              <a:ext cx="1448626" cy="40895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«interface»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IPaintable</a:t>
              </a:r>
            </a:p>
          </p:txBody>
        </p:sp>
        <p:sp>
          <p:nvSpPr>
            <p:cNvPr id="3093" name="Rectangle 21"/>
            <p:cNvSpPr>
              <a:spLocks noChangeArrowheads="1"/>
            </p:cNvSpPr>
            <p:nvPr/>
          </p:nvSpPr>
          <p:spPr bwMode="auto">
            <a:xfrm>
              <a:off x="4126161" y="2076792"/>
              <a:ext cx="1436440" cy="1305752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0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-location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-size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-text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-bgColor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-faceColor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-font</a:t>
              </a:r>
            </a:p>
          </p:txBody>
        </p:sp>
        <p:sp>
          <p:nvSpPr>
            <p:cNvPr id="3106" name="Rectangle 34"/>
            <p:cNvSpPr>
              <a:spLocks noChangeArrowheads="1"/>
            </p:cNvSpPr>
            <p:nvPr/>
          </p:nvSpPr>
          <p:spPr bwMode="auto">
            <a:xfrm>
              <a:off x="4126161" y="1896188"/>
              <a:ext cx="1436440" cy="180605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Control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4829759" y="1705203"/>
              <a:ext cx="2437" cy="193060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09" name="Freeform 37"/>
            <p:cNvSpPr>
              <a:spLocks/>
            </p:cNvSpPr>
            <p:nvPr/>
          </p:nvSpPr>
          <p:spPr bwMode="auto">
            <a:xfrm>
              <a:off x="4720096" y="1555737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15" name="Rectangle 43"/>
            <p:cNvSpPr>
              <a:spLocks noChangeArrowheads="1"/>
            </p:cNvSpPr>
            <p:nvPr/>
          </p:nvSpPr>
          <p:spPr bwMode="auto">
            <a:xfrm>
              <a:off x="809009" y="3886200"/>
              <a:ext cx="1505566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Container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17" name="Freeform 45"/>
            <p:cNvSpPr>
              <a:spLocks/>
            </p:cNvSpPr>
            <p:nvPr/>
          </p:nvSpPr>
          <p:spPr bwMode="auto">
            <a:xfrm>
              <a:off x="1552574" y="3563270"/>
              <a:ext cx="2971801" cy="322930"/>
            </a:xfrm>
            <a:custGeom>
              <a:avLst/>
              <a:gdLst/>
              <a:ahLst/>
              <a:cxnLst>
                <a:cxn ang="0">
                  <a:pos x="1021" y="0"/>
                </a:cxn>
                <a:cxn ang="0">
                  <a:pos x="1021" y="74"/>
                </a:cxn>
                <a:cxn ang="0">
                  <a:pos x="0" y="74"/>
                </a:cxn>
                <a:cxn ang="0">
                  <a:pos x="0" y="130"/>
                </a:cxn>
              </a:cxnLst>
              <a:rect l="0" t="0" r="r" b="b"/>
              <a:pathLst>
                <a:path w="1021" h="130">
                  <a:moveTo>
                    <a:pt x="1021" y="0"/>
                  </a:moveTo>
                  <a:lnTo>
                    <a:pt x="1021" y="74"/>
                  </a:lnTo>
                  <a:lnTo>
                    <a:pt x="0" y="74"/>
                  </a:lnTo>
                  <a:lnTo>
                    <a:pt x="0" y="130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19" name="Freeform 47"/>
            <p:cNvSpPr>
              <a:spLocks/>
            </p:cNvSpPr>
            <p:nvPr/>
          </p:nvSpPr>
          <p:spPr bwMode="auto">
            <a:xfrm>
              <a:off x="4414833" y="3413804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24" name="Rectangle 52"/>
            <p:cNvSpPr>
              <a:spLocks noChangeArrowheads="1"/>
            </p:cNvSpPr>
            <p:nvPr/>
          </p:nvSpPr>
          <p:spPr bwMode="auto">
            <a:xfrm>
              <a:off x="1630026" y="4607540"/>
              <a:ext cx="1106376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Form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27" name="Freeform 55"/>
            <p:cNvSpPr>
              <a:spLocks/>
            </p:cNvSpPr>
            <p:nvPr/>
          </p:nvSpPr>
          <p:spPr bwMode="auto">
            <a:xfrm>
              <a:off x="1976073" y="4311651"/>
              <a:ext cx="207141" cy="2958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4"/>
                </a:cxn>
                <a:cxn ang="0">
                  <a:pos x="85" y="64"/>
                </a:cxn>
                <a:cxn ang="0">
                  <a:pos x="85" y="132"/>
                </a:cxn>
              </a:cxnLst>
              <a:rect l="0" t="0" r="r" b="b"/>
              <a:pathLst>
                <a:path w="85" h="132">
                  <a:moveTo>
                    <a:pt x="0" y="0"/>
                  </a:moveTo>
                  <a:lnTo>
                    <a:pt x="0" y="64"/>
                  </a:lnTo>
                  <a:lnTo>
                    <a:pt x="85" y="64"/>
                  </a:lnTo>
                  <a:lnTo>
                    <a:pt x="85" y="132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28" name="Freeform 56"/>
            <p:cNvSpPr>
              <a:spLocks/>
            </p:cNvSpPr>
            <p:nvPr/>
          </p:nvSpPr>
          <p:spPr bwMode="auto">
            <a:xfrm>
              <a:off x="1866410" y="4165003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34" name="Rectangle 62"/>
            <p:cNvSpPr>
              <a:spLocks noChangeArrowheads="1"/>
            </p:cNvSpPr>
            <p:nvPr/>
          </p:nvSpPr>
          <p:spPr bwMode="auto">
            <a:xfrm>
              <a:off x="1627589" y="5247670"/>
              <a:ext cx="1106376" cy="238730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Calculator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37" name="Line 65"/>
            <p:cNvSpPr>
              <a:spLocks noChangeShapeType="1"/>
            </p:cNvSpPr>
            <p:nvPr/>
          </p:nvSpPr>
          <p:spPr bwMode="auto">
            <a:xfrm>
              <a:off x="2180777" y="5019319"/>
              <a:ext cx="2437" cy="228351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38" name="Freeform 66"/>
            <p:cNvSpPr>
              <a:spLocks/>
            </p:cNvSpPr>
            <p:nvPr/>
          </p:nvSpPr>
          <p:spPr bwMode="auto">
            <a:xfrm>
              <a:off x="2071115" y="4869853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45" name="Rectangle 73"/>
            <p:cNvSpPr>
              <a:spLocks noChangeArrowheads="1"/>
            </p:cNvSpPr>
            <p:nvPr/>
          </p:nvSpPr>
          <p:spPr bwMode="auto">
            <a:xfrm>
              <a:off x="3245991" y="3886200"/>
              <a:ext cx="1964184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AbstractButton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47" name="Line 75"/>
            <p:cNvSpPr>
              <a:spLocks noChangeShapeType="1"/>
            </p:cNvSpPr>
            <p:nvPr/>
          </p:nvSpPr>
          <p:spPr bwMode="auto">
            <a:xfrm>
              <a:off x="4861425" y="3563270"/>
              <a:ext cx="2437" cy="317615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49" name="Freeform 77"/>
            <p:cNvSpPr>
              <a:spLocks/>
            </p:cNvSpPr>
            <p:nvPr/>
          </p:nvSpPr>
          <p:spPr bwMode="auto">
            <a:xfrm>
              <a:off x="4751762" y="3413804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54" name="Rectangle 82"/>
            <p:cNvSpPr>
              <a:spLocks noChangeArrowheads="1"/>
            </p:cNvSpPr>
            <p:nvPr/>
          </p:nvSpPr>
          <p:spPr bwMode="auto">
            <a:xfrm>
              <a:off x="2941107" y="4602941"/>
              <a:ext cx="801757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Button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61" name="Rectangle 89"/>
            <p:cNvSpPr>
              <a:spLocks noChangeArrowheads="1"/>
            </p:cNvSpPr>
            <p:nvPr/>
          </p:nvSpPr>
          <p:spPr bwMode="auto">
            <a:xfrm>
              <a:off x="3935383" y="4602941"/>
              <a:ext cx="911420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CheckBox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68" name="Rectangle 96"/>
            <p:cNvSpPr>
              <a:spLocks noChangeArrowheads="1"/>
            </p:cNvSpPr>
            <p:nvPr/>
          </p:nvSpPr>
          <p:spPr bwMode="auto">
            <a:xfrm>
              <a:off x="5058818" y="4602941"/>
              <a:ext cx="1203855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RadioButton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1" name="Freeform 99"/>
            <p:cNvSpPr>
              <a:spLocks/>
            </p:cNvSpPr>
            <p:nvPr/>
          </p:nvSpPr>
          <p:spPr bwMode="auto">
            <a:xfrm>
              <a:off x="3340767" y="4298950"/>
              <a:ext cx="704279" cy="303991"/>
            </a:xfrm>
            <a:custGeom>
              <a:avLst/>
              <a:gdLst/>
              <a:ahLst/>
              <a:cxnLst>
                <a:cxn ang="0">
                  <a:pos x="289" y="0"/>
                </a:cxn>
                <a:cxn ang="0">
                  <a:pos x="289" y="53"/>
                </a:cxn>
                <a:cxn ang="0">
                  <a:pos x="0" y="53"/>
                </a:cxn>
                <a:cxn ang="0">
                  <a:pos x="0" y="110"/>
                </a:cxn>
              </a:cxnLst>
              <a:rect l="0" t="0" r="r" b="b"/>
              <a:pathLst>
                <a:path w="289" h="110">
                  <a:moveTo>
                    <a:pt x="289" y="0"/>
                  </a:moveTo>
                  <a:lnTo>
                    <a:pt x="289" y="53"/>
                  </a:lnTo>
                  <a:lnTo>
                    <a:pt x="0" y="53"/>
                  </a:lnTo>
                  <a:lnTo>
                    <a:pt x="0" y="110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2" name="Freeform 100"/>
            <p:cNvSpPr>
              <a:spLocks/>
            </p:cNvSpPr>
            <p:nvPr/>
          </p:nvSpPr>
          <p:spPr bwMode="auto">
            <a:xfrm>
              <a:off x="3935383" y="4159250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4" name="Line 102"/>
            <p:cNvSpPr>
              <a:spLocks noChangeShapeType="1"/>
            </p:cNvSpPr>
            <p:nvPr/>
          </p:nvSpPr>
          <p:spPr bwMode="auto">
            <a:xfrm>
              <a:off x="4391025" y="4318000"/>
              <a:ext cx="2505" cy="284941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5" name="Freeform 103"/>
            <p:cNvSpPr>
              <a:spLocks/>
            </p:cNvSpPr>
            <p:nvPr/>
          </p:nvSpPr>
          <p:spPr bwMode="auto">
            <a:xfrm>
              <a:off x="4281430" y="4159250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7" name="Freeform 105"/>
            <p:cNvSpPr>
              <a:spLocks/>
            </p:cNvSpPr>
            <p:nvPr/>
          </p:nvSpPr>
          <p:spPr bwMode="auto">
            <a:xfrm>
              <a:off x="4737141" y="4305300"/>
              <a:ext cx="916294" cy="2976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"/>
                </a:cxn>
                <a:cxn ang="0">
                  <a:pos x="317" y="53"/>
                </a:cxn>
                <a:cxn ang="0">
                  <a:pos x="317" y="110"/>
                </a:cxn>
              </a:cxnLst>
              <a:rect l="0" t="0" r="r" b="b"/>
              <a:pathLst>
                <a:path w="317" h="110">
                  <a:moveTo>
                    <a:pt x="0" y="0"/>
                  </a:moveTo>
                  <a:lnTo>
                    <a:pt x="0" y="53"/>
                  </a:lnTo>
                  <a:lnTo>
                    <a:pt x="317" y="53"/>
                  </a:lnTo>
                  <a:lnTo>
                    <a:pt x="317" y="110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8" name="Freeform 106"/>
            <p:cNvSpPr>
              <a:spLocks/>
            </p:cNvSpPr>
            <p:nvPr/>
          </p:nvSpPr>
          <p:spPr bwMode="auto">
            <a:xfrm>
              <a:off x="4627478" y="4159250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94" name="Rectangle 122"/>
            <p:cNvSpPr>
              <a:spLocks noChangeArrowheads="1"/>
            </p:cNvSpPr>
            <p:nvPr/>
          </p:nvSpPr>
          <p:spPr bwMode="auto">
            <a:xfrm>
              <a:off x="6429987" y="3888276"/>
              <a:ext cx="1074696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MainMenu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01" name="Rectangle 129"/>
            <p:cNvSpPr>
              <a:spLocks noChangeArrowheads="1"/>
            </p:cNvSpPr>
            <p:nvPr/>
          </p:nvSpPr>
          <p:spPr bwMode="auto">
            <a:xfrm>
              <a:off x="7658211" y="3888276"/>
              <a:ext cx="828564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MenuItem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07" name="Freeform 135"/>
            <p:cNvSpPr>
              <a:spLocks/>
            </p:cNvSpPr>
            <p:nvPr/>
          </p:nvSpPr>
          <p:spPr bwMode="auto">
            <a:xfrm>
              <a:off x="5210175" y="3565346"/>
              <a:ext cx="2895600" cy="3176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4"/>
                </a:cxn>
                <a:cxn ang="0">
                  <a:pos x="1360" y="74"/>
                </a:cxn>
                <a:cxn ang="0">
                  <a:pos x="1360" y="153"/>
                </a:cxn>
              </a:cxnLst>
              <a:rect l="0" t="0" r="r" b="b"/>
              <a:pathLst>
                <a:path w="1360" h="153">
                  <a:moveTo>
                    <a:pt x="0" y="0"/>
                  </a:moveTo>
                  <a:lnTo>
                    <a:pt x="0" y="74"/>
                  </a:lnTo>
                  <a:lnTo>
                    <a:pt x="1360" y="74"/>
                  </a:lnTo>
                  <a:lnTo>
                    <a:pt x="1360" y="153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08" name="Freeform 136"/>
            <p:cNvSpPr>
              <a:spLocks/>
            </p:cNvSpPr>
            <p:nvPr/>
          </p:nvSpPr>
          <p:spPr bwMode="auto">
            <a:xfrm>
              <a:off x="5100383" y="3412884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14" name="Rectangle 142"/>
            <p:cNvSpPr>
              <a:spLocks noChangeArrowheads="1"/>
            </p:cNvSpPr>
            <p:nvPr/>
          </p:nvSpPr>
          <p:spPr bwMode="auto">
            <a:xfrm>
              <a:off x="483023" y="4607540"/>
              <a:ext cx="993352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Panel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17" name="Freeform 145"/>
            <p:cNvSpPr>
              <a:spLocks/>
            </p:cNvSpPr>
            <p:nvPr/>
          </p:nvSpPr>
          <p:spPr bwMode="auto">
            <a:xfrm>
              <a:off x="906251" y="4318001"/>
              <a:ext cx="248569" cy="289540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02" y="64"/>
                </a:cxn>
                <a:cxn ang="0">
                  <a:pos x="0" y="64"/>
                </a:cxn>
                <a:cxn ang="0">
                  <a:pos x="0" y="132"/>
                </a:cxn>
              </a:cxnLst>
              <a:rect l="0" t="0" r="r" b="b"/>
              <a:pathLst>
                <a:path w="102" h="132">
                  <a:moveTo>
                    <a:pt x="102" y="0"/>
                  </a:moveTo>
                  <a:lnTo>
                    <a:pt x="102" y="64"/>
                  </a:lnTo>
                  <a:lnTo>
                    <a:pt x="0" y="64"/>
                  </a:lnTo>
                  <a:lnTo>
                    <a:pt x="0" y="132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19" name="Freeform 147"/>
            <p:cNvSpPr>
              <a:spLocks/>
            </p:cNvSpPr>
            <p:nvPr/>
          </p:nvSpPr>
          <p:spPr bwMode="auto">
            <a:xfrm>
              <a:off x="1045158" y="4165003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cxnSp>
          <p:nvCxnSpPr>
            <p:cNvPr id="65" name="Straight Connector 64"/>
            <p:cNvCxnSpPr>
              <a:stCxn id="3185" idx="0"/>
              <a:endCxn id="3185" idx="0"/>
            </p:cNvCxnSpPr>
            <p:nvPr/>
          </p:nvCxnSpPr>
          <p:spPr>
            <a:xfrm rot="5400000" flipH="1" flipV="1">
              <a:off x="5862178" y="388827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 flipV="1">
              <a:off x="5780087" y="3802062"/>
              <a:ext cx="168274" cy="2"/>
            </a:xfrm>
            <a:prstGeom prst="line">
              <a:avLst/>
            </a:pr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>
            <a:xfrm rot="16200000" flipV="1">
              <a:off x="6865939" y="3792536"/>
              <a:ext cx="168274" cy="2"/>
            </a:xfrm>
            <a:prstGeom prst="line">
              <a:avLst/>
            </a:pr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30728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 smtClean="0"/>
              <a:t>Polymorphism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/>
              <a:t>Class </a:t>
            </a:r>
            <a:r>
              <a:rPr lang="en-US" dirty="0" smtClean="0"/>
              <a:t>Hierarchies: Real </a:t>
            </a:r>
            <a:r>
              <a:rPr lang="en-US" dirty="0"/>
              <a:t>World Example</a:t>
            </a:r>
            <a:endParaRPr lang="en-US" dirty="0" smtClean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 smtClean="0"/>
              <a:t>Exception Handling and Exception Classes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 smtClean="0"/>
              <a:t>Cohesion and Coupling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005" y="4042176"/>
            <a:ext cx="3246988" cy="2130024"/>
          </a:xfrm>
          <a:prstGeom prst="roundRect">
            <a:avLst>
              <a:gd name="adj" fmla="val 294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6" name="Picture 2" descr="http://biodegradablegeek.com/wp-content/uploads/2009/06/ailatan_flickr_book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5276" y="4020874"/>
            <a:ext cx="3321924" cy="2150326"/>
          </a:xfrm>
          <a:prstGeom prst="roundRect">
            <a:avLst>
              <a:gd name="adj" fmla="val 297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406245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14901"/>
            <a:ext cx="7924800" cy="685800"/>
          </a:xfrm>
        </p:spPr>
        <p:txBody>
          <a:bodyPr/>
          <a:lstStyle/>
          <a:p>
            <a:r>
              <a:rPr lang="en-US" dirty="0" smtClean="0"/>
              <a:t>Exception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41180"/>
            <a:ext cx="7924800" cy="569120"/>
          </a:xfrm>
        </p:spPr>
        <p:txBody>
          <a:bodyPr/>
          <a:lstStyle/>
          <a:p>
            <a:r>
              <a:rPr lang="en-US" dirty="0" smtClean="0"/>
              <a:t>User-Defined Exception Classes</a:t>
            </a:r>
            <a:endParaRPr lang="en-US" dirty="0"/>
          </a:p>
        </p:txBody>
      </p:sp>
      <p:pic>
        <p:nvPicPr>
          <p:cNvPr id="1026" name="Picture 2" descr="http://www.fireni.co.uk/images/fi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066800"/>
            <a:ext cx="4724400" cy="35433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9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 in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OOP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 handling</a:t>
            </a:r>
            <a:r>
              <a:rPr lang="en-US" dirty="0" smtClean="0"/>
              <a:t> is the main paradigm for error handling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Exceptions </a:t>
            </a:r>
            <a:r>
              <a:rPr lang="en-US" dirty="0" smtClean="0"/>
              <a:t>are special classes that hold information about an error or unusual situation</a:t>
            </a:r>
          </a:p>
          <a:p>
            <a:r>
              <a:rPr lang="en-US" dirty="0" smtClean="0"/>
              <a:t>Exceptions are thrown (raised) through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dirty="0" smtClean="0"/>
              <a:t> keyword</a:t>
            </a:r>
          </a:p>
          <a:p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Exceptions are handled though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try-catch-finally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using(…)</a:t>
            </a:r>
            <a:r>
              <a:rPr lang="en-US" dirty="0" smtClean="0"/>
              <a:t> constructs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4473714"/>
            <a:ext cx="7924800" cy="707886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throw new InvalidCalculationException(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"Cannot calculate the size of the specified object");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58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Rectangle 3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Exception Hierarchy</a:t>
            </a:r>
            <a:endParaRPr lang="bg-BG" dirty="0"/>
          </a:p>
        </p:txBody>
      </p:sp>
      <p:sp>
        <p:nvSpPr>
          <p:cNvPr id="549890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3832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Exceptions </a:t>
            </a:r>
            <a:r>
              <a:rPr lang="en-US" dirty="0" smtClean="0"/>
              <a:t>in .NET Framework are organized in </a:t>
            </a:r>
            <a:r>
              <a:rPr lang="en-US" smtClean="0"/>
              <a:t>a object-oriented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 hierarchy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49892" name="Picture 4" descr="Exceptions-Hierarch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9" t="-4600" r="-1981" b="-4447"/>
          <a:stretch>
            <a:fillRect/>
          </a:stretch>
        </p:blipFill>
        <p:spPr bwMode="auto">
          <a:xfrm>
            <a:off x="528376" y="2406221"/>
            <a:ext cx="8082224" cy="3923123"/>
          </a:xfrm>
          <a:prstGeom prst="roundRect">
            <a:avLst>
              <a:gd name="adj" fmla="val 4241"/>
            </a:avLst>
          </a:prstGeom>
          <a:solidFill>
            <a:schemeClr val="accent5">
              <a:lumMod val="20000"/>
              <a:lumOff val="80000"/>
            </a:schemeClr>
          </a:solidFill>
          <a:ln w="317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79260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 Exception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To define an exception class, inherit from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ApplicationException</a:t>
            </a:r>
            <a:r>
              <a:rPr lang="en-US" sz="3000" dirty="0" smtClean="0"/>
              <a:t> and define constructors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231172"/>
            <a:ext cx="7620000" cy="4093428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using System;</a:t>
            </a:r>
          </a:p>
          <a:p>
            <a:pPr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class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InvalidCalculationException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ApplicationException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InvalidCalculationException(string msg)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base(msg)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InvalidCalculationException(string msg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Exception innerEx) 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base(msg,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innerEx)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7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029201"/>
            <a:ext cx="7924800" cy="685800"/>
          </a:xfrm>
        </p:spPr>
        <p:txBody>
          <a:bodyPr/>
          <a:lstStyle/>
          <a:p>
            <a:r>
              <a:rPr lang="en-US" dirty="0" smtClean="0"/>
              <a:t>Defining Exception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www.wallpaperup.com/uploads/wallpapers/2013/01/21/30693/33305978d9bb6dd47e78aec0450d0e3e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15014" y="1083466"/>
            <a:ext cx="5903386" cy="3640934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984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95400"/>
            <a:ext cx="6858000" cy="914400"/>
          </a:xfrm>
        </p:spPr>
        <p:txBody>
          <a:bodyPr>
            <a:noAutofit/>
          </a:bodyPr>
          <a:lstStyle/>
          <a:p>
            <a:pPr algn="ctr"/>
            <a:r>
              <a:rPr lang="en-US" sz="5000" dirty="0" smtClean="0"/>
              <a:t>Cohesion and Coupling</a:t>
            </a:r>
            <a:endParaRPr lang="en-US" sz="5000" dirty="0"/>
          </a:p>
        </p:txBody>
      </p:sp>
      <p:pic>
        <p:nvPicPr>
          <p:cNvPr id="4098" name="Picture 2" descr="http://scientopia.org/img-archive/goodmath/img_28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08" y="2552700"/>
            <a:ext cx="5406984" cy="3543300"/>
          </a:xfrm>
          <a:prstGeom prst="roundRect">
            <a:avLst>
              <a:gd name="adj" fmla="val 241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93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Cohesion</a:t>
            </a:r>
            <a:r>
              <a:rPr lang="en-US" dirty="0" smtClean="0"/>
              <a:t> describes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closely the routines in a class or the code in a routine support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central purpose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Cohesion must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Well-defined abstractions keep cohesion strong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Classes must contain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strongly related functionality</a:t>
            </a:r>
            <a:r>
              <a:rPr lang="en-US" dirty="0" smtClean="0"/>
              <a:t> and aim for single purpose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Cohesion is a powerful tool for managing complexity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9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and Bad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cohesion</a:t>
            </a:r>
            <a:r>
              <a:rPr lang="en-US" dirty="0" smtClean="0"/>
              <a:t>: HDD, CR-ROM, remote control</a:t>
            </a:r>
          </a:p>
          <a:p>
            <a:pPr lvl="1">
              <a:spcBef>
                <a:spcPct val="35000"/>
              </a:spcBef>
            </a:pPr>
            <a:endParaRPr lang="en-US" dirty="0" smtClean="0"/>
          </a:p>
          <a:p>
            <a:pPr lvl="1">
              <a:spcBef>
                <a:spcPct val="35000"/>
              </a:spcBef>
            </a:pPr>
            <a:endParaRPr lang="en-US" dirty="0" smtClean="0"/>
          </a:p>
          <a:p>
            <a:pPr>
              <a:spcBef>
                <a:spcPts val="36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Bad cohesion</a:t>
            </a:r>
            <a:r>
              <a:rPr lang="en-US" dirty="0" smtClean="0"/>
              <a:t>: spaghetti code, single-board computer</a:t>
            </a:r>
            <a:endParaRPr lang="bg-BG" dirty="0" smtClean="0"/>
          </a:p>
          <a:p>
            <a:pPr lvl="1">
              <a:spcBef>
                <a:spcPct val="3500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11" name="Picture 5" descr="network-woodenmodel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724400"/>
            <a:ext cx="1796707" cy="1625546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323778"/>
            <a:ext cx="2375507" cy="2026168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</p:spPr>
      </p:pic>
      <p:pic>
        <p:nvPicPr>
          <p:cNvPr id="2054" name="Picture 6" descr="http://www.veryicon.com/icon/png/System/Simple/Hard%20Driv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02" y="1676400"/>
            <a:ext cx="1752600" cy="1752600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aux.iconpedia.net/uploads/1794106073134366566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900" y="1371600"/>
            <a:ext cx="2366900" cy="2366900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rocketdock.com/images/screenshots/remote_controll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295400"/>
            <a:ext cx="2438400" cy="2438400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www.phidgets.com/images/1072_0_Big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67400" y="4323778"/>
            <a:ext cx="2590800" cy="2026168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88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 cohesion </a:t>
            </a:r>
            <a:r>
              <a:rPr lang="en-US" dirty="0" smtClean="0"/>
              <a:t>(good cohesion) example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dirty="0" smtClean="0"/>
              <a:t> that has methods:</a:t>
            </a:r>
          </a:p>
          <a:p>
            <a:pPr lvl="2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Sin()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Cos()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Asin()</a:t>
            </a:r>
          </a:p>
          <a:p>
            <a:pPr lvl="2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Sqrt()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Pow()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Exp()</a:t>
            </a:r>
          </a:p>
          <a:p>
            <a:pPr lvl="2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Math.PI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3886200"/>
            <a:ext cx="77724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sideA = 40, sideB = 69;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angleAB = Math.PI / 3;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sideC =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Math.Pow(sideA, 2) + Math.Pow(sideB, 2)          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- 2 * sideA * sideB * Math.Cos(angleAB);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sidesSqrtSum = Math.Sqrt(sideA) +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Math.Sqrt(sideB) + Math.Sqrt(sideC);</a:t>
            </a:r>
          </a:p>
        </p:txBody>
      </p:sp>
      <p:pic>
        <p:nvPicPr>
          <p:cNvPr id="30722" name="Picture 2" descr="http://www.space-matters.info/img/waterstrider.jpg"/>
          <p:cNvPicPr>
            <a:picLocks noChangeAspect="1" noChangeArrowheads="1"/>
          </p:cNvPicPr>
          <p:nvPr/>
        </p:nvPicPr>
        <p:blipFill>
          <a:blip r:embed="rId2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227" y="1600200"/>
            <a:ext cx="2470973" cy="1828800"/>
          </a:xfrm>
          <a:prstGeom prst="roundRect">
            <a:avLst>
              <a:gd name="adj" fmla="val 13492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0926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Cohesion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Weak cohesion </a:t>
            </a:r>
            <a:r>
              <a:rPr lang="en-US" dirty="0" smtClean="0"/>
              <a:t>(bad cohesion) example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Magic</a:t>
            </a:r>
            <a:r>
              <a:rPr lang="en-US" dirty="0" smtClean="0"/>
              <a:t> that has these methods: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Another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12775" y="2286000"/>
            <a:ext cx="7920038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PrintDocument(Document d);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SendEmail(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recipient, string subject, string text);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CalculateDistanceBetweenPoints(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x1, int y1, int x2, int y2)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09600" y="5029200"/>
            <a:ext cx="7921625" cy="10686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MagicClass.MakePizza("Fat Pepperoni");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MagicClass.WithdrawMoney("999e6");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MagicClass.OpenDBConnection();</a:t>
            </a:r>
          </a:p>
        </p:txBody>
      </p:sp>
    </p:spTree>
    <p:extLst>
      <p:ext uri="{BB962C8B-B14F-4D97-AF65-F5344CB8AC3E}">
        <p14:creationId xmlns:p14="http://schemas.microsoft.com/office/powerpoint/2010/main" val="26306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038600" y="2791953"/>
            <a:ext cx="4394200" cy="789447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54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Polymorphism</a:t>
            </a:r>
            <a:endParaRPr lang="en-US" sz="4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72" y="2514600"/>
            <a:ext cx="3774728" cy="374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57200"/>
            <a:ext cx="3597667" cy="1625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81629"/>
            <a:ext cx="1981200" cy="207843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360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Coupling</a:t>
            </a:r>
            <a:r>
              <a:rPr lang="en-US" dirty="0" smtClean="0"/>
              <a:t> describes how tightly a class or routine is related to other classes or </a:t>
            </a:r>
            <a:r>
              <a:rPr lang="bg-BG" dirty="0" smtClean="0"/>
              <a:t>routines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Coupling must be kept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Modules must depend little on each other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Or be entirely independent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loosely coupled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classes / routines must have small, direct, visible, and flexible relationships to other classes / routines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module must be easily used by other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3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and Tight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4800600" cy="5638800"/>
          </a:xfrm>
        </p:spPr>
        <p:txBody>
          <a:bodyPr/>
          <a:lstStyle/>
          <a:p>
            <a:pPr>
              <a:spcBef>
                <a:spcPct val="35000"/>
              </a:spcBef>
              <a:tabLst>
                <a:tab pos="5200650" algn="l"/>
              </a:tabLst>
            </a:pPr>
            <a:r>
              <a:rPr lang="en-US" sz="2800" dirty="0" smtClean="0"/>
              <a:t>Loose Coupling:</a:t>
            </a:r>
          </a:p>
          <a:p>
            <a:pPr lvl="1">
              <a:spcBef>
                <a:spcPct val="35000"/>
              </a:spcBef>
              <a:tabLst>
                <a:tab pos="5200650" algn="l"/>
              </a:tabLst>
            </a:pPr>
            <a:r>
              <a:rPr lang="en-US" sz="2600" dirty="0" smtClean="0"/>
              <a:t>Easily replace old HDD</a:t>
            </a:r>
          </a:p>
          <a:p>
            <a:pPr lvl="1">
              <a:spcBef>
                <a:spcPct val="35000"/>
              </a:spcBef>
              <a:tabLst>
                <a:tab pos="5200650" algn="l"/>
              </a:tabLst>
            </a:pPr>
            <a:r>
              <a:rPr lang="en-US" sz="2600" dirty="0" smtClean="0"/>
              <a:t>Easily place this HDD to another motherboard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  <a:tabLst>
                <a:tab pos="5200650" algn="l"/>
              </a:tabLst>
            </a:pPr>
            <a:endParaRPr lang="en-US" sz="2600" dirty="0" smtClean="0"/>
          </a:p>
          <a:p>
            <a:pPr>
              <a:spcBef>
                <a:spcPct val="35000"/>
              </a:spcBef>
              <a:tabLst>
                <a:tab pos="5200650" algn="l"/>
              </a:tabLst>
            </a:pPr>
            <a:r>
              <a:rPr lang="en-US" sz="2800" dirty="0" smtClean="0"/>
              <a:t>Tight Coupling:</a:t>
            </a:r>
          </a:p>
          <a:p>
            <a:pPr lvl="1">
              <a:spcBef>
                <a:spcPct val="35000"/>
              </a:spcBef>
              <a:tabLst>
                <a:tab pos="5200650" algn="l"/>
              </a:tabLst>
            </a:pPr>
            <a:r>
              <a:rPr lang="en-US" sz="2600" dirty="0" smtClean="0"/>
              <a:t>Where is the video adapter?</a:t>
            </a:r>
          </a:p>
          <a:p>
            <a:pPr lvl="1">
              <a:spcBef>
                <a:spcPct val="35000"/>
              </a:spcBef>
              <a:tabLst>
                <a:tab pos="5200650" algn="l"/>
              </a:tabLst>
            </a:pPr>
            <a:r>
              <a:rPr lang="en-US" sz="2600" dirty="0" smtClean="0"/>
              <a:t>Can you change the video controller?</a:t>
            </a:r>
            <a:endParaRPr lang="bg-BG" sz="2600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5" name="Picture 13" descr="SATA-hdd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96975"/>
            <a:ext cx="2571750" cy="2232025"/>
          </a:xfrm>
          <a:prstGeom prst="roundRect">
            <a:avLst>
              <a:gd name="adj" fmla="val 3438"/>
            </a:avLst>
          </a:prstGeom>
          <a:noFill/>
        </p:spPr>
      </p:pic>
      <p:pic>
        <p:nvPicPr>
          <p:cNvPr id="6" name="Picture 11" descr="termek_26666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338" y="3810000"/>
            <a:ext cx="3167062" cy="2668588"/>
          </a:xfrm>
          <a:prstGeom prst="roundRect">
            <a:avLst>
              <a:gd name="adj" fmla="val 343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63485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</a:t>
            </a:r>
            <a:r>
              <a:rPr lang="en-US" smtClean="0"/>
              <a:t>Coupling – Example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457200" y="920889"/>
            <a:ext cx="8229600" cy="55553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Report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bool LoadFromFile(string fileName) {…}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bool SaveToFile(string fileName) {…}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Printer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static int Print(Report report) {…}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Program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    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Report myReport = new Report();          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myReport.LoadFromFile("C:\\DailyReport.rep");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Printer.Print(myReport);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8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</a:t>
            </a:r>
            <a:r>
              <a:rPr lang="en-US" smtClean="0"/>
              <a:t>Coupling – Example</a:t>
            </a:r>
            <a:endParaRPr lang="en-US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1"/>
          </p:nvPr>
        </p:nvSpPr>
        <p:spPr bwMode="auto">
          <a:xfrm>
            <a:off x="381000" y="900909"/>
            <a:ext cx="8382000" cy="57284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MathParams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static double operand;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static double result;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MathUtil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static void Sqrt()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MathParams.result = CalcSqrt(MathParams.operand);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   </a:t>
            </a:r>
          </a:p>
          <a:p>
            <a:pPr marL="0" indent="0">
              <a:lnSpc>
                <a:spcPct val="100000"/>
              </a:lnSpc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MainClass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MathParams.operand = 64;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MathUtil.Sqrt();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Console.WriteLine(MathParams.result);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7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Spaghetti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609600"/>
          </a:xfrm>
        </p:spPr>
        <p:txBody>
          <a:bodyPr/>
          <a:lstStyle/>
          <a:p>
            <a:r>
              <a:rPr lang="en-US" sz="3000" dirty="0" smtClean="0"/>
              <a:t>Combination of bad cohesion and tight coupling: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749348"/>
            <a:ext cx="7799388" cy="44990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Report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Print()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InitPrinter()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LoadPrinterDriver(string fileName)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bool SaveReport(string fileName)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SetPrinter(string printer)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Printer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SetFileName()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bool LoadReport()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bool CheckReport()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279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OOP fundamental principals are: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inheritance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abstraction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polymorphism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Inheritance allows inheriting members from another class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Abstraction and encapsulation hide internal data and allow working through abstract interface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Polymorphism allows working with objects through their parent interface and invoke abstract actions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Exception classes are natural to OOP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 cohesion </a:t>
            </a:r>
            <a:r>
              <a:rPr lang="en-US" sz="3000" dirty="0" smtClean="0"/>
              <a:t>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 coupling </a:t>
            </a:r>
            <a:r>
              <a:rPr lang="en-US" sz="3000" dirty="0" smtClean="0"/>
              <a:t>avoid spaghetti code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3343276" cy="2341076"/>
          </a:xfrm>
          <a:prstGeom prst="roundRect">
            <a:avLst>
              <a:gd name="adj" fmla="val 357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752600" y="4809992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1" y="1697898"/>
            <a:ext cx="2667000" cy="3026502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sz="3800" dirty="0"/>
              <a:t>Object-Oriented Programming Fundamental Principles – Part II</a:t>
            </a:r>
          </a:p>
        </p:txBody>
      </p:sp>
    </p:spTree>
    <p:extLst>
      <p:ext uri="{BB962C8B-B14F-4D97-AF65-F5344CB8AC3E}">
        <p14:creationId xmlns:p14="http://schemas.microsoft.com/office/powerpoint/2010/main" val="210020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Define abstract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Shape</a:t>
            </a:r>
            <a:r>
              <a:rPr lang="en-US" sz="2800" dirty="0" smtClean="0"/>
              <a:t> with only one abstract method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CalculateSurface()</a:t>
            </a:r>
            <a:r>
              <a:rPr lang="en-US" sz="2800" dirty="0" smtClean="0"/>
              <a:t> and fields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dirty="0" smtClean="0"/>
              <a:t>. Define two new classes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Triangle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2800" dirty="0" smtClean="0"/>
              <a:t> that implement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2800" dirty="0" smtClean="0"/>
              <a:t> method and return the surface of the figure (height*width for rectangle and height*width/2 for triangle). Define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 smtClean="0"/>
              <a:t> and suitable constructor so that at initialization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dirty="0" smtClean="0"/>
              <a:t> must be kept equal to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 smtClean="0"/>
              <a:t> and implement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CalculateSurface()</a:t>
            </a:r>
            <a:r>
              <a:rPr lang="en-US" sz="2800" dirty="0" smtClean="0"/>
              <a:t> method. Write a program that tests the behavior of 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CalculateSurface(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/>
              <a:t> method for different shapes</a:t>
            </a:r>
            <a:r>
              <a:rPr lang="bg-BG" sz="2800" dirty="0" smtClean="0"/>
              <a:t> 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Triangle</a:t>
            </a:r>
            <a:r>
              <a:rPr lang="en-US" sz="2800" dirty="0" smtClean="0"/>
              <a:t>) stored in an array.</a:t>
            </a:r>
            <a:endParaRPr lang="en-US" sz="2800" dirty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37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43784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Font typeface="+mj-lt"/>
              <a:buAutoNum type="arabicPeriod" startAt="2"/>
              <a:tabLst/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bank</a:t>
            </a:r>
            <a:r>
              <a:rPr lang="en-US" sz="2800" dirty="0" smtClean="0"/>
              <a:t> holds different types of accounts for its customers: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deposit</a:t>
            </a:r>
            <a:r>
              <a:rPr lang="en-US" sz="2800" dirty="0" smtClean="0"/>
              <a:t> accounts,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loan</a:t>
            </a:r>
            <a:r>
              <a:rPr lang="en-US" sz="2800" dirty="0" smtClean="0"/>
              <a:t> accounts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mortgage</a:t>
            </a:r>
            <a:r>
              <a:rPr lang="en-US" sz="2800" dirty="0" smtClean="0"/>
              <a:t> accounts. Customers could be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individuals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companies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100000"/>
              </a:lnSpc>
              <a:buNone/>
              <a:tabLst/>
            </a:pPr>
            <a:r>
              <a:rPr lang="en-US" sz="2800" dirty="0" smtClean="0"/>
              <a:t>	All accounts have customer, balance and interest rate (monthly based). Deposit accounts are allowed to deposit and with draw money. Loan and mortgage accounts can only deposit money.</a:t>
            </a:r>
          </a:p>
          <a:p>
            <a:pPr marL="446088" indent="4763">
              <a:lnSpc>
                <a:spcPct val="100000"/>
              </a:lnSpc>
              <a:buNone/>
              <a:tabLst/>
            </a:pPr>
            <a:r>
              <a:rPr lang="en-US" sz="2800" dirty="0" smtClean="0"/>
              <a:t>All </a:t>
            </a:r>
            <a:r>
              <a:rPr lang="en-US" sz="2800" dirty="0"/>
              <a:t>accounts can calculate their interest amount for a given period (in months). In the common case its is calculated as follows: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number_of_months * interest_rate</a:t>
            </a:r>
            <a:r>
              <a:rPr lang="en-US" sz="2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5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86800" cy="5715000"/>
          </a:xfrm>
        </p:spPr>
        <p:txBody>
          <a:bodyPr/>
          <a:lstStyle/>
          <a:p>
            <a:pPr marL="446088" inden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tabLst/>
            </a:pPr>
            <a:r>
              <a:rPr lang="en-US" sz="2800" dirty="0" smtClean="0"/>
              <a:t>Loan accounts have no interest for the first 3 months if are held by individuals and for the first 2 months if are held by a company.</a:t>
            </a:r>
          </a:p>
          <a:p>
            <a:pPr marL="446088" inden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tabLst/>
            </a:pPr>
            <a:r>
              <a:rPr lang="en-US" sz="2800" dirty="0" smtClean="0"/>
              <a:t>Deposit accounts have no interest if their balance is positive and less than 1000.</a:t>
            </a:r>
          </a:p>
          <a:p>
            <a:pPr marL="446088" inden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tabLst/>
            </a:pPr>
            <a:r>
              <a:rPr lang="en-US" sz="2800" dirty="0" smtClean="0"/>
              <a:t>Mortgage accounts have ½ interest for the first 12 months for companies and no interest for the first 6 months for individuals.</a:t>
            </a:r>
          </a:p>
          <a:p>
            <a:pPr marL="446088" lvl="1" inden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dirty="0"/>
              <a:t>Your task is to write a program to model the bank system by classes and interfaces. You should identify the classes, interfaces, base classes and abstract actions and implement </a:t>
            </a:r>
            <a:r>
              <a:rPr lang="en-US" sz="2800" dirty="0" smtClean="0"/>
              <a:t>the calculation </a:t>
            </a:r>
            <a:r>
              <a:rPr lang="en-US" sz="2800" dirty="0"/>
              <a:t>of the interest </a:t>
            </a:r>
            <a:r>
              <a:rPr lang="en-US" sz="2800" dirty="0" smtClean="0"/>
              <a:t>functionality through overridden methods.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Polymorphism</a:t>
            </a:r>
            <a:endParaRPr lang="bg-BG" sz="4000" dirty="0"/>
          </a:p>
        </p:txBody>
      </p:sp>
      <p:sp>
        <p:nvSpPr>
          <p:cNvPr id="802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Polymorphism</a:t>
            </a:r>
            <a:r>
              <a:rPr lang="en-US" sz="3000" dirty="0" smtClean="0">
                <a:solidFill>
                  <a:srgbClr val="EBFFD2"/>
                </a:solidFill>
              </a:rPr>
              <a:t> = ability </a:t>
            </a:r>
            <a:r>
              <a:rPr lang="en-US" sz="3000" dirty="0">
                <a:solidFill>
                  <a:srgbClr val="EBFFD2"/>
                </a:solidFill>
              </a:rPr>
              <a:t>to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take more than one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 </a:t>
            </a:r>
            <a:r>
              <a:rPr lang="en-US" sz="3000" dirty="0" smtClean="0">
                <a:solidFill>
                  <a:srgbClr val="EBFFD2"/>
                </a:solidFill>
              </a:rPr>
              <a:t>(objects have more than one type)</a:t>
            </a:r>
            <a:endParaRPr lang="en-US" sz="3000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 class can be used through its parent interface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 child class may override some of the behaviors of the parent class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EBFFD2"/>
                </a:solidFill>
              </a:rPr>
              <a:t>Polymorphism allows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 operations </a:t>
            </a:r>
            <a:r>
              <a:rPr lang="en-US" sz="3000" dirty="0">
                <a:solidFill>
                  <a:srgbClr val="EBFFD2"/>
                </a:solidFill>
              </a:rPr>
              <a:t>to be defined and </a:t>
            </a:r>
            <a:r>
              <a:rPr lang="en-US" sz="3000" dirty="0" smtClean="0">
                <a:solidFill>
                  <a:srgbClr val="EBFFD2"/>
                </a:solidFill>
              </a:rPr>
              <a:t>invoked</a:t>
            </a:r>
            <a:endParaRPr lang="en-US" sz="3000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Abstract operations are defined in the base class' interface and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implemented in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child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classes</a:t>
            </a:r>
          </a:p>
          <a:p>
            <a:pPr lvl="2">
              <a:lnSpc>
                <a:spcPct val="100000"/>
              </a:lnSpc>
              <a:buClr>
                <a:srgbClr val="8FD600"/>
              </a:buClr>
            </a:pP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Declared as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or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  <a:endParaRPr lang="bg-BG" sz="26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4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6886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638800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sz="2800" dirty="0" smtClean="0"/>
              <a:t>Define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InvalidRangeException&lt;T&gt;</a:t>
            </a:r>
            <a:r>
              <a:rPr lang="en-US" sz="2800" dirty="0" smtClean="0"/>
              <a:t> that holds information about an error condition related to invalid range. It should hold error message and a range definition [start … end].</a:t>
            </a:r>
          </a:p>
          <a:p>
            <a:pPr marL="450850" indent="0">
              <a:lnSpc>
                <a:spcPct val="100000"/>
              </a:lnSpc>
              <a:buNone/>
              <a:tabLst/>
            </a:pPr>
            <a:r>
              <a:rPr lang="en-US" sz="2800" dirty="0" smtClean="0"/>
              <a:t>Write a sample application that demonstrates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InvalidRangeException&lt;int&gt;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dirty="0" smtClean="0"/>
              <a:t>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InvalidRangeException&lt;DateTime&gt;</a:t>
            </a:r>
            <a:r>
              <a:rPr lang="en-US" sz="2800" noProof="1"/>
              <a:t> </a:t>
            </a:r>
            <a:r>
              <a:rPr lang="en-US" sz="2800" noProof="1" smtClean="0"/>
              <a:t>by entering numbers in the range [1..100] and dates in the range [1.1.1980 … 31.12.2013].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buNone/>
              <a:tabLst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59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2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Polymorphism (2)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Why </a:t>
            </a:r>
            <a:r>
              <a:rPr lang="en-US" dirty="0" smtClean="0">
                <a:solidFill>
                  <a:srgbClr val="EBFFD2"/>
                </a:solidFill>
              </a:rPr>
              <a:t>handle an </a:t>
            </a:r>
            <a:r>
              <a:rPr lang="en-US" dirty="0">
                <a:solidFill>
                  <a:srgbClr val="EBFFD2"/>
                </a:solidFill>
              </a:rPr>
              <a:t>object </a:t>
            </a:r>
            <a:r>
              <a:rPr lang="en-US" dirty="0" smtClean="0"/>
              <a:t>of given type as object of its base type?</a:t>
            </a:r>
            <a:endParaRPr lang="en-US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invoke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 operations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mix different related types in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same collection</a:t>
            </a:r>
          </a:p>
          <a:p>
            <a:pPr lvl="2">
              <a:lnSpc>
                <a:spcPct val="100000"/>
              </a:lnSpc>
              <a:buClr>
                <a:srgbClr val="8FD600"/>
              </a:buClr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List&lt;object&gt;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can hold anything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pass </a:t>
            </a:r>
            <a:r>
              <a:rPr lang="en-US" dirty="0" smtClean="0"/>
              <a:t>more specific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object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a method that expects a parameter of a more generic type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declare a more generic field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which will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be initialized and "specialized" later</a:t>
            </a:r>
            <a:endParaRPr lang="bg-BG" sz="26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14564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Virtual method</a:t>
            </a:r>
            <a:r>
              <a:rPr lang="en-US" dirty="0" smtClean="0"/>
              <a:t> is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Defined in a base class and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changed</a:t>
            </a:r>
            <a:r>
              <a:rPr lang="en-US" dirty="0" smtClean="0"/>
              <a:t> (overridden) in the descendant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called through the base class' interface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Virtual methods are declared through the keyword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Methods</a:t>
            </a:r>
            <a:r>
              <a:rPr lang="bg-BG" dirty="0" smtClean="0"/>
              <a:t> </a:t>
            </a:r>
            <a:r>
              <a:rPr lang="en-US" dirty="0" smtClean="0"/>
              <a:t>declared as virtual in a base class can</a:t>
            </a:r>
            <a:r>
              <a:rPr lang="bg-BG" dirty="0" smtClean="0"/>
              <a:t> be overridden</a:t>
            </a:r>
            <a:r>
              <a:rPr lang="en-US" dirty="0" smtClean="0"/>
              <a:t> using the keyword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override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4394200"/>
            <a:ext cx="77771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Draw() { …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6096000"/>
            <a:ext cx="77771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Draw() { … }</a:t>
            </a:r>
          </a:p>
        </p:txBody>
      </p:sp>
    </p:spTree>
    <p:extLst>
      <p:ext uri="{BB962C8B-B14F-4D97-AF65-F5344CB8AC3E}">
        <p14:creationId xmlns:p14="http://schemas.microsoft.com/office/powerpoint/2010/main" val="364961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050808"/>
            <a:ext cx="7924800" cy="685800"/>
          </a:xfrm>
        </p:spPr>
        <p:txBody>
          <a:bodyPr/>
          <a:lstStyle/>
          <a:p>
            <a:r>
              <a:rPr lang="en-US" dirty="0" smtClean="0"/>
              <a:t>Virtual Methods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8316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www.roederconsulting.com/RCimages/virtualteam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1"/>
          <a:stretch/>
        </p:blipFill>
        <p:spPr bwMode="auto">
          <a:xfrm>
            <a:off x="1524000" y="381000"/>
            <a:ext cx="6096000" cy="47244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54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Virtual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 methods </a:t>
            </a:r>
            <a:r>
              <a:rPr lang="en-US" dirty="0" smtClean="0"/>
              <a:t>are purely virtual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a method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it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virtual</a:t>
            </a:r>
            <a:r>
              <a:rPr lang="en-US" dirty="0" smtClean="0">
                <a:sym typeface="Wingdings" panose="05000000000000000000" pitchFamily="2" charset="2"/>
              </a:rPr>
              <a:t> as well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ym typeface="Wingdings" panose="05000000000000000000" pitchFamily="2" charset="2"/>
              </a:rPr>
              <a:t>Abstract methods are designed to be changed (overridden) later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Interface members </a:t>
            </a:r>
            <a:r>
              <a:rPr lang="en-US" dirty="0" smtClean="0"/>
              <a:t>are also purely virtual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have no default implementation and are designed to be overridden in a descendent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Virtual methods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hidden</a:t>
            </a:r>
            <a:r>
              <a:rPr lang="en-US" dirty="0" smtClean="0"/>
              <a:t> through the new keyword: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800" y="6070600"/>
            <a:ext cx="77771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double CalculateSurface() { return … }</a:t>
            </a:r>
          </a:p>
        </p:txBody>
      </p:sp>
    </p:spTree>
    <p:extLst>
      <p:ext uri="{BB962C8B-B14F-4D97-AF65-F5344CB8AC3E}">
        <p14:creationId xmlns:p14="http://schemas.microsoft.com/office/powerpoint/2010/main" val="250548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override</a:t>
            </a:r>
            <a:r>
              <a:rPr lang="en-US" dirty="0" smtClean="0"/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Modifier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Using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/>
              <a:t>we can modify a method or property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override method provides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replacement implementation </a:t>
            </a:r>
            <a:r>
              <a:rPr lang="en-US" dirty="0" smtClean="0"/>
              <a:t>of an inherited member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cannot override a non-virtual or static method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overridden base method must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dirty="0" smtClean="0"/>
              <a:t>,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5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3329</TotalTime>
  <Words>2156</Words>
  <Application>Microsoft Office PowerPoint</Application>
  <PresentationFormat>On-screen Show (4:3)</PresentationFormat>
  <Paragraphs>377</Paragraphs>
  <Slides>41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Object-Oriented Programming Fundamental Principles – Part II</vt:lpstr>
      <vt:lpstr>Contents</vt:lpstr>
      <vt:lpstr>Polymorphism</vt:lpstr>
      <vt:lpstr>Polymorphism</vt:lpstr>
      <vt:lpstr>Polymorphism (2)</vt:lpstr>
      <vt:lpstr>Virtual Methods</vt:lpstr>
      <vt:lpstr>Virtual Methods</vt:lpstr>
      <vt:lpstr>More about Virtual Methods</vt:lpstr>
      <vt:lpstr>The override Modifier</vt:lpstr>
      <vt:lpstr>Polymorphism – How it Works?</vt:lpstr>
      <vt:lpstr>Polymorphism – Example</vt:lpstr>
      <vt:lpstr>Polymorphism – Example (2)</vt:lpstr>
      <vt:lpstr>PowerPoint Presentation</vt:lpstr>
      <vt:lpstr>Class Hierarchies: Real World Example</vt:lpstr>
      <vt:lpstr>Real World Example: Calculator</vt:lpstr>
      <vt:lpstr>Real World Example: Calculator (2)</vt:lpstr>
      <vt:lpstr>Real World Example: Calculator (3)</vt:lpstr>
      <vt:lpstr>Real World Example: Calculator (4)</vt:lpstr>
      <vt:lpstr>Calculator Classes </vt:lpstr>
      <vt:lpstr>Exception Classes</vt:lpstr>
      <vt:lpstr>Exception Handling in OOP</vt:lpstr>
      <vt:lpstr>Exception Hierarchy</vt:lpstr>
      <vt:lpstr>Defining an Exception Class</vt:lpstr>
      <vt:lpstr>Defining Exception Classes</vt:lpstr>
      <vt:lpstr>Cohesion and Coupling</vt:lpstr>
      <vt:lpstr>Cohesion</vt:lpstr>
      <vt:lpstr>Good and Bad Cohesion</vt:lpstr>
      <vt:lpstr>Strong Cohesion</vt:lpstr>
      <vt:lpstr>Weak Cohesion</vt:lpstr>
      <vt:lpstr>Coupling</vt:lpstr>
      <vt:lpstr>Loose and Tight Coupling</vt:lpstr>
      <vt:lpstr>Loose Coupling – Example</vt:lpstr>
      <vt:lpstr>Tight Coupling – Example</vt:lpstr>
      <vt:lpstr>Spaghetti Code</vt:lpstr>
      <vt:lpstr>Summary</vt:lpstr>
      <vt:lpstr>Object-Oriented Programming Fundamental Principles – Part II</vt:lpstr>
      <vt:lpstr>Exercises</vt:lpstr>
      <vt:lpstr>Exercises (2)</vt:lpstr>
      <vt:lpstr>Exercises (3)</vt:lpstr>
      <vt:lpstr>Exercises (4)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Svetlin Nakov</cp:lastModifiedBy>
  <cp:revision>565</cp:revision>
  <dcterms:created xsi:type="dcterms:W3CDTF">2007-12-08T16:03:35Z</dcterms:created>
  <dcterms:modified xsi:type="dcterms:W3CDTF">2013-03-06T09:10:57Z</dcterms:modified>
  <cp:category>software engineering</cp:category>
</cp:coreProperties>
</file>