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68"/>
  </p:notesMasterIdLst>
  <p:handoutMasterIdLst>
    <p:handoutMasterId r:id="rId69"/>
  </p:handoutMasterIdLst>
  <p:sldIdLst>
    <p:sldId id="256" r:id="rId2"/>
    <p:sldId id="350" r:id="rId3"/>
    <p:sldId id="354" r:id="rId4"/>
    <p:sldId id="272" r:id="rId5"/>
    <p:sldId id="259" r:id="rId6"/>
    <p:sldId id="277" r:id="rId7"/>
    <p:sldId id="295" r:id="rId8"/>
    <p:sldId id="278" r:id="rId9"/>
    <p:sldId id="279" r:id="rId10"/>
    <p:sldId id="283" r:id="rId11"/>
    <p:sldId id="308" r:id="rId12"/>
    <p:sldId id="352" r:id="rId13"/>
    <p:sldId id="309" r:id="rId14"/>
    <p:sldId id="322" r:id="rId15"/>
    <p:sldId id="323" r:id="rId16"/>
    <p:sldId id="324" r:id="rId17"/>
    <p:sldId id="325" r:id="rId18"/>
    <p:sldId id="310" r:id="rId19"/>
    <p:sldId id="311" r:id="rId20"/>
    <p:sldId id="312" r:id="rId21"/>
    <p:sldId id="313" r:id="rId22"/>
    <p:sldId id="314" r:id="rId23"/>
    <p:sldId id="315" r:id="rId24"/>
    <p:sldId id="316" r:id="rId25"/>
    <p:sldId id="317" r:id="rId26"/>
    <p:sldId id="318" r:id="rId27"/>
    <p:sldId id="319" r:id="rId28"/>
    <p:sldId id="320" r:id="rId29"/>
    <p:sldId id="300" r:id="rId30"/>
    <p:sldId id="301" r:id="rId31"/>
    <p:sldId id="302" r:id="rId32"/>
    <p:sldId id="349" r:id="rId33"/>
    <p:sldId id="303" r:id="rId34"/>
    <p:sldId id="356" r:id="rId35"/>
    <p:sldId id="358" r:id="rId36"/>
    <p:sldId id="359" r:id="rId37"/>
    <p:sldId id="369" r:id="rId38"/>
    <p:sldId id="370" r:id="rId39"/>
    <p:sldId id="371" r:id="rId40"/>
    <p:sldId id="361" r:id="rId41"/>
    <p:sldId id="394" r:id="rId42"/>
    <p:sldId id="362" r:id="rId43"/>
    <p:sldId id="364" r:id="rId44"/>
    <p:sldId id="290" r:id="rId45"/>
    <p:sldId id="291" r:id="rId46"/>
    <p:sldId id="374" r:id="rId47"/>
    <p:sldId id="389" r:id="rId48"/>
    <p:sldId id="390" r:id="rId49"/>
    <p:sldId id="381" r:id="rId50"/>
    <p:sldId id="391" r:id="rId51"/>
    <p:sldId id="392" r:id="rId52"/>
    <p:sldId id="393" r:id="rId53"/>
    <p:sldId id="386" r:id="rId54"/>
    <p:sldId id="328" r:id="rId55"/>
    <p:sldId id="294" r:id="rId56"/>
    <p:sldId id="330" r:id="rId57"/>
    <p:sldId id="331" r:id="rId58"/>
    <p:sldId id="336" r:id="rId59"/>
    <p:sldId id="337" r:id="rId60"/>
    <p:sldId id="335" r:id="rId61"/>
    <p:sldId id="333" r:id="rId62"/>
    <p:sldId id="396" r:id="rId63"/>
    <p:sldId id="376" r:id="rId64"/>
    <p:sldId id="395" r:id="rId65"/>
    <p:sldId id="375" r:id="rId66"/>
    <p:sldId id="37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CA7DE"/>
    <a:srgbClr val="E6D604"/>
    <a:srgbClr val="8ECC1E"/>
    <a:srgbClr val="0000FF"/>
    <a:srgbClr val="D2E1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959" autoAdjust="0"/>
    <p:restoredTop sz="96316" autoAdjust="0"/>
  </p:normalViewPr>
  <p:slideViewPr>
    <p:cSldViewPr snapToGrid="0">
      <p:cViewPr>
        <p:scale>
          <a:sx n="75" d="100"/>
          <a:sy n="75" d="100"/>
        </p:scale>
        <p:origin x="-18" y="-6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pPr/>
              <a:t>3/30/2019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pPr/>
              <a:t>‹#›</a:t>
            </a:fld>
            <a:endParaRPr lang="en-US"/>
          </a:p>
        </p:txBody>
      </p:sp>
    </p:spTree>
    <p:extLst>
      <p:ext uri="{BB962C8B-B14F-4D97-AF65-F5344CB8AC3E}">
        <p14:creationId xmlns="" xmlns:p14="http://schemas.microsoft.com/office/powerpoint/2010/main"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pPr/>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pPr/>
              <a:t>‹#›</a:t>
            </a:fld>
            <a:endParaRPr lang="en-US"/>
          </a:p>
        </p:txBody>
      </p:sp>
    </p:spTree>
    <p:extLst>
      <p:ext uri="{BB962C8B-B14F-4D97-AF65-F5344CB8AC3E}">
        <p14:creationId xmlns="" xmlns:p14="http://schemas.microsoft.com/office/powerpoint/2010/main"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1595070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16</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17</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18</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19</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20</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21</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22</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23</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26</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27</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28</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29</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30</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31</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33</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37</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6</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38</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39</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pPr/>
              <a:t>45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47</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50</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51</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56</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8</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57</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58</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59</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60</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61</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9</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10</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pPr/>
              <a:t>11</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12</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13</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 xmlns:p14="http://schemas.microsoft.com/office/powerpoint/2010/main" val="289285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0B6E8B-542C-4F7D-986F-42F31B9ABE91}" type="datetime1">
              <a:rPr lang="en-US" smtClean="0"/>
              <a:pPr/>
              <a:t>3/30/2019</a:t>
            </a:fld>
            <a:endParaRPr lang="en-US"/>
          </a:p>
        </p:txBody>
      </p:sp>
      <p:sp>
        <p:nvSpPr>
          <p:cNvPr id="5" name="Footer Placeholder 4"/>
          <p:cNvSpPr>
            <a:spLocks noGrp="1"/>
          </p:cNvSpPr>
          <p:nvPr>
            <p:ph type="ftr" sz="quarter" idx="11"/>
          </p:nvPr>
        </p:nvSpPr>
        <p:spPr/>
        <p:txBody>
          <a:bodyPr/>
          <a:lstStyle/>
          <a:p>
            <a:r>
              <a:rPr lang="en-US" smtClean="0"/>
              <a:t>Microprocessors and Microcontrollers</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AC6331-0539-4F7A-B2BD-373143406EFA}" type="datetime1">
              <a:rPr lang="en-US" smtClean="0"/>
              <a:pPr/>
              <a:t>3/30/2019</a:t>
            </a:fld>
            <a:endParaRPr lang="en-US"/>
          </a:p>
        </p:txBody>
      </p:sp>
      <p:sp>
        <p:nvSpPr>
          <p:cNvPr id="5" name="Footer Placeholder 4"/>
          <p:cNvSpPr>
            <a:spLocks noGrp="1"/>
          </p:cNvSpPr>
          <p:nvPr>
            <p:ph type="ftr" sz="quarter" idx="11"/>
          </p:nvPr>
        </p:nvSpPr>
        <p:spPr/>
        <p:txBody>
          <a:bodyPr/>
          <a:lstStyle/>
          <a:p>
            <a:r>
              <a:rPr lang="en-US" smtClean="0"/>
              <a:t>Microprocessors and Microcontrollers</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656FA-7981-458B-A236-8B9A45B7498B}" type="datetime1">
              <a:rPr lang="en-US" smtClean="0"/>
              <a:pPr/>
              <a:t>3/30/2019</a:t>
            </a:fld>
            <a:endParaRPr lang="en-US"/>
          </a:p>
        </p:txBody>
      </p:sp>
      <p:sp>
        <p:nvSpPr>
          <p:cNvPr id="5" name="Footer Placeholder 4"/>
          <p:cNvSpPr>
            <a:spLocks noGrp="1"/>
          </p:cNvSpPr>
          <p:nvPr>
            <p:ph type="ftr" sz="quarter" idx="11"/>
          </p:nvPr>
        </p:nvSpPr>
        <p:spPr/>
        <p:txBody>
          <a:bodyPr/>
          <a:lstStyle/>
          <a:p>
            <a:r>
              <a:rPr lang="en-US" smtClean="0"/>
              <a:t>Microprocessors and Microcontrollers</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51D4474-BBD3-4286-9B1C-D50A0C345778}" type="datetime1">
              <a:rPr lang="en-US" smtClean="0"/>
              <a:pPr/>
              <a:t>3/30/2019</a:t>
            </a:fld>
            <a:endParaRPr lang="en-US"/>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 xmlns:p14="http://schemas.microsoft.com/office/powerpoint/2010/main" val="95599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E45DD7-F8A8-4215-B100-1DA839F0DEC2}" type="datetime1">
              <a:rPr lang="en-US" smtClean="0"/>
              <a:pPr/>
              <a:t>3/30/2019</a:t>
            </a:fld>
            <a:endParaRPr lang="en-US"/>
          </a:p>
        </p:txBody>
      </p:sp>
      <p:sp>
        <p:nvSpPr>
          <p:cNvPr id="5" name="Footer Placeholder 4"/>
          <p:cNvSpPr>
            <a:spLocks noGrp="1"/>
          </p:cNvSpPr>
          <p:nvPr>
            <p:ph type="ftr" sz="quarter" idx="11"/>
          </p:nvPr>
        </p:nvSpPr>
        <p:spPr/>
        <p:txBody>
          <a:bodyPr/>
          <a:lstStyle/>
          <a:p>
            <a:r>
              <a:rPr lang="en-US" smtClean="0"/>
              <a:t>Microprocessors and Microcontrollers</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37731-0411-4B4A-AD8A-D7899DA6EBF6}" type="datetime1">
              <a:rPr lang="en-US" smtClean="0"/>
              <a:pPr/>
              <a:t>3/30/2019</a:t>
            </a:fld>
            <a:endParaRPr lang="en-US"/>
          </a:p>
        </p:txBody>
      </p:sp>
      <p:sp>
        <p:nvSpPr>
          <p:cNvPr id="5" name="Footer Placeholder 4"/>
          <p:cNvSpPr>
            <a:spLocks noGrp="1"/>
          </p:cNvSpPr>
          <p:nvPr>
            <p:ph type="ftr" sz="quarter" idx="11"/>
          </p:nvPr>
        </p:nvSpPr>
        <p:spPr/>
        <p:txBody>
          <a:bodyPr/>
          <a:lstStyle/>
          <a:p>
            <a:r>
              <a:rPr lang="en-US" smtClean="0"/>
              <a:t>Microprocessors and Microcontrollers</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74B841-9743-403A-A3DB-0D33EB0CBF16}" type="datetime1">
              <a:rPr lang="en-US" smtClean="0"/>
              <a:pPr/>
              <a:t>3/30/2019</a:t>
            </a:fld>
            <a:endParaRPr lang="en-US"/>
          </a:p>
        </p:txBody>
      </p:sp>
      <p:sp>
        <p:nvSpPr>
          <p:cNvPr id="6" name="Footer Placeholder 5"/>
          <p:cNvSpPr>
            <a:spLocks noGrp="1"/>
          </p:cNvSpPr>
          <p:nvPr>
            <p:ph type="ftr" sz="quarter" idx="11"/>
          </p:nvPr>
        </p:nvSpPr>
        <p:spPr/>
        <p:txBody>
          <a:bodyPr/>
          <a:lstStyle/>
          <a:p>
            <a:r>
              <a:rPr lang="en-US" smtClean="0"/>
              <a:t>Microprocessors and Microcontrollers</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901A5A-216B-4E85-B035-5D470F11519E}" type="datetime1">
              <a:rPr lang="en-US" smtClean="0"/>
              <a:pPr/>
              <a:t>3/30/2019</a:t>
            </a:fld>
            <a:endParaRPr lang="en-US"/>
          </a:p>
        </p:txBody>
      </p:sp>
      <p:sp>
        <p:nvSpPr>
          <p:cNvPr id="8" name="Footer Placeholder 7"/>
          <p:cNvSpPr>
            <a:spLocks noGrp="1"/>
          </p:cNvSpPr>
          <p:nvPr>
            <p:ph type="ftr" sz="quarter" idx="11"/>
          </p:nvPr>
        </p:nvSpPr>
        <p:spPr/>
        <p:txBody>
          <a:bodyPr/>
          <a:lstStyle/>
          <a:p>
            <a:r>
              <a:rPr lang="en-US" smtClean="0"/>
              <a:t>Microprocessors and Microcontrollers</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A46AE-4BBE-47FF-AB78-BFBCE8AE5352}" type="datetime1">
              <a:rPr lang="en-US" smtClean="0"/>
              <a:pPr/>
              <a:t>3/30/2019</a:t>
            </a:fld>
            <a:endParaRPr lang="en-US"/>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817A7-E111-4A2F-A1D6-9FE8C69B767F}" type="datetime1">
              <a:rPr lang="en-US" smtClean="0"/>
              <a:pPr/>
              <a:t>3/30/2019</a:t>
            </a:fld>
            <a:endParaRPr lang="en-US"/>
          </a:p>
        </p:txBody>
      </p:sp>
      <p:sp>
        <p:nvSpPr>
          <p:cNvPr id="3" name="Footer Placeholder 2"/>
          <p:cNvSpPr>
            <a:spLocks noGrp="1"/>
          </p:cNvSpPr>
          <p:nvPr>
            <p:ph type="ftr" sz="quarter" idx="11"/>
          </p:nvPr>
        </p:nvSpPr>
        <p:spPr/>
        <p:txBody>
          <a:bodyPr/>
          <a:lstStyle/>
          <a:p>
            <a:r>
              <a:rPr lang="en-US" smtClean="0"/>
              <a:t>Microprocessors and Microcontrollers</a:t>
            </a:r>
            <a:endParaRPr lang="en-US"/>
          </a:p>
        </p:txBody>
      </p:sp>
      <p:sp>
        <p:nvSpPr>
          <p:cNvPr id="4" name="Slide Number Placeholder 3"/>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5E2676-22C0-4A1A-822F-1DC9EE3DF501}" type="datetime1">
              <a:rPr lang="en-US" smtClean="0"/>
              <a:pPr/>
              <a:t>3/30/2019</a:t>
            </a:fld>
            <a:endParaRPr lang="en-US"/>
          </a:p>
        </p:txBody>
      </p:sp>
      <p:sp>
        <p:nvSpPr>
          <p:cNvPr id="6" name="Footer Placeholder 5"/>
          <p:cNvSpPr>
            <a:spLocks noGrp="1"/>
          </p:cNvSpPr>
          <p:nvPr>
            <p:ph type="ftr" sz="quarter" idx="11"/>
          </p:nvPr>
        </p:nvSpPr>
        <p:spPr/>
        <p:txBody>
          <a:bodyPr/>
          <a:lstStyle/>
          <a:p>
            <a:r>
              <a:rPr lang="en-US" smtClean="0"/>
              <a:t>Microprocessors and Microcontrollers</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C3418-CC0C-4422-BBDD-7D4A3B19A59A}" type="datetime1">
              <a:rPr lang="en-US" smtClean="0"/>
              <a:pPr/>
              <a:t>3/30/2019</a:t>
            </a:fld>
            <a:endParaRPr lang="en-US"/>
          </a:p>
        </p:txBody>
      </p:sp>
      <p:sp>
        <p:nvSpPr>
          <p:cNvPr id="6" name="Footer Placeholder 5"/>
          <p:cNvSpPr>
            <a:spLocks noGrp="1"/>
          </p:cNvSpPr>
          <p:nvPr>
            <p:ph type="ftr" sz="quarter" idx="11"/>
          </p:nvPr>
        </p:nvSpPr>
        <p:spPr/>
        <p:txBody>
          <a:bodyPr/>
          <a:lstStyle/>
          <a:p>
            <a:r>
              <a:rPr lang="en-US" smtClean="0"/>
              <a:t>Microprocessors and Microcontrollers</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2394F-91ED-4E28-87DF-0A09BC077F77}" type="datetime1">
              <a:rPr lang="en-US" smtClean="0"/>
              <a:pPr/>
              <a:t>3/30/2019</a:t>
            </a:fld>
            <a:endParaRPr lang="en-US"/>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Microprocessors and Microcontrollers</a:t>
            </a:r>
            <a:endParaRPr lang="en-US"/>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77EDF-8266-4D24-8986-7AADE8C439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33"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299" y="4798443"/>
            <a:ext cx="9144000" cy="482600"/>
          </a:xfrm>
        </p:spPr>
        <p:txBody>
          <a:bodyPr>
            <a:normAutofit/>
          </a:bodyPr>
          <a:lstStyle/>
          <a:p>
            <a:r>
              <a:rPr lang="en-US" sz="2000" b="1" dirty="0" smtClean="0">
                <a:latin typeface="Times New Roman" panose="02020603050405020304" pitchFamily="18" charset="0"/>
                <a:cs typeface="Times New Roman" panose="02020603050405020304" pitchFamily="18" charset="0"/>
              </a:rPr>
              <a:t>School of Computer Engineering AND TECHNOLOGY</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68172" y="182885"/>
            <a:ext cx="10193528" cy="19333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68725" y="3114820"/>
            <a:ext cx="11083159" cy="646331"/>
          </a:xfrm>
          <a:prstGeom prst="rect">
            <a:avLst/>
          </a:prstGeom>
        </p:spPr>
        <p:txBody>
          <a:bodyPr wrap="square">
            <a:spAutoFit/>
          </a:bodyPr>
          <a:lstStyle/>
          <a:p>
            <a:pPr algn="ctr"/>
            <a:r>
              <a:rPr lang="en-US" sz="3600" b="1" dirty="0" smtClean="0"/>
              <a:t>CS 232	Microprocessors and Microcontrollers</a:t>
            </a:r>
            <a:endParaRPr lang="en-US" sz="4000" dirty="0"/>
          </a:p>
        </p:txBody>
      </p:sp>
    </p:spTree>
    <p:extLst>
      <p:ext uri="{BB962C8B-B14F-4D97-AF65-F5344CB8AC3E}">
        <p14:creationId xmlns="" xmlns:p14="http://schemas.microsoft.com/office/powerpoint/2010/main" val="2485869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888527"/>
            <a:ext cx="2899955" cy="1082585"/>
          </a:xfrm>
        </p:spPr>
        <p:txBody>
          <a:bodyPr>
            <a:noAutofit/>
          </a:bodyPr>
          <a:lstStyle/>
          <a:p>
            <a:pPr>
              <a:spcAft>
                <a:spcPts val="0"/>
              </a:spcAft>
            </a:pPr>
            <a:r>
              <a:rPr lang="en-US" sz="2800" b="1" dirty="0" smtClean="0">
                <a:solidFill>
                  <a:srgbClr val="002060"/>
                </a:solidFill>
              </a:rPr>
              <a:t>Segmentation and Paging</a:t>
            </a:r>
            <a:endParaRPr lang="en-US" sz="2800" b="1" dirty="0">
              <a:solidFill>
                <a:srgbClr val="002060"/>
              </a:solidFill>
            </a:endParaRPr>
          </a:p>
        </p:txBody>
      </p:sp>
      <p:pic>
        <p:nvPicPr>
          <p:cNvPr id="1026" name="Picture 2"/>
          <p:cNvPicPr>
            <a:picLocks noGrp="1" noChangeAspect="1" noChangeArrowheads="1"/>
          </p:cNvPicPr>
          <p:nvPr>
            <p:ph idx="1"/>
          </p:nvPr>
        </p:nvPicPr>
        <p:blipFill>
          <a:blip r:embed="rId3"/>
          <a:srcRect/>
          <a:stretch>
            <a:fillRect/>
          </a:stretch>
        </p:blipFill>
        <p:spPr bwMode="auto">
          <a:xfrm>
            <a:off x="2756267" y="6"/>
            <a:ext cx="9248503" cy="6704057"/>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788" y="380456"/>
            <a:ext cx="9530080" cy="626394"/>
          </a:xfrm>
        </p:spPr>
        <p:txBody>
          <a:bodyPr>
            <a:noAutofit/>
          </a:bodyPr>
          <a:lstStyle/>
          <a:p>
            <a:pPr>
              <a:spcAft>
                <a:spcPts val="0"/>
              </a:spcAft>
            </a:pPr>
            <a:r>
              <a:rPr lang="en-US" sz="3800" b="1" dirty="0" smtClean="0">
                <a:solidFill>
                  <a:srgbClr val="002060"/>
                </a:solidFill>
              </a:rPr>
              <a:t>Segment Selector </a:t>
            </a:r>
            <a:endParaRPr lang="en-US" sz="3800" b="1" dirty="0">
              <a:solidFill>
                <a:srgbClr val="002060"/>
              </a:solidFill>
            </a:endParaRPr>
          </a:p>
        </p:txBody>
      </p:sp>
      <p:sp>
        <p:nvSpPr>
          <p:cNvPr id="7" name="Content Placeholder 2"/>
          <p:cNvSpPr>
            <a:spLocks noGrp="1"/>
          </p:cNvSpPr>
          <p:nvPr>
            <p:ph idx="1"/>
          </p:nvPr>
        </p:nvSpPr>
        <p:spPr>
          <a:xfrm>
            <a:off x="222069" y="1384665"/>
            <a:ext cx="6975565" cy="4714385"/>
          </a:xfrm>
        </p:spPr>
        <p:txBody>
          <a:bodyPr>
            <a:normAutofit lnSpcReduction="10000"/>
          </a:bodyPr>
          <a:lstStyle/>
          <a:p>
            <a:r>
              <a:rPr lang="en-US" sz="2400" dirty="0" smtClean="0"/>
              <a:t>Is a 16 bit identifier, it does not point directly to the segment but, point to the segment descriptor </a:t>
            </a:r>
          </a:p>
          <a:p>
            <a:endParaRPr lang="en-US" sz="2400" b="1" dirty="0" smtClean="0">
              <a:solidFill>
                <a:srgbClr val="7030A0"/>
              </a:solidFill>
            </a:endParaRPr>
          </a:p>
          <a:p>
            <a:r>
              <a:rPr lang="en-US" sz="2400" b="1" dirty="0" smtClean="0">
                <a:solidFill>
                  <a:srgbClr val="7030A0"/>
                </a:solidFill>
              </a:rPr>
              <a:t>Index:</a:t>
            </a:r>
            <a:r>
              <a:rPr lang="en-US" sz="2400" dirty="0" smtClean="0"/>
              <a:t> Bit 3 to 15, selects one of 8192 descriptor from GDT/LDT. Processor multiples index value by 8 and add to base address of GDT/LDT</a:t>
            </a:r>
          </a:p>
          <a:p>
            <a:endParaRPr lang="en-US" sz="2400" b="1" dirty="0" smtClean="0">
              <a:solidFill>
                <a:srgbClr val="7030A0"/>
              </a:solidFill>
            </a:endParaRPr>
          </a:p>
          <a:p>
            <a:r>
              <a:rPr lang="en-US" sz="2400" b="1" dirty="0" smtClean="0">
                <a:solidFill>
                  <a:srgbClr val="7030A0"/>
                </a:solidFill>
              </a:rPr>
              <a:t>TI: Table Indicator</a:t>
            </a:r>
            <a:r>
              <a:rPr lang="en-US" sz="2400" dirty="0" smtClean="0"/>
              <a:t>: specifies use of GDT or LDT. </a:t>
            </a:r>
          </a:p>
          <a:p>
            <a:pPr lvl="1"/>
            <a:r>
              <a:rPr lang="en-US" sz="1900" b="1" dirty="0" smtClean="0"/>
              <a:t>TI = 0 selects GDT  &amp; TI = 1 select LDT </a:t>
            </a:r>
          </a:p>
          <a:p>
            <a:endParaRPr lang="en-US" sz="2400" b="1" dirty="0" smtClean="0">
              <a:solidFill>
                <a:srgbClr val="7030A0"/>
              </a:solidFill>
            </a:endParaRPr>
          </a:p>
          <a:p>
            <a:r>
              <a:rPr lang="en-US" sz="2400" b="1" dirty="0" smtClean="0">
                <a:solidFill>
                  <a:srgbClr val="7030A0"/>
                </a:solidFill>
              </a:rPr>
              <a:t>RPL(Request Privilege Level) : </a:t>
            </a:r>
            <a:r>
              <a:rPr lang="en-US" sz="2400" dirty="0" smtClean="0"/>
              <a:t>having value form 0 to 3, with o as highest Privilege</a:t>
            </a:r>
          </a:p>
          <a:p>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7093133" y="1938971"/>
            <a:ext cx="4911315" cy="3874000"/>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412" y="367393"/>
            <a:ext cx="9530080" cy="626394"/>
          </a:xfrm>
        </p:spPr>
        <p:txBody>
          <a:bodyPr>
            <a:noAutofit/>
          </a:bodyPr>
          <a:lstStyle/>
          <a:p>
            <a:pPr>
              <a:spcAft>
                <a:spcPts val="0"/>
              </a:spcAft>
            </a:pPr>
            <a:r>
              <a:rPr lang="en-US" sz="3800" b="1" dirty="0" smtClean="0">
                <a:solidFill>
                  <a:srgbClr val="002060"/>
                </a:solidFill>
              </a:rPr>
              <a:t>Segment Descriptor Table</a:t>
            </a:r>
            <a:endParaRPr lang="en-US" sz="3800" b="1" dirty="0">
              <a:solidFill>
                <a:srgbClr val="002060"/>
              </a:solidFill>
            </a:endParaRPr>
          </a:p>
        </p:txBody>
      </p:sp>
      <p:sp>
        <p:nvSpPr>
          <p:cNvPr id="7" name="Content Placeholder 2"/>
          <p:cNvSpPr>
            <a:spLocks noGrp="1"/>
          </p:cNvSpPr>
          <p:nvPr>
            <p:ph idx="1"/>
          </p:nvPr>
        </p:nvSpPr>
        <p:spPr>
          <a:xfrm>
            <a:off x="402337" y="1527048"/>
            <a:ext cx="6233595" cy="4572000"/>
          </a:xfrm>
        </p:spPr>
        <p:txBody>
          <a:bodyPr/>
          <a:lstStyle/>
          <a:p>
            <a:r>
              <a:rPr lang="en-US" dirty="0" smtClean="0"/>
              <a:t>Descriptor table is variable in length and can contain up to 8192 ( 2</a:t>
            </a:r>
            <a:r>
              <a:rPr lang="en-US" baseline="30000" dirty="0" smtClean="0"/>
              <a:t>13 </a:t>
            </a:r>
            <a:r>
              <a:rPr lang="en-US" dirty="0" smtClean="0"/>
              <a:t>) </a:t>
            </a:r>
          </a:p>
          <a:p>
            <a:pPr>
              <a:buNone/>
            </a:pPr>
            <a:r>
              <a:rPr lang="en-US" dirty="0" smtClean="0"/>
              <a:t>   8 byte descriptors</a:t>
            </a:r>
          </a:p>
          <a:p>
            <a:r>
              <a:rPr lang="en-US" dirty="0" smtClean="0"/>
              <a:t>Types are</a:t>
            </a:r>
          </a:p>
          <a:p>
            <a:pPr lvl="1"/>
            <a:r>
              <a:rPr lang="en-US" sz="2000" b="1" dirty="0" smtClean="0">
                <a:solidFill>
                  <a:srgbClr val="7030A0"/>
                </a:solidFill>
              </a:rPr>
              <a:t>GDT – Global Descriptor Table </a:t>
            </a:r>
          </a:p>
          <a:p>
            <a:pPr lvl="1"/>
            <a:r>
              <a:rPr lang="en-US" sz="2000" b="1" dirty="0" smtClean="0">
                <a:solidFill>
                  <a:srgbClr val="7030A0"/>
                </a:solidFill>
              </a:rPr>
              <a:t>LDT – Local Descriptor Table</a:t>
            </a:r>
            <a:endParaRPr lang="en-US" sz="2000" b="1"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6879901" y="1549404"/>
            <a:ext cx="5007299" cy="5067311"/>
          </a:xfrm>
          <a:prstGeom prst="rect">
            <a:avLst/>
          </a:prstGeom>
          <a:noFill/>
          <a:ln w="9525">
            <a:noFill/>
            <a:miter lim="800000"/>
            <a:headEnd/>
            <a:tailEnd/>
          </a:ln>
          <a:effectLst/>
        </p:spPr>
      </p:pic>
    </p:spTree>
    <p:extLst>
      <p:ext uri="{BB962C8B-B14F-4D97-AF65-F5344CB8AC3E}">
        <p14:creationId xmlns="" xmlns:p14="http://schemas.microsoft.com/office/powerpoint/2010/main" val="4289512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pPr>
              <a:spcAft>
                <a:spcPts val="0"/>
              </a:spcAft>
            </a:pPr>
            <a:r>
              <a:rPr lang="en-US" sz="4000" dirty="0" smtClean="0"/>
              <a:t>Null Segment Selector.</a:t>
            </a:r>
            <a:endParaRPr lang="en-US" sz="3800" dirty="0">
              <a:solidFill>
                <a:srgbClr val="002060"/>
              </a:solidFill>
            </a:endParaRPr>
          </a:p>
        </p:txBody>
      </p:sp>
      <p:sp>
        <p:nvSpPr>
          <p:cNvPr id="7" name="Content Placeholder 2"/>
          <p:cNvSpPr>
            <a:spLocks noGrp="1"/>
          </p:cNvSpPr>
          <p:nvPr>
            <p:ph idx="1"/>
          </p:nvPr>
        </p:nvSpPr>
        <p:spPr/>
        <p:txBody>
          <a:bodyPr>
            <a:normAutofit fontScale="92500" lnSpcReduction="10000"/>
          </a:bodyPr>
          <a:lstStyle/>
          <a:p>
            <a:pPr algn="just"/>
            <a:endParaRPr lang="en-US" dirty="0" smtClean="0"/>
          </a:p>
          <a:p>
            <a:pPr algn="just"/>
            <a:r>
              <a:rPr lang="en-US" dirty="0" smtClean="0"/>
              <a:t>First entry of GDT is not used by Processor. A segment selector which points to entry of GDT is called as </a:t>
            </a:r>
            <a:r>
              <a:rPr lang="en-US" b="1" i="1" dirty="0" smtClean="0"/>
              <a:t>Null Segment Selector</a:t>
            </a:r>
            <a:r>
              <a:rPr lang="en-US" dirty="0" smtClean="0"/>
              <a:t>.</a:t>
            </a:r>
          </a:p>
          <a:p>
            <a:pPr algn="just"/>
            <a:endParaRPr lang="en-US" dirty="0" smtClean="0"/>
          </a:p>
          <a:p>
            <a:pPr algn="just"/>
            <a:r>
              <a:rPr lang="en-US" dirty="0" smtClean="0"/>
              <a:t>Loading unused data-segment registers with a null segment selector is a useful method of </a:t>
            </a:r>
            <a:r>
              <a:rPr lang="en-US" b="1" dirty="0" smtClean="0"/>
              <a:t>detecting accesses to unused segment registers.</a:t>
            </a:r>
          </a:p>
          <a:p>
            <a:pPr algn="just"/>
            <a:endParaRPr lang="en-US" dirty="0" smtClean="0"/>
          </a:p>
          <a:p>
            <a:pPr algn="just"/>
            <a:r>
              <a:rPr lang="en-US" dirty="0" smtClean="0"/>
              <a:t>and/or </a:t>
            </a:r>
            <a:r>
              <a:rPr lang="en-US" b="1" dirty="0" smtClean="0"/>
              <a:t>preventing unwanted accesses to data segments</a:t>
            </a:r>
            <a:r>
              <a:rPr lang="en-US" dirty="0" smtClean="0"/>
              <a:t>.</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34950"/>
            <a:ext cx="9530080" cy="626394"/>
          </a:xfrm>
        </p:spPr>
        <p:txBody>
          <a:bodyPr>
            <a:noAutofit/>
          </a:bodyPr>
          <a:lstStyle/>
          <a:p>
            <a:pPr>
              <a:spcAft>
                <a:spcPts val="0"/>
              </a:spcAft>
            </a:pPr>
            <a:r>
              <a:rPr lang="en-US" sz="3800" b="1" dirty="0" smtClean="0">
                <a:solidFill>
                  <a:srgbClr val="002060"/>
                </a:solidFill>
              </a:rPr>
              <a:t>Memory Management Registers</a:t>
            </a:r>
            <a:endParaRPr lang="en-US" sz="3800" b="1" dirty="0">
              <a:solidFill>
                <a:srgbClr val="002060"/>
              </a:solidFill>
            </a:endParaRPr>
          </a:p>
        </p:txBody>
      </p:sp>
      <p:sp>
        <p:nvSpPr>
          <p:cNvPr id="7" name="Content Placeholder 2"/>
          <p:cNvSpPr>
            <a:spLocks noGrp="1"/>
          </p:cNvSpPr>
          <p:nvPr>
            <p:ph idx="1"/>
          </p:nvPr>
        </p:nvSpPr>
        <p:spPr>
          <a:xfrm>
            <a:off x="402336" y="1527054"/>
            <a:ext cx="11338560" cy="1229215"/>
          </a:xfrm>
        </p:spPr>
        <p:txBody>
          <a:bodyPr/>
          <a:lstStyle/>
          <a:p>
            <a:r>
              <a:rPr lang="en-US" dirty="0" smtClean="0"/>
              <a:t>System provided 4 memory management registers GDTR, LDTR, IDTR and TR</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3075" name="Picture 3"/>
          <p:cNvPicPr>
            <a:picLocks noChangeAspect="1" noChangeArrowheads="1"/>
          </p:cNvPicPr>
          <p:nvPr/>
        </p:nvPicPr>
        <p:blipFill>
          <a:blip r:embed="rId4"/>
          <a:srcRect/>
          <a:stretch>
            <a:fillRect/>
          </a:stretch>
        </p:blipFill>
        <p:spPr bwMode="auto">
          <a:xfrm>
            <a:off x="487929" y="2514600"/>
            <a:ext cx="10737423" cy="3965112"/>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500" y="285750"/>
            <a:ext cx="9530080" cy="626394"/>
          </a:xfrm>
        </p:spPr>
        <p:txBody>
          <a:bodyPr>
            <a:noAutofit/>
          </a:bodyPr>
          <a:lstStyle/>
          <a:p>
            <a:pPr>
              <a:spcAft>
                <a:spcPts val="0"/>
              </a:spcAft>
            </a:pPr>
            <a:r>
              <a:rPr lang="en-US" sz="3800" b="1" dirty="0" smtClean="0">
                <a:solidFill>
                  <a:srgbClr val="002060"/>
                </a:solidFill>
              </a:rPr>
              <a:t>GDTR &amp; IDTR</a:t>
            </a:r>
            <a:endParaRPr lang="en-US" sz="3800" b="1" dirty="0">
              <a:solidFill>
                <a:srgbClr val="002060"/>
              </a:solidFill>
            </a:endParaRPr>
          </a:p>
        </p:txBody>
      </p:sp>
      <p:sp>
        <p:nvSpPr>
          <p:cNvPr id="7" name="Content Placeholder 2"/>
          <p:cNvSpPr>
            <a:spLocks noGrp="1"/>
          </p:cNvSpPr>
          <p:nvPr>
            <p:ph idx="1"/>
          </p:nvPr>
        </p:nvSpPr>
        <p:spPr>
          <a:xfrm>
            <a:off x="609600" y="1600206"/>
            <a:ext cx="10972800" cy="4724394"/>
          </a:xfrm>
        </p:spPr>
        <p:txBody>
          <a:bodyPr>
            <a:normAutofit/>
          </a:bodyPr>
          <a:lstStyle/>
          <a:p>
            <a:pPr>
              <a:buNone/>
            </a:pPr>
            <a:r>
              <a:rPr lang="en-US" sz="2400" b="1" dirty="0" smtClean="0">
                <a:solidFill>
                  <a:srgbClr val="7030A0"/>
                </a:solidFill>
              </a:rPr>
              <a:t>GDTR Global Descriptor Table Register</a:t>
            </a:r>
          </a:p>
          <a:p>
            <a:r>
              <a:rPr lang="en-US" sz="2400" b="1" dirty="0" smtClean="0">
                <a:solidFill>
                  <a:srgbClr val="002060"/>
                </a:solidFill>
              </a:rPr>
              <a:t> H</a:t>
            </a:r>
            <a:r>
              <a:rPr lang="en-US" sz="2200" dirty="0" smtClean="0">
                <a:solidFill>
                  <a:srgbClr val="7030A0"/>
                </a:solidFill>
              </a:rPr>
              <a:t>olds the base address of 32 bit in protected mode and 64 bit in IA 32 mode along with 16bit table limit for the GDT.</a:t>
            </a:r>
          </a:p>
          <a:p>
            <a:r>
              <a:rPr lang="en-US" sz="2200" dirty="0" smtClean="0">
                <a:solidFill>
                  <a:srgbClr val="7030A0"/>
                </a:solidFill>
              </a:rPr>
              <a:t>LGDT and SGDT instructions load and store the GDTR Register</a:t>
            </a:r>
          </a:p>
          <a:p>
            <a:r>
              <a:rPr lang="en-US" sz="2200" dirty="0" smtClean="0">
                <a:solidFill>
                  <a:srgbClr val="7030A0"/>
                </a:solidFill>
              </a:rPr>
              <a:t>On power ON default value is set to 0 with limit 0FFFFH </a:t>
            </a:r>
          </a:p>
          <a:p>
            <a:pPr>
              <a:buNone/>
            </a:pPr>
            <a:endParaRPr lang="en-US" sz="2400" b="1" dirty="0" smtClean="0">
              <a:solidFill>
                <a:srgbClr val="7030A0"/>
              </a:solidFill>
            </a:endParaRPr>
          </a:p>
          <a:p>
            <a:pPr>
              <a:buNone/>
            </a:pPr>
            <a:r>
              <a:rPr lang="en-US" sz="2400" b="1" dirty="0" smtClean="0">
                <a:solidFill>
                  <a:srgbClr val="7030A0"/>
                </a:solidFill>
              </a:rPr>
              <a:t>IDTR Interrupt Descriptor Table Register</a:t>
            </a:r>
          </a:p>
          <a:p>
            <a:pPr marL="342900" lvl="1" indent="-342900">
              <a:buFont typeface="Arial" pitchFamily="34" charset="0"/>
              <a:buChar char="•"/>
            </a:pPr>
            <a:r>
              <a:rPr lang="en-US" sz="2200" dirty="0" smtClean="0">
                <a:solidFill>
                  <a:srgbClr val="7030A0"/>
                </a:solidFill>
              </a:rPr>
              <a:t>Holds base address and limit for IDT</a:t>
            </a:r>
          </a:p>
          <a:p>
            <a:pPr marL="342900" lvl="1" indent="-342900">
              <a:buFont typeface="Arial" pitchFamily="34" charset="0"/>
              <a:buChar char="•"/>
            </a:pPr>
            <a:r>
              <a:rPr lang="en-US" sz="2200" dirty="0" smtClean="0">
                <a:solidFill>
                  <a:srgbClr val="7030A0"/>
                </a:solidFill>
              </a:rPr>
              <a:t>LIDT and SIDT instructions are used to load and store IDTR register</a:t>
            </a:r>
          </a:p>
          <a:p>
            <a:pPr marL="342900" lvl="1" indent="-342900">
              <a:buFont typeface="Arial" pitchFamily="34" charset="0"/>
              <a:buChar char="•"/>
            </a:pPr>
            <a:r>
              <a:rPr lang="en-US" sz="2200" dirty="0" smtClean="0">
                <a:solidFill>
                  <a:srgbClr val="7030A0"/>
                </a:solidFill>
              </a:rPr>
              <a:t>On power ON default value is set to 0 with limit 0FFFFH</a:t>
            </a:r>
            <a:endParaRPr lang="en-US" sz="2200"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400050"/>
            <a:ext cx="9530080" cy="626394"/>
          </a:xfrm>
        </p:spPr>
        <p:txBody>
          <a:bodyPr>
            <a:noAutofit/>
          </a:bodyPr>
          <a:lstStyle/>
          <a:p>
            <a:pPr>
              <a:spcAft>
                <a:spcPts val="0"/>
              </a:spcAft>
            </a:pPr>
            <a:r>
              <a:rPr lang="en-US" sz="3800" b="1" dirty="0" smtClean="0">
                <a:solidFill>
                  <a:srgbClr val="002060"/>
                </a:solidFill>
              </a:rPr>
              <a:t>LDTR</a:t>
            </a:r>
            <a:endParaRPr lang="en-US" sz="3800" b="1" dirty="0">
              <a:solidFill>
                <a:srgbClr val="002060"/>
              </a:solidFill>
            </a:endParaRPr>
          </a:p>
        </p:txBody>
      </p:sp>
      <p:sp>
        <p:nvSpPr>
          <p:cNvPr id="7" name="Content Placeholder 2"/>
          <p:cNvSpPr>
            <a:spLocks noGrp="1"/>
          </p:cNvSpPr>
          <p:nvPr>
            <p:ph idx="1"/>
          </p:nvPr>
        </p:nvSpPr>
        <p:spPr>
          <a:xfrm>
            <a:off x="609600" y="1168400"/>
            <a:ext cx="10972800" cy="4957769"/>
          </a:xfrm>
        </p:spPr>
        <p:txBody>
          <a:bodyPr>
            <a:noAutofit/>
          </a:bodyPr>
          <a:lstStyle/>
          <a:p>
            <a:pPr lvl="1"/>
            <a:r>
              <a:rPr lang="en-US" sz="2000" b="1" dirty="0" smtClean="0">
                <a:solidFill>
                  <a:srgbClr val="7030A0"/>
                </a:solidFill>
              </a:rPr>
              <a:t>Holds 16 bit segment selector, base address, limit and descriptor attributes for the LDT(An </a:t>
            </a:r>
            <a:r>
              <a:rPr lang="en-US" sz="2000" dirty="0" smtClean="0">
                <a:solidFill>
                  <a:srgbClr val="7030A0"/>
                </a:solidFill>
              </a:rPr>
              <a:t>LDT is </a:t>
            </a:r>
            <a:r>
              <a:rPr lang="en-US" sz="2200" dirty="0" smtClean="0">
                <a:solidFill>
                  <a:srgbClr val="7030A0"/>
                </a:solidFill>
              </a:rPr>
              <a:t>accessed with its segment selector. To eliminate address translations when accessing the LDT, the segment selector, base linear address, limit, and access rights of the LDT are stored in the LDTR register)</a:t>
            </a:r>
          </a:p>
          <a:p>
            <a:pPr lvl="1"/>
            <a:endParaRPr lang="en-US" sz="2200" dirty="0" smtClean="0">
              <a:solidFill>
                <a:srgbClr val="7030A0"/>
              </a:solidFill>
            </a:endParaRPr>
          </a:p>
          <a:p>
            <a:pPr lvl="1"/>
            <a:r>
              <a:rPr lang="en-US" sz="2200" dirty="0" smtClean="0">
                <a:solidFill>
                  <a:srgbClr val="7030A0"/>
                </a:solidFill>
              </a:rPr>
              <a:t>LLDT and SLDT instructions are used to load and store LDTR Register</a:t>
            </a:r>
          </a:p>
          <a:p>
            <a:pPr lvl="1"/>
            <a:endParaRPr lang="en-US" sz="2200" dirty="0" smtClean="0">
              <a:solidFill>
                <a:srgbClr val="7030A0"/>
              </a:solidFill>
            </a:endParaRPr>
          </a:p>
          <a:p>
            <a:pPr lvl="1"/>
            <a:r>
              <a:rPr lang="en-US" sz="2200" dirty="0" smtClean="0">
                <a:solidFill>
                  <a:srgbClr val="7030A0"/>
                </a:solidFill>
              </a:rPr>
              <a:t>The segment that contains LDT must have its segment descriptor in the GDT.</a:t>
            </a:r>
          </a:p>
          <a:p>
            <a:pPr lvl="1"/>
            <a:endParaRPr lang="en-US" sz="2200" dirty="0" smtClean="0">
              <a:solidFill>
                <a:srgbClr val="7030A0"/>
              </a:solidFill>
            </a:endParaRPr>
          </a:p>
          <a:p>
            <a:pPr lvl="1"/>
            <a:r>
              <a:rPr lang="en-US" sz="2200" dirty="0" smtClean="0">
                <a:solidFill>
                  <a:srgbClr val="7030A0"/>
                </a:solidFill>
              </a:rPr>
              <a:t>During Task switch, LDTR is loaded automatically</a:t>
            </a:r>
          </a:p>
          <a:p>
            <a:pPr lvl="1"/>
            <a:endParaRPr lang="en-US" sz="2200" dirty="0" smtClean="0">
              <a:solidFill>
                <a:srgbClr val="7030A0"/>
              </a:solidFill>
            </a:endParaRPr>
          </a:p>
          <a:p>
            <a:pPr lvl="1"/>
            <a:r>
              <a:rPr lang="en-US" sz="2200" dirty="0" smtClean="0">
                <a:solidFill>
                  <a:srgbClr val="7030A0"/>
                </a:solidFill>
              </a:rPr>
              <a:t>Content of LDTR are not automatically saved prior to writing new LDT</a:t>
            </a:r>
          </a:p>
          <a:p>
            <a:pPr lvl="1"/>
            <a:r>
              <a:rPr lang="en-US" sz="2200" dirty="0" smtClean="0">
                <a:solidFill>
                  <a:srgbClr val="7030A0"/>
                </a:solidFill>
              </a:rPr>
              <a:t>On power ON default value is set to 0 with limit 0FFFFH </a:t>
            </a: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61950"/>
            <a:ext cx="9530080" cy="626394"/>
          </a:xfrm>
        </p:spPr>
        <p:txBody>
          <a:bodyPr>
            <a:noAutofit/>
          </a:bodyPr>
          <a:lstStyle/>
          <a:p>
            <a:pPr>
              <a:spcAft>
                <a:spcPts val="0"/>
              </a:spcAft>
            </a:pPr>
            <a:r>
              <a:rPr lang="en-US" sz="3800" b="1" dirty="0" smtClean="0">
                <a:solidFill>
                  <a:srgbClr val="002060"/>
                </a:solidFill>
              </a:rPr>
              <a:t>TR</a:t>
            </a:r>
            <a:endParaRPr lang="en-US" sz="3800" b="1" dirty="0">
              <a:solidFill>
                <a:srgbClr val="002060"/>
              </a:solidFill>
            </a:endParaRPr>
          </a:p>
        </p:txBody>
      </p:sp>
      <p:sp>
        <p:nvSpPr>
          <p:cNvPr id="7" name="Content Placeholder 2"/>
          <p:cNvSpPr>
            <a:spLocks noGrp="1"/>
          </p:cNvSpPr>
          <p:nvPr>
            <p:ph idx="1"/>
          </p:nvPr>
        </p:nvSpPr>
        <p:spPr>
          <a:xfrm>
            <a:off x="609600" y="1371602"/>
            <a:ext cx="10972800" cy="4754569"/>
          </a:xfrm>
        </p:spPr>
        <p:txBody>
          <a:bodyPr>
            <a:normAutofit/>
          </a:bodyPr>
          <a:lstStyle/>
          <a:p>
            <a:endParaRPr lang="en-US" sz="2000" dirty="0" smtClean="0">
              <a:solidFill>
                <a:srgbClr val="7030A0"/>
              </a:solidFill>
            </a:endParaRPr>
          </a:p>
          <a:p>
            <a:r>
              <a:rPr lang="en-US" dirty="0" smtClean="0"/>
              <a:t>Task Register </a:t>
            </a:r>
          </a:p>
          <a:p>
            <a:pPr lvl="1"/>
            <a:r>
              <a:rPr lang="en-US" sz="2200" dirty="0" smtClean="0">
                <a:solidFill>
                  <a:srgbClr val="7030A0"/>
                </a:solidFill>
              </a:rPr>
              <a:t>Holds 16 bit segment selector, base address, limit , descriptor attribute for the TSS of the current task</a:t>
            </a:r>
          </a:p>
          <a:p>
            <a:pPr lvl="1"/>
            <a:r>
              <a:rPr lang="en-US" sz="2200" dirty="0" smtClean="0">
                <a:solidFill>
                  <a:srgbClr val="7030A0"/>
                </a:solidFill>
              </a:rPr>
              <a:t>Selector refers the TSS  descriptor in GDT</a:t>
            </a:r>
          </a:p>
          <a:p>
            <a:pPr lvl="1"/>
            <a:r>
              <a:rPr lang="en-US" sz="2200" dirty="0" smtClean="0">
                <a:solidFill>
                  <a:srgbClr val="7030A0"/>
                </a:solidFill>
              </a:rPr>
              <a:t>LTR and STR instructions are used to store and load values in TR register</a:t>
            </a:r>
          </a:p>
          <a:p>
            <a:pPr lvl="1"/>
            <a:r>
              <a:rPr lang="en-US" sz="2200" dirty="0" smtClean="0">
                <a:solidFill>
                  <a:srgbClr val="7030A0"/>
                </a:solidFill>
              </a:rPr>
              <a:t>On power ON default value is set to 0 with limit 0FFFFH</a:t>
            </a:r>
          </a:p>
          <a:p>
            <a:pPr lvl="1"/>
            <a:r>
              <a:rPr lang="en-US" sz="2200" dirty="0" smtClean="0">
                <a:solidFill>
                  <a:srgbClr val="7030A0"/>
                </a:solidFill>
              </a:rPr>
              <a:t>On task switch TR is loaded automatically, it cant save its prior content automatically</a:t>
            </a:r>
          </a:p>
          <a:p>
            <a:pPr lvl="1"/>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475" y="354330"/>
            <a:ext cx="9530080" cy="626394"/>
          </a:xfrm>
        </p:spPr>
        <p:txBody>
          <a:bodyPr>
            <a:noAutofit/>
          </a:bodyPr>
          <a:lstStyle/>
          <a:p>
            <a:pPr>
              <a:spcAft>
                <a:spcPts val="0"/>
              </a:spcAft>
            </a:pPr>
            <a:r>
              <a:rPr lang="en-US" sz="3800" b="1" dirty="0" smtClean="0">
                <a:solidFill>
                  <a:srgbClr val="002060"/>
                </a:solidFill>
              </a:rPr>
              <a:t>Segment Registers</a:t>
            </a:r>
            <a:endParaRPr lang="en-US" sz="3800" b="1" dirty="0">
              <a:solidFill>
                <a:srgbClr val="002060"/>
              </a:solidFill>
            </a:endParaRPr>
          </a:p>
        </p:txBody>
      </p:sp>
      <p:sp>
        <p:nvSpPr>
          <p:cNvPr id="7" name="Content Placeholder 2"/>
          <p:cNvSpPr>
            <a:spLocks noGrp="1"/>
          </p:cNvSpPr>
          <p:nvPr>
            <p:ph idx="1"/>
          </p:nvPr>
        </p:nvSpPr>
        <p:spPr/>
        <p:txBody>
          <a:bodyPr>
            <a:normAutofit fontScale="85000" lnSpcReduction="20000"/>
          </a:bodyPr>
          <a:lstStyle/>
          <a:p>
            <a:r>
              <a:rPr lang="en-US" dirty="0" smtClean="0"/>
              <a:t>To reduce address translation time and coding complexity, processor provides 6 register for holding segment selectors. </a:t>
            </a:r>
          </a:p>
          <a:p>
            <a:endParaRPr lang="en-US" dirty="0" smtClean="0"/>
          </a:p>
          <a:p>
            <a:r>
              <a:rPr lang="en-US" dirty="0" smtClean="0"/>
              <a:t>Each one supports specific type of memory reference </a:t>
            </a:r>
          </a:p>
          <a:p>
            <a:pPr lvl="1"/>
            <a:r>
              <a:rPr lang="en-US" sz="2400" b="1" dirty="0" smtClean="0">
                <a:solidFill>
                  <a:srgbClr val="7030A0"/>
                </a:solidFill>
              </a:rPr>
              <a:t>CS: Code Segment</a:t>
            </a:r>
          </a:p>
          <a:p>
            <a:pPr lvl="1"/>
            <a:r>
              <a:rPr lang="en-US" sz="2400" b="1" dirty="0" smtClean="0">
                <a:solidFill>
                  <a:srgbClr val="7030A0"/>
                </a:solidFill>
              </a:rPr>
              <a:t>DS: Data Segment</a:t>
            </a:r>
          </a:p>
          <a:p>
            <a:pPr lvl="1"/>
            <a:r>
              <a:rPr lang="en-US" sz="2400" b="1" dirty="0" smtClean="0">
                <a:solidFill>
                  <a:srgbClr val="7030A0"/>
                </a:solidFill>
              </a:rPr>
              <a:t>SS: Stack Segment </a:t>
            </a:r>
          </a:p>
          <a:p>
            <a:endParaRPr lang="en-US" dirty="0" smtClean="0"/>
          </a:p>
          <a:p>
            <a:r>
              <a:rPr lang="en-US" dirty="0" smtClean="0"/>
              <a:t>Virtually to execute any program at least 1 CS, 1DS and 1SS must be loaded with valid addresses.</a:t>
            </a:r>
          </a:p>
          <a:p>
            <a:endParaRPr lang="en-US" dirty="0" smtClean="0"/>
          </a:p>
          <a:p>
            <a:r>
              <a:rPr lang="en-US" dirty="0" smtClean="0"/>
              <a:t>Processor provided additional 3 data segment registers as : ES, FS and GS</a:t>
            </a: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54330"/>
            <a:ext cx="9530080" cy="626394"/>
          </a:xfrm>
        </p:spPr>
        <p:txBody>
          <a:bodyPr>
            <a:noAutofit/>
          </a:bodyPr>
          <a:lstStyle/>
          <a:p>
            <a:pPr>
              <a:spcAft>
                <a:spcPts val="0"/>
              </a:spcAft>
            </a:pPr>
            <a:r>
              <a:rPr lang="en-US" sz="3800" b="1" dirty="0" smtClean="0">
                <a:solidFill>
                  <a:srgbClr val="002060"/>
                </a:solidFill>
              </a:rPr>
              <a:t>Segment Registers</a:t>
            </a:r>
            <a:endParaRPr lang="en-US" sz="3800" b="1" dirty="0">
              <a:solidFill>
                <a:srgbClr val="002060"/>
              </a:solidFill>
            </a:endParaRPr>
          </a:p>
        </p:txBody>
      </p:sp>
      <p:sp>
        <p:nvSpPr>
          <p:cNvPr id="7" name="Content Placeholder 2"/>
          <p:cNvSpPr>
            <a:spLocks noGrp="1"/>
          </p:cNvSpPr>
          <p:nvPr>
            <p:ph idx="1"/>
          </p:nvPr>
        </p:nvSpPr>
        <p:spPr/>
        <p:txBody>
          <a:bodyPr>
            <a:normAutofit fontScale="92500" lnSpcReduction="10000"/>
          </a:bodyPr>
          <a:lstStyle/>
          <a:p>
            <a:r>
              <a:rPr lang="en-US" dirty="0" smtClean="0"/>
              <a:t>Six Segment Registers available</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Instructions used to load registers are either direct load (MOV,LDS) or implied load instruction (CALL,JMP). </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2050" name="Picture 2"/>
          <p:cNvPicPr>
            <a:picLocks noChangeAspect="1" noChangeArrowheads="1"/>
          </p:cNvPicPr>
          <p:nvPr/>
        </p:nvPicPr>
        <p:blipFill>
          <a:blip r:embed="rId4"/>
          <a:srcRect/>
          <a:stretch>
            <a:fillRect/>
          </a:stretch>
        </p:blipFill>
        <p:spPr bwMode="auto">
          <a:xfrm>
            <a:off x="1716420" y="1974124"/>
            <a:ext cx="8328917" cy="3089271"/>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 and Outcomes</a:t>
            </a:r>
            <a:endParaRPr lang="en-US" dirty="0"/>
          </a:p>
        </p:txBody>
      </p:sp>
      <p:sp>
        <p:nvSpPr>
          <p:cNvPr id="3" name="Content Placeholder 2"/>
          <p:cNvSpPr>
            <a:spLocks noGrp="1"/>
          </p:cNvSpPr>
          <p:nvPr>
            <p:ph idx="1"/>
          </p:nvPr>
        </p:nvSpPr>
        <p:spPr>
          <a:xfrm>
            <a:off x="609600" y="1181102"/>
            <a:ext cx="10972800" cy="5130799"/>
          </a:xfrm>
        </p:spPr>
        <p:txBody>
          <a:bodyPr>
            <a:normAutofit fontScale="47500" lnSpcReduction="20000"/>
          </a:bodyPr>
          <a:lstStyle/>
          <a:p>
            <a:pPr marL="0" indent="0" algn="just">
              <a:buNone/>
              <a:defRPr/>
            </a:pPr>
            <a:r>
              <a:rPr lang="en-US" sz="3800" b="1" dirty="0" smtClean="0">
                <a:solidFill>
                  <a:schemeClr val="tx1">
                    <a:lumMod val="75000"/>
                    <a:lumOff val="25000"/>
                  </a:schemeClr>
                </a:solidFill>
                <a:latin typeface="Times New Roman" pitchFamily="18" charset="0"/>
                <a:cs typeface="Times New Roman" pitchFamily="18" charset="0"/>
              </a:rPr>
              <a:t>Examination scheme:</a:t>
            </a:r>
            <a:r>
              <a:rPr lang="en-US" sz="3800" dirty="0" smtClean="0">
                <a:solidFill>
                  <a:schemeClr val="tx1">
                    <a:lumMod val="75000"/>
                    <a:lumOff val="25000"/>
                  </a:schemeClr>
                </a:solidFill>
                <a:latin typeface="Times New Roman" pitchFamily="18" charset="0"/>
                <a:cs typeface="Times New Roman" pitchFamily="18" charset="0"/>
              </a:rPr>
              <a:t>  </a:t>
            </a:r>
          </a:p>
          <a:p>
            <a:pPr marL="0" indent="0" algn="just">
              <a:buNone/>
              <a:defRPr/>
            </a:pPr>
            <a:r>
              <a:rPr lang="en-US" sz="3800" dirty="0" smtClean="0">
                <a:latin typeface="Times New Roman" pitchFamily="18" charset="0"/>
                <a:cs typeface="Times New Roman" pitchFamily="18" charset="0"/>
              </a:rPr>
              <a:t>Continuous Assessment: 50 Marks, End Semester: 50 Marks</a:t>
            </a:r>
          </a:p>
          <a:p>
            <a:pPr marL="91440" indent="-91440" algn="just">
              <a:defRPr/>
            </a:pPr>
            <a:endParaRPr lang="en-US" sz="3800" b="1" dirty="0" smtClean="0">
              <a:solidFill>
                <a:schemeClr val="tx1">
                  <a:lumMod val="75000"/>
                  <a:lumOff val="25000"/>
                </a:schemeClr>
              </a:solidFill>
              <a:latin typeface="Times New Roman" pitchFamily="18" charset="0"/>
              <a:cs typeface="Times New Roman" pitchFamily="18" charset="0"/>
            </a:endParaRPr>
          </a:p>
          <a:p>
            <a:pPr marL="0" indent="0" algn="just">
              <a:buNone/>
              <a:defRPr/>
            </a:pPr>
            <a:r>
              <a:rPr lang="en-US" sz="3800" b="1" dirty="0" smtClean="0">
                <a:latin typeface="Times New Roman" pitchFamily="18" charset="0"/>
                <a:cs typeface="Times New Roman" pitchFamily="18" charset="0"/>
              </a:rPr>
              <a:t>Course Objectives:</a:t>
            </a:r>
          </a:p>
          <a:p>
            <a:pPr marL="457200" lvl="0" indent="-457200" algn="just">
              <a:buFont typeface="+mj-lt"/>
              <a:buAutoNum type="arabicPeriod"/>
              <a:defRPr/>
            </a:pPr>
            <a:r>
              <a:rPr lang="en-US" sz="3800" dirty="0" smtClean="0">
                <a:latin typeface="Times New Roman" pitchFamily="18" charset="0"/>
                <a:cs typeface="Times New Roman" pitchFamily="18" charset="0"/>
              </a:rPr>
              <a:t>To learn the architecture and programming of Pentium Microprocessor.</a:t>
            </a:r>
            <a:endParaRPr lang="en-IN" sz="3800" dirty="0" smtClean="0">
              <a:latin typeface="Times New Roman" pitchFamily="18" charset="0"/>
              <a:cs typeface="Times New Roman" pitchFamily="18" charset="0"/>
            </a:endParaRPr>
          </a:p>
          <a:p>
            <a:pPr marL="457200" lvl="0" indent="-457200" algn="just">
              <a:buFont typeface="+mj-lt"/>
              <a:buAutoNum type="arabicPeriod"/>
              <a:defRPr/>
            </a:pPr>
            <a:r>
              <a:rPr lang="en-US" sz="3800" b="1" dirty="0" smtClean="0">
                <a:solidFill>
                  <a:srgbClr val="FF0000"/>
                </a:solidFill>
                <a:latin typeface="Times New Roman" pitchFamily="18" charset="0"/>
                <a:cs typeface="Times New Roman" pitchFamily="18" charset="0"/>
              </a:rPr>
              <a:t>To study the protected memory management Mechanism.</a:t>
            </a:r>
            <a:endParaRPr lang="en-IN" sz="3800" b="1" dirty="0" smtClean="0">
              <a:solidFill>
                <a:srgbClr val="FF0000"/>
              </a:solidFill>
              <a:latin typeface="Times New Roman" pitchFamily="18" charset="0"/>
              <a:cs typeface="Times New Roman" pitchFamily="18" charset="0"/>
            </a:endParaRPr>
          </a:p>
          <a:p>
            <a:pPr marL="457200" indent="-457200" algn="just">
              <a:buFont typeface="+mj-lt"/>
              <a:buAutoNum type="arabicPeriod"/>
              <a:defRPr/>
            </a:pPr>
            <a:r>
              <a:rPr lang="en-US" sz="3800" dirty="0" smtClean="0">
                <a:latin typeface="Times New Roman" pitchFamily="18" charset="0"/>
                <a:cs typeface="Times New Roman" pitchFamily="18" charset="0"/>
              </a:rPr>
              <a:t>To provide insight to multitasking environment.</a:t>
            </a:r>
            <a:endParaRPr lang="en-IN" sz="3800" dirty="0" smtClean="0">
              <a:latin typeface="Times New Roman" pitchFamily="18" charset="0"/>
              <a:cs typeface="Times New Roman" pitchFamily="18" charset="0"/>
            </a:endParaRPr>
          </a:p>
          <a:p>
            <a:pPr marL="457200" indent="-457200" algn="just">
              <a:buFont typeface="+mj-lt"/>
              <a:buAutoNum type="arabicPeriod"/>
              <a:defRPr/>
            </a:pPr>
            <a:r>
              <a:rPr lang="en-US" sz="3800" dirty="0" smtClean="0">
                <a:latin typeface="Times New Roman" pitchFamily="18" charset="0"/>
                <a:cs typeface="Times New Roman" pitchFamily="18" charset="0"/>
              </a:rPr>
              <a:t>To learn the architecture and programming of 8051 Microcontroller</a:t>
            </a:r>
          </a:p>
          <a:p>
            <a:pPr marL="0" indent="0" algn="just">
              <a:lnSpc>
                <a:spcPct val="100000"/>
              </a:lnSpc>
              <a:buNone/>
            </a:pPr>
            <a:r>
              <a:rPr lang="en-US" sz="3800" b="1" dirty="0" smtClean="0">
                <a:latin typeface="Times New Roman" pitchFamily="18" charset="0"/>
                <a:cs typeface="Times New Roman" pitchFamily="18" charset="0"/>
              </a:rPr>
              <a:t>Course Outcomes:</a:t>
            </a:r>
          </a:p>
          <a:p>
            <a:pPr marL="0" indent="0" algn="just">
              <a:buNone/>
              <a:defRPr/>
            </a:pPr>
            <a:r>
              <a:rPr lang="en-IN" sz="3800" dirty="0" smtClean="0">
                <a:latin typeface="Times New Roman" pitchFamily="18" charset="0"/>
                <a:cs typeface="Times New Roman" pitchFamily="18" charset="0"/>
              </a:rPr>
              <a:t>After completion of the course the students will be able to :</a:t>
            </a:r>
            <a:endParaRPr lang="en-US" sz="3800" dirty="0" smtClean="0">
              <a:latin typeface="Times New Roman" pitchFamily="18" charset="0"/>
              <a:cs typeface="Times New Roman" pitchFamily="18" charset="0"/>
            </a:endParaRPr>
          </a:p>
          <a:p>
            <a:pPr marL="457200" lvl="0" indent="-457200" algn="just">
              <a:buFont typeface="+mj-lt"/>
              <a:buAutoNum type="arabicPeriod"/>
              <a:defRPr/>
            </a:pPr>
            <a:r>
              <a:rPr lang="en-IN" sz="3800" dirty="0" smtClean="0">
                <a:latin typeface="Times New Roman" pitchFamily="18" charset="0"/>
                <a:cs typeface="Times New Roman" pitchFamily="18" charset="0"/>
              </a:rPr>
              <a:t> List and elaborate the advanced architectural features of Pentium processors, correlate these features with design criterions and performance of processor. </a:t>
            </a:r>
          </a:p>
          <a:p>
            <a:pPr marL="457200" lvl="0" indent="-457200" algn="just">
              <a:buFont typeface="+mj-lt"/>
              <a:buAutoNum type="arabicPeriod"/>
              <a:defRPr/>
            </a:pPr>
            <a:r>
              <a:rPr lang="en-IN" sz="3800" dirty="0" smtClean="0">
                <a:latin typeface="Times New Roman" pitchFamily="18" charset="0"/>
                <a:cs typeface="Times New Roman" pitchFamily="18" charset="0"/>
              </a:rPr>
              <a:t> Develop programs using 80x86 assembly language. </a:t>
            </a:r>
          </a:p>
          <a:p>
            <a:pPr marL="457200" lvl="0" indent="-457200" algn="just">
              <a:buFont typeface="+mj-lt"/>
              <a:buAutoNum type="arabicPeriod"/>
              <a:defRPr/>
            </a:pPr>
            <a:r>
              <a:rPr lang="en-IN" sz="3800" b="1" dirty="0" smtClean="0">
                <a:solidFill>
                  <a:srgbClr val="FF0000"/>
                </a:solidFill>
                <a:latin typeface="Times New Roman" pitchFamily="18" charset="0"/>
                <a:cs typeface="Times New Roman" pitchFamily="18" charset="0"/>
              </a:rPr>
              <a:t>Describe the theory of protected memory management .</a:t>
            </a:r>
          </a:p>
          <a:p>
            <a:pPr marL="457200" lvl="0" indent="-457200" algn="just">
              <a:buFont typeface="+mj-lt"/>
              <a:buAutoNum type="arabicPeriod"/>
              <a:defRPr/>
            </a:pPr>
            <a:r>
              <a:rPr lang="en-IN" sz="3800" dirty="0" smtClean="0">
                <a:latin typeface="Times New Roman" pitchFamily="18" charset="0"/>
                <a:cs typeface="Times New Roman" pitchFamily="18" charset="0"/>
              </a:rPr>
              <a:t>Comprehend the concept of multitasking environment .</a:t>
            </a:r>
          </a:p>
          <a:p>
            <a:pPr marL="457200" lvl="0" indent="-457200" algn="just">
              <a:buFont typeface="+mj-lt"/>
              <a:buAutoNum type="arabicPeriod"/>
              <a:defRPr/>
            </a:pPr>
            <a:r>
              <a:rPr lang="en-IN" sz="3800" dirty="0" smtClean="0">
                <a:latin typeface="Times New Roman" pitchFamily="18" charset="0"/>
                <a:cs typeface="Times New Roman" pitchFamily="18" charset="0"/>
              </a:rPr>
              <a:t> Illustrate architectural features and basic building blocks of  8051 microcontroller. </a:t>
            </a:r>
          </a:p>
          <a:p>
            <a:pPr marL="457200" lvl="0" indent="-457200" algn="just">
              <a:buFont typeface="+mj-lt"/>
              <a:buAutoNum type="arabicPeriod"/>
              <a:defRPr/>
            </a:pPr>
            <a:r>
              <a:rPr lang="en-IN" sz="3800" dirty="0" smtClean="0">
                <a:latin typeface="Times New Roman" pitchFamily="18" charset="0"/>
                <a:cs typeface="Times New Roman" pitchFamily="18" charset="0"/>
              </a:rPr>
              <a:t> Develop basic programs using 8051 assembly language. </a:t>
            </a:r>
          </a:p>
          <a:p>
            <a:endParaRPr lang="en-US" dirty="0"/>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pic>
        <p:nvPicPr>
          <p:cNvPr id="5" name="Picture 4"/>
          <p:cNvPicPr>
            <a:picLocks noChangeAspect="1"/>
          </p:cNvPicPr>
          <p:nvPr/>
        </p:nvPicPr>
        <p:blipFill>
          <a:blip r:embed="rId2" cstate="print"/>
          <a:stretch>
            <a:fillRect/>
          </a:stretch>
        </p:blipFill>
        <p:spPr>
          <a:xfrm>
            <a:off x="55765" y="62694"/>
            <a:ext cx="832513" cy="78694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54330"/>
            <a:ext cx="9530080" cy="626394"/>
          </a:xfrm>
        </p:spPr>
        <p:txBody>
          <a:bodyPr>
            <a:noAutofit/>
          </a:bodyPr>
          <a:lstStyle/>
          <a:p>
            <a:pPr>
              <a:spcAft>
                <a:spcPts val="0"/>
              </a:spcAft>
            </a:pPr>
            <a:r>
              <a:rPr lang="en-US" sz="3800" b="1" dirty="0" smtClean="0">
                <a:solidFill>
                  <a:srgbClr val="002060"/>
                </a:solidFill>
              </a:rPr>
              <a:t>Segment Descriptor</a:t>
            </a:r>
            <a:endParaRPr lang="en-US" sz="3800" b="1" dirty="0">
              <a:solidFill>
                <a:srgbClr val="002060"/>
              </a:solidFill>
            </a:endParaRPr>
          </a:p>
        </p:txBody>
      </p:sp>
      <p:sp>
        <p:nvSpPr>
          <p:cNvPr id="7" name="Content Placeholder 2"/>
          <p:cNvSpPr>
            <a:spLocks noGrp="1"/>
          </p:cNvSpPr>
          <p:nvPr>
            <p:ph idx="1"/>
          </p:nvPr>
        </p:nvSpPr>
        <p:spPr/>
        <p:txBody>
          <a:bodyPr/>
          <a:lstStyle/>
          <a:p>
            <a:r>
              <a:rPr lang="en-US" dirty="0" smtClean="0"/>
              <a:t>Is a data structure in GDT/ LDT that provides the size and location of the segment as well control  status information</a:t>
            </a:r>
          </a:p>
          <a:p>
            <a:endParaRPr lang="en-US" dirty="0" smtClean="0"/>
          </a:p>
          <a:p>
            <a:r>
              <a:rPr lang="en-US" dirty="0" smtClean="0"/>
              <a:t>Segment descriptors are created by compiler, linker , loader or operating system </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411" y="380456"/>
            <a:ext cx="9530080" cy="626394"/>
          </a:xfrm>
        </p:spPr>
        <p:txBody>
          <a:bodyPr>
            <a:noAutofit/>
          </a:bodyPr>
          <a:lstStyle/>
          <a:p>
            <a:pPr>
              <a:spcAft>
                <a:spcPts val="0"/>
              </a:spcAft>
            </a:pPr>
            <a:r>
              <a:rPr lang="en-US" sz="3800" b="1" dirty="0" smtClean="0">
                <a:solidFill>
                  <a:srgbClr val="002060"/>
                </a:solidFill>
              </a:rPr>
              <a:t>Segment Descriptor Format</a:t>
            </a:r>
            <a:endParaRPr lang="en-US" sz="3800" b="1" dirty="0">
              <a:solidFill>
                <a:srgbClr val="002060"/>
              </a:solidFill>
            </a:endParaRPr>
          </a:p>
        </p:txBody>
      </p:sp>
      <p:pic>
        <p:nvPicPr>
          <p:cNvPr id="1026" name="Picture 2"/>
          <p:cNvPicPr>
            <a:picLocks noGrp="1" noChangeAspect="1" noChangeArrowheads="1"/>
          </p:cNvPicPr>
          <p:nvPr>
            <p:ph idx="1"/>
          </p:nvPr>
        </p:nvPicPr>
        <p:blipFill>
          <a:blip r:embed="rId3"/>
          <a:stretch>
            <a:fillRect/>
          </a:stretch>
        </p:blipFill>
        <p:spPr bwMode="auto">
          <a:xfrm>
            <a:off x="1968500" y="1123078"/>
            <a:ext cx="7950200" cy="5277864"/>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54330"/>
            <a:ext cx="9530080" cy="626394"/>
          </a:xfrm>
        </p:spPr>
        <p:txBody>
          <a:bodyPr>
            <a:noAutofit/>
          </a:bodyPr>
          <a:lstStyle/>
          <a:p>
            <a:pPr>
              <a:spcAft>
                <a:spcPts val="0"/>
              </a:spcAft>
            </a:pPr>
            <a:r>
              <a:rPr lang="en-US" sz="3800" b="1" dirty="0" smtClean="0">
                <a:solidFill>
                  <a:srgbClr val="002060"/>
                </a:solidFill>
              </a:rPr>
              <a:t>Segment Descriptor Format</a:t>
            </a:r>
            <a:endParaRPr lang="en-US" sz="3800" b="1" dirty="0">
              <a:solidFill>
                <a:srgbClr val="002060"/>
              </a:solidFill>
            </a:endParaRPr>
          </a:p>
        </p:txBody>
      </p:sp>
      <p:sp>
        <p:nvSpPr>
          <p:cNvPr id="7" name="Content Placeholder 2"/>
          <p:cNvSpPr>
            <a:spLocks noGrp="1"/>
          </p:cNvSpPr>
          <p:nvPr>
            <p:ph idx="1"/>
          </p:nvPr>
        </p:nvSpPr>
        <p:spPr/>
        <p:txBody>
          <a:bodyPr>
            <a:normAutofit lnSpcReduction="10000"/>
          </a:bodyPr>
          <a:lstStyle/>
          <a:p>
            <a:r>
              <a:rPr lang="en-US" sz="2800" b="1" dirty="0" smtClean="0">
                <a:solidFill>
                  <a:srgbClr val="7030A0"/>
                </a:solidFill>
              </a:rPr>
              <a:t>Segment limit field</a:t>
            </a:r>
            <a:r>
              <a:rPr lang="en-US" dirty="0" smtClean="0"/>
              <a:t>: specifies the size of segment. Processor puts together two segment limit fields to form 20 bit value</a:t>
            </a:r>
          </a:p>
          <a:p>
            <a:pPr lvl="1"/>
            <a:r>
              <a:rPr lang="en-US" sz="2400" dirty="0" smtClean="0">
                <a:solidFill>
                  <a:srgbClr val="7030A0"/>
                </a:solidFill>
              </a:rPr>
              <a:t>If Granularity bit is 0, segment size can range from 1 byte to 1 Mbyte, in byte increment</a:t>
            </a:r>
          </a:p>
          <a:p>
            <a:pPr lvl="1"/>
            <a:r>
              <a:rPr lang="en-US" sz="2400" dirty="0" smtClean="0">
                <a:solidFill>
                  <a:srgbClr val="7030A0"/>
                </a:solidFill>
              </a:rPr>
              <a:t>If Granularity bit is 1, segment size can range from 4Kbytes to 4 Gbytes , in 4Kbytes increment</a:t>
            </a:r>
          </a:p>
          <a:p>
            <a:endParaRPr lang="en-US" sz="2800" b="1" dirty="0" smtClean="0">
              <a:solidFill>
                <a:srgbClr val="7030A0"/>
              </a:solidFill>
            </a:endParaRPr>
          </a:p>
          <a:p>
            <a:r>
              <a:rPr lang="en-US" sz="2800" b="1" dirty="0" smtClean="0">
                <a:solidFill>
                  <a:srgbClr val="7030A0"/>
                </a:solidFill>
              </a:rPr>
              <a:t>Base Address field</a:t>
            </a:r>
            <a:r>
              <a:rPr lang="en-US" dirty="0" smtClean="0"/>
              <a:t>: defines location of the byte 0 of the segment within 4Gbytes linear address space. The processor puts together 3 base address field to form 32 bit value. </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727" y="367393"/>
            <a:ext cx="9530080" cy="626394"/>
          </a:xfrm>
        </p:spPr>
        <p:txBody>
          <a:bodyPr>
            <a:noAutofit/>
          </a:bodyPr>
          <a:lstStyle/>
          <a:p>
            <a:pPr>
              <a:spcAft>
                <a:spcPts val="0"/>
              </a:spcAft>
            </a:pPr>
            <a:r>
              <a:rPr lang="en-US" sz="3800" b="1" dirty="0" smtClean="0">
                <a:solidFill>
                  <a:srgbClr val="002060"/>
                </a:solidFill>
              </a:rPr>
              <a:t>Segment Descriptor Format</a:t>
            </a:r>
            <a:endParaRPr lang="en-US" sz="3800" b="1" dirty="0">
              <a:solidFill>
                <a:srgbClr val="002060"/>
              </a:solidFill>
            </a:endParaRPr>
          </a:p>
        </p:txBody>
      </p:sp>
      <p:sp>
        <p:nvSpPr>
          <p:cNvPr id="7" name="Content Placeholder 2"/>
          <p:cNvSpPr>
            <a:spLocks noGrp="1"/>
          </p:cNvSpPr>
          <p:nvPr>
            <p:ph idx="1"/>
          </p:nvPr>
        </p:nvSpPr>
        <p:spPr/>
        <p:txBody>
          <a:bodyPr>
            <a:normAutofit fontScale="85000" lnSpcReduction="10000"/>
          </a:bodyPr>
          <a:lstStyle/>
          <a:p>
            <a:r>
              <a:rPr lang="en-US" sz="3300" b="1" dirty="0" smtClean="0">
                <a:solidFill>
                  <a:srgbClr val="7030A0"/>
                </a:solidFill>
              </a:rPr>
              <a:t>Type Field</a:t>
            </a:r>
            <a:r>
              <a:rPr lang="en-US" dirty="0" smtClean="0"/>
              <a:t>: specifies the access that can be made and direction of growth</a:t>
            </a:r>
          </a:p>
          <a:p>
            <a:endParaRPr lang="en-US" sz="2400" b="1" dirty="0" smtClean="0">
              <a:solidFill>
                <a:srgbClr val="7030A0"/>
              </a:solidFill>
            </a:endParaRPr>
          </a:p>
          <a:p>
            <a:r>
              <a:rPr lang="en-US" sz="3300" b="1" dirty="0" smtClean="0">
                <a:solidFill>
                  <a:srgbClr val="7030A0"/>
                </a:solidFill>
              </a:rPr>
              <a:t>S flag (Descriptor type): </a:t>
            </a:r>
            <a:r>
              <a:rPr lang="en-US" dirty="0" smtClean="0"/>
              <a:t>specified that descriptor is for a system  segment ( S=0) or code/data segment ( S= 1)</a:t>
            </a:r>
          </a:p>
          <a:p>
            <a:endParaRPr lang="en-US" sz="2400" b="1" dirty="0" smtClean="0">
              <a:solidFill>
                <a:srgbClr val="7030A0"/>
              </a:solidFill>
            </a:endParaRPr>
          </a:p>
          <a:p>
            <a:r>
              <a:rPr lang="en-US" sz="3300" b="1" dirty="0" smtClean="0">
                <a:solidFill>
                  <a:srgbClr val="7030A0"/>
                </a:solidFill>
              </a:rPr>
              <a:t>DPL (Descriptor Privilege Field):</a:t>
            </a:r>
            <a:r>
              <a:rPr lang="en-US" sz="2400" b="1" dirty="0" smtClean="0">
                <a:solidFill>
                  <a:srgbClr val="7030A0"/>
                </a:solidFill>
              </a:rPr>
              <a:t> </a:t>
            </a:r>
            <a:r>
              <a:rPr lang="en-US" dirty="0" smtClean="0"/>
              <a:t>Specifies the privilege level of segment. It can range from 0 to 3, with 0 at highest privilege and 3 as lowest privileged</a:t>
            </a:r>
          </a:p>
          <a:p>
            <a:endParaRPr lang="en-US" sz="2400" b="1" dirty="0" smtClean="0">
              <a:solidFill>
                <a:srgbClr val="7030A0"/>
              </a:solidFill>
            </a:endParaRPr>
          </a:p>
          <a:p>
            <a:r>
              <a:rPr lang="en-US" sz="3300" b="1" dirty="0" smtClean="0">
                <a:solidFill>
                  <a:srgbClr val="7030A0"/>
                </a:solidFill>
              </a:rPr>
              <a:t>P (Segment Present) Flag:</a:t>
            </a:r>
            <a:r>
              <a:rPr lang="en-US" dirty="0" smtClean="0"/>
              <a:t> indicates whether segment is present in the memory (1) or not (0)</a:t>
            </a:r>
          </a:p>
          <a:p>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537" y="354330"/>
            <a:ext cx="9530080" cy="626394"/>
          </a:xfrm>
        </p:spPr>
        <p:txBody>
          <a:bodyPr>
            <a:noAutofit/>
          </a:bodyPr>
          <a:lstStyle/>
          <a:p>
            <a:pPr>
              <a:spcAft>
                <a:spcPts val="0"/>
              </a:spcAft>
            </a:pPr>
            <a:r>
              <a:rPr lang="en-US" sz="3800" b="1" dirty="0" smtClean="0">
                <a:solidFill>
                  <a:srgbClr val="002060"/>
                </a:solidFill>
              </a:rPr>
              <a:t>Segment Descriptor Format</a:t>
            </a:r>
            <a:endParaRPr lang="en-US" sz="3800" b="1" dirty="0">
              <a:solidFill>
                <a:srgbClr val="002060"/>
              </a:solidFill>
            </a:endParaRPr>
          </a:p>
        </p:txBody>
      </p:sp>
      <p:sp>
        <p:nvSpPr>
          <p:cNvPr id="7" name="Content Placeholder 2"/>
          <p:cNvSpPr>
            <a:spLocks noGrp="1"/>
          </p:cNvSpPr>
          <p:nvPr>
            <p:ph idx="1"/>
          </p:nvPr>
        </p:nvSpPr>
        <p:spPr>
          <a:xfrm>
            <a:off x="609600" y="1282700"/>
            <a:ext cx="10972800" cy="5080000"/>
          </a:xfrm>
        </p:spPr>
        <p:txBody>
          <a:bodyPr>
            <a:normAutofit/>
          </a:bodyPr>
          <a:lstStyle/>
          <a:p>
            <a:pPr algn="just"/>
            <a:r>
              <a:rPr lang="en-US" sz="2400" b="1" dirty="0" smtClean="0">
                <a:solidFill>
                  <a:srgbClr val="7030A0"/>
                </a:solidFill>
              </a:rPr>
              <a:t>D/B ( default operational size) flag</a:t>
            </a:r>
            <a:r>
              <a:rPr lang="en-US" dirty="0" smtClean="0"/>
              <a:t>: </a:t>
            </a:r>
            <a:r>
              <a:rPr lang="en-US" sz="2400" dirty="0" smtClean="0"/>
              <a:t>performs different functions depending on type. This flag should be set to 1 for 32 bit code/data segment and set to 0 for 16 bit code/data segment.</a:t>
            </a:r>
          </a:p>
          <a:p>
            <a:pPr lvl="1" algn="just"/>
            <a:r>
              <a:rPr lang="en-US" sz="2000" dirty="0" smtClean="0">
                <a:solidFill>
                  <a:srgbClr val="FF0000"/>
                </a:solidFill>
              </a:rPr>
              <a:t>Executable code segment</a:t>
            </a:r>
            <a:r>
              <a:rPr lang="en-US" sz="2000" dirty="0" smtClean="0">
                <a:solidFill>
                  <a:srgbClr val="7030A0"/>
                </a:solidFill>
              </a:rPr>
              <a:t>: flag is called as D flag and indicates default length for effective addressing and operand referenced by instruction</a:t>
            </a:r>
          </a:p>
          <a:p>
            <a:pPr lvl="1" algn="just"/>
            <a:r>
              <a:rPr lang="en-US" sz="2000" dirty="0" smtClean="0">
                <a:solidFill>
                  <a:srgbClr val="7030A0"/>
                </a:solidFill>
              </a:rPr>
              <a:t>If set then 32 bit address and 32 or 8 bit operands are assumed</a:t>
            </a:r>
          </a:p>
          <a:p>
            <a:pPr lvl="1" algn="just"/>
            <a:r>
              <a:rPr lang="en-US" sz="2000" dirty="0" smtClean="0">
                <a:solidFill>
                  <a:srgbClr val="7030A0"/>
                </a:solidFill>
              </a:rPr>
              <a:t>If clear 16 bit address and 16 or 8 bit operands are assumed</a:t>
            </a:r>
            <a:endParaRPr lang="en-US" sz="2400" dirty="0" smtClean="0">
              <a:solidFill>
                <a:srgbClr val="7030A0"/>
              </a:solidFill>
            </a:endParaRPr>
          </a:p>
          <a:p>
            <a:pPr lvl="1" algn="just"/>
            <a:r>
              <a:rPr lang="en-US" sz="2000" dirty="0" smtClean="0">
                <a:solidFill>
                  <a:srgbClr val="FF0000"/>
                </a:solidFill>
              </a:rPr>
              <a:t>Stack segment </a:t>
            </a:r>
            <a:r>
              <a:rPr lang="en-US" dirty="0" smtClean="0"/>
              <a:t>: </a:t>
            </a:r>
            <a:r>
              <a:rPr lang="en-US" sz="2000" dirty="0" smtClean="0">
                <a:solidFill>
                  <a:srgbClr val="7030A0"/>
                </a:solidFill>
              </a:rPr>
              <a:t>flag is called as B (big) flag it specifies the size of the stack pointer used for implicit stack operation.</a:t>
            </a:r>
          </a:p>
          <a:p>
            <a:pPr lvl="1" algn="just"/>
            <a:r>
              <a:rPr lang="en-US" sz="2000" dirty="0" smtClean="0">
                <a:solidFill>
                  <a:srgbClr val="7030A0"/>
                </a:solidFill>
              </a:rPr>
              <a:t>If set 32 bit stack pointer is used</a:t>
            </a:r>
          </a:p>
          <a:p>
            <a:pPr lvl="1" algn="just"/>
            <a:r>
              <a:rPr lang="en-US" sz="2000" dirty="0" smtClean="0">
                <a:solidFill>
                  <a:srgbClr val="7030A0"/>
                </a:solidFill>
              </a:rPr>
              <a:t>If clear 16 bit stack pointer is used </a:t>
            </a:r>
          </a:p>
          <a:p>
            <a:pPr lvl="1" algn="just"/>
            <a:r>
              <a:rPr lang="en-US" sz="2000" dirty="0" smtClean="0">
                <a:solidFill>
                  <a:srgbClr val="FF0000"/>
                </a:solidFill>
              </a:rPr>
              <a:t>Expand down data segment: </a:t>
            </a:r>
            <a:r>
              <a:rPr lang="en-US" sz="2000" dirty="0" smtClean="0">
                <a:solidFill>
                  <a:srgbClr val="7030A0"/>
                </a:solidFill>
              </a:rPr>
              <a:t>it specifies upper bound of the segment. If flag is set the upper bound is FFFFFFFF H 4 </a:t>
            </a:r>
            <a:r>
              <a:rPr lang="en-US" sz="2000" dirty="0" err="1" smtClean="0">
                <a:solidFill>
                  <a:srgbClr val="7030A0"/>
                </a:solidFill>
              </a:rPr>
              <a:t>Gbytes</a:t>
            </a:r>
            <a:r>
              <a:rPr lang="en-US" sz="2000" dirty="0" smtClean="0">
                <a:solidFill>
                  <a:srgbClr val="7030A0"/>
                </a:solidFill>
              </a:rPr>
              <a:t> and if clear upper bound is FFFF H (64Kbytes)</a:t>
            </a:r>
          </a:p>
          <a:p>
            <a:pPr lvl="1" algn="just"/>
            <a:endParaRPr lang="en-US" sz="2000"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537" y="354330"/>
            <a:ext cx="9530080" cy="626394"/>
          </a:xfrm>
        </p:spPr>
        <p:txBody>
          <a:bodyPr>
            <a:noAutofit/>
          </a:bodyPr>
          <a:lstStyle/>
          <a:p>
            <a:pPr>
              <a:spcAft>
                <a:spcPts val="0"/>
              </a:spcAft>
            </a:pPr>
            <a:r>
              <a:rPr lang="en-US" sz="3800" b="1" dirty="0" smtClean="0">
                <a:solidFill>
                  <a:srgbClr val="002060"/>
                </a:solidFill>
              </a:rPr>
              <a:t>Segment Descriptor Format</a:t>
            </a:r>
            <a:endParaRPr lang="en-US" sz="3800" b="1" dirty="0">
              <a:solidFill>
                <a:srgbClr val="002060"/>
              </a:solidFill>
            </a:endParaRPr>
          </a:p>
        </p:txBody>
      </p:sp>
      <p:sp>
        <p:nvSpPr>
          <p:cNvPr id="7" name="Content Placeholder 2"/>
          <p:cNvSpPr>
            <a:spLocks noGrp="1"/>
          </p:cNvSpPr>
          <p:nvPr>
            <p:ph idx="1"/>
          </p:nvPr>
        </p:nvSpPr>
        <p:spPr/>
        <p:txBody>
          <a:bodyPr>
            <a:normAutofit lnSpcReduction="10000"/>
          </a:bodyPr>
          <a:lstStyle/>
          <a:p>
            <a:r>
              <a:rPr lang="en-US" dirty="0" smtClean="0">
                <a:solidFill>
                  <a:srgbClr val="7030A0"/>
                </a:solidFill>
              </a:rPr>
              <a:t>Granularity flag </a:t>
            </a:r>
            <a:r>
              <a:rPr lang="en-US" dirty="0" smtClean="0"/>
              <a:t>: determines the scaling of the segment limit field</a:t>
            </a:r>
          </a:p>
          <a:p>
            <a:endParaRPr lang="en-US" dirty="0" smtClean="0">
              <a:solidFill>
                <a:srgbClr val="7030A0"/>
              </a:solidFill>
            </a:endParaRPr>
          </a:p>
          <a:p>
            <a:r>
              <a:rPr lang="en-US" dirty="0" smtClean="0">
                <a:solidFill>
                  <a:srgbClr val="7030A0"/>
                </a:solidFill>
              </a:rPr>
              <a:t>L (64 Bit code segment) flag</a:t>
            </a:r>
            <a:r>
              <a:rPr lang="en-US" dirty="0" smtClean="0"/>
              <a:t>: set indicates, instruction in this code segment are executed in 64 bit mode. Zero value indicates, instructions are executed in compatibility mode </a:t>
            </a:r>
          </a:p>
          <a:p>
            <a:endParaRPr lang="en-US" dirty="0" smtClean="0">
              <a:solidFill>
                <a:srgbClr val="7030A0"/>
              </a:solidFill>
            </a:endParaRPr>
          </a:p>
          <a:p>
            <a:r>
              <a:rPr lang="en-US" dirty="0" smtClean="0">
                <a:solidFill>
                  <a:srgbClr val="7030A0"/>
                </a:solidFill>
              </a:rPr>
              <a:t>Available or reserved bit</a:t>
            </a:r>
            <a:r>
              <a:rPr lang="en-US" dirty="0" smtClean="0"/>
              <a:t>: bit 20 is available for use by system software   </a:t>
            </a:r>
            <a:endParaRPr lang="en-US" dirty="0"/>
          </a:p>
        </p:txBody>
      </p:sp>
      <p:sp>
        <p:nvSpPr>
          <p:cNvPr id="5" name="Footer Placeholder 4"/>
          <p:cNvSpPr>
            <a:spLocks noGrp="1"/>
          </p:cNvSpPr>
          <p:nvPr>
            <p:ph type="ftr" sz="quarter" idx="11"/>
          </p:nvPr>
        </p:nvSpPr>
        <p:spPr/>
        <p:txBody>
          <a:bodyPr/>
          <a:lstStyle/>
          <a:p>
            <a:r>
              <a:rPr lang="en-US" sz="1050" b="1" dirty="0"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537" y="354330"/>
            <a:ext cx="9530080" cy="626394"/>
          </a:xfrm>
        </p:spPr>
        <p:txBody>
          <a:bodyPr>
            <a:noAutofit/>
          </a:bodyPr>
          <a:lstStyle/>
          <a:p>
            <a:pPr>
              <a:spcAft>
                <a:spcPts val="0"/>
              </a:spcAft>
            </a:pPr>
            <a:r>
              <a:rPr lang="en-US" sz="3800" b="1" dirty="0" smtClean="0">
                <a:solidFill>
                  <a:srgbClr val="002060"/>
                </a:solidFill>
              </a:rPr>
              <a:t>System Descriptor type</a:t>
            </a:r>
            <a:endParaRPr lang="en-US" sz="3800" b="1" dirty="0">
              <a:solidFill>
                <a:srgbClr val="002060"/>
              </a:solidFill>
            </a:endParaRPr>
          </a:p>
        </p:txBody>
      </p:sp>
      <p:sp>
        <p:nvSpPr>
          <p:cNvPr id="7" name="Content Placeholder 2"/>
          <p:cNvSpPr>
            <a:spLocks noGrp="1"/>
          </p:cNvSpPr>
          <p:nvPr>
            <p:ph idx="1"/>
          </p:nvPr>
        </p:nvSpPr>
        <p:spPr/>
        <p:txBody>
          <a:bodyPr/>
          <a:lstStyle/>
          <a:p>
            <a:r>
              <a:rPr lang="en-US" dirty="0" smtClean="0"/>
              <a:t>Types of system descriptor are :</a:t>
            </a:r>
          </a:p>
          <a:p>
            <a:pPr lvl="1"/>
            <a:r>
              <a:rPr lang="en-US" sz="2000" dirty="0" smtClean="0">
                <a:solidFill>
                  <a:srgbClr val="7030A0"/>
                </a:solidFill>
              </a:rPr>
              <a:t>Local descriptor table (LDT)  segment descriptor</a:t>
            </a:r>
          </a:p>
          <a:p>
            <a:pPr lvl="1"/>
            <a:r>
              <a:rPr lang="en-US" sz="2000" dirty="0" smtClean="0">
                <a:solidFill>
                  <a:srgbClr val="7030A0"/>
                </a:solidFill>
              </a:rPr>
              <a:t>Task State Segment Descriptor (TSS)</a:t>
            </a:r>
          </a:p>
          <a:p>
            <a:pPr lvl="1"/>
            <a:r>
              <a:rPr lang="en-US" sz="2000" dirty="0" smtClean="0">
                <a:solidFill>
                  <a:srgbClr val="7030A0"/>
                </a:solidFill>
              </a:rPr>
              <a:t>Call gate Descriptor</a:t>
            </a:r>
          </a:p>
          <a:p>
            <a:pPr lvl="1"/>
            <a:r>
              <a:rPr lang="en-US" sz="2000" dirty="0" smtClean="0">
                <a:solidFill>
                  <a:srgbClr val="7030A0"/>
                </a:solidFill>
              </a:rPr>
              <a:t>Interrupt gate descriptor</a:t>
            </a:r>
          </a:p>
          <a:p>
            <a:pPr lvl="1"/>
            <a:r>
              <a:rPr lang="en-US" sz="2000" dirty="0" smtClean="0">
                <a:solidFill>
                  <a:srgbClr val="7030A0"/>
                </a:solidFill>
              </a:rPr>
              <a:t>Task Gate descriptor</a:t>
            </a:r>
          </a:p>
          <a:p>
            <a:pPr lvl="1"/>
            <a:r>
              <a:rPr lang="en-US" sz="2000" dirty="0" smtClean="0">
                <a:solidFill>
                  <a:srgbClr val="7030A0"/>
                </a:solidFill>
              </a:rPr>
              <a:t>Trap gate descriptor</a:t>
            </a:r>
            <a:endParaRPr lang="en-US" sz="2000"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412" y="367393"/>
            <a:ext cx="9530080" cy="626394"/>
          </a:xfrm>
        </p:spPr>
        <p:txBody>
          <a:bodyPr>
            <a:noAutofit/>
          </a:bodyPr>
          <a:lstStyle/>
          <a:p>
            <a:pPr>
              <a:spcAft>
                <a:spcPts val="0"/>
              </a:spcAft>
            </a:pPr>
            <a:r>
              <a:rPr lang="en-US" sz="3800" b="1" dirty="0" smtClean="0">
                <a:solidFill>
                  <a:srgbClr val="002060"/>
                </a:solidFill>
              </a:rPr>
              <a:t>Segment Descriptor Table</a:t>
            </a:r>
            <a:endParaRPr lang="en-US" sz="3800" b="1" dirty="0">
              <a:solidFill>
                <a:srgbClr val="002060"/>
              </a:solidFill>
            </a:endParaRPr>
          </a:p>
        </p:txBody>
      </p:sp>
      <p:sp>
        <p:nvSpPr>
          <p:cNvPr id="7" name="Content Placeholder 2"/>
          <p:cNvSpPr>
            <a:spLocks noGrp="1"/>
          </p:cNvSpPr>
          <p:nvPr>
            <p:ph idx="1"/>
          </p:nvPr>
        </p:nvSpPr>
        <p:spPr>
          <a:xfrm>
            <a:off x="402337" y="1527048"/>
            <a:ext cx="6233595" cy="4572000"/>
          </a:xfrm>
        </p:spPr>
        <p:txBody>
          <a:bodyPr/>
          <a:lstStyle/>
          <a:p>
            <a:r>
              <a:rPr lang="en-US" dirty="0" smtClean="0"/>
              <a:t>Descriptor table is variable in length and can contain up to 8192 ( 2</a:t>
            </a:r>
            <a:r>
              <a:rPr lang="en-US" baseline="30000" dirty="0" smtClean="0"/>
              <a:t>13 </a:t>
            </a:r>
            <a:r>
              <a:rPr lang="en-US" dirty="0" smtClean="0"/>
              <a:t>)    8 byte descriptors</a:t>
            </a:r>
          </a:p>
          <a:p>
            <a:endParaRPr lang="en-US" dirty="0" smtClean="0"/>
          </a:p>
          <a:p>
            <a:r>
              <a:rPr lang="en-US" dirty="0" smtClean="0"/>
              <a:t>Types are</a:t>
            </a:r>
          </a:p>
          <a:p>
            <a:pPr lvl="1"/>
            <a:r>
              <a:rPr lang="en-US" sz="2000" b="1" dirty="0" smtClean="0">
                <a:solidFill>
                  <a:srgbClr val="7030A0"/>
                </a:solidFill>
              </a:rPr>
              <a:t>GDT – Global Descriptor Table </a:t>
            </a:r>
          </a:p>
          <a:p>
            <a:pPr lvl="1"/>
            <a:r>
              <a:rPr lang="en-US" sz="2000" b="1" dirty="0" smtClean="0">
                <a:solidFill>
                  <a:srgbClr val="7030A0"/>
                </a:solidFill>
              </a:rPr>
              <a:t>LDT – Local Descriptor Table</a:t>
            </a:r>
            <a:endParaRPr lang="en-US" sz="2000" b="1"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6879901" y="1549404"/>
            <a:ext cx="5007299" cy="5067311"/>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289016"/>
            <a:ext cx="9530080" cy="626394"/>
          </a:xfrm>
        </p:spPr>
        <p:txBody>
          <a:bodyPr>
            <a:noAutofit/>
          </a:bodyPr>
          <a:lstStyle/>
          <a:p>
            <a:pPr>
              <a:spcAft>
                <a:spcPts val="0"/>
              </a:spcAft>
            </a:pPr>
            <a:r>
              <a:rPr lang="en-US" sz="3800" b="1" dirty="0" smtClean="0">
                <a:solidFill>
                  <a:srgbClr val="002060"/>
                </a:solidFill>
              </a:rPr>
              <a:t>Segment Descriptor Table</a:t>
            </a:r>
            <a:endParaRPr lang="en-US" sz="3800" b="1" dirty="0">
              <a:solidFill>
                <a:srgbClr val="002060"/>
              </a:solidFill>
            </a:endParaRPr>
          </a:p>
        </p:txBody>
      </p:sp>
      <p:sp>
        <p:nvSpPr>
          <p:cNvPr id="7" name="Content Placeholder 2"/>
          <p:cNvSpPr>
            <a:spLocks noGrp="1"/>
          </p:cNvSpPr>
          <p:nvPr>
            <p:ph idx="1"/>
          </p:nvPr>
        </p:nvSpPr>
        <p:spPr/>
        <p:txBody>
          <a:bodyPr>
            <a:normAutofit fontScale="92500" lnSpcReduction="20000"/>
          </a:bodyPr>
          <a:lstStyle/>
          <a:p>
            <a:r>
              <a:rPr lang="en-US" dirty="0" smtClean="0"/>
              <a:t>Each system must have </a:t>
            </a:r>
            <a:r>
              <a:rPr lang="en-US" dirty="0" smtClean="0">
                <a:solidFill>
                  <a:srgbClr val="7030A0"/>
                </a:solidFill>
              </a:rPr>
              <a:t>one GDT</a:t>
            </a:r>
            <a:r>
              <a:rPr lang="en-US" dirty="0" smtClean="0"/>
              <a:t> defined , which may be used for all program and tasks</a:t>
            </a:r>
          </a:p>
          <a:p>
            <a:endParaRPr lang="en-US" dirty="0" smtClean="0">
              <a:solidFill>
                <a:srgbClr val="7030A0"/>
              </a:solidFill>
            </a:endParaRPr>
          </a:p>
          <a:p>
            <a:r>
              <a:rPr lang="en-US" dirty="0" smtClean="0">
                <a:solidFill>
                  <a:srgbClr val="7030A0"/>
                </a:solidFill>
              </a:rPr>
              <a:t>GDT is not a segment itself </a:t>
            </a:r>
            <a:r>
              <a:rPr lang="en-US" dirty="0" smtClean="0"/>
              <a:t>but, data structure in linear address space</a:t>
            </a:r>
          </a:p>
          <a:p>
            <a:endParaRPr lang="en-US" dirty="0" smtClean="0"/>
          </a:p>
          <a:p>
            <a:r>
              <a:rPr lang="en-US" dirty="0" smtClean="0"/>
              <a:t>The base address and limit of GDT must be loaded in GDTR register</a:t>
            </a:r>
          </a:p>
          <a:p>
            <a:endParaRPr lang="en-US" dirty="0" smtClean="0">
              <a:solidFill>
                <a:srgbClr val="7030A0"/>
              </a:solidFill>
            </a:endParaRPr>
          </a:p>
          <a:p>
            <a:r>
              <a:rPr lang="en-US" dirty="0" smtClean="0">
                <a:solidFill>
                  <a:srgbClr val="7030A0"/>
                </a:solidFill>
              </a:rPr>
              <a:t>LDT is located in the system segment of the LDT type</a:t>
            </a:r>
            <a:r>
              <a:rPr lang="en-US" dirty="0" smtClean="0"/>
              <a:t>. The GDT must contain a segment descriptor for the LDT segment.</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pPr>
              <a:spcAft>
                <a:spcPts val="0"/>
              </a:spcAft>
            </a:pPr>
            <a:r>
              <a:rPr lang="en-US" sz="3800" b="1" dirty="0" smtClean="0">
                <a:solidFill>
                  <a:srgbClr val="002060"/>
                </a:solidFill>
              </a:rPr>
              <a:t>Physical Address Space 	</a:t>
            </a:r>
            <a:endParaRPr lang="en-US" sz="3800" b="1" dirty="0">
              <a:solidFill>
                <a:srgbClr val="002060"/>
              </a:solidFill>
            </a:endParaRPr>
          </a:p>
        </p:txBody>
      </p:sp>
      <p:sp>
        <p:nvSpPr>
          <p:cNvPr id="7" name="Content Placeholder 2"/>
          <p:cNvSpPr>
            <a:spLocks noGrp="1"/>
          </p:cNvSpPr>
          <p:nvPr>
            <p:ph idx="1"/>
          </p:nvPr>
        </p:nvSpPr>
        <p:spPr/>
        <p:txBody>
          <a:bodyPr/>
          <a:lstStyle/>
          <a:p>
            <a:r>
              <a:rPr lang="en-US" dirty="0" smtClean="0"/>
              <a:t>In protected mode architecture provided physical address space of 4Gbytes (2</a:t>
            </a:r>
            <a:r>
              <a:rPr lang="en-US" baseline="30000" dirty="0" smtClean="0"/>
              <a:t>32</a:t>
            </a:r>
            <a:r>
              <a:rPr lang="en-US" dirty="0" smtClean="0"/>
              <a:t> ), which is addressable on its address bus</a:t>
            </a:r>
          </a:p>
          <a:p>
            <a:endParaRPr lang="en-US" dirty="0" smtClean="0"/>
          </a:p>
          <a:p>
            <a:r>
              <a:rPr lang="en-US" dirty="0" smtClean="0">
                <a:solidFill>
                  <a:srgbClr val="FF0000"/>
                </a:solidFill>
              </a:rPr>
              <a:t>Physical Address space is Flat (Un-segmented) ranging from 0 to FFFFFFFFH</a:t>
            </a:r>
            <a:endParaRPr lang="en-US" baseline="30000" dirty="0">
              <a:solidFill>
                <a:srgbClr val="FF000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4962"/>
            <a:ext cx="10972800" cy="1143000"/>
          </a:xfrm>
        </p:spPr>
        <p:txBody>
          <a:bodyPr/>
          <a:lstStyle/>
          <a:p>
            <a:r>
              <a:rPr lang="en-US" dirty="0" smtClean="0"/>
              <a:t>References </a:t>
            </a:r>
            <a:endParaRPr lang="en-US" dirty="0"/>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sp>
        <p:nvSpPr>
          <p:cNvPr id="5" name="Content Placeholder 4"/>
          <p:cNvSpPr>
            <a:spLocks noGrp="1"/>
          </p:cNvSpPr>
          <p:nvPr>
            <p:ph idx="1"/>
          </p:nvPr>
        </p:nvSpPr>
        <p:spPr>
          <a:xfrm>
            <a:off x="241303" y="1600209"/>
            <a:ext cx="4533900" cy="1968497"/>
          </a:xfrm>
        </p:spPr>
        <p:txBody>
          <a:bodyPr>
            <a:normAutofit/>
          </a:bodyPr>
          <a:lstStyle/>
          <a:p>
            <a:pPr algn="just"/>
            <a:r>
              <a:rPr lang="en-IN" sz="1900" b="1" dirty="0" smtClean="0"/>
              <a:t>T1:</a:t>
            </a:r>
            <a:r>
              <a:rPr lang="en-IN" sz="1900" dirty="0" smtClean="0"/>
              <a:t> James </a:t>
            </a:r>
            <a:r>
              <a:rPr lang="en-IN" sz="1900" dirty="0" err="1" smtClean="0"/>
              <a:t>Antonakos</a:t>
            </a:r>
            <a:r>
              <a:rPr lang="en-IN" sz="1900" dirty="0" smtClean="0"/>
              <a:t> , “The Pentium Microprocessor” , 2004, Pearson Education ISBN – 81-7808-545-3.</a:t>
            </a:r>
            <a:endParaRPr lang="en-US" sz="1900" dirty="0" smtClean="0"/>
          </a:p>
          <a:p>
            <a:pPr algn="just"/>
            <a:r>
              <a:rPr lang="en-IN" sz="1900" b="1" dirty="0" smtClean="0"/>
              <a:t>R1:</a:t>
            </a:r>
            <a:r>
              <a:rPr lang="en-IN" sz="1900" dirty="0" smtClean="0"/>
              <a:t> Intel architecture software developer's manual volume 3</a:t>
            </a:r>
            <a:r>
              <a:rPr lang="en-IN" sz="1900" dirty="0" smtClean="0"/>
              <a:t>.</a:t>
            </a:r>
          </a:p>
          <a:p>
            <a:pPr algn="just"/>
            <a:r>
              <a:rPr lang="en-IN" sz="1900" b="1" dirty="0" smtClean="0"/>
              <a:t>Chapter 3 of R1 for segmentation</a:t>
            </a:r>
            <a:endParaRPr lang="en-US" sz="1900" b="1" dirty="0" smtClean="0"/>
          </a:p>
          <a:p>
            <a:pPr>
              <a:buNone/>
            </a:pPr>
            <a:endParaRPr lang="en-US" dirty="0"/>
          </a:p>
        </p:txBody>
      </p:sp>
      <p:pic>
        <p:nvPicPr>
          <p:cNvPr id="6145" name="Picture 1"/>
          <p:cNvPicPr>
            <a:picLocks noChangeAspect="1" noChangeArrowheads="1"/>
          </p:cNvPicPr>
          <p:nvPr/>
        </p:nvPicPr>
        <p:blipFill>
          <a:blip r:embed="rId2"/>
          <a:srcRect/>
          <a:stretch>
            <a:fillRect/>
          </a:stretch>
        </p:blipFill>
        <p:spPr bwMode="auto">
          <a:xfrm>
            <a:off x="4608393" y="1270000"/>
            <a:ext cx="7266111" cy="4019550"/>
          </a:xfrm>
          <a:prstGeom prst="rect">
            <a:avLst/>
          </a:prstGeom>
          <a:noFill/>
          <a:ln w="9525">
            <a:noFill/>
            <a:miter lim="800000"/>
            <a:headEnd/>
            <a:tailEnd/>
          </a:ln>
          <a:effectLst/>
        </p:spPr>
      </p:pic>
      <p:pic>
        <p:nvPicPr>
          <p:cNvPr id="6" name="Picture 5"/>
          <p:cNvPicPr>
            <a:picLocks noChangeAspect="1"/>
          </p:cNvPicPr>
          <p:nvPr/>
        </p:nvPicPr>
        <p:blipFill>
          <a:blip r:embed="rId3" cstate="print"/>
          <a:stretch>
            <a:fillRect/>
          </a:stretch>
        </p:blipFill>
        <p:spPr>
          <a:xfrm>
            <a:off x="55765" y="62694"/>
            <a:ext cx="832513" cy="786942"/>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67393"/>
            <a:ext cx="9530080" cy="626394"/>
          </a:xfrm>
        </p:spPr>
        <p:txBody>
          <a:bodyPr>
            <a:noAutofit/>
          </a:bodyPr>
          <a:lstStyle/>
          <a:p>
            <a:pPr>
              <a:spcAft>
                <a:spcPts val="0"/>
              </a:spcAft>
            </a:pPr>
            <a:r>
              <a:rPr lang="en-US" sz="3800" b="1" dirty="0" smtClean="0">
                <a:solidFill>
                  <a:srgbClr val="002060"/>
                </a:solidFill>
              </a:rPr>
              <a:t>Logical and Linear Address</a:t>
            </a:r>
            <a:endParaRPr lang="en-US" sz="3800" b="1" dirty="0">
              <a:solidFill>
                <a:srgbClr val="002060"/>
              </a:solidFill>
            </a:endParaRPr>
          </a:p>
        </p:txBody>
      </p:sp>
      <p:sp>
        <p:nvSpPr>
          <p:cNvPr id="7" name="Content Placeholder 2"/>
          <p:cNvSpPr>
            <a:spLocks noGrp="1"/>
          </p:cNvSpPr>
          <p:nvPr>
            <p:ph idx="1"/>
          </p:nvPr>
        </p:nvSpPr>
        <p:spPr/>
        <p:txBody>
          <a:bodyPr>
            <a:normAutofit fontScale="92500" lnSpcReduction="10000"/>
          </a:bodyPr>
          <a:lstStyle/>
          <a:p>
            <a:r>
              <a:rPr lang="en-US" dirty="0" smtClean="0"/>
              <a:t>In protected mode, processor uses two stage of address translation to arrive at physical address:</a:t>
            </a:r>
          </a:p>
          <a:p>
            <a:pPr lvl="1"/>
            <a:r>
              <a:rPr lang="en-US" sz="2400" b="1" i="1" dirty="0" smtClean="0">
                <a:solidFill>
                  <a:srgbClr val="7030A0"/>
                </a:solidFill>
              </a:rPr>
              <a:t>Logical address translation </a:t>
            </a:r>
          </a:p>
          <a:p>
            <a:pPr lvl="1"/>
            <a:r>
              <a:rPr lang="en-US" sz="2400" b="1" i="1" dirty="0" smtClean="0">
                <a:solidFill>
                  <a:srgbClr val="7030A0"/>
                </a:solidFill>
              </a:rPr>
              <a:t>Linear address translation</a:t>
            </a:r>
          </a:p>
          <a:p>
            <a:endParaRPr lang="en-US" dirty="0" smtClean="0"/>
          </a:p>
          <a:p>
            <a:r>
              <a:rPr lang="en-US" dirty="0" smtClean="0"/>
              <a:t>A </a:t>
            </a:r>
            <a:r>
              <a:rPr lang="en-US" dirty="0" smtClean="0">
                <a:solidFill>
                  <a:srgbClr val="FF0000"/>
                </a:solidFill>
              </a:rPr>
              <a:t>logical address consist of 16 bit segment selector and 32 bit offset</a:t>
            </a:r>
          </a:p>
          <a:p>
            <a:endParaRPr lang="en-US" dirty="0" smtClean="0"/>
          </a:p>
          <a:p>
            <a:r>
              <a:rPr lang="en-US" dirty="0" smtClean="0"/>
              <a:t>A </a:t>
            </a:r>
            <a:r>
              <a:rPr lang="en-US" dirty="0" smtClean="0">
                <a:solidFill>
                  <a:srgbClr val="FF0000"/>
                </a:solidFill>
              </a:rPr>
              <a:t>Linear address is 32 bit address</a:t>
            </a:r>
            <a:r>
              <a:rPr lang="en-US" dirty="0" smtClean="0"/>
              <a:t>, it is flat similar to physical address. It contains all segments and system tables.</a:t>
            </a:r>
          </a:p>
          <a:p>
            <a:pPr lvl="1"/>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349" y="275953"/>
            <a:ext cx="9530080" cy="626394"/>
          </a:xfrm>
        </p:spPr>
        <p:txBody>
          <a:bodyPr>
            <a:noAutofit/>
          </a:bodyPr>
          <a:lstStyle/>
          <a:p>
            <a:pPr>
              <a:spcAft>
                <a:spcPts val="0"/>
              </a:spcAft>
            </a:pPr>
            <a:r>
              <a:rPr lang="en-US" sz="3600" b="1" dirty="0" smtClean="0">
                <a:solidFill>
                  <a:srgbClr val="002060"/>
                </a:solidFill>
              </a:rPr>
              <a:t>Logical to Linear Address Translation</a:t>
            </a:r>
            <a:endParaRPr lang="en-US" sz="3600" b="1" dirty="0">
              <a:solidFill>
                <a:srgbClr val="002060"/>
              </a:solidFill>
            </a:endParaRPr>
          </a:p>
        </p:txBody>
      </p:sp>
      <p:sp>
        <p:nvSpPr>
          <p:cNvPr id="7"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6146" name="Picture 2"/>
          <p:cNvPicPr>
            <a:picLocks noChangeAspect="1" noChangeArrowheads="1"/>
          </p:cNvPicPr>
          <p:nvPr/>
        </p:nvPicPr>
        <p:blipFill>
          <a:blip r:embed="rId4"/>
          <a:srcRect/>
          <a:stretch>
            <a:fillRect/>
          </a:stretch>
        </p:blipFill>
        <p:spPr bwMode="auto">
          <a:xfrm>
            <a:off x="791865" y="1573422"/>
            <a:ext cx="10324631" cy="4213424"/>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1" y="571507"/>
            <a:ext cx="6096000" cy="1357313"/>
          </a:xfrm>
        </p:spPr>
        <p:txBody>
          <a:bodyPr>
            <a:normAutofit fontScale="90000"/>
          </a:bodyPr>
          <a:lstStyle/>
          <a:p>
            <a:pPr algn="l">
              <a:defRPr/>
            </a:pPr>
            <a:r>
              <a:rPr lang="en-US" sz="4000" dirty="0" smtClean="0"/>
              <a:t/>
            </a:r>
            <a:br>
              <a:rPr lang="en-US" sz="4000" dirty="0" smtClean="0"/>
            </a:br>
            <a:r>
              <a:rPr lang="en-US" sz="3600" dirty="0" smtClean="0"/>
              <a:t>GDT and GDTR</a:t>
            </a:r>
            <a:r>
              <a:rPr lang="en-US" sz="4000" dirty="0" smtClean="0"/>
              <a:t/>
            </a:r>
            <a:br>
              <a:rPr lang="en-US" sz="4000" dirty="0" smtClean="0"/>
            </a:br>
            <a:endParaRPr lang="en-IN" dirty="0"/>
          </a:p>
        </p:txBody>
      </p:sp>
      <p:graphicFrame>
        <p:nvGraphicFramePr>
          <p:cNvPr id="5" name="Table 4"/>
          <p:cNvGraphicFramePr>
            <a:graphicFrameLocks noGrp="1"/>
          </p:cNvGraphicFramePr>
          <p:nvPr/>
        </p:nvGraphicFramePr>
        <p:xfrm>
          <a:off x="5524501" y="2525713"/>
          <a:ext cx="3314747" cy="3403600"/>
        </p:xfrm>
        <a:graphic>
          <a:graphicData uri="http://schemas.openxmlformats.org/drawingml/2006/table">
            <a:tbl>
              <a:tblPr bandRow="1">
                <a:tableStyleId>{5C22544A-7EE6-4342-B048-85BDC9FD1C3A}</a:tableStyleId>
              </a:tblPr>
              <a:tblGrid>
                <a:gridCol w="331474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Segment Descriptor 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Segment Descriptor 2</a:t>
                      </a:r>
                      <a:endParaRPr lang="en-IN" dirty="0" smtClean="0"/>
                    </a:p>
                    <a:p>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Segment Descriptor 1</a:t>
                      </a:r>
                    </a:p>
                    <a:p>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NULL Descriptor</a:t>
                      </a:r>
                      <a:endParaRPr lang="en-IN" dirty="0"/>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508000" y="5638800"/>
          <a:ext cx="3936917" cy="370840"/>
        </p:xfrm>
        <a:graphic>
          <a:graphicData uri="http://schemas.openxmlformats.org/drawingml/2006/table">
            <a:tbl>
              <a:tblPr firstRow="1" bandRow="1">
                <a:tableStyleId>{5C22544A-7EE6-4342-B048-85BDC9FD1C3A}</a:tableStyleId>
              </a:tblPr>
              <a:tblGrid>
                <a:gridCol w="2491348"/>
                <a:gridCol w="1445569"/>
              </a:tblGrid>
              <a:tr h="370840">
                <a:tc>
                  <a:txBody>
                    <a:bodyPr/>
                    <a:lstStyle/>
                    <a:p>
                      <a:r>
                        <a:rPr lang="en-US" dirty="0" smtClean="0"/>
                        <a:t>Base Address</a:t>
                      </a:r>
                      <a:endParaRPr lang="en-IN" dirty="0"/>
                    </a:p>
                  </a:txBody>
                  <a:tcPr marL="121920" marR="121920"/>
                </a:tc>
                <a:tc>
                  <a:txBody>
                    <a:bodyPr/>
                    <a:lstStyle/>
                    <a:p>
                      <a:r>
                        <a:rPr lang="en-US" dirty="0" smtClean="0"/>
                        <a:t>Limit - 1</a:t>
                      </a:r>
                      <a:endParaRPr lang="en-IN" dirty="0"/>
                    </a:p>
                  </a:txBody>
                  <a:tcPr marL="121920" marR="121920"/>
                </a:tc>
              </a:tr>
            </a:tbl>
          </a:graphicData>
        </a:graphic>
      </p:graphicFrame>
      <p:sp>
        <p:nvSpPr>
          <p:cNvPr id="8" name="Right Arrow 7"/>
          <p:cNvSpPr/>
          <p:nvPr/>
        </p:nvSpPr>
        <p:spPr>
          <a:xfrm>
            <a:off x="4572001" y="5629282"/>
            <a:ext cx="857251" cy="21431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10" name="Straight Arrow Connector 9"/>
          <p:cNvCxnSpPr/>
          <p:nvPr/>
        </p:nvCxnSpPr>
        <p:spPr>
          <a:xfrm rot="5400000" flipH="1" flipV="1">
            <a:off x="5418406" y="3677974"/>
            <a:ext cx="1357313"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839205" y="4114803"/>
            <a:ext cx="971551" cy="30163"/>
          </a:xfrm>
          <a:prstGeom prst="straightConnector1">
            <a:avLst/>
          </a:prstGeom>
          <a:ln w="381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810751" y="4000507"/>
            <a:ext cx="5715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a:t>
            </a:r>
            <a:endParaRPr lang="en-IN" dirty="0">
              <a:solidFill>
                <a:srgbClr val="FF0000"/>
              </a:solidFill>
            </a:endParaRPr>
          </a:p>
        </p:txBody>
      </p:sp>
      <p:cxnSp>
        <p:nvCxnSpPr>
          <p:cNvPr id="15" name="Straight Arrow Connector 14"/>
          <p:cNvCxnSpPr/>
          <p:nvPr/>
        </p:nvCxnSpPr>
        <p:spPr>
          <a:xfrm rot="5400000">
            <a:off x="9561778" y="3533512"/>
            <a:ext cx="1071562" cy="2117"/>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9668934" y="4856695"/>
            <a:ext cx="857250" cy="2117"/>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899" name="TextBox 16"/>
          <p:cNvSpPr txBox="1">
            <a:spLocks noChangeArrowheads="1"/>
          </p:cNvSpPr>
          <p:nvPr/>
        </p:nvSpPr>
        <p:spPr bwMode="auto">
          <a:xfrm>
            <a:off x="9048751" y="5500694"/>
            <a:ext cx="1563890" cy="646331"/>
          </a:xfrm>
          <a:prstGeom prst="rect">
            <a:avLst/>
          </a:prstGeom>
          <a:noFill/>
          <a:ln w="9525">
            <a:noFill/>
            <a:miter lim="800000"/>
            <a:headEnd/>
            <a:tailEnd/>
          </a:ln>
        </p:spPr>
        <p:txBody>
          <a:bodyPr wrap="none">
            <a:spAutoFit/>
          </a:bodyPr>
          <a:lstStyle/>
          <a:p>
            <a:r>
              <a:rPr lang="en-US" b="1" dirty="0">
                <a:solidFill>
                  <a:srgbClr val="FF0000"/>
                </a:solidFill>
              </a:rPr>
              <a:t>Linear address</a:t>
            </a:r>
          </a:p>
          <a:p>
            <a:r>
              <a:rPr lang="en-US" b="1" dirty="0">
                <a:solidFill>
                  <a:srgbClr val="FF0000"/>
                </a:solidFill>
              </a:rPr>
              <a:t>(</a:t>
            </a:r>
            <a:r>
              <a:rPr lang="en-US" b="1" dirty="0" smtClean="0">
                <a:solidFill>
                  <a:srgbClr val="FF0000"/>
                </a:solidFill>
              </a:rPr>
              <a:t>32/64bit</a:t>
            </a:r>
            <a:r>
              <a:rPr lang="en-US" b="1" dirty="0">
                <a:solidFill>
                  <a:srgbClr val="FF0000"/>
                </a:solidFill>
              </a:rPr>
              <a:t>)</a:t>
            </a:r>
            <a:endParaRPr lang="en-IN" b="1" dirty="0">
              <a:solidFill>
                <a:srgbClr val="FF0000"/>
              </a:solidFill>
            </a:endParaRPr>
          </a:p>
        </p:txBody>
      </p:sp>
      <p:sp>
        <p:nvSpPr>
          <p:cNvPr id="19" name="Oval Callout 18"/>
          <p:cNvSpPr/>
          <p:nvPr/>
        </p:nvSpPr>
        <p:spPr>
          <a:xfrm>
            <a:off x="7416803" y="2"/>
            <a:ext cx="3238500" cy="1857375"/>
          </a:xfrm>
          <a:prstGeom prst="wedgeEllipseCallout">
            <a:avLst>
              <a:gd name="adj1" fmla="val 12399"/>
              <a:gd name="adj2" fmla="val 173423"/>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Segment base address  (32 </a:t>
            </a:r>
            <a:r>
              <a:rPr lang="en-US" dirty="0" smtClean="0"/>
              <a:t>bit)</a:t>
            </a:r>
            <a:endParaRPr lang="en-IN" dirty="0"/>
          </a:p>
        </p:txBody>
      </p:sp>
      <p:sp>
        <p:nvSpPr>
          <p:cNvPr id="20" name="Rectangle 19"/>
          <p:cNvSpPr/>
          <p:nvPr/>
        </p:nvSpPr>
        <p:spPr>
          <a:xfrm>
            <a:off x="9715505" y="2500320"/>
            <a:ext cx="1809751" cy="6238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Offset</a:t>
            </a:r>
          </a:p>
          <a:p>
            <a:pPr algn="ctr">
              <a:defRPr/>
            </a:pPr>
            <a:r>
              <a:rPr lang="en-US" dirty="0"/>
              <a:t>(</a:t>
            </a:r>
            <a:r>
              <a:rPr lang="en-US" dirty="0" smtClean="0"/>
              <a:t>32/64bit</a:t>
            </a:r>
            <a:r>
              <a:rPr lang="en-US" dirty="0"/>
              <a:t>)</a:t>
            </a:r>
            <a:endParaRPr lang="en-IN" dirty="0"/>
          </a:p>
        </p:txBody>
      </p:sp>
      <p:sp>
        <p:nvSpPr>
          <p:cNvPr id="36902" name="TextBox 20"/>
          <p:cNvSpPr txBox="1">
            <a:spLocks noChangeArrowheads="1"/>
          </p:cNvSpPr>
          <p:nvPr/>
        </p:nvSpPr>
        <p:spPr bwMode="auto">
          <a:xfrm>
            <a:off x="6572256" y="2071689"/>
            <a:ext cx="588559" cy="369332"/>
          </a:xfrm>
          <a:prstGeom prst="rect">
            <a:avLst/>
          </a:prstGeom>
          <a:noFill/>
          <a:ln w="9525">
            <a:noFill/>
            <a:miter lim="800000"/>
            <a:headEnd/>
            <a:tailEnd/>
          </a:ln>
        </p:spPr>
        <p:txBody>
          <a:bodyPr wrap="none">
            <a:spAutoFit/>
          </a:bodyPr>
          <a:lstStyle/>
          <a:p>
            <a:r>
              <a:rPr lang="en-US" b="1">
                <a:solidFill>
                  <a:srgbClr val="FF0000"/>
                </a:solidFill>
              </a:rPr>
              <a:t>GDT</a:t>
            </a:r>
            <a:endParaRPr lang="en-IN" b="1">
              <a:solidFill>
                <a:srgbClr val="FF0000"/>
              </a:solidFill>
            </a:endParaRPr>
          </a:p>
        </p:txBody>
      </p:sp>
      <p:sp>
        <p:nvSpPr>
          <p:cNvPr id="36903" name="TextBox 21"/>
          <p:cNvSpPr txBox="1">
            <a:spLocks noChangeArrowheads="1"/>
          </p:cNvSpPr>
          <p:nvPr/>
        </p:nvSpPr>
        <p:spPr bwMode="auto">
          <a:xfrm>
            <a:off x="1905000" y="5143500"/>
            <a:ext cx="718402" cy="369332"/>
          </a:xfrm>
          <a:prstGeom prst="rect">
            <a:avLst/>
          </a:prstGeom>
          <a:noFill/>
          <a:ln w="9525">
            <a:noFill/>
            <a:miter lim="800000"/>
            <a:headEnd/>
            <a:tailEnd/>
          </a:ln>
        </p:spPr>
        <p:txBody>
          <a:bodyPr wrap="none">
            <a:spAutoFit/>
          </a:bodyPr>
          <a:lstStyle/>
          <a:p>
            <a:r>
              <a:rPr lang="en-US" b="1">
                <a:solidFill>
                  <a:srgbClr val="FF0000"/>
                </a:solidFill>
              </a:rPr>
              <a:t>GDTR</a:t>
            </a:r>
            <a:endParaRPr lang="en-IN" b="1">
              <a:solidFill>
                <a:srgbClr val="FF0000"/>
              </a:solidFill>
            </a:endParaRPr>
          </a:p>
        </p:txBody>
      </p:sp>
      <p:graphicFrame>
        <p:nvGraphicFramePr>
          <p:cNvPr id="23" name="Table 22"/>
          <p:cNvGraphicFramePr>
            <a:graphicFrameLocks noGrp="1"/>
          </p:cNvGraphicFramePr>
          <p:nvPr/>
        </p:nvGraphicFramePr>
        <p:xfrm>
          <a:off x="609601" y="4357688"/>
          <a:ext cx="3676595" cy="370840"/>
        </p:xfrm>
        <a:graphic>
          <a:graphicData uri="http://schemas.openxmlformats.org/drawingml/2006/table">
            <a:tbl>
              <a:tblPr firstRow="1" bandRow="1">
                <a:tableStyleId>{5C22544A-7EE6-4342-B048-85BDC9FD1C3A}</a:tableStyleId>
              </a:tblPr>
              <a:tblGrid>
                <a:gridCol w="2907872"/>
                <a:gridCol w="768723"/>
              </a:tblGrid>
              <a:tr h="370840">
                <a:tc>
                  <a:txBody>
                    <a:bodyPr/>
                    <a:lstStyle/>
                    <a:p>
                      <a:r>
                        <a:rPr lang="en-US" dirty="0" smtClean="0"/>
                        <a:t>Selector</a:t>
                      </a:r>
                      <a:endParaRPr lang="en-IN" dirty="0"/>
                    </a:p>
                  </a:txBody>
                  <a:tcPr marL="121920" marR="121920"/>
                </a:tc>
                <a:tc>
                  <a:txBody>
                    <a:bodyPr/>
                    <a:lstStyle/>
                    <a:p>
                      <a:endParaRPr lang="en-IN" dirty="0"/>
                    </a:p>
                  </a:txBody>
                  <a:tcPr marL="121920" marR="121920"/>
                </a:tc>
              </a:tr>
            </a:tbl>
          </a:graphicData>
        </a:graphic>
      </p:graphicFrame>
      <p:cxnSp>
        <p:nvCxnSpPr>
          <p:cNvPr id="25" name="Straight Connector 24"/>
          <p:cNvCxnSpPr/>
          <p:nvPr/>
        </p:nvCxnSpPr>
        <p:spPr>
          <a:xfrm rot="5400000" flipH="1" flipV="1">
            <a:off x="3191934" y="4213758"/>
            <a:ext cx="285750" cy="2116"/>
          </a:xfrm>
          <a:prstGeom prst="line">
            <a:avLst/>
          </a:prstGeom>
          <a:ln w="38100" cmpd="sng">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333752" y="4071944"/>
            <a:ext cx="2190749" cy="1587"/>
          </a:xfrm>
          <a:prstGeom prst="straightConnector1">
            <a:avLst/>
          </a:prstGeom>
          <a:ln w="38100" cmpd="sng">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914" name="TextBox 27"/>
          <p:cNvSpPr txBox="1">
            <a:spLocks noChangeArrowheads="1"/>
          </p:cNvSpPr>
          <p:nvPr/>
        </p:nvSpPr>
        <p:spPr bwMode="auto">
          <a:xfrm>
            <a:off x="666751" y="3929064"/>
            <a:ext cx="2397964" cy="369332"/>
          </a:xfrm>
          <a:prstGeom prst="rect">
            <a:avLst/>
          </a:prstGeom>
          <a:noFill/>
          <a:ln w="9525">
            <a:noFill/>
            <a:miter lim="800000"/>
            <a:headEnd/>
            <a:tailEnd/>
          </a:ln>
        </p:spPr>
        <p:txBody>
          <a:bodyPr wrap="none">
            <a:spAutoFit/>
          </a:bodyPr>
          <a:lstStyle/>
          <a:p>
            <a:r>
              <a:rPr lang="en-US" b="1" dirty="0">
                <a:solidFill>
                  <a:srgbClr val="FF0000"/>
                </a:solidFill>
              </a:rPr>
              <a:t>Segment </a:t>
            </a:r>
            <a:r>
              <a:rPr lang="en-US" b="1" dirty="0" smtClean="0">
                <a:solidFill>
                  <a:srgbClr val="FF0000"/>
                </a:solidFill>
              </a:rPr>
              <a:t>register 15 bit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475" y="262890"/>
            <a:ext cx="9530080" cy="626394"/>
          </a:xfrm>
        </p:spPr>
        <p:txBody>
          <a:bodyPr>
            <a:noAutofit/>
          </a:bodyPr>
          <a:lstStyle/>
          <a:p>
            <a:pPr>
              <a:spcAft>
                <a:spcPts val="0"/>
              </a:spcAft>
            </a:pPr>
            <a:r>
              <a:rPr lang="en-US" sz="3600" b="1" dirty="0" smtClean="0">
                <a:solidFill>
                  <a:srgbClr val="002060"/>
                </a:solidFill>
              </a:rPr>
              <a:t>Logical to Linear Address Translation</a:t>
            </a:r>
            <a:endParaRPr lang="en-US" sz="3600" b="1" dirty="0">
              <a:solidFill>
                <a:srgbClr val="002060"/>
              </a:solidFill>
            </a:endParaRPr>
          </a:p>
        </p:txBody>
      </p:sp>
      <p:sp>
        <p:nvSpPr>
          <p:cNvPr id="7" name="Content Placeholder 2"/>
          <p:cNvSpPr>
            <a:spLocks noGrp="1"/>
          </p:cNvSpPr>
          <p:nvPr>
            <p:ph idx="1"/>
          </p:nvPr>
        </p:nvSpPr>
        <p:spPr/>
        <p:txBody>
          <a:bodyPr/>
          <a:lstStyle/>
          <a:p>
            <a:r>
              <a:rPr lang="en-US" dirty="0" smtClean="0"/>
              <a:t>Steps</a:t>
            </a:r>
          </a:p>
          <a:p>
            <a:pPr lvl="1"/>
            <a:endParaRPr lang="en-US" sz="2400" dirty="0" smtClean="0">
              <a:solidFill>
                <a:srgbClr val="7030A0"/>
              </a:solidFill>
            </a:endParaRPr>
          </a:p>
          <a:p>
            <a:pPr lvl="1"/>
            <a:r>
              <a:rPr lang="en-US" sz="2400" dirty="0" smtClean="0">
                <a:solidFill>
                  <a:srgbClr val="7030A0"/>
                </a:solidFill>
              </a:rPr>
              <a:t>Uses offset in the segment selector to locate the segment descriptor for the segment in GDT/LDT and reads it into processor.</a:t>
            </a:r>
          </a:p>
          <a:p>
            <a:pPr lvl="1"/>
            <a:endParaRPr lang="en-US" sz="2400" dirty="0" smtClean="0">
              <a:solidFill>
                <a:srgbClr val="7030A0"/>
              </a:solidFill>
            </a:endParaRPr>
          </a:p>
          <a:p>
            <a:pPr lvl="1"/>
            <a:r>
              <a:rPr lang="en-US" sz="2400" dirty="0" smtClean="0">
                <a:solidFill>
                  <a:srgbClr val="7030A0"/>
                </a:solidFill>
              </a:rPr>
              <a:t>Checks the access right and range of segment to insure segment is accessible</a:t>
            </a:r>
          </a:p>
          <a:p>
            <a:pPr lvl="1"/>
            <a:endParaRPr lang="en-US" sz="2400" dirty="0" smtClean="0">
              <a:solidFill>
                <a:srgbClr val="7030A0"/>
              </a:solidFill>
            </a:endParaRPr>
          </a:p>
          <a:p>
            <a:pPr lvl="1"/>
            <a:r>
              <a:rPr lang="en-US" sz="2400" dirty="0" smtClean="0">
                <a:solidFill>
                  <a:srgbClr val="7030A0"/>
                </a:solidFill>
              </a:rPr>
              <a:t>Adds base address of the segment from segment descriptor with offset to form Linear address</a:t>
            </a:r>
            <a:endParaRPr lang="en-US" sz="2400"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solidFill>
                  <a:srgbClr val="002060"/>
                </a:solidFill>
              </a:rPr>
              <a:t>Protection</a:t>
            </a:r>
            <a:endParaRPr lang="en-US" sz="3800" b="1" dirty="0">
              <a:solidFill>
                <a:srgbClr val="002060"/>
              </a:solidFill>
            </a:endParaRPr>
          </a:p>
        </p:txBody>
      </p:sp>
      <p:sp>
        <p:nvSpPr>
          <p:cNvPr id="3" name="Content Placeholder 2"/>
          <p:cNvSpPr>
            <a:spLocks noGrp="1"/>
          </p:cNvSpPr>
          <p:nvPr>
            <p:ph idx="1"/>
          </p:nvPr>
        </p:nvSpPr>
        <p:spPr/>
        <p:txBody>
          <a:bodyPr>
            <a:normAutofit/>
          </a:bodyPr>
          <a:lstStyle/>
          <a:p>
            <a:pPr>
              <a:buNone/>
            </a:pPr>
            <a:r>
              <a:rPr lang="en-US" dirty="0" smtClean="0">
                <a:solidFill>
                  <a:srgbClr val="FF0000"/>
                </a:solidFill>
              </a:rPr>
              <a:t>Why ?</a:t>
            </a:r>
          </a:p>
          <a:p>
            <a:r>
              <a:rPr lang="en-US" dirty="0" smtClean="0"/>
              <a:t>Users from interfering one another</a:t>
            </a:r>
          </a:p>
          <a:p>
            <a:r>
              <a:rPr lang="en-US" dirty="0" smtClean="0"/>
              <a:t>Users from examining secure data</a:t>
            </a:r>
          </a:p>
          <a:p>
            <a:r>
              <a:rPr lang="en-US" dirty="0" smtClean="0"/>
              <a:t>Program bugs from damaging other programs</a:t>
            </a:r>
          </a:p>
          <a:p>
            <a:r>
              <a:rPr lang="en-US" dirty="0" smtClean="0"/>
              <a:t>Program bugs from damaging data</a:t>
            </a:r>
          </a:p>
          <a:p>
            <a:r>
              <a:rPr lang="en-US" dirty="0" smtClean="0"/>
              <a:t>Malicious attempts to compromise system integrity</a:t>
            </a:r>
          </a:p>
          <a:p>
            <a:r>
              <a:rPr lang="en-US" dirty="0" smtClean="0"/>
              <a:t>Accidental damage to data</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258762"/>
          </a:xfrm>
        </p:spPr>
        <p:txBody>
          <a:bodyPr>
            <a:normAutofit fontScale="90000"/>
          </a:bodyPr>
          <a:lstStyle/>
          <a:p>
            <a:r>
              <a:rPr lang="en-US" b="1" dirty="0" smtClean="0">
                <a:solidFill>
                  <a:srgbClr val="002060"/>
                </a:solidFill>
              </a:rPr>
              <a:t>Protection</a:t>
            </a:r>
            <a:endParaRPr lang="en-US" dirty="0"/>
          </a:p>
        </p:txBody>
      </p:sp>
      <p:sp>
        <p:nvSpPr>
          <p:cNvPr id="3" name="Content Placeholder 2"/>
          <p:cNvSpPr>
            <a:spLocks noGrp="1"/>
          </p:cNvSpPr>
          <p:nvPr>
            <p:ph idx="1"/>
          </p:nvPr>
        </p:nvSpPr>
        <p:spPr>
          <a:xfrm>
            <a:off x="609600" y="838204"/>
            <a:ext cx="10972800" cy="5287963"/>
          </a:xfrm>
        </p:spPr>
        <p:txBody>
          <a:bodyPr>
            <a:normAutofit/>
          </a:bodyPr>
          <a:lstStyle/>
          <a:p>
            <a:endParaRPr lang="en-US" dirty="0" smtClean="0"/>
          </a:p>
          <a:p>
            <a:r>
              <a:rPr lang="en-US" sz="2800" dirty="0" smtClean="0"/>
              <a:t>Each reference to memory is checked by the hardware to verify that it satisfies the protection criteria. </a:t>
            </a:r>
          </a:p>
          <a:p>
            <a:endParaRPr lang="en-US" sz="2800" dirty="0" smtClean="0"/>
          </a:p>
          <a:p>
            <a:r>
              <a:rPr lang="en-US" sz="2800" dirty="0" smtClean="0"/>
              <a:t>All these checks are made before the memory cycle is started</a:t>
            </a:r>
          </a:p>
          <a:p>
            <a:endParaRPr lang="en-US" sz="2800" dirty="0" smtClean="0"/>
          </a:p>
          <a:p>
            <a:r>
              <a:rPr lang="en-US" sz="2800" dirty="0" smtClean="0"/>
              <a:t>Any violation prevents that cycle from starting and results in an exception. </a:t>
            </a:r>
          </a:p>
          <a:p>
            <a:endParaRPr lang="en-US" sz="2800" dirty="0" smtClean="0"/>
          </a:p>
          <a:p>
            <a:r>
              <a:rPr lang="en-US" sz="2800" dirty="0" smtClean="0"/>
              <a:t>Invalid attempts to access memory result in an exception.</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p>
            <a:r>
              <a:rPr lang="en-US" sz="3800" b="1" dirty="0" smtClean="0">
                <a:solidFill>
                  <a:srgbClr val="002060"/>
                </a:solidFill>
              </a:rPr>
              <a:t>Privilege</a:t>
            </a:r>
            <a:endParaRPr lang="en-US" sz="3800" b="1" dirty="0">
              <a:solidFill>
                <a:srgbClr val="002060"/>
              </a:solidFill>
            </a:endParaRPr>
          </a:p>
        </p:txBody>
      </p:sp>
      <p:sp>
        <p:nvSpPr>
          <p:cNvPr id="3" name="Content Placeholder 2"/>
          <p:cNvSpPr>
            <a:spLocks noGrp="1"/>
          </p:cNvSpPr>
          <p:nvPr>
            <p:ph idx="1"/>
          </p:nvPr>
        </p:nvSpPr>
        <p:spPr>
          <a:xfrm>
            <a:off x="609600" y="1219200"/>
            <a:ext cx="10972800" cy="5181600"/>
          </a:xfrm>
        </p:spPr>
        <p:txBody>
          <a:bodyPr>
            <a:normAutofit/>
          </a:bodyPr>
          <a:lstStyle/>
          <a:p>
            <a:pPr>
              <a:buNone/>
            </a:pPr>
            <a:r>
              <a:rPr lang="en-US" dirty="0" smtClean="0"/>
              <a:t>	Pentium checks that the application is privileged enough to:</a:t>
            </a:r>
          </a:p>
          <a:p>
            <a:pPr marL="914400" lvl="1" indent="-514350">
              <a:buFont typeface="+mj-lt"/>
              <a:buAutoNum type="arabicPeriod"/>
            </a:pPr>
            <a:r>
              <a:rPr lang="en-US" dirty="0" smtClean="0"/>
              <a:t>Execute certain instructions</a:t>
            </a:r>
          </a:p>
          <a:p>
            <a:pPr marL="914400" lvl="1" indent="-514350">
              <a:buFont typeface="+mj-lt"/>
              <a:buAutoNum type="arabicPeriod"/>
            </a:pPr>
            <a:r>
              <a:rPr lang="en-US" dirty="0" smtClean="0"/>
              <a:t>Reference data other than its own</a:t>
            </a:r>
          </a:p>
          <a:p>
            <a:pPr marL="914400" lvl="1" indent="-514350">
              <a:buFont typeface="+mj-lt"/>
              <a:buAutoNum type="arabicPeriod"/>
            </a:pPr>
            <a:r>
              <a:rPr lang="en-US" dirty="0" smtClean="0"/>
              <a:t>Transfer control to code other than its own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42900"/>
            <a:ext cx="9530080" cy="444500"/>
          </a:xfrm>
        </p:spPr>
        <p:txBody>
          <a:bodyPr>
            <a:noAutofit/>
          </a:bodyPr>
          <a:lstStyle/>
          <a:p>
            <a:pPr>
              <a:spcAft>
                <a:spcPts val="0"/>
              </a:spcAft>
            </a:pPr>
            <a:r>
              <a:rPr lang="en-US" sz="3800" b="1" dirty="0" smtClean="0">
                <a:solidFill>
                  <a:srgbClr val="002060"/>
                </a:solidFill>
              </a:rPr>
              <a:t>Field and Flag in Protection system	</a:t>
            </a:r>
            <a:endParaRPr lang="en-US" sz="3800" b="1" dirty="0">
              <a:solidFill>
                <a:srgbClr val="002060"/>
              </a:solidFill>
            </a:endParaRPr>
          </a:p>
        </p:txBody>
      </p:sp>
      <p:sp>
        <p:nvSpPr>
          <p:cNvPr id="7" name="Content Placeholder 2"/>
          <p:cNvSpPr>
            <a:spLocks noGrp="1"/>
          </p:cNvSpPr>
          <p:nvPr>
            <p:ph idx="1"/>
          </p:nvPr>
        </p:nvSpPr>
        <p:spPr>
          <a:xfrm>
            <a:off x="609600" y="1181100"/>
            <a:ext cx="10972800" cy="5245100"/>
          </a:xfrm>
        </p:spPr>
        <p:txBody>
          <a:bodyPr>
            <a:normAutofit fontScale="77500" lnSpcReduction="20000"/>
          </a:bodyPr>
          <a:lstStyle/>
          <a:p>
            <a:r>
              <a:rPr lang="en-US" dirty="0" smtClean="0"/>
              <a:t>Different filed and flags are used in segment level and page level protection mechanism</a:t>
            </a:r>
          </a:p>
          <a:p>
            <a:pPr lvl="1"/>
            <a:r>
              <a:rPr lang="en-US" sz="2600" dirty="0" smtClean="0">
                <a:solidFill>
                  <a:srgbClr val="FF0000"/>
                </a:solidFill>
              </a:rPr>
              <a:t>Descriptor type (S) flag</a:t>
            </a:r>
            <a:r>
              <a:rPr lang="en-US" sz="2600" dirty="0" smtClean="0">
                <a:solidFill>
                  <a:srgbClr val="7030A0"/>
                </a:solidFill>
              </a:rPr>
              <a:t>: Bit no 12, defines is it a system segment or Code/Data segment</a:t>
            </a:r>
          </a:p>
          <a:p>
            <a:pPr lvl="1"/>
            <a:endParaRPr lang="en-US" sz="2600" dirty="0" smtClean="0">
              <a:solidFill>
                <a:srgbClr val="FF0000"/>
              </a:solidFill>
            </a:endParaRPr>
          </a:p>
          <a:p>
            <a:pPr lvl="1"/>
            <a:r>
              <a:rPr lang="en-US" sz="2600" dirty="0" smtClean="0">
                <a:solidFill>
                  <a:srgbClr val="FF0000"/>
                </a:solidFill>
              </a:rPr>
              <a:t>Type Field</a:t>
            </a:r>
            <a:r>
              <a:rPr lang="en-US" sz="2600" dirty="0" smtClean="0">
                <a:solidFill>
                  <a:srgbClr val="7030A0"/>
                </a:solidFill>
              </a:rPr>
              <a:t>: Bit 8-11, determines type of code/data or system segment ( Read/write)</a:t>
            </a:r>
          </a:p>
          <a:p>
            <a:pPr lvl="1"/>
            <a:endParaRPr lang="en-US" sz="2600" dirty="0" smtClean="0">
              <a:solidFill>
                <a:srgbClr val="FF0000"/>
              </a:solidFill>
            </a:endParaRPr>
          </a:p>
          <a:p>
            <a:pPr lvl="1"/>
            <a:r>
              <a:rPr lang="en-US" sz="2600" dirty="0" smtClean="0">
                <a:solidFill>
                  <a:srgbClr val="FF0000"/>
                </a:solidFill>
              </a:rPr>
              <a:t>Limit Filed</a:t>
            </a:r>
            <a:r>
              <a:rPr lang="en-US" sz="2600" dirty="0" smtClean="0">
                <a:solidFill>
                  <a:srgbClr val="7030A0"/>
                </a:solidFill>
              </a:rPr>
              <a:t>: Bit 0-19, determine size of segment along with G and E flag</a:t>
            </a:r>
          </a:p>
          <a:p>
            <a:pPr lvl="1"/>
            <a:endParaRPr lang="en-US" sz="2600" dirty="0" smtClean="0">
              <a:solidFill>
                <a:srgbClr val="FF0000"/>
              </a:solidFill>
            </a:endParaRPr>
          </a:p>
          <a:p>
            <a:pPr lvl="1"/>
            <a:r>
              <a:rPr lang="en-US" sz="2600" dirty="0" smtClean="0">
                <a:solidFill>
                  <a:srgbClr val="FF0000"/>
                </a:solidFill>
              </a:rPr>
              <a:t>G flag</a:t>
            </a:r>
            <a:r>
              <a:rPr lang="en-US" sz="2600" dirty="0" smtClean="0">
                <a:solidFill>
                  <a:srgbClr val="7030A0"/>
                </a:solidFill>
              </a:rPr>
              <a:t>: Bit 23,  E flag : bit 10</a:t>
            </a:r>
          </a:p>
          <a:p>
            <a:pPr lvl="1"/>
            <a:endParaRPr lang="en-US" sz="2600" dirty="0" smtClean="0">
              <a:solidFill>
                <a:srgbClr val="FF0000"/>
              </a:solidFill>
            </a:endParaRPr>
          </a:p>
          <a:p>
            <a:pPr lvl="1"/>
            <a:r>
              <a:rPr lang="en-US" sz="2600" dirty="0" smtClean="0">
                <a:solidFill>
                  <a:srgbClr val="FF0000"/>
                </a:solidFill>
              </a:rPr>
              <a:t>Descriptor Privilege level (DPL): </a:t>
            </a:r>
            <a:r>
              <a:rPr lang="en-US" sz="2600" dirty="0" smtClean="0">
                <a:solidFill>
                  <a:srgbClr val="7030A0"/>
                </a:solidFill>
              </a:rPr>
              <a:t>bit 13-14, determines the privilege level of the segment</a:t>
            </a:r>
          </a:p>
          <a:p>
            <a:pPr lvl="1"/>
            <a:endParaRPr lang="en-US" sz="2600" dirty="0" smtClean="0">
              <a:solidFill>
                <a:srgbClr val="FF0000"/>
              </a:solidFill>
            </a:endParaRPr>
          </a:p>
          <a:p>
            <a:pPr lvl="1"/>
            <a:r>
              <a:rPr lang="en-US" sz="2600" dirty="0" smtClean="0">
                <a:solidFill>
                  <a:srgbClr val="FF0000"/>
                </a:solidFill>
              </a:rPr>
              <a:t>Requested Privilege level (RPL): </a:t>
            </a:r>
            <a:r>
              <a:rPr lang="en-US" sz="2600" dirty="0" smtClean="0">
                <a:solidFill>
                  <a:srgbClr val="7030A0"/>
                </a:solidFill>
              </a:rPr>
              <a:t>bit 0-1, of any segment selector, Specifies the RPL of segment selector</a:t>
            </a:r>
          </a:p>
          <a:p>
            <a:pPr lvl="1"/>
            <a:endParaRPr lang="en-US" sz="2600" dirty="0" smtClean="0">
              <a:solidFill>
                <a:srgbClr val="FF0000"/>
              </a:solidFill>
            </a:endParaRPr>
          </a:p>
          <a:p>
            <a:pPr lvl="1"/>
            <a:r>
              <a:rPr lang="en-US" sz="2600" dirty="0" smtClean="0">
                <a:solidFill>
                  <a:srgbClr val="FF0000"/>
                </a:solidFill>
              </a:rPr>
              <a:t>Current Privilege Level(CPL): </a:t>
            </a:r>
            <a:r>
              <a:rPr lang="en-US" sz="2600" dirty="0" smtClean="0">
                <a:solidFill>
                  <a:srgbClr val="7030A0"/>
                </a:solidFill>
              </a:rPr>
              <a:t>bit 0-1 of CS segment, indicates the privilege level of currently executing program or procedure</a:t>
            </a:r>
            <a:endParaRPr lang="en-US" sz="2600"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pPr>
              <a:spcAft>
                <a:spcPts val="0"/>
              </a:spcAft>
            </a:pPr>
            <a:r>
              <a:rPr lang="en-US" sz="3800" b="1" dirty="0" smtClean="0">
                <a:solidFill>
                  <a:srgbClr val="002060"/>
                </a:solidFill>
              </a:rPr>
              <a:t>Field and Flag in Protection system	</a:t>
            </a:r>
            <a:endParaRPr lang="en-US" sz="3800" b="1" dirty="0">
              <a:solidFill>
                <a:srgbClr val="002060"/>
              </a:solidFill>
            </a:endParaRPr>
          </a:p>
        </p:txBody>
      </p:sp>
      <p:sp>
        <p:nvSpPr>
          <p:cNvPr id="7" name="Content Placeholder 2"/>
          <p:cNvSpPr>
            <a:spLocks noGrp="1"/>
          </p:cNvSpPr>
          <p:nvPr>
            <p:ph idx="1"/>
          </p:nvPr>
        </p:nvSpPr>
        <p:spPr/>
        <p:txBody>
          <a:bodyPr>
            <a:normAutofit lnSpcReduction="10000"/>
          </a:bodyPr>
          <a:lstStyle/>
          <a:p>
            <a:r>
              <a:rPr lang="en-US" dirty="0" smtClean="0"/>
              <a:t>Different filed and flags are used in segment level and page level protection mechanism</a:t>
            </a:r>
          </a:p>
          <a:p>
            <a:pPr lvl="1"/>
            <a:r>
              <a:rPr lang="en-US" dirty="0" smtClean="0">
                <a:solidFill>
                  <a:srgbClr val="FF0000"/>
                </a:solidFill>
              </a:rPr>
              <a:t>User/ Supervisor flag(U/S</a:t>
            </a:r>
            <a:r>
              <a:rPr lang="en-US" dirty="0" smtClean="0">
                <a:solidFill>
                  <a:srgbClr val="7030A0"/>
                </a:solidFill>
              </a:rPr>
              <a:t>): bit 2 of paging structure , determines type of page – user or supervisor</a:t>
            </a:r>
          </a:p>
          <a:p>
            <a:pPr lvl="1"/>
            <a:endParaRPr lang="en-US" dirty="0" smtClean="0">
              <a:solidFill>
                <a:srgbClr val="FF0000"/>
              </a:solidFill>
            </a:endParaRPr>
          </a:p>
          <a:p>
            <a:pPr lvl="1"/>
            <a:r>
              <a:rPr lang="en-US" dirty="0" smtClean="0">
                <a:solidFill>
                  <a:srgbClr val="FF0000"/>
                </a:solidFill>
              </a:rPr>
              <a:t>Read/write flag (R/W</a:t>
            </a:r>
            <a:r>
              <a:rPr lang="en-US" dirty="0" smtClean="0">
                <a:solidFill>
                  <a:srgbClr val="7030A0"/>
                </a:solidFill>
              </a:rPr>
              <a:t>) : bit 1 of paging structure , type of access allowed to page- read only  or read- write</a:t>
            </a:r>
          </a:p>
          <a:p>
            <a:pPr lvl="1"/>
            <a:endParaRPr lang="en-US" dirty="0" smtClean="0">
              <a:solidFill>
                <a:srgbClr val="FF0000"/>
              </a:solidFill>
            </a:endParaRPr>
          </a:p>
          <a:p>
            <a:pPr lvl="1"/>
            <a:r>
              <a:rPr lang="en-US" dirty="0" smtClean="0">
                <a:solidFill>
                  <a:srgbClr val="FF0000"/>
                </a:solidFill>
              </a:rPr>
              <a:t>Execute Disable flag (XD): </a:t>
            </a:r>
            <a:r>
              <a:rPr lang="en-US" dirty="0" smtClean="0">
                <a:solidFill>
                  <a:srgbClr val="7030A0"/>
                </a:solidFill>
              </a:rPr>
              <a:t>bit 63 of certain page structure, determines the type of access allowed, executable or non-executable</a:t>
            </a:r>
            <a:r>
              <a:rPr lang="en-US" dirty="0" smtClean="0"/>
              <a:t>. </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438150"/>
            <a:ext cx="9530080" cy="626394"/>
          </a:xfrm>
        </p:spPr>
        <p:txBody>
          <a:bodyPr>
            <a:noAutofit/>
          </a:bodyPr>
          <a:lstStyle/>
          <a:p>
            <a:pPr>
              <a:spcAft>
                <a:spcPts val="0"/>
              </a:spcAft>
            </a:pPr>
            <a:r>
              <a:rPr lang="en-US" sz="3800" b="1" dirty="0" smtClean="0">
                <a:solidFill>
                  <a:srgbClr val="002060"/>
                </a:solidFill>
              </a:rPr>
              <a:t>Field and Flag in Protection system	</a:t>
            </a:r>
            <a:endParaRPr lang="en-US" sz="3800" b="1" dirty="0">
              <a:solidFill>
                <a:srgbClr val="002060"/>
              </a:solidFill>
            </a:endParaRPr>
          </a:p>
        </p:txBody>
      </p:sp>
      <p:sp>
        <p:nvSpPr>
          <p:cNvPr id="7"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225428" y="1408119"/>
            <a:ext cx="5799905" cy="20462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184277" y="1447806"/>
            <a:ext cx="5890304" cy="2222499"/>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2919344" y="3962400"/>
            <a:ext cx="6290365" cy="2260600"/>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251" y="0"/>
            <a:ext cx="9377680" cy="968440"/>
          </a:xfrm>
        </p:spPr>
        <p:txBody>
          <a:bodyPr>
            <a:normAutofit/>
          </a:bodyPr>
          <a:lstStyle/>
          <a:p>
            <a:r>
              <a:rPr lang="en-US" sz="3800" b="1" dirty="0" smtClean="0">
                <a:solidFill>
                  <a:srgbClr val="002060"/>
                </a:solidFill>
              </a:rPr>
              <a:t>Memory Management in Protected Mode</a:t>
            </a:r>
            <a:endParaRPr lang="en-US" sz="3800" b="1" dirty="0">
              <a:solidFill>
                <a:srgbClr val="002060"/>
              </a:solidFill>
            </a:endParaRPr>
          </a:p>
        </p:txBody>
      </p:sp>
      <p:sp>
        <p:nvSpPr>
          <p:cNvPr id="3" name="Content Placeholder 2"/>
          <p:cNvSpPr>
            <a:spLocks noGrp="1"/>
          </p:cNvSpPr>
          <p:nvPr>
            <p:ph idx="1"/>
          </p:nvPr>
        </p:nvSpPr>
        <p:spPr>
          <a:xfrm>
            <a:off x="1168720" y="1776538"/>
            <a:ext cx="10058400" cy="4481388"/>
          </a:xfrm>
        </p:spPr>
        <p:txBody>
          <a:bodyPr>
            <a:noAutofit/>
          </a:bodyPr>
          <a:lstStyle/>
          <a:p>
            <a:pPr marL="447675" indent="-447675" algn="just">
              <a:lnSpc>
                <a:spcPct val="150000"/>
              </a:lnSpc>
              <a:spcBef>
                <a:spcPts val="0"/>
              </a:spcBef>
              <a:spcAft>
                <a:spcPts val="0"/>
              </a:spcAft>
              <a:buFont typeface="Wingdings" panose="05000000000000000000" pitchFamily="2" charset="2"/>
              <a:buChar char="§"/>
            </a:pPr>
            <a:r>
              <a:rPr lang="en-US" sz="2400" dirty="0" smtClean="0">
                <a:latin typeface="Times New Roman" pitchFamily="18" charset="0"/>
                <a:cs typeface="Times New Roman" pitchFamily="18" charset="0"/>
              </a:rPr>
              <a:t>Segmentation: Introduction</a:t>
            </a:r>
          </a:p>
          <a:p>
            <a:pPr marL="447675" indent="-447675" algn="just">
              <a:lnSpc>
                <a:spcPct val="150000"/>
              </a:lnSpc>
              <a:spcBef>
                <a:spcPts val="0"/>
              </a:spcBef>
              <a:spcAft>
                <a:spcPts val="0"/>
              </a:spcAft>
              <a:buFont typeface="Wingdings" panose="05000000000000000000" pitchFamily="2" charset="2"/>
              <a:buChar char="§"/>
            </a:pPr>
            <a:r>
              <a:rPr lang="en-US" sz="2400" dirty="0" smtClean="0">
                <a:latin typeface="Times New Roman" pitchFamily="18" charset="0"/>
                <a:cs typeface="Times New Roman" pitchFamily="18" charset="0"/>
              </a:rPr>
              <a:t>Support Registers Related Instructions</a:t>
            </a:r>
          </a:p>
          <a:p>
            <a:pPr marL="447675" indent="-447675" algn="just">
              <a:lnSpc>
                <a:spcPct val="150000"/>
              </a:lnSpc>
              <a:spcBef>
                <a:spcPts val="0"/>
              </a:spcBef>
              <a:spcAft>
                <a:spcPts val="0"/>
              </a:spcAft>
              <a:buFont typeface="Wingdings" panose="05000000000000000000" pitchFamily="2" charset="2"/>
              <a:buChar char="§"/>
            </a:pPr>
            <a:r>
              <a:rPr lang="en-US" sz="2400" dirty="0" smtClean="0">
                <a:latin typeface="Times New Roman" pitchFamily="18" charset="0"/>
                <a:cs typeface="Times New Roman" pitchFamily="18" charset="0"/>
              </a:rPr>
              <a:t>Segment Memory Descriptors</a:t>
            </a:r>
          </a:p>
          <a:p>
            <a:pPr marL="447675" indent="-447675" algn="just">
              <a:lnSpc>
                <a:spcPct val="150000"/>
              </a:lnSpc>
              <a:spcBef>
                <a:spcPts val="0"/>
              </a:spcBef>
              <a:spcAft>
                <a:spcPts val="0"/>
              </a:spcAft>
              <a:buFont typeface="Wingdings" panose="05000000000000000000" pitchFamily="2" charset="2"/>
              <a:buChar char="§"/>
            </a:pPr>
            <a:r>
              <a:rPr lang="en-US" sz="2400" dirty="0" smtClean="0">
                <a:latin typeface="Times New Roman" pitchFamily="18" charset="0"/>
                <a:cs typeface="Times New Roman" pitchFamily="18" charset="0"/>
              </a:rPr>
              <a:t>Logical To Linear Address Translations</a:t>
            </a:r>
          </a:p>
          <a:p>
            <a:pPr marL="447675" indent="-447675" algn="just">
              <a:lnSpc>
                <a:spcPct val="150000"/>
              </a:lnSpc>
              <a:spcBef>
                <a:spcPts val="0"/>
              </a:spcBef>
              <a:spcAft>
                <a:spcPts val="0"/>
              </a:spcAft>
              <a:buFont typeface="Wingdings" panose="05000000000000000000" pitchFamily="2" charset="2"/>
              <a:buChar char="§"/>
            </a:pPr>
            <a:r>
              <a:rPr lang="en-US" sz="2400" dirty="0" smtClean="0">
                <a:latin typeface="Times New Roman" pitchFamily="18" charset="0"/>
                <a:cs typeface="Times New Roman" pitchFamily="18" charset="0"/>
              </a:rPr>
              <a:t>Protection By Segmentation</a:t>
            </a:r>
          </a:p>
          <a:p>
            <a:pPr marL="447675" indent="-447675" algn="just">
              <a:lnSpc>
                <a:spcPct val="150000"/>
              </a:lnSpc>
              <a:spcBef>
                <a:spcPts val="0"/>
              </a:spcBef>
              <a:spcAft>
                <a:spcPts val="0"/>
              </a:spcAft>
              <a:buFont typeface="Wingdings" panose="05000000000000000000" pitchFamily="2" charset="2"/>
              <a:buChar char="§"/>
            </a:pPr>
            <a:r>
              <a:rPr lang="en-US" sz="2400" dirty="0" smtClean="0">
                <a:latin typeface="Times New Roman" pitchFamily="18" charset="0"/>
                <a:cs typeface="Times New Roman" pitchFamily="18" charset="0"/>
              </a:rPr>
              <a:t>Privilege Levels</a:t>
            </a:r>
          </a:p>
          <a:p>
            <a:pPr marL="447675" indent="-447675" algn="just">
              <a:lnSpc>
                <a:spcPct val="150000"/>
              </a:lnSpc>
              <a:spcBef>
                <a:spcPts val="0"/>
              </a:spcBef>
              <a:spcAft>
                <a:spcPts val="0"/>
              </a:spcAft>
              <a:buFont typeface="Wingdings" panose="05000000000000000000" pitchFamily="2" charset="2"/>
              <a:buChar char="§"/>
            </a:pPr>
            <a:r>
              <a:rPr lang="en-US" sz="2400" dirty="0" smtClean="0">
                <a:latin typeface="Times New Roman" pitchFamily="18" charset="0"/>
                <a:cs typeface="Times New Roman" pitchFamily="18" charset="0"/>
              </a:rPr>
              <a:t>Rules Of Inter-privilege Level Transfer For Data And Code Segments .</a:t>
            </a:r>
          </a:p>
          <a:p>
            <a:pPr marL="447675" indent="-447675" algn="just">
              <a:lnSpc>
                <a:spcPct val="150000"/>
              </a:lnSpc>
              <a:spcBef>
                <a:spcPts val="0"/>
              </a:spcBef>
              <a:spcAft>
                <a:spcPts val="0"/>
              </a:spcAft>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55765" y="62694"/>
            <a:ext cx="832513" cy="786942"/>
          </a:xfrm>
          <a:prstGeom prst="rect">
            <a:avLst/>
          </a:prstGeom>
        </p:spPr>
      </p:pic>
    </p:spTree>
    <p:extLst>
      <p:ext uri="{BB962C8B-B14F-4D97-AF65-F5344CB8AC3E}">
        <p14:creationId xmlns="" xmlns:p14="http://schemas.microsoft.com/office/powerpoint/2010/main" val="2035955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3" y="857250"/>
          <a:ext cx="10972799" cy="914400"/>
        </p:xfrm>
        <a:graphic>
          <a:graphicData uri="http://schemas.openxmlformats.org/drawingml/2006/table">
            <a:tbl>
              <a:tblPr firstRow="1" bandRow="1">
                <a:tableStyleId>{5940675A-B579-460E-94D1-54222C63F5DA}</a:tableStyleId>
              </a:tblPr>
              <a:tblGrid>
                <a:gridCol w="1582616"/>
                <a:gridCol w="527537"/>
                <a:gridCol w="527539"/>
                <a:gridCol w="527539"/>
                <a:gridCol w="527539"/>
                <a:gridCol w="1055076"/>
                <a:gridCol w="422031"/>
                <a:gridCol w="893255"/>
                <a:gridCol w="583851"/>
                <a:gridCol w="754284"/>
                <a:gridCol w="754284"/>
                <a:gridCol w="754284"/>
                <a:gridCol w="754284"/>
                <a:gridCol w="1308680"/>
              </a:tblGrid>
              <a:tr h="370840">
                <a:tc>
                  <a:txBody>
                    <a:bodyPr/>
                    <a:lstStyle/>
                    <a:p>
                      <a:r>
                        <a:rPr lang="en-US" dirty="0" smtClean="0"/>
                        <a:t>Base</a:t>
                      </a:r>
                    </a:p>
                    <a:p>
                      <a:r>
                        <a:rPr lang="en-US" dirty="0" err="1" smtClean="0"/>
                        <a:t>Addr</a:t>
                      </a:r>
                      <a:r>
                        <a:rPr lang="en-US" dirty="0" smtClean="0"/>
                        <a:t>.  31:24</a:t>
                      </a:r>
                      <a:endParaRPr lang="en-IN" dirty="0"/>
                    </a:p>
                  </a:txBody>
                  <a:tcPr marL="121920" marR="121920"/>
                </a:tc>
                <a:tc>
                  <a:txBody>
                    <a:bodyPr/>
                    <a:lstStyle/>
                    <a:p>
                      <a:r>
                        <a:rPr lang="en-US" dirty="0" smtClean="0"/>
                        <a:t>G</a:t>
                      </a:r>
                      <a:endParaRPr lang="en-IN" dirty="0">
                        <a:solidFill>
                          <a:schemeClr val="tx1"/>
                        </a:solidFill>
                      </a:endParaRPr>
                    </a:p>
                  </a:txBody>
                  <a:tcPr marL="121920" marR="121920"/>
                </a:tc>
                <a:tc>
                  <a:txBody>
                    <a:bodyPr/>
                    <a:lstStyle/>
                    <a:p>
                      <a:r>
                        <a:rPr lang="en-US" dirty="0" smtClean="0"/>
                        <a:t>D/B</a:t>
                      </a:r>
                      <a:endParaRPr lang="en-IN" dirty="0">
                        <a:solidFill>
                          <a:schemeClr val="tx1"/>
                        </a:solidFill>
                      </a:endParaRPr>
                    </a:p>
                  </a:txBody>
                  <a:tcPr marL="121920" marR="121920"/>
                </a:tc>
                <a:tc>
                  <a:txBody>
                    <a:bodyPr/>
                    <a:lstStyle/>
                    <a:p>
                      <a:r>
                        <a:rPr lang="en-US" dirty="0" smtClean="0"/>
                        <a:t>O</a:t>
                      </a:r>
                      <a:endParaRPr lang="en-IN" dirty="0">
                        <a:solidFill>
                          <a:schemeClr val="tx1"/>
                        </a:solidFill>
                      </a:endParaRPr>
                    </a:p>
                  </a:txBody>
                  <a:tcPr marL="121920" marR="121920"/>
                </a:tc>
                <a:tc>
                  <a:txBody>
                    <a:bodyPr/>
                    <a:lstStyle/>
                    <a:p>
                      <a:r>
                        <a:rPr lang="en-US" sz="1400" dirty="0" smtClean="0"/>
                        <a:t>AVL</a:t>
                      </a:r>
                      <a:endParaRPr lang="en-IN" sz="1400" dirty="0">
                        <a:solidFill>
                          <a:schemeClr val="tx1"/>
                        </a:solidFill>
                      </a:endParaRPr>
                    </a:p>
                  </a:txBody>
                  <a:tcPr marL="121920" marR="121920"/>
                </a:tc>
                <a:tc>
                  <a:txBody>
                    <a:bodyPr/>
                    <a:lstStyle/>
                    <a:p>
                      <a:r>
                        <a:rPr lang="en-US" sz="1400" dirty="0" err="1" smtClean="0"/>
                        <a:t>Seg</a:t>
                      </a:r>
                      <a:r>
                        <a:rPr lang="en-US" sz="1400" dirty="0" smtClean="0"/>
                        <a:t>.</a:t>
                      </a:r>
                      <a:r>
                        <a:rPr lang="en-US" sz="1400" baseline="0" dirty="0" smtClean="0"/>
                        <a:t> Limit 19:16</a:t>
                      </a:r>
                      <a:endParaRPr lang="en-IN" sz="1400" dirty="0"/>
                    </a:p>
                  </a:txBody>
                  <a:tcPr marL="121920" marR="121920"/>
                </a:tc>
                <a:tc>
                  <a:txBody>
                    <a:bodyPr/>
                    <a:lstStyle/>
                    <a:p>
                      <a:r>
                        <a:rPr lang="en-US" dirty="0" smtClean="0"/>
                        <a:t>P</a:t>
                      </a:r>
                      <a:endParaRPr lang="en-IN" dirty="0"/>
                    </a:p>
                  </a:txBody>
                  <a:tcPr marL="121920" marR="121920"/>
                </a:tc>
                <a:tc>
                  <a:txBody>
                    <a:bodyPr/>
                    <a:lstStyle/>
                    <a:p>
                      <a:r>
                        <a:rPr lang="en-US" dirty="0" smtClean="0">
                          <a:solidFill>
                            <a:srgbClr val="00B050"/>
                          </a:solidFill>
                        </a:rPr>
                        <a:t>DPL</a:t>
                      </a:r>
                    </a:p>
                    <a:p>
                      <a:endParaRPr lang="en-IN" dirty="0"/>
                    </a:p>
                  </a:txBody>
                  <a:tcPr marL="121920" marR="121920"/>
                </a:tc>
                <a:tc>
                  <a:txBody>
                    <a:bodyPr/>
                    <a:lstStyle/>
                    <a:p>
                      <a:r>
                        <a:rPr lang="en-US" dirty="0" smtClean="0"/>
                        <a:t>S</a:t>
                      </a:r>
                    </a:p>
                    <a:p>
                      <a:endParaRPr lang="en-US" dirty="0" smtClean="0"/>
                    </a:p>
                    <a:p>
                      <a:r>
                        <a:rPr lang="en-US" dirty="0" smtClean="0"/>
                        <a:t>‘1’</a:t>
                      </a:r>
                      <a:endParaRPr lang="en-IN" dirty="0"/>
                    </a:p>
                  </a:txBody>
                  <a:tcPr marL="121920" marR="121920">
                    <a:solidFill>
                      <a:schemeClr val="tx2">
                        <a:lumMod val="20000"/>
                        <a:lumOff val="80000"/>
                      </a:schemeClr>
                    </a:solidFill>
                  </a:tcPr>
                </a:tc>
                <a:tc>
                  <a:txBody>
                    <a:bodyPr/>
                    <a:lstStyle/>
                    <a:p>
                      <a:endParaRPr lang="en-US" dirty="0" smtClean="0"/>
                    </a:p>
                    <a:p>
                      <a:endParaRPr lang="en-US" dirty="0" smtClean="0"/>
                    </a:p>
                    <a:p>
                      <a:r>
                        <a:rPr lang="en-US" dirty="0" smtClean="0"/>
                        <a:t>0</a:t>
                      </a:r>
                      <a:endParaRPr lang="en-IN" dirty="0"/>
                    </a:p>
                  </a:txBody>
                  <a:tcPr marL="121920" marR="121920">
                    <a:solidFill>
                      <a:schemeClr val="accent2">
                        <a:lumMod val="20000"/>
                        <a:lumOff val="80000"/>
                      </a:schemeClr>
                    </a:solidFill>
                  </a:tcPr>
                </a:tc>
                <a:tc>
                  <a:txBody>
                    <a:bodyPr/>
                    <a:lstStyle/>
                    <a:p>
                      <a:endParaRPr lang="en-US" dirty="0" smtClean="0"/>
                    </a:p>
                    <a:p>
                      <a:endParaRPr lang="en-US" dirty="0" smtClean="0"/>
                    </a:p>
                    <a:p>
                      <a:r>
                        <a:rPr lang="en-US" dirty="0" smtClean="0"/>
                        <a:t>E</a:t>
                      </a:r>
                      <a:endParaRPr lang="en-IN" dirty="0"/>
                    </a:p>
                  </a:txBody>
                  <a:tcPr marL="121920" marR="121920">
                    <a:solidFill>
                      <a:schemeClr val="accent2">
                        <a:lumMod val="20000"/>
                        <a:lumOff val="80000"/>
                      </a:schemeClr>
                    </a:solidFill>
                  </a:tcPr>
                </a:tc>
                <a:tc>
                  <a:txBody>
                    <a:bodyPr/>
                    <a:lstStyle/>
                    <a:p>
                      <a:endParaRPr lang="en-US" dirty="0" smtClean="0"/>
                    </a:p>
                    <a:p>
                      <a:endParaRPr lang="en-US" dirty="0" smtClean="0"/>
                    </a:p>
                    <a:p>
                      <a:r>
                        <a:rPr lang="en-US" dirty="0" smtClean="0"/>
                        <a:t>W</a:t>
                      </a:r>
                      <a:endParaRPr lang="en-IN" dirty="0"/>
                    </a:p>
                  </a:txBody>
                  <a:tcPr marL="121920" marR="121920">
                    <a:solidFill>
                      <a:schemeClr val="accent2">
                        <a:lumMod val="20000"/>
                        <a:lumOff val="80000"/>
                      </a:schemeClr>
                    </a:solidFill>
                  </a:tcPr>
                </a:tc>
                <a:tc>
                  <a:txBody>
                    <a:bodyPr/>
                    <a:lstStyle/>
                    <a:p>
                      <a:endParaRPr lang="en-US" dirty="0" smtClean="0"/>
                    </a:p>
                    <a:p>
                      <a:endParaRPr lang="en-US" dirty="0" smtClean="0"/>
                    </a:p>
                    <a:p>
                      <a:r>
                        <a:rPr lang="en-US" dirty="0" smtClean="0"/>
                        <a:t>A</a:t>
                      </a:r>
                      <a:endParaRPr lang="en-IN" dirty="0"/>
                    </a:p>
                  </a:txBody>
                  <a:tcPr marL="121920" marR="121920">
                    <a:solidFill>
                      <a:schemeClr val="accent2">
                        <a:lumMod val="20000"/>
                        <a:lumOff val="80000"/>
                      </a:schemeClr>
                    </a:solidFill>
                  </a:tcPr>
                </a:tc>
                <a:tc>
                  <a:txBody>
                    <a:bodyPr/>
                    <a:lstStyle/>
                    <a:p>
                      <a:r>
                        <a:rPr lang="en-US" sz="1600" dirty="0" smtClean="0"/>
                        <a:t>Base </a:t>
                      </a:r>
                    </a:p>
                    <a:p>
                      <a:r>
                        <a:rPr lang="en-US" sz="1600" dirty="0" err="1" smtClean="0"/>
                        <a:t>Addr</a:t>
                      </a:r>
                      <a:endParaRPr lang="en-US" sz="1600" dirty="0" smtClean="0"/>
                    </a:p>
                    <a:p>
                      <a:r>
                        <a:rPr lang="en-US" sz="1600" dirty="0" smtClean="0"/>
                        <a:t>23:16</a:t>
                      </a:r>
                      <a:endParaRPr lang="en-IN" sz="1600" dirty="0"/>
                    </a:p>
                  </a:txBody>
                  <a:tcPr marL="121920" marR="121920"/>
                </a:tc>
              </a:tr>
            </a:tbl>
          </a:graphicData>
        </a:graphic>
      </p:graphicFrame>
      <p:sp>
        <p:nvSpPr>
          <p:cNvPr id="5" name="TextBox 4"/>
          <p:cNvSpPr txBox="1"/>
          <p:nvPr/>
        </p:nvSpPr>
        <p:spPr>
          <a:xfrm>
            <a:off x="8096252" y="928688"/>
            <a:ext cx="1454149" cy="400050"/>
          </a:xfrm>
          <a:prstGeom prst="rect">
            <a:avLst/>
          </a:prstGeom>
          <a:solidFill>
            <a:schemeClr val="accent3">
              <a:lumMod val="20000"/>
              <a:lumOff val="80000"/>
            </a:schemeClr>
          </a:solidFill>
          <a:ln>
            <a:solidFill>
              <a:schemeClr val="tx1"/>
            </a:solidFill>
          </a:ln>
        </p:spPr>
        <p:txBody>
          <a:bodyPr>
            <a:spAutoFit/>
          </a:bodyPr>
          <a:lstStyle/>
          <a:p>
            <a:pPr>
              <a:defRPr/>
            </a:pPr>
            <a:r>
              <a:rPr lang="en-US" sz="2000" dirty="0"/>
              <a:t>TYPE</a:t>
            </a:r>
            <a:endParaRPr lang="en-IN" sz="2000" dirty="0"/>
          </a:p>
        </p:txBody>
      </p:sp>
      <p:graphicFrame>
        <p:nvGraphicFramePr>
          <p:cNvPr id="6" name="Table 5"/>
          <p:cNvGraphicFramePr>
            <a:graphicFrameLocks noGrp="1"/>
          </p:cNvGraphicFramePr>
          <p:nvPr/>
        </p:nvGraphicFramePr>
        <p:xfrm>
          <a:off x="609602" y="3071818"/>
          <a:ext cx="11074398" cy="1042987"/>
        </p:xfrm>
        <a:graphic>
          <a:graphicData uri="http://schemas.openxmlformats.org/drawingml/2006/table">
            <a:tbl>
              <a:tblPr firstRow="1" bandRow="1">
                <a:tableStyleId>{5940675A-B579-460E-94D1-54222C63F5DA}</a:tableStyleId>
              </a:tblPr>
              <a:tblGrid>
                <a:gridCol w="1597271"/>
                <a:gridCol w="532421"/>
                <a:gridCol w="532423"/>
                <a:gridCol w="532423"/>
                <a:gridCol w="532423"/>
                <a:gridCol w="1064845"/>
                <a:gridCol w="425941"/>
                <a:gridCol w="878251"/>
                <a:gridCol w="612531"/>
                <a:gridCol w="761268"/>
                <a:gridCol w="761268"/>
                <a:gridCol w="761268"/>
                <a:gridCol w="761268"/>
                <a:gridCol w="1320797"/>
              </a:tblGrid>
              <a:tr h="1042987">
                <a:tc>
                  <a:txBody>
                    <a:bodyPr/>
                    <a:lstStyle/>
                    <a:p>
                      <a:r>
                        <a:rPr lang="en-US" dirty="0" smtClean="0"/>
                        <a:t>Base</a:t>
                      </a:r>
                    </a:p>
                    <a:p>
                      <a:r>
                        <a:rPr lang="en-US" dirty="0" err="1" smtClean="0"/>
                        <a:t>Addr</a:t>
                      </a:r>
                      <a:r>
                        <a:rPr lang="en-US" dirty="0" smtClean="0"/>
                        <a:t>.  31:24</a:t>
                      </a:r>
                      <a:endParaRPr lang="en-IN" dirty="0"/>
                    </a:p>
                  </a:txBody>
                  <a:tcPr marL="121920" marR="121920"/>
                </a:tc>
                <a:tc>
                  <a:txBody>
                    <a:bodyPr/>
                    <a:lstStyle/>
                    <a:p>
                      <a:r>
                        <a:rPr lang="en-US" dirty="0" smtClean="0"/>
                        <a:t>G</a:t>
                      </a:r>
                      <a:endParaRPr lang="en-IN" dirty="0">
                        <a:solidFill>
                          <a:schemeClr val="tx1"/>
                        </a:solidFill>
                      </a:endParaRPr>
                    </a:p>
                  </a:txBody>
                  <a:tcPr marL="121920" marR="121920"/>
                </a:tc>
                <a:tc>
                  <a:txBody>
                    <a:bodyPr/>
                    <a:lstStyle/>
                    <a:p>
                      <a:r>
                        <a:rPr lang="en-US" dirty="0" smtClean="0"/>
                        <a:t>D/B</a:t>
                      </a:r>
                      <a:endParaRPr lang="en-IN" dirty="0">
                        <a:solidFill>
                          <a:schemeClr val="tx1"/>
                        </a:solidFill>
                      </a:endParaRPr>
                    </a:p>
                  </a:txBody>
                  <a:tcPr marL="121920" marR="121920"/>
                </a:tc>
                <a:tc>
                  <a:txBody>
                    <a:bodyPr/>
                    <a:lstStyle/>
                    <a:p>
                      <a:r>
                        <a:rPr lang="en-US" dirty="0" smtClean="0"/>
                        <a:t>O</a:t>
                      </a:r>
                      <a:endParaRPr lang="en-IN" dirty="0">
                        <a:solidFill>
                          <a:schemeClr val="tx1"/>
                        </a:solidFill>
                      </a:endParaRPr>
                    </a:p>
                  </a:txBody>
                  <a:tcPr marL="121920" marR="121920"/>
                </a:tc>
                <a:tc>
                  <a:txBody>
                    <a:bodyPr/>
                    <a:lstStyle/>
                    <a:p>
                      <a:r>
                        <a:rPr lang="en-US" sz="1400" dirty="0" smtClean="0"/>
                        <a:t>AVL</a:t>
                      </a:r>
                      <a:endParaRPr lang="en-IN" sz="1400" dirty="0">
                        <a:solidFill>
                          <a:schemeClr val="tx1"/>
                        </a:solidFill>
                      </a:endParaRPr>
                    </a:p>
                  </a:txBody>
                  <a:tcPr marL="121920" marR="121920"/>
                </a:tc>
                <a:tc>
                  <a:txBody>
                    <a:bodyPr/>
                    <a:lstStyle/>
                    <a:p>
                      <a:r>
                        <a:rPr lang="en-US" sz="1400" dirty="0" err="1" smtClean="0"/>
                        <a:t>Seg</a:t>
                      </a:r>
                      <a:r>
                        <a:rPr lang="en-US" sz="1400" dirty="0" smtClean="0"/>
                        <a:t>.</a:t>
                      </a:r>
                      <a:r>
                        <a:rPr lang="en-US" sz="1400" baseline="0" dirty="0" smtClean="0"/>
                        <a:t> Limit 19:16</a:t>
                      </a:r>
                      <a:endParaRPr lang="en-IN" sz="1400" dirty="0"/>
                    </a:p>
                  </a:txBody>
                  <a:tcPr marL="121920" marR="121920"/>
                </a:tc>
                <a:tc>
                  <a:txBody>
                    <a:bodyPr/>
                    <a:lstStyle/>
                    <a:p>
                      <a:r>
                        <a:rPr lang="en-US" dirty="0" smtClean="0"/>
                        <a:t>P</a:t>
                      </a:r>
                      <a:endParaRPr lang="en-IN" dirty="0"/>
                    </a:p>
                  </a:txBody>
                  <a:tcPr marL="121920" marR="121920"/>
                </a:tc>
                <a:tc>
                  <a:txBody>
                    <a:bodyPr/>
                    <a:lstStyle/>
                    <a:p>
                      <a:r>
                        <a:rPr lang="en-US" dirty="0" smtClean="0">
                          <a:solidFill>
                            <a:srgbClr val="00B050"/>
                          </a:solidFill>
                        </a:rPr>
                        <a:t>DPL</a:t>
                      </a:r>
                    </a:p>
                    <a:p>
                      <a:endParaRPr lang="en-IN" dirty="0"/>
                    </a:p>
                  </a:txBody>
                  <a:tcPr marL="121920" marR="121920"/>
                </a:tc>
                <a:tc>
                  <a:txBody>
                    <a:bodyPr/>
                    <a:lstStyle/>
                    <a:p>
                      <a:r>
                        <a:rPr lang="en-US" dirty="0" smtClean="0"/>
                        <a:t>S</a:t>
                      </a:r>
                    </a:p>
                    <a:p>
                      <a:endParaRPr lang="en-US" dirty="0" smtClean="0"/>
                    </a:p>
                    <a:p>
                      <a:r>
                        <a:rPr lang="en-US" dirty="0" smtClean="0"/>
                        <a:t>‘1’</a:t>
                      </a:r>
                      <a:endParaRPr lang="en-IN" dirty="0"/>
                    </a:p>
                  </a:txBody>
                  <a:tcPr marL="121920" marR="121920">
                    <a:solidFill>
                      <a:schemeClr val="tx2">
                        <a:lumMod val="20000"/>
                        <a:lumOff val="80000"/>
                      </a:schemeClr>
                    </a:solidFill>
                  </a:tcPr>
                </a:tc>
                <a:tc>
                  <a:txBody>
                    <a:bodyPr/>
                    <a:lstStyle/>
                    <a:p>
                      <a:endParaRPr lang="en-US" dirty="0" smtClean="0"/>
                    </a:p>
                    <a:p>
                      <a:endParaRPr lang="en-US" dirty="0" smtClean="0"/>
                    </a:p>
                    <a:p>
                      <a:r>
                        <a:rPr lang="en-US" dirty="0" smtClean="0"/>
                        <a:t>1</a:t>
                      </a:r>
                      <a:endParaRPr lang="en-IN" dirty="0"/>
                    </a:p>
                  </a:txBody>
                  <a:tcPr marL="121920" marR="121920">
                    <a:solidFill>
                      <a:schemeClr val="accent2">
                        <a:lumMod val="20000"/>
                        <a:lumOff val="80000"/>
                      </a:schemeClr>
                    </a:solidFill>
                  </a:tcPr>
                </a:tc>
                <a:tc>
                  <a:txBody>
                    <a:bodyPr/>
                    <a:lstStyle/>
                    <a:p>
                      <a:endParaRPr lang="en-US" dirty="0" smtClean="0"/>
                    </a:p>
                    <a:p>
                      <a:endParaRPr lang="en-US" dirty="0" smtClean="0"/>
                    </a:p>
                    <a:p>
                      <a:r>
                        <a:rPr lang="en-US" dirty="0" smtClean="0"/>
                        <a:t>C</a:t>
                      </a:r>
                      <a:endParaRPr lang="en-IN" dirty="0"/>
                    </a:p>
                  </a:txBody>
                  <a:tcPr marL="121920" marR="121920">
                    <a:solidFill>
                      <a:schemeClr val="accent2">
                        <a:lumMod val="20000"/>
                        <a:lumOff val="80000"/>
                      </a:schemeClr>
                    </a:solidFill>
                  </a:tcPr>
                </a:tc>
                <a:tc>
                  <a:txBody>
                    <a:bodyPr/>
                    <a:lstStyle/>
                    <a:p>
                      <a:endParaRPr lang="en-US" dirty="0" smtClean="0"/>
                    </a:p>
                    <a:p>
                      <a:endParaRPr lang="en-US" dirty="0" smtClean="0"/>
                    </a:p>
                    <a:p>
                      <a:r>
                        <a:rPr lang="en-US" dirty="0" smtClean="0"/>
                        <a:t>R</a:t>
                      </a:r>
                      <a:endParaRPr lang="en-IN" dirty="0"/>
                    </a:p>
                  </a:txBody>
                  <a:tcPr marL="121920" marR="121920">
                    <a:solidFill>
                      <a:schemeClr val="accent2">
                        <a:lumMod val="20000"/>
                        <a:lumOff val="80000"/>
                      </a:schemeClr>
                    </a:solidFill>
                  </a:tcPr>
                </a:tc>
                <a:tc>
                  <a:txBody>
                    <a:bodyPr/>
                    <a:lstStyle/>
                    <a:p>
                      <a:endParaRPr lang="en-US" dirty="0" smtClean="0"/>
                    </a:p>
                    <a:p>
                      <a:endParaRPr lang="en-US" dirty="0" smtClean="0"/>
                    </a:p>
                    <a:p>
                      <a:r>
                        <a:rPr lang="en-US" dirty="0" smtClean="0"/>
                        <a:t>A</a:t>
                      </a:r>
                      <a:endParaRPr lang="en-IN" dirty="0"/>
                    </a:p>
                  </a:txBody>
                  <a:tcPr marL="121920" marR="121920">
                    <a:solidFill>
                      <a:schemeClr val="accent2">
                        <a:lumMod val="20000"/>
                        <a:lumOff val="80000"/>
                      </a:schemeClr>
                    </a:solidFill>
                  </a:tcPr>
                </a:tc>
                <a:tc>
                  <a:txBody>
                    <a:bodyPr/>
                    <a:lstStyle/>
                    <a:p>
                      <a:r>
                        <a:rPr lang="en-US" sz="1600" dirty="0" smtClean="0"/>
                        <a:t>Base </a:t>
                      </a:r>
                    </a:p>
                    <a:p>
                      <a:r>
                        <a:rPr lang="en-US" sz="1600" dirty="0" err="1" smtClean="0"/>
                        <a:t>Addr</a:t>
                      </a:r>
                      <a:endParaRPr lang="en-US" sz="1600" dirty="0" smtClean="0"/>
                    </a:p>
                    <a:p>
                      <a:r>
                        <a:rPr lang="en-US" sz="1600" dirty="0" smtClean="0"/>
                        <a:t>23:16</a:t>
                      </a:r>
                      <a:endParaRPr lang="en-IN" sz="1600" dirty="0"/>
                    </a:p>
                  </a:txBody>
                  <a:tcPr marL="121920" marR="121920"/>
                </a:tc>
              </a:tr>
            </a:tbl>
          </a:graphicData>
        </a:graphic>
      </p:graphicFrame>
      <p:sp>
        <p:nvSpPr>
          <p:cNvPr id="7" name="TextBox 6"/>
          <p:cNvSpPr txBox="1"/>
          <p:nvPr/>
        </p:nvSpPr>
        <p:spPr>
          <a:xfrm>
            <a:off x="8096252" y="3143250"/>
            <a:ext cx="1962149" cy="400050"/>
          </a:xfrm>
          <a:prstGeom prst="rect">
            <a:avLst/>
          </a:prstGeom>
          <a:solidFill>
            <a:schemeClr val="accent3">
              <a:lumMod val="20000"/>
              <a:lumOff val="80000"/>
            </a:schemeClr>
          </a:solidFill>
          <a:ln>
            <a:solidFill>
              <a:schemeClr val="tx1"/>
            </a:solidFill>
          </a:ln>
        </p:spPr>
        <p:txBody>
          <a:bodyPr>
            <a:spAutoFit/>
          </a:bodyPr>
          <a:lstStyle/>
          <a:p>
            <a:pPr>
              <a:defRPr/>
            </a:pPr>
            <a:r>
              <a:rPr lang="en-US" sz="2000" dirty="0"/>
              <a:t>TYPE</a:t>
            </a:r>
            <a:endParaRPr lang="en-IN" sz="2000" dirty="0"/>
          </a:p>
        </p:txBody>
      </p:sp>
      <p:graphicFrame>
        <p:nvGraphicFramePr>
          <p:cNvPr id="8" name="Table 7"/>
          <p:cNvGraphicFramePr>
            <a:graphicFrameLocks noGrp="1"/>
          </p:cNvGraphicFramePr>
          <p:nvPr/>
        </p:nvGraphicFramePr>
        <p:xfrm>
          <a:off x="711202" y="5014913"/>
          <a:ext cx="10972798" cy="985838"/>
        </p:xfrm>
        <a:graphic>
          <a:graphicData uri="http://schemas.openxmlformats.org/drawingml/2006/table">
            <a:tbl>
              <a:tblPr firstRow="1" bandRow="1">
                <a:tableStyleId>{5940675A-B579-460E-94D1-54222C63F5DA}</a:tableStyleId>
              </a:tblPr>
              <a:tblGrid>
                <a:gridCol w="1582616"/>
                <a:gridCol w="527536"/>
                <a:gridCol w="527539"/>
                <a:gridCol w="527539"/>
                <a:gridCol w="527539"/>
                <a:gridCol w="1055076"/>
                <a:gridCol w="422033"/>
                <a:gridCol w="926121"/>
                <a:gridCol w="550983"/>
                <a:gridCol w="3017136"/>
                <a:gridCol w="1308680"/>
              </a:tblGrid>
              <a:tr h="985838">
                <a:tc>
                  <a:txBody>
                    <a:bodyPr/>
                    <a:lstStyle/>
                    <a:p>
                      <a:r>
                        <a:rPr lang="en-US" dirty="0" smtClean="0"/>
                        <a:t>Base</a:t>
                      </a:r>
                    </a:p>
                    <a:p>
                      <a:r>
                        <a:rPr lang="en-US" dirty="0" err="1" smtClean="0"/>
                        <a:t>Addr</a:t>
                      </a:r>
                      <a:r>
                        <a:rPr lang="en-US" dirty="0" smtClean="0"/>
                        <a:t>.  31:24</a:t>
                      </a:r>
                      <a:endParaRPr lang="en-IN" dirty="0"/>
                    </a:p>
                  </a:txBody>
                  <a:tcPr marL="121920" marR="121920"/>
                </a:tc>
                <a:tc>
                  <a:txBody>
                    <a:bodyPr/>
                    <a:lstStyle/>
                    <a:p>
                      <a:r>
                        <a:rPr lang="en-US" dirty="0" smtClean="0"/>
                        <a:t>G</a:t>
                      </a:r>
                      <a:endParaRPr lang="en-IN" dirty="0">
                        <a:solidFill>
                          <a:schemeClr val="tx1"/>
                        </a:solidFill>
                      </a:endParaRPr>
                    </a:p>
                  </a:txBody>
                  <a:tcPr marL="121920" marR="121920"/>
                </a:tc>
                <a:tc>
                  <a:txBody>
                    <a:bodyPr/>
                    <a:lstStyle/>
                    <a:p>
                      <a:r>
                        <a:rPr lang="en-US" dirty="0" smtClean="0"/>
                        <a:t>D/B</a:t>
                      </a:r>
                      <a:endParaRPr lang="en-IN" dirty="0">
                        <a:solidFill>
                          <a:schemeClr val="tx1"/>
                        </a:solidFill>
                      </a:endParaRPr>
                    </a:p>
                  </a:txBody>
                  <a:tcPr marL="121920" marR="121920"/>
                </a:tc>
                <a:tc>
                  <a:txBody>
                    <a:bodyPr/>
                    <a:lstStyle/>
                    <a:p>
                      <a:r>
                        <a:rPr lang="en-US" dirty="0" smtClean="0"/>
                        <a:t>O</a:t>
                      </a:r>
                      <a:endParaRPr lang="en-IN" dirty="0">
                        <a:solidFill>
                          <a:schemeClr val="tx1"/>
                        </a:solidFill>
                      </a:endParaRPr>
                    </a:p>
                  </a:txBody>
                  <a:tcPr marL="121920" marR="121920"/>
                </a:tc>
                <a:tc>
                  <a:txBody>
                    <a:bodyPr/>
                    <a:lstStyle/>
                    <a:p>
                      <a:r>
                        <a:rPr lang="en-US" sz="1400" dirty="0" smtClean="0"/>
                        <a:t>AVL</a:t>
                      </a:r>
                      <a:endParaRPr lang="en-IN" sz="1400" dirty="0">
                        <a:solidFill>
                          <a:schemeClr val="tx1"/>
                        </a:solidFill>
                      </a:endParaRPr>
                    </a:p>
                  </a:txBody>
                  <a:tcPr marL="121920" marR="121920"/>
                </a:tc>
                <a:tc>
                  <a:txBody>
                    <a:bodyPr/>
                    <a:lstStyle/>
                    <a:p>
                      <a:r>
                        <a:rPr lang="en-US" sz="1400" dirty="0" err="1" smtClean="0"/>
                        <a:t>Seg</a:t>
                      </a:r>
                      <a:r>
                        <a:rPr lang="en-US" sz="1400" dirty="0" smtClean="0"/>
                        <a:t>.</a:t>
                      </a:r>
                      <a:r>
                        <a:rPr lang="en-US" sz="1400" baseline="0" dirty="0" smtClean="0"/>
                        <a:t> Limit 19:16</a:t>
                      </a:r>
                      <a:endParaRPr lang="en-IN" sz="1400" dirty="0"/>
                    </a:p>
                  </a:txBody>
                  <a:tcPr marL="121920" marR="121920"/>
                </a:tc>
                <a:tc>
                  <a:txBody>
                    <a:bodyPr/>
                    <a:lstStyle/>
                    <a:p>
                      <a:r>
                        <a:rPr lang="en-US" dirty="0" smtClean="0"/>
                        <a:t>P</a:t>
                      </a:r>
                      <a:endParaRPr lang="en-IN" dirty="0"/>
                    </a:p>
                  </a:txBody>
                  <a:tcPr marL="121920" marR="121920"/>
                </a:tc>
                <a:tc>
                  <a:txBody>
                    <a:bodyPr/>
                    <a:lstStyle/>
                    <a:p>
                      <a:r>
                        <a:rPr lang="en-US" dirty="0" smtClean="0">
                          <a:solidFill>
                            <a:srgbClr val="00B050"/>
                          </a:solidFill>
                        </a:rPr>
                        <a:t>DPL</a:t>
                      </a:r>
                    </a:p>
                    <a:p>
                      <a:endParaRPr lang="en-IN" dirty="0">
                        <a:solidFill>
                          <a:srgbClr val="00B050"/>
                        </a:solidFill>
                      </a:endParaRPr>
                    </a:p>
                  </a:txBody>
                  <a:tcPr marL="121920" marR="121920"/>
                </a:tc>
                <a:tc>
                  <a:txBody>
                    <a:bodyPr/>
                    <a:lstStyle/>
                    <a:p>
                      <a:r>
                        <a:rPr lang="en-US" dirty="0" smtClean="0"/>
                        <a:t>S</a:t>
                      </a:r>
                    </a:p>
                    <a:p>
                      <a:endParaRPr lang="en-US" dirty="0" smtClean="0"/>
                    </a:p>
                    <a:p>
                      <a:r>
                        <a:rPr lang="en-US" dirty="0" smtClean="0"/>
                        <a:t>‘0’</a:t>
                      </a:r>
                      <a:endParaRPr lang="en-IN" dirty="0"/>
                    </a:p>
                  </a:txBody>
                  <a:tcPr marL="121920" marR="121920">
                    <a:solidFill>
                      <a:schemeClr val="tx2">
                        <a:lumMod val="20000"/>
                        <a:lumOff val="80000"/>
                      </a:schemeClr>
                    </a:solidFill>
                  </a:tcPr>
                </a:tc>
                <a:tc>
                  <a:txBody>
                    <a:bodyPr/>
                    <a:lstStyle/>
                    <a:p>
                      <a:endParaRPr lang="en-US" dirty="0" smtClean="0"/>
                    </a:p>
                    <a:p>
                      <a:r>
                        <a:rPr lang="en-US" dirty="0" smtClean="0"/>
                        <a:t>         TYPE</a:t>
                      </a:r>
                      <a:endParaRPr lang="en-IN" dirty="0"/>
                    </a:p>
                  </a:txBody>
                  <a:tcPr marL="121920" marR="121920">
                    <a:solidFill>
                      <a:schemeClr val="accent2">
                        <a:lumMod val="20000"/>
                        <a:lumOff val="80000"/>
                      </a:schemeClr>
                    </a:solidFill>
                  </a:tcPr>
                </a:tc>
                <a:tc>
                  <a:txBody>
                    <a:bodyPr/>
                    <a:lstStyle/>
                    <a:p>
                      <a:r>
                        <a:rPr lang="en-US" sz="1600" dirty="0" smtClean="0"/>
                        <a:t>Base </a:t>
                      </a:r>
                    </a:p>
                    <a:p>
                      <a:r>
                        <a:rPr lang="en-US" sz="1600" dirty="0" err="1" smtClean="0"/>
                        <a:t>Addr</a:t>
                      </a:r>
                      <a:endParaRPr lang="en-US" sz="1600" dirty="0" smtClean="0"/>
                    </a:p>
                    <a:p>
                      <a:r>
                        <a:rPr lang="en-US" sz="1600" dirty="0" smtClean="0"/>
                        <a:t>23:16</a:t>
                      </a:r>
                      <a:endParaRPr lang="en-IN" sz="1600" dirty="0"/>
                    </a:p>
                  </a:txBody>
                  <a:tcPr marL="121920" marR="121920"/>
                </a:tc>
              </a:tr>
            </a:tbl>
          </a:graphicData>
        </a:graphic>
      </p:graphicFrame>
      <p:sp>
        <p:nvSpPr>
          <p:cNvPr id="10" name="Rectangle 9"/>
          <p:cNvSpPr/>
          <p:nvPr/>
        </p:nvSpPr>
        <p:spPr>
          <a:xfrm>
            <a:off x="4191000" y="214315"/>
            <a:ext cx="4851400" cy="4286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Data Segment Descriptor</a:t>
            </a:r>
            <a:endParaRPr lang="en-IN" dirty="0">
              <a:solidFill>
                <a:srgbClr val="FF0000"/>
              </a:solidFill>
            </a:endParaRPr>
          </a:p>
        </p:txBody>
      </p:sp>
      <p:sp>
        <p:nvSpPr>
          <p:cNvPr id="11" name="Rectangle 10"/>
          <p:cNvSpPr/>
          <p:nvPr/>
        </p:nvSpPr>
        <p:spPr>
          <a:xfrm>
            <a:off x="4191000" y="2500318"/>
            <a:ext cx="5054600" cy="4286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Code Segment Descriptor</a:t>
            </a:r>
            <a:endParaRPr lang="en-IN" dirty="0">
              <a:solidFill>
                <a:srgbClr val="FF0000"/>
              </a:solidFill>
            </a:endParaRPr>
          </a:p>
        </p:txBody>
      </p:sp>
      <p:sp>
        <p:nvSpPr>
          <p:cNvPr id="12" name="Rectangle 11"/>
          <p:cNvSpPr/>
          <p:nvPr/>
        </p:nvSpPr>
        <p:spPr>
          <a:xfrm>
            <a:off x="4286252" y="4429130"/>
            <a:ext cx="5467349" cy="4286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System Segment Descriptor</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87362"/>
          </a:xfrm>
        </p:spPr>
        <p:txBody>
          <a:bodyPr>
            <a:noAutofit/>
          </a:bodyPr>
          <a:lstStyle/>
          <a:p>
            <a:r>
              <a:rPr lang="en-US" sz="3800" b="1" dirty="0" smtClean="0">
                <a:solidFill>
                  <a:srgbClr val="002060"/>
                </a:solidFill>
              </a:rPr>
              <a:t>Segment Level Protection</a:t>
            </a:r>
            <a:endParaRPr lang="en-US" sz="3800" b="1" dirty="0">
              <a:solidFill>
                <a:srgbClr val="002060"/>
              </a:solidFill>
            </a:endParaRPr>
          </a:p>
        </p:txBody>
      </p:sp>
      <p:sp>
        <p:nvSpPr>
          <p:cNvPr id="3" name="Content Placeholder 2"/>
          <p:cNvSpPr>
            <a:spLocks noGrp="1"/>
          </p:cNvSpPr>
          <p:nvPr>
            <p:ph idx="1"/>
          </p:nvPr>
        </p:nvSpPr>
        <p:spPr>
          <a:xfrm>
            <a:off x="609600" y="1143000"/>
            <a:ext cx="10972800" cy="5486400"/>
          </a:xfrm>
        </p:spPr>
        <p:txBody>
          <a:bodyPr>
            <a:normAutofit fontScale="70000" lnSpcReduction="20000"/>
          </a:bodyPr>
          <a:lstStyle/>
          <a:p>
            <a:r>
              <a:rPr lang="en-US" dirty="0" smtClean="0"/>
              <a:t>All five aspects of protection apply to segment translation:</a:t>
            </a:r>
          </a:p>
          <a:p>
            <a:pPr lvl="2">
              <a:buNone/>
            </a:pPr>
            <a:r>
              <a:rPr lang="en-US" dirty="0" smtClean="0">
                <a:solidFill>
                  <a:srgbClr val="FF0000"/>
                </a:solidFill>
              </a:rPr>
              <a:t>1. Type checking</a:t>
            </a:r>
          </a:p>
          <a:p>
            <a:pPr lvl="2">
              <a:buNone/>
            </a:pPr>
            <a:r>
              <a:rPr lang="en-US" dirty="0" smtClean="0">
                <a:solidFill>
                  <a:srgbClr val="FF0000"/>
                </a:solidFill>
              </a:rPr>
              <a:t>2. Limit checking</a:t>
            </a:r>
          </a:p>
          <a:p>
            <a:pPr lvl="2">
              <a:buNone/>
            </a:pPr>
            <a:r>
              <a:rPr lang="en-US" dirty="0" smtClean="0">
                <a:solidFill>
                  <a:srgbClr val="FF0000"/>
                </a:solidFill>
              </a:rPr>
              <a:t>3. Restriction of addressable domain</a:t>
            </a:r>
          </a:p>
          <a:p>
            <a:pPr lvl="2">
              <a:buNone/>
            </a:pPr>
            <a:r>
              <a:rPr lang="en-US" dirty="0" smtClean="0">
                <a:solidFill>
                  <a:srgbClr val="FF0000"/>
                </a:solidFill>
              </a:rPr>
              <a:t>4. Restriction of procedure entry points</a:t>
            </a:r>
          </a:p>
          <a:p>
            <a:pPr lvl="2">
              <a:buNone/>
            </a:pPr>
            <a:r>
              <a:rPr lang="en-US" dirty="0" smtClean="0">
                <a:solidFill>
                  <a:srgbClr val="FF0000"/>
                </a:solidFill>
              </a:rPr>
              <a:t>5. Restriction of instruction set</a:t>
            </a:r>
          </a:p>
          <a:p>
            <a:pPr lvl="2">
              <a:buNone/>
            </a:pPr>
            <a:endParaRPr lang="en-US" dirty="0" smtClean="0">
              <a:solidFill>
                <a:srgbClr val="FF0000"/>
              </a:solidFill>
            </a:endParaRPr>
          </a:p>
          <a:p>
            <a:r>
              <a:rPr lang="en-US" dirty="0" smtClean="0"/>
              <a:t>The segment is the unit of protection, and </a:t>
            </a:r>
            <a:r>
              <a:rPr lang="en-US" dirty="0" smtClean="0">
                <a:solidFill>
                  <a:srgbClr val="FF0000"/>
                </a:solidFill>
              </a:rPr>
              <a:t>segment descriptors store protection parameters.</a:t>
            </a:r>
          </a:p>
          <a:p>
            <a:endParaRPr lang="en-US" dirty="0" smtClean="0">
              <a:solidFill>
                <a:srgbClr val="FF0000"/>
              </a:solidFill>
            </a:endParaRPr>
          </a:p>
          <a:p>
            <a:r>
              <a:rPr lang="en-US" dirty="0" smtClean="0"/>
              <a:t>Protection checks are performed automatically by the CPU </a:t>
            </a:r>
            <a:r>
              <a:rPr lang="en-US" dirty="0" smtClean="0">
                <a:solidFill>
                  <a:srgbClr val="FF0000"/>
                </a:solidFill>
              </a:rPr>
              <a:t>when the selector of a segment descriptor is loaded </a:t>
            </a:r>
            <a:r>
              <a:rPr lang="en-US" dirty="0" smtClean="0"/>
              <a:t>into a segment register and with every segment access.</a:t>
            </a:r>
          </a:p>
          <a:p>
            <a:endParaRPr lang="en-US" dirty="0" smtClean="0"/>
          </a:p>
          <a:p>
            <a:r>
              <a:rPr lang="en-US" dirty="0" smtClean="0"/>
              <a:t> Segment registers hold the protection parameters of the currently addressable segments.</a:t>
            </a:r>
          </a:p>
          <a:p>
            <a:endParaRPr lang="en-US" dirty="0" smtClean="0"/>
          </a:p>
          <a:p>
            <a:r>
              <a:rPr lang="en-US" dirty="0" smtClean="0"/>
              <a:t>The protection parameters are placed in the descriptor by systems software at the time a descriptor is created.</a:t>
            </a:r>
            <a:endParaRPr lang="en-US" dirty="0"/>
          </a:p>
        </p:txBody>
      </p:sp>
      <p:pic>
        <p:nvPicPr>
          <p:cNvPr id="4" name="Picture 3"/>
          <p:cNvPicPr>
            <a:picLocks noChangeAspect="1"/>
          </p:cNvPicPr>
          <p:nvPr/>
        </p:nvPicPr>
        <p:blipFill>
          <a:blip r:embed="rId2" cstate="print"/>
          <a:stretch>
            <a:fillRect/>
          </a:stretch>
        </p:blipFill>
        <p:spPr>
          <a:xfrm>
            <a:off x="225581" y="222068"/>
            <a:ext cx="842979" cy="79683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87362"/>
          </a:xfrm>
        </p:spPr>
        <p:txBody>
          <a:bodyPr>
            <a:noAutofit/>
          </a:bodyPr>
          <a:lstStyle/>
          <a:p>
            <a:r>
              <a:rPr lang="en-US" sz="3800" b="1" dirty="0" smtClean="0">
                <a:solidFill>
                  <a:srgbClr val="002060"/>
                </a:solidFill>
              </a:rPr>
              <a:t>Type Checking</a:t>
            </a:r>
            <a:endParaRPr lang="en-US" sz="3800" b="1" dirty="0">
              <a:solidFill>
                <a:srgbClr val="002060"/>
              </a:solidFill>
            </a:endParaRPr>
          </a:p>
        </p:txBody>
      </p:sp>
      <p:sp>
        <p:nvSpPr>
          <p:cNvPr id="3" name="Content Placeholder 2"/>
          <p:cNvSpPr>
            <a:spLocks noGrp="1"/>
          </p:cNvSpPr>
          <p:nvPr>
            <p:ph idx="1"/>
          </p:nvPr>
        </p:nvSpPr>
        <p:spPr>
          <a:xfrm>
            <a:off x="609600" y="990600"/>
            <a:ext cx="10972800" cy="5486400"/>
          </a:xfrm>
        </p:spPr>
        <p:txBody>
          <a:bodyPr>
            <a:normAutofit/>
          </a:bodyPr>
          <a:lstStyle/>
          <a:p>
            <a:pPr>
              <a:buNone/>
            </a:pPr>
            <a:r>
              <a:rPr lang="en-US" dirty="0" smtClean="0"/>
              <a:t>Segment descriptors contain type information in two places:</a:t>
            </a:r>
          </a:p>
          <a:p>
            <a:pPr marL="514350" indent="-514350">
              <a:buFont typeface="Arial" pitchFamily="34" charset="0"/>
              <a:buAutoNum type="arabicPeriod"/>
            </a:pPr>
            <a:r>
              <a:rPr lang="en-US" dirty="0" smtClean="0"/>
              <a:t>	</a:t>
            </a:r>
            <a:r>
              <a:rPr lang="en-US" sz="2800" dirty="0" smtClean="0"/>
              <a:t>The S (descriptor type) flag.</a:t>
            </a:r>
          </a:p>
          <a:p>
            <a:pPr marL="514350" indent="-514350">
              <a:buFont typeface="Arial" pitchFamily="34" charset="0"/>
              <a:buAutoNum type="arabicPeriod"/>
            </a:pPr>
            <a:r>
              <a:rPr lang="en-US" sz="2800" dirty="0" smtClean="0"/>
              <a:t>	The type field.</a:t>
            </a:r>
          </a:p>
          <a:p>
            <a:pPr algn="just">
              <a:buNone/>
            </a:pPr>
            <a:endParaRPr lang="en-US" sz="2800" dirty="0" smtClean="0">
              <a:solidFill>
                <a:srgbClr val="FF0000"/>
              </a:solidFill>
            </a:endParaRPr>
          </a:p>
          <a:p>
            <a:pPr>
              <a:buNone/>
            </a:pPr>
            <a:r>
              <a:rPr lang="en-US" sz="2800" dirty="0" smtClean="0"/>
              <a:t>Some examples of typical operations where type checking is performed.</a:t>
            </a:r>
            <a:endParaRPr lang="en-US" dirty="0" smtClean="0">
              <a:solidFill>
                <a:srgbClr val="FF0000"/>
              </a:solidFill>
            </a:endParaRPr>
          </a:p>
          <a:p>
            <a:pPr>
              <a:buNone/>
            </a:pPr>
            <a:r>
              <a:rPr lang="en-US" dirty="0" smtClean="0"/>
              <a:t>	 - </a:t>
            </a:r>
            <a:r>
              <a:rPr lang="en-US" sz="2800" dirty="0" smtClean="0"/>
              <a:t>The CS register only can be loaded with a selector for a code segment</a:t>
            </a:r>
          </a:p>
          <a:p>
            <a:pPr lvl="1"/>
            <a:r>
              <a:rPr lang="en-US" dirty="0" smtClean="0"/>
              <a:t>The LDTR can only be loaded with a selector for an LDT.</a:t>
            </a:r>
          </a:p>
          <a:p>
            <a:pPr lvl="1"/>
            <a:r>
              <a:rPr lang="en-US" dirty="0" smtClean="0"/>
              <a:t>No instruction may write into an executable segment.</a:t>
            </a:r>
          </a:p>
          <a:p>
            <a:pPr lvl="1"/>
            <a:r>
              <a:rPr lang="en-US" dirty="0" smtClean="0"/>
              <a:t>The LLDT instruction must reference a segment descriptor for an LDT.</a:t>
            </a:r>
          </a:p>
          <a:p>
            <a:pPr algn="just"/>
            <a:endParaRPr lang="en-US" sz="2800" dirty="0" smtClean="0"/>
          </a:p>
        </p:txBody>
      </p:sp>
      <p:pic>
        <p:nvPicPr>
          <p:cNvPr id="4" name="Picture 3"/>
          <p:cNvPicPr>
            <a:picLocks noChangeAspect="1"/>
          </p:cNvPicPr>
          <p:nvPr/>
        </p:nvPicPr>
        <p:blipFill>
          <a:blip r:embed="rId2" cstate="print"/>
          <a:stretch>
            <a:fillRect/>
          </a:stretch>
        </p:blipFill>
        <p:spPr>
          <a:xfrm>
            <a:off x="225581" y="222068"/>
            <a:ext cx="842979" cy="796834"/>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11162"/>
          </a:xfrm>
        </p:spPr>
        <p:txBody>
          <a:bodyPr>
            <a:noAutofit/>
          </a:bodyPr>
          <a:lstStyle/>
          <a:p>
            <a:r>
              <a:rPr lang="en-US" sz="3800" b="1" dirty="0" smtClean="0">
                <a:solidFill>
                  <a:srgbClr val="002060"/>
                </a:solidFill>
              </a:rPr>
              <a:t>Limit Checking</a:t>
            </a:r>
            <a:endParaRPr lang="en-US" sz="3800" b="1" dirty="0">
              <a:solidFill>
                <a:srgbClr val="002060"/>
              </a:solidFill>
            </a:endParaRPr>
          </a:p>
        </p:txBody>
      </p:sp>
      <p:sp>
        <p:nvSpPr>
          <p:cNvPr id="3" name="Content Placeholder 2"/>
          <p:cNvSpPr>
            <a:spLocks noGrp="1"/>
          </p:cNvSpPr>
          <p:nvPr>
            <p:ph idx="1"/>
          </p:nvPr>
        </p:nvSpPr>
        <p:spPr>
          <a:xfrm>
            <a:off x="609600" y="914400"/>
            <a:ext cx="10972800" cy="5562600"/>
          </a:xfrm>
        </p:spPr>
        <p:txBody>
          <a:bodyPr>
            <a:normAutofit fontScale="70000" lnSpcReduction="20000"/>
          </a:bodyPr>
          <a:lstStyle/>
          <a:p>
            <a:pPr algn="just"/>
            <a:endParaRPr lang="en-US" dirty="0" smtClean="0"/>
          </a:p>
          <a:p>
            <a:pPr algn="just"/>
            <a:r>
              <a:rPr lang="en-US" dirty="0" smtClean="0"/>
              <a:t>The limit field of a segment descriptor is used by the processor to prevent </a:t>
            </a:r>
            <a:r>
              <a:rPr lang="en-US" dirty="0" smtClean="0">
                <a:solidFill>
                  <a:srgbClr val="FF0000"/>
                </a:solidFill>
              </a:rPr>
              <a:t>programs from addressing outside the segment. </a:t>
            </a:r>
          </a:p>
          <a:p>
            <a:pPr algn="just"/>
            <a:endParaRPr lang="en-US" dirty="0" smtClean="0"/>
          </a:p>
          <a:p>
            <a:pPr algn="just"/>
            <a:r>
              <a:rPr lang="en-US" dirty="0" smtClean="0"/>
              <a:t>The processor's interpretation of the limit depends on the setting of the </a:t>
            </a:r>
            <a:r>
              <a:rPr lang="en-US" dirty="0" smtClean="0">
                <a:solidFill>
                  <a:srgbClr val="FF0000"/>
                </a:solidFill>
              </a:rPr>
              <a:t>G (granularity) bit</a:t>
            </a:r>
            <a:r>
              <a:rPr lang="en-US" dirty="0" smtClean="0"/>
              <a:t>. </a:t>
            </a:r>
          </a:p>
          <a:p>
            <a:pPr algn="just"/>
            <a:endParaRPr lang="en-US" dirty="0" smtClean="0"/>
          </a:p>
          <a:p>
            <a:pPr algn="just"/>
            <a:r>
              <a:rPr lang="en-US" dirty="0" smtClean="0"/>
              <a:t>When </a:t>
            </a:r>
            <a:r>
              <a:rPr lang="en-US" dirty="0" smtClean="0">
                <a:solidFill>
                  <a:srgbClr val="FF0000"/>
                </a:solidFill>
              </a:rPr>
              <a:t>G=0</a:t>
            </a:r>
            <a:r>
              <a:rPr lang="en-US" dirty="0" smtClean="0"/>
              <a:t>, the actual limit is the value of the 20-bit limit field as it appears in the descriptor. </a:t>
            </a:r>
          </a:p>
          <a:p>
            <a:pPr algn="just"/>
            <a:endParaRPr lang="en-US" dirty="0" smtClean="0"/>
          </a:p>
          <a:p>
            <a:pPr algn="just"/>
            <a:r>
              <a:rPr lang="en-US" dirty="0" smtClean="0"/>
              <a:t>When </a:t>
            </a:r>
            <a:r>
              <a:rPr lang="en-US" dirty="0" smtClean="0">
                <a:solidFill>
                  <a:srgbClr val="FF0000"/>
                </a:solidFill>
              </a:rPr>
              <a:t>G=1</a:t>
            </a:r>
            <a:r>
              <a:rPr lang="en-US" dirty="0" smtClean="0"/>
              <a:t>, the actual limit may range from 0FFFH (2</a:t>
            </a:r>
            <a:r>
              <a:rPr lang="en-US" baseline="30000" dirty="0" smtClean="0"/>
              <a:t>12</a:t>
            </a:r>
            <a:r>
              <a:rPr lang="en-US" dirty="0" smtClean="0"/>
              <a:t>-1 or </a:t>
            </a:r>
            <a:r>
              <a:rPr lang="en-US" dirty="0" smtClean="0">
                <a:solidFill>
                  <a:srgbClr val="FF0000"/>
                </a:solidFill>
              </a:rPr>
              <a:t>4 kilobytes</a:t>
            </a:r>
            <a:r>
              <a:rPr lang="en-US" dirty="0" smtClean="0"/>
              <a:t>) </a:t>
            </a:r>
            <a:r>
              <a:rPr lang="en-US" dirty="0" smtClean="0">
                <a:solidFill>
                  <a:srgbClr val="FF0000"/>
                </a:solidFill>
              </a:rPr>
              <a:t>to</a:t>
            </a:r>
            <a:r>
              <a:rPr lang="en-US" dirty="0" smtClean="0"/>
              <a:t> 0FFFFFFFFH(2</a:t>
            </a:r>
            <a:r>
              <a:rPr lang="en-US" baseline="30000" dirty="0" smtClean="0"/>
              <a:t>32</a:t>
            </a:r>
            <a:r>
              <a:rPr lang="en-US" dirty="0" smtClean="0"/>
              <a:t>-1 or </a:t>
            </a:r>
            <a:r>
              <a:rPr lang="en-US" dirty="0" smtClean="0">
                <a:solidFill>
                  <a:srgbClr val="FF0000"/>
                </a:solidFill>
              </a:rPr>
              <a:t>4 gigabytes).</a:t>
            </a:r>
          </a:p>
          <a:p>
            <a:pPr algn="just"/>
            <a:endParaRPr lang="en-US" dirty="0" smtClean="0"/>
          </a:p>
          <a:p>
            <a:pPr algn="just"/>
            <a:endParaRPr lang="en-US" dirty="0" smtClean="0">
              <a:solidFill>
                <a:srgbClr val="FF0000"/>
              </a:solidFill>
            </a:endParaRPr>
          </a:p>
          <a:p>
            <a:pPr algn="just"/>
            <a:r>
              <a:rPr lang="en-US" dirty="0" smtClean="0">
                <a:solidFill>
                  <a:srgbClr val="FF0000"/>
                </a:solidFill>
              </a:rPr>
              <a:t>Limit checking catches programming errors such as runaway subscripts and invalid pointer calculations. </a:t>
            </a:r>
          </a:p>
          <a:p>
            <a:pPr algn="just"/>
            <a:endParaRPr lang="en-US" dirty="0" smtClean="0"/>
          </a:p>
          <a:p>
            <a:pPr algn="just"/>
            <a:endParaRPr lang="en-US" dirty="0" smtClean="0">
              <a:solidFill>
                <a:srgbClr val="FF0000"/>
              </a:solidFill>
            </a:endParaRPr>
          </a:p>
          <a:p>
            <a:pPr algn="just"/>
            <a:endParaRPr lang="en-US" dirty="0" smtClean="0"/>
          </a:p>
        </p:txBody>
      </p:sp>
      <p:pic>
        <p:nvPicPr>
          <p:cNvPr id="4" name="Picture 3"/>
          <p:cNvPicPr>
            <a:picLocks noChangeAspect="1"/>
          </p:cNvPicPr>
          <p:nvPr/>
        </p:nvPicPr>
        <p:blipFill>
          <a:blip r:embed="rId2" cstate="print"/>
          <a:stretch>
            <a:fillRect/>
          </a:stretch>
        </p:blipFill>
        <p:spPr>
          <a:xfrm>
            <a:off x="225581" y="222068"/>
            <a:ext cx="842979" cy="79683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438150"/>
            <a:ext cx="9530080" cy="626394"/>
          </a:xfrm>
        </p:spPr>
        <p:txBody>
          <a:bodyPr>
            <a:noAutofit/>
          </a:bodyPr>
          <a:lstStyle/>
          <a:p>
            <a:pPr>
              <a:spcAft>
                <a:spcPts val="0"/>
              </a:spcAft>
            </a:pPr>
            <a:r>
              <a:rPr lang="en-US" sz="3800" b="1" dirty="0" smtClean="0">
                <a:solidFill>
                  <a:srgbClr val="002060"/>
                </a:solidFill>
              </a:rPr>
              <a:t>Privilege Levels</a:t>
            </a:r>
            <a:endParaRPr lang="en-US" sz="3800" b="1" dirty="0">
              <a:solidFill>
                <a:srgbClr val="002060"/>
              </a:solidFill>
            </a:endParaRPr>
          </a:p>
        </p:txBody>
      </p:sp>
      <p:sp>
        <p:nvSpPr>
          <p:cNvPr id="7" name="Content Placeholder 2"/>
          <p:cNvSpPr>
            <a:spLocks noGrp="1"/>
          </p:cNvSpPr>
          <p:nvPr>
            <p:ph idx="1"/>
          </p:nvPr>
        </p:nvSpPr>
        <p:spPr>
          <a:xfrm>
            <a:off x="402336" y="1527048"/>
            <a:ext cx="11338560" cy="1190752"/>
          </a:xfrm>
        </p:spPr>
        <p:txBody>
          <a:bodyPr/>
          <a:lstStyle/>
          <a:p>
            <a:r>
              <a:rPr lang="en-US" dirty="0" smtClean="0"/>
              <a:t>Processor segment protection Mechanism recognizes 4 privilege levels form 0 to 3. with 0 as high and 3 as low privilege</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3200401" y="2535530"/>
            <a:ext cx="6058003" cy="3743034"/>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323850"/>
            <a:ext cx="9530080" cy="626394"/>
          </a:xfrm>
        </p:spPr>
        <p:txBody>
          <a:bodyPr>
            <a:noAutofit/>
          </a:bodyPr>
          <a:lstStyle/>
          <a:p>
            <a:pPr>
              <a:spcAft>
                <a:spcPts val="0"/>
              </a:spcAft>
            </a:pPr>
            <a:r>
              <a:rPr lang="en-US" sz="3800" b="1" dirty="0" smtClean="0">
                <a:solidFill>
                  <a:srgbClr val="002060"/>
                </a:solidFill>
              </a:rPr>
              <a:t>Privilege Levels</a:t>
            </a:r>
            <a:endParaRPr lang="en-US" sz="3800" b="1" dirty="0">
              <a:solidFill>
                <a:srgbClr val="002060"/>
              </a:solidFill>
            </a:endParaRPr>
          </a:p>
        </p:txBody>
      </p:sp>
      <p:sp>
        <p:nvSpPr>
          <p:cNvPr id="7" name="Content Placeholder 2"/>
          <p:cNvSpPr>
            <a:spLocks noGrp="1"/>
          </p:cNvSpPr>
          <p:nvPr>
            <p:ph idx="1"/>
          </p:nvPr>
        </p:nvSpPr>
        <p:spPr/>
        <p:txBody>
          <a:bodyPr>
            <a:normAutofit fontScale="92500" lnSpcReduction="20000"/>
          </a:bodyPr>
          <a:lstStyle/>
          <a:p>
            <a:pPr algn="just"/>
            <a:r>
              <a:rPr lang="en-US" dirty="0" smtClean="0"/>
              <a:t>The center is reserved for most privilege code/data and stacks, used in critical software, usually kernel of operating system</a:t>
            </a:r>
          </a:p>
          <a:p>
            <a:pPr algn="just"/>
            <a:endParaRPr lang="en-US" dirty="0" smtClean="0"/>
          </a:p>
          <a:p>
            <a:pPr algn="just"/>
            <a:r>
              <a:rPr lang="en-US" dirty="0" smtClean="0"/>
              <a:t>Outer rings are less critical section</a:t>
            </a:r>
          </a:p>
          <a:p>
            <a:pPr algn="just"/>
            <a:endParaRPr lang="en-US" dirty="0" smtClean="0"/>
          </a:p>
          <a:p>
            <a:pPr algn="just"/>
            <a:r>
              <a:rPr lang="en-US" dirty="0" smtClean="0"/>
              <a:t>Processor </a:t>
            </a:r>
            <a:r>
              <a:rPr lang="en-US" b="1" dirty="0" smtClean="0"/>
              <a:t>limits the access from low privilege program or task to access high privilege program</a:t>
            </a:r>
            <a:r>
              <a:rPr lang="en-US" dirty="0" smtClean="0"/>
              <a:t>, except under controlled situation. </a:t>
            </a:r>
          </a:p>
          <a:p>
            <a:pPr algn="just"/>
            <a:endParaRPr lang="en-US" dirty="0" smtClean="0"/>
          </a:p>
          <a:p>
            <a:pPr algn="just"/>
            <a:r>
              <a:rPr lang="en-US" dirty="0" smtClean="0"/>
              <a:t>When processor detects privilege level violation is generates General-Protection exception (#GP)  </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6362"/>
          </a:xfrm>
        </p:spPr>
        <p:txBody>
          <a:bodyPr>
            <a:normAutofit fontScale="90000"/>
          </a:bodyPr>
          <a:lstStyle/>
          <a:p>
            <a:r>
              <a:rPr lang="en-US" sz="3600" dirty="0">
                <a:solidFill>
                  <a:srgbClr val="7030A0"/>
                </a:solidFill>
              </a:rPr>
              <a:t>Terminology</a:t>
            </a:r>
          </a:p>
        </p:txBody>
      </p:sp>
      <p:sp>
        <p:nvSpPr>
          <p:cNvPr id="3" name="Content Placeholder 2"/>
          <p:cNvSpPr>
            <a:spLocks noGrp="1"/>
          </p:cNvSpPr>
          <p:nvPr>
            <p:ph idx="1"/>
          </p:nvPr>
        </p:nvSpPr>
        <p:spPr>
          <a:xfrm>
            <a:off x="1447800" y="838200"/>
            <a:ext cx="10134600" cy="5638800"/>
          </a:xfrm>
        </p:spPr>
        <p:txBody>
          <a:bodyPr>
            <a:normAutofit fontScale="92500" lnSpcReduction="10000"/>
          </a:bodyPr>
          <a:lstStyle/>
          <a:p>
            <a:pPr algn="just"/>
            <a:r>
              <a:rPr lang="en-US" dirty="0">
                <a:solidFill>
                  <a:srgbClr val="7030A0"/>
                </a:solidFill>
              </a:rPr>
              <a:t>PL: </a:t>
            </a:r>
            <a:r>
              <a:rPr lang="en-US" dirty="0" smtClean="0">
                <a:solidFill>
                  <a:srgbClr val="7030A0"/>
                </a:solidFill>
              </a:rPr>
              <a:t>Privilege Level </a:t>
            </a:r>
          </a:p>
          <a:p>
            <a:pPr algn="just"/>
            <a:endParaRPr lang="en-US" dirty="0" smtClean="0">
              <a:solidFill>
                <a:srgbClr val="7030A0"/>
              </a:solidFill>
            </a:endParaRPr>
          </a:p>
          <a:p>
            <a:pPr algn="just"/>
            <a:r>
              <a:rPr lang="en-US" dirty="0" smtClean="0">
                <a:solidFill>
                  <a:srgbClr val="7030A0"/>
                </a:solidFill>
              </a:rPr>
              <a:t>RPL</a:t>
            </a:r>
            <a:r>
              <a:rPr lang="en-US" dirty="0">
                <a:solidFill>
                  <a:srgbClr val="7030A0"/>
                </a:solidFill>
              </a:rPr>
              <a:t>: </a:t>
            </a:r>
            <a:r>
              <a:rPr lang="en-US" dirty="0" smtClean="0">
                <a:solidFill>
                  <a:srgbClr val="7030A0"/>
                </a:solidFill>
              </a:rPr>
              <a:t>Requestor Privilege Level </a:t>
            </a:r>
          </a:p>
          <a:p>
            <a:pPr algn="just"/>
            <a:endParaRPr lang="en-US" dirty="0">
              <a:solidFill>
                <a:srgbClr val="7030A0"/>
              </a:solidFill>
            </a:endParaRPr>
          </a:p>
          <a:p>
            <a:pPr algn="just"/>
            <a:r>
              <a:rPr lang="en-US" dirty="0" smtClean="0">
                <a:solidFill>
                  <a:srgbClr val="7030A0"/>
                </a:solidFill>
              </a:rPr>
              <a:t>DPL: Descriptor Privilege Level </a:t>
            </a:r>
          </a:p>
          <a:p>
            <a:pPr algn="just"/>
            <a:endParaRPr lang="en-US" dirty="0" smtClean="0">
              <a:solidFill>
                <a:srgbClr val="7030A0"/>
              </a:solidFill>
            </a:endParaRPr>
          </a:p>
          <a:p>
            <a:pPr algn="just"/>
            <a:r>
              <a:rPr lang="en-US" dirty="0" smtClean="0">
                <a:solidFill>
                  <a:srgbClr val="7030A0"/>
                </a:solidFill>
              </a:rPr>
              <a:t>CPL</a:t>
            </a:r>
            <a:r>
              <a:rPr lang="en-US" dirty="0">
                <a:solidFill>
                  <a:srgbClr val="7030A0"/>
                </a:solidFill>
              </a:rPr>
              <a:t>: </a:t>
            </a:r>
            <a:r>
              <a:rPr lang="en-US" dirty="0" smtClean="0">
                <a:solidFill>
                  <a:srgbClr val="7030A0"/>
                </a:solidFill>
              </a:rPr>
              <a:t>Current Privilege Level </a:t>
            </a:r>
          </a:p>
          <a:p>
            <a:pPr algn="just"/>
            <a:endParaRPr lang="en-US" dirty="0" smtClean="0">
              <a:solidFill>
                <a:srgbClr val="7030A0"/>
              </a:solidFill>
            </a:endParaRPr>
          </a:p>
          <a:p>
            <a:pPr algn="just"/>
            <a:r>
              <a:rPr lang="en-US" dirty="0" smtClean="0">
                <a:solidFill>
                  <a:srgbClr val="7030A0"/>
                </a:solidFill>
              </a:rPr>
              <a:t>Task: </a:t>
            </a:r>
          </a:p>
          <a:p>
            <a:pPr lvl="1" algn="just"/>
            <a:r>
              <a:rPr lang="en-US" dirty="0" smtClean="0"/>
              <a:t>One </a:t>
            </a:r>
            <a:r>
              <a:rPr lang="en-US" dirty="0"/>
              <a:t>instance of the execution of a program.</a:t>
            </a:r>
          </a:p>
          <a:p>
            <a:pPr lvl="1" algn="just"/>
            <a:r>
              <a:rPr lang="en-US" dirty="0"/>
              <a:t>Tasks are also referred to as processes.</a:t>
            </a:r>
          </a:p>
        </p:txBody>
      </p:sp>
      <p:pic>
        <p:nvPicPr>
          <p:cNvPr id="4" name="Picture 3"/>
          <p:cNvPicPr>
            <a:picLocks noChangeAspect="1"/>
          </p:cNvPicPr>
          <p:nvPr/>
        </p:nvPicPr>
        <p:blipFill>
          <a:blip r:embed="rId2" cstate="print"/>
          <a:stretch>
            <a:fillRect/>
          </a:stretch>
        </p:blipFill>
        <p:spPr>
          <a:xfrm>
            <a:off x="225581" y="222068"/>
            <a:ext cx="842979" cy="796834"/>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30200"/>
            <a:ext cx="9530080" cy="381000"/>
          </a:xfrm>
        </p:spPr>
        <p:txBody>
          <a:bodyPr>
            <a:noAutofit/>
          </a:bodyPr>
          <a:lstStyle/>
          <a:p>
            <a:pPr marL="971550" lvl="1" indent="-514350" algn="ctr" rtl="0">
              <a:spcBef>
                <a:spcPct val="0"/>
              </a:spcBef>
            </a:pPr>
            <a:r>
              <a:rPr lang="en-US" sz="3800" b="1" kern="1200" dirty="0">
                <a:solidFill>
                  <a:srgbClr val="002060"/>
                </a:solidFill>
                <a:latin typeface="+mj-lt"/>
                <a:ea typeface="+mj-ea"/>
                <a:cs typeface="+mj-cs"/>
              </a:rPr>
              <a:t>CPL- Current Privilege Level</a:t>
            </a:r>
          </a:p>
        </p:txBody>
      </p:sp>
      <p:sp>
        <p:nvSpPr>
          <p:cNvPr id="7" name="Content Placeholder 2"/>
          <p:cNvSpPr>
            <a:spLocks noGrp="1"/>
          </p:cNvSpPr>
          <p:nvPr>
            <p:ph idx="1"/>
          </p:nvPr>
        </p:nvSpPr>
        <p:spPr>
          <a:xfrm>
            <a:off x="609600" y="1079500"/>
            <a:ext cx="11112500" cy="5270500"/>
          </a:xfrm>
        </p:spPr>
        <p:txBody>
          <a:bodyPr>
            <a:normAutofit/>
          </a:bodyPr>
          <a:lstStyle/>
          <a:p>
            <a:pPr marL="971550" lvl="1" indent="-514350" algn="just"/>
            <a:endParaRPr lang="en-US" dirty="0" smtClean="0">
              <a:solidFill>
                <a:srgbClr val="7030A0"/>
              </a:solidFill>
            </a:endParaRPr>
          </a:p>
          <a:p>
            <a:pPr marL="971550" lvl="1" indent="-514350" algn="just"/>
            <a:r>
              <a:rPr lang="en-US" dirty="0" smtClean="0">
                <a:solidFill>
                  <a:srgbClr val="7030A0"/>
                </a:solidFill>
              </a:rPr>
              <a:t> is the level of currently executing program or task. It is stored </a:t>
            </a:r>
            <a:r>
              <a:rPr lang="en-US" b="1" dirty="0" smtClean="0">
                <a:solidFill>
                  <a:srgbClr val="7030A0"/>
                </a:solidFill>
              </a:rPr>
              <a:t>in bit 0 and 1 of CS and SS.</a:t>
            </a:r>
          </a:p>
          <a:p>
            <a:pPr lvl="1" algn="just"/>
            <a:r>
              <a:rPr lang="en-US" dirty="0" smtClean="0">
                <a:solidFill>
                  <a:srgbClr val="7030A0"/>
                </a:solidFill>
              </a:rPr>
              <a:t>CPL is equal to the privilege level of CS from which instruction is executed</a:t>
            </a:r>
          </a:p>
          <a:p>
            <a:pPr lvl="1" algn="just"/>
            <a:r>
              <a:rPr lang="en-US" dirty="0" smtClean="0">
                <a:solidFill>
                  <a:srgbClr val="7030A0"/>
                </a:solidFill>
              </a:rPr>
              <a:t>Processor changes the CPL when program control is transferred to CS with Different privilege level</a:t>
            </a:r>
          </a:p>
          <a:p>
            <a:pPr lvl="1">
              <a:lnSpc>
                <a:spcPct val="80000"/>
              </a:lnSpc>
            </a:pPr>
            <a:r>
              <a:rPr lang="en-US" sz="2900" dirty="0" smtClean="0">
                <a:solidFill>
                  <a:srgbClr val="7030A0"/>
                </a:solidFill>
              </a:rPr>
              <a:t>A task's CPL may only be changed by control transfers through </a:t>
            </a:r>
            <a:r>
              <a:rPr lang="en-US" sz="2900" dirty="0" smtClean="0">
                <a:solidFill>
                  <a:srgbClr val="FF0000"/>
                </a:solidFill>
              </a:rPr>
              <a:t>gate descriptors </a:t>
            </a:r>
            <a:r>
              <a:rPr lang="en-US" sz="2900" dirty="0" smtClean="0">
                <a:solidFill>
                  <a:srgbClr val="7030A0"/>
                </a:solidFill>
              </a:rPr>
              <a:t>to a code segment with a different privilege level.</a:t>
            </a:r>
          </a:p>
          <a:p>
            <a:pPr lvl="1">
              <a:lnSpc>
                <a:spcPct val="80000"/>
              </a:lnSpc>
              <a:buNone/>
            </a:pPr>
            <a:endParaRPr lang="en-US" sz="2900" dirty="0" smtClean="0">
              <a:solidFill>
                <a:srgbClr val="7030A0"/>
              </a:solidFill>
            </a:endParaRPr>
          </a:p>
          <a:p>
            <a:pPr lvl="1">
              <a:lnSpc>
                <a:spcPct val="80000"/>
              </a:lnSpc>
            </a:pPr>
            <a:endParaRPr lang="en-US" sz="2900" dirty="0" smtClean="0">
              <a:solidFill>
                <a:srgbClr val="7030A0"/>
              </a:solidFill>
            </a:endParaRPr>
          </a:p>
          <a:p>
            <a:pPr lvl="1" algn="just"/>
            <a:endParaRPr lang="en-US" dirty="0" smtClean="0">
              <a:solidFill>
                <a:srgbClr val="7030A0"/>
              </a:solidFill>
            </a:endParaRPr>
          </a:p>
          <a:p>
            <a:pPr lvl="1" algn="just">
              <a:buNone/>
            </a:pPr>
            <a:endParaRPr lang="en-US"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258762"/>
          </a:xfrm>
        </p:spPr>
        <p:txBody>
          <a:bodyPr>
            <a:normAutofit fontScale="90000"/>
          </a:bodyPr>
          <a:lstStyle/>
          <a:p>
            <a:r>
              <a:rPr lang="en-US" b="1" dirty="0" smtClean="0">
                <a:solidFill>
                  <a:srgbClr val="002060"/>
                </a:solidFill>
              </a:rPr>
              <a:t>CPL</a:t>
            </a:r>
            <a:endParaRPr lang="en-US" dirty="0"/>
          </a:p>
        </p:txBody>
      </p:sp>
      <p:sp>
        <p:nvSpPr>
          <p:cNvPr id="3" name="Content Placeholder 2"/>
          <p:cNvSpPr>
            <a:spLocks noGrp="1"/>
          </p:cNvSpPr>
          <p:nvPr>
            <p:ph idx="1"/>
          </p:nvPr>
        </p:nvSpPr>
        <p:spPr>
          <a:xfrm>
            <a:off x="1689100" y="685801"/>
            <a:ext cx="9893300" cy="5440363"/>
          </a:xfrm>
        </p:spPr>
        <p:txBody>
          <a:bodyPr>
            <a:normAutofit fontScale="85000" lnSpcReduction="20000"/>
          </a:bodyPr>
          <a:lstStyle/>
          <a:p>
            <a:pPr marL="342900" lvl="1" indent="-342900">
              <a:buFont typeface="Arial" pitchFamily="34" charset="0"/>
              <a:buChar char="•"/>
            </a:pPr>
            <a:endParaRPr lang="en-US" sz="2900" dirty="0" smtClean="0">
              <a:solidFill>
                <a:srgbClr val="7030A0"/>
              </a:solidFill>
            </a:endParaRPr>
          </a:p>
          <a:p>
            <a:pPr marL="342900" lvl="1" indent="-342900">
              <a:buFont typeface="Arial" pitchFamily="34" charset="0"/>
              <a:buChar char="•"/>
            </a:pPr>
            <a:r>
              <a:rPr lang="en-US" sz="2900" dirty="0" smtClean="0">
                <a:solidFill>
                  <a:srgbClr val="7030A0"/>
                </a:solidFill>
              </a:rPr>
              <a:t>An application program running at PL = 3 may call an operating system routine at PL = 1 (via a gate)  which would cause the task's CPL to be set to 1 until the operating system routine was finished.</a:t>
            </a:r>
          </a:p>
          <a:p>
            <a:pPr marL="342900" lvl="1" indent="-342900">
              <a:buFont typeface="Arial" pitchFamily="34" charset="0"/>
              <a:buChar char="•"/>
            </a:pPr>
            <a:endParaRPr lang="en-US" sz="2900" dirty="0" smtClean="0">
              <a:solidFill>
                <a:srgbClr val="7030A0"/>
              </a:solidFill>
            </a:endParaRPr>
          </a:p>
          <a:p>
            <a:pPr marL="342900" lvl="1" indent="-342900">
              <a:buFont typeface="Arial" pitchFamily="34" charset="0"/>
              <a:buChar char="•"/>
            </a:pPr>
            <a:r>
              <a:rPr lang="en-US" sz="2900" dirty="0" smtClean="0">
                <a:solidFill>
                  <a:srgbClr val="7030A0"/>
                </a:solidFill>
              </a:rPr>
              <a:t>In case of Conforming code segment (CCS), it is treated differently, </a:t>
            </a:r>
            <a:r>
              <a:rPr lang="en-US" sz="2900" dirty="0" smtClean="0">
                <a:solidFill>
                  <a:srgbClr val="FF0000"/>
                </a:solidFill>
              </a:rPr>
              <a:t>CCS can be accessed from any privilege level and CPL </a:t>
            </a:r>
          </a:p>
          <a:p>
            <a:endParaRPr lang="en-US" dirty="0" smtClean="0"/>
          </a:p>
          <a:p>
            <a:r>
              <a:rPr lang="en-US" sz="2900" dirty="0" smtClean="0">
                <a:solidFill>
                  <a:srgbClr val="7030A0"/>
                </a:solidFill>
              </a:rPr>
              <a:t>Conforming code segments can be accessed from any privilege level that is equal to or numerically greater (less privileged) than the DPL of the conforming code segment. </a:t>
            </a:r>
          </a:p>
          <a:p>
            <a:endParaRPr lang="en-US" dirty="0" smtClean="0"/>
          </a:p>
          <a:p>
            <a:r>
              <a:rPr lang="en-US" dirty="0" smtClean="0"/>
              <a:t>Also, </a:t>
            </a:r>
            <a:r>
              <a:rPr lang="en-US" dirty="0" smtClean="0">
                <a:solidFill>
                  <a:srgbClr val="FF0000"/>
                </a:solidFill>
              </a:rPr>
              <a:t>the CPL is not changed when the processor accesses a conforming cod</a:t>
            </a:r>
            <a:r>
              <a:rPr lang="en-US" dirty="0" smtClean="0"/>
              <a:t>e </a:t>
            </a:r>
            <a:r>
              <a:rPr lang="en-US" sz="2900" dirty="0" smtClean="0">
                <a:solidFill>
                  <a:srgbClr val="7030A0"/>
                </a:solidFill>
              </a:rPr>
              <a:t>segment that has a different privilege level than the CPL</a:t>
            </a:r>
            <a:r>
              <a:rPr lang="en-US" dirty="0" smtClean="0"/>
              <a:t>.</a:t>
            </a:r>
          </a:p>
          <a:p>
            <a:pPr algn="just"/>
            <a:endParaRPr lang="en-US" dirty="0" smtClean="0"/>
          </a:p>
          <a:p>
            <a:endParaRPr lang="en-US" dirty="0"/>
          </a:p>
        </p:txBody>
      </p:sp>
      <p:pic>
        <p:nvPicPr>
          <p:cNvPr id="4" name="Picture 3"/>
          <p:cNvPicPr>
            <a:picLocks noChangeAspect="1"/>
          </p:cNvPicPr>
          <p:nvPr/>
        </p:nvPicPr>
        <p:blipFill>
          <a:blip r:embed="rId2" cstate="print"/>
          <a:stretch>
            <a:fillRect/>
          </a:stretch>
        </p:blipFill>
        <p:spPr>
          <a:xfrm>
            <a:off x="225581" y="222068"/>
            <a:ext cx="842979" cy="796834"/>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92162"/>
          </a:xfrm>
        </p:spPr>
        <p:txBody>
          <a:bodyPr>
            <a:normAutofit fontScale="90000"/>
          </a:bodyPr>
          <a:lstStyle/>
          <a:p>
            <a:r>
              <a:rPr lang="en-US" dirty="0" smtClean="0">
                <a:solidFill>
                  <a:srgbClr val="FF0000"/>
                </a:solidFill>
              </a:rPr>
              <a:t/>
            </a:r>
            <a:br>
              <a:rPr lang="en-US" dirty="0" smtClean="0">
                <a:solidFill>
                  <a:srgbClr val="FF0000"/>
                </a:solidFill>
              </a:rPr>
            </a:br>
            <a:r>
              <a:rPr lang="en-US" sz="4200" b="1" dirty="0" smtClean="0">
                <a:solidFill>
                  <a:srgbClr val="002060"/>
                </a:solidFill>
              </a:rPr>
              <a:t>Confirming Code Segments</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609600" y="1295400"/>
            <a:ext cx="10972800" cy="5181600"/>
          </a:xfrm>
        </p:spPr>
        <p:txBody>
          <a:bodyPr/>
          <a:lstStyle/>
          <a:p>
            <a:r>
              <a:rPr lang="en-US" dirty="0" smtClean="0"/>
              <a:t>Can be defined with different privilege levels</a:t>
            </a:r>
          </a:p>
          <a:p>
            <a:r>
              <a:rPr lang="en-US" dirty="0" smtClean="0"/>
              <a:t>Do not impart additional privileges</a:t>
            </a:r>
          </a:p>
          <a:p>
            <a:r>
              <a:rPr lang="en-US" dirty="0" smtClean="0"/>
              <a:t>Do not remove existing privileges</a:t>
            </a:r>
          </a:p>
          <a:p>
            <a:r>
              <a:rPr lang="en-US" dirty="0" smtClean="0"/>
              <a:t>Do not alter RPL bits in the Code segment register</a:t>
            </a:r>
          </a:p>
          <a:p>
            <a:r>
              <a:rPr lang="en-US" dirty="0" smtClean="0"/>
              <a:t>Can be shared by code at all privilege levels</a:t>
            </a:r>
            <a:endParaRPr lang="en-US" dirty="0"/>
          </a:p>
        </p:txBody>
      </p:sp>
      <p:pic>
        <p:nvPicPr>
          <p:cNvPr id="4" name="Picture 3"/>
          <p:cNvPicPr>
            <a:picLocks noChangeAspect="1"/>
          </p:cNvPicPr>
          <p:nvPr/>
        </p:nvPicPr>
        <p:blipFill>
          <a:blip r:embed="rId2" cstate="print"/>
          <a:stretch>
            <a:fillRect/>
          </a:stretch>
        </p:blipFill>
        <p:spPr>
          <a:xfrm>
            <a:off x="225581" y="222068"/>
            <a:ext cx="842979" cy="79683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pPr>
              <a:spcAft>
                <a:spcPts val="0"/>
              </a:spcAft>
            </a:pPr>
            <a:r>
              <a:rPr lang="en-US" sz="3800" b="1" dirty="0" smtClean="0">
                <a:solidFill>
                  <a:srgbClr val="002060"/>
                </a:solidFill>
              </a:rPr>
              <a:t>Protected Mode Memory Management</a:t>
            </a:r>
            <a:endParaRPr lang="en-US" sz="3800" b="1" dirty="0">
              <a:solidFill>
                <a:srgbClr val="002060"/>
              </a:solidFill>
            </a:endParaRPr>
          </a:p>
        </p:txBody>
      </p:sp>
      <p:sp>
        <p:nvSpPr>
          <p:cNvPr id="7" name="Content Placeholder 2"/>
          <p:cNvSpPr>
            <a:spLocks noGrp="1"/>
          </p:cNvSpPr>
          <p:nvPr>
            <p:ph idx="1"/>
          </p:nvPr>
        </p:nvSpPr>
        <p:spPr>
          <a:xfrm>
            <a:off x="609600" y="1600203"/>
            <a:ext cx="10972800" cy="4749797"/>
          </a:xfrm>
        </p:spPr>
        <p:txBody>
          <a:bodyPr>
            <a:normAutofit fontScale="77500" lnSpcReduction="20000"/>
          </a:bodyPr>
          <a:lstStyle/>
          <a:p>
            <a:pPr algn="just">
              <a:buNone/>
            </a:pPr>
            <a:r>
              <a:rPr lang="en-US" sz="2800" b="1" dirty="0" smtClean="0">
                <a:solidFill>
                  <a:srgbClr val="002060"/>
                </a:solidFill>
              </a:rPr>
              <a:t>Overview </a:t>
            </a:r>
          </a:p>
          <a:p>
            <a:pPr algn="just">
              <a:buFont typeface="Courier New" pitchFamily="49" charset="0"/>
              <a:buChar char="o"/>
            </a:pPr>
            <a:r>
              <a:rPr lang="en-US" sz="2800" dirty="0" smtClean="0">
                <a:solidFill>
                  <a:srgbClr val="002060"/>
                </a:solidFill>
              </a:rPr>
              <a:t>Managing Memory in different parts instead of continuous allocation of locations </a:t>
            </a:r>
          </a:p>
          <a:p>
            <a:pPr algn="just">
              <a:buFont typeface="Courier New" pitchFamily="49" charset="0"/>
              <a:buChar char="o"/>
            </a:pPr>
            <a:endParaRPr lang="en-US" sz="2800" dirty="0" smtClean="0">
              <a:solidFill>
                <a:srgbClr val="002060"/>
              </a:solidFill>
            </a:endParaRPr>
          </a:p>
          <a:p>
            <a:pPr algn="just">
              <a:buFont typeface="Courier New" pitchFamily="49" charset="0"/>
              <a:buChar char="o"/>
            </a:pPr>
            <a:r>
              <a:rPr lang="en-US" sz="2800" dirty="0" smtClean="0">
                <a:solidFill>
                  <a:srgbClr val="002060"/>
                </a:solidFill>
                <a:latin typeface="Times New Roman" pitchFamily="18" charset="0"/>
                <a:cs typeface="Times New Roman" pitchFamily="18" charset="0"/>
              </a:rPr>
              <a:t>Divided into two parts : </a:t>
            </a:r>
            <a:r>
              <a:rPr lang="en-US" sz="2800" b="1" i="1" dirty="0" smtClean="0">
                <a:solidFill>
                  <a:srgbClr val="7030A0"/>
                </a:solidFill>
                <a:latin typeface="Times New Roman" pitchFamily="18" charset="0"/>
                <a:cs typeface="Times New Roman" pitchFamily="18" charset="0"/>
              </a:rPr>
              <a:t>Segmentation and Paging</a:t>
            </a:r>
          </a:p>
          <a:p>
            <a:pPr algn="just">
              <a:buFont typeface="Courier New" pitchFamily="49" charset="0"/>
              <a:buChar char="o"/>
            </a:pPr>
            <a:endParaRPr lang="en-US" sz="2800" b="1" i="1" dirty="0" smtClean="0">
              <a:solidFill>
                <a:srgbClr val="7030A0"/>
              </a:solidFill>
              <a:latin typeface="Times New Roman" pitchFamily="18" charset="0"/>
              <a:cs typeface="Times New Roman" pitchFamily="18" charset="0"/>
            </a:endParaRPr>
          </a:p>
          <a:p>
            <a:pPr algn="just">
              <a:buFont typeface="Courier New" pitchFamily="49" charset="0"/>
              <a:buChar char="o"/>
            </a:pPr>
            <a:r>
              <a:rPr lang="en-US" sz="2800" dirty="0" smtClean="0">
                <a:solidFill>
                  <a:srgbClr val="002060"/>
                </a:solidFill>
                <a:latin typeface="Times New Roman" pitchFamily="18" charset="0"/>
                <a:cs typeface="Times New Roman" pitchFamily="18" charset="0"/>
              </a:rPr>
              <a:t>Memory get divided into segment (Small parts)</a:t>
            </a:r>
          </a:p>
          <a:p>
            <a:pPr algn="just">
              <a:buFont typeface="Courier New" pitchFamily="49" charset="0"/>
              <a:buChar char="o"/>
            </a:pPr>
            <a:endParaRPr lang="en-US" sz="2800" dirty="0" smtClean="0">
              <a:solidFill>
                <a:srgbClr val="002060"/>
              </a:solidFill>
              <a:latin typeface="Times New Roman" pitchFamily="18" charset="0"/>
              <a:cs typeface="Times New Roman" pitchFamily="18" charset="0"/>
            </a:endParaRPr>
          </a:p>
          <a:p>
            <a:pPr algn="just">
              <a:buFont typeface="Courier New" pitchFamily="49" charset="0"/>
              <a:buChar char="o"/>
            </a:pPr>
            <a:r>
              <a:rPr lang="en-US" sz="2800" dirty="0" smtClean="0">
                <a:solidFill>
                  <a:srgbClr val="002060"/>
                </a:solidFill>
                <a:latin typeface="Times New Roman" pitchFamily="18" charset="0"/>
                <a:cs typeface="Times New Roman" pitchFamily="18" charset="0"/>
              </a:rPr>
              <a:t>Segmentation Provides isolation of each code/data/stack, so that multiple program can run on same processor without interfacing.</a:t>
            </a:r>
          </a:p>
          <a:p>
            <a:pPr algn="just">
              <a:buFont typeface="Courier New" pitchFamily="49" charset="0"/>
              <a:buChar char="o"/>
            </a:pPr>
            <a:endParaRPr lang="en-US" sz="2800" dirty="0" smtClean="0">
              <a:solidFill>
                <a:srgbClr val="002060"/>
              </a:solidFill>
              <a:latin typeface="Times New Roman" pitchFamily="18" charset="0"/>
              <a:cs typeface="Times New Roman" pitchFamily="18" charset="0"/>
            </a:endParaRPr>
          </a:p>
          <a:p>
            <a:pPr algn="just">
              <a:buFont typeface="Courier New" pitchFamily="49" charset="0"/>
              <a:buChar char="o"/>
            </a:pPr>
            <a:r>
              <a:rPr lang="en-US" sz="2800" dirty="0" smtClean="0">
                <a:solidFill>
                  <a:srgbClr val="002060"/>
                </a:solidFill>
                <a:latin typeface="Times New Roman" pitchFamily="18" charset="0"/>
                <a:cs typeface="Times New Roman" pitchFamily="18" charset="0"/>
              </a:rPr>
              <a:t> While operating </a:t>
            </a:r>
            <a:r>
              <a:rPr lang="en-US" sz="2800" b="1" dirty="0" smtClean="0">
                <a:solidFill>
                  <a:srgbClr val="7030A0"/>
                </a:solidFill>
                <a:latin typeface="Times New Roman" pitchFamily="18" charset="0"/>
                <a:cs typeface="Times New Roman" pitchFamily="18" charset="0"/>
              </a:rPr>
              <a:t>in Protected Mode, Segmentation is not optional</a:t>
            </a:r>
            <a:r>
              <a:rPr lang="en-US" sz="2800" dirty="0" smtClean="0">
                <a:solidFill>
                  <a:srgbClr val="002060"/>
                </a:solidFill>
                <a:latin typeface="Times New Roman" pitchFamily="18" charset="0"/>
                <a:cs typeface="Times New Roman" pitchFamily="18" charset="0"/>
              </a:rPr>
              <a:t>, some form of Segmentation must be used.</a:t>
            </a:r>
          </a:p>
          <a:p>
            <a:pPr algn="just">
              <a:buFont typeface="Courier New" pitchFamily="49" charset="0"/>
              <a:buChar char="o"/>
            </a:pPr>
            <a:endParaRPr lang="en-US" sz="2800" dirty="0" smtClean="0">
              <a:solidFill>
                <a:srgbClr val="002060"/>
              </a:solidFill>
              <a:latin typeface="Times New Roman" pitchFamily="18" charset="0"/>
              <a:cs typeface="Times New Roman" pitchFamily="18" charset="0"/>
            </a:endParaRPr>
          </a:p>
          <a:p>
            <a:pPr algn="just">
              <a:buFont typeface="Courier New" pitchFamily="49" charset="0"/>
              <a:buChar char="o"/>
            </a:pPr>
            <a:r>
              <a:rPr lang="en-US" sz="2800" dirty="0" smtClean="0">
                <a:solidFill>
                  <a:srgbClr val="002060"/>
                </a:solidFill>
                <a:latin typeface="Times New Roman" pitchFamily="18" charset="0"/>
                <a:cs typeface="Times New Roman" pitchFamily="18" charset="0"/>
              </a:rPr>
              <a:t> </a:t>
            </a:r>
            <a:r>
              <a:rPr lang="en-US" sz="2800" b="1" i="1" dirty="0" smtClean="0">
                <a:solidFill>
                  <a:srgbClr val="7030A0"/>
                </a:solidFill>
                <a:latin typeface="Times New Roman" pitchFamily="18" charset="0"/>
                <a:cs typeface="Times New Roman" pitchFamily="18" charset="0"/>
              </a:rPr>
              <a:t>There is No Bit available to Disable segmentation </a:t>
            </a:r>
            <a:endParaRPr lang="en-US" sz="2800" b="1" i="1" dirty="0">
              <a:solidFill>
                <a:srgbClr val="7030A0"/>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55765" y="62694"/>
            <a:ext cx="780263" cy="737552"/>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900" y="361950"/>
            <a:ext cx="9530080" cy="374650"/>
          </a:xfrm>
        </p:spPr>
        <p:txBody>
          <a:bodyPr>
            <a:noAutofit/>
          </a:bodyPr>
          <a:lstStyle/>
          <a:p>
            <a:pPr>
              <a:spcAft>
                <a:spcPts val="0"/>
              </a:spcAft>
            </a:pPr>
            <a:r>
              <a:rPr lang="en-US" sz="3800" b="1" dirty="0" smtClean="0">
                <a:solidFill>
                  <a:srgbClr val="002060"/>
                </a:solidFill>
              </a:rPr>
              <a:t>DPL -Descriptor Privilege level</a:t>
            </a:r>
            <a:endParaRPr lang="en-US" sz="3800" b="1" dirty="0">
              <a:solidFill>
                <a:srgbClr val="002060"/>
              </a:solidFill>
            </a:endParaRPr>
          </a:p>
        </p:txBody>
      </p:sp>
      <p:sp>
        <p:nvSpPr>
          <p:cNvPr id="7" name="Content Placeholder 2"/>
          <p:cNvSpPr>
            <a:spLocks noGrp="1"/>
          </p:cNvSpPr>
          <p:nvPr>
            <p:ph idx="1"/>
          </p:nvPr>
        </p:nvSpPr>
        <p:spPr>
          <a:xfrm>
            <a:off x="1143000" y="1016000"/>
            <a:ext cx="10439400" cy="5346700"/>
          </a:xfrm>
        </p:spPr>
        <p:txBody>
          <a:bodyPr>
            <a:noAutofit/>
          </a:bodyPr>
          <a:lstStyle/>
          <a:p>
            <a:pPr algn="just"/>
            <a:r>
              <a:rPr lang="en-US" dirty="0" smtClean="0">
                <a:solidFill>
                  <a:srgbClr val="FF0000"/>
                </a:solidFill>
              </a:rPr>
              <a:t> </a:t>
            </a:r>
            <a:r>
              <a:rPr lang="en-US" sz="2000" dirty="0" smtClean="0"/>
              <a:t>is a privilege level of segment or gate.</a:t>
            </a:r>
          </a:p>
          <a:p>
            <a:pPr algn="just"/>
            <a:r>
              <a:rPr lang="en-US" sz="2000" dirty="0" smtClean="0"/>
              <a:t> It is stored in DPL field of the segment descriptor.</a:t>
            </a:r>
          </a:p>
          <a:p>
            <a:pPr algn="just"/>
            <a:r>
              <a:rPr lang="en-US" sz="2000" dirty="0" smtClean="0"/>
              <a:t>DPL is interpreted separately depending on the type of the segment / gate access</a:t>
            </a:r>
          </a:p>
          <a:p>
            <a:pPr lvl="1" algn="just"/>
            <a:r>
              <a:rPr lang="en-US" sz="2000" b="1" dirty="0" smtClean="0">
                <a:solidFill>
                  <a:srgbClr val="7030A0"/>
                </a:solidFill>
              </a:rPr>
              <a:t>Data Segment</a:t>
            </a:r>
            <a:r>
              <a:rPr lang="en-US" sz="2000" dirty="0" smtClean="0">
                <a:solidFill>
                  <a:srgbClr val="7030A0"/>
                </a:solidFill>
              </a:rPr>
              <a:t>-indicates the numerical highest privilege level that a program can have to be allowed to access the segment. Ex if </a:t>
            </a:r>
            <a:r>
              <a:rPr lang="en-US" sz="2000" b="1" dirty="0" smtClean="0">
                <a:solidFill>
                  <a:srgbClr val="7030A0"/>
                </a:solidFill>
              </a:rPr>
              <a:t>DPL of data is 1 then only programs running at a CPL 0 or 1 can access the segment</a:t>
            </a:r>
          </a:p>
          <a:p>
            <a:pPr lvl="1" algn="just"/>
            <a:endParaRPr lang="en-US" sz="2000" dirty="0" smtClean="0">
              <a:solidFill>
                <a:srgbClr val="7030A0"/>
              </a:solidFill>
            </a:endParaRPr>
          </a:p>
          <a:p>
            <a:pPr lvl="1" algn="just"/>
            <a:r>
              <a:rPr lang="en-US" sz="2000" b="1" dirty="0" smtClean="0">
                <a:solidFill>
                  <a:srgbClr val="7030A0"/>
                </a:solidFill>
              </a:rPr>
              <a:t>Non-Conforming Code Segment </a:t>
            </a:r>
            <a:r>
              <a:rPr lang="en-US" sz="2000" dirty="0" smtClean="0">
                <a:solidFill>
                  <a:srgbClr val="7030A0"/>
                </a:solidFill>
              </a:rPr>
              <a:t>(without CALL Gate)- DPL indicates the privilege level that program must be at to access the segment. </a:t>
            </a:r>
            <a:r>
              <a:rPr lang="en-US" sz="2000" b="1" dirty="0" smtClean="0">
                <a:solidFill>
                  <a:srgbClr val="7030A0"/>
                </a:solidFill>
              </a:rPr>
              <a:t>Ex DPL of non-conforming code segment is 0 then programs running at CPL 0 can access it</a:t>
            </a:r>
          </a:p>
          <a:p>
            <a:pPr lvl="1" algn="just"/>
            <a:endParaRPr lang="en-US" sz="2000" dirty="0" smtClean="0">
              <a:solidFill>
                <a:srgbClr val="7030A0"/>
              </a:solidFill>
            </a:endParaRPr>
          </a:p>
          <a:p>
            <a:pPr lvl="1" algn="just"/>
            <a:r>
              <a:rPr lang="en-US" sz="2000" b="1" dirty="0" smtClean="0">
                <a:solidFill>
                  <a:srgbClr val="7030A0"/>
                </a:solidFill>
              </a:rPr>
              <a:t> CALL Gate- </a:t>
            </a:r>
            <a:r>
              <a:rPr lang="en-US" sz="2000" dirty="0" smtClean="0">
                <a:solidFill>
                  <a:srgbClr val="7030A0"/>
                </a:solidFill>
              </a:rPr>
              <a:t>DPL indicates numerically highest privilege level that the currently executing program  can be and still able to access the call gate Ex if </a:t>
            </a:r>
            <a:r>
              <a:rPr lang="en-US" sz="2000" b="1" dirty="0" smtClean="0">
                <a:solidFill>
                  <a:srgbClr val="7030A0"/>
                </a:solidFill>
              </a:rPr>
              <a:t>DPL of data is 1 then only programs running at a CPL 0 or 1 can access the Call gate</a:t>
            </a:r>
            <a:endParaRPr lang="en-US" sz="2000" dirty="0">
              <a:solidFill>
                <a:srgbClr val="7030A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900" y="298450"/>
            <a:ext cx="9530080" cy="626394"/>
          </a:xfrm>
        </p:spPr>
        <p:txBody>
          <a:bodyPr>
            <a:noAutofit/>
          </a:bodyPr>
          <a:lstStyle/>
          <a:p>
            <a:pPr>
              <a:spcAft>
                <a:spcPts val="0"/>
              </a:spcAft>
            </a:pPr>
            <a:r>
              <a:rPr lang="en-US" sz="3800" b="1" dirty="0" smtClean="0">
                <a:solidFill>
                  <a:srgbClr val="002060"/>
                </a:solidFill>
              </a:rPr>
              <a:t>DPL</a:t>
            </a:r>
            <a:endParaRPr lang="en-US" sz="3800" b="1" dirty="0">
              <a:solidFill>
                <a:srgbClr val="002060"/>
              </a:solidFill>
            </a:endParaRPr>
          </a:p>
        </p:txBody>
      </p:sp>
      <p:sp>
        <p:nvSpPr>
          <p:cNvPr id="7" name="Content Placeholder 2"/>
          <p:cNvSpPr>
            <a:spLocks noGrp="1"/>
          </p:cNvSpPr>
          <p:nvPr>
            <p:ph idx="1"/>
          </p:nvPr>
        </p:nvSpPr>
        <p:spPr/>
        <p:txBody>
          <a:bodyPr>
            <a:normAutofit/>
          </a:bodyPr>
          <a:lstStyle/>
          <a:p>
            <a:pPr lvl="1"/>
            <a:r>
              <a:rPr lang="en-US" b="1" dirty="0" smtClean="0">
                <a:solidFill>
                  <a:srgbClr val="7030A0"/>
                </a:solidFill>
              </a:rPr>
              <a:t>Conforming and non-conforming CS through CALL gate</a:t>
            </a:r>
          </a:p>
          <a:p>
            <a:pPr lvl="1">
              <a:buNone/>
            </a:pPr>
            <a:r>
              <a:rPr lang="en-US" b="1" dirty="0" smtClean="0">
                <a:solidFill>
                  <a:srgbClr val="7030A0"/>
                </a:solidFill>
              </a:rPr>
              <a:t>	</a:t>
            </a:r>
            <a:r>
              <a:rPr lang="en-US" sz="2400" dirty="0" smtClean="0">
                <a:solidFill>
                  <a:srgbClr val="7030A0"/>
                </a:solidFill>
              </a:rPr>
              <a:t>DPL indicates numerically lowest privilege level that program can have to be allowed to access the segment. </a:t>
            </a:r>
            <a:r>
              <a:rPr lang="en-US" sz="2400" b="1" dirty="0" smtClean="0">
                <a:solidFill>
                  <a:srgbClr val="7030A0"/>
                </a:solidFill>
              </a:rPr>
              <a:t>EX-if DPL of Conforming CS is 2 and program running at CPL of 0 or 1 cannot access the segment</a:t>
            </a:r>
          </a:p>
          <a:p>
            <a:pPr lvl="1"/>
            <a:endParaRPr lang="en-US" dirty="0" smtClean="0">
              <a:solidFill>
                <a:srgbClr val="7030A0"/>
              </a:solidFill>
            </a:endParaRPr>
          </a:p>
          <a:p>
            <a:pPr lvl="1"/>
            <a:r>
              <a:rPr lang="en-US" dirty="0" smtClean="0">
                <a:solidFill>
                  <a:srgbClr val="7030A0"/>
                </a:solidFill>
              </a:rPr>
              <a:t>T</a:t>
            </a:r>
            <a:r>
              <a:rPr lang="en-US" b="1" dirty="0" smtClean="0">
                <a:solidFill>
                  <a:srgbClr val="7030A0"/>
                </a:solidFill>
              </a:rPr>
              <a:t>SS</a:t>
            </a:r>
          </a:p>
          <a:p>
            <a:pPr lvl="1">
              <a:buNone/>
            </a:pPr>
            <a:r>
              <a:rPr lang="en-US" b="1" dirty="0" smtClean="0">
                <a:solidFill>
                  <a:srgbClr val="7030A0"/>
                </a:solidFill>
              </a:rPr>
              <a:t>	</a:t>
            </a:r>
            <a:r>
              <a:rPr lang="en-US" dirty="0" smtClean="0">
                <a:solidFill>
                  <a:srgbClr val="7030A0"/>
                </a:solidFill>
              </a:rPr>
              <a:t>DPL </a:t>
            </a:r>
            <a:r>
              <a:rPr lang="en-US" sz="2400" dirty="0" smtClean="0">
                <a:solidFill>
                  <a:srgbClr val="7030A0"/>
                </a:solidFill>
              </a:rPr>
              <a:t>indicates numerically highest privilege level that the currently executing program can be at and still be able to access T</a:t>
            </a:r>
            <a:r>
              <a:rPr lang="en-US" dirty="0" smtClean="0">
                <a:solidFill>
                  <a:srgbClr val="7030A0"/>
                </a:solidFill>
              </a:rPr>
              <a:t>SS. Ex if </a:t>
            </a:r>
            <a:r>
              <a:rPr lang="en-US" b="1" dirty="0" smtClean="0">
                <a:solidFill>
                  <a:srgbClr val="7030A0"/>
                </a:solidFill>
              </a:rPr>
              <a:t>DPL of data is 1 then only programs running at a CPL 0 or 1 can access the TSS</a:t>
            </a:r>
            <a:r>
              <a:rPr lang="en-US" dirty="0" smtClean="0">
                <a:solidFill>
                  <a:srgbClr val="7030A0"/>
                </a:solidFill>
              </a:rPr>
              <a:t> </a:t>
            </a:r>
          </a:p>
          <a:p>
            <a:endParaRPr lang="en-US" dirty="0" smtClean="0">
              <a:solidFill>
                <a:srgbClr val="FF000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296862"/>
          </a:xfrm>
        </p:spPr>
        <p:txBody>
          <a:bodyPr>
            <a:normAutofit fontScale="90000"/>
          </a:bodyPr>
          <a:lstStyle/>
          <a:p>
            <a:r>
              <a:rPr lang="en-US" sz="3800" b="1" dirty="0" smtClean="0">
                <a:solidFill>
                  <a:srgbClr val="002060"/>
                </a:solidFill>
              </a:rPr>
              <a:t>Requestor privilege level (RPL)</a:t>
            </a:r>
          </a:p>
        </p:txBody>
      </p:sp>
      <p:sp>
        <p:nvSpPr>
          <p:cNvPr id="3" name="Content Placeholder 2"/>
          <p:cNvSpPr>
            <a:spLocks noGrp="1"/>
          </p:cNvSpPr>
          <p:nvPr>
            <p:ph idx="1"/>
          </p:nvPr>
        </p:nvSpPr>
        <p:spPr>
          <a:xfrm>
            <a:off x="609600" y="1016000"/>
            <a:ext cx="10972800" cy="5346700"/>
          </a:xfrm>
        </p:spPr>
        <p:txBody>
          <a:bodyPr>
            <a:normAutofit fontScale="85000" lnSpcReduction="20000"/>
          </a:bodyPr>
          <a:lstStyle/>
          <a:p>
            <a:pPr algn="just"/>
            <a:r>
              <a:rPr lang="en-US" dirty="0" smtClean="0"/>
              <a:t>The privilege level of the original supplier of the selector.</a:t>
            </a:r>
          </a:p>
          <a:p>
            <a:pPr algn="just">
              <a:buNone/>
            </a:pPr>
            <a:r>
              <a:rPr lang="en-US" dirty="0" smtClean="0"/>
              <a:t> </a:t>
            </a:r>
          </a:p>
          <a:p>
            <a:pPr algn="just"/>
            <a:r>
              <a:rPr lang="en-US" dirty="0" smtClean="0"/>
              <a:t>RPL is determined by the least two significant bits of a </a:t>
            </a:r>
            <a:r>
              <a:rPr lang="en-US" dirty="0" smtClean="0">
                <a:solidFill>
                  <a:srgbClr val="FF0000"/>
                </a:solidFill>
              </a:rPr>
              <a:t>selector</a:t>
            </a:r>
            <a:r>
              <a:rPr lang="en-US" dirty="0" smtClean="0"/>
              <a:t> of data or code segment to be accessed</a:t>
            </a:r>
          </a:p>
          <a:p>
            <a:pPr algn="just"/>
            <a:endParaRPr lang="en-US" dirty="0" smtClean="0"/>
          </a:p>
          <a:p>
            <a:pPr algn="just"/>
            <a:r>
              <a:rPr lang="en-US" dirty="0" smtClean="0"/>
              <a:t>The processor checks the </a:t>
            </a:r>
            <a:r>
              <a:rPr lang="en-US" dirty="0" smtClean="0">
                <a:solidFill>
                  <a:srgbClr val="FF0000"/>
                </a:solidFill>
              </a:rPr>
              <a:t>RPL along with the CPL </a:t>
            </a:r>
            <a:r>
              <a:rPr lang="en-US" dirty="0" smtClean="0"/>
              <a:t>to determine if access to a segment is allowed.</a:t>
            </a:r>
          </a:p>
          <a:p>
            <a:pPr algn="just"/>
            <a:endParaRPr lang="en-US" dirty="0" smtClean="0"/>
          </a:p>
          <a:p>
            <a:pPr algn="just"/>
            <a:r>
              <a:rPr lang="en-US" dirty="0" smtClean="0"/>
              <a:t>If the RPL &gt; CPL, then the RPL overrides the CPL and vice versa.</a:t>
            </a:r>
          </a:p>
          <a:p>
            <a:pPr algn="just"/>
            <a:endParaRPr lang="en-US" dirty="0" smtClean="0"/>
          </a:p>
          <a:p>
            <a:pPr algn="just"/>
            <a:r>
              <a:rPr lang="en-US" dirty="0" smtClean="0"/>
              <a:t>RPL is used to insure that privilege code does not access a segment on behalf of Application program, unless the program itself has access privilege to that segment.</a:t>
            </a:r>
          </a:p>
          <a:p>
            <a:pPr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pic>
        <p:nvPicPr>
          <p:cNvPr id="5" name="Picture 4"/>
          <p:cNvPicPr>
            <a:picLocks noChangeAspect="1"/>
          </p:cNvPicPr>
          <p:nvPr/>
        </p:nvPicPr>
        <p:blipFill>
          <a:blip r:embed="rId2" cstate="print"/>
          <a:stretch>
            <a:fillRect/>
          </a:stretch>
        </p:blipFill>
        <p:spPr>
          <a:xfrm>
            <a:off x="225581" y="222068"/>
            <a:ext cx="842979" cy="796834"/>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77862"/>
          </a:xfrm>
        </p:spPr>
        <p:txBody>
          <a:bodyPr>
            <a:normAutofit fontScale="90000"/>
          </a:bodyPr>
          <a:lstStyle/>
          <a:p>
            <a:r>
              <a:rPr lang="en-US" b="1" dirty="0" smtClean="0">
                <a:solidFill>
                  <a:srgbClr val="002060"/>
                </a:solidFill>
              </a:rPr>
              <a:t>RPL</a:t>
            </a:r>
            <a:endParaRPr lang="en-US" dirty="0"/>
          </a:p>
        </p:txBody>
      </p:sp>
      <p:sp>
        <p:nvSpPr>
          <p:cNvPr id="3" name="Content Placeholder 2"/>
          <p:cNvSpPr>
            <a:spLocks noGrp="1"/>
          </p:cNvSpPr>
          <p:nvPr>
            <p:ph idx="1"/>
          </p:nvPr>
        </p:nvSpPr>
        <p:spPr>
          <a:xfrm>
            <a:off x="609600" y="914401"/>
            <a:ext cx="10972800" cy="5211763"/>
          </a:xfrm>
        </p:spPr>
        <p:txBody>
          <a:bodyPr>
            <a:normAutofit/>
          </a:bodyPr>
          <a:lstStyle/>
          <a:p>
            <a:endParaRPr lang="en-US" sz="2400" dirty="0" smtClean="0"/>
          </a:p>
          <a:p>
            <a:r>
              <a:rPr lang="en-US" sz="2400" dirty="0" smtClean="0"/>
              <a:t>RPL of a segment selector for a data segment is </a:t>
            </a:r>
            <a:r>
              <a:rPr lang="en-US" sz="2400" b="1" dirty="0" smtClean="0"/>
              <a:t>under software control</a:t>
            </a:r>
            <a:r>
              <a:rPr lang="en-US" sz="2400" dirty="0" smtClean="0"/>
              <a:t>. </a:t>
            </a:r>
          </a:p>
          <a:p>
            <a:endParaRPr lang="en-US" sz="2400" dirty="0" smtClean="0"/>
          </a:p>
          <a:p>
            <a:r>
              <a:rPr lang="en-US" sz="2400" dirty="0" smtClean="0"/>
              <a:t>For example, an application program running at a CPL of 3 can set the RPL for a data segment selector to 0. With the RPL set to 0, only the CPL checks, not the RPL checks, will provide protection against deliberate, direct attempts to violate privilege-level security for the data segment.</a:t>
            </a:r>
          </a:p>
          <a:p>
            <a:endParaRPr lang="en-US" sz="2400" dirty="0" smtClean="0"/>
          </a:p>
          <a:p>
            <a:r>
              <a:rPr lang="en-US" sz="2400" dirty="0" smtClean="0"/>
              <a:t> To prevent these types of privilege-level-check violations, a program or procedure can check access privileges whenever it receives a data-segment selector from another procedure.(</a:t>
            </a:r>
            <a:r>
              <a:rPr lang="en-US" sz="2400" dirty="0" smtClean="0">
                <a:solidFill>
                  <a:srgbClr val="FF0000"/>
                </a:solidFill>
              </a:rPr>
              <a:t>ARPL)</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7350"/>
            <a:ext cx="9530080" cy="626394"/>
          </a:xfrm>
        </p:spPr>
        <p:txBody>
          <a:bodyPr>
            <a:noAutofit/>
          </a:bodyPr>
          <a:lstStyle/>
          <a:p>
            <a:pPr>
              <a:spcAft>
                <a:spcPts val="0"/>
              </a:spcAft>
            </a:pPr>
            <a:r>
              <a:rPr lang="en-US" sz="3800" b="1" dirty="0" smtClean="0">
                <a:solidFill>
                  <a:srgbClr val="002060"/>
                </a:solidFill>
              </a:rPr>
              <a:t>Privilege Level check for DS</a:t>
            </a:r>
            <a:endParaRPr lang="en-US" sz="3800" b="1" dirty="0">
              <a:solidFill>
                <a:srgbClr val="002060"/>
              </a:solidFill>
            </a:endParaRPr>
          </a:p>
        </p:txBody>
      </p:sp>
      <p:sp>
        <p:nvSpPr>
          <p:cNvPr id="7" name="Content Placeholder 2"/>
          <p:cNvSpPr>
            <a:spLocks noGrp="1"/>
          </p:cNvSpPr>
          <p:nvPr>
            <p:ph idx="1"/>
          </p:nvPr>
        </p:nvSpPr>
        <p:spPr>
          <a:xfrm>
            <a:off x="402336" y="1527048"/>
            <a:ext cx="11338560" cy="1114552"/>
          </a:xfrm>
        </p:spPr>
        <p:txBody>
          <a:bodyPr/>
          <a:lstStyle/>
          <a:p>
            <a:r>
              <a:rPr lang="en-US" dirty="0" smtClean="0"/>
              <a:t>PL Check for accessing data segment </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2463800" y="2268742"/>
            <a:ext cx="6714413" cy="4032348"/>
          </a:xfrm>
          <a:prstGeom prst="rect">
            <a:avLst/>
          </a:prstGeom>
          <a:noFill/>
          <a:ln w="9525">
            <a:noFill/>
            <a:miter lim="800000"/>
            <a:headEnd/>
            <a:tailEnd/>
          </a:ln>
          <a:effectLst/>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49250"/>
            <a:ext cx="9530080" cy="626394"/>
          </a:xfrm>
        </p:spPr>
        <p:txBody>
          <a:bodyPr>
            <a:noAutofit/>
          </a:bodyPr>
          <a:lstStyle/>
          <a:p>
            <a:pPr>
              <a:spcAft>
                <a:spcPts val="0"/>
              </a:spcAft>
            </a:pPr>
            <a:r>
              <a:rPr lang="en-US" sz="3800" b="1" dirty="0" smtClean="0">
                <a:solidFill>
                  <a:srgbClr val="002060"/>
                </a:solidFill>
              </a:rPr>
              <a:t>Privilege Level check for DS</a:t>
            </a:r>
            <a:endParaRPr lang="en-US" sz="3800" b="1" dirty="0">
              <a:solidFill>
                <a:srgbClr val="002060"/>
              </a:solidFill>
            </a:endParaRPr>
          </a:p>
        </p:txBody>
      </p:sp>
      <p:sp>
        <p:nvSpPr>
          <p:cNvPr id="7" name="Content Placeholder 2"/>
          <p:cNvSpPr>
            <a:spLocks noGrp="1"/>
          </p:cNvSpPr>
          <p:nvPr>
            <p:ph idx="1"/>
          </p:nvPr>
        </p:nvSpPr>
        <p:spPr/>
        <p:txBody>
          <a:bodyPr>
            <a:normAutofit fontScale="92500" lnSpcReduction="20000"/>
          </a:bodyPr>
          <a:lstStyle/>
          <a:p>
            <a:pPr algn="just"/>
            <a:r>
              <a:rPr lang="en-US" dirty="0" smtClean="0"/>
              <a:t>To access operand in DS, the segment selector must be loaded into the data segment register (DS,ES,FS or GS) or SS</a:t>
            </a:r>
          </a:p>
          <a:p>
            <a:pPr algn="just"/>
            <a:endParaRPr lang="en-US" dirty="0" smtClean="0"/>
          </a:p>
          <a:p>
            <a:pPr algn="just"/>
            <a:r>
              <a:rPr lang="en-US" dirty="0" smtClean="0"/>
              <a:t>Processor performs privilege check  ( CPL,RPL,DPL)</a:t>
            </a:r>
          </a:p>
          <a:p>
            <a:pPr algn="just"/>
            <a:endParaRPr lang="en-US" dirty="0" smtClean="0"/>
          </a:p>
          <a:p>
            <a:pPr algn="just"/>
            <a:r>
              <a:rPr lang="en-US" dirty="0" smtClean="0"/>
              <a:t>Processor loads segment selector into segment register if the </a:t>
            </a:r>
            <a:r>
              <a:rPr lang="en-US" dirty="0" smtClean="0">
                <a:solidFill>
                  <a:schemeClr val="accent6">
                    <a:lumMod val="75000"/>
                  </a:schemeClr>
                </a:solidFill>
              </a:rPr>
              <a:t>DPL is numerically greater than or </a:t>
            </a:r>
            <a:r>
              <a:rPr lang="en-US" dirty="0" smtClean="0"/>
              <a:t>equal to both the CPL and RPL, otherwise General Protection fault is generated and segment register is not loaded </a:t>
            </a:r>
          </a:p>
          <a:p>
            <a:pPr lvl="1" algn="just">
              <a:buNone/>
            </a:pPr>
            <a:r>
              <a:rPr lang="en-US" b="1" dirty="0" smtClean="0">
                <a:solidFill>
                  <a:srgbClr val="FF0000"/>
                </a:solidFill>
              </a:rPr>
              <a:t>DPL &gt;= Max(CPL and RPL)</a:t>
            </a:r>
            <a:endParaRPr lang="en-US" b="1" dirty="0">
              <a:solidFill>
                <a:srgbClr val="FF000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61950"/>
            <a:ext cx="9530080" cy="626394"/>
          </a:xfrm>
        </p:spPr>
        <p:txBody>
          <a:bodyPr>
            <a:noAutofit/>
          </a:bodyPr>
          <a:lstStyle/>
          <a:p>
            <a:pPr>
              <a:spcAft>
                <a:spcPts val="0"/>
              </a:spcAft>
            </a:pPr>
            <a:r>
              <a:rPr lang="en-US" sz="3800" b="1" dirty="0" smtClean="0">
                <a:solidFill>
                  <a:srgbClr val="002060"/>
                </a:solidFill>
              </a:rPr>
              <a:t>Data Segment : Privilege Access</a:t>
            </a:r>
            <a:endParaRPr lang="en-US" sz="3800" b="1" dirty="0">
              <a:solidFill>
                <a:srgbClr val="002060"/>
              </a:solidFill>
            </a:endParaRPr>
          </a:p>
        </p:txBody>
      </p:sp>
      <p:sp>
        <p:nvSpPr>
          <p:cNvPr id="9" name="Content Placeholder 8"/>
          <p:cNvSpPr>
            <a:spLocks noGrp="1"/>
          </p:cNvSpPr>
          <p:nvPr>
            <p:ph idx="1"/>
          </p:nvPr>
        </p:nvSpPr>
        <p:spPr>
          <a:xfrm>
            <a:off x="402339" y="1527048"/>
            <a:ext cx="5020564" cy="4572000"/>
          </a:xfrm>
        </p:spPr>
        <p:txBody>
          <a:bodyPr>
            <a:normAutofit/>
          </a:bodyPr>
          <a:lstStyle/>
          <a:p>
            <a:r>
              <a:rPr lang="en-US" sz="2400" dirty="0" smtClean="0"/>
              <a:t>CS – A able to access DS E using E1 selector as,</a:t>
            </a:r>
          </a:p>
          <a:p>
            <a:pPr>
              <a:buNone/>
            </a:pPr>
            <a:r>
              <a:rPr lang="en-US" sz="2400" dirty="0" smtClean="0"/>
              <a:t> </a:t>
            </a:r>
            <a:r>
              <a:rPr lang="en-US" sz="2400" dirty="0" smtClean="0">
                <a:solidFill>
                  <a:schemeClr val="accent6">
                    <a:lumMod val="75000"/>
                  </a:schemeClr>
                </a:solidFill>
              </a:rPr>
              <a:t>CPL of A and RPL of E1 = DPL E</a:t>
            </a:r>
          </a:p>
          <a:p>
            <a:pPr>
              <a:buNone/>
            </a:pPr>
            <a:endParaRPr lang="en-US" sz="2400" dirty="0" smtClean="0"/>
          </a:p>
          <a:p>
            <a:r>
              <a:rPr lang="en-US" sz="2400" dirty="0" smtClean="0"/>
              <a:t>CS- B able to access DS E using selector E2 as,</a:t>
            </a:r>
          </a:p>
          <a:p>
            <a:pPr>
              <a:buNone/>
            </a:pPr>
            <a:r>
              <a:rPr lang="en-US" sz="2400" dirty="0" smtClean="0"/>
              <a:t> </a:t>
            </a:r>
            <a:r>
              <a:rPr lang="en-US" sz="2400" dirty="0" smtClean="0">
                <a:solidFill>
                  <a:schemeClr val="accent6">
                    <a:lumMod val="75000"/>
                  </a:schemeClr>
                </a:solidFill>
              </a:rPr>
              <a:t>CPL of B and RPL of E2 &lt; DPL of E</a:t>
            </a:r>
            <a:endParaRPr lang="en-US" sz="2400" dirty="0">
              <a:solidFill>
                <a:schemeClr val="accent6">
                  <a:lumMod val="75000"/>
                </a:schemeClr>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10" name="Picture 2"/>
          <p:cNvPicPr>
            <a:picLocks noChangeAspect="1" noChangeArrowheads="1"/>
          </p:cNvPicPr>
          <p:nvPr/>
        </p:nvPicPr>
        <p:blipFill>
          <a:blip r:embed="rId4"/>
          <a:srcRect/>
          <a:stretch>
            <a:fillRect/>
          </a:stretch>
        </p:blipFill>
        <p:spPr bwMode="auto">
          <a:xfrm>
            <a:off x="5346700" y="1434854"/>
            <a:ext cx="6527800" cy="4902446"/>
          </a:xfrm>
          <a:prstGeom prst="rect">
            <a:avLst/>
          </a:prstGeom>
          <a:noFill/>
          <a:ln w="9525">
            <a:noFill/>
            <a:miter lim="800000"/>
            <a:headEnd/>
            <a:tailEnd/>
          </a:ln>
          <a:effectLst/>
        </p:spPr>
      </p:pic>
      <p:sp>
        <p:nvSpPr>
          <p:cNvPr id="17" name="Left-Up Arrow 16"/>
          <p:cNvSpPr/>
          <p:nvPr/>
        </p:nvSpPr>
        <p:spPr>
          <a:xfrm flipH="1">
            <a:off x="3886203" y="2730500"/>
            <a:ext cx="1866900" cy="5969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Up Arrow 17"/>
          <p:cNvSpPr/>
          <p:nvPr/>
        </p:nvSpPr>
        <p:spPr>
          <a:xfrm flipH="1">
            <a:off x="3733803" y="4457700"/>
            <a:ext cx="1866900" cy="5969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61950"/>
            <a:ext cx="9530080" cy="626394"/>
          </a:xfrm>
        </p:spPr>
        <p:txBody>
          <a:bodyPr>
            <a:noAutofit/>
          </a:bodyPr>
          <a:lstStyle/>
          <a:p>
            <a:pPr>
              <a:spcAft>
                <a:spcPts val="0"/>
              </a:spcAft>
            </a:pPr>
            <a:r>
              <a:rPr lang="en-US" sz="3800" b="1" dirty="0" smtClean="0">
                <a:solidFill>
                  <a:srgbClr val="002060"/>
                </a:solidFill>
              </a:rPr>
              <a:t>Data Segment : Privilege Access</a:t>
            </a:r>
            <a:endParaRPr lang="en-US" sz="3800" b="1" dirty="0">
              <a:solidFill>
                <a:srgbClr val="002060"/>
              </a:solidFill>
            </a:endParaRPr>
          </a:p>
        </p:txBody>
      </p:sp>
      <p:sp>
        <p:nvSpPr>
          <p:cNvPr id="7" name="Content Placeholder 2"/>
          <p:cNvSpPr>
            <a:spLocks noGrp="1"/>
          </p:cNvSpPr>
          <p:nvPr>
            <p:ph idx="1"/>
          </p:nvPr>
        </p:nvSpPr>
        <p:spPr>
          <a:xfrm>
            <a:off x="228603" y="1527048"/>
            <a:ext cx="5905500" cy="4572000"/>
          </a:xfrm>
        </p:spPr>
        <p:txBody>
          <a:bodyPr/>
          <a:lstStyle/>
          <a:p>
            <a:r>
              <a:rPr lang="en-US" dirty="0" smtClean="0"/>
              <a:t>CS C is unable to access DS E using selector E3 as,</a:t>
            </a:r>
          </a:p>
          <a:p>
            <a:pPr>
              <a:buNone/>
            </a:pPr>
            <a:r>
              <a:rPr lang="en-US" sz="2400" dirty="0" smtClean="0">
                <a:solidFill>
                  <a:schemeClr val="accent6">
                    <a:lumMod val="75000"/>
                  </a:schemeClr>
                </a:solidFill>
              </a:rPr>
              <a:t>CPL of CS C and RPL of E3 &gt; DPL of DS E</a:t>
            </a:r>
          </a:p>
          <a:p>
            <a:pPr>
              <a:buNone/>
            </a:pPr>
            <a:endParaRPr lang="en-US" sz="2400" dirty="0" smtClean="0">
              <a:solidFill>
                <a:srgbClr val="FFFF00"/>
              </a:solidFill>
            </a:endParaRPr>
          </a:p>
          <a:p>
            <a:pPr>
              <a:buNone/>
            </a:pPr>
            <a:endParaRPr lang="en-US" sz="2400" dirty="0" smtClean="0">
              <a:solidFill>
                <a:srgbClr val="FFFF00"/>
              </a:solidFill>
            </a:endParaRPr>
          </a:p>
          <a:p>
            <a:pPr>
              <a:buNone/>
            </a:pPr>
            <a:endParaRPr lang="en-US" sz="2400" dirty="0" smtClean="0">
              <a:solidFill>
                <a:srgbClr val="FFFF00"/>
              </a:solidFill>
            </a:endParaRPr>
          </a:p>
          <a:p>
            <a:pPr>
              <a:buNone/>
            </a:pPr>
            <a:endParaRPr lang="en-US" sz="2400" dirty="0" smtClean="0">
              <a:solidFill>
                <a:srgbClr val="FFFF00"/>
              </a:solidFill>
            </a:endParaRPr>
          </a:p>
          <a:p>
            <a:r>
              <a:rPr lang="en-US" dirty="0" smtClean="0"/>
              <a:t>CS D is able to access DS E as</a:t>
            </a:r>
          </a:p>
          <a:p>
            <a:pPr>
              <a:buNone/>
            </a:pPr>
            <a:r>
              <a:rPr lang="en-US" sz="2400" dirty="0" smtClean="0">
                <a:solidFill>
                  <a:schemeClr val="accent6">
                    <a:lumMod val="75000"/>
                  </a:schemeClr>
                </a:solidFill>
              </a:rPr>
              <a:t>CPL of CS D &lt;  DPL of DS E</a:t>
            </a: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pic>
        <p:nvPicPr>
          <p:cNvPr id="6" name="Picture 2"/>
          <p:cNvPicPr>
            <a:picLocks noChangeAspect="1" noChangeArrowheads="1"/>
          </p:cNvPicPr>
          <p:nvPr/>
        </p:nvPicPr>
        <p:blipFill>
          <a:blip r:embed="rId4"/>
          <a:srcRect/>
          <a:stretch>
            <a:fillRect/>
          </a:stretch>
        </p:blipFill>
        <p:spPr bwMode="auto">
          <a:xfrm>
            <a:off x="6108703" y="1358654"/>
            <a:ext cx="6083300" cy="4902446"/>
          </a:xfrm>
          <a:prstGeom prst="rect">
            <a:avLst/>
          </a:prstGeom>
          <a:noFill/>
          <a:ln w="9525">
            <a:noFill/>
            <a:miter lim="800000"/>
            <a:headEnd/>
            <a:tailEnd/>
          </a:ln>
          <a:effectLst/>
        </p:spPr>
      </p:pic>
      <p:sp>
        <p:nvSpPr>
          <p:cNvPr id="9" name="Right Arrow 8"/>
          <p:cNvSpPr/>
          <p:nvPr/>
        </p:nvSpPr>
        <p:spPr>
          <a:xfrm>
            <a:off x="4724400" y="2120900"/>
            <a:ext cx="17780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851400" y="5130800"/>
            <a:ext cx="17780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700" y="374650"/>
            <a:ext cx="9530080" cy="626394"/>
          </a:xfrm>
        </p:spPr>
        <p:txBody>
          <a:bodyPr>
            <a:noAutofit/>
          </a:bodyPr>
          <a:lstStyle/>
          <a:p>
            <a:pPr>
              <a:spcAft>
                <a:spcPts val="0"/>
              </a:spcAft>
            </a:pPr>
            <a:r>
              <a:rPr lang="en-US" sz="3800" b="1" dirty="0" smtClean="0">
                <a:solidFill>
                  <a:srgbClr val="002060"/>
                </a:solidFill>
              </a:rPr>
              <a:t>Privilege Level check</a:t>
            </a:r>
            <a:endParaRPr lang="en-US" sz="3800" b="1" dirty="0">
              <a:solidFill>
                <a:srgbClr val="002060"/>
              </a:solidFill>
            </a:endParaRPr>
          </a:p>
        </p:txBody>
      </p:sp>
      <p:sp>
        <p:nvSpPr>
          <p:cNvPr id="7" name="Content Placeholder 2"/>
          <p:cNvSpPr>
            <a:spLocks noGrp="1"/>
          </p:cNvSpPr>
          <p:nvPr>
            <p:ph idx="1"/>
          </p:nvPr>
        </p:nvSpPr>
        <p:spPr/>
        <p:txBody>
          <a:bodyPr/>
          <a:lstStyle/>
          <a:p>
            <a:r>
              <a:rPr lang="en-US" dirty="0" smtClean="0"/>
              <a:t>When CPL 0: DS at all PL are accessible </a:t>
            </a:r>
          </a:p>
          <a:p>
            <a:r>
              <a:rPr lang="en-US" dirty="0" smtClean="0"/>
              <a:t>When CPL 1: DS at PL 1 through 3 are accessible </a:t>
            </a:r>
          </a:p>
          <a:p>
            <a:r>
              <a:rPr lang="en-US" dirty="0" smtClean="0"/>
              <a:t>When CPL 2: DS at PL 2 to 3 are accessible</a:t>
            </a:r>
          </a:p>
          <a:p>
            <a:r>
              <a:rPr lang="en-US" dirty="0" smtClean="0"/>
              <a:t>When CPL 3: DS at PL 3 is only accessible </a:t>
            </a:r>
          </a:p>
          <a:p>
            <a:r>
              <a:rPr lang="en-US" i="1" dirty="0" smtClean="0">
                <a:solidFill>
                  <a:srgbClr val="C00000"/>
                </a:solidFill>
              </a:rPr>
              <a:t>RPL of segment selector can always override the addressable domain of program</a:t>
            </a:r>
            <a:endParaRPr lang="en-US" i="1" dirty="0">
              <a:solidFill>
                <a:srgbClr val="C00000"/>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pPr>
              <a:spcAft>
                <a:spcPts val="0"/>
              </a:spcAft>
            </a:pPr>
            <a:r>
              <a:rPr lang="en-US" sz="3800" b="1" dirty="0" smtClean="0">
                <a:solidFill>
                  <a:srgbClr val="002060"/>
                </a:solidFill>
              </a:rPr>
              <a:t>Accessing Data in CS </a:t>
            </a:r>
            <a:endParaRPr lang="en-US" sz="3800" b="1" dirty="0">
              <a:solidFill>
                <a:srgbClr val="002060"/>
              </a:solidFill>
            </a:endParaRPr>
          </a:p>
        </p:txBody>
      </p:sp>
      <p:sp>
        <p:nvSpPr>
          <p:cNvPr id="7" name="Content Placeholder 2"/>
          <p:cNvSpPr>
            <a:spLocks noGrp="1"/>
          </p:cNvSpPr>
          <p:nvPr>
            <p:ph idx="1"/>
          </p:nvPr>
        </p:nvSpPr>
        <p:spPr/>
        <p:txBody>
          <a:bodyPr>
            <a:normAutofit fontScale="70000" lnSpcReduction="20000"/>
          </a:bodyPr>
          <a:lstStyle/>
          <a:p>
            <a:r>
              <a:rPr lang="en-US" dirty="0" smtClean="0"/>
              <a:t>Possible methods are,</a:t>
            </a:r>
          </a:p>
          <a:p>
            <a:pPr marL="514350" indent="-514350">
              <a:buFont typeface="+mj-lt"/>
              <a:buAutoNum type="arabicPeriod"/>
            </a:pPr>
            <a:r>
              <a:rPr lang="en-US" dirty="0" smtClean="0"/>
              <a:t>Load a DS register with segment selector for a non-conforming , readable code segment</a:t>
            </a:r>
          </a:p>
          <a:p>
            <a:pPr marL="514350" indent="-514350">
              <a:buFont typeface="+mj-lt"/>
              <a:buAutoNum type="arabicPeriod"/>
            </a:pPr>
            <a:endParaRPr lang="en-US" dirty="0" smtClean="0"/>
          </a:p>
          <a:p>
            <a:pPr marL="514350" indent="-514350">
              <a:buFont typeface="+mj-lt"/>
              <a:buAutoNum type="arabicPeriod"/>
            </a:pPr>
            <a:r>
              <a:rPr lang="en-US" dirty="0" smtClean="0"/>
              <a:t> Load a DS register with segment selector for conforming readable code segment </a:t>
            </a:r>
          </a:p>
          <a:p>
            <a:pPr marL="514350" indent="-514350">
              <a:buFont typeface="+mj-lt"/>
              <a:buAutoNum type="arabicPeriod"/>
            </a:pPr>
            <a:endParaRPr lang="en-US" dirty="0" smtClean="0"/>
          </a:p>
          <a:p>
            <a:pPr marL="514350" indent="-514350">
              <a:buFont typeface="+mj-lt"/>
              <a:buAutoNum type="arabicPeriod"/>
            </a:pPr>
            <a:r>
              <a:rPr lang="en-US" dirty="0" smtClean="0"/>
              <a:t>Use a CS override prefix to read a readable CS, whose selector is already loaded in CS register </a:t>
            </a:r>
          </a:p>
          <a:p>
            <a:pPr marL="514350" indent="-514350">
              <a:buFont typeface="+mj-lt"/>
              <a:buAutoNum type="arabicPeriod"/>
            </a:pPr>
            <a:endParaRPr lang="en-US" dirty="0" smtClean="0"/>
          </a:p>
          <a:p>
            <a:pPr marL="514350" indent="-514350"/>
            <a:r>
              <a:rPr lang="en-US" i="1" dirty="0" smtClean="0">
                <a:solidFill>
                  <a:srgbClr val="0000FF"/>
                </a:solidFill>
              </a:rPr>
              <a:t>Same rules for accessing DS apply to 1.</a:t>
            </a:r>
          </a:p>
          <a:p>
            <a:pPr marL="514350" indent="-514350"/>
            <a:r>
              <a:rPr lang="en-US" i="1" dirty="0" smtClean="0">
                <a:solidFill>
                  <a:srgbClr val="0000FF"/>
                </a:solidFill>
              </a:rPr>
              <a:t>Method 2 is always valid because PL of CCS  is effectively same as CPL</a:t>
            </a:r>
          </a:p>
          <a:p>
            <a:pPr marL="514350" indent="-514350"/>
            <a:r>
              <a:rPr lang="en-US" i="1" dirty="0" smtClean="0">
                <a:solidFill>
                  <a:srgbClr val="0000FF"/>
                </a:solidFill>
              </a:rPr>
              <a:t>Method 3 is always valid because DPL of CS selected by  CS register is same as CPL.</a:t>
            </a:r>
          </a:p>
          <a:p>
            <a:pPr marL="514350" indent="-514350">
              <a:buFont typeface="+mj-lt"/>
              <a:buAutoNum type="arabicPeriod"/>
            </a:pP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pPr>
              <a:spcAft>
                <a:spcPts val="0"/>
              </a:spcAft>
            </a:pPr>
            <a:r>
              <a:rPr lang="en-US" sz="3800" b="1" dirty="0" smtClean="0">
                <a:solidFill>
                  <a:srgbClr val="002060"/>
                </a:solidFill>
              </a:rPr>
              <a:t>Protected Mode Memory Management</a:t>
            </a:r>
            <a:endParaRPr lang="en-US" sz="3800" b="1" dirty="0">
              <a:solidFill>
                <a:srgbClr val="002060"/>
              </a:solidFill>
            </a:endParaRPr>
          </a:p>
        </p:txBody>
      </p:sp>
      <p:sp>
        <p:nvSpPr>
          <p:cNvPr id="7" name="Content Placeholder 2"/>
          <p:cNvSpPr>
            <a:spLocks noGrp="1"/>
          </p:cNvSpPr>
          <p:nvPr>
            <p:ph idx="1"/>
          </p:nvPr>
        </p:nvSpPr>
        <p:spPr/>
        <p:txBody>
          <a:bodyPr>
            <a:normAutofit lnSpcReduction="10000"/>
          </a:bodyPr>
          <a:lstStyle/>
          <a:p>
            <a:pPr algn="just">
              <a:buFont typeface="Courier New" pitchFamily="49" charset="0"/>
              <a:buChar char="o"/>
            </a:pPr>
            <a:r>
              <a:rPr lang="en-US" sz="2800" dirty="0" smtClean="0">
                <a:solidFill>
                  <a:srgbClr val="002060"/>
                </a:solidFill>
              </a:rPr>
              <a:t> </a:t>
            </a:r>
            <a:r>
              <a:rPr lang="en-US" sz="2800" dirty="0" smtClean="0">
                <a:solidFill>
                  <a:srgbClr val="002060"/>
                </a:solidFill>
                <a:latin typeface="Times New Roman" pitchFamily="18" charset="0"/>
                <a:cs typeface="Times New Roman" pitchFamily="18" charset="0"/>
              </a:rPr>
              <a:t>Segmentation Provides mechanism for dividing Processor’s Addressable Memory Space </a:t>
            </a:r>
            <a:r>
              <a:rPr lang="en-US" sz="2800" b="1" dirty="0" smtClean="0">
                <a:solidFill>
                  <a:srgbClr val="7030A0"/>
                </a:solidFill>
                <a:latin typeface="Times New Roman" pitchFamily="18" charset="0"/>
                <a:cs typeface="Times New Roman" pitchFamily="18" charset="0"/>
              </a:rPr>
              <a:t>(Linear Address Space)</a:t>
            </a:r>
            <a:r>
              <a:rPr lang="en-US" sz="2800" dirty="0" smtClean="0">
                <a:solidFill>
                  <a:srgbClr val="002060"/>
                </a:solidFill>
                <a:latin typeface="Times New Roman" pitchFamily="18" charset="0"/>
                <a:cs typeface="Times New Roman" pitchFamily="18" charset="0"/>
              </a:rPr>
              <a:t> into smaller protected address space called </a:t>
            </a:r>
            <a:r>
              <a:rPr lang="en-US" sz="2800" b="1" dirty="0" smtClean="0">
                <a:solidFill>
                  <a:srgbClr val="7030A0"/>
                </a:solidFill>
                <a:latin typeface="Times New Roman" pitchFamily="18" charset="0"/>
                <a:cs typeface="Times New Roman" pitchFamily="18" charset="0"/>
              </a:rPr>
              <a:t>Segments.</a:t>
            </a:r>
          </a:p>
          <a:p>
            <a:pPr algn="just">
              <a:buFont typeface="Courier New" pitchFamily="49" charset="0"/>
              <a:buChar char="o"/>
            </a:pPr>
            <a:endParaRPr lang="en-US" sz="2800" dirty="0" smtClean="0">
              <a:solidFill>
                <a:srgbClr val="002060"/>
              </a:solidFill>
              <a:latin typeface="Times New Roman" pitchFamily="18" charset="0"/>
              <a:cs typeface="Times New Roman" pitchFamily="18" charset="0"/>
            </a:endParaRPr>
          </a:p>
          <a:p>
            <a:pPr algn="just">
              <a:buFont typeface="Courier New" pitchFamily="49" charset="0"/>
              <a:buChar char="o"/>
            </a:pPr>
            <a:r>
              <a:rPr lang="en-US" sz="2800" dirty="0" smtClean="0">
                <a:solidFill>
                  <a:srgbClr val="002060"/>
                </a:solidFill>
                <a:latin typeface="Times New Roman" pitchFamily="18" charset="0"/>
                <a:cs typeface="Times New Roman" pitchFamily="18" charset="0"/>
              </a:rPr>
              <a:t>Segments are used to hold :</a:t>
            </a:r>
          </a:p>
          <a:p>
            <a:pPr lvl="1" algn="just">
              <a:buFont typeface="Courier New" pitchFamily="49" charset="0"/>
              <a:buChar char="o"/>
            </a:pPr>
            <a:r>
              <a:rPr lang="en-US" sz="2600" b="1" dirty="0" smtClean="0">
                <a:solidFill>
                  <a:srgbClr val="002060"/>
                </a:solidFill>
                <a:latin typeface="Times New Roman" pitchFamily="18" charset="0"/>
                <a:cs typeface="Times New Roman" pitchFamily="18" charset="0"/>
              </a:rPr>
              <a:t>Code</a:t>
            </a:r>
          </a:p>
          <a:p>
            <a:pPr lvl="1" algn="just">
              <a:buFont typeface="Courier New" pitchFamily="49" charset="0"/>
              <a:buChar char="o"/>
            </a:pPr>
            <a:r>
              <a:rPr lang="en-US" sz="2600" b="1" dirty="0" smtClean="0">
                <a:solidFill>
                  <a:srgbClr val="002060"/>
                </a:solidFill>
                <a:latin typeface="Times New Roman" pitchFamily="18" charset="0"/>
                <a:cs typeface="Times New Roman" pitchFamily="18" charset="0"/>
              </a:rPr>
              <a:t>Data</a:t>
            </a:r>
          </a:p>
          <a:p>
            <a:pPr lvl="1" algn="just">
              <a:buFont typeface="Courier New" pitchFamily="49" charset="0"/>
              <a:buChar char="o"/>
            </a:pPr>
            <a:r>
              <a:rPr lang="en-US" sz="2600" b="1" dirty="0" smtClean="0">
                <a:solidFill>
                  <a:srgbClr val="002060"/>
                </a:solidFill>
                <a:latin typeface="Times New Roman" pitchFamily="18" charset="0"/>
                <a:cs typeface="Times New Roman" pitchFamily="18" charset="0"/>
              </a:rPr>
              <a:t>Stack</a:t>
            </a:r>
          </a:p>
          <a:p>
            <a:pPr lvl="1" algn="just">
              <a:buFont typeface="Courier New" pitchFamily="49" charset="0"/>
              <a:buChar char="o"/>
            </a:pPr>
            <a:r>
              <a:rPr lang="en-US" sz="2600" b="1" dirty="0" smtClean="0">
                <a:solidFill>
                  <a:srgbClr val="002060"/>
                </a:solidFill>
                <a:latin typeface="Times New Roman" pitchFamily="18" charset="0"/>
                <a:cs typeface="Times New Roman" pitchFamily="18" charset="0"/>
              </a:rPr>
              <a:t>TSS </a:t>
            </a:r>
          </a:p>
          <a:p>
            <a:pPr lvl="1" algn="just">
              <a:buFont typeface="Courier New" pitchFamily="49" charset="0"/>
              <a:buChar char="o"/>
            </a:pPr>
            <a:r>
              <a:rPr lang="en-US" sz="2600" b="1" dirty="0" smtClean="0">
                <a:solidFill>
                  <a:srgbClr val="002060"/>
                </a:solidFill>
                <a:latin typeface="Times New Roman" pitchFamily="18" charset="0"/>
                <a:cs typeface="Times New Roman" pitchFamily="18" charset="0"/>
              </a:rPr>
              <a:t>LDT</a:t>
            </a: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55761" y="62694"/>
            <a:ext cx="845576" cy="799290"/>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36550"/>
            <a:ext cx="9530080" cy="626394"/>
          </a:xfrm>
        </p:spPr>
        <p:txBody>
          <a:bodyPr>
            <a:noAutofit/>
          </a:bodyPr>
          <a:lstStyle/>
          <a:p>
            <a:pPr>
              <a:spcAft>
                <a:spcPts val="0"/>
              </a:spcAft>
            </a:pPr>
            <a:r>
              <a:rPr lang="en-US" sz="3800" b="1" dirty="0" smtClean="0">
                <a:solidFill>
                  <a:srgbClr val="002060"/>
                </a:solidFill>
              </a:rPr>
              <a:t>Privileged Instructions</a:t>
            </a:r>
            <a:endParaRPr lang="en-US" sz="3800" b="1" dirty="0">
              <a:solidFill>
                <a:srgbClr val="002060"/>
              </a:solidFill>
            </a:endParaRPr>
          </a:p>
        </p:txBody>
      </p:sp>
      <p:sp>
        <p:nvSpPr>
          <p:cNvPr id="7" name="Content Placeholder 2"/>
          <p:cNvSpPr>
            <a:spLocks noGrp="1"/>
          </p:cNvSpPr>
          <p:nvPr>
            <p:ph idx="1"/>
          </p:nvPr>
        </p:nvSpPr>
        <p:spPr>
          <a:xfrm>
            <a:off x="609600" y="1308100"/>
            <a:ext cx="10972800" cy="4818069"/>
          </a:xfrm>
        </p:spPr>
        <p:txBody>
          <a:bodyPr>
            <a:normAutofit fontScale="92500" lnSpcReduction="20000"/>
          </a:bodyPr>
          <a:lstStyle/>
          <a:p>
            <a:r>
              <a:rPr lang="en-US" dirty="0" smtClean="0"/>
              <a:t>Some instruction are protected from use by application program.</a:t>
            </a:r>
          </a:p>
          <a:p>
            <a:r>
              <a:rPr lang="en-US" dirty="0" smtClean="0"/>
              <a:t>They can be executed with PL 0</a:t>
            </a:r>
          </a:p>
          <a:p>
            <a:pPr lvl="1">
              <a:buNone/>
            </a:pPr>
            <a:r>
              <a:rPr lang="en-US" dirty="0" smtClean="0"/>
              <a:t>LGDT- load GDT Register</a:t>
            </a:r>
          </a:p>
          <a:p>
            <a:pPr lvl="1">
              <a:buNone/>
            </a:pPr>
            <a:r>
              <a:rPr lang="en-US" dirty="0" smtClean="0"/>
              <a:t>LLDT- Load LDT Register</a:t>
            </a:r>
          </a:p>
          <a:p>
            <a:pPr lvl="1">
              <a:buNone/>
            </a:pPr>
            <a:r>
              <a:rPr lang="en-US" dirty="0" smtClean="0"/>
              <a:t>LTR- load task register</a:t>
            </a:r>
          </a:p>
          <a:p>
            <a:pPr lvl="1">
              <a:buNone/>
            </a:pPr>
            <a:r>
              <a:rPr lang="en-US" dirty="0" smtClean="0"/>
              <a:t>LIDT- load IDT register</a:t>
            </a:r>
          </a:p>
          <a:p>
            <a:pPr lvl="1">
              <a:buNone/>
            </a:pPr>
            <a:r>
              <a:rPr lang="en-US" dirty="0" smtClean="0"/>
              <a:t>MOV (Control Registers)</a:t>
            </a:r>
          </a:p>
          <a:p>
            <a:pPr lvl="1">
              <a:buNone/>
            </a:pPr>
            <a:r>
              <a:rPr lang="en-US" dirty="0" smtClean="0"/>
              <a:t>LMSW- load Machine Status Word</a:t>
            </a:r>
          </a:p>
          <a:p>
            <a:pPr lvl="1">
              <a:buNone/>
            </a:pPr>
            <a:r>
              <a:rPr lang="en-US" dirty="0" smtClean="0"/>
              <a:t>CLTS- clear task switch flag in CR0</a:t>
            </a:r>
          </a:p>
          <a:p>
            <a:pPr lvl="1">
              <a:buNone/>
            </a:pPr>
            <a:r>
              <a:rPr lang="en-US" dirty="0" smtClean="0"/>
              <a:t>MOV ( Debug registers)</a:t>
            </a:r>
          </a:p>
          <a:p>
            <a:pPr lvl="1">
              <a:buNone/>
            </a:pPr>
            <a:r>
              <a:rPr lang="en-US" dirty="0" smtClean="0"/>
              <a:t>INVD- invalidate cache, without </a:t>
            </a:r>
            <a:r>
              <a:rPr lang="en-US" dirty="0" err="1" smtClean="0"/>
              <a:t>writeback</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628650"/>
            <a:ext cx="9530080" cy="626394"/>
          </a:xfrm>
        </p:spPr>
        <p:txBody>
          <a:bodyPr>
            <a:noAutofit/>
          </a:bodyPr>
          <a:lstStyle/>
          <a:p>
            <a:pPr>
              <a:spcAft>
                <a:spcPts val="0"/>
              </a:spcAft>
            </a:pPr>
            <a:r>
              <a:rPr lang="en-US" sz="3800" b="1" dirty="0" smtClean="0">
                <a:solidFill>
                  <a:srgbClr val="002060"/>
                </a:solidFill>
              </a:rPr>
              <a:t>Privileged Instructions</a:t>
            </a:r>
            <a:endParaRPr lang="en-US" sz="3800" b="1" dirty="0">
              <a:solidFill>
                <a:srgbClr val="002060"/>
              </a:solidFill>
            </a:endParaRPr>
          </a:p>
        </p:txBody>
      </p:sp>
      <p:sp>
        <p:nvSpPr>
          <p:cNvPr id="7" name="Content Placeholder 2"/>
          <p:cNvSpPr>
            <a:spLocks noGrp="1"/>
          </p:cNvSpPr>
          <p:nvPr>
            <p:ph idx="1"/>
          </p:nvPr>
        </p:nvSpPr>
        <p:spPr/>
        <p:txBody>
          <a:bodyPr/>
          <a:lstStyle/>
          <a:p>
            <a:pPr lvl="1"/>
            <a:r>
              <a:rPr lang="en-US" dirty="0" smtClean="0"/>
              <a:t>WBINVD-invalidate cache with write back </a:t>
            </a:r>
          </a:p>
          <a:p>
            <a:pPr lvl="1"/>
            <a:r>
              <a:rPr lang="en-US" dirty="0" smtClean="0"/>
              <a:t>INVLPG- invalidate TLB entry</a:t>
            </a:r>
          </a:p>
          <a:p>
            <a:pPr lvl="1"/>
            <a:r>
              <a:rPr lang="en-US" dirty="0" smtClean="0"/>
              <a:t>HLT- halt Processor</a:t>
            </a:r>
          </a:p>
          <a:p>
            <a:pPr lvl="1"/>
            <a:r>
              <a:rPr lang="en-US" dirty="0" smtClean="0"/>
              <a:t>RDMSR-read model specific register</a:t>
            </a:r>
          </a:p>
          <a:p>
            <a:pPr lvl="1"/>
            <a:r>
              <a:rPr lang="en-US" dirty="0" smtClean="0"/>
              <a:t>WRMSR- write model specific register</a:t>
            </a:r>
          </a:p>
          <a:p>
            <a:pPr lvl="1"/>
            <a:r>
              <a:rPr lang="en-US" dirty="0" smtClean="0"/>
              <a:t>RDPMC-read performance monitoring counter </a:t>
            </a:r>
          </a:p>
          <a:p>
            <a:pPr lvl="1"/>
            <a:r>
              <a:rPr lang="en-US" dirty="0" smtClean="0"/>
              <a:t>RDTSC-read time stamp counter </a:t>
            </a:r>
            <a:endParaRPr lang="en-US"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25581" y="222068"/>
            <a:ext cx="842979" cy="79683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Registers</a:t>
            </a:r>
            <a:endParaRPr lang="en-US" dirty="0"/>
          </a:p>
        </p:txBody>
      </p:sp>
      <p:sp>
        <p:nvSpPr>
          <p:cNvPr id="3" name="Content Placeholder 2"/>
          <p:cNvSpPr>
            <a:spLocks noGrp="1"/>
          </p:cNvSpPr>
          <p:nvPr>
            <p:ph idx="1"/>
          </p:nvPr>
        </p:nvSpPr>
        <p:spPr/>
        <p:txBody>
          <a:bodyPr/>
          <a:lstStyle/>
          <a:p>
            <a:r>
              <a:rPr lang="en-US" dirty="0" smtClean="0"/>
              <a:t>Memory management Registers</a:t>
            </a:r>
          </a:p>
          <a:p>
            <a:r>
              <a:rPr lang="en-US" dirty="0" smtClean="0"/>
              <a:t>Control registers</a:t>
            </a:r>
          </a:p>
          <a:p>
            <a:r>
              <a:rPr lang="en-US" dirty="0" smtClean="0"/>
              <a:t>Debug Registers</a:t>
            </a:r>
          </a:p>
          <a:p>
            <a:r>
              <a:rPr lang="en-US" dirty="0" smtClean="0"/>
              <a:t>Test Registers</a:t>
            </a:r>
            <a:endParaRPr lang="en-US" dirty="0"/>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12762"/>
          </a:xfrm>
        </p:spPr>
        <p:txBody>
          <a:bodyPr>
            <a:normAutofit fontScale="90000"/>
          </a:bodyPr>
          <a:lstStyle/>
          <a:p>
            <a:r>
              <a:rPr lang="en-US" dirty="0" smtClean="0">
                <a:solidFill>
                  <a:srgbClr val="7030A0"/>
                </a:solidFill>
              </a:rPr>
              <a:t>Control Registers</a:t>
            </a:r>
            <a:endParaRPr lang="en-US" dirty="0">
              <a:solidFill>
                <a:srgbClr val="7030A0"/>
              </a:solidFill>
            </a:endParaRPr>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pic>
        <p:nvPicPr>
          <p:cNvPr id="5" name="Picture 4"/>
          <p:cNvPicPr>
            <a:picLocks noChangeAspect="1"/>
          </p:cNvPicPr>
          <p:nvPr/>
        </p:nvPicPr>
        <p:blipFill>
          <a:blip r:embed="rId2" cstate="print"/>
          <a:stretch>
            <a:fillRect/>
          </a:stretch>
        </p:blipFill>
        <p:spPr>
          <a:xfrm>
            <a:off x="0" y="0"/>
            <a:ext cx="842979" cy="796834"/>
          </a:xfrm>
          <a:prstGeom prst="rect">
            <a:avLst/>
          </a:prstGeom>
        </p:spPr>
      </p:pic>
      <p:pic>
        <p:nvPicPr>
          <p:cNvPr id="1026" name="Picture 2"/>
          <p:cNvPicPr>
            <a:picLocks noGrp="1" noChangeAspect="1" noChangeArrowheads="1"/>
          </p:cNvPicPr>
          <p:nvPr>
            <p:ph idx="1"/>
          </p:nvPr>
        </p:nvPicPr>
        <p:blipFill>
          <a:blip r:embed="rId3"/>
          <a:srcRect/>
          <a:stretch>
            <a:fillRect/>
          </a:stretch>
        </p:blipFill>
        <p:spPr bwMode="auto">
          <a:xfrm>
            <a:off x="343325" y="1219200"/>
            <a:ext cx="5701875" cy="5030552"/>
          </a:xfrm>
          <a:prstGeom prst="rect">
            <a:avLst/>
          </a:prstGeom>
          <a:noFill/>
          <a:ln w="9525">
            <a:noFill/>
            <a:miter lim="800000"/>
            <a:headEnd/>
            <a:tailEnd/>
          </a:ln>
          <a:effectLst/>
        </p:spPr>
      </p:pic>
      <p:sp>
        <p:nvSpPr>
          <p:cNvPr id="7" name="TextBox 6"/>
          <p:cNvSpPr txBox="1"/>
          <p:nvPr/>
        </p:nvSpPr>
        <p:spPr>
          <a:xfrm>
            <a:off x="6184901" y="5156201"/>
            <a:ext cx="5727700" cy="646331"/>
          </a:xfrm>
          <a:prstGeom prst="rect">
            <a:avLst/>
          </a:prstGeom>
          <a:noFill/>
        </p:spPr>
        <p:txBody>
          <a:bodyPr wrap="square" rtlCol="0">
            <a:spAutoFit/>
          </a:bodyPr>
          <a:lstStyle/>
          <a:p>
            <a:r>
              <a:rPr lang="en-US" b="1" dirty="0" smtClean="0">
                <a:solidFill>
                  <a:schemeClr val="accent6">
                    <a:lumMod val="75000"/>
                  </a:schemeClr>
                </a:solidFill>
              </a:rPr>
              <a:t>CR0:- Contains system control flags that control operating mode and states of the processor.</a:t>
            </a:r>
            <a:endParaRPr lang="en-US" b="1" dirty="0">
              <a:solidFill>
                <a:schemeClr val="accent6">
                  <a:lumMod val="75000"/>
                </a:schemeClr>
              </a:solidFill>
            </a:endParaRPr>
          </a:p>
        </p:txBody>
      </p:sp>
      <p:sp>
        <p:nvSpPr>
          <p:cNvPr id="8" name="TextBox 7"/>
          <p:cNvSpPr txBox="1"/>
          <p:nvPr/>
        </p:nvSpPr>
        <p:spPr>
          <a:xfrm>
            <a:off x="6184901" y="4559300"/>
            <a:ext cx="4940300" cy="369332"/>
          </a:xfrm>
          <a:prstGeom prst="rect">
            <a:avLst/>
          </a:prstGeom>
          <a:noFill/>
        </p:spPr>
        <p:txBody>
          <a:bodyPr wrap="square" rtlCol="0">
            <a:spAutoFit/>
          </a:bodyPr>
          <a:lstStyle/>
          <a:p>
            <a:r>
              <a:rPr lang="en-US" b="1" dirty="0" smtClean="0"/>
              <a:t>CR1:- Reserved </a:t>
            </a:r>
            <a:endParaRPr lang="en-US" b="1" dirty="0"/>
          </a:p>
        </p:txBody>
      </p:sp>
      <p:sp>
        <p:nvSpPr>
          <p:cNvPr id="9" name="TextBox 8"/>
          <p:cNvSpPr txBox="1"/>
          <p:nvPr/>
        </p:nvSpPr>
        <p:spPr>
          <a:xfrm>
            <a:off x="6108701" y="3683001"/>
            <a:ext cx="5524500" cy="923330"/>
          </a:xfrm>
          <a:prstGeom prst="rect">
            <a:avLst/>
          </a:prstGeom>
          <a:noFill/>
        </p:spPr>
        <p:txBody>
          <a:bodyPr wrap="square" rtlCol="0">
            <a:spAutoFit/>
          </a:bodyPr>
          <a:lstStyle/>
          <a:p>
            <a:pPr algn="just"/>
            <a:endParaRPr lang="en-US" b="1" dirty="0" smtClean="0">
              <a:solidFill>
                <a:schemeClr val="tx2">
                  <a:lumMod val="60000"/>
                  <a:lumOff val="40000"/>
                </a:schemeClr>
              </a:solidFill>
            </a:endParaRPr>
          </a:p>
          <a:p>
            <a:pPr algn="just"/>
            <a:r>
              <a:rPr lang="en-US" b="1" dirty="0" smtClean="0">
                <a:solidFill>
                  <a:schemeClr val="tx2">
                    <a:lumMod val="60000"/>
                    <a:lumOff val="40000"/>
                  </a:schemeClr>
                </a:solidFill>
              </a:rPr>
              <a:t>CR2 :- Contains the page-fault linear address (the linear address that caused a page fault)</a:t>
            </a:r>
            <a:endParaRPr lang="en-US" b="1" dirty="0">
              <a:solidFill>
                <a:schemeClr val="tx2">
                  <a:lumMod val="60000"/>
                  <a:lumOff val="40000"/>
                </a:schemeClr>
              </a:solidFill>
            </a:endParaRPr>
          </a:p>
        </p:txBody>
      </p:sp>
      <p:sp>
        <p:nvSpPr>
          <p:cNvPr id="10" name="TextBox 9"/>
          <p:cNvSpPr txBox="1"/>
          <p:nvPr/>
        </p:nvSpPr>
        <p:spPr>
          <a:xfrm>
            <a:off x="6223001" y="2070100"/>
            <a:ext cx="5422900" cy="1754326"/>
          </a:xfrm>
          <a:prstGeom prst="rect">
            <a:avLst/>
          </a:prstGeom>
          <a:noFill/>
        </p:spPr>
        <p:txBody>
          <a:bodyPr wrap="square" rtlCol="0">
            <a:spAutoFit/>
          </a:bodyPr>
          <a:lstStyle/>
          <a:p>
            <a:pPr algn="just"/>
            <a:r>
              <a:rPr lang="en-US" b="1" dirty="0" smtClean="0">
                <a:solidFill>
                  <a:srgbClr val="92D050"/>
                </a:solidFill>
              </a:rPr>
              <a:t>CR3:- Contains the physical address of the base of the page directory and two flags (PCD and PWT). This register is also known as the page-directory base register (PDBR). Only the 20 most-significant bits of the page-directory base address are specified; the lower 12 bits of the address are assumed to be 0.</a:t>
            </a:r>
            <a:endParaRPr lang="en-US" b="1" dirty="0">
              <a:solidFill>
                <a:srgbClr val="92D050"/>
              </a:solidFill>
            </a:endParaRPr>
          </a:p>
        </p:txBody>
      </p:sp>
      <p:sp>
        <p:nvSpPr>
          <p:cNvPr id="11" name="TextBox 10"/>
          <p:cNvSpPr txBox="1"/>
          <p:nvPr/>
        </p:nvSpPr>
        <p:spPr>
          <a:xfrm>
            <a:off x="5918201" y="1282702"/>
            <a:ext cx="6007100" cy="646331"/>
          </a:xfrm>
          <a:prstGeom prst="rect">
            <a:avLst/>
          </a:prstGeom>
          <a:noFill/>
        </p:spPr>
        <p:txBody>
          <a:bodyPr wrap="square" rtlCol="0">
            <a:spAutoFit/>
          </a:bodyPr>
          <a:lstStyle/>
          <a:p>
            <a:r>
              <a:rPr lang="en-US" b="1" dirty="0" smtClean="0">
                <a:solidFill>
                  <a:schemeClr val="accent2">
                    <a:lumMod val="60000"/>
                    <a:lumOff val="40000"/>
                  </a:schemeClr>
                </a:solidFill>
              </a:rPr>
              <a:t>CR4:- Contains a group of flags that enable several architectural extensions</a:t>
            </a:r>
            <a:endParaRPr lang="en-US" b="1" dirty="0">
              <a:solidFill>
                <a:schemeClr val="accent2">
                  <a:lumMod val="60000"/>
                  <a:lumOff val="40000"/>
                </a:schemeClr>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7030A0"/>
                </a:solidFill>
              </a:rPr>
              <a:t>CR0</a:t>
            </a:r>
          </a:p>
        </p:txBody>
      </p:sp>
      <p:sp>
        <p:nvSpPr>
          <p:cNvPr id="3" name="Content Placeholder 2"/>
          <p:cNvSpPr>
            <a:spLocks noGrp="1"/>
          </p:cNvSpPr>
          <p:nvPr>
            <p:ph idx="1"/>
          </p:nvPr>
        </p:nvSpPr>
        <p:spPr/>
        <p:txBody>
          <a:bodyPr>
            <a:normAutofit fontScale="70000" lnSpcReduction="20000"/>
          </a:bodyPr>
          <a:lstStyle/>
          <a:p>
            <a:r>
              <a:rPr lang="en-US" dirty="0" smtClean="0"/>
              <a:t>PG </a:t>
            </a:r>
            <a:r>
              <a:rPr lang="en-US" b="1" dirty="0" smtClean="0"/>
              <a:t>Paging (bit 31 of CR0). Enables paging when set;</a:t>
            </a:r>
          </a:p>
          <a:p>
            <a:r>
              <a:rPr lang="en-US" dirty="0" smtClean="0"/>
              <a:t>CD </a:t>
            </a:r>
            <a:r>
              <a:rPr lang="en-US" b="1" dirty="0" smtClean="0"/>
              <a:t>Cache Disable</a:t>
            </a:r>
          </a:p>
          <a:p>
            <a:r>
              <a:rPr lang="en-US" dirty="0" smtClean="0"/>
              <a:t>NW </a:t>
            </a:r>
            <a:r>
              <a:rPr lang="en-US" b="1" dirty="0" smtClean="0"/>
              <a:t>Not Write-through</a:t>
            </a:r>
          </a:p>
          <a:p>
            <a:r>
              <a:rPr lang="en-US" dirty="0" smtClean="0"/>
              <a:t>AM </a:t>
            </a:r>
            <a:r>
              <a:rPr lang="en-US" b="1" dirty="0" smtClean="0"/>
              <a:t>Alignment Mask </a:t>
            </a:r>
          </a:p>
          <a:p>
            <a:r>
              <a:rPr lang="en-US" dirty="0" smtClean="0"/>
              <a:t>WP </a:t>
            </a:r>
            <a:r>
              <a:rPr lang="en-US" b="1" dirty="0" smtClean="0"/>
              <a:t>Write Protect</a:t>
            </a:r>
          </a:p>
          <a:p>
            <a:r>
              <a:rPr lang="en-US" dirty="0" smtClean="0"/>
              <a:t>NE </a:t>
            </a:r>
            <a:r>
              <a:rPr lang="en-US" b="1" dirty="0" smtClean="0"/>
              <a:t>Numeric Error</a:t>
            </a:r>
          </a:p>
          <a:p>
            <a:r>
              <a:rPr lang="en-US" dirty="0" smtClean="0"/>
              <a:t>ET </a:t>
            </a:r>
            <a:r>
              <a:rPr lang="en-US" b="1" dirty="0" smtClean="0"/>
              <a:t>Extension Type</a:t>
            </a:r>
          </a:p>
          <a:p>
            <a:r>
              <a:rPr lang="en-US" dirty="0" smtClean="0"/>
              <a:t>TS </a:t>
            </a:r>
            <a:r>
              <a:rPr lang="en-US" b="1" dirty="0" smtClean="0"/>
              <a:t>Task Switched</a:t>
            </a:r>
          </a:p>
          <a:p>
            <a:r>
              <a:rPr lang="en-US" dirty="0" smtClean="0"/>
              <a:t>EM </a:t>
            </a:r>
            <a:r>
              <a:rPr lang="en-US" b="1" dirty="0" smtClean="0"/>
              <a:t>Emulation</a:t>
            </a:r>
          </a:p>
          <a:p>
            <a:r>
              <a:rPr lang="en-US" dirty="0" smtClean="0"/>
              <a:t>MP </a:t>
            </a:r>
            <a:r>
              <a:rPr lang="en-US" b="1" dirty="0" smtClean="0"/>
              <a:t>Monitor Coprocessor</a:t>
            </a:r>
          </a:p>
          <a:p>
            <a:r>
              <a:rPr lang="en-US" dirty="0" smtClean="0"/>
              <a:t>PE </a:t>
            </a:r>
            <a:r>
              <a:rPr lang="en-US" b="1" dirty="0" smtClean="0"/>
              <a:t>Protection Enable</a:t>
            </a:r>
          </a:p>
          <a:p>
            <a:endParaRPr lang="en-US" b="1" dirty="0" smtClean="0"/>
          </a:p>
          <a:p>
            <a:pPr>
              <a:buNone/>
            </a:pPr>
            <a:r>
              <a:rPr lang="en-US" b="1" dirty="0" smtClean="0">
                <a:solidFill>
                  <a:srgbClr val="FF0000"/>
                </a:solidFill>
              </a:rPr>
              <a:t>Machine status word MSW- Lower 16 bits of CR0</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Debug Registers</a:t>
            </a:r>
            <a:endParaRPr lang="en-US" dirty="0">
              <a:solidFill>
                <a:srgbClr val="7030A0"/>
              </a:solidFill>
            </a:endParaRPr>
          </a:p>
        </p:txBody>
      </p:sp>
      <p:sp>
        <p:nvSpPr>
          <p:cNvPr id="3" name="Content Placeholder 2"/>
          <p:cNvSpPr>
            <a:spLocks noGrp="1"/>
          </p:cNvSpPr>
          <p:nvPr>
            <p:ph idx="1"/>
          </p:nvPr>
        </p:nvSpPr>
        <p:spPr/>
        <p:txBody>
          <a:bodyPr/>
          <a:lstStyle/>
          <a:p>
            <a:pPr algn="just"/>
            <a:r>
              <a:rPr lang="en-US" dirty="0" smtClean="0"/>
              <a:t>8 Debug registers</a:t>
            </a:r>
          </a:p>
          <a:p>
            <a:pPr algn="just"/>
            <a:r>
              <a:rPr lang="en-US" dirty="0" smtClean="0"/>
              <a:t>Used to support program debugging</a:t>
            </a:r>
          </a:p>
          <a:p>
            <a:pPr lvl="1" algn="just"/>
            <a:r>
              <a:rPr lang="en-US" dirty="0" smtClean="0"/>
              <a:t> by indicating the address at which a program breakpoint was generated.</a:t>
            </a:r>
          </a:p>
          <a:p>
            <a:pPr lvl="1" algn="just"/>
            <a:r>
              <a:rPr lang="en-US" dirty="0" smtClean="0"/>
              <a:t>The size of the breakpoint data or instruction</a:t>
            </a:r>
          </a:p>
          <a:p>
            <a:pPr lvl="1" algn="just"/>
            <a:r>
              <a:rPr lang="en-US" dirty="0" smtClean="0"/>
              <a:t>Whether it was a read/write request</a:t>
            </a:r>
          </a:p>
          <a:p>
            <a:pPr lvl="1" algn="just"/>
            <a:r>
              <a:rPr lang="en-US" dirty="0" smtClean="0"/>
              <a:t>What kind of bus cycle(instruction fetch, data ,I/O access) to generate breakpoints on.</a:t>
            </a:r>
          </a:p>
          <a:p>
            <a:pPr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pic>
        <p:nvPicPr>
          <p:cNvPr id="5" name="Picture 4"/>
          <p:cNvPicPr>
            <a:picLocks noChangeAspect="1"/>
          </p:cNvPicPr>
          <p:nvPr/>
        </p:nvPicPr>
        <p:blipFill>
          <a:blip r:embed="rId3" cstate="print"/>
          <a:stretch>
            <a:fillRect/>
          </a:stretch>
        </p:blipFill>
        <p:spPr>
          <a:xfrm>
            <a:off x="225581" y="222068"/>
            <a:ext cx="842979" cy="79683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5422900" cy="1143000"/>
          </a:xfrm>
        </p:spPr>
        <p:txBody>
          <a:bodyPr/>
          <a:lstStyle/>
          <a:p>
            <a:r>
              <a:rPr lang="en-US" dirty="0" smtClean="0"/>
              <a:t> </a:t>
            </a:r>
            <a:r>
              <a:rPr lang="en-US" dirty="0" smtClean="0">
                <a:solidFill>
                  <a:srgbClr val="7030A0"/>
                </a:solidFill>
              </a:rPr>
              <a:t>Debug Registers</a:t>
            </a:r>
            <a:endParaRPr lang="en-US" dirty="0">
              <a:solidFill>
                <a:srgbClr val="7030A0"/>
              </a:solidFill>
            </a:endParaRPr>
          </a:p>
        </p:txBody>
      </p:sp>
      <p:sp>
        <p:nvSpPr>
          <p:cNvPr id="3" name="Content Placeholder 2"/>
          <p:cNvSpPr>
            <a:spLocks noGrp="1"/>
          </p:cNvSpPr>
          <p:nvPr>
            <p:ph idx="1"/>
          </p:nvPr>
        </p:nvSpPr>
        <p:spPr>
          <a:xfrm>
            <a:off x="152400" y="1600205"/>
            <a:ext cx="11430000" cy="4525963"/>
          </a:xfrm>
        </p:spPr>
        <p:txBody>
          <a:bodyPr>
            <a:normAutofit/>
          </a:bodyPr>
          <a:lstStyle/>
          <a:p>
            <a:pPr>
              <a:buNone/>
            </a:pPr>
            <a:r>
              <a:rPr lang="en-US" sz="2400" b="1" dirty="0" smtClean="0"/>
              <a:t>DR0-DR3</a:t>
            </a:r>
            <a:r>
              <a:rPr lang="en-US" sz="2400" dirty="0" smtClean="0"/>
              <a:t>- hold linear address for  4 breakpoint.</a:t>
            </a:r>
          </a:p>
          <a:p>
            <a:pPr>
              <a:buNone/>
            </a:pPr>
            <a:r>
              <a:rPr lang="en-US" sz="2400" b="1" dirty="0" smtClean="0"/>
              <a:t>DR4-DR5</a:t>
            </a:r>
            <a:r>
              <a:rPr lang="en-US" sz="2400" dirty="0" smtClean="0"/>
              <a:t>- Reserved </a:t>
            </a:r>
          </a:p>
          <a:p>
            <a:pPr>
              <a:buNone/>
            </a:pPr>
            <a:r>
              <a:rPr lang="en-US" sz="2400" b="1" dirty="0" smtClean="0"/>
              <a:t>DR6</a:t>
            </a:r>
            <a:r>
              <a:rPr lang="en-US" sz="2400" dirty="0" smtClean="0"/>
              <a:t>-Reports which breakpoint generates Exception</a:t>
            </a:r>
          </a:p>
          <a:p>
            <a:pPr>
              <a:buNone/>
            </a:pPr>
            <a:r>
              <a:rPr lang="en-US" sz="2400" b="1" dirty="0" smtClean="0"/>
              <a:t>DR7</a:t>
            </a:r>
            <a:r>
              <a:rPr lang="en-US" sz="2400" dirty="0" smtClean="0"/>
              <a:t>- Specify type of memory &amp; I/O access </a:t>
            </a:r>
          </a:p>
          <a:p>
            <a:pPr>
              <a:buNone/>
            </a:pPr>
            <a:r>
              <a:rPr lang="en-US" sz="2400" dirty="0" smtClean="0"/>
              <a:t>          associated with each breakpoint</a:t>
            </a:r>
            <a:endParaRPr lang="en-US" sz="2400" dirty="0"/>
          </a:p>
        </p:txBody>
      </p:sp>
      <p:sp>
        <p:nvSpPr>
          <p:cNvPr id="4" name="Footer Placeholder 3"/>
          <p:cNvSpPr>
            <a:spLocks noGrp="1"/>
          </p:cNvSpPr>
          <p:nvPr>
            <p:ph type="ftr" sz="quarter" idx="11"/>
          </p:nvPr>
        </p:nvSpPr>
        <p:spPr/>
        <p:txBody>
          <a:bodyPr/>
          <a:lstStyle/>
          <a:p>
            <a:r>
              <a:rPr lang="en-US" smtClean="0"/>
              <a:t>Microprocessors and Microcontrollers</a:t>
            </a:r>
            <a:endParaRPr lang="en-US"/>
          </a:p>
        </p:txBody>
      </p:sp>
      <p:pic>
        <p:nvPicPr>
          <p:cNvPr id="5" name="Picture 4"/>
          <p:cNvPicPr>
            <a:picLocks noChangeAspect="1"/>
          </p:cNvPicPr>
          <p:nvPr/>
        </p:nvPicPr>
        <p:blipFill>
          <a:blip r:embed="rId2" cstate="print"/>
          <a:stretch>
            <a:fillRect/>
          </a:stretch>
        </p:blipFill>
        <p:spPr>
          <a:xfrm>
            <a:off x="0" y="0"/>
            <a:ext cx="842979" cy="796834"/>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6670576" y="584200"/>
            <a:ext cx="5521425" cy="584993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002060"/>
                </a:solidFill>
              </a:rPr>
              <a:t>Protected Mode Memory Management</a:t>
            </a:r>
            <a:endParaRPr lang="en-US" dirty="0"/>
          </a:p>
        </p:txBody>
      </p:sp>
      <p:sp>
        <p:nvSpPr>
          <p:cNvPr id="4" name="Content Placeholder 3"/>
          <p:cNvSpPr>
            <a:spLocks noGrp="1"/>
          </p:cNvSpPr>
          <p:nvPr>
            <p:ph idx="1"/>
          </p:nvPr>
        </p:nvSpPr>
        <p:spPr/>
        <p:txBody>
          <a:bodyPr>
            <a:normAutofit fontScale="92500" lnSpcReduction="20000"/>
          </a:bodyPr>
          <a:lstStyle/>
          <a:p>
            <a:pPr algn="just"/>
            <a:r>
              <a:rPr lang="en-US" dirty="0" smtClean="0"/>
              <a:t>Segmentation allows memory to be unstructured and simple</a:t>
            </a:r>
          </a:p>
          <a:p>
            <a:pPr algn="just"/>
            <a:r>
              <a:rPr lang="en-US" dirty="0" smtClean="0"/>
              <a:t> </a:t>
            </a:r>
          </a:p>
          <a:p>
            <a:pPr algn="just"/>
            <a:r>
              <a:rPr lang="en-US" dirty="0" smtClean="0"/>
              <a:t>Each Segment is an independent protected address space.</a:t>
            </a:r>
          </a:p>
          <a:p>
            <a:pPr algn="just"/>
            <a:endParaRPr lang="en-US" dirty="0" smtClean="0"/>
          </a:p>
          <a:p>
            <a:pPr algn="just"/>
            <a:r>
              <a:rPr lang="en-US" dirty="0" smtClean="0"/>
              <a:t>A Complex system of Program can make efficient use of segmentation</a:t>
            </a:r>
          </a:p>
          <a:p>
            <a:pPr algn="just"/>
            <a:endParaRPr lang="en-US" dirty="0" smtClean="0"/>
          </a:p>
          <a:p>
            <a:pPr algn="just"/>
            <a:r>
              <a:rPr lang="en-US" dirty="0" smtClean="0"/>
              <a:t>Segmentation hardware translates a segmented (</a:t>
            </a:r>
            <a:r>
              <a:rPr lang="en-US" dirty="0" smtClean="0">
                <a:solidFill>
                  <a:srgbClr val="FF0000"/>
                </a:solidFill>
              </a:rPr>
              <a:t>logical</a:t>
            </a:r>
            <a:r>
              <a:rPr lang="en-US" dirty="0" smtClean="0"/>
              <a:t>) address into an address for a continuous, unsegmented address space, called </a:t>
            </a:r>
            <a:r>
              <a:rPr lang="en-US" dirty="0" smtClean="0">
                <a:solidFill>
                  <a:srgbClr val="FF0000"/>
                </a:solidFill>
              </a:rPr>
              <a:t>a linear </a:t>
            </a:r>
            <a:r>
              <a:rPr lang="en-US" dirty="0" smtClean="0"/>
              <a:t>address.</a:t>
            </a:r>
            <a:endParaRPr lang="en-US" dirty="0"/>
          </a:p>
        </p:txBody>
      </p:sp>
      <p:sp>
        <p:nvSpPr>
          <p:cNvPr id="3" name="Footer Placeholder 2"/>
          <p:cNvSpPr>
            <a:spLocks noGrp="1"/>
          </p:cNvSpPr>
          <p:nvPr>
            <p:ph type="ftr" sz="quarter" idx="11"/>
          </p:nvPr>
        </p:nvSpPr>
        <p:spPr/>
        <p:txBody>
          <a:bodyPr/>
          <a:lstStyle/>
          <a:p>
            <a:r>
              <a:rPr lang="en-US" smtClean="0"/>
              <a:t>Microprocessors and Microcontrollers</a:t>
            </a:r>
            <a:endParaRPr lang="en-US"/>
          </a:p>
        </p:txBody>
      </p:sp>
      <p:pic>
        <p:nvPicPr>
          <p:cNvPr id="5" name="Picture 4"/>
          <p:cNvPicPr>
            <a:picLocks noChangeAspect="1"/>
          </p:cNvPicPr>
          <p:nvPr/>
        </p:nvPicPr>
        <p:blipFill>
          <a:blip r:embed="rId2" cstate="print"/>
          <a:stretch>
            <a:fillRect/>
          </a:stretch>
        </p:blipFill>
        <p:spPr>
          <a:xfrm>
            <a:off x="317017" y="219454"/>
            <a:ext cx="728011" cy="68815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315141"/>
            <a:ext cx="9530080" cy="626394"/>
          </a:xfrm>
        </p:spPr>
        <p:txBody>
          <a:bodyPr>
            <a:noAutofit/>
          </a:bodyPr>
          <a:lstStyle/>
          <a:p>
            <a:pPr>
              <a:spcAft>
                <a:spcPts val="0"/>
              </a:spcAft>
            </a:pPr>
            <a:r>
              <a:rPr lang="en-US" sz="3800" b="1" dirty="0" smtClean="0">
                <a:solidFill>
                  <a:srgbClr val="002060"/>
                </a:solidFill>
              </a:rPr>
              <a:t>Segment </a:t>
            </a:r>
            <a:endParaRPr lang="en-US" sz="3800" b="1" dirty="0">
              <a:solidFill>
                <a:srgbClr val="002060"/>
              </a:solidFill>
            </a:endParaRPr>
          </a:p>
        </p:txBody>
      </p:sp>
      <p:sp>
        <p:nvSpPr>
          <p:cNvPr id="7" name="Content Placeholder 2"/>
          <p:cNvSpPr>
            <a:spLocks noGrp="1"/>
          </p:cNvSpPr>
          <p:nvPr>
            <p:ph idx="1"/>
          </p:nvPr>
        </p:nvSpPr>
        <p:spPr/>
        <p:txBody>
          <a:bodyPr>
            <a:normAutofit fontScale="77500" lnSpcReduction="20000"/>
          </a:bodyPr>
          <a:lstStyle/>
          <a:p>
            <a:pPr>
              <a:buFont typeface="Arial" pitchFamily="34" charset="0"/>
              <a:buChar char="•"/>
            </a:pPr>
            <a:r>
              <a:rPr lang="en-US" sz="2600" dirty="0" smtClean="0"/>
              <a:t>   </a:t>
            </a:r>
            <a:r>
              <a:rPr lang="en-US" sz="3800" dirty="0" smtClean="0"/>
              <a:t>All the segments are Fitted in Linear address Space.</a:t>
            </a:r>
          </a:p>
          <a:p>
            <a:pPr>
              <a:buFont typeface="Arial" pitchFamily="34" charset="0"/>
              <a:buChar char="•"/>
            </a:pPr>
            <a:r>
              <a:rPr lang="en-US" sz="3800" dirty="0" smtClean="0"/>
              <a:t> </a:t>
            </a:r>
          </a:p>
          <a:p>
            <a:pPr>
              <a:buFont typeface="Arial" pitchFamily="34" charset="0"/>
              <a:buChar char="•"/>
            </a:pPr>
            <a:r>
              <a:rPr lang="en-US" sz="3800" dirty="0" smtClean="0"/>
              <a:t> Segment has a segment Descriptor, it specifies </a:t>
            </a:r>
          </a:p>
          <a:p>
            <a:pPr lvl="1">
              <a:buFont typeface="Courier New" pitchFamily="49" charset="0"/>
              <a:buChar char="o"/>
            </a:pPr>
            <a:r>
              <a:rPr lang="en-US" sz="3600" b="1" dirty="0" smtClean="0">
                <a:solidFill>
                  <a:srgbClr val="7030A0"/>
                </a:solidFill>
                <a:latin typeface="Times New Roman" pitchFamily="18" charset="0"/>
                <a:cs typeface="Times New Roman" pitchFamily="18" charset="0"/>
              </a:rPr>
              <a:t>Size of Segment</a:t>
            </a:r>
          </a:p>
          <a:p>
            <a:pPr lvl="1">
              <a:buFont typeface="Courier New" pitchFamily="49" charset="0"/>
              <a:buChar char="o"/>
            </a:pPr>
            <a:r>
              <a:rPr lang="en-US" sz="3600" b="1" dirty="0" smtClean="0">
                <a:solidFill>
                  <a:srgbClr val="7030A0"/>
                </a:solidFill>
                <a:latin typeface="Times New Roman" pitchFamily="18" charset="0"/>
                <a:cs typeface="Times New Roman" pitchFamily="18" charset="0"/>
              </a:rPr>
              <a:t>Access Right</a:t>
            </a:r>
          </a:p>
          <a:p>
            <a:pPr lvl="1">
              <a:buFont typeface="Courier New" pitchFamily="49" charset="0"/>
              <a:buChar char="o"/>
            </a:pPr>
            <a:r>
              <a:rPr lang="en-US" sz="3600" b="1" dirty="0" smtClean="0">
                <a:solidFill>
                  <a:srgbClr val="7030A0"/>
                </a:solidFill>
                <a:latin typeface="Times New Roman" pitchFamily="18" charset="0"/>
                <a:cs typeface="Times New Roman" pitchFamily="18" charset="0"/>
              </a:rPr>
              <a:t>Privilege Level </a:t>
            </a:r>
          </a:p>
          <a:p>
            <a:pPr lvl="1">
              <a:buFont typeface="Courier New" pitchFamily="49" charset="0"/>
              <a:buChar char="o"/>
            </a:pPr>
            <a:r>
              <a:rPr lang="en-US" sz="3600" b="1" dirty="0" smtClean="0">
                <a:solidFill>
                  <a:srgbClr val="7030A0"/>
                </a:solidFill>
                <a:latin typeface="Times New Roman" pitchFamily="18" charset="0"/>
                <a:cs typeface="Times New Roman" pitchFamily="18" charset="0"/>
              </a:rPr>
              <a:t>Segment type</a:t>
            </a:r>
          </a:p>
          <a:p>
            <a:pPr lvl="1">
              <a:buFont typeface="Courier New" pitchFamily="49" charset="0"/>
              <a:buChar char="o"/>
            </a:pPr>
            <a:r>
              <a:rPr lang="en-US" sz="3600" b="1" dirty="0" smtClean="0">
                <a:solidFill>
                  <a:srgbClr val="7030A0"/>
                </a:solidFill>
                <a:latin typeface="Times New Roman" pitchFamily="18" charset="0"/>
                <a:cs typeface="Times New Roman" pitchFamily="18" charset="0"/>
              </a:rPr>
              <a:t>Location of first byte of the segment in the linear address space</a:t>
            </a:r>
            <a:r>
              <a:rPr lang="en-US" sz="3800" dirty="0" smtClean="0"/>
              <a:t>. </a:t>
            </a:r>
          </a:p>
          <a:p>
            <a:pPr>
              <a:buFont typeface="Arial" pitchFamily="34" charset="0"/>
              <a:buChar char="•"/>
            </a:pPr>
            <a:endParaRPr lang="en-US" sz="3100" dirty="0" smtClean="0"/>
          </a:p>
          <a:p>
            <a:pPr>
              <a:buFont typeface="Arial" pitchFamily="34" charset="0"/>
              <a:buChar char="•"/>
            </a:pPr>
            <a:r>
              <a:rPr lang="en-US" sz="3100" dirty="0" smtClean="0"/>
              <a:t>    </a:t>
            </a:r>
            <a:endParaRPr lang="en-US" sz="3100" dirty="0">
              <a:solidFill>
                <a:schemeClr val="tx1"/>
              </a:solidFill>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55761" y="62693"/>
            <a:ext cx="819451" cy="774594"/>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531" y="354330"/>
            <a:ext cx="9530080" cy="626394"/>
          </a:xfrm>
        </p:spPr>
        <p:txBody>
          <a:bodyPr>
            <a:noAutofit/>
          </a:bodyPr>
          <a:lstStyle/>
          <a:p>
            <a:pPr>
              <a:spcAft>
                <a:spcPts val="0"/>
              </a:spcAft>
            </a:pPr>
            <a:r>
              <a:rPr lang="en-US" sz="3800" b="1" dirty="0" smtClean="0">
                <a:solidFill>
                  <a:srgbClr val="002060"/>
                </a:solidFill>
              </a:rPr>
              <a:t>Segment</a:t>
            </a:r>
            <a:endParaRPr lang="en-US" sz="3800" b="1" dirty="0">
              <a:solidFill>
                <a:srgbClr val="002060"/>
              </a:solidFill>
            </a:endParaRPr>
          </a:p>
        </p:txBody>
      </p:sp>
      <p:sp>
        <p:nvSpPr>
          <p:cNvPr id="7" name="Content Placeholder 2"/>
          <p:cNvSpPr>
            <a:spLocks noGrp="1"/>
          </p:cNvSpPr>
          <p:nvPr>
            <p:ph idx="1"/>
          </p:nvPr>
        </p:nvSpPr>
        <p:spPr/>
        <p:txBody>
          <a:bodyPr>
            <a:normAutofit/>
          </a:bodyPr>
          <a:lstStyle/>
          <a:p>
            <a:pPr>
              <a:buFont typeface="Courier New" pitchFamily="49" charset="0"/>
              <a:buChar char="o"/>
            </a:pPr>
            <a:r>
              <a:rPr lang="en-US" sz="2400" dirty="0" smtClean="0"/>
              <a:t>To locate any Byte in the Segment the logical address must be provided</a:t>
            </a:r>
          </a:p>
          <a:p>
            <a:pPr>
              <a:buFont typeface="Courier New" pitchFamily="49" charset="0"/>
              <a:buChar char="o"/>
            </a:pPr>
            <a:endParaRPr lang="en-US" sz="2400" b="1" i="1" dirty="0" smtClean="0">
              <a:solidFill>
                <a:srgbClr val="7030A0"/>
              </a:solidFill>
            </a:endParaRPr>
          </a:p>
          <a:p>
            <a:pPr>
              <a:buFont typeface="Courier New" pitchFamily="49" charset="0"/>
              <a:buChar char="o"/>
            </a:pPr>
            <a:r>
              <a:rPr lang="en-US" sz="2400" b="1" i="1" dirty="0" smtClean="0">
                <a:solidFill>
                  <a:srgbClr val="7030A0"/>
                </a:solidFill>
              </a:rPr>
              <a:t>Logical address consist of Segment Selector and Offset called as Pointer.</a:t>
            </a:r>
          </a:p>
          <a:p>
            <a:pPr lvl="1">
              <a:buFont typeface="Courier New" pitchFamily="49" charset="0"/>
              <a:buChar char="o"/>
            </a:pPr>
            <a:r>
              <a:rPr lang="en-US" sz="2400" dirty="0" smtClean="0">
                <a:solidFill>
                  <a:schemeClr val="tx1"/>
                </a:solidFill>
                <a:latin typeface="Times New Roman" pitchFamily="18" charset="0"/>
                <a:cs typeface="Times New Roman" pitchFamily="18" charset="0"/>
              </a:rPr>
              <a:t>Segment Selector is a unique Identifier for Segment</a:t>
            </a:r>
          </a:p>
          <a:p>
            <a:pPr lvl="1">
              <a:buFont typeface="Courier New" pitchFamily="49" charset="0"/>
              <a:buChar char="o"/>
            </a:pPr>
            <a:r>
              <a:rPr lang="en-US" sz="2400" dirty="0" smtClean="0">
                <a:solidFill>
                  <a:schemeClr val="tx1"/>
                </a:solidFill>
                <a:latin typeface="Times New Roman" pitchFamily="18" charset="0"/>
                <a:cs typeface="Times New Roman" pitchFamily="18" charset="0"/>
              </a:rPr>
              <a:t>It Provides Offset in Descriptor Table (GDT) to a data structure called as Segment  Descriptor </a:t>
            </a:r>
          </a:p>
          <a:p>
            <a:pPr lvl="1">
              <a:buFont typeface="Courier New" pitchFamily="49" charset="0"/>
              <a:buChar char="o"/>
            </a:pPr>
            <a:r>
              <a:rPr lang="en-US" sz="2400" dirty="0" smtClean="0">
                <a:solidFill>
                  <a:schemeClr val="tx1"/>
                </a:solidFill>
                <a:latin typeface="Times New Roman" pitchFamily="18" charset="0"/>
                <a:cs typeface="Times New Roman" pitchFamily="18" charset="0"/>
              </a:rPr>
              <a:t>Each Segment Descriptor specifies Base Address of Segment, offset part of logical address is added to locate byte within Segment.</a:t>
            </a:r>
          </a:p>
          <a:p>
            <a:pPr lvl="1">
              <a:buFont typeface="Courier New" pitchFamily="49" charset="0"/>
              <a:buChar char="o"/>
            </a:pPr>
            <a:r>
              <a:rPr lang="en-US" sz="2400" b="1" i="1" dirty="0" smtClean="0">
                <a:solidFill>
                  <a:srgbClr val="7030A0"/>
                </a:solidFill>
              </a:rPr>
              <a:t>Thus, Base Address + Offset forms Linear Address  </a:t>
            </a:r>
          </a:p>
          <a:p>
            <a:endParaRPr lang="en-US" sz="2400" dirty="0"/>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Microprocessors and Microcontrollers</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stretch>
            <a:fillRect/>
          </a:stretch>
        </p:blipFill>
        <p:spPr>
          <a:xfrm>
            <a:off x="277834" y="167199"/>
            <a:ext cx="610823" cy="577387"/>
          </a:xfrm>
          <a:prstGeom prst="rect">
            <a:avLst/>
          </a:prstGeom>
        </p:spPr>
      </p:pic>
    </p:spTree>
    <p:extLst>
      <p:ext uri="{BB962C8B-B14F-4D97-AF65-F5344CB8AC3E}">
        <p14:creationId xmlns="" xmlns:p14="http://schemas.microsoft.com/office/powerpoint/2010/main" val="950670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3905</TotalTime>
  <Words>4220</Words>
  <Application>Microsoft Office PowerPoint</Application>
  <PresentationFormat>Custom</PresentationFormat>
  <Paragraphs>725</Paragraphs>
  <Slides>66</Slides>
  <Notes>44</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Slide 1</vt:lpstr>
      <vt:lpstr>Course Objective and Outcomes</vt:lpstr>
      <vt:lpstr>References </vt:lpstr>
      <vt:lpstr>Memory Management in Protected Mode</vt:lpstr>
      <vt:lpstr>Protected Mode Memory Management</vt:lpstr>
      <vt:lpstr>Protected Mode Memory Management</vt:lpstr>
      <vt:lpstr>Protected Mode Memory Management</vt:lpstr>
      <vt:lpstr>Segment </vt:lpstr>
      <vt:lpstr>Segment</vt:lpstr>
      <vt:lpstr>Segmentation and Paging</vt:lpstr>
      <vt:lpstr>Segment Selector </vt:lpstr>
      <vt:lpstr>Segment Descriptor Table</vt:lpstr>
      <vt:lpstr>Null Segment Selector.</vt:lpstr>
      <vt:lpstr>Memory Management Registers</vt:lpstr>
      <vt:lpstr>GDTR &amp; IDTR</vt:lpstr>
      <vt:lpstr>LDTR</vt:lpstr>
      <vt:lpstr>TR</vt:lpstr>
      <vt:lpstr>Segment Registers</vt:lpstr>
      <vt:lpstr>Segment Registers</vt:lpstr>
      <vt:lpstr>Segment Descriptor</vt:lpstr>
      <vt:lpstr>Segment Descriptor Format</vt:lpstr>
      <vt:lpstr>Segment Descriptor Format</vt:lpstr>
      <vt:lpstr>Segment Descriptor Format</vt:lpstr>
      <vt:lpstr>Segment Descriptor Format</vt:lpstr>
      <vt:lpstr>Segment Descriptor Format</vt:lpstr>
      <vt:lpstr>System Descriptor type</vt:lpstr>
      <vt:lpstr>Segment Descriptor Table</vt:lpstr>
      <vt:lpstr>Segment Descriptor Table</vt:lpstr>
      <vt:lpstr>Physical Address Space  </vt:lpstr>
      <vt:lpstr>Logical and Linear Address</vt:lpstr>
      <vt:lpstr>Logical to Linear Address Translation</vt:lpstr>
      <vt:lpstr> GDT and GDTR </vt:lpstr>
      <vt:lpstr>Logical to Linear Address Translation</vt:lpstr>
      <vt:lpstr>Protection</vt:lpstr>
      <vt:lpstr>Protection</vt:lpstr>
      <vt:lpstr>Privilege</vt:lpstr>
      <vt:lpstr>Field and Flag in Protection system </vt:lpstr>
      <vt:lpstr>Field and Flag in Protection system </vt:lpstr>
      <vt:lpstr>Field and Flag in Protection system </vt:lpstr>
      <vt:lpstr>Slide 40</vt:lpstr>
      <vt:lpstr>Segment Level Protection</vt:lpstr>
      <vt:lpstr>Type Checking</vt:lpstr>
      <vt:lpstr>Limit Checking</vt:lpstr>
      <vt:lpstr>Privilege Levels</vt:lpstr>
      <vt:lpstr>Privilege Levels</vt:lpstr>
      <vt:lpstr>Terminology</vt:lpstr>
      <vt:lpstr>CPL- Current Privilege Level</vt:lpstr>
      <vt:lpstr>CPL</vt:lpstr>
      <vt:lpstr> Confirming Code Segments </vt:lpstr>
      <vt:lpstr>DPL -Descriptor Privilege level</vt:lpstr>
      <vt:lpstr>DPL</vt:lpstr>
      <vt:lpstr>Requestor privilege level (RPL)</vt:lpstr>
      <vt:lpstr>RPL</vt:lpstr>
      <vt:lpstr>Privilege Level check for DS</vt:lpstr>
      <vt:lpstr>Privilege Level check for DS</vt:lpstr>
      <vt:lpstr>Data Segment : Privilege Access</vt:lpstr>
      <vt:lpstr>Data Segment : Privilege Access</vt:lpstr>
      <vt:lpstr>Privilege Level check</vt:lpstr>
      <vt:lpstr>Accessing Data in CS </vt:lpstr>
      <vt:lpstr>Privileged Instructions</vt:lpstr>
      <vt:lpstr>Privileged Instructions</vt:lpstr>
      <vt:lpstr>System Registers</vt:lpstr>
      <vt:lpstr>Control Registers</vt:lpstr>
      <vt:lpstr>CR0</vt:lpstr>
      <vt:lpstr>Debug Registers</vt:lpstr>
      <vt:lpstr> Debug Registers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ranjana.agrawal</cp:lastModifiedBy>
  <cp:revision>532</cp:revision>
  <dcterms:created xsi:type="dcterms:W3CDTF">2017-06-20T09:56:08Z</dcterms:created>
  <dcterms:modified xsi:type="dcterms:W3CDTF">2019-03-30T03:17:37Z</dcterms:modified>
</cp:coreProperties>
</file>