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1" r:id="rId1"/>
  </p:sldMasterIdLst>
  <p:notesMasterIdLst>
    <p:notesMasterId r:id="rId65"/>
  </p:notesMasterIdLst>
  <p:handoutMasterIdLst>
    <p:handoutMasterId r:id="rId66"/>
  </p:handoutMasterIdLst>
  <p:sldIdLst>
    <p:sldId id="291" r:id="rId2"/>
    <p:sldId id="292" r:id="rId3"/>
    <p:sldId id="260" r:id="rId4"/>
    <p:sldId id="429" r:id="rId5"/>
    <p:sldId id="467" r:id="rId6"/>
    <p:sldId id="505" r:id="rId7"/>
    <p:sldId id="506" r:id="rId8"/>
    <p:sldId id="507" r:id="rId9"/>
    <p:sldId id="528" r:id="rId10"/>
    <p:sldId id="508" r:id="rId11"/>
    <p:sldId id="509" r:id="rId12"/>
    <p:sldId id="510" r:id="rId13"/>
    <p:sldId id="511" r:id="rId14"/>
    <p:sldId id="512" r:id="rId15"/>
    <p:sldId id="514" r:id="rId16"/>
    <p:sldId id="515" r:id="rId17"/>
    <p:sldId id="513" r:id="rId18"/>
    <p:sldId id="516" r:id="rId19"/>
    <p:sldId id="517" r:id="rId20"/>
    <p:sldId id="518" r:id="rId21"/>
    <p:sldId id="519" r:id="rId22"/>
    <p:sldId id="520" r:id="rId23"/>
    <p:sldId id="521" r:id="rId24"/>
    <p:sldId id="522" r:id="rId25"/>
    <p:sldId id="523" r:id="rId26"/>
    <p:sldId id="524" r:id="rId27"/>
    <p:sldId id="525" r:id="rId28"/>
    <p:sldId id="527" r:id="rId29"/>
    <p:sldId id="530" r:id="rId30"/>
    <p:sldId id="469" r:id="rId31"/>
    <p:sldId id="470" r:id="rId32"/>
    <p:sldId id="471" r:id="rId33"/>
    <p:sldId id="472" r:id="rId34"/>
    <p:sldId id="473" r:id="rId35"/>
    <p:sldId id="494" r:id="rId36"/>
    <p:sldId id="491" r:id="rId37"/>
    <p:sldId id="492" r:id="rId38"/>
    <p:sldId id="493" r:id="rId39"/>
    <p:sldId id="495" r:id="rId40"/>
    <p:sldId id="476" r:id="rId41"/>
    <p:sldId id="478" r:id="rId42"/>
    <p:sldId id="496" r:id="rId43"/>
    <p:sldId id="497" r:id="rId44"/>
    <p:sldId id="498" r:id="rId45"/>
    <p:sldId id="500" r:id="rId46"/>
    <p:sldId id="430" r:id="rId47"/>
    <p:sldId id="479" r:id="rId48"/>
    <p:sldId id="432" r:id="rId49"/>
    <p:sldId id="433" r:id="rId50"/>
    <p:sldId id="480" r:id="rId51"/>
    <p:sldId id="481" r:id="rId52"/>
    <p:sldId id="434" r:id="rId53"/>
    <p:sldId id="461" r:id="rId54"/>
    <p:sldId id="483" r:id="rId55"/>
    <p:sldId id="484" r:id="rId56"/>
    <p:sldId id="436" r:id="rId57"/>
    <p:sldId id="437" r:id="rId58"/>
    <p:sldId id="462" r:id="rId59"/>
    <p:sldId id="441" r:id="rId60"/>
    <p:sldId id="443" r:id="rId61"/>
    <p:sldId id="503" r:id="rId62"/>
    <p:sldId id="502" r:id="rId63"/>
    <p:sldId id="504" r:id="rId64"/>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501B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41" autoAdjust="0"/>
    <p:restoredTop sz="94660"/>
  </p:normalViewPr>
  <p:slideViewPr>
    <p:cSldViewPr snapToGrid="0">
      <p:cViewPr>
        <p:scale>
          <a:sx n="76" d="100"/>
          <a:sy n="76" d="100"/>
        </p:scale>
        <p:origin x="-264" y="-66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2010" y="9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r>
              <a:rPr lang="en-US"/>
              <a:t>MIT-WPU</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616C008B-7DA2-4A12-883D-713FF4931754}" type="datetimeFigureOut">
              <a:rPr lang="en-US"/>
              <a:pPr>
                <a:defRPr/>
              </a:pPr>
              <a:t>4/19/2019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90CF995E-A438-48B9-B49E-A6C323F327DB}" type="slidenum">
              <a:rPr lang="en-US"/>
              <a:pPr>
                <a:defRPr/>
              </a:pPr>
              <a:t>‹#›</a:t>
            </a:fld>
            <a:endParaRPr lang="en-US"/>
          </a:p>
        </p:txBody>
      </p:sp>
    </p:spTree>
    <p:extLst>
      <p:ext uri="{BB962C8B-B14F-4D97-AF65-F5344CB8AC3E}">
        <p14:creationId xmlns:p14="http://schemas.microsoft.com/office/powerpoint/2010/main" xmlns="" val="297134358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r>
              <a:rPr lang="en-US"/>
              <a:t>MIT-WPU</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20FBC17-9B29-48C3-AD7D-DA5A88F0C64A}" type="datetimeFigureOut">
              <a:rPr lang="en-US"/>
              <a:pPr>
                <a:defRPr/>
              </a:pPr>
              <a:t>4/19/2019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CE25570-569D-42F9-A9E2-93565257392C}" type="slidenum">
              <a:rPr lang="en-US"/>
              <a:pPr>
                <a:defRPr/>
              </a:pPr>
              <a:t>‹#›</a:t>
            </a:fld>
            <a:endParaRPr lang="en-US"/>
          </a:p>
        </p:txBody>
      </p:sp>
    </p:spTree>
    <p:extLst>
      <p:ext uri="{BB962C8B-B14F-4D97-AF65-F5344CB8AC3E}">
        <p14:creationId xmlns:p14="http://schemas.microsoft.com/office/powerpoint/2010/main" xmlns="" val="363840288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41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54C9C51-CFC8-404A-88C2-FB52115387DB}" type="slidenum">
              <a:rPr lang="en-US" smtClean="0">
                <a:solidFill>
                  <a:srgbClr val="000000"/>
                </a:solidFill>
              </a:rPr>
              <a:pPr fontAlgn="base">
                <a:spcBef>
                  <a:spcPct val="0"/>
                </a:spcBef>
                <a:spcAft>
                  <a:spcPct val="0"/>
                </a:spcAft>
                <a:defRPr/>
              </a:pPr>
              <a:t>2</a:t>
            </a:fld>
            <a:endParaRPr lang="en-US" dirty="0" smtClean="0">
              <a:solidFill>
                <a:srgbClr val="000000"/>
              </a:solidFill>
            </a:endParaRPr>
          </a:p>
        </p:txBody>
      </p:sp>
      <p:sp>
        <p:nvSpPr>
          <p:cNvPr id="41989"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dirty="0" smtClean="0">
                <a:solidFill>
                  <a:srgbClr val="000000"/>
                </a:solidFill>
              </a:rPr>
              <a:t>MIT-WPU</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471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6CD944-DAF2-4DA8-97C8-2E83A4BDFD12}" type="slidenum">
              <a:rPr lang="en-US" smtClean="0"/>
              <a:pPr fontAlgn="base">
                <a:spcBef>
                  <a:spcPct val="0"/>
                </a:spcBef>
                <a:spcAft>
                  <a:spcPct val="0"/>
                </a:spcAft>
                <a:defRPr/>
              </a:pPr>
              <a:t>3</a:t>
            </a:fld>
            <a:endParaRPr lang="en-US" dirty="0" smtClean="0"/>
          </a:p>
        </p:txBody>
      </p:sp>
      <p:sp>
        <p:nvSpPr>
          <p:cNvPr id="47109"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dirty="0" smtClean="0"/>
              <a:t>MIT-WPU</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B7B70F4-F738-4B95-A9A6-466D8DA9EAF7}" type="slidenum">
              <a:rPr lang="en-US" smtClean="0">
                <a:solidFill>
                  <a:srgbClr val="000000"/>
                </a:solidFill>
              </a:rPr>
              <a:pPr fontAlgn="base">
                <a:spcBef>
                  <a:spcPct val="0"/>
                </a:spcBef>
                <a:spcAft>
                  <a:spcPct val="0"/>
                </a:spcAft>
                <a:defRPr/>
              </a:pPr>
              <a:t>4</a:t>
            </a:fld>
            <a:endParaRPr lang="en-US" dirty="0" smtClean="0">
              <a:solidFill>
                <a:srgbClr val="000000"/>
              </a:solidFill>
            </a:endParaRPr>
          </a:p>
        </p:txBody>
      </p:sp>
      <p:sp>
        <p:nvSpPr>
          <p:cNvPr id="46085"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dirty="0" smtClean="0">
                <a:solidFill>
                  <a:srgbClr val="000000"/>
                </a:solidFill>
              </a:rPr>
              <a:t>MIT-WPU</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F746850-84A4-495D-BC2A-DC76B0037D2E}" type="slidenum">
              <a:rPr lang="en-US" smtClean="0"/>
              <a:pPr/>
              <a:t>6</a:t>
            </a:fld>
            <a:endParaRPr lang="en-US" smtClean="0"/>
          </a:p>
        </p:txBody>
      </p:sp>
      <p:sp>
        <p:nvSpPr>
          <p:cNvPr id="26629" name="Header Placeholder 4"/>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r>
              <a:rPr lang="en-US" smtClean="0"/>
              <a:t>MIT-WPU</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097280" y="758952"/>
            <a:ext cx="10058400" cy="3566160"/>
          </a:xfrm>
        </p:spPr>
        <p:txBody>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pPr>
              <a:defRPr/>
            </a:pPr>
            <a:fld id="{8AA14284-DD11-4E3D-8F17-4ED2A82F3D78}" type="datetime1">
              <a:rPr lang="en-US" smtClean="0"/>
              <a:pPr>
                <a:defRPr/>
              </a:pPr>
              <a:t>4/19/2019</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Computer Science and Information Technology-I</a:t>
            </a:r>
          </a:p>
        </p:txBody>
      </p:sp>
      <p:sp>
        <p:nvSpPr>
          <p:cNvPr id="9" name="Slide Number Placeholder 5"/>
          <p:cNvSpPr>
            <a:spLocks noGrp="1"/>
          </p:cNvSpPr>
          <p:nvPr>
            <p:ph type="sldNum" sz="quarter" idx="12"/>
          </p:nvPr>
        </p:nvSpPr>
        <p:spPr/>
        <p:txBody>
          <a:bodyPr/>
          <a:lstStyle>
            <a:lvl1pPr>
              <a:defRPr/>
            </a:lvl1pPr>
          </a:lstStyle>
          <a:p>
            <a:pPr>
              <a:defRPr/>
            </a:pPr>
            <a:fld id="{5BEECA3F-B980-4E24-A778-A24713039F6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0" y="4914900"/>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tIns="0" bIns="0">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cstate="print"/>
            <a:stretch>
              <a:fillRect/>
            </a:stretch>
          </a:blipFill>
        </p:spPr>
        <p:txBody>
          <a:bodyPr lIns="457200" tIns="457200"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pPr>
              <a:defRPr/>
            </a:pPr>
            <a:fld id="{509BAF3E-8825-4F73-9D57-1D9BFB84F6DB}" type="datetime1">
              <a:rPr lang="en-US" smtClean="0"/>
              <a:pPr>
                <a:defRPr/>
              </a:pPr>
              <a:t>4/19/2019</a:t>
            </a:fld>
            <a:endParaRPr lang="en-US"/>
          </a:p>
        </p:txBody>
      </p:sp>
      <p:sp>
        <p:nvSpPr>
          <p:cNvPr id="8" name="Footer Placeholder 5"/>
          <p:cNvSpPr>
            <a:spLocks noGrp="1"/>
          </p:cNvSpPr>
          <p:nvPr>
            <p:ph type="ftr" sz="quarter" idx="11"/>
          </p:nvPr>
        </p:nvSpPr>
        <p:spPr/>
        <p:txBody>
          <a:bodyPr/>
          <a:lstStyle>
            <a:lvl1pPr>
              <a:defRPr/>
            </a:lvl1pPr>
          </a:lstStyle>
          <a:p>
            <a:pPr>
              <a:defRPr/>
            </a:pPr>
            <a:r>
              <a:rPr lang="en-US"/>
              <a:t>Computer Science and Information Technology-I</a:t>
            </a:r>
          </a:p>
        </p:txBody>
      </p:sp>
      <p:sp>
        <p:nvSpPr>
          <p:cNvPr id="9" name="Slide Number Placeholder 6"/>
          <p:cNvSpPr>
            <a:spLocks noGrp="1"/>
          </p:cNvSpPr>
          <p:nvPr>
            <p:ph type="sldNum" sz="quarter" idx="12"/>
          </p:nvPr>
        </p:nvSpPr>
        <p:spPr/>
        <p:txBody>
          <a:bodyPr/>
          <a:lstStyle>
            <a:lvl1pPr>
              <a:defRPr/>
            </a:lvl1pPr>
          </a:lstStyle>
          <a:p>
            <a:pPr>
              <a:defRPr/>
            </a:pPr>
            <a:fld id="{F6E411B1-2BBF-43C4-B471-7CC44CBF4EE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2CB42D6-D5B2-42BB-8926-3245448A0BF2}" type="datetime1">
              <a:rPr lang="en-US" smtClean="0"/>
              <a:pPr>
                <a:defRPr/>
              </a:pPr>
              <a:t>4/19/2019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Computer Science and Information Technology-I</a:t>
            </a:r>
          </a:p>
        </p:txBody>
      </p:sp>
      <p:sp>
        <p:nvSpPr>
          <p:cNvPr id="6" name="Slide Number Placeholder 5"/>
          <p:cNvSpPr>
            <a:spLocks noGrp="1"/>
          </p:cNvSpPr>
          <p:nvPr>
            <p:ph type="sldNum" sz="quarter" idx="12"/>
          </p:nvPr>
        </p:nvSpPr>
        <p:spPr/>
        <p:txBody>
          <a:bodyPr/>
          <a:lstStyle>
            <a:lvl1pPr>
              <a:defRPr/>
            </a:lvl1pPr>
          </a:lstStyle>
          <a:p>
            <a:pPr>
              <a:defRPr/>
            </a:pPr>
            <a:fld id="{2A5F943A-006A-4EE6-B6B4-DD48A56BFFFE}"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3"/>
          <p:cNvSpPr>
            <a:spLocks noGrp="1"/>
          </p:cNvSpPr>
          <p:nvPr>
            <p:ph type="dt" sz="half" idx="10"/>
          </p:nvPr>
        </p:nvSpPr>
        <p:spPr/>
        <p:txBody>
          <a:bodyPr/>
          <a:lstStyle>
            <a:lvl1pPr>
              <a:defRPr/>
            </a:lvl1pPr>
          </a:lstStyle>
          <a:p>
            <a:pPr>
              <a:defRPr/>
            </a:pPr>
            <a:fld id="{BFA9D095-0B58-4228-8C62-B008D5471DF9}" type="datetime1">
              <a:rPr lang="en-US" smtClean="0"/>
              <a:pPr>
                <a:defRPr/>
              </a:pPr>
              <a:t>4/19/2019</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Computer Science and Information Technology-I</a:t>
            </a:r>
          </a:p>
        </p:txBody>
      </p:sp>
      <p:sp>
        <p:nvSpPr>
          <p:cNvPr id="8" name="Slide Number Placeholder 5"/>
          <p:cNvSpPr>
            <a:spLocks noGrp="1"/>
          </p:cNvSpPr>
          <p:nvPr>
            <p:ph type="sldNum" sz="quarter" idx="12"/>
          </p:nvPr>
        </p:nvSpPr>
        <p:spPr/>
        <p:txBody>
          <a:bodyPr/>
          <a:lstStyle>
            <a:lvl1pPr>
              <a:defRPr/>
            </a:lvl1pPr>
          </a:lstStyle>
          <a:p>
            <a:pPr>
              <a:defRPr/>
            </a:pPr>
            <a:fld id="{89912582-4859-4286-9EA4-BCDD05B1FC9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5EEF9C2D-1E95-4B2D-83C0-3540CEF2B3AA}" type="datetime1">
              <a:rPr lang="en-US" smtClean="0"/>
              <a:pPr>
                <a:defRPr/>
              </a:pPr>
              <a:t>4/19/2019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Computer Science and Information Technology-I</a:t>
            </a:r>
          </a:p>
        </p:txBody>
      </p:sp>
      <p:sp>
        <p:nvSpPr>
          <p:cNvPr id="6" name="Slide Number Placeholder 5"/>
          <p:cNvSpPr>
            <a:spLocks noGrp="1"/>
          </p:cNvSpPr>
          <p:nvPr>
            <p:ph type="sldNum" sz="quarter" idx="12"/>
          </p:nvPr>
        </p:nvSpPr>
        <p:spPr/>
        <p:txBody>
          <a:bodyPr/>
          <a:lstStyle>
            <a:lvl1pPr>
              <a:defRPr/>
            </a:lvl1pPr>
          </a:lstStyle>
          <a:p>
            <a:pPr>
              <a:defRPr/>
            </a:pPr>
            <a:fld id="{14E40042-87ED-425F-AF1F-BA731B4E6C1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A81C82CA-DEDD-4754-9AAD-D0C8BD7DB529}" type="datetime1">
              <a:rPr lang="en-US" smtClean="0"/>
              <a:pPr>
                <a:defRPr/>
              </a:pPr>
              <a:t>4/19/2019</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Computer Science and Information Technology-I</a:t>
            </a:r>
          </a:p>
        </p:txBody>
      </p:sp>
      <p:sp>
        <p:nvSpPr>
          <p:cNvPr id="5" name="Slide Number Placeholder 5"/>
          <p:cNvSpPr>
            <a:spLocks noGrp="1"/>
          </p:cNvSpPr>
          <p:nvPr>
            <p:ph type="sldNum" sz="quarter" idx="12"/>
          </p:nvPr>
        </p:nvSpPr>
        <p:spPr/>
        <p:txBody>
          <a:bodyPr/>
          <a:lstStyle>
            <a:lvl1pPr>
              <a:defRPr/>
            </a:lvl1pPr>
          </a:lstStyle>
          <a:p>
            <a:pPr>
              <a:defRPr/>
            </a:pPr>
            <a:fld id="{EE260BC7-8869-4C8B-815E-85F4B51B530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97280" y="758952"/>
            <a:ext cx="10058400" cy="3566160"/>
          </a:xfrm>
        </p:spPr>
        <p:txBody>
          <a:bodyPr anchorCtr="0"/>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lstStyle>
          <a:p>
            <a:pPr>
              <a:defRPr/>
            </a:pPr>
            <a:fld id="{BDAE57AA-73FE-4C62-B7A6-0EB58DF68840}" type="datetime1">
              <a:rPr lang="en-US" smtClean="0"/>
              <a:pPr>
                <a:defRPr/>
              </a:pPr>
              <a:t>4/19/2019</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Computer Science and Information Technology-I</a:t>
            </a:r>
          </a:p>
        </p:txBody>
      </p:sp>
      <p:sp>
        <p:nvSpPr>
          <p:cNvPr id="9" name="Slide Number Placeholder 5"/>
          <p:cNvSpPr>
            <a:spLocks noGrp="1"/>
          </p:cNvSpPr>
          <p:nvPr>
            <p:ph type="sldNum" sz="quarter" idx="12"/>
          </p:nvPr>
        </p:nvSpPr>
        <p:spPr/>
        <p:txBody>
          <a:bodyPr/>
          <a:lstStyle>
            <a:lvl1pPr>
              <a:defRPr/>
            </a:lvl1pPr>
          </a:lstStyle>
          <a:p>
            <a:pPr>
              <a:defRPr/>
            </a:pPr>
            <a:fld id="{C34C73D8-0885-4BBA-B980-7D34863EBA0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66FB26B0-C046-4533-8374-29ACAE0A6EF2}" type="datetime1">
              <a:rPr lang="en-US" smtClean="0"/>
              <a:pPr>
                <a:defRPr/>
              </a:pPr>
              <a:t>4/19/2019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Computer Science and Information Technology-I</a:t>
            </a:r>
          </a:p>
        </p:txBody>
      </p:sp>
      <p:sp>
        <p:nvSpPr>
          <p:cNvPr id="7" name="Slide Number Placeholder 5"/>
          <p:cNvSpPr>
            <a:spLocks noGrp="1"/>
          </p:cNvSpPr>
          <p:nvPr>
            <p:ph type="sldNum" sz="quarter" idx="12"/>
          </p:nvPr>
        </p:nvSpPr>
        <p:spPr/>
        <p:txBody>
          <a:bodyPr/>
          <a:lstStyle>
            <a:lvl1pPr>
              <a:defRPr/>
            </a:lvl1pPr>
          </a:lstStyle>
          <a:p>
            <a:pPr>
              <a:defRPr/>
            </a:pPr>
            <a:fld id="{3044BBCC-BE0F-4136-B851-DB58964A885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D9E1258C-4F47-4BB4-B4F9-3EC5193FEFBB}" type="datetime1">
              <a:rPr lang="en-US" smtClean="0"/>
              <a:pPr>
                <a:defRPr/>
              </a:pPr>
              <a:t>4/19/2019</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Computer Science and Information Technology-I</a:t>
            </a:r>
          </a:p>
        </p:txBody>
      </p:sp>
      <p:sp>
        <p:nvSpPr>
          <p:cNvPr id="9" name="Slide Number Placeholder 5"/>
          <p:cNvSpPr>
            <a:spLocks noGrp="1"/>
          </p:cNvSpPr>
          <p:nvPr>
            <p:ph type="sldNum" sz="quarter" idx="12"/>
          </p:nvPr>
        </p:nvSpPr>
        <p:spPr/>
        <p:txBody>
          <a:bodyPr/>
          <a:lstStyle>
            <a:lvl1pPr>
              <a:defRPr/>
            </a:lvl1pPr>
          </a:lstStyle>
          <a:p>
            <a:pPr>
              <a:defRPr/>
            </a:pPr>
            <a:fld id="{64127FB4-04B7-4885-A1B7-4156E3DADF7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F8459205-4F6B-48B5-ADB3-CC307BB56FE2}" type="datetime1">
              <a:rPr lang="en-US" smtClean="0"/>
              <a:pPr>
                <a:defRPr/>
              </a:pPr>
              <a:t>4/19/2019</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Computer Science and Information Technology-I</a:t>
            </a:r>
          </a:p>
        </p:txBody>
      </p:sp>
      <p:sp>
        <p:nvSpPr>
          <p:cNvPr id="5" name="Slide Number Placeholder 5"/>
          <p:cNvSpPr>
            <a:spLocks noGrp="1"/>
          </p:cNvSpPr>
          <p:nvPr>
            <p:ph type="sldNum" sz="quarter" idx="12"/>
          </p:nvPr>
        </p:nvSpPr>
        <p:spPr/>
        <p:txBody>
          <a:bodyPr/>
          <a:lstStyle>
            <a:lvl1pPr>
              <a:defRPr/>
            </a:lvl1pPr>
          </a:lstStyle>
          <a:p>
            <a:pPr>
              <a:defRPr/>
            </a:pPr>
            <a:fld id="{12B86C13-689E-45C2-BB3E-621B01D02E1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a:defRPr/>
            </a:lvl1pPr>
          </a:lstStyle>
          <a:p>
            <a:pPr>
              <a:defRPr/>
            </a:pPr>
            <a:fld id="{94B69083-00AA-42DE-A31E-893159BBFD5D}" type="datetime1">
              <a:rPr lang="en-US" smtClean="0"/>
              <a:pPr>
                <a:defRPr/>
              </a:pPr>
              <a:t>4/19/2019</a:t>
            </a:fld>
            <a:endParaRPr lang="en-US"/>
          </a:p>
        </p:txBody>
      </p:sp>
      <p:sp>
        <p:nvSpPr>
          <p:cNvPr id="5" name="Footer Placeholder 7"/>
          <p:cNvSpPr>
            <a:spLocks noGrp="1"/>
          </p:cNvSpPr>
          <p:nvPr>
            <p:ph type="ftr" sz="quarter" idx="11"/>
          </p:nvPr>
        </p:nvSpPr>
        <p:spPr/>
        <p:txBody>
          <a:bodyPr/>
          <a:lstStyle>
            <a:lvl1pPr>
              <a:defRPr>
                <a:solidFill>
                  <a:srgbClr val="FFFFFF"/>
                </a:solidFill>
              </a:defRPr>
            </a:lvl1pPr>
          </a:lstStyle>
          <a:p>
            <a:pPr>
              <a:defRPr/>
            </a:pPr>
            <a:r>
              <a:rPr lang="en-US"/>
              <a:t>Computer Science and Information Technology-I</a:t>
            </a:r>
          </a:p>
        </p:txBody>
      </p:sp>
      <p:sp>
        <p:nvSpPr>
          <p:cNvPr id="6" name="Slide Number Placeholder 8"/>
          <p:cNvSpPr>
            <a:spLocks noGrp="1"/>
          </p:cNvSpPr>
          <p:nvPr>
            <p:ph type="sldNum" sz="quarter" idx="12"/>
          </p:nvPr>
        </p:nvSpPr>
        <p:spPr/>
        <p:txBody>
          <a:bodyPr/>
          <a:lstStyle>
            <a:lvl1pPr>
              <a:defRPr/>
            </a:lvl1pPr>
          </a:lstStyle>
          <a:p>
            <a:pPr>
              <a:defRPr/>
            </a:pPr>
            <a:fld id="{CE580979-07AE-46CF-A011-ACF76BAB6D4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4051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4040188" y="0"/>
            <a:ext cx="63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a:xfrm>
            <a:off x="465138" y="6459538"/>
            <a:ext cx="2619375" cy="365125"/>
          </a:xfrm>
        </p:spPr>
        <p:txBody>
          <a:bodyPr/>
          <a:lstStyle>
            <a:lvl1pPr algn="l">
              <a:defRPr/>
            </a:lvl1pPr>
          </a:lstStyle>
          <a:p>
            <a:pPr>
              <a:defRPr/>
            </a:pPr>
            <a:fld id="{E7F2F3F9-8B48-4D5D-84B2-D055B5919ED5}" type="datetime1">
              <a:rPr lang="en-US" smtClean="0"/>
              <a:pPr>
                <a:defRPr/>
              </a:pPr>
              <a:t>4/19/2019</a:t>
            </a:fld>
            <a:endParaRPr lang="en-US"/>
          </a:p>
        </p:txBody>
      </p:sp>
      <p:sp>
        <p:nvSpPr>
          <p:cNvPr id="8" name="Footer Placeholder 5"/>
          <p:cNvSpPr>
            <a:spLocks noGrp="1"/>
          </p:cNvSpPr>
          <p:nvPr>
            <p:ph type="ftr" sz="quarter" idx="11"/>
          </p:nvPr>
        </p:nvSpPr>
        <p:spPr>
          <a:xfrm>
            <a:off x="4800600" y="6459538"/>
            <a:ext cx="4648200" cy="365125"/>
          </a:xfrm>
        </p:spPr>
        <p:txBody>
          <a:bodyPr/>
          <a:lstStyle>
            <a:lvl1pPr algn="l">
              <a:defRPr>
                <a:solidFill>
                  <a:schemeClr val="tx2"/>
                </a:solidFill>
              </a:defRPr>
            </a:lvl1pPr>
          </a:lstStyle>
          <a:p>
            <a:pPr>
              <a:defRPr/>
            </a:pPr>
            <a:r>
              <a:rPr lang="en-US"/>
              <a:t>Computer Science and Information Technology-I</a:t>
            </a:r>
          </a:p>
        </p:txBody>
      </p:sp>
      <p:sp>
        <p:nvSpPr>
          <p:cNvPr id="9" name="Slide Number Placeholder 6"/>
          <p:cNvSpPr>
            <a:spLocks noGrp="1"/>
          </p:cNvSpPr>
          <p:nvPr>
            <p:ph type="sldNum" sz="quarter" idx="12"/>
          </p:nvPr>
        </p:nvSpPr>
        <p:spPr/>
        <p:txBody>
          <a:bodyPr/>
          <a:lstStyle>
            <a:lvl1pPr>
              <a:defRPr>
                <a:solidFill>
                  <a:schemeClr val="tx2"/>
                </a:solidFill>
              </a:defRPr>
            </a:lvl1pPr>
          </a:lstStyle>
          <a:p>
            <a:pPr>
              <a:defRPr/>
            </a:pPr>
            <a:fld id="{039CCD36-9211-4751-A5CE-E8140EB3AE3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12192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63" y="287338"/>
            <a:ext cx="10058400" cy="144938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1029" name="Text Placeholder 2"/>
          <p:cNvSpPr>
            <a:spLocks noGrp="1"/>
          </p:cNvSpPr>
          <p:nvPr>
            <p:ph type="body" idx="1"/>
          </p:nvPr>
        </p:nvSpPr>
        <p:spPr bwMode="auto">
          <a:xfrm>
            <a:off x="1096963" y="1846263"/>
            <a:ext cx="10058400" cy="4022725"/>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1096963" y="6459538"/>
            <a:ext cx="2473325" cy="365125"/>
          </a:xfrm>
          <a:prstGeom prst="rect">
            <a:avLst/>
          </a:prstGeom>
        </p:spPr>
        <p:txBody>
          <a:bodyPr vert="horz" lIns="91440" tIns="45720" rIns="91440" bIns="45720" rtlCol="0" anchor="ctr"/>
          <a:lstStyle>
            <a:lvl1pPr algn="l" fontAlgn="auto">
              <a:spcBef>
                <a:spcPts val="0"/>
              </a:spcBef>
              <a:spcAft>
                <a:spcPts val="0"/>
              </a:spcAft>
              <a:defRPr sz="900">
                <a:solidFill>
                  <a:srgbClr val="FFFFFF"/>
                </a:solidFill>
                <a:latin typeface="+mn-lt"/>
                <a:cs typeface="+mn-cs"/>
              </a:defRPr>
            </a:lvl1pPr>
          </a:lstStyle>
          <a:p>
            <a:pPr>
              <a:defRPr/>
            </a:pPr>
            <a:fld id="{E401996F-64BE-432E-A39E-74452F131B37}" type="datetime1">
              <a:rPr lang="en-US" smtClean="0"/>
              <a:pPr>
                <a:defRPr/>
              </a:pPr>
              <a:t>4/19/2019</a:t>
            </a:fld>
            <a:endParaRPr lang="en-US"/>
          </a:p>
        </p:txBody>
      </p:sp>
      <p:sp>
        <p:nvSpPr>
          <p:cNvPr id="5" name="Footer Placeholder 4"/>
          <p:cNvSpPr>
            <a:spLocks noGrp="1"/>
          </p:cNvSpPr>
          <p:nvPr>
            <p:ph type="ftr" sz="quarter" idx="3"/>
          </p:nvPr>
        </p:nvSpPr>
        <p:spPr>
          <a:xfrm>
            <a:off x="3686175" y="6459538"/>
            <a:ext cx="4822825" cy="365125"/>
          </a:xfrm>
          <a:prstGeom prst="rect">
            <a:avLst/>
          </a:prstGeom>
        </p:spPr>
        <p:txBody>
          <a:bodyPr vert="horz" lIns="91440" tIns="45720" rIns="91440" bIns="45720" rtlCol="0" anchor="ctr"/>
          <a:lstStyle>
            <a:lvl1pPr algn="ctr" fontAlgn="auto">
              <a:spcBef>
                <a:spcPts val="0"/>
              </a:spcBef>
              <a:spcAft>
                <a:spcPts val="0"/>
              </a:spcAft>
              <a:defRPr sz="900" cap="all" baseline="0">
                <a:solidFill>
                  <a:srgbClr val="FFFFFF"/>
                </a:solidFill>
                <a:latin typeface="+mn-lt"/>
                <a:cs typeface="+mn-cs"/>
              </a:defRPr>
            </a:lvl1pPr>
          </a:lstStyle>
          <a:p>
            <a:pPr>
              <a:defRPr/>
            </a:pPr>
            <a:r>
              <a:rPr lang="en-US"/>
              <a:t>Computer Science and Information Technology-I</a:t>
            </a:r>
          </a:p>
        </p:txBody>
      </p:sp>
      <p:sp>
        <p:nvSpPr>
          <p:cNvPr id="6" name="Slide Number Placeholder 5"/>
          <p:cNvSpPr>
            <a:spLocks noGrp="1"/>
          </p:cNvSpPr>
          <p:nvPr>
            <p:ph type="sldNum" sz="quarter" idx="4"/>
          </p:nvPr>
        </p:nvSpPr>
        <p:spPr>
          <a:xfrm>
            <a:off x="9901238" y="6459538"/>
            <a:ext cx="1311275" cy="365125"/>
          </a:xfrm>
          <a:prstGeom prst="rect">
            <a:avLst/>
          </a:prstGeom>
        </p:spPr>
        <p:txBody>
          <a:bodyPr vert="horz" lIns="91440" tIns="45720" rIns="91440" bIns="45720" rtlCol="0" anchor="ctr"/>
          <a:lstStyle>
            <a:lvl1pPr algn="r" fontAlgn="auto">
              <a:spcBef>
                <a:spcPts val="0"/>
              </a:spcBef>
              <a:spcAft>
                <a:spcPts val="0"/>
              </a:spcAft>
              <a:defRPr sz="1050">
                <a:solidFill>
                  <a:srgbClr val="FFFFFF"/>
                </a:solidFill>
                <a:latin typeface="+mn-lt"/>
                <a:cs typeface="+mn-cs"/>
              </a:defRPr>
            </a:lvl1pPr>
          </a:lstStyle>
          <a:p>
            <a:pPr>
              <a:defRPr/>
            </a:pPr>
            <a:fld id="{824B79A0-80AD-406C-8AB4-300A7AA1C6D6}" type="slidenum">
              <a:rPr lang="en-US"/>
              <a:pPr>
                <a:defRPr/>
              </a:pPr>
              <a:t>‹#›</a:t>
            </a:fld>
            <a:endParaRPr lang="en-US"/>
          </a:p>
        </p:txBody>
      </p:sp>
      <p:cxnSp>
        <p:nvCxnSpPr>
          <p:cNvPr id="10" name="Straight Connector 9"/>
          <p:cNvCxnSpPr/>
          <p:nvPr/>
        </p:nvCxnSpPr>
        <p:spPr>
          <a:xfrm>
            <a:off x="1193800" y="1738313"/>
            <a:ext cx="9966325"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43" r:id="rId1"/>
    <p:sldLayoutId id="2147483931" r:id="rId2"/>
    <p:sldLayoutId id="2147483932" r:id="rId3"/>
    <p:sldLayoutId id="2147483944" r:id="rId4"/>
    <p:sldLayoutId id="2147483933" r:id="rId5"/>
    <p:sldLayoutId id="2147483934" r:id="rId6"/>
    <p:sldLayoutId id="2147483935" r:id="rId7"/>
    <p:sldLayoutId id="2147483945" r:id="rId8"/>
    <p:sldLayoutId id="2147483946" r:id="rId9"/>
    <p:sldLayoutId id="2147483947" r:id="rId10"/>
    <p:sldLayoutId id="2147483936" r:id="rId11"/>
    <p:sldLayoutId id="2147483948" r:id="rId12"/>
  </p:sldLayoutIdLst>
  <p:hf hdr="0" ftr="0" dt="0"/>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a:defRPr>
      </a:lvl2pPr>
      <a:lvl3pPr algn="l" rtl="0" eaLnBrk="0" fontAlgn="base" hangingPunct="0">
        <a:lnSpc>
          <a:spcPct val="85000"/>
        </a:lnSpc>
        <a:spcBef>
          <a:spcPct val="0"/>
        </a:spcBef>
        <a:spcAft>
          <a:spcPct val="0"/>
        </a:spcAft>
        <a:defRPr sz="4800">
          <a:solidFill>
            <a:srgbClr val="404040"/>
          </a:solidFill>
          <a:latin typeface="Calibri Light"/>
        </a:defRPr>
      </a:lvl3pPr>
      <a:lvl4pPr algn="l" rtl="0" eaLnBrk="0" fontAlgn="base" hangingPunct="0">
        <a:lnSpc>
          <a:spcPct val="85000"/>
        </a:lnSpc>
        <a:spcBef>
          <a:spcPct val="0"/>
        </a:spcBef>
        <a:spcAft>
          <a:spcPct val="0"/>
        </a:spcAft>
        <a:defRPr sz="4800">
          <a:solidFill>
            <a:srgbClr val="404040"/>
          </a:solidFill>
          <a:latin typeface="Calibri Light"/>
        </a:defRPr>
      </a:lvl4pPr>
      <a:lvl5pPr algn="l" rtl="0" eaLnBrk="0" fontAlgn="base" hangingPunct="0">
        <a:lnSpc>
          <a:spcPct val="85000"/>
        </a:lnSpc>
        <a:spcBef>
          <a:spcPct val="0"/>
        </a:spcBef>
        <a:spcAft>
          <a:spcPct val="0"/>
        </a:spcAft>
        <a:defRPr sz="4800">
          <a:solidFill>
            <a:srgbClr val="404040"/>
          </a:solidFill>
          <a:latin typeface="Calibri Light"/>
        </a:defRPr>
      </a:lvl5pPr>
      <a:lvl6pPr marL="457200" algn="l" rtl="0" fontAlgn="base">
        <a:lnSpc>
          <a:spcPct val="85000"/>
        </a:lnSpc>
        <a:spcBef>
          <a:spcPct val="0"/>
        </a:spcBef>
        <a:spcAft>
          <a:spcPct val="0"/>
        </a:spcAft>
        <a:defRPr sz="4800">
          <a:solidFill>
            <a:srgbClr val="404040"/>
          </a:solidFill>
          <a:latin typeface="Calibri Light"/>
        </a:defRPr>
      </a:lvl6pPr>
      <a:lvl7pPr marL="914400" algn="l" rtl="0" fontAlgn="base">
        <a:lnSpc>
          <a:spcPct val="85000"/>
        </a:lnSpc>
        <a:spcBef>
          <a:spcPct val="0"/>
        </a:spcBef>
        <a:spcAft>
          <a:spcPct val="0"/>
        </a:spcAft>
        <a:defRPr sz="4800">
          <a:solidFill>
            <a:srgbClr val="404040"/>
          </a:solidFill>
          <a:latin typeface="Calibri Light"/>
        </a:defRPr>
      </a:lvl7pPr>
      <a:lvl8pPr marL="1371600" algn="l" rtl="0" fontAlgn="base">
        <a:lnSpc>
          <a:spcPct val="85000"/>
        </a:lnSpc>
        <a:spcBef>
          <a:spcPct val="0"/>
        </a:spcBef>
        <a:spcAft>
          <a:spcPct val="0"/>
        </a:spcAft>
        <a:defRPr sz="4800">
          <a:solidFill>
            <a:srgbClr val="404040"/>
          </a:solidFill>
          <a:latin typeface="Calibri Light"/>
        </a:defRPr>
      </a:lvl8pPr>
      <a:lvl9pPr marL="1828800" algn="l" rtl="0" fontAlgn="base">
        <a:lnSpc>
          <a:spcPct val="85000"/>
        </a:lnSpc>
        <a:spcBef>
          <a:spcPct val="0"/>
        </a:spcBef>
        <a:spcAft>
          <a:spcPct val="0"/>
        </a:spcAft>
        <a:defRPr sz="4800">
          <a:solidFill>
            <a:srgbClr val="404040"/>
          </a:solidFill>
          <a:latin typeface="Calibri Light"/>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itchFamily="34" charset="0"/>
        <a:buChar char="◦"/>
        <a:defRPr sz="2800"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38300" y="5143500"/>
            <a:ext cx="9144000" cy="482600"/>
          </a:xfrm>
        </p:spPr>
        <p:txBody>
          <a:bodyPr rtlCol="0"/>
          <a:lstStyle/>
          <a:p>
            <a:pPr eaLnBrk="1" fontAlgn="auto" hangingPunct="1">
              <a:defRPr/>
            </a:pPr>
            <a:r>
              <a:rPr lang="en-US" sz="2000" b="1" dirty="0" smtClean="0">
                <a:latin typeface="Times New Roman" panose="02020603050405020304" pitchFamily="18" charset="0"/>
                <a:cs typeface="Times New Roman" panose="02020603050405020304" pitchFamily="18" charset="0"/>
              </a:rPr>
              <a:t>Department of Computer Science and Engineering</a:t>
            </a:r>
            <a:endParaRPr lang="en-US"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stretch>
            <a:fillRect/>
          </a:stretch>
        </p:blipFill>
        <p:spPr>
          <a:xfrm>
            <a:off x="868363" y="431800"/>
            <a:ext cx="10193337" cy="2070100"/>
          </a:xfrm>
          <a:prstGeom prst="rect">
            <a:avLst/>
          </a:prstGeom>
          <a:ln>
            <a:noFill/>
          </a:ln>
          <a:effectLst>
            <a:outerShdw blurRad="292100" dist="139700" dir="2700000" algn="tl" rotWithShape="0">
              <a:srgbClr val="333333">
                <a:alpha val="65000"/>
              </a:srgbClr>
            </a:outerShdw>
          </a:effectLst>
        </p:spPr>
      </p:pic>
      <p:sp>
        <p:nvSpPr>
          <p:cNvPr id="15364" name="Rectangle 4"/>
          <p:cNvSpPr>
            <a:spLocks noChangeArrowheads="1"/>
          </p:cNvSpPr>
          <p:nvPr/>
        </p:nvSpPr>
        <p:spPr bwMode="auto">
          <a:xfrm>
            <a:off x="187890" y="2886075"/>
            <a:ext cx="11564373" cy="1261884"/>
          </a:xfrm>
          <a:prstGeom prst="rect">
            <a:avLst/>
          </a:prstGeom>
          <a:noFill/>
          <a:ln w="9525">
            <a:noFill/>
            <a:miter lim="800000"/>
            <a:headEnd/>
            <a:tailEnd/>
          </a:ln>
        </p:spPr>
        <p:txBody>
          <a:bodyPr wrap="square">
            <a:spAutoFit/>
          </a:bodyPr>
          <a:lstStyle/>
          <a:p>
            <a:r>
              <a:rPr lang="en-US" sz="3600" b="1" dirty="0" smtClean="0">
                <a:solidFill>
                  <a:srgbClr val="000000"/>
                </a:solidFill>
                <a:latin typeface="Calibri" pitchFamily="34" charset="0"/>
              </a:rPr>
              <a:t>CS232</a:t>
            </a:r>
            <a:r>
              <a:rPr lang="en-US" sz="3600" b="1" dirty="0">
                <a:solidFill>
                  <a:srgbClr val="000000"/>
                </a:solidFill>
                <a:latin typeface="Calibri" pitchFamily="34" charset="0"/>
              </a:rPr>
              <a:t>	</a:t>
            </a:r>
            <a:r>
              <a:rPr lang="en-US" sz="3600" b="1" dirty="0" smtClean="0"/>
              <a:t>Microprocessors and Microcontrollers</a:t>
            </a:r>
            <a:endParaRPr lang="en-US" sz="3600" dirty="0" smtClean="0"/>
          </a:p>
          <a:p>
            <a:r>
              <a:rPr lang="en-US" sz="4000" b="1" dirty="0">
                <a:solidFill>
                  <a:srgbClr val="000000"/>
                </a:solidFill>
                <a:latin typeface="Calibri" pitchFamily="34" charset="0"/>
              </a:rPr>
              <a:t>	</a:t>
            </a:r>
            <a:endParaRPr lang="en-US" sz="4000" dirty="0">
              <a:solidFill>
                <a:srgbClr val="000000"/>
              </a:solidFill>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979111" y="287339"/>
            <a:ext cx="9176251" cy="627062"/>
          </a:xfrm>
        </p:spPr>
        <p:txBody>
          <a:bodyPr/>
          <a:lstStyle/>
          <a:p>
            <a:r>
              <a:rPr lang="en-US" sz="3600" b="1" dirty="0" smtClean="0">
                <a:solidFill>
                  <a:srgbClr val="FF0000"/>
                </a:solidFill>
              </a:rPr>
              <a:t>Paging Options</a:t>
            </a:r>
          </a:p>
        </p:txBody>
      </p:sp>
      <p:sp>
        <p:nvSpPr>
          <p:cNvPr id="5123" name="Content Placeholder 2"/>
          <p:cNvSpPr>
            <a:spLocks noGrp="1"/>
          </p:cNvSpPr>
          <p:nvPr>
            <p:ph idx="1"/>
          </p:nvPr>
        </p:nvSpPr>
        <p:spPr/>
        <p:txBody>
          <a:bodyPr/>
          <a:lstStyle/>
          <a:p>
            <a:pPr>
              <a:buFontTx/>
              <a:buNone/>
            </a:pPr>
            <a:r>
              <a:rPr lang="en-US" sz="1800" dirty="0" smtClean="0"/>
              <a:t>Paging is controlled by three flags in the processor’s control registers:</a:t>
            </a:r>
          </a:p>
          <a:p>
            <a:pPr>
              <a:buFontTx/>
              <a:buNone/>
            </a:pPr>
            <a:r>
              <a:rPr lang="en-US" sz="1800" dirty="0" smtClean="0"/>
              <a:t>	</a:t>
            </a:r>
          </a:p>
          <a:p>
            <a:pPr>
              <a:buFontTx/>
              <a:buNone/>
            </a:pPr>
            <a:r>
              <a:rPr lang="en-US" sz="1600" dirty="0" smtClean="0">
                <a:solidFill>
                  <a:srgbClr val="FF0000"/>
                </a:solidFill>
              </a:rPr>
              <a:t>	</a:t>
            </a:r>
            <a:r>
              <a:rPr lang="en-US" sz="1800" dirty="0" smtClean="0">
                <a:solidFill>
                  <a:srgbClr val="FF0000"/>
                </a:solidFill>
              </a:rPr>
              <a:t>1. PG (paging) flag, </a:t>
            </a:r>
            <a:r>
              <a:rPr lang="en-US" sz="1800" b="1" dirty="0" smtClean="0">
                <a:solidFill>
                  <a:srgbClr val="FF0000"/>
                </a:solidFill>
              </a:rPr>
              <a:t>bit 31 of CR0 </a:t>
            </a:r>
            <a:r>
              <a:rPr lang="en-US" sz="1800" b="1" dirty="0" smtClean="0"/>
              <a:t>:</a:t>
            </a:r>
            <a:r>
              <a:rPr lang="en-US" sz="1800" dirty="0" smtClean="0"/>
              <a:t> </a:t>
            </a:r>
          </a:p>
          <a:p>
            <a:pPr>
              <a:buFontTx/>
              <a:buNone/>
            </a:pPr>
            <a:r>
              <a:rPr lang="en-US" sz="1800" dirty="0" smtClean="0"/>
              <a:t>  Enables the page-translation mechanism. The operating system or executive usually sets this flag during processor initialization.</a:t>
            </a:r>
          </a:p>
          <a:p>
            <a:pPr>
              <a:buFontTx/>
              <a:buNone/>
            </a:pPr>
            <a:r>
              <a:rPr lang="en-US" sz="1800" dirty="0" smtClean="0"/>
              <a:t>	 2. </a:t>
            </a:r>
            <a:r>
              <a:rPr lang="en-US" sz="1800" dirty="0" smtClean="0">
                <a:solidFill>
                  <a:srgbClr val="FF0000"/>
                </a:solidFill>
              </a:rPr>
              <a:t>PSE (page size extensions) flag</a:t>
            </a:r>
            <a:r>
              <a:rPr lang="en-US" sz="1800" dirty="0" smtClean="0"/>
              <a:t>, bit 4 of CR4 :</a:t>
            </a:r>
          </a:p>
          <a:p>
            <a:pPr>
              <a:buFontTx/>
              <a:buNone/>
            </a:pPr>
            <a:r>
              <a:rPr lang="en-US" sz="1800" dirty="0" smtClean="0"/>
              <a:t>	</a:t>
            </a:r>
            <a:r>
              <a:rPr lang="en-US" sz="1800" dirty="0" err="1" smtClean="0"/>
              <a:t>Enab</a:t>
            </a:r>
            <a:r>
              <a:rPr lang="fr-FR" sz="1800" dirty="0" smtClean="0"/>
              <a:t>les large page </a:t>
            </a:r>
            <a:r>
              <a:rPr lang="fr-FR" sz="1800" dirty="0" err="1" smtClean="0"/>
              <a:t>sizes</a:t>
            </a:r>
            <a:r>
              <a:rPr lang="fr-FR" sz="1800" dirty="0" smtClean="0"/>
              <a:t>: 4-</a:t>
            </a:r>
            <a:r>
              <a:rPr lang="fr-FR" sz="1800" dirty="0" err="1" smtClean="0"/>
              <a:t>MByte</a:t>
            </a:r>
            <a:r>
              <a:rPr lang="fr-FR" sz="1800" dirty="0" smtClean="0"/>
              <a:t> pages or 2-</a:t>
            </a:r>
            <a:r>
              <a:rPr lang="fr-FR" sz="1800" dirty="0" err="1" smtClean="0"/>
              <a:t>MByte</a:t>
            </a:r>
            <a:r>
              <a:rPr lang="fr-FR" sz="1800" dirty="0" smtClean="0"/>
              <a:t> pages.</a:t>
            </a:r>
            <a:r>
              <a:rPr lang="en-US" sz="1800" dirty="0" smtClean="0"/>
              <a:t> When the PSE flag is clear, the more common page length of 4 </a:t>
            </a:r>
            <a:r>
              <a:rPr lang="en-US" sz="1800" dirty="0" err="1" smtClean="0"/>
              <a:t>KBytes</a:t>
            </a:r>
            <a:r>
              <a:rPr lang="en-US" sz="1800" dirty="0" smtClean="0"/>
              <a:t> is used.</a:t>
            </a:r>
            <a:endParaRPr lang="fr-FR" sz="1800" dirty="0" smtClean="0"/>
          </a:p>
          <a:p>
            <a:pPr>
              <a:buFontTx/>
              <a:buNone/>
            </a:pPr>
            <a:r>
              <a:rPr lang="en-US" sz="1800" dirty="0" smtClean="0"/>
              <a:t>	3. </a:t>
            </a:r>
            <a:r>
              <a:rPr lang="en-US" sz="1800" dirty="0" smtClean="0">
                <a:solidFill>
                  <a:srgbClr val="FF0000"/>
                </a:solidFill>
              </a:rPr>
              <a:t>PAE (physical address extension) flag</a:t>
            </a:r>
            <a:r>
              <a:rPr lang="en-US" sz="1800" dirty="0" smtClean="0"/>
              <a:t>, bit 5 of CR4:</a:t>
            </a:r>
          </a:p>
          <a:p>
            <a:pPr>
              <a:buFontTx/>
              <a:buNone/>
            </a:pPr>
            <a:r>
              <a:rPr lang="en-US" sz="1800" dirty="0" smtClean="0"/>
              <a:t>      enables 36-bit physical addresses</a:t>
            </a:r>
          </a:p>
        </p:txBody>
      </p:sp>
      <p:pic>
        <p:nvPicPr>
          <p:cNvPr id="5124" name="Picture 7"/>
          <p:cNvPicPr>
            <a:picLocks noChangeAspect="1"/>
          </p:cNvPicPr>
          <p:nvPr/>
        </p:nvPicPr>
        <p:blipFill>
          <a:blip r:embed="rId2"/>
          <a:srcRect/>
          <a:stretch>
            <a:fillRect/>
          </a:stretch>
        </p:blipFill>
        <p:spPr bwMode="auto">
          <a:xfrm>
            <a:off x="304800" y="152401"/>
            <a:ext cx="1068917" cy="8667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14E40042-87ED-425F-AF1F-BA731B4E6C17}"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40" y="274638"/>
            <a:ext cx="10166959" cy="552080"/>
          </a:xfrm>
        </p:spPr>
        <p:txBody>
          <a:bodyPr>
            <a:normAutofit fontScale="90000"/>
          </a:bodyPr>
          <a:lstStyle/>
          <a:p>
            <a:pPr>
              <a:defRPr/>
            </a:pPr>
            <a:r>
              <a:rPr lang="en-US" b="1" dirty="0" smtClean="0">
                <a:solidFill>
                  <a:srgbClr val="FF0000"/>
                </a:solidFill>
              </a:rPr>
              <a:t>Control Registers</a:t>
            </a:r>
            <a:endParaRPr lang="en-US" b="1" dirty="0">
              <a:solidFill>
                <a:srgbClr val="FF0000"/>
              </a:solidFill>
            </a:endParaRPr>
          </a:p>
        </p:txBody>
      </p:sp>
      <p:pic>
        <p:nvPicPr>
          <p:cNvPr id="6148" name="Picture 4"/>
          <p:cNvPicPr>
            <a:picLocks noChangeAspect="1"/>
          </p:cNvPicPr>
          <p:nvPr/>
        </p:nvPicPr>
        <p:blipFill>
          <a:blip r:embed="rId2"/>
          <a:srcRect/>
          <a:stretch>
            <a:fillRect/>
          </a:stretch>
        </p:blipFill>
        <p:spPr bwMode="auto">
          <a:xfrm>
            <a:off x="87683" y="1"/>
            <a:ext cx="842433" cy="796925"/>
          </a:xfrm>
          <a:prstGeom prst="rect">
            <a:avLst/>
          </a:prstGeom>
          <a:noFill/>
          <a:ln w="9525">
            <a:noFill/>
            <a:miter lim="800000"/>
            <a:headEnd/>
            <a:tailEnd/>
          </a:ln>
        </p:spPr>
      </p:pic>
      <p:pic>
        <p:nvPicPr>
          <p:cNvPr id="6149" name="Picture 2"/>
          <p:cNvPicPr>
            <a:picLocks noGrp="1" noChangeAspect="1" noChangeArrowheads="1"/>
          </p:cNvPicPr>
          <p:nvPr>
            <p:ph idx="1"/>
          </p:nvPr>
        </p:nvPicPr>
        <p:blipFill>
          <a:blip r:embed="rId3"/>
          <a:srcRect/>
          <a:stretch>
            <a:fillRect/>
          </a:stretch>
        </p:blipFill>
        <p:spPr>
          <a:xfrm>
            <a:off x="406401" y="1219200"/>
            <a:ext cx="5702300" cy="5030788"/>
          </a:xfrm>
        </p:spPr>
      </p:pic>
      <p:sp>
        <p:nvSpPr>
          <p:cNvPr id="7" name="TextBox 6"/>
          <p:cNvSpPr txBox="1"/>
          <p:nvPr/>
        </p:nvSpPr>
        <p:spPr>
          <a:xfrm>
            <a:off x="6502400" y="5334000"/>
            <a:ext cx="5283200" cy="584200"/>
          </a:xfrm>
          <a:prstGeom prst="rect">
            <a:avLst/>
          </a:prstGeom>
          <a:noFill/>
        </p:spPr>
        <p:txBody>
          <a:bodyPr>
            <a:spAutoFit/>
          </a:bodyPr>
          <a:lstStyle/>
          <a:p>
            <a:pPr>
              <a:defRPr/>
            </a:pPr>
            <a:r>
              <a:rPr lang="en-US" sz="1400" b="1" dirty="0">
                <a:solidFill>
                  <a:schemeClr val="accent6">
                    <a:lumMod val="75000"/>
                  </a:schemeClr>
                </a:solidFill>
              </a:rPr>
              <a:t>CR0:- Contains system control flags that control operating mode and states of the processor</a:t>
            </a:r>
            <a:r>
              <a:rPr lang="en-US" sz="1800" b="1" dirty="0">
                <a:solidFill>
                  <a:schemeClr val="accent6">
                    <a:lumMod val="75000"/>
                  </a:schemeClr>
                </a:solidFill>
              </a:rPr>
              <a:t>.</a:t>
            </a:r>
          </a:p>
        </p:txBody>
      </p:sp>
      <p:sp>
        <p:nvSpPr>
          <p:cNvPr id="6151" name="TextBox 7"/>
          <p:cNvSpPr txBox="1">
            <a:spLocks noChangeArrowheads="1"/>
          </p:cNvSpPr>
          <p:nvPr/>
        </p:nvSpPr>
        <p:spPr bwMode="auto">
          <a:xfrm>
            <a:off x="6705601" y="4648200"/>
            <a:ext cx="4940300" cy="369888"/>
          </a:xfrm>
          <a:prstGeom prst="rect">
            <a:avLst/>
          </a:prstGeom>
          <a:noFill/>
          <a:ln w="9525">
            <a:noFill/>
            <a:miter lim="800000"/>
            <a:headEnd/>
            <a:tailEnd/>
          </a:ln>
        </p:spPr>
        <p:txBody>
          <a:bodyPr>
            <a:spAutoFit/>
          </a:bodyPr>
          <a:lstStyle/>
          <a:p>
            <a:r>
              <a:rPr lang="en-US" sz="1800" b="1"/>
              <a:t>CR1:- Reserved </a:t>
            </a:r>
          </a:p>
        </p:txBody>
      </p:sp>
      <p:sp>
        <p:nvSpPr>
          <p:cNvPr id="9" name="TextBox 8"/>
          <p:cNvSpPr txBox="1"/>
          <p:nvPr/>
        </p:nvSpPr>
        <p:spPr>
          <a:xfrm>
            <a:off x="6667501" y="3352800"/>
            <a:ext cx="5524500" cy="861774"/>
          </a:xfrm>
          <a:prstGeom prst="rect">
            <a:avLst/>
          </a:prstGeom>
          <a:noFill/>
        </p:spPr>
        <p:txBody>
          <a:bodyPr>
            <a:spAutoFit/>
          </a:bodyPr>
          <a:lstStyle/>
          <a:p>
            <a:pPr algn="just">
              <a:defRPr/>
            </a:pPr>
            <a:endParaRPr lang="en-US" b="1" dirty="0">
              <a:solidFill>
                <a:schemeClr val="tx2">
                  <a:lumMod val="60000"/>
                  <a:lumOff val="40000"/>
                </a:schemeClr>
              </a:solidFill>
            </a:endParaRPr>
          </a:p>
          <a:p>
            <a:pPr algn="just">
              <a:defRPr/>
            </a:pPr>
            <a:r>
              <a:rPr lang="en-US" sz="1600" b="1" dirty="0">
                <a:solidFill>
                  <a:schemeClr val="tx2">
                    <a:lumMod val="60000"/>
                    <a:lumOff val="40000"/>
                  </a:schemeClr>
                </a:solidFill>
              </a:rPr>
              <a:t>CR2 :- Contains the page-fault linear address (the linear address that caused a page fault)</a:t>
            </a:r>
          </a:p>
        </p:txBody>
      </p:sp>
      <p:sp>
        <p:nvSpPr>
          <p:cNvPr id="6153" name="TextBox 9"/>
          <p:cNvSpPr txBox="1">
            <a:spLocks noChangeArrowheads="1"/>
          </p:cNvSpPr>
          <p:nvPr/>
        </p:nvSpPr>
        <p:spPr bwMode="auto">
          <a:xfrm>
            <a:off x="6502401" y="2590800"/>
            <a:ext cx="5422900" cy="738188"/>
          </a:xfrm>
          <a:prstGeom prst="rect">
            <a:avLst/>
          </a:prstGeom>
          <a:noFill/>
          <a:ln w="9525">
            <a:noFill/>
            <a:miter lim="800000"/>
            <a:headEnd/>
            <a:tailEnd/>
          </a:ln>
        </p:spPr>
        <p:txBody>
          <a:bodyPr>
            <a:spAutoFit/>
          </a:bodyPr>
          <a:lstStyle/>
          <a:p>
            <a:pPr algn="just"/>
            <a:r>
              <a:rPr lang="en-US" sz="1400" b="1">
                <a:solidFill>
                  <a:srgbClr val="7030A0"/>
                </a:solidFill>
              </a:rPr>
              <a:t>CR3:- Contains the physical address of the base of the page directory. This register is also known as the page-directory base register (PDBR). </a:t>
            </a:r>
          </a:p>
        </p:txBody>
      </p:sp>
      <p:sp>
        <p:nvSpPr>
          <p:cNvPr id="6154" name="TextBox 10"/>
          <p:cNvSpPr txBox="1">
            <a:spLocks noChangeArrowheads="1"/>
          </p:cNvSpPr>
          <p:nvPr/>
        </p:nvSpPr>
        <p:spPr bwMode="auto">
          <a:xfrm>
            <a:off x="6502400" y="1371600"/>
            <a:ext cx="5689600" cy="584200"/>
          </a:xfrm>
          <a:prstGeom prst="rect">
            <a:avLst/>
          </a:prstGeom>
          <a:noFill/>
          <a:ln w="9525">
            <a:noFill/>
            <a:miter lim="800000"/>
            <a:headEnd/>
            <a:tailEnd/>
          </a:ln>
        </p:spPr>
        <p:txBody>
          <a:bodyPr>
            <a:spAutoFit/>
          </a:bodyPr>
          <a:lstStyle/>
          <a:p>
            <a:r>
              <a:rPr lang="en-US" sz="1600" b="1"/>
              <a:t>CR4:- Contains a group of flags that enable several architectural extensions</a:t>
            </a:r>
          </a:p>
        </p:txBody>
      </p:sp>
      <p:sp>
        <p:nvSpPr>
          <p:cNvPr id="3" name="Slide Number Placeholder 2"/>
          <p:cNvSpPr>
            <a:spLocks noGrp="1"/>
          </p:cNvSpPr>
          <p:nvPr>
            <p:ph type="sldNum" sz="quarter" idx="12"/>
          </p:nvPr>
        </p:nvSpPr>
        <p:spPr/>
        <p:txBody>
          <a:bodyPr/>
          <a:lstStyle/>
          <a:p>
            <a:pPr>
              <a:defRPr/>
            </a:pPr>
            <a:fld id="{14E40042-87ED-425F-AF1F-BA731B4E6C17}"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748316" y="349969"/>
            <a:ext cx="10058400" cy="689692"/>
          </a:xfrm>
        </p:spPr>
        <p:txBody>
          <a:bodyPr/>
          <a:lstStyle/>
          <a:p>
            <a:r>
              <a:rPr lang="en-US" sz="3200" b="1" dirty="0" smtClean="0">
                <a:solidFill>
                  <a:srgbClr val="FF0000"/>
                </a:solidFill>
              </a:rPr>
              <a:t>Components of  the paging mechanism</a:t>
            </a:r>
            <a:endParaRPr lang="en-US" sz="3200" b="1" dirty="0" smtClean="0"/>
          </a:p>
        </p:txBody>
      </p:sp>
      <p:sp>
        <p:nvSpPr>
          <p:cNvPr id="3" name="Content Placeholder 2"/>
          <p:cNvSpPr>
            <a:spLocks noGrp="1"/>
          </p:cNvSpPr>
          <p:nvPr>
            <p:ph idx="1"/>
          </p:nvPr>
        </p:nvSpPr>
        <p:spPr/>
        <p:txBody>
          <a:bodyPr/>
          <a:lstStyle/>
          <a:p>
            <a:pPr>
              <a:buFontTx/>
              <a:buNone/>
              <a:defRPr/>
            </a:pPr>
            <a:r>
              <a:rPr lang="en-US" sz="1800" dirty="0" smtClean="0">
                <a:solidFill>
                  <a:srgbClr val="FF0000"/>
                </a:solidFill>
              </a:rPr>
              <a:t>1. Page directory</a:t>
            </a:r>
            <a:endParaRPr lang="en-US" sz="1800" dirty="0" smtClean="0"/>
          </a:p>
          <a:p>
            <a:pPr lvl="1">
              <a:defRPr/>
            </a:pPr>
            <a:r>
              <a:rPr lang="en-US" sz="1400" dirty="0" smtClean="0">
                <a:ea typeface="+mn-ea"/>
                <a:cs typeface="+mn-cs"/>
              </a:rPr>
              <a:t>An array of </a:t>
            </a:r>
            <a:r>
              <a:rPr lang="en-US" sz="1400" dirty="0" smtClean="0">
                <a:solidFill>
                  <a:srgbClr val="FF0000"/>
                </a:solidFill>
                <a:ea typeface="+mn-ea"/>
                <a:cs typeface="+mn-cs"/>
              </a:rPr>
              <a:t>32-bi</a:t>
            </a:r>
            <a:r>
              <a:rPr lang="en-US" sz="1400" dirty="0" smtClean="0">
                <a:ea typeface="+mn-ea"/>
                <a:cs typeface="+mn-cs"/>
              </a:rPr>
              <a:t>t page-directory entries (PDEs) contained in a 4-Kbyte page. </a:t>
            </a:r>
          </a:p>
          <a:p>
            <a:pPr lvl="1">
              <a:defRPr/>
            </a:pPr>
            <a:r>
              <a:rPr lang="en-US" sz="1400" dirty="0" smtClean="0">
                <a:ea typeface="+mn-ea"/>
                <a:cs typeface="+mn-cs"/>
              </a:rPr>
              <a:t>Up to </a:t>
            </a:r>
            <a:r>
              <a:rPr lang="en-US" sz="1400" dirty="0" smtClean="0">
                <a:solidFill>
                  <a:srgbClr val="FF0000"/>
                </a:solidFill>
                <a:ea typeface="+mn-ea"/>
                <a:cs typeface="+mn-cs"/>
              </a:rPr>
              <a:t>1024</a:t>
            </a:r>
            <a:r>
              <a:rPr lang="en-US" sz="1400" dirty="0" smtClean="0">
                <a:ea typeface="+mn-ea"/>
                <a:cs typeface="+mn-cs"/>
              </a:rPr>
              <a:t> page-directory entries can be held in a page directory.</a:t>
            </a:r>
          </a:p>
          <a:p>
            <a:pPr lvl="1">
              <a:defRPr/>
            </a:pPr>
            <a:r>
              <a:rPr lang="en-US" sz="1400" dirty="0" smtClean="0">
                <a:ea typeface="+mn-ea"/>
                <a:cs typeface="+mn-cs"/>
              </a:rPr>
              <a:t>Page Directory Entry points to Page Table</a:t>
            </a:r>
          </a:p>
          <a:p>
            <a:pPr>
              <a:buFontTx/>
              <a:buNone/>
              <a:defRPr/>
            </a:pPr>
            <a:r>
              <a:rPr lang="en-US" sz="1800" dirty="0" smtClean="0">
                <a:solidFill>
                  <a:srgbClr val="FF0000"/>
                </a:solidFill>
              </a:rPr>
              <a:t>2. Page table</a:t>
            </a:r>
          </a:p>
          <a:p>
            <a:pPr lvl="1">
              <a:defRPr/>
            </a:pPr>
            <a:r>
              <a:rPr lang="en-US" sz="1400" dirty="0" smtClean="0"/>
              <a:t>An array of </a:t>
            </a:r>
            <a:r>
              <a:rPr lang="en-US" sz="1400" dirty="0" smtClean="0">
                <a:solidFill>
                  <a:srgbClr val="FF0000"/>
                </a:solidFill>
              </a:rPr>
              <a:t>32-bit </a:t>
            </a:r>
            <a:r>
              <a:rPr lang="en-US" sz="1400" dirty="0" smtClean="0"/>
              <a:t>page-table entries (PTEs) contained in a 4-KByte page. </a:t>
            </a:r>
          </a:p>
          <a:p>
            <a:pPr lvl="1">
              <a:defRPr/>
            </a:pPr>
            <a:r>
              <a:rPr lang="en-US" sz="1400" dirty="0" smtClean="0"/>
              <a:t>Up to </a:t>
            </a:r>
            <a:r>
              <a:rPr lang="en-US" sz="1400" dirty="0" smtClean="0">
                <a:solidFill>
                  <a:srgbClr val="FF0000"/>
                </a:solidFill>
              </a:rPr>
              <a:t>1024</a:t>
            </a:r>
            <a:r>
              <a:rPr lang="en-US" sz="1400" dirty="0" smtClean="0"/>
              <a:t> page-table entries can be held in a page table. </a:t>
            </a:r>
          </a:p>
          <a:p>
            <a:pPr lvl="1">
              <a:defRPr/>
            </a:pPr>
            <a:r>
              <a:rPr lang="en-US" sz="1400" dirty="0" smtClean="0">
                <a:ea typeface="+mn-ea"/>
                <a:cs typeface="+mn-cs"/>
              </a:rPr>
              <a:t>Page Directory Entry points to Page Frame</a:t>
            </a:r>
          </a:p>
          <a:p>
            <a:pPr>
              <a:buFontTx/>
              <a:buNone/>
              <a:defRPr/>
            </a:pPr>
            <a:r>
              <a:rPr lang="en-US" sz="1800" dirty="0" smtClean="0">
                <a:solidFill>
                  <a:srgbClr val="FF0000"/>
                </a:solidFill>
              </a:rPr>
              <a:t>3. Page</a:t>
            </a:r>
          </a:p>
          <a:p>
            <a:pPr>
              <a:buFontTx/>
              <a:buNone/>
              <a:defRPr/>
            </a:pPr>
            <a:r>
              <a:rPr lang="en-US" sz="1800" dirty="0" smtClean="0">
                <a:solidFill>
                  <a:srgbClr val="FF0000"/>
                </a:solidFill>
              </a:rPr>
              <a:t>	 -  </a:t>
            </a:r>
            <a:r>
              <a:rPr lang="en-US" sz="1400" dirty="0" smtClean="0"/>
              <a:t>A 4-KByte, 2-MByte, or 4-MByte flat address space.</a:t>
            </a:r>
          </a:p>
          <a:p>
            <a:pPr>
              <a:buFontTx/>
              <a:buNone/>
              <a:defRPr/>
            </a:pPr>
            <a:r>
              <a:rPr lang="en-US" sz="1800" dirty="0" smtClean="0">
                <a:solidFill>
                  <a:srgbClr val="FF0000"/>
                </a:solidFill>
              </a:rPr>
              <a:t>4. Page-Directory-Pointer Table</a:t>
            </a:r>
          </a:p>
          <a:p>
            <a:pPr lvl="1">
              <a:defRPr/>
            </a:pPr>
            <a:r>
              <a:rPr lang="en-US" sz="1400" dirty="0" smtClean="0">
                <a:ea typeface="+mn-ea"/>
                <a:cs typeface="+mn-cs"/>
              </a:rPr>
              <a:t>An array of four 64-bit entries, each of which points to a page directory. This data structure is only used when the physical address extension is enabled</a:t>
            </a:r>
          </a:p>
        </p:txBody>
      </p:sp>
      <p:pic>
        <p:nvPicPr>
          <p:cNvPr id="7172" name="Picture 7"/>
          <p:cNvPicPr>
            <a:picLocks noChangeAspect="1"/>
          </p:cNvPicPr>
          <p:nvPr/>
        </p:nvPicPr>
        <p:blipFill>
          <a:blip r:embed="rId2"/>
          <a:srcRect/>
          <a:stretch>
            <a:fillRect/>
          </a:stretch>
        </p:blipFill>
        <p:spPr bwMode="auto">
          <a:xfrm>
            <a:off x="304800" y="152401"/>
            <a:ext cx="1068917" cy="8667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14E40042-87ED-425F-AF1F-BA731B4E6C17}"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522608" y="800731"/>
            <a:ext cx="10160000" cy="258762"/>
          </a:xfrm>
        </p:spPr>
        <p:txBody>
          <a:bodyPr>
            <a:normAutofit fontScale="90000"/>
          </a:bodyPr>
          <a:lstStyle/>
          <a:p>
            <a:pPr algn="l"/>
            <a:r>
              <a:rPr lang="en-US" sz="3200" dirty="0" smtClean="0">
                <a:solidFill>
                  <a:srgbClr val="FF0000"/>
                </a:solidFill>
              </a:rPr>
              <a:t>Continued..</a:t>
            </a:r>
          </a:p>
        </p:txBody>
      </p:sp>
      <p:sp>
        <p:nvSpPr>
          <p:cNvPr id="8195" name="Content Placeholder 2"/>
          <p:cNvSpPr>
            <a:spLocks noGrp="1"/>
          </p:cNvSpPr>
          <p:nvPr>
            <p:ph idx="1"/>
          </p:nvPr>
        </p:nvSpPr>
        <p:spPr>
          <a:xfrm>
            <a:off x="847594" y="1798637"/>
            <a:ext cx="10972800" cy="5059363"/>
          </a:xfrm>
        </p:spPr>
        <p:txBody>
          <a:bodyPr/>
          <a:lstStyle/>
          <a:p>
            <a:pPr algn="just">
              <a:buFont typeface="Wingdings" pitchFamily="2" charset="2"/>
              <a:buChar char="§"/>
            </a:pPr>
            <a:r>
              <a:rPr lang="en-US" sz="2800" dirty="0" smtClean="0"/>
              <a:t>one page directory can address </a:t>
            </a:r>
            <a:r>
              <a:rPr lang="en-US" sz="2800" dirty="0" smtClean="0">
                <a:solidFill>
                  <a:srgbClr val="FF0000"/>
                </a:solidFill>
              </a:rPr>
              <a:t>1M pages </a:t>
            </a:r>
            <a:r>
              <a:rPr lang="en-US" sz="2800" dirty="0" smtClean="0"/>
              <a:t>(2</a:t>
            </a:r>
            <a:r>
              <a:rPr lang="en-US" sz="2800" baseline="30000" dirty="0" smtClean="0"/>
              <a:t>20</a:t>
            </a:r>
            <a:r>
              <a:rPr lang="en-US" sz="2800" dirty="0" smtClean="0"/>
              <a:t>). </a:t>
            </a:r>
          </a:p>
          <a:p>
            <a:pPr algn="just">
              <a:buFont typeface="Wingdings" pitchFamily="2" charset="2"/>
              <a:buChar char="§"/>
            </a:pPr>
            <a:r>
              <a:rPr lang="en-US" sz="2800" dirty="0" smtClean="0"/>
              <a:t>Because each page contains 4K bytes(2</a:t>
            </a:r>
            <a:r>
              <a:rPr lang="en-US" sz="2800" baseline="30000" dirty="0" smtClean="0"/>
              <a:t>12</a:t>
            </a:r>
            <a:r>
              <a:rPr lang="en-US" sz="2800" dirty="0" smtClean="0"/>
              <a:t> )bytes, the tables of one page directory can span the entire physical address space (2</a:t>
            </a:r>
            <a:r>
              <a:rPr lang="en-US" sz="2800" baseline="30000" dirty="0" smtClean="0"/>
              <a:t>20</a:t>
            </a:r>
            <a:r>
              <a:rPr lang="en-US" sz="2800" dirty="0" smtClean="0"/>
              <a:t> times 2</a:t>
            </a:r>
            <a:r>
              <a:rPr lang="en-US" sz="2800" baseline="30000" dirty="0" smtClean="0"/>
              <a:t>12</a:t>
            </a:r>
            <a:r>
              <a:rPr lang="en-US" sz="2800" dirty="0" smtClean="0"/>
              <a:t> = 2</a:t>
            </a:r>
            <a:r>
              <a:rPr lang="en-US" sz="2800" baseline="30000" dirty="0" smtClean="0"/>
              <a:t>32</a:t>
            </a:r>
            <a:r>
              <a:rPr lang="en-US" sz="2800" dirty="0" smtClean="0"/>
              <a:t>).</a:t>
            </a:r>
          </a:p>
          <a:p>
            <a:pPr algn="just">
              <a:buFont typeface="Wingdings" pitchFamily="2" charset="2"/>
              <a:buChar char="§"/>
            </a:pPr>
            <a:r>
              <a:rPr lang="en-US" sz="2800" dirty="0" smtClean="0"/>
              <a:t>The physical address of the current page directory is stored in the CPU register </a:t>
            </a:r>
            <a:r>
              <a:rPr lang="en-US" sz="2800" dirty="0" smtClean="0">
                <a:solidFill>
                  <a:srgbClr val="FF0000"/>
                </a:solidFill>
              </a:rPr>
              <a:t>CR3</a:t>
            </a:r>
            <a:r>
              <a:rPr lang="en-US" sz="2800" dirty="0" smtClean="0"/>
              <a:t>, also called the page directory base register </a:t>
            </a:r>
            <a:r>
              <a:rPr lang="en-US" sz="2800" dirty="0" smtClean="0">
                <a:solidFill>
                  <a:srgbClr val="FF0000"/>
                </a:solidFill>
              </a:rPr>
              <a:t>(PDBR). </a:t>
            </a:r>
          </a:p>
          <a:p>
            <a:pPr algn="just">
              <a:buFont typeface="Wingdings" pitchFamily="2" charset="2"/>
              <a:buChar char="§"/>
            </a:pPr>
            <a:r>
              <a:rPr lang="en-US" sz="2800" dirty="0" smtClean="0"/>
              <a:t>Memory management software has the option of using one page directory for all tasks, one page directory for each task, or some combination of the two.</a:t>
            </a:r>
          </a:p>
          <a:p>
            <a:endParaRPr lang="en-US" sz="2000" dirty="0" smtClean="0"/>
          </a:p>
        </p:txBody>
      </p:sp>
      <p:pic>
        <p:nvPicPr>
          <p:cNvPr id="8196" name="Picture 7"/>
          <p:cNvPicPr>
            <a:picLocks noChangeAspect="1"/>
          </p:cNvPicPr>
          <p:nvPr/>
        </p:nvPicPr>
        <p:blipFill>
          <a:blip r:embed="rId2"/>
          <a:srcRect/>
          <a:stretch>
            <a:fillRect/>
          </a:stretch>
        </p:blipFill>
        <p:spPr bwMode="auto">
          <a:xfrm>
            <a:off x="304800" y="152401"/>
            <a:ext cx="1068917" cy="8667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14E40042-87ED-425F-AF1F-BA731B4E6C17}"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397588" y="-188651"/>
            <a:ext cx="10058400" cy="1449387"/>
          </a:xfrm>
        </p:spPr>
        <p:txBody>
          <a:bodyPr/>
          <a:lstStyle/>
          <a:p>
            <a:r>
              <a:rPr lang="en-US" sz="3600" b="1" dirty="0" smtClean="0">
                <a:solidFill>
                  <a:srgbClr val="FF0000"/>
                </a:solidFill>
              </a:rPr>
              <a:t>Linear Address Translation</a:t>
            </a:r>
          </a:p>
        </p:txBody>
      </p:sp>
      <p:pic>
        <p:nvPicPr>
          <p:cNvPr id="9219" name="Picture 2"/>
          <p:cNvPicPr>
            <a:picLocks noGrp="1" noChangeAspect="1" noChangeArrowheads="1"/>
          </p:cNvPicPr>
          <p:nvPr>
            <p:ph idx="1"/>
          </p:nvPr>
        </p:nvPicPr>
        <p:blipFill>
          <a:blip r:embed="rId2"/>
          <a:srcRect/>
          <a:stretch>
            <a:fillRect/>
          </a:stretch>
        </p:blipFill>
        <p:spPr>
          <a:xfrm>
            <a:off x="1828800" y="1891430"/>
            <a:ext cx="8178800" cy="4115387"/>
          </a:xfrm>
          <a:noFill/>
        </p:spPr>
      </p:pic>
      <p:pic>
        <p:nvPicPr>
          <p:cNvPr id="9220" name="Picture 7"/>
          <p:cNvPicPr>
            <a:picLocks noChangeAspect="1"/>
          </p:cNvPicPr>
          <p:nvPr/>
        </p:nvPicPr>
        <p:blipFill>
          <a:blip r:embed="rId3"/>
          <a:srcRect/>
          <a:stretch>
            <a:fillRect/>
          </a:stretch>
        </p:blipFill>
        <p:spPr bwMode="auto">
          <a:xfrm>
            <a:off x="304800" y="152401"/>
            <a:ext cx="1068917" cy="8667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14E40042-87ED-425F-AF1F-BA731B4E6C17}"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457195" y="0"/>
            <a:ext cx="10972800" cy="1143000"/>
          </a:xfrm>
        </p:spPr>
        <p:txBody>
          <a:bodyPr/>
          <a:lstStyle/>
          <a:p>
            <a:r>
              <a:rPr lang="en-US" sz="3200" dirty="0" smtClean="0">
                <a:solidFill>
                  <a:srgbClr val="FF0000"/>
                </a:solidFill>
              </a:rPr>
              <a:t>PAGE DIRECTORY BASE REGISTER</a:t>
            </a:r>
          </a:p>
        </p:txBody>
      </p:sp>
      <p:sp>
        <p:nvSpPr>
          <p:cNvPr id="11267" name="Content Placeholder 2"/>
          <p:cNvSpPr>
            <a:spLocks noGrp="1"/>
          </p:cNvSpPr>
          <p:nvPr>
            <p:ph idx="1"/>
          </p:nvPr>
        </p:nvSpPr>
        <p:spPr>
          <a:xfrm>
            <a:off x="634652" y="1800616"/>
            <a:ext cx="10972800" cy="4876800"/>
          </a:xfrm>
        </p:spPr>
        <p:txBody>
          <a:bodyPr/>
          <a:lstStyle/>
          <a:p>
            <a:pPr algn="just"/>
            <a:r>
              <a:rPr lang="en-US" sz="2000" dirty="0" smtClean="0"/>
              <a:t>The physical address of the current page directory is stored in the </a:t>
            </a:r>
            <a:r>
              <a:rPr lang="en-US" sz="2000" dirty="0" smtClean="0">
                <a:solidFill>
                  <a:srgbClr val="7030A0"/>
                </a:solidFill>
              </a:rPr>
              <a:t>CR3 register (also called the page directory base register or PDBR</a:t>
            </a:r>
            <a:r>
              <a:rPr lang="en-US" sz="2000" dirty="0" smtClean="0">
                <a:solidFill>
                  <a:srgbClr val="FF0000"/>
                </a:solidFill>
              </a:rPr>
              <a:t>).</a:t>
            </a:r>
          </a:p>
          <a:p>
            <a:pPr algn="just"/>
            <a:endParaRPr lang="en-US" sz="2000" dirty="0" smtClean="0"/>
          </a:p>
          <a:p>
            <a:pPr algn="just"/>
            <a:r>
              <a:rPr lang="en-US" sz="2000" dirty="0" smtClean="0">
                <a:solidFill>
                  <a:srgbClr val="7030A0"/>
                </a:solidFill>
              </a:rPr>
              <a:t>CR2 is the Page Fault Linear Address register</a:t>
            </a:r>
            <a:r>
              <a:rPr lang="en-US" sz="2000" dirty="0" smtClean="0"/>
              <a:t>. It holds the </a:t>
            </a:r>
            <a:r>
              <a:rPr lang="en-US" sz="2000" dirty="0" smtClean="0">
                <a:solidFill>
                  <a:srgbClr val="7030A0"/>
                </a:solidFill>
              </a:rPr>
              <a:t>32-bit linear address </a:t>
            </a:r>
            <a:r>
              <a:rPr lang="en-US" sz="2000" dirty="0" smtClean="0"/>
              <a:t>which caused the last page fault detected.</a:t>
            </a:r>
          </a:p>
          <a:p>
            <a:pPr algn="just"/>
            <a:endParaRPr lang="en-US" sz="2000" dirty="0" smtClean="0"/>
          </a:p>
          <a:p>
            <a:r>
              <a:rPr lang="en-US" sz="2000" dirty="0" smtClean="0"/>
              <a:t>If paging is to be used, the </a:t>
            </a:r>
            <a:r>
              <a:rPr lang="en-US" sz="2000" dirty="0" smtClean="0">
                <a:solidFill>
                  <a:srgbClr val="7030A0"/>
                </a:solidFill>
              </a:rPr>
              <a:t>PDBR must be loaded as part of the processor initialization process </a:t>
            </a:r>
            <a:r>
              <a:rPr lang="en-US" sz="2000" dirty="0" smtClean="0"/>
              <a:t>(prior to enabling paging). </a:t>
            </a:r>
          </a:p>
          <a:p>
            <a:endParaRPr lang="en-US" sz="2000" dirty="0" smtClean="0"/>
          </a:p>
          <a:p>
            <a:r>
              <a:rPr lang="en-US" sz="2000" dirty="0" smtClean="0"/>
              <a:t>The PDBR can then be changed either explicitly by loading a new value in CR3 with a MOV instruction or implicitly as part of a task switch.</a:t>
            </a:r>
          </a:p>
        </p:txBody>
      </p:sp>
      <p:pic>
        <p:nvPicPr>
          <p:cNvPr id="11268" name="Picture 7"/>
          <p:cNvPicPr>
            <a:picLocks noChangeAspect="1"/>
          </p:cNvPicPr>
          <p:nvPr/>
        </p:nvPicPr>
        <p:blipFill>
          <a:blip r:embed="rId2"/>
          <a:srcRect/>
          <a:stretch>
            <a:fillRect/>
          </a:stretch>
        </p:blipFill>
        <p:spPr bwMode="auto">
          <a:xfrm>
            <a:off x="304800" y="152401"/>
            <a:ext cx="1068917" cy="8667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14E40042-87ED-425F-AF1F-BA731B4E6C17}"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832975" y="362320"/>
            <a:ext cx="10972800" cy="487362"/>
          </a:xfrm>
        </p:spPr>
        <p:txBody>
          <a:bodyPr>
            <a:normAutofit fontScale="90000"/>
          </a:bodyPr>
          <a:lstStyle/>
          <a:p>
            <a:r>
              <a:rPr lang="en-US" sz="3600" b="1" dirty="0" smtClean="0">
                <a:solidFill>
                  <a:srgbClr val="FF0000"/>
                </a:solidFill>
              </a:rPr>
              <a:t>CR2,CR3</a:t>
            </a:r>
          </a:p>
        </p:txBody>
      </p:sp>
      <p:pic>
        <p:nvPicPr>
          <p:cNvPr id="12291" name="Picture 2"/>
          <p:cNvPicPr>
            <a:picLocks noGrp="1" noChangeAspect="1" noChangeArrowheads="1"/>
          </p:cNvPicPr>
          <p:nvPr>
            <p:ph idx="1"/>
          </p:nvPr>
        </p:nvPicPr>
        <p:blipFill>
          <a:blip r:embed="rId2"/>
          <a:srcRect/>
          <a:stretch>
            <a:fillRect/>
          </a:stretch>
        </p:blipFill>
        <p:spPr>
          <a:xfrm>
            <a:off x="1524000" y="914400"/>
            <a:ext cx="9550400" cy="2133600"/>
          </a:xfrm>
          <a:noFill/>
        </p:spPr>
      </p:pic>
      <p:sp>
        <p:nvSpPr>
          <p:cNvPr id="12292" name="Rectangle 4"/>
          <p:cNvSpPr>
            <a:spLocks noChangeArrowheads="1"/>
          </p:cNvSpPr>
          <p:nvPr/>
        </p:nvSpPr>
        <p:spPr bwMode="auto">
          <a:xfrm>
            <a:off x="1828800" y="3200401"/>
            <a:ext cx="9144000" cy="708025"/>
          </a:xfrm>
          <a:prstGeom prst="rect">
            <a:avLst/>
          </a:prstGeom>
          <a:noFill/>
          <a:ln w="9525">
            <a:noFill/>
            <a:miter lim="800000"/>
            <a:headEnd/>
            <a:tailEnd/>
          </a:ln>
        </p:spPr>
        <p:txBody>
          <a:bodyPr>
            <a:spAutoFit/>
          </a:bodyPr>
          <a:lstStyle/>
          <a:p>
            <a:pPr algn="just"/>
            <a:r>
              <a:rPr lang="en-US" sz="2000">
                <a:solidFill>
                  <a:srgbClr val="FF0000"/>
                </a:solidFill>
              </a:rPr>
              <a:t>CR2</a:t>
            </a:r>
            <a:r>
              <a:rPr lang="en-US" sz="2000"/>
              <a:t>  holds the 32-bit linear address that caused the last page fault detected. It is used for handling page faults when PG is set.</a:t>
            </a:r>
          </a:p>
        </p:txBody>
      </p:sp>
      <p:sp>
        <p:nvSpPr>
          <p:cNvPr id="12293" name="Rectangle 5"/>
          <p:cNvSpPr>
            <a:spLocks noChangeArrowheads="1"/>
          </p:cNvSpPr>
          <p:nvPr/>
        </p:nvSpPr>
        <p:spPr bwMode="auto">
          <a:xfrm>
            <a:off x="1828800" y="4191001"/>
            <a:ext cx="9245600" cy="1015663"/>
          </a:xfrm>
          <a:prstGeom prst="rect">
            <a:avLst/>
          </a:prstGeom>
          <a:noFill/>
          <a:ln w="9525">
            <a:noFill/>
            <a:miter lim="800000"/>
            <a:headEnd/>
            <a:tailEnd/>
          </a:ln>
        </p:spPr>
        <p:txBody>
          <a:bodyPr>
            <a:spAutoFit/>
          </a:bodyPr>
          <a:lstStyle/>
          <a:p>
            <a:pPr algn="just"/>
            <a:r>
              <a:rPr lang="en-US" sz="2000">
                <a:solidFill>
                  <a:srgbClr val="FF0000"/>
                </a:solidFill>
              </a:rPr>
              <a:t>CR3 </a:t>
            </a:r>
            <a:r>
              <a:rPr lang="en-US" sz="2000"/>
              <a:t>contains the physical base address of the page directory table. </a:t>
            </a:r>
          </a:p>
          <a:p>
            <a:pPr algn="just"/>
            <a:r>
              <a:rPr lang="en-US" sz="2000"/>
              <a:t>Since the page directory table is always 4 Kbyte-aligned, the lowest twelve bits of CR3 are ignored .</a:t>
            </a:r>
          </a:p>
        </p:txBody>
      </p:sp>
      <p:pic>
        <p:nvPicPr>
          <p:cNvPr id="12294" name="Picture 7"/>
          <p:cNvPicPr>
            <a:picLocks noChangeAspect="1"/>
          </p:cNvPicPr>
          <p:nvPr/>
        </p:nvPicPr>
        <p:blipFill>
          <a:blip r:embed="rId3"/>
          <a:srcRect/>
          <a:stretch>
            <a:fillRect/>
          </a:stretch>
        </p:blipFill>
        <p:spPr bwMode="auto">
          <a:xfrm>
            <a:off x="304800" y="152401"/>
            <a:ext cx="1068917" cy="8667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14E40042-87ED-425F-AF1F-BA731B4E6C17}"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z="3200" b="1" dirty="0" smtClean="0">
                <a:solidFill>
                  <a:srgbClr val="FF0000"/>
                </a:solidFill>
              </a:rPr>
              <a:t>Linear Address Translation</a:t>
            </a:r>
          </a:p>
        </p:txBody>
      </p:sp>
      <p:sp>
        <p:nvSpPr>
          <p:cNvPr id="3" name="Content Placeholder 2"/>
          <p:cNvSpPr>
            <a:spLocks noGrp="1"/>
          </p:cNvSpPr>
          <p:nvPr>
            <p:ph idx="1"/>
          </p:nvPr>
        </p:nvSpPr>
        <p:spPr/>
        <p:txBody>
          <a:bodyPr/>
          <a:lstStyle/>
          <a:p>
            <a:pPr>
              <a:buFontTx/>
              <a:buNone/>
              <a:defRPr/>
            </a:pPr>
            <a:r>
              <a:rPr lang="en-US" sz="2000" dirty="0" smtClean="0"/>
              <a:t>To select the various table entries, the linear address is divided into three sections:</a:t>
            </a:r>
          </a:p>
          <a:p>
            <a:pPr>
              <a:defRPr/>
            </a:pPr>
            <a:r>
              <a:rPr lang="en-US" sz="2000" b="1" dirty="0" smtClean="0"/>
              <a:t> Page-directory entry</a:t>
            </a:r>
          </a:p>
          <a:p>
            <a:pPr>
              <a:buFontTx/>
              <a:buNone/>
              <a:defRPr/>
            </a:pPr>
            <a:r>
              <a:rPr lang="en-US" sz="2000" dirty="0" smtClean="0"/>
              <a:t>		</a:t>
            </a:r>
            <a:r>
              <a:rPr lang="en-US" sz="1600" dirty="0" smtClean="0"/>
              <a:t>Bits 22 through 31 provide an offset to an entry in the page directory. </a:t>
            </a:r>
          </a:p>
          <a:p>
            <a:pPr>
              <a:buFontTx/>
              <a:buNone/>
              <a:defRPr/>
            </a:pPr>
            <a:r>
              <a:rPr lang="en-US" sz="1600" dirty="0" smtClean="0"/>
              <a:t>		The selected entry provides the base physical address of a page table.</a:t>
            </a:r>
          </a:p>
          <a:p>
            <a:pPr>
              <a:defRPr/>
            </a:pPr>
            <a:r>
              <a:rPr lang="en-US" sz="2000" b="1" dirty="0" smtClean="0"/>
              <a:t>Page-table entry</a:t>
            </a:r>
          </a:p>
          <a:p>
            <a:pPr lvl="1">
              <a:defRPr/>
            </a:pPr>
            <a:r>
              <a:rPr lang="en-US" sz="1600" dirty="0" smtClean="0">
                <a:ea typeface="+mn-ea"/>
                <a:cs typeface="+mn-cs"/>
              </a:rPr>
              <a:t>Bits 12 through 21 of the linear address provide an offset to an entry in the selected page table. </a:t>
            </a:r>
          </a:p>
          <a:p>
            <a:pPr lvl="1">
              <a:defRPr/>
            </a:pPr>
            <a:r>
              <a:rPr lang="en-US" sz="1600" dirty="0" smtClean="0">
                <a:ea typeface="+mn-ea"/>
                <a:cs typeface="+mn-cs"/>
              </a:rPr>
              <a:t>This entry provides the base physical address of a page in physical memory.</a:t>
            </a:r>
          </a:p>
          <a:p>
            <a:pPr>
              <a:defRPr/>
            </a:pPr>
            <a:r>
              <a:rPr lang="en-US" sz="2000" b="1" dirty="0" smtClean="0"/>
              <a:t>Page offset</a:t>
            </a:r>
          </a:p>
          <a:p>
            <a:pPr lvl="1">
              <a:defRPr/>
            </a:pPr>
            <a:r>
              <a:rPr lang="en-US" sz="1600" dirty="0" smtClean="0">
                <a:ea typeface="+mn-ea"/>
                <a:cs typeface="+mn-cs"/>
              </a:rPr>
              <a:t>Bits 0 through 11 provides an offset to a physical address in the page.</a:t>
            </a:r>
            <a:endParaRPr lang="en-US" sz="1600" dirty="0"/>
          </a:p>
        </p:txBody>
      </p:sp>
      <p:pic>
        <p:nvPicPr>
          <p:cNvPr id="10244" name="Picture 7"/>
          <p:cNvPicPr>
            <a:picLocks noChangeAspect="1"/>
          </p:cNvPicPr>
          <p:nvPr/>
        </p:nvPicPr>
        <p:blipFill>
          <a:blip r:embed="rId2"/>
          <a:srcRect/>
          <a:stretch>
            <a:fillRect/>
          </a:stretch>
        </p:blipFill>
        <p:spPr bwMode="auto">
          <a:xfrm>
            <a:off x="304800" y="152401"/>
            <a:ext cx="1068917" cy="8667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14E40042-87ED-425F-AF1F-BA731B4E6C17}"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p:cNvSpPr/>
          <p:nvPr/>
        </p:nvSpPr>
        <p:spPr>
          <a:xfrm>
            <a:off x="3810001" y="3000376"/>
            <a:ext cx="4476751" cy="385762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58" name="Rounded Rectangle 57"/>
          <p:cNvSpPr/>
          <p:nvPr/>
        </p:nvSpPr>
        <p:spPr>
          <a:xfrm>
            <a:off x="7810501" y="4786314"/>
            <a:ext cx="4381500" cy="2071687"/>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54" name="Rectangle 53"/>
          <p:cNvSpPr/>
          <p:nvPr/>
        </p:nvSpPr>
        <p:spPr>
          <a:xfrm>
            <a:off x="8667752" y="0"/>
            <a:ext cx="3524249" cy="464343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HDD</a:t>
            </a:r>
            <a:endParaRPr lang="en-IN" dirty="0"/>
          </a:p>
        </p:txBody>
      </p:sp>
      <p:sp>
        <p:nvSpPr>
          <p:cNvPr id="53" name="Rectangle 52"/>
          <p:cNvSpPr/>
          <p:nvPr/>
        </p:nvSpPr>
        <p:spPr>
          <a:xfrm>
            <a:off x="4381500" y="1"/>
            <a:ext cx="4286251" cy="278606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7" name="Rectangle 6"/>
          <p:cNvSpPr/>
          <p:nvPr/>
        </p:nvSpPr>
        <p:spPr>
          <a:xfrm>
            <a:off x="952500" y="-71438"/>
            <a:ext cx="3143251"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P2.1</a:t>
            </a:r>
            <a:endParaRPr lang="en-IN" dirty="0"/>
          </a:p>
        </p:txBody>
      </p:sp>
      <p:sp>
        <p:nvSpPr>
          <p:cNvPr id="10" name="Rectangle 9"/>
          <p:cNvSpPr/>
          <p:nvPr/>
        </p:nvSpPr>
        <p:spPr>
          <a:xfrm>
            <a:off x="952500" y="-71438"/>
            <a:ext cx="3143251" cy="7858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P1.0</a:t>
            </a:r>
            <a:endParaRPr lang="en-IN" dirty="0"/>
          </a:p>
        </p:txBody>
      </p:sp>
      <p:sp>
        <p:nvSpPr>
          <p:cNvPr id="11" name="Rectangle 10"/>
          <p:cNvSpPr/>
          <p:nvPr/>
        </p:nvSpPr>
        <p:spPr>
          <a:xfrm>
            <a:off x="952500" y="714376"/>
            <a:ext cx="3143251" cy="785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P2.0</a:t>
            </a:r>
            <a:endParaRPr lang="en-IN" dirty="0"/>
          </a:p>
        </p:txBody>
      </p:sp>
      <p:sp>
        <p:nvSpPr>
          <p:cNvPr id="12" name="Rectangle 11"/>
          <p:cNvSpPr/>
          <p:nvPr/>
        </p:nvSpPr>
        <p:spPr>
          <a:xfrm>
            <a:off x="952500" y="2286001"/>
            <a:ext cx="3143251" cy="7858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P3.0</a:t>
            </a:r>
            <a:endParaRPr lang="en-IN" dirty="0"/>
          </a:p>
        </p:txBody>
      </p:sp>
      <p:sp>
        <p:nvSpPr>
          <p:cNvPr id="13" name="Rectangle 12"/>
          <p:cNvSpPr/>
          <p:nvPr/>
        </p:nvSpPr>
        <p:spPr>
          <a:xfrm>
            <a:off x="952500" y="1500188"/>
            <a:ext cx="3143251" cy="78581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P1.1</a:t>
            </a:r>
            <a:endParaRPr lang="en-IN" dirty="0"/>
          </a:p>
        </p:txBody>
      </p:sp>
      <p:sp>
        <p:nvSpPr>
          <p:cNvPr id="14" name="Rectangle 13"/>
          <p:cNvSpPr/>
          <p:nvPr/>
        </p:nvSpPr>
        <p:spPr>
          <a:xfrm>
            <a:off x="952500" y="3786188"/>
            <a:ext cx="3143251" cy="7143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P1.2</a:t>
            </a:r>
            <a:endParaRPr lang="en-IN" dirty="0"/>
          </a:p>
        </p:txBody>
      </p:sp>
      <p:sp>
        <p:nvSpPr>
          <p:cNvPr id="15" name="Rectangle 14"/>
          <p:cNvSpPr/>
          <p:nvPr/>
        </p:nvSpPr>
        <p:spPr>
          <a:xfrm>
            <a:off x="952500" y="4500563"/>
            <a:ext cx="3143251" cy="785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P2.1</a:t>
            </a:r>
            <a:endParaRPr lang="en-IN" dirty="0"/>
          </a:p>
        </p:txBody>
      </p:sp>
      <p:sp>
        <p:nvSpPr>
          <p:cNvPr id="16" name="Rectangle 15"/>
          <p:cNvSpPr/>
          <p:nvPr/>
        </p:nvSpPr>
        <p:spPr>
          <a:xfrm>
            <a:off x="952500" y="5286376"/>
            <a:ext cx="3143251" cy="785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P2.2</a:t>
            </a:r>
            <a:endParaRPr lang="en-IN" dirty="0"/>
          </a:p>
        </p:txBody>
      </p:sp>
      <p:sp>
        <p:nvSpPr>
          <p:cNvPr id="17" name="Rectangle 16"/>
          <p:cNvSpPr/>
          <p:nvPr/>
        </p:nvSpPr>
        <p:spPr>
          <a:xfrm>
            <a:off x="952500" y="6072188"/>
            <a:ext cx="3143251" cy="78581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FREE Page Frame</a:t>
            </a:r>
            <a:endParaRPr lang="en-IN" dirty="0"/>
          </a:p>
        </p:txBody>
      </p:sp>
      <p:sp>
        <p:nvSpPr>
          <p:cNvPr id="18" name="Rectangle 17"/>
          <p:cNvSpPr/>
          <p:nvPr/>
        </p:nvSpPr>
        <p:spPr>
          <a:xfrm>
            <a:off x="4857751" y="0"/>
            <a:ext cx="3143249" cy="2357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9" name="Rectangle 18"/>
          <p:cNvSpPr/>
          <p:nvPr/>
        </p:nvSpPr>
        <p:spPr>
          <a:xfrm>
            <a:off x="4857751" y="1"/>
            <a:ext cx="3143249" cy="7858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P1.0</a:t>
            </a:r>
            <a:endParaRPr lang="en-IN" dirty="0"/>
          </a:p>
        </p:txBody>
      </p:sp>
      <p:sp>
        <p:nvSpPr>
          <p:cNvPr id="20" name="Rectangle 19"/>
          <p:cNvSpPr/>
          <p:nvPr/>
        </p:nvSpPr>
        <p:spPr>
          <a:xfrm>
            <a:off x="4857751" y="785813"/>
            <a:ext cx="3143249" cy="78581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P1.1</a:t>
            </a:r>
            <a:endParaRPr lang="en-IN" dirty="0"/>
          </a:p>
        </p:txBody>
      </p:sp>
      <p:sp>
        <p:nvSpPr>
          <p:cNvPr id="21" name="Rectangle 20"/>
          <p:cNvSpPr/>
          <p:nvPr/>
        </p:nvSpPr>
        <p:spPr>
          <a:xfrm>
            <a:off x="4857751" y="1571625"/>
            <a:ext cx="3143249" cy="7858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P1.2</a:t>
            </a:r>
            <a:endParaRPr lang="en-IN" dirty="0"/>
          </a:p>
        </p:txBody>
      </p:sp>
      <p:sp>
        <p:nvSpPr>
          <p:cNvPr id="31" name="Rectangle 30"/>
          <p:cNvSpPr/>
          <p:nvPr/>
        </p:nvSpPr>
        <p:spPr>
          <a:xfrm>
            <a:off x="8858252" y="1285876"/>
            <a:ext cx="3143249" cy="7858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P2.0</a:t>
            </a:r>
            <a:endParaRPr lang="en-IN" dirty="0"/>
          </a:p>
        </p:txBody>
      </p:sp>
      <p:sp>
        <p:nvSpPr>
          <p:cNvPr id="32" name="Rectangle 31"/>
          <p:cNvSpPr/>
          <p:nvPr/>
        </p:nvSpPr>
        <p:spPr>
          <a:xfrm>
            <a:off x="8858252" y="2071688"/>
            <a:ext cx="3143249" cy="78581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P2.1</a:t>
            </a:r>
            <a:endParaRPr lang="en-IN" dirty="0"/>
          </a:p>
        </p:txBody>
      </p:sp>
      <p:sp>
        <p:nvSpPr>
          <p:cNvPr id="33" name="Rectangle 32"/>
          <p:cNvSpPr/>
          <p:nvPr/>
        </p:nvSpPr>
        <p:spPr>
          <a:xfrm>
            <a:off x="8858252" y="2857501"/>
            <a:ext cx="3143249" cy="7858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P2.2</a:t>
            </a:r>
            <a:endParaRPr lang="en-IN" dirty="0"/>
          </a:p>
        </p:txBody>
      </p:sp>
      <p:sp>
        <p:nvSpPr>
          <p:cNvPr id="34" name="Rectangle 33"/>
          <p:cNvSpPr/>
          <p:nvPr/>
        </p:nvSpPr>
        <p:spPr>
          <a:xfrm>
            <a:off x="8858252" y="3643313"/>
            <a:ext cx="3143249" cy="78581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P2.3</a:t>
            </a:r>
            <a:endParaRPr lang="en-IN" dirty="0"/>
          </a:p>
        </p:txBody>
      </p:sp>
      <p:sp>
        <p:nvSpPr>
          <p:cNvPr id="35" name="Rectangle 34"/>
          <p:cNvSpPr/>
          <p:nvPr/>
        </p:nvSpPr>
        <p:spPr>
          <a:xfrm>
            <a:off x="8763000" y="1"/>
            <a:ext cx="3143251" cy="7858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P3.0</a:t>
            </a:r>
            <a:endParaRPr lang="en-IN" dirty="0"/>
          </a:p>
        </p:txBody>
      </p:sp>
      <p:sp>
        <p:nvSpPr>
          <p:cNvPr id="37" name="Rectangle 36"/>
          <p:cNvSpPr/>
          <p:nvPr/>
        </p:nvSpPr>
        <p:spPr>
          <a:xfrm>
            <a:off x="1" y="0"/>
            <a:ext cx="952500" cy="214313"/>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0</a:t>
            </a:r>
            <a:endParaRPr lang="en-IN" sz="1600" dirty="0"/>
          </a:p>
        </p:txBody>
      </p:sp>
      <p:sp>
        <p:nvSpPr>
          <p:cNvPr id="38" name="Rectangle 37"/>
          <p:cNvSpPr/>
          <p:nvPr/>
        </p:nvSpPr>
        <p:spPr>
          <a:xfrm>
            <a:off x="1" y="785813"/>
            <a:ext cx="952500" cy="21431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a:t>
            </a:r>
            <a:endParaRPr lang="en-IN" dirty="0"/>
          </a:p>
        </p:txBody>
      </p:sp>
      <p:sp>
        <p:nvSpPr>
          <p:cNvPr id="40" name="Rectangle 39"/>
          <p:cNvSpPr/>
          <p:nvPr/>
        </p:nvSpPr>
        <p:spPr>
          <a:xfrm>
            <a:off x="1" y="1571625"/>
            <a:ext cx="952500" cy="28575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2</a:t>
            </a:r>
            <a:endParaRPr lang="en-IN" dirty="0"/>
          </a:p>
        </p:txBody>
      </p:sp>
      <p:sp>
        <p:nvSpPr>
          <p:cNvPr id="41" name="Rectangle 40"/>
          <p:cNvSpPr/>
          <p:nvPr/>
        </p:nvSpPr>
        <p:spPr>
          <a:xfrm>
            <a:off x="1" y="2357438"/>
            <a:ext cx="952500" cy="21431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3</a:t>
            </a:r>
            <a:endParaRPr lang="en-IN" dirty="0"/>
          </a:p>
        </p:txBody>
      </p:sp>
      <p:sp>
        <p:nvSpPr>
          <p:cNvPr id="42" name="Rectangle 41"/>
          <p:cNvSpPr/>
          <p:nvPr/>
        </p:nvSpPr>
        <p:spPr>
          <a:xfrm>
            <a:off x="1" y="3143250"/>
            <a:ext cx="952500" cy="28575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4</a:t>
            </a:r>
            <a:endParaRPr lang="en-IN" dirty="0"/>
          </a:p>
        </p:txBody>
      </p:sp>
      <p:sp>
        <p:nvSpPr>
          <p:cNvPr id="43" name="Rectangle 42"/>
          <p:cNvSpPr/>
          <p:nvPr/>
        </p:nvSpPr>
        <p:spPr>
          <a:xfrm>
            <a:off x="1" y="3857626"/>
            <a:ext cx="952500" cy="214313"/>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5</a:t>
            </a:r>
            <a:endParaRPr lang="en-IN" dirty="0"/>
          </a:p>
        </p:txBody>
      </p:sp>
      <p:sp>
        <p:nvSpPr>
          <p:cNvPr id="44" name="Rectangle 43"/>
          <p:cNvSpPr/>
          <p:nvPr/>
        </p:nvSpPr>
        <p:spPr>
          <a:xfrm>
            <a:off x="1" y="4572001"/>
            <a:ext cx="952500" cy="214313"/>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6</a:t>
            </a:r>
            <a:endParaRPr lang="en-IN" dirty="0"/>
          </a:p>
        </p:txBody>
      </p:sp>
      <p:sp>
        <p:nvSpPr>
          <p:cNvPr id="45" name="Rectangle 44"/>
          <p:cNvSpPr/>
          <p:nvPr/>
        </p:nvSpPr>
        <p:spPr>
          <a:xfrm>
            <a:off x="1" y="5286376"/>
            <a:ext cx="952500" cy="214313"/>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7</a:t>
            </a:r>
            <a:endParaRPr lang="en-IN" dirty="0"/>
          </a:p>
        </p:txBody>
      </p:sp>
      <p:sp>
        <p:nvSpPr>
          <p:cNvPr id="46" name="Rectangle 45"/>
          <p:cNvSpPr/>
          <p:nvPr/>
        </p:nvSpPr>
        <p:spPr>
          <a:xfrm>
            <a:off x="1" y="6072188"/>
            <a:ext cx="952500" cy="21431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8</a:t>
            </a:r>
            <a:endParaRPr lang="en-IN" dirty="0"/>
          </a:p>
        </p:txBody>
      </p:sp>
      <p:graphicFrame>
        <p:nvGraphicFramePr>
          <p:cNvPr id="47" name="Table 46"/>
          <p:cNvGraphicFramePr>
            <a:graphicFrameLocks noGrp="1"/>
          </p:cNvGraphicFramePr>
          <p:nvPr/>
        </p:nvGraphicFramePr>
        <p:xfrm>
          <a:off x="9366251" y="5049838"/>
          <a:ext cx="2539990" cy="1737360"/>
        </p:xfrm>
        <a:graphic>
          <a:graphicData uri="http://schemas.openxmlformats.org/drawingml/2006/table">
            <a:tbl>
              <a:tblPr firstRow="1" bandRow="1">
                <a:tableStyleId>{5C22544A-7EE6-4342-B048-85BDC9FD1C3A}</a:tableStyleId>
              </a:tblPr>
              <a:tblGrid>
                <a:gridCol w="1269995"/>
                <a:gridCol w="1269995"/>
              </a:tblGrid>
              <a:tr h="365124">
                <a:tc>
                  <a:txBody>
                    <a:bodyPr/>
                    <a:lstStyle/>
                    <a:p>
                      <a:r>
                        <a:rPr lang="en-US" dirty="0" smtClean="0"/>
                        <a:t>Page No.</a:t>
                      </a:r>
                      <a:endParaRPr lang="en-IN" dirty="0"/>
                    </a:p>
                  </a:txBody>
                  <a:tcPr marL="121920" marR="121920"/>
                </a:tc>
                <a:tc>
                  <a:txBody>
                    <a:bodyPr/>
                    <a:lstStyle/>
                    <a:p>
                      <a:r>
                        <a:rPr lang="en-US" dirty="0" smtClean="0"/>
                        <a:t>Base address</a:t>
                      </a:r>
                      <a:endParaRPr lang="en-IN" dirty="0"/>
                    </a:p>
                  </a:txBody>
                  <a:tcPr marL="121920" marR="121920"/>
                </a:tc>
              </a:tr>
              <a:tr h="365124">
                <a:tc>
                  <a:txBody>
                    <a:bodyPr/>
                    <a:lstStyle/>
                    <a:p>
                      <a:r>
                        <a:rPr lang="en-US" dirty="0" smtClean="0"/>
                        <a:t>0</a:t>
                      </a:r>
                      <a:endParaRPr lang="en-IN" dirty="0"/>
                    </a:p>
                  </a:txBody>
                  <a:tcPr marL="121920" marR="121920"/>
                </a:tc>
                <a:tc>
                  <a:txBody>
                    <a:bodyPr/>
                    <a:lstStyle/>
                    <a:p>
                      <a:r>
                        <a:rPr lang="en-US" dirty="0" smtClean="0"/>
                        <a:t>0</a:t>
                      </a:r>
                      <a:endParaRPr lang="en-IN" dirty="0"/>
                    </a:p>
                  </a:txBody>
                  <a:tcPr marL="121920" marR="121920"/>
                </a:tc>
              </a:tr>
              <a:tr h="365124">
                <a:tc>
                  <a:txBody>
                    <a:bodyPr/>
                    <a:lstStyle/>
                    <a:p>
                      <a:r>
                        <a:rPr lang="en-US" dirty="0" smtClean="0"/>
                        <a:t>1</a:t>
                      </a:r>
                      <a:endParaRPr lang="en-IN" dirty="0"/>
                    </a:p>
                  </a:txBody>
                  <a:tcPr marL="121920" marR="121920"/>
                </a:tc>
                <a:tc>
                  <a:txBody>
                    <a:bodyPr/>
                    <a:lstStyle/>
                    <a:p>
                      <a:r>
                        <a:rPr lang="en-US" dirty="0" smtClean="0"/>
                        <a:t>2</a:t>
                      </a:r>
                      <a:endParaRPr lang="en-IN" dirty="0"/>
                    </a:p>
                  </a:txBody>
                  <a:tcPr marL="121920" marR="121920"/>
                </a:tc>
              </a:tr>
              <a:tr h="365124">
                <a:tc>
                  <a:txBody>
                    <a:bodyPr/>
                    <a:lstStyle/>
                    <a:p>
                      <a:r>
                        <a:rPr lang="en-US" dirty="0" smtClean="0"/>
                        <a:t>2</a:t>
                      </a:r>
                      <a:endParaRPr lang="en-IN" dirty="0"/>
                    </a:p>
                  </a:txBody>
                  <a:tcPr marL="121920" marR="121920"/>
                </a:tc>
                <a:tc>
                  <a:txBody>
                    <a:bodyPr/>
                    <a:lstStyle/>
                    <a:p>
                      <a:r>
                        <a:rPr lang="en-US" dirty="0" smtClean="0"/>
                        <a:t>5</a:t>
                      </a:r>
                      <a:endParaRPr lang="en-IN" dirty="0"/>
                    </a:p>
                  </a:txBody>
                  <a:tcPr marL="121920" marR="121920"/>
                </a:tc>
              </a:tr>
            </a:tbl>
          </a:graphicData>
        </a:graphic>
      </p:graphicFrame>
      <p:graphicFrame>
        <p:nvGraphicFramePr>
          <p:cNvPr id="48" name="Table 47"/>
          <p:cNvGraphicFramePr>
            <a:graphicFrameLocks noGrp="1"/>
          </p:cNvGraphicFramePr>
          <p:nvPr/>
        </p:nvGraphicFramePr>
        <p:xfrm>
          <a:off x="5175251" y="3214688"/>
          <a:ext cx="2539990" cy="1005840"/>
        </p:xfrm>
        <a:graphic>
          <a:graphicData uri="http://schemas.openxmlformats.org/drawingml/2006/table">
            <a:tbl>
              <a:tblPr firstRow="1" bandRow="1">
                <a:tableStyleId>{5C22544A-7EE6-4342-B048-85BDC9FD1C3A}</a:tableStyleId>
              </a:tblPr>
              <a:tblGrid>
                <a:gridCol w="1269995"/>
                <a:gridCol w="1269995"/>
              </a:tblGrid>
              <a:tr h="365124">
                <a:tc>
                  <a:txBody>
                    <a:bodyPr/>
                    <a:lstStyle/>
                    <a:p>
                      <a:r>
                        <a:rPr lang="en-US" dirty="0" smtClean="0"/>
                        <a:t>Page No.</a:t>
                      </a:r>
                      <a:endParaRPr lang="en-IN" dirty="0"/>
                    </a:p>
                  </a:txBody>
                  <a:tcPr marL="121920" marR="121920">
                    <a:solidFill>
                      <a:schemeClr val="accent1"/>
                    </a:solidFill>
                  </a:tcPr>
                </a:tc>
                <a:tc>
                  <a:txBody>
                    <a:bodyPr/>
                    <a:lstStyle/>
                    <a:p>
                      <a:r>
                        <a:rPr lang="en-US" dirty="0" smtClean="0"/>
                        <a:t>Base address</a:t>
                      </a:r>
                      <a:endParaRPr lang="en-IN" dirty="0"/>
                    </a:p>
                  </a:txBody>
                  <a:tcPr marL="121920" marR="121920"/>
                </a:tc>
              </a:tr>
              <a:tr h="365124">
                <a:tc>
                  <a:txBody>
                    <a:bodyPr/>
                    <a:lstStyle/>
                    <a:p>
                      <a:r>
                        <a:rPr lang="en-US" dirty="0" smtClean="0"/>
                        <a:t>0</a:t>
                      </a:r>
                      <a:endParaRPr lang="en-IN" dirty="0"/>
                    </a:p>
                  </a:txBody>
                  <a:tcPr marL="121920" marR="121920"/>
                </a:tc>
                <a:tc>
                  <a:txBody>
                    <a:bodyPr/>
                    <a:lstStyle/>
                    <a:p>
                      <a:r>
                        <a:rPr lang="en-US" dirty="0" smtClean="0"/>
                        <a:t>3</a:t>
                      </a:r>
                      <a:endParaRPr lang="en-IN" dirty="0"/>
                    </a:p>
                  </a:txBody>
                  <a:tcPr marL="121920" marR="121920"/>
                </a:tc>
              </a:tr>
            </a:tbl>
          </a:graphicData>
        </a:graphic>
      </p:graphicFrame>
      <p:graphicFrame>
        <p:nvGraphicFramePr>
          <p:cNvPr id="49" name="Table 48"/>
          <p:cNvGraphicFramePr>
            <a:graphicFrameLocks noGrp="1"/>
          </p:cNvGraphicFramePr>
          <p:nvPr/>
        </p:nvGraphicFramePr>
        <p:xfrm>
          <a:off x="5143500" y="4714875"/>
          <a:ext cx="2857478" cy="2103120"/>
        </p:xfrm>
        <a:graphic>
          <a:graphicData uri="http://schemas.openxmlformats.org/drawingml/2006/table">
            <a:tbl>
              <a:tblPr firstRow="1" bandRow="1">
                <a:tableStyleId>{5C22544A-7EE6-4342-B048-85BDC9FD1C3A}</a:tableStyleId>
              </a:tblPr>
              <a:tblGrid>
                <a:gridCol w="1428739"/>
                <a:gridCol w="1428739"/>
              </a:tblGrid>
              <a:tr h="521801">
                <a:tc>
                  <a:txBody>
                    <a:bodyPr/>
                    <a:lstStyle/>
                    <a:p>
                      <a:r>
                        <a:rPr lang="en-US" dirty="0" smtClean="0"/>
                        <a:t>Page No.</a:t>
                      </a:r>
                      <a:endParaRPr lang="en-IN" dirty="0"/>
                    </a:p>
                  </a:txBody>
                  <a:tcPr marL="121920" marR="121920"/>
                </a:tc>
                <a:tc>
                  <a:txBody>
                    <a:bodyPr/>
                    <a:lstStyle/>
                    <a:p>
                      <a:r>
                        <a:rPr lang="en-US" dirty="0" smtClean="0"/>
                        <a:t>Base address</a:t>
                      </a:r>
                      <a:endParaRPr lang="en-IN" dirty="0"/>
                    </a:p>
                  </a:txBody>
                  <a:tcPr marL="121920" marR="121920"/>
                </a:tc>
              </a:tr>
              <a:tr h="298172">
                <a:tc>
                  <a:txBody>
                    <a:bodyPr/>
                    <a:lstStyle/>
                    <a:p>
                      <a:r>
                        <a:rPr lang="en-US" dirty="0" smtClean="0"/>
                        <a:t>0</a:t>
                      </a:r>
                      <a:endParaRPr lang="en-IN" dirty="0"/>
                    </a:p>
                  </a:txBody>
                  <a:tcPr marL="121920" marR="121920"/>
                </a:tc>
                <a:tc>
                  <a:txBody>
                    <a:bodyPr/>
                    <a:lstStyle/>
                    <a:p>
                      <a:r>
                        <a:rPr lang="en-US" dirty="0" smtClean="0"/>
                        <a:t>1</a:t>
                      </a:r>
                      <a:endParaRPr lang="en-IN" dirty="0"/>
                    </a:p>
                  </a:txBody>
                  <a:tcPr marL="121920" marR="121920"/>
                </a:tc>
              </a:tr>
              <a:tr h="298172">
                <a:tc>
                  <a:txBody>
                    <a:bodyPr/>
                    <a:lstStyle/>
                    <a:p>
                      <a:r>
                        <a:rPr lang="en-US" dirty="0" smtClean="0"/>
                        <a:t>1</a:t>
                      </a:r>
                      <a:endParaRPr lang="en-IN" dirty="0"/>
                    </a:p>
                  </a:txBody>
                  <a:tcPr marL="121920" marR="121920"/>
                </a:tc>
                <a:tc>
                  <a:txBody>
                    <a:bodyPr/>
                    <a:lstStyle/>
                    <a:p>
                      <a:r>
                        <a:rPr lang="en-US" dirty="0" smtClean="0"/>
                        <a:t>4</a:t>
                      </a:r>
                      <a:endParaRPr lang="en-IN" dirty="0"/>
                    </a:p>
                  </a:txBody>
                  <a:tcPr marL="121920" marR="121920"/>
                </a:tc>
              </a:tr>
              <a:tr h="298172">
                <a:tc>
                  <a:txBody>
                    <a:bodyPr/>
                    <a:lstStyle/>
                    <a:p>
                      <a:r>
                        <a:rPr lang="en-US" dirty="0" smtClean="0"/>
                        <a:t>2</a:t>
                      </a:r>
                      <a:endParaRPr lang="en-IN" dirty="0"/>
                    </a:p>
                  </a:txBody>
                  <a:tcPr marL="121920" marR="121920"/>
                </a:tc>
                <a:tc>
                  <a:txBody>
                    <a:bodyPr/>
                    <a:lstStyle/>
                    <a:p>
                      <a:r>
                        <a:rPr lang="en-US" dirty="0" smtClean="0"/>
                        <a:t>6</a:t>
                      </a:r>
                      <a:endParaRPr lang="en-IN" dirty="0"/>
                    </a:p>
                  </a:txBody>
                  <a:tcPr marL="121920" marR="121920"/>
                </a:tc>
              </a:tr>
              <a:tr h="298172">
                <a:tc>
                  <a:txBody>
                    <a:bodyPr/>
                    <a:lstStyle/>
                    <a:p>
                      <a:r>
                        <a:rPr lang="en-US" dirty="0" smtClean="0"/>
                        <a:t>3</a:t>
                      </a:r>
                      <a:endParaRPr lang="en-IN" dirty="0"/>
                    </a:p>
                  </a:txBody>
                  <a:tcPr marL="121920" marR="121920"/>
                </a:tc>
                <a:tc>
                  <a:txBody>
                    <a:bodyPr/>
                    <a:lstStyle/>
                    <a:p>
                      <a:r>
                        <a:rPr lang="en-US" dirty="0" smtClean="0"/>
                        <a:t>7</a:t>
                      </a:r>
                      <a:endParaRPr lang="en-IN" dirty="0"/>
                    </a:p>
                  </a:txBody>
                  <a:tcPr marL="121920" marR="121920"/>
                </a:tc>
              </a:tr>
            </a:tbl>
          </a:graphicData>
        </a:graphic>
      </p:graphicFrame>
      <p:sp>
        <p:nvSpPr>
          <p:cNvPr id="13393" name="TextBox 49"/>
          <p:cNvSpPr txBox="1">
            <a:spLocks noChangeArrowheads="1"/>
          </p:cNvSpPr>
          <p:nvPr/>
        </p:nvSpPr>
        <p:spPr bwMode="auto">
          <a:xfrm>
            <a:off x="5270501" y="2857500"/>
            <a:ext cx="2014334" cy="369332"/>
          </a:xfrm>
          <a:prstGeom prst="rect">
            <a:avLst/>
          </a:prstGeom>
          <a:noFill/>
          <a:ln w="9525">
            <a:noFill/>
            <a:miter lim="800000"/>
            <a:headEnd/>
            <a:tailEnd/>
          </a:ln>
        </p:spPr>
        <p:txBody>
          <a:bodyPr wrap="none">
            <a:spAutoFit/>
          </a:bodyPr>
          <a:lstStyle/>
          <a:p>
            <a:r>
              <a:rPr lang="en-US"/>
              <a:t>PMT : P3 process</a:t>
            </a:r>
            <a:endParaRPr lang="en-IN"/>
          </a:p>
        </p:txBody>
      </p:sp>
      <p:sp>
        <p:nvSpPr>
          <p:cNvPr id="13394" name="TextBox 50"/>
          <p:cNvSpPr txBox="1">
            <a:spLocks noChangeArrowheads="1"/>
          </p:cNvSpPr>
          <p:nvPr/>
        </p:nvSpPr>
        <p:spPr bwMode="auto">
          <a:xfrm>
            <a:off x="9433984" y="4643439"/>
            <a:ext cx="2014334" cy="369332"/>
          </a:xfrm>
          <a:prstGeom prst="rect">
            <a:avLst/>
          </a:prstGeom>
          <a:noFill/>
          <a:ln w="9525">
            <a:noFill/>
            <a:miter lim="800000"/>
            <a:headEnd/>
            <a:tailEnd/>
          </a:ln>
        </p:spPr>
        <p:txBody>
          <a:bodyPr wrap="none">
            <a:spAutoFit/>
          </a:bodyPr>
          <a:lstStyle/>
          <a:p>
            <a:r>
              <a:rPr lang="en-US"/>
              <a:t>PMT : P1 process</a:t>
            </a:r>
            <a:endParaRPr lang="en-IN"/>
          </a:p>
        </p:txBody>
      </p:sp>
      <p:sp>
        <p:nvSpPr>
          <p:cNvPr id="13395" name="TextBox 51"/>
          <p:cNvSpPr txBox="1">
            <a:spLocks noChangeArrowheads="1"/>
          </p:cNvSpPr>
          <p:nvPr/>
        </p:nvSpPr>
        <p:spPr bwMode="auto">
          <a:xfrm>
            <a:off x="5238751" y="4286250"/>
            <a:ext cx="2014334" cy="369332"/>
          </a:xfrm>
          <a:prstGeom prst="rect">
            <a:avLst/>
          </a:prstGeom>
          <a:noFill/>
          <a:ln w="9525">
            <a:noFill/>
            <a:miter lim="800000"/>
            <a:headEnd/>
            <a:tailEnd/>
          </a:ln>
        </p:spPr>
        <p:txBody>
          <a:bodyPr wrap="none">
            <a:spAutoFit/>
          </a:bodyPr>
          <a:lstStyle/>
          <a:p>
            <a:r>
              <a:rPr lang="en-US"/>
              <a:t>PMT : P2 process</a:t>
            </a:r>
            <a:endParaRPr lang="en-IN"/>
          </a:p>
        </p:txBody>
      </p:sp>
      <p:sp>
        <p:nvSpPr>
          <p:cNvPr id="13396" name="TextBox 54"/>
          <p:cNvSpPr txBox="1">
            <a:spLocks noChangeArrowheads="1"/>
          </p:cNvSpPr>
          <p:nvPr/>
        </p:nvSpPr>
        <p:spPr bwMode="auto">
          <a:xfrm>
            <a:off x="9239251" y="857250"/>
            <a:ext cx="2095500" cy="369888"/>
          </a:xfrm>
          <a:prstGeom prst="rect">
            <a:avLst/>
          </a:prstGeom>
          <a:noFill/>
          <a:ln w="9525">
            <a:noFill/>
            <a:miter lim="800000"/>
            <a:headEnd/>
            <a:tailEnd/>
          </a:ln>
        </p:spPr>
        <p:txBody>
          <a:bodyPr>
            <a:spAutoFit/>
          </a:bodyPr>
          <a:lstStyle/>
          <a:p>
            <a:r>
              <a:rPr lang="en-US"/>
              <a:t>         HDD</a:t>
            </a:r>
            <a:endParaRPr lang="en-IN"/>
          </a:p>
        </p:txBody>
      </p:sp>
      <p:sp>
        <p:nvSpPr>
          <p:cNvPr id="39" name="TextBox 38"/>
          <p:cNvSpPr txBox="1"/>
          <p:nvPr/>
        </p:nvSpPr>
        <p:spPr>
          <a:xfrm>
            <a:off x="761963" y="2928934"/>
            <a:ext cx="1238259" cy="369332"/>
          </a:xfrm>
          <a:prstGeom prst="rect">
            <a:avLst/>
          </a:prstGeom>
          <a:solidFill>
            <a:schemeClr val="bg1">
              <a:lumMod val="75000"/>
            </a:schemeClr>
          </a:solidFill>
          <a:scene3d>
            <a:camera prst="orthographicFront">
              <a:rot lat="0" lon="0" rev="5400000"/>
            </a:camera>
            <a:lightRig rig="threePt" dir="t"/>
          </a:scene3d>
        </p:spPr>
        <p:txBody>
          <a:bodyPr>
            <a:spAutoFit/>
          </a:bodyPr>
          <a:lstStyle/>
          <a:p>
            <a:pPr>
              <a:defRPr/>
            </a:pPr>
            <a:r>
              <a:rPr lang="en-US" dirty="0"/>
              <a:t>RAM</a:t>
            </a:r>
            <a:endParaRPr lang="en-IN" dirty="0"/>
          </a:p>
        </p:txBody>
      </p:sp>
      <p:sp>
        <p:nvSpPr>
          <p:cNvPr id="56" name="TextBox 55"/>
          <p:cNvSpPr txBox="1"/>
          <p:nvPr/>
        </p:nvSpPr>
        <p:spPr>
          <a:xfrm>
            <a:off x="3714733" y="5774312"/>
            <a:ext cx="1809763" cy="369332"/>
          </a:xfrm>
          <a:prstGeom prst="rect">
            <a:avLst/>
          </a:prstGeom>
          <a:solidFill>
            <a:schemeClr val="bg1">
              <a:lumMod val="75000"/>
            </a:schemeClr>
          </a:solidFill>
          <a:scene3d>
            <a:camera prst="orthographicFront">
              <a:rot lat="0" lon="0" rev="5400000"/>
            </a:camera>
            <a:lightRig rig="threePt" dir="t"/>
          </a:scene3d>
        </p:spPr>
        <p:txBody>
          <a:bodyPr>
            <a:spAutoFit/>
          </a:bodyPr>
          <a:lstStyle/>
          <a:p>
            <a:pPr>
              <a:defRPr/>
            </a:pPr>
            <a:r>
              <a:rPr lang="en-US" dirty="0"/>
              <a:t>RAM</a:t>
            </a:r>
            <a:endParaRPr lang="en-IN" dirty="0"/>
          </a:p>
        </p:txBody>
      </p:sp>
      <p:sp>
        <p:nvSpPr>
          <p:cNvPr id="59" name="TextBox 58"/>
          <p:cNvSpPr txBox="1"/>
          <p:nvPr/>
        </p:nvSpPr>
        <p:spPr>
          <a:xfrm>
            <a:off x="7810512" y="5926712"/>
            <a:ext cx="1809763" cy="369332"/>
          </a:xfrm>
          <a:prstGeom prst="rect">
            <a:avLst/>
          </a:prstGeom>
          <a:solidFill>
            <a:schemeClr val="bg1">
              <a:lumMod val="75000"/>
            </a:schemeClr>
          </a:solidFill>
          <a:scene3d>
            <a:camera prst="orthographicFront">
              <a:rot lat="0" lon="0" rev="5400000"/>
            </a:camera>
            <a:lightRig rig="threePt" dir="t"/>
          </a:scene3d>
        </p:spPr>
        <p:txBody>
          <a:bodyPr>
            <a:spAutoFit/>
          </a:bodyPr>
          <a:lstStyle/>
          <a:p>
            <a:pPr>
              <a:defRPr/>
            </a:pPr>
            <a:r>
              <a:rPr lang="en-US" dirty="0"/>
              <a:t>RAM</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524000" y="1"/>
            <a:ext cx="9753600" cy="868363"/>
          </a:xfrm>
        </p:spPr>
        <p:txBody>
          <a:bodyPr/>
          <a:lstStyle/>
          <a:p>
            <a:r>
              <a:rPr lang="en-US" sz="3200" b="1" dirty="0" smtClean="0">
                <a:solidFill>
                  <a:srgbClr val="FF0000"/>
                </a:solidFill>
              </a:rPr>
              <a:t>Linear Address to Physical Address</a:t>
            </a:r>
          </a:p>
        </p:txBody>
      </p:sp>
      <p:graphicFrame>
        <p:nvGraphicFramePr>
          <p:cNvPr id="5" name="Table 4"/>
          <p:cNvGraphicFramePr>
            <a:graphicFrameLocks noGrp="1"/>
          </p:cNvGraphicFramePr>
          <p:nvPr/>
        </p:nvGraphicFramePr>
        <p:xfrm>
          <a:off x="2565400" y="3271838"/>
          <a:ext cx="2286016" cy="2714644"/>
        </p:xfrm>
        <a:graphic>
          <a:graphicData uri="http://schemas.openxmlformats.org/drawingml/2006/table">
            <a:tbl>
              <a:tblPr firstRow="1" bandRow="1">
                <a:tableStyleId>{5940675A-B579-460E-94D1-54222C63F5DA}</a:tableStyleId>
              </a:tblPr>
              <a:tblGrid>
                <a:gridCol w="2286016"/>
              </a:tblGrid>
              <a:tr h="678661">
                <a:tc>
                  <a:txBody>
                    <a:bodyPr/>
                    <a:lstStyle/>
                    <a:p>
                      <a:endParaRPr lang="en-IN" dirty="0"/>
                    </a:p>
                  </a:txBody>
                  <a:tcPr marL="121920" marR="121920"/>
                </a:tc>
              </a:tr>
              <a:tr h="678661">
                <a:tc>
                  <a:txBody>
                    <a:bodyPr/>
                    <a:lstStyle/>
                    <a:p>
                      <a:endParaRPr lang="en-IN" dirty="0"/>
                    </a:p>
                  </a:txBody>
                  <a:tcPr marL="121920" marR="121920"/>
                </a:tc>
              </a:tr>
              <a:tr h="678661">
                <a:tc>
                  <a:txBody>
                    <a:bodyPr/>
                    <a:lstStyle/>
                    <a:p>
                      <a:r>
                        <a:rPr lang="en-US" dirty="0" smtClean="0"/>
                        <a:t>Directory Entry</a:t>
                      </a:r>
                    </a:p>
                  </a:txBody>
                  <a:tcPr marL="121920" marR="121920">
                    <a:solidFill>
                      <a:schemeClr val="accent2">
                        <a:lumMod val="20000"/>
                        <a:lumOff val="80000"/>
                      </a:schemeClr>
                    </a:solidFill>
                  </a:tcPr>
                </a:tc>
              </a:tr>
              <a:tr h="678661">
                <a:tc>
                  <a:txBody>
                    <a:bodyPr/>
                    <a:lstStyle/>
                    <a:p>
                      <a:endParaRPr lang="en-IN" dirty="0"/>
                    </a:p>
                  </a:txBody>
                  <a:tcPr marL="121920" marR="121920"/>
                </a:tc>
              </a:tr>
            </a:tbl>
          </a:graphicData>
        </a:graphic>
      </p:graphicFrame>
      <p:graphicFrame>
        <p:nvGraphicFramePr>
          <p:cNvPr id="6" name="Table 5"/>
          <p:cNvGraphicFramePr>
            <a:graphicFrameLocks noGrp="1"/>
          </p:cNvGraphicFramePr>
          <p:nvPr/>
        </p:nvGraphicFramePr>
        <p:xfrm>
          <a:off x="5994400" y="3343275"/>
          <a:ext cx="2286016" cy="2714644"/>
        </p:xfrm>
        <a:graphic>
          <a:graphicData uri="http://schemas.openxmlformats.org/drawingml/2006/table">
            <a:tbl>
              <a:tblPr firstRow="1" bandRow="1">
                <a:tableStyleId>{5940675A-B579-460E-94D1-54222C63F5DA}</a:tableStyleId>
              </a:tblPr>
              <a:tblGrid>
                <a:gridCol w="2286016"/>
              </a:tblGrid>
              <a:tr h="678661">
                <a:tc>
                  <a:txBody>
                    <a:bodyPr/>
                    <a:lstStyle/>
                    <a:p>
                      <a:endParaRPr lang="en-IN" dirty="0"/>
                    </a:p>
                  </a:txBody>
                  <a:tcPr marL="121920" marR="121920"/>
                </a:tc>
              </a:tr>
              <a:tr h="678661">
                <a:tc>
                  <a:txBody>
                    <a:bodyPr/>
                    <a:lstStyle/>
                    <a:p>
                      <a:endParaRPr lang="en-IN" dirty="0"/>
                    </a:p>
                  </a:txBody>
                  <a:tcPr marL="121920" marR="121920"/>
                </a:tc>
              </a:tr>
              <a:tr h="678661">
                <a:tc>
                  <a:txBody>
                    <a:bodyPr/>
                    <a:lstStyle/>
                    <a:p>
                      <a:r>
                        <a:rPr lang="en-US" dirty="0" smtClean="0"/>
                        <a:t>Page Table Entry</a:t>
                      </a:r>
                      <a:endParaRPr lang="en-IN" dirty="0"/>
                    </a:p>
                  </a:txBody>
                  <a:tcPr marL="121920" marR="121920">
                    <a:solidFill>
                      <a:schemeClr val="bg2">
                        <a:lumMod val="75000"/>
                      </a:schemeClr>
                    </a:solidFill>
                  </a:tcPr>
                </a:tc>
              </a:tr>
              <a:tr h="678661">
                <a:tc>
                  <a:txBody>
                    <a:bodyPr/>
                    <a:lstStyle/>
                    <a:p>
                      <a:endParaRPr lang="en-IN" dirty="0"/>
                    </a:p>
                  </a:txBody>
                  <a:tcPr marL="121920" marR="121920"/>
                </a:tc>
              </a:tr>
            </a:tbl>
          </a:graphicData>
        </a:graphic>
      </p:graphicFrame>
      <p:graphicFrame>
        <p:nvGraphicFramePr>
          <p:cNvPr id="7" name="Table 6"/>
          <p:cNvGraphicFramePr>
            <a:graphicFrameLocks noGrp="1"/>
          </p:cNvGraphicFramePr>
          <p:nvPr/>
        </p:nvGraphicFramePr>
        <p:xfrm>
          <a:off x="9613900" y="2914650"/>
          <a:ext cx="2286016" cy="2143140"/>
        </p:xfrm>
        <a:graphic>
          <a:graphicData uri="http://schemas.openxmlformats.org/drawingml/2006/table">
            <a:tbl>
              <a:tblPr firstRow="1" bandRow="1">
                <a:tableStyleId>{5940675A-B579-460E-94D1-54222C63F5DA}</a:tableStyleId>
              </a:tblPr>
              <a:tblGrid>
                <a:gridCol w="2286016"/>
              </a:tblGrid>
              <a:tr h="2143140">
                <a:tc>
                  <a:txBody>
                    <a:bodyPr/>
                    <a:lstStyle/>
                    <a:p>
                      <a:r>
                        <a:rPr lang="en-US" dirty="0" smtClean="0"/>
                        <a:t>4KB page</a:t>
                      </a:r>
                      <a:endParaRPr lang="en-IN" dirty="0"/>
                    </a:p>
                  </a:txBody>
                  <a:tcPr marL="121920" marR="121920">
                    <a:solidFill>
                      <a:schemeClr val="bg1">
                        <a:lumMod val="95000"/>
                      </a:schemeClr>
                    </a:solidFill>
                  </a:tcPr>
                </a:tc>
              </a:tr>
            </a:tbl>
          </a:graphicData>
        </a:graphic>
      </p:graphicFrame>
      <p:cxnSp>
        <p:nvCxnSpPr>
          <p:cNvPr id="8" name="Elbow Connector 7"/>
          <p:cNvCxnSpPr/>
          <p:nvPr/>
        </p:nvCxnSpPr>
        <p:spPr>
          <a:xfrm>
            <a:off x="4660900" y="5200651"/>
            <a:ext cx="1238251" cy="714375"/>
          </a:xfrm>
          <a:prstGeom prst="bentConnector3">
            <a:avLst>
              <a:gd name="adj1" fmla="val 50000"/>
            </a:avLst>
          </a:prstGeom>
          <a:ln w="38100" cmpd="sng">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11201" y="5629276"/>
            <a:ext cx="1377951" cy="390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PDBR</a:t>
            </a:r>
            <a:endParaRPr lang="en-IN" dirty="0"/>
          </a:p>
        </p:txBody>
      </p:sp>
      <p:cxnSp>
        <p:nvCxnSpPr>
          <p:cNvPr id="10" name="Straight Arrow Connector 9"/>
          <p:cNvCxnSpPr>
            <a:stCxn id="9" idx="3"/>
          </p:cNvCxnSpPr>
          <p:nvPr/>
        </p:nvCxnSpPr>
        <p:spPr>
          <a:xfrm flipV="1">
            <a:off x="2089152" y="5773738"/>
            <a:ext cx="476249" cy="50800"/>
          </a:xfrm>
          <a:prstGeom prst="straightConnector1">
            <a:avLst/>
          </a:prstGeom>
          <a:ln w="38100" cmpd="sng">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089900" y="4914900"/>
            <a:ext cx="1524000" cy="1588"/>
          </a:xfrm>
          <a:prstGeom prst="straightConnector1">
            <a:avLst/>
          </a:prstGeom>
          <a:ln w="38100" cmpd="sng">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nvGraphicFramePr>
        <p:xfrm>
          <a:off x="2882900" y="1485900"/>
          <a:ext cx="8127999" cy="74168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en-US" b="0" dirty="0" smtClean="0">
                          <a:solidFill>
                            <a:schemeClr val="tx1"/>
                          </a:solidFill>
                        </a:rPr>
                        <a:t>Index to Directory  </a:t>
                      </a:r>
                      <a:endParaRPr lang="en-IN" b="0" dirty="0">
                        <a:solidFill>
                          <a:schemeClr val="tx1"/>
                        </a:solidFill>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b="0" dirty="0" smtClean="0">
                          <a:solidFill>
                            <a:schemeClr val="tx1"/>
                          </a:solidFill>
                        </a:rPr>
                        <a:t>Index  to</a:t>
                      </a:r>
                      <a:r>
                        <a:rPr lang="en-US" b="0" baseline="0" dirty="0" smtClean="0">
                          <a:solidFill>
                            <a:schemeClr val="tx1"/>
                          </a:solidFill>
                        </a:rPr>
                        <a:t>  </a:t>
                      </a:r>
                      <a:r>
                        <a:rPr lang="en-US" b="0" dirty="0" smtClean="0">
                          <a:solidFill>
                            <a:schemeClr val="tx1"/>
                          </a:solidFill>
                        </a:rPr>
                        <a:t>Table</a:t>
                      </a:r>
                      <a:endParaRPr lang="en-IN" b="0" dirty="0">
                        <a:solidFill>
                          <a:schemeClr val="tx1"/>
                        </a:solidFill>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en-US" b="0" dirty="0" smtClean="0">
                          <a:solidFill>
                            <a:schemeClr val="tx1"/>
                          </a:solidFill>
                        </a:rPr>
                        <a:t>Offset  in Page</a:t>
                      </a:r>
                      <a:endParaRPr lang="en-IN" b="0" dirty="0">
                        <a:solidFill>
                          <a:schemeClr val="tx1"/>
                        </a:solidFill>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r>
                        <a:rPr lang="en-US" dirty="0" smtClean="0"/>
                        <a:t>31                          22</a:t>
                      </a:r>
                      <a:endParaRPr lang="en-IN"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dirty="0" smtClean="0"/>
                        <a:t>21                          12</a:t>
                      </a:r>
                      <a:endParaRPr lang="en-IN"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en-US" dirty="0" smtClean="0"/>
                        <a:t>11                            0</a:t>
                      </a:r>
                      <a:endParaRPr lang="en-IN"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cxnSp>
        <p:nvCxnSpPr>
          <p:cNvPr id="13" name="Straight Arrow Connector 12"/>
          <p:cNvCxnSpPr/>
          <p:nvPr/>
        </p:nvCxnSpPr>
        <p:spPr>
          <a:xfrm rot="5400000">
            <a:off x="2864115" y="2306374"/>
            <a:ext cx="928687" cy="2117"/>
          </a:xfrm>
          <a:prstGeom prst="straightConnector1">
            <a:avLst/>
          </a:prstGeom>
          <a:ln w="3810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1612901" y="2771775"/>
            <a:ext cx="1714500" cy="1588"/>
          </a:xfrm>
          <a:prstGeom prst="straightConnector1">
            <a:avLst/>
          </a:prstGeom>
          <a:ln w="3810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530491" y="3877999"/>
            <a:ext cx="2357437" cy="2116"/>
          </a:xfrm>
          <a:prstGeom prst="straightConnector1">
            <a:avLst/>
          </a:prstGeom>
          <a:ln w="3810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708152" y="5056189"/>
            <a:ext cx="857249" cy="1587"/>
          </a:xfrm>
          <a:prstGeom prst="straightConnector1">
            <a:avLst/>
          </a:prstGeom>
          <a:ln w="3810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5435865" y="2234936"/>
            <a:ext cx="928688" cy="2116"/>
          </a:xfrm>
          <a:prstGeom prst="straightConnector1">
            <a:avLst/>
          </a:prstGeom>
          <a:ln w="381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a:off x="5137151" y="2628900"/>
            <a:ext cx="762000" cy="1588"/>
          </a:xfrm>
          <a:prstGeom prst="straightConnector1">
            <a:avLst/>
          </a:prstGeom>
          <a:ln w="381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4055534" y="3805767"/>
            <a:ext cx="2355850" cy="2117"/>
          </a:xfrm>
          <a:prstGeom prst="straightConnector1">
            <a:avLst/>
          </a:prstGeom>
          <a:ln w="381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232400" y="4986339"/>
            <a:ext cx="857251" cy="1587"/>
          </a:xfrm>
          <a:prstGeom prst="straightConnector1">
            <a:avLst/>
          </a:prstGeom>
          <a:ln w="381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7543272" y="3056468"/>
            <a:ext cx="2428875" cy="211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756652" y="4200525"/>
            <a:ext cx="857249"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540000" y="6172201"/>
            <a:ext cx="2381251" cy="657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Page Table Directory</a:t>
            </a:r>
            <a:endParaRPr lang="en-IN" dirty="0"/>
          </a:p>
        </p:txBody>
      </p:sp>
      <p:sp>
        <p:nvSpPr>
          <p:cNvPr id="24" name="Rectangle 23"/>
          <p:cNvSpPr/>
          <p:nvPr/>
        </p:nvSpPr>
        <p:spPr>
          <a:xfrm>
            <a:off x="6089651" y="6272214"/>
            <a:ext cx="2139949" cy="585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Page Table</a:t>
            </a:r>
            <a:endParaRPr lang="en-IN" dirty="0"/>
          </a:p>
        </p:txBody>
      </p:sp>
      <p:sp>
        <p:nvSpPr>
          <p:cNvPr id="25" name="Rectangle 24"/>
          <p:cNvSpPr/>
          <p:nvPr/>
        </p:nvSpPr>
        <p:spPr>
          <a:xfrm>
            <a:off x="10280651" y="5272089"/>
            <a:ext cx="1333500" cy="357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Page </a:t>
            </a:r>
            <a:endParaRPr lang="en-IN" dirty="0"/>
          </a:p>
        </p:txBody>
      </p:sp>
      <p:sp>
        <p:nvSpPr>
          <p:cNvPr id="14400" name="TextBox 25"/>
          <p:cNvSpPr txBox="1">
            <a:spLocks noChangeArrowheads="1"/>
          </p:cNvSpPr>
          <p:nvPr/>
        </p:nvSpPr>
        <p:spPr bwMode="auto">
          <a:xfrm>
            <a:off x="711201" y="5986463"/>
            <a:ext cx="1282700" cy="369332"/>
          </a:xfrm>
          <a:prstGeom prst="rect">
            <a:avLst/>
          </a:prstGeom>
          <a:noFill/>
          <a:ln w="9525">
            <a:noFill/>
            <a:miter lim="800000"/>
            <a:headEnd/>
            <a:tailEnd/>
          </a:ln>
        </p:spPr>
        <p:txBody>
          <a:bodyPr>
            <a:spAutoFit/>
          </a:bodyPr>
          <a:lstStyle/>
          <a:p>
            <a:r>
              <a:rPr lang="en-US"/>
              <a:t>CR3</a:t>
            </a:r>
            <a:endParaRPr lang="en-IN"/>
          </a:p>
        </p:txBody>
      </p:sp>
      <p:sp>
        <p:nvSpPr>
          <p:cNvPr id="14401" name="TextBox 26"/>
          <p:cNvSpPr txBox="1">
            <a:spLocks noChangeArrowheads="1"/>
          </p:cNvSpPr>
          <p:nvPr/>
        </p:nvSpPr>
        <p:spPr bwMode="auto">
          <a:xfrm>
            <a:off x="2946401" y="1066800"/>
            <a:ext cx="1723613" cy="369332"/>
          </a:xfrm>
          <a:prstGeom prst="rect">
            <a:avLst/>
          </a:prstGeom>
          <a:noFill/>
          <a:ln w="9525">
            <a:noFill/>
            <a:miter lim="800000"/>
            <a:headEnd/>
            <a:tailEnd/>
          </a:ln>
        </p:spPr>
        <p:txBody>
          <a:bodyPr wrap="none">
            <a:spAutoFit/>
          </a:bodyPr>
          <a:lstStyle/>
          <a:p>
            <a:r>
              <a:rPr lang="en-US"/>
              <a:t>Linear Address</a:t>
            </a:r>
          </a:p>
        </p:txBody>
      </p:sp>
      <p:sp>
        <p:nvSpPr>
          <p:cNvPr id="14402" name="TextBox 27"/>
          <p:cNvSpPr txBox="1">
            <a:spLocks noChangeArrowheads="1"/>
          </p:cNvSpPr>
          <p:nvPr/>
        </p:nvSpPr>
        <p:spPr bwMode="auto">
          <a:xfrm>
            <a:off x="8432800" y="5105400"/>
            <a:ext cx="1595309" cy="369332"/>
          </a:xfrm>
          <a:prstGeom prst="rect">
            <a:avLst/>
          </a:prstGeom>
          <a:noFill/>
          <a:ln w="9525">
            <a:noFill/>
            <a:miter lim="800000"/>
            <a:headEnd/>
            <a:tailEnd/>
          </a:ln>
        </p:spPr>
        <p:txBody>
          <a:bodyPr wrap="none">
            <a:spAutoFit/>
          </a:bodyPr>
          <a:lstStyle/>
          <a:p>
            <a:r>
              <a:rPr lang="en-US"/>
              <a:t>Base address</a:t>
            </a:r>
          </a:p>
        </p:txBody>
      </p:sp>
      <p:pic>
        <p:nvPicPr>
          <p:cNvPr id="14403" name="Picture 7"/>
          <p:cNvPicPr>
            <a:picLocks noChangeAspect="1"/>
          </p:cNvPicPr>
          <p:nvPr/>
        </p:nvPicPr>
        <p:blipFill>
          <a:blip r:embed="rId2"/>
          <a:srcRect/>
          <a:stretch>
            <a:fillRect/>
          </a:stretch>
        </p:blipFill>
        <p:spPr bwMode="auto">
          <a:xfrm>
            <a:off x="304800" y="152401"/>
            <a:ext cx="1068917" cy="8667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14E40042-87ED-425F-AF1F-BA731B4E6C17}"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0" y="687388"/>
            <a:ext cx="10172700" cy="846137"/>
          </a:xfrm>
        </p:spPr>
        <p:txBody>
          <a:bodyPr>
            <a:noAutofit/>
          </a:bodyPr>
          <a:lstStyle/>
          <a:p>
            <a:pPr eaLnBrk="1" fontAlgn="auto" hangingPunct="1">
              <a:spcAft>
                <a:spcPts val="0"/>
              </a:spcAft>
              <a:defRPr/>
            </a:pPr>
            <a:r>
              <a:rPr lang="en-US" sz="2800" dirty="0" smtClean="0">
                <a:solidFill>
                  <a:schemeClr val="tx1">
                    <a:lumMod val="75000"/>
                    <a:lumOff val="25000"/>
                  </a:schemeClr>
                </a:solidFill>
                <a:latin typeface="Arial" panose="020B0604020202020204" pitchFamily="34" charset="0"/>
                <a:cs typeface="Arial" panose="020B0604020202020204" pitchFamily="34" charset="0"/>
              </a:rPr>
              <a:t/>
            </a:r>
            <a:br>
              <a:rPr lang="en-US" sz="2800" dirty="0" smtClean="0">
                <a:solidFill>
                  <a:schemeClr val="tx1">
                    <a:lumMod val="75000"/>
                    <a:lumOff val="25000"/>
                  </a:schemeClr>
                </a:solidFill>
                <a:latin typeface="Arial" panose="020B0604020202020204" pitchFamily="34" charset="0"/>
                <a:cs typeface="Arial" panose="020B0604020202020204" pitchFamily="34" charset="0"/>
              </a:rPr>
            </a:br>
            <a:r>
              <a:rPr lang="en-US" sz="2800" dirty="0" smtClean="0">
                <a:solidFill>
                  <a:schemeClr val="tx1">
                    <a:lumMod val="75000"/>
                    <a:lumOff val="25000"/>
                  </a:schemeClr>
                </a:solidFill>
                <a:latin typeface="Arial" panose="020B0604020202020204" pitchFamily="34" charset="0"/>
                <a:cs typeface="Arial" panose="020B0604020202020204" pitchFamily="34" charset="0"/>
              </a:rPr>
              <a:t/>
            </a:r>
            <a:br>
              <a:rPr lang="en-US" sz="2800" dirty="0" smtClean="0">
                <a:solidFill>
                  <a:schemeClr val="tx1">
                    <a:lumMod val="75000"/>
                    <a:lumOff val="25000"/>
                  </a:schemeClr>
                </a:solidFill>
                <a:latin typeface="Arial" panose="020B0604020202020204" pitchFamily="34" charset="0"/>
                <a:cs typeface="Arial" panose="020B0604020202020204" pitchFamily="34" charset="0"/>
              </a:rPr>
            </a:br>
            <a:r>
              <a:rPr lang="en-US" sz="2800" dirty="0" smtClean="0">
                <a:solidFill>
                  <a:schemeClr val="tx1">
                    <a:lumMod val="75000"/>
                    <a:lumOff val="25000"/>
                  </a:schemeClr>
                </a:solidFill>
                <a:latin typeface="Arial" panose="020B0604020202020204" pitchFamily="34" charset="0"/>
                <a:cs typeface="Arial" panose="020B0604020202020204" pitchFamily="34" charset="0"/>
              </a:rPr>
              <a:t/>
            </a:r>
            <a:br>
              <a:rPr lang="en-US" sz="2800" dirty="0" smtClean="0">
                <a:solidFill>
                  <a:schemeClr val="tx1">
                    <a:lumMod val="75000"/>
                    <a:lumOff val="25000"/>
                  </a:schemeClr>
                </a:solidFill>
                <a:latin typeface="Arial" panose="020B0604020202020204" pitchFamily="34" charset="0"/>
                <a:cs typeface="Arial" panose="020B0604020202020204" pitchFamily="34" charset="0"/>
              </a:rPr>
            </a:br>
            <a:r>
              <a:rPr lang="en-US" sz="2800" dirty="0" smtClean="0">
                <a:solidFill>
                  <a:schemeClr val="tx1">
                    <a:lumMod val="75000"/>
                    <a:lumOff val="25000"/>
                  </a:schemeClr>
                </a:solidFill>
                <a:latin typeface="Arial" panose="020B0604020202020204" pitchFamily="34" charset="0"/>
                <a:cs typeface="Arial" panose="020B0604020202020204" pitchFamily="34" charset="0"/>
              </a:rPr>
              <a:t/>
            </a:r>
            <a:br>
              <a:rPr lang="en-US" sz="2800" dirty="0" smtClean="0">
                <a:solidFill>
                  <a:schemeClr val="tx1">
                    <a:lumMod val="75000"/>
                    <a:lumOff val="25000"/>
                  </a:schemeClr>
                </a:solidFill>
                <a:latin typeface="Arial" panose="020B0604020202020204" pitchFamily="34" charset="0"/>
                <a:cs typeface="Arial" panose="020B0604020202020204" pitchFamily="34" charset="0"/>
              </a:rPr>
            </a:br>
            <a:r>
              <a:rPr lang="en-US" sz="2800" b="1" dirty="0" smtClean="0">
                <a:solidFill>
                  <a:srgbClr val="000000"/>
                </a:solidFill>
                <a:latin typeface="Calibri" pitchFamily="34" charset="0"/>
              </a:rPr>
              <a:t>CS232  	</a:t>
            </a:r>
            <a:r>
              <a:rPr lang="en-US" sz="2800" b="1" dirty="0" smtClean="0"/>
              <a:t>Microprocessor and </a:t>
            </a:r>
            <a:r>
              <a:rPr lang="en-US" sz="2800" b="1" dirty="0"/>
              <a:t> </a:t>
            </a:r>
            <a:r>
              <a:rPr lang="en-US" sz="2800" b="1" dirty="0" smtClean="0"/>
              <a:t>Microcontrollers</a:t>
            </a:r>
            <a:r>
              <a:rPr lang="en-US" sz="2800" dirty="0" smtClean="0"/>
              <a:t/>
            </a:r>
            <a:br>
              <a:rPr lang="en-US" sz="2800" dirty="0" smtClean="0"/>
            </a:br>
            <a:endParaRPr lang="en-US" sz="28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396999" y="1533525"/>
            <a:ext cx="9758363" cy="4704437"/>
          </a:xfrm>
        </p:spPr>
        <p:txBody>
          <a:bodyPr rtlCol="0">
            <a:normAutofit fontScale="70000" lnSpcReduction="20000"/>
          </a:bodyPr>
          <a:lstStyle/>
          <a:p>
            <a:pPr marL="91440" indent="-91440" eaLnBrk="1" fontAlgn="auto" hangingPunct="1">
              <a:defRPr/>
            </a:pPr>
            <a:r>
              <a:rPr lang="en-US" sz="2600" b="1" dirty="0" smtClean="0">
                <a:solidFill>
                  <a:schemeClr val="tx1">
                    <a:lumMod val="75000"/>
                    <a:lumOff val="25000"/>
                  </a:schemeClr>
                </a:solidFill>
                <a:latin typeface="Arial" panose="020B0604020202020204" pitchFamily="34" charset="0"/>
                <a:cs typeface="Arial" panose="020B0604020202020204" pitchFamily="34" charset="0"/>
              </a:rPr>
              <a:t>Examination </a:t>
            </a:r>
            <a:r>
              <a:rPr lang="en-US" sz="2600" b="1" dirty="0">
                <a:solidFill>
                  <a:schemeClr val="tx1">
                    <a:lumMod val="75000"/>
                    <a:lumOff val="25000"/>
                  </a:schemeClr>
                </a:solidFill>
                <a:latin typeface="Arial" panose="020B0604020202020204" pitchFamily="34" charset="0"/>
                <a:cs typeface="Arial" panose="020B0604020202020204" pitchFamily="34" charset="0"/>
              </a:rPr>
              <a:t>scheme:</a:t>
            </a:r>
            <a:r>
              <a:rPr lang="en-US" sz="2600" dirty="0">
                <a:solidFill>
                  <a:schemeClr val="tx1">
                    <a:lumMod val="75000"/>
                    <a:lumOff val="25000"/>
                  </a:schemeClr>
                </a:solidFill>
                <a:latin typeface="Arial" panose="020B0604020202020204" pitchFamily="34" charset="0"/>
                <a:cs typeface="Arial" panose="020B0604020202020204" pitchFamily="34" charset="0"/>
              </a:rPr>
              <a:t>  </a:t>
            </a:r>
            <a:endParaRPr lang="en-US" sz="2600" dirty="0" smtClean="0">
              <a:solidFill>
                <a:schemeClr val="tx1">
                  <a:lumMod val="75000"/>
                  <a:lumOff val="25000"/>
                </a:schemeClr>
              </a:solidFill>
              <a:latin typeface="Arial" panose="020B0604020202020204" pitchFamily="34" charset="0"/>
              <a:cs typeface="Arial" panose="020B0604020202020204" pitchFamily="34" charset="0"/>
            </a:endParaRPr>
          </a:p>
          <a:p>
            <a:pPr marL="91440" indent="-91440" eaLnBrk="1" fontAlgn="auto" hangingPunct="1">
              <a:defRPr/>
            </a:pPr>
            <a:r>
              <a:rPr lang="en-US" sz="2600" dirty="0" smtClean="0">
                <a:solidFill>
                  <a:schemeClr val="tx1">
                    <a:lumMod val="75000"/>
                    <a:lumOff val="25000"/>
                  </a:schemeClr>
                </a:solidFill>
                <a:latin typeface="Arial" panose="020B0604020202020204" pitchFamily="34" charset="0"/>
                <a:cs typeface="Arial" panose="020B0604020202020204" pitchFamily="34" charset="0"/>
              </a:rPr>
              <a:t>Continuous Assessment: 50 Marks, End Semester: 50 Marks</a:t>
            </a:r>
          </a:p>
          <a:p>
            <a:pPr marL="91440" indent="-91440" eaLnBrk="1" fontAlgn="auto" hangingPunct="1">
              <a:defRPr/>
            </a:pPr>
            <a:r>
              <a:rPr lang="en-US" sz="2600" b="1" dirty="0" smtClean="0">
                <a:solidFill>
                  <a:schemeClr val="tx1">
                    <a:lumMod val="75000"/>
                    <a:lumOff val="25000"/>
                  </a:schemeClr>
                </a:solidFill>
                <a:latin typeface="Arial" panose="020B0604020202020204" pitchFamily="34" charset="0"/>
                <a:cs typeface="Arial" panose="020B0604020202020204" pitchFamily="34" charset="0"/>
              </a:rPr>
              <a:t>Course </a:t>
            </a:r>
            <a:r>
              <a:rPr lang="en-US" sz="2600" b="1" dirty="0">
                <a:solidFill>
                  <a:schemeClr val="tx1">
                    <a:lumMod val="75000"/>
                    <a:lumOff val="25000"/>
                  </a:schemeClr>
                </a:solidFill>
                <a:latin typeface="Arial" panose="020B0604020202020204" pitchFamily="34" charset="0"/>
                <a:cs typeface="Arial" panose="020B0604020202020204" pitchFamily="34" charset="0"/>
              </a:rPr>
              <a:t>Objectives:</a:t>
            </a:r>
          </a:p>
          <a:p>
            <a:pPr marL="342900" lvl="0" indent="-342900">
              <a:buFont typeface="+mj-lt"/>
              <a:buAutoNum type="arabicPeriod"/>
            </a:pPr>
            <a:r>
              <a:rPr lang="en-US" sz="2100" dirty="0">
                <a:solidFill>
                  <a:srgbClr val="FF0000"/>
                </a:solidFill>
              </a:rPr>
              <a:t>To learn the architecture and programming of Pentium Microprocessor.</a:t>
            </a:r>
            <a:endParaRPr lang="en-IN" sz="2100" dirty="0">
              <a:solidFill>
                <a:srgbClr val="FF0000"/>
              </a:solidFill>
            </a:endParaRPr>
          </a:p>
          <a:p>
            <a:pPr marL="342900" lvl="0" indent="-342900">
              <a:buFont typeface="+mj-lt"/>
              <a:buAutoNum type="arabicPeriod"/>
            </a:pPr>
            <a:r>
              <a:rPr lang="en-US" sz="2100" dirty="0">
                <a:solidFill>
                  <a:srgbClr val="FF0000"/>
                </a:solidFill>
              </a:rPr>
              <a:t>To study the protected memory management Mechanism</a:t>
            </a:r>
            <a:r>
              <a:rPr lang="en-US" sz="2100" dirty="0"/>
              <a:t>.</a:t>
            </a:r>
            <a:endParaRPr lang="en-IN" sz="2100" dirty="0"/>
          </a:p>
          <a:p>
            <a:r>
              <a:rPr lang="en-US" sz="2100" dirty="0" smtClean="0"/>
              <a:t>3</a:t>
            </a:r>
            <a:r>
              <a:rPr lang="en-US" sz="2100" dirty="0">
                <a:solidFill>
                  <a:srgbClr val="FF0000"/>
                </a:solidFill>
              </a:rPr>
              <a:t>.   To provide insight to multitasking environment.</a:t>
            </a:r>
            <a:endParaRPr lang="en-IN" sz="2100" dirty="0">
              <a:solidFill>
                <a:srgbClr val="FF0000"/>
              </a:solidFill>
            </a:endParaRPr>
          </a:p>
          <a:p>
            <a:pPr marL="0" indent="0">
              <a:buNone/>
            </a:pPr>
            <a:r>
              <a:rPr lang="en-US" sz="2100" dirty="0" smtClean="0"/>
              <a:t> </a:t>
            </a:r>
            <a:r>
              <a:rPr lang="en-US" sz="2100" dirty="0"/>
              <a:t>4.   To learn the architecture and programming of 8051 Microcontroller</a:t>
            </a:r>
            <a:endParaRPr lang="en-IN" sz="2100" dirty="0" smtClean="0"/>
          </a:p>
          <a:p>
            <a:r>
              <a:rPr lang="en-IN" b="1" dirty="0" smtClean="0"/>
              <a:t> </a:t>
            </a:r>
            <a:r>
              <a:rPr lang="en-US" sz="2600" b="1" dirty="0" smtClean="0">
                <a:solidFill>
                  <a:schemeClr val="tx1"/>
                </a:solidFill>
                <a:latin typeface="Arial" panose="020B0604020202020204" pitchFamily="34" charset="0"/>
                <a:cs typeface="Arial" panose="020B0604020202020204" pitchFamily="34" charset="0"/>
              </a:rPr>
              <a:t>Course Outcomes:</a:t>
            </a:r>
          </a:p>
          <a:p>
            <a:r>
              <a:rPr lang="en-US" b="1" dirty="0" smtClean="0"/>
              <a:t>After </a:t>
            </a:r>
            <a:r>
              <a:rPr lang="en-US" b="1" dirty="0"/>
              <a:t>completion of the course the students will be able to :-</a:t>
            </a:r>
            <a:endParaRPr lang="en-IN" dirty="0"/>
          </a:p>
          <a:p>
            <a:pPr marL="457200" lvl="0" indent="-457200">
              <a:buFont typeface="+mj-lt"/>
              <a:buAutoNum type="arabicPeriod"/>
            </a:pPr>
            <a:r>
              <a:rPr lang="en-US" dirty="0">
                <a:solidFill>
                  <a:srgbClr val="FF0000"/>
                </a:solidFill>
              </a:rPr>
              <a:t>List and elaborate the advanced architectural features of Pentium processors </a:t>
            </a:r>
            <a:r>
              <a:rPr lang="en-US" dirty="0"/>
              <a:t>and basic assembly language programming.</a:t>
            </a:r>
            <a:endParaRPr lang="en-IN" dirty="0"/>
          </a:p>
          <a:p>
            <a:pPr marL="457200" lvl="0" indent="-457200">
              <a:buFont typeface="+mj-lt"/>
              <a:buAutoNum type="arabicPeriod"/>
            </a:pPr>
            <a:r>
              <a:rPr lang="en-US" dirty="0">
                <a:solidFill>
                  <a:srgbClr val="FF0000"/>
                </a:solidFill>
              </a:rPr>
              <a:t>Describe the theory of protected memory management</a:t>
            </a:r>
            <a:r>
              <a:rPr lang="en-US" dirty="0"/>
              <a:t>.</a:t>
            </a:r>
            <a:endParaRPr lang="en-IN" dirty="0"/>
          </a:p>
          <a:p>
            <a:pPr marL="457200" lvl="0" indent="-457200">
              <a:buFont typeface="+mj-lt"/>
              <a:buAutoNum type="arabicPeriod"/>
            </a:pPr>
            <a:r>
              <a:rPr lang="en-US" dirty="0">
                <a:solidFill>
                  <a:srgbClr val="FF0000"/>
                </a:solidFill>
              </a:rPr>
              <a:t>Comprehend the concept of multitasking environment.</a:t>
            </a:r>
            <a:endParaRPr lang="en-IN" dirty="0">
              <a:solidFill>
                <a:srgbClr val="FF0000"/>
              </a:solidFill>
            </a:endParaRPr>
          </a:p>
          <a:p>
            <a:pPr marL="457200" indent="-457200">
              <a:buFont typeface="+mj-lt"/>
              <a:buAutoNum type="arabicPeriod"/>
            </a:pPr>
            <a:r>
              <a:rPr lang="en-US" dirty="0"/>
              <a:t>Illustrate  architectural features of  8051 microcontroller and basic assembly language programming</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6390"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E9B8276-A757-4327-8CA3-2AF82151BA78}" type="slidenum">
              <a:rPr lang="en-US" sz="1200" smtClean="0">
                <a:solidFill>
                  <a:srgbClr val="000000"/>
                </a:solidFill>
                <a:latin typeface="Times New Roman" pitchFamily="18" charset="0"/>
                <a:cs typeface="Times New Roman" pitchFamily="18" charset="0"/>
              </a:rPr>
              <a:pPr fontAlgn="base">
                <a:spcBef>
                  <a:spcPct val="0"/>
                </a:spcBef>
                <a:spcAft>
                  <a:spcPct val="0"/>
                </a:spcAft>
              </a:pPr>
              <a:t>2</a:t>
            </a:fld>
            <a:endParaRPr lang="en-US" sz="1200" dirty="0" smtClean="0">
              <a:solidFill>
                <a:srgbClr val="000000"/>
              </a:solidFill>
              <a:latin typeface="Times New Roman" pitchFamily="18" charset="0"/>
              <a:cs typeface="Times New Roman" pitchFamily="18" charset="0"/>
            </a:endParaRPr>
          </a:p>
        </p:txBody>
      </p:sp>
      <p:pic>
        <p:nvPicPr>
          <p:cNvPr id="16391" name="Picture 6"/>
          <p:cNvPicPr>
            <a:picLocks noChangeAspect="1"/>
          </p:cNvPicPr>
          <p:nvPr/>
        </p:nvPicPr>
        <p:blipFill>
          <a:blip r:embed="rId3" cstate="print"/>
          <a:srcRect/>
          <a:stretch>
            <a:fillRect/>
          </a:stretch>
        </p:blipFill>
        <p:spPr bwMode="auto">
          <a:xfrm>
            <a:off x="127000" y="333375"/>
            <a:ext cx="1270000" cy="1200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solidFill>
                  <a:srgbClr val="FF0000"/>
                </a:solidFill>
              </a:rPr>
              <a:t>Example</a:t>
            </a:r>
          </a:p>
        </p:txBody>
      </p:sp>
      <p:sp>
        <p:nvSpPr>
          <p:cNvPr id="15363" name="Content Placeholder 2"/>
          <p:cNvSpPr>
            <a:spLocks noGrp="1"/>
          </p:cNvSpPr>
          <p:nvPr>
            <p:ph idx="1"/>
          </p:nvPr>
        </p:nvSpPr>
        <p:spPr/>
        <p:txBody>
          <a:bodyPr/>
          <a:lstStyle/>
          <a:p>
            <a:r>
              <a:rPr lang="en-US" smtClean="0"/>
              <a:t>PDBR:25000H</a:t>
            </a:r>
          </a:p>
          <a:p>
            <a:r>
              <a:rPr lang="en-US" smtClean="0"/>
              <a:t>Linear Address:48E03005H</a:t>
            </a:r>
          </a:p>
          <a:p>
            <a:r>
              <a:rPr lang="en-US" smtClean="0"/>
              <a:t>Ignore lowest 12 bits</a:t>
            </a:r>
          </a:p>
          <a:p>
            <a:endParaRPr lang="en-US" smtClean="0"/>
          </a:p>
          <a:p>
            <a:r>
              <a:rPr lang="en-US" b="1" smtClean="0"/>
              <a:t>123H (Offset)                 203H (Offset) </a:t>
            </a:r>
          </a:p>
          <a:p>
            <a:r>
              <a:rPr lang="en-US" smtClean="0"/>
              <a:t>Entry No. in                   Entry no. in</a:t>
            </a:r>
          </a:p>
          <a:p>
            <a:pPr>
              <a:buFontTx/>
              <a:buNone/>
            </a:pPr>
            <a:r>
              <a:rPr lang="en-US" smtClean="0"/>
              <a:t>    Page Directory               Page table</a:t>
            </a:r>
          </a:p>
          <a:p>
            <a:endParaRPr lang="en-US" smtClean="0"/>
          </a:p>
        </p:txBody>
      </p:sp>
      <p:graphicFrame>
        <p:nvGraphicFramePr>
          <p:cNvPr id="4" name="Table 3"/>
          <p:cNvGraphicFramePr>
            <a:graphicFrameLocks noGrp="1"/>
          </p:cNvGraphicFramePr>
          <p:nvPr/>
        </p:nvGraphicFramePr>
        <p:xfrm>
          <a:off x="1320800" y="3139858"/>
          <a:ext cx="4470400" cy="457200"/>
        </p:xfrm>
        <a:graphic>
          <a:graphicData uri="http://schemas.openxmlformats.org/drawingml/2006/table">
            <a:tbl>
              <a:tblPr firstRow="1" bandRow="1">
                <a:tableStyleId>{5C22544A-7EE6-4342-B048-85BDC9FD1C3A}</a:tableStyleId>
              </a:tblPr>
              <a:tblGrid>
                <a:gridCol w="447040"/>
                <a:gridCol w="447040"/>
                <a:gridCol w="447040"/>
                <a:gridCol w="447040"/>
                <a:gridCol w="447040"/>
                <a:gridCol w="447040"/>
                <a:gridCol w="447040"/>
                <a:gridCol w="447040"/>
                <a:gridCol w="447040"/>
                <a:gridCol w="447040"/>
              </a:tblGrid>
              <a:tr h="457200">
                <a:tc>
                  <a:txBody>
                    <a:bodyPr/>
                    <a:lstStyle/>
                    <a:p>
                      <a:r>
                        <a:rPr lang="en-US" dirty="0" smtClean="0">
                          <a:solidFill>
                            <a:srgbClr val="FF0000"/>
                          </a:solidFill>
                        </a:rPr>
                        <a:t>0</a:t>
                      </a:r>
                      <a:endParaRPr lang="en-US" dirty="0">
                        <a:solidFill>
                          <a:srgbClr val="FF0000"/>
                        </a:solidFill>
                      </a:endParaRPr>
                    </a:p>
                  </a:txBody>
                  <a:tcPr marL="121920" marR="121920"/>
                </a:tc>
                <a:tc>
                  <a:txBody>
                    <a:bodyPr/>
                    <a:lstStyle/>
                    <a:p>
                      <a:r>
                        <a:rPr lang="en-US" dirty="0" smtClean="0">
                          <a:solidFill>
                            <a:srgbClr val="FF0000"/>
                          </a:solidFill>
                        </a:rPr>
                        <a:t>1</a:t>
                      </a:r>
                      <a:endParaRPr lang="en-US" dirty="0">
                        <a:solidFill>
                          <a:srgbClr val="FF0000"/>
                        </a:solidFill>
                      </a:endParaRPr>
                    </a:p>
                  </a:txBody>
                  <a:tcPr marL="121920" marR="121920"/>
                </a:tc>
                <a:tc>
                  <a:txBody>
                    <a:bodyPr/>
                    <a:lstStyle/>
                    <a:p>
                      <a:r>
                        <a:rPr lang="en-US" dirty="0" smtClean="0">
                          <a:solidFill>
                            <a:srgbClr val="FF0000"/>
                          </a:solidFill>
                        </a:rPr>
                        <a:t>0</a:t>
                      </a:r>
                      <a:endParaRPr lang="en-US" dirty="0">
                        <a:solidFill>
                          <a:srgbClr val="FF0000"/>
                        </a:solidFill>
                      </a:endParaRPr>
                    </a:p>
                  </a:txBody>
                  <a:tcPr marL="121920" marR="121920"/>
                </a:tc>
                <a:tc>
                  <a:txBody>
                    <a:bodyPr/>
                    <a:lstStyle/>
                    <a:p>
                      <a:r>
                        <a:rPr lang="en-US" dirty="0" smtClean="0">
                          <a:solidFill>
                            <a:srgbClr val="FF0000"/>
                          </a:solidFill>
                        </a:rPr>
                        <a:t>0</a:t>
                      </a:r>
                      <a:endParaRPr lang="en-US" dirty="0">
                        <a:solidFill>
                          <a:srgbClr val="FF0000"/>
                        </a:solidFill>
                      </a:endParaRPr>
                    </a:p>
                  </a:txBody>
                  <a:tcPr marL="121920" marR="121920"/>
                </a:tc>
                <a:tc>
                  <a:txBody>
                    <a:bodyPr/>
                    <a:lstStyle/>
                    <a:p>
                      <a:r>
                        <a:rPr lang="en-US" dirty="0" smtClean="0">
                          <a:solidFill>
                            <a:srgbClr val="FF0000"/>
                          </a:solidFill>
                        </a:rPr>
                        <a:t>1</a:t>
                      </a:r>
                      <a:endParaRPr lang="en-US" dirty="0">
                        <a:solidFill>
                          <a:srgbClr val="FF0000"/>
                        </a:solidFill>
                      </a:endParaRPr>
                    </a:p>
                  </a:txBody>
                  <a:tcPr marL="121920" marR="121920"/>
                </a:tc>
                <a:tc>
                  <a:txBody>
                    <a:bodyPr/>
                    <a:lstStyle/>
                    <a:p>
                      <a:r>
                        <a:rPr lang="en-US" dirty="0" smtClean="0">
                          <a:solidFill>
                            <a:srgbClr val="FF0000"/>
                          </a:solidFill>
                        </a:rPr>
                        <a:t>0</a:t>
                      </a:r>
                      <a:endParaRPr lang="en-US" dirty="0">
                        <a:solidFill>
                          <a:srgbClr val="FF0000"/>
                        </a:solidFill>
                      </a:endParaRPr>
                    </a:p>
                  </a:txBody>
                  <a:tcPr marL="121920" marR="121920"/>
                </a:tc>
                <a:tc>
                  <a:txBody>
                    <a:bodyPr/>
                    <a:lstStyle/>
                    <a:p>
                      <a:r>
                        <a:rPr lang="en-US" dirty="0" smtClean="0">
                          <a:solidFill>
                            <a:srgbClr val="FF0000"/>
                          </a:solidFill>
                        </a:rPr>
                        <a:t>0</a:t>
                      </a:r>
                      <a:endParaRPr lang="en-US" dirty="0">
                        <a:solidFill>
                          <a:srgbClr val="FF0000"/>
                        </a:solidFill>
                      </a:endParaRPr>
                    </a:p>
                  </a:txBody>
                  <a:tcPr marL="121920" marR="121920"/>
                </a:tc>
                <a:tc>
                  <a:txBody>
                    <a:bodyPr/>
                    <a:lstStyle/>
                    <a:p>
                      <a:r>
                        <a:rPr lang="en-US" dirty="0" smtClean="0">
                          <a:solidFill>
                            <a:srgbClr val="FF0000"/>
                          </a:solidFill>
                        </a:rPr>
                        <a:t>0</a:t>
                      </a:r>
                      <a:endParaRPr lang="en-US" dirty="0">
                        <a:solidFill>
                          <a:srgbClr val="FF0000"/>
                        </a:solidFill>
                      </a:endParaRPr>
                    </a:p>
                  </a:txBody>
                  <a:tcPr marL="121920" marR="121920"/>
                </a:tc>
                <a:tc>
                  <a:txBody>
                    <a:bodyPr/>
                    <a:lstStyle/>
                    <a:p>
                      <a:r>
                        <a:rPr lang="en-US" dirty="0" smtClean="0">
                          <a:solidFill>
                            <a:srgbClr val="FF0000"/>
                          </a:solidFill>
                        </a:rPr>
                        <a:t>1</a:t>
                      </a:r>
                      <a:endParaRPr lang="en-US" dirty="0">
                        <a:solidFill>
                          <a:srgbClr val="FF0000"/>
                        </a:solidFill>
                      </a:endParaRPr>
                    </a:p>
                  </a:txBody>
                  <a:tcPr marL="121920" marR="121920"/>
                </a:tc>
                <a:tc>
                  <a:txBody>
                    <a:bodyPr/>
                    <a:lstStyle/>
                    <a:p>
                      <a:r>
                        <a:rPr lang="en-US" dirty="0" smtClean="0">
                          <a:solidFill>
                            <a:srgbClr val="FF0000"/>
                          </a:solidFill>
                        </a:rPr>
                        <a:t>1</a:t>
                      </a:r>
                      <a:endParaRPr lang="en-US" dirty="0">
                        <a:solidFill>
                          <a:srgbClr val="FF0000"/>
                        </a:solidFill>
                      </a:endParaRPr>
                    </a:p>
                  </a:txBody>
                  <a:tcPr marL="121920" marR="121920"/>
                </a:tc>
              </a:tr>
            </a:tbl>
          </a:graphicData>
        </a:graphic>
      </p:graphicFrame>
      <p:graphicFrame>
        <p:nvGraphicFramePr>
          <p:cNvPr id="5" name="Table 4"/>
          <p:cNvGraphicFramePr>
            <a:graphicFrameLocks noGrp="1"/>
          </p:cNvGraphicFramePr>
          <p:nvPr/>
        </p:nvGraphicFramePr>
        <p:xfrm>
          <a:off x="5791200" y="3139858"/>
          <a:ext cx="5283200" cy="457200"/>
        </p:xfrm>
        <a:graphic>
          <a:graphicData uri="http://schemas.openxmlformats.org/drawingml/2006/table">
            <a:tbl>
              <a:tblPr firstRow="1" bandRow="1">
                <a:tableStyleId>{5C22544A-7EE6-4342-B048-85BDC9FD1C3A}</a:tableStyleId>
              </a:tblPr>
              <a:tblGrid>
                <a:gridCol w="528320"/>
                <a:gridCol w="528320"/>
                <a:gridCol w="528320"/>
                <a:gridCol w="528320"/>
                <a:gridCol w="528320"/>
                <a:gridCol w="528320"/>
                <a:gridCol w="528320"/>
                <a:gridCol w="528320"/>
                <a:gridCol w="528320"/>
                <a:gridCol w="528320"/>
              </a:tblGrid>
              <a:tr h="457200">
                <a:tc>
                  <a:txBody>
                    <a:bodyPr/>
                    <a:lstStyle/>
                    <a:p>
                      <a:r>
                        <a:rPr lang="en-US" dirty="0" smtClean="0"/>
                        <a:t>1</a:t>
                      </a:r>
                      <a:endParaRPr lang="en-US" dirty="0"/>
                    </a:p>
                  </a:txBody>
                  <a:tcPr marL="121920" marR="121920"/>
                </a:tc>
                <a:tc>
                  <a:txBody>
                    <a:bodyPr/>
                    <a:lstStyle/>
                    <a:p>
                      <a:r>
                        <a:rPr lang="en-US" dirty="0" smtClean="0"/>
                        <a:t>0</a:t>
                      </a:r>
                      <a:endParaRPr lang="en-US" dirty="0"/>
                    </a:p>
                  </a:txBody>
                  <a:tcPr marL="121920" marR="121920"/>
                </a:tc>
                <a:tc>
                  <a:txBody>
                    <a:bodyPr/>
                    <a:lstStyle/>
                    <a:p>
                      <a:r>
                        <a:rPr lang="en-US" dirty="0" smtClean="0"/>
                        <a:t>0</a:t>
                      </a:r>
                      <a:endParaRPr lang="en-US" dirty="0"/>
                    </a:p>
                  </a:txBody>
                  <a:tcPr marL="121920" marR="121920"/>
                </a:tc>
                <a:tc>
                  <a:txBody>
                    <a:bodyPr/>
                    <a:lstStyle/>
                    <a:p>
                      <a:r>
                        <a:rPr lang="en-US" dirty="0" smtClean="0"/>
                        <a:t>0</a:t>
                      </a:r>
                      <a:endParaRPr lang="en-US" dirty="0"/>
                    </a:p>
                  </a:txBody>
                  <a:tcPr marL="121920" marR="121920"/>
                </a:tc>
                <a:tc>
                  <a:txBody>
                    <a:bodyPr/>
                    <a:lstStyle/>
                    <a:p>
                      <a:r>
                        <a:rPr lang="en-US" dirty="0" smtClean="0"/>
                        <a:t>0</a:t>
                      </a:r>
                      <a:endParaRPr lang="en-US" dirty="0"/>
                    </a:p>
                  </a:txBody>
                  <a:tcPr marL="121920" marR="121920"/>
                </a:tc>
                <a:tc>
                  <a:txBody>
                    <a:bodyPr/>
                    <a:lstStyle/>
                    <a:p>
                      <a:r>
                        <a:rPr lang="en-US" dirty="0" smtClean="0"/>
                        <a:t>0</a:t>
                      </a:r>
                      <a:endParaRPr lang="en-US" dirty="0"/>
                    </a:p>
                  </a:txBody>
                  <a:tcPr marL="121920" marR="121920"/>
                </a:tc>
                <a:tc>
                  <a:txBody>
                    <a:bodyPr/>
                    <a:lstStyle/>
                    <a:p>
                      <a:r>
                        <a:rPr lang="en-US" dirty="0" smtClean="0"/>
                        <a:t>0</a:t>
                      </a:r>
                      <a:endParaRPr lang="en-US" dirty="0"/>
                    </a:p>
                  </a:txBody>
                  <a:tcPr marL="121920" marR="121920"/>
                </a:tc>
                <a:tc>
                  <a:txBody>
                    <a:bodyPr/>
                    <a:lstStyle/>
                    <a:p>
                      <a:r>
                        <a:rPr lang="en-US" dirty="0" smtClean="0"/>
                        <a:t>0</a:t>
                      </a:r>
                      <a:endParaRPr lang="en-US" dirty="0"/>
                    </a:p>
                  </a:txBody>
                  <a:tcPr marL="121920" marR="121920"/>
                </a:tc>
                <a:tc>
                  <a:txBody>
                    <a:bodyPr/>
                    <a:lstStyle/>
                    <a:p>
                      <a:r>
                        <a:rPr lang="en-US" dirty="0" smtClean="0"/>
                        <a:t>1</a:t>
                      </a:r>
                      <a:endParaRPr lang="en-US" dirty="0"/>
                    </a:p>
                  </a:txBody>
                  <a:tcPr marL="121920" marR="121920"/>
                </a:tc>
                <a:tc>
                  <a:txBody>
                    <a:bodyPr/>
                    <a:lstStyle/>
                    <a:p>
                      <a:r>
                        <a:rPr lang="en-US" dirty="0" smtClean="0"/>
                        <a:t>1</a:t>
                      </a:r>
                      <a:endParaRPr lang="en-US" dirty="0"/>
                    </a:p>
                  </a:txBody>
                  <a:tcPr marL="121920" marR="121920"/>
                </a:tc>
              </a:tr>
            </a:tbl>
          </a:graphicData>
        </a:graphic>
      </p:graphicFrame>
      <p:cxnSp>
        <p:nvCxnSpPr>
          <p:cNvPr id="7" name="Straight Connector 6"/>
          <p:cNvCxnSpPr/>
          <p:nvPr/>
        </p:nvCxnSpPr>
        <p:spPr>
          <a:xfrm rot="5400000">
            <a:off x="5181601" y="3580872"/>
            <a:ext cx="1219200" cy="4233"/>
          </a:xfrm>
          <a:prstGeom prst="line">
            <a:avLst/>
          </a:prstGeom>
        </p:spPr>
        <p:style>
          <a:lnRef idx="1">
            <a:schemeClr val="accent1"/>
          </a:lnRef>
          <a:fillRef idx="0">
            <a:schemeClr val="accent1"/>
          </a:fillRef>
          <a:effectRef idx="0">
            <a:schemeClr val="accent1"/>
          </a:effectRef>
          <a:fontRef idx="minor">
            <a:schemeClr val="tx1"/>
          </a:fontRef>
        </p:style>
      </p:cxnSp>
      <p:pic>
        <p:nvPicPr>
          <p:cNvPr id="15413" name="Picture 7"/>
          <p:cNvPicPr>
            <a:picLocks noChangeAspect="1"/>
          </p:cNvPicPr>
          <p:nvPr/>
        </p:nvPicPr>
        <p:blipFill>
          <a:blip r:embed="rId2"/>
          <a:srcRect/>
          <a:stretch>
            <a:fillRect/>
          </a:stretch>
        </p:blipFill>
        <p:spPr bwMode="auto">
          <a:xfrm>
            <a:off x="304800" y="152401"/>
            <a:ext cx="1068917" cy="8667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14E40042-87ED-425F-AF1F-BA731B4E6C17}"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607507" y="0"/>
            <a:ext cx="10972800" cy="868363"/>
          </a:xfrm>
        </p:spPr>
        <p:txBody>
          <a:bodyPr/>
          <a:lstStyle/>
          <a:p>
            <a:r>
              <a:rPr lang="en-US" sz="3600" b="1" dirty="0" smtClean="0">
                <a:solidFill>
                  <a:srgbClr val="FF0000"/>
                </a:solidFill>
              </a:rPr>
              <a:t>Linear Address to Physical Address</a:t>
            </a:r>
          </a:p>
        </p:txBody>
      </p:sp>
      <p:graphicFrame>
        <p:nvGraphicFramePr>
          <p:cNvPr id="5" name="Table 4"/>
          <p:cNvGraphicFramePr>
            <a:graphicFrameLocks noGrp="1"/>
          </p:cNvGraphicFramePr>
          <p:nvPr/>
        </p:nvGraphicFramePr>
        <p:xfrm>
          <a:off x="2540000" y="2971800"/>
          <a:ext cx="2286016" cy="2926530"/>
        </p:xfrm>
        <a:graphic>
          <a:graphicData uri="http://schemas.openxmlformats.org/drawingml/2006/table">
            <a:tbl>
              <a:tblPr firstRow="1" bandRow="1">
                <a:tableStyleId>{5940675A-B579-460E-94D1-54222C63F5DA}</a:tableStyleId>
              </a:tblPr>
              <a:tblGrid>
                <a:gridCol w="2286016"/>
              </a:tblGrid>
              <a:tr h="393680">
                <a:tc>
                  <a:txBody>
                    <a:bodyPr/>
                    <a:lstStyle/>
                    <a:p>
                      <a:endParaRPr lang="en-IN" dirty="0"/>
                    </a:p>
                  </a:txBody>
                  <a:tcPr marL="121920" marR="121920"/>
                </a:tc>
              </a:tr>
              <a:tr h="334830">
                <a:tc>
                  <a:txBody>
                    <a:bodyPr/>
                    <a:lstStyle/>
                    <a:p>
                      <a:endParaRPr lang="en-IN" dirty="0"/>
                    </a:p>
                  </a:txBody>
                  <a:tcPr marL="121920" marR="121920"/>
                </a:tc>
              </a:tr>
              <a:tr h="1588770">
                <a:tc>
                  <a:txBody>
                    <a:bodyPr/>
                    <a:lstStyle/>
                    <a:p>
                      <a:r>
                        <a:rPr lang="en-US" dirty="0" smtClean="0"/>
                        <a:t>123</a:t>
                      </a:r>
                      <a:r>
                        <a:rPr lang="en-US" baseline="30000" dirty="0" smtClean="0"/>
                        <a:t>rd</a:t>
                      </a:r>
                      <a:r>
                        <a:rPr lang="en-US" dirty="0" smtClean="0"/>
                        <a:t> Hex or 291</a:t>
                      </a:r>
                      <a:r>
                        <a:rPr lang="en-US" baseline="30000" dirty="0" smtClean="0"/>
                        <a:t>st</a:t>
                      </a:r>
                      <a:r>
                        <a:rPr lang="en-US" dirty="0" smtClean="0"/>
                        <a:t> Directory Entry holding base address of page table 25000H</a:t>
                      </a:r>
                    </a:p>
                  </a:txBody>
                  <a:tcPr marL="121920" marR="121920">
                    <a:solidFill>
                      <a:schemeClr val="accent2">
                        <a:lumMod val="20000"/>
                        <a:lumOff val="80000"/>
                      </a:schemeClr>
                    </a:solidFill>
                  </a:tcPr>
                </a:tc>
              </a:tr>
              <a:tr h="578320">
                <a:tc>
                  <a:txBody>
                    <a:bodyPr/>
                    <a:lstStyle/>
                    <a:p>
                      <a:endParaRPr lang="en-IN" dirty="0"/>
                    </a:p>
                  </a:txBody>
                  <a:tcPr marL="121920" marR="121920"/>
                </a:tc>
              </a:tr>
            </a:tbl>
          </a:graphicData>
        </a:graphic>
      </p:graphicFrame>
      <p:graphicFrame>
        <p:nvGraphicFramePr>
          <p:cNvPr id="6" name="Table 5"/>
          <p:cNvGraphicFramePr>
            <a:graphicFrameLocks noGrp="1"/>
          </p:cNvGraphicFramePr>
          <p:nvPr/>
        </p:nvGraphicFramePr>
        <p:xfrm>
          <a:off x="5994400" y="2895601"/>
          <a:ext cx="2286016" cy="3276599"/>
        </p:xfrm>
        <a:graphic>
          <a:graphicData uri="http://schemas.openxmlformats.org/drawingml/2006/table">
            <a:tbl>
              <a:tblPr firstRow="1" bandRow="1">
                <a:tableStyleId>{5940675A-B579-460E-94D1-54222C63F5DA}</a:tableStyleId>
              </a:tblPr>
              <a:tblGrid>
                <a:gridCol w="2286016"/>
              </a:tblGrid>
              <a:tr h="566901">
                <a:tc>
                  <a:txBody>
                    <a:bodyPr/>
                    <a:lstStyle/>
                    <a:p>
                      <a:endParaRPr lang="en-IN" dirty="0"/>
                    </a:p>
                  </a:txBody>
                  <a:tcPr marL="121920" marR="121920"/>
                </a:tc>
              </a:tr>
              <a:tr h="395849">
                <a:tc>
                  <a:txBody>
                    <a:bodyPr/>
                    <a:lstStyle/>
                    <a:p>
                      <a:endParaRPr lang="en-IN" dirty="0"/>
                    </a:p>
                  </a:txBody>
                  <a:tcPr marL="121920" marR="121920"/>
                </a:tc>
              </a:tr>
              <a:tr h="1746948">
                <a:tc>
                  <a:txBody>
                    <a:bodyPr/>
                    <a:lstStyle/>
                    <a:p>
                      <a:r>
                        <a:rPr lang="en-US" dirty="0" smtClean="0"/>
                        <a:t>203</a:t>
                      </a:r>
                      <a:r>
                        <a:rPr lang="en-US" baseline="30000" dirty="0" smtClean="0"/>
                        <a:t>rd</a:t>
                      </a:r>
                      <a:r>
                        <a:rPr lang="en-US" dirty="0" smtClean="0"/>
                        <a:t> in Hex or  515</a:t>
                      </a:r>
                      <a:r>
                        <a:rPr lang="en-US" baseline="30000" dirty="0" smtClean="0"/>
                        <a:t>th</a:t>
                      </a:r>
                      <a:r>
                        <a:rPr lang="en-US" dirty="0" smtClean="0"/>
                        <a:t> Page Table Entry</a:t>
                      </a:r>
                    </a:p>
                    <a:p>
                      <a:r>
                        <a:rPr lang="en-US" dirty="0" smtClean="0"/>
                        <a:t>Holding</a:t>
                      </a:r>
                      <a:r>
                        <a:rPr lang="en-US" baseline="0" dirty="0" smtClean="0"/>
                        <a:t> base address of page</a:t>
                      </a:r>
                    </a:p>
                    <a:p>
                      <a:r>
                        <a:rPr lang="en-US" dirty="0" smtClean="0"/>
                        <a:t>12CD5 H </a:t>
                      </a:r>
                      <a:endParaRPr lang="en-IN" dirty="0"/>
                    </a:p>
                  </a:txBody>
                  <a:tcPr marL="121920" marR="121920">
                    <a:solidFill>
                      <a:schemeClr val="bg2">
                        <a:lumMod val="75000"/>
                      </a:schemeClr>
                    </a:solidFill>
                  </a:tcPr>
                </a:tc>
              </a:tr>
              <a:tr h="566901">
                <a:tc>
                  <a:txBody>
                    <a:bodyPr/>
                    <a:lstStyle/>
                    <a:p>
                      <a:endParaRPr lang="en-IN" dirty="0"/>
                    </a:p>
                  </a:txBody>
                  <a:tcPr marL="121920" marR="121920"/>
                </a:tc>
              </a:tr>
            </a:tbl>
          </a:graphicData>
        </a:graphic>
      </p:graphicFrame>
      <p:graphicFrame>
        <p:nvGraphicFramePr>
          <p:cNvPr id="7" name="Table 6"/>
          <p:cNvGraphicFramePr>
            <a:graphicFrameLocks noGrp="1"/>
          </p:cNvGraphicFramePr>
          <p:nvPr/>
        </p:nvGraphicFramePr>
        <p:xfrm>
          <a:off x="9613900" y="2914650"/>
          <a:ext cx="2286016" cy="2143140"/>
        </p:xfrm>
        <a:graphic>
          <a:graphicData uri="http://schemas.openxmlformats.org/drawingml/2006/table">
            <a:tbl>
              <a:tblPr firstRow="1" bandRow="1">
                <a:tableStyleId>{5940675A-B579-460E-94D1-54222C63F5DA}</a:tableStyleId>
              </a:tblPr>
              <a:tblGrid>
                <a:gridCol w="2286016"/>
              </a:tblGrid>
              <a:tr h="2143140">
                <a:tc>
                  <a:txBody>
                    <a:bodyPr/>
                    <a:lstStyle/>
                    <a:p>
                      <a:r>
                        <a:rPr lang="en-US" dirty="0" smtClean="0"/>
                        <a:t>4KB page</a:t>
                      </a:r>
                      <a:endParaRPr lang="en-IN" dirty="0"/>
                    </a:p>
                  </a:txBody>
                  <a:tcPr marL="121920" marR="121920">
                    <a:solidFill>
                      <a:schemeClr val="bg1">
                        <a:lumMod val="95000"/>
                      </a:schemeClr>
                    </a:solidFill>
                  </a:tcPr>
                </a:tc>
              </a:tr>
            </a:tbl>
          </a:graphicData>
        </a:graphic>
      </p:graphicFrame>
      <p:cxnSp>
        <p:nvCxnSpPr>
          <p:cNvPr id="8" name="Elbow Connector 7"/>
          <p:cNvCxnSpPr/>
          <p:nvPr/>
        </p:nvCxnSpPr>
        <p:spPr>
          <a:xfrm>
            <a:off x="4775200" y="5410201"/>
            <a:ext cx="1238251" cy="714375"/>
          </a:xfrm>
          <a:prstGeom prst="bentConnector3">
            <a:avLst>
              <a:gd name="adj1" fmla="val 50000"/>
            </a:avLst>
          </a:prstGeom>
          <a:ln w="38100" cmpd="sng">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04800" y="57912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PDBR </a:t>
            </a:r>
            <a:r>
              <a:rPr lang="en-US" dirty="0"/>
              <a:t>25000H</a:t>
            </a:r>
            <a:endParaRPr lang="en-IN" dirty="0"/>
          </a:p>
        </p:txBody>
      </p:sp>
      <p:cxnSp>
        <p:nvCxnSpPr>
          <p:cNvPr id="10" name="Straight Arrow Connector 9"/>
          <p:cNvCxnSpPr/>
          <p:nvPr/>
        </p:nvCxnSpPr>
        <p:spPr>
          <a:xfrm flipV="1">
            <a:off x="2133600" y="6019800"/>
            <a:ext cx="406400" cy="12700"/>
          </a:xfrm>
          <a:prstGeom prst="straightConnector1">
            <a:avLst/>
          </a:prstGeom>
          <a:ln w="38100" cmpd="sng">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331200" y="5029200"/>
            <a:ext cx="1320800" cy="1588"/>
          </a:xfrm>
          <a:prstGeom prst="straightConnector1">
            <a:avLst/>
          </a:prstGeom>
          <a:ln w="38100" cmpd="sng">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nvGraphicFramePr>
        <p:xfrm>
          <a:off x="2882900" y="1485900"/>
          <a:ext cx="8127999" cy="74168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en-US" b="0" dirty="0" smtClean="0">
                          <a:solidFill>
                            <a:schemeClr val="tx1"/>
                          </a:solidFill>
                        </a:rPr>
                        <a:t>Index to Directory  </a:t>
                      </a:r>
                      <a:endParaRPr lang="en-IN" b="0" dirty="0">
                        <a:solidFill>
                          <a:schemeClr val="tx1"/>
                        </a:solidFill>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b="0" dirty="0" smtClean="0">
                          <a:solidFill>
                            <a:schemeClr val="tx1"/>
                          </a:solidFill>
                        </a:rPr>
                        <a:t>Index  to</a:t>
                      </a:r>
                      <a:r>
                        <a:rPr lang="en-US" b="0" baseline="0" dirty="0" smtClean="0">
                          <a:solidFill>
                            <a:schemeClr val="tx1"/>
                          </a:solidFill>
                        </a:rPr>
                        <a:t>  </a:t>
                      </a:r>
                      <a:r>
                        <a:rPr lang="en-US" b="0" dirty="0" smtClean="0">
                          <a:solidFill>
                            <a:schemeClr val="tx1"/>
                          </a:solidFill>
                        </a:rPr>
                        <a:t>Table</a:t>
                      </a:r>
                      <a:endParaRPr lang="en-IN" b="0" dirty="0">
                        <a:solidFill>
                          <a:schemeClr val="tx1"/>
                        </a:solidFill>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en-US" b="0" dirty="0" smtClean="0">
                          <a:solidFill>
                            <a:schemeClr val="tx1"/>
                          </a:solidFill>
                        </a:rPr>
                        <a:t>Offset  in Page</a:t>
                      </a:r>
                      <a:endParaRPr lang="en-IN" b="0" dirty="0">
                        <a:solidFill>
                          <a:schemeClr val="tx1"/>
                        </a:solidFill>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r>
                        <a:rPr lang="en-US" dirty="0" smtClean="0"/>
                        <a:t>123H</a:t>
                      </a:r>
                      <a:endParaRPr lang="en-IN"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dirty="0" smtClean="0"/>
                        <a:t>203H</a:t>
                      </a:r>
                      <a:endParaRPr lang="en-IN"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en-US" dirty="0" smtClean="0"/>
                        <a:t>005</a:t>
                      </a:r>
                      <a:endParaRPr lang="en-IN"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cxnSp>
        <p:nvCxnSpPr>
          <p:cNvPr id="13" name="Straight Arrow Connector 12"/>
          <p:cNvCxnSpPr/>
          <p:nvPr/>
        </p:nvCxnSpPr>
        <p:spPr>
          <a:xfrm rot="5400000">
            <a:off x="2864115" y="2306374"/>
            <a:ext cx="928687" cy="2117"/>
          </a:xfrm>
          <a:prstGeom prst="straightConnector1">
            <a:avLst/>
          </a:prstGeom>
          <a:ln w="3810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1612901" y="2771775"/>
            <a:ext cx="1714500" cy="1588"/>
          </a:xfrm>
          <a:prstGeom prst="straightConnector1">
            <a:avLst/>
          </a:prstGeom>
          <a:ln w="3810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530491" y="3877999"/>
            <a:ext cx="2357437" cy="2116"/>
          </a:xfrm>
          <a:prstGeom prst="straightConnector1">
            <a:avLst/>
          </a:prstGeom>
          <a:ln w="3810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708152" y="5056189"/>
            <a:ext cx="857249" cy="1587"/>
          </a:xfrm>
          <a:prstGeom prst="straightConnector1">
            <a:avLst/>
          </a:prstGeom>
          <a:ln w="3810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5435865" y="2234936"/>
            <a:ext cx="928688" cy="2116"/>
          </a:xfrm>
          <a:prstGeom prst="straightConnector1">
            <a:avLst/>
          </a:prstGeom>
          <a:ln w="381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a:off x="5137151" y="2628900"/>
            <a:ext cx="762000" cy="1588"/>
          </a:xfrm>
          <a:prstGeom prst="straightConnector1">
            <a:avLst/>
          </a:prstGeom>
          <a:ln w="381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4055534" y="3805767"/>
            <a:ext cx="2355850" cy="2117"/>
          </a:xfrm>
          <a:prstGeom prst="straightConnector1">
            <a:avLst/>
          </a:prstGeom>
          <a:ln w="381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232400" y="4986339"/>
            <a:ext cx="857251" cy="1587"/>
          </a:xfrm>
          <a:prstGeom prst="straightConnector1">
            <a:avLst/>
          </a:prstGeom>
          <a:ln w="381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7543272" y="3056468"/>
            <a:ext cx="2428875" cy="211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756652" y="4200525"/>
            <a:ext cx="857249"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540000" y="6172201"/>
            <a:ext cx="2381251" cy="657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Page Table Directory</a:t>
            </a:r>
            <a:endParaRPr lang="en-IN" dirty="0"/>
          </a:p>
        </p:txBody>
      </p:sp>
      <p:sp>
        <p:nvSpPr>
          <p:cNvPr id="24" name="Rectangle 23"/>
          <p:cNvSpPr/>
          <p:nvPr/>
        </p:nvSpPr>
        <p:spPr>
          <a:xfrm>
            <a:off x="6089652" y="6272214"/>
            <a:ext cx="2000249" cy="585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Page Table</a:t>
            </a:r>
            <a:endParaRPr lang="en-IN" dirty="0"/>
          </a:p>
        </p:txBody>
      </p:sp>
      <p:sp>
        <p:nvSpPr>
          <p:cNvPr id="25" name="Rectangle 24"/>
          <p:cNvSpPr/>
          <p:nvPr/>
        </p:nvSpPr>
        <p:spPr>
          <a:xfrm>
            <a:off x="10280651" y="5272089"/>
            <a:ext cx="1333500" cy="357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Page </a:t>
            </a:r>
            <a:endParaRPr lang="en-IN" dirty="0"/>
          </a:p>
        </p:txBody>
      </p:sp>
      <p:sp>
        <p:nvSpPr>
          <p:cNvPr id="16448" name="TextBox 25"/>
          <p:cNvSpPr txBox="1">
            <a:spLocks noChangeArrowheads="1"/>
          </p:cNvSpPr>
          <p:nvPr/>
        </p:nvSpPr>
        <p:spPr bwMode="auto">
          <a:xfrm>
            <a:off x="508000" y="6477001"/>
            <a:ext cx="1168400" cy="369332"/>
          </a:xfrm>
          <a:prstGeom prst="rect">
            <a:avLst/>
          </a:prstGeom>
          <a:noFill/>
          <a:ln w="9525">
            <a:noFill/>
            <a:miter lim="800000"/>
            <a:headEnd/>
            <a:tailEnd/>
          </a:ln>
        </p:spPr>
        <p:txBody>
          <a:bodyPr>
            <a:spAutoFit/>
          </a:bodyPr>
          <a:lstStyle/>
          <a:p>
            <a:r>
              <a:rPr lang="en-US"/>
              <a:t>CR3</a:t>
            </a:r>
            <a:endParaRPr lang="en-IN"/>
          </a:p>
        </p:txBody>
      </p:sp>
      <p:sp>
        <p:nvSpPr>
          <p:cNvPr id="16449" name="TextBox 26"/>
          <p:cNvSpPr txBox="1">
            <a:spLocks noChangeArrowheads="1"/>
          </p:cNvSpPr>
          <p:nvPr/>
        </p:nvSpPr>
        <p:spPr bwMode="auto">
          <a:xfrm>
            <a:off x="2946401" y="1066800"/>
            <a:ext cx="1723613" cy="369332"/>
          </a:xfrm>
          <a:prstGeom prst="rect">
            <a:avLst/>
          </a:prstGeom>
          <a:noFill/>
          <a:ln w="9525">
            <a:noFill/>
            <a:miter lim="800000"/>
            <a:headEnd/>
            <a:tailEnd/>
          </a:ln>
        </p:spPr>
        <p:txBody>
          <a:bodyPr wrap="none">
            <a:spAutoFit/>
          </a:bodyPr>
          <a:lstStyle/>
          <a:p>
            <a:r>
              <a:rPr lang="en-US"/>
              <a:t>Linear Address</a:t>
            </a:r>
          </a:p>
        </p:txBody>
      </p:sp>
      <p:sp>
        <p:nvSpPr>
          <p:cNvPr id="16450" name="TextBox 27"/>
          <p:cNvSpPr txBox="1">
            <a:spLocks noChangeArrowheads="1"/>
          </p:cNvSpPr>
          <p:nvPr/>
        </p:nvSpPr>
        <p:spPr bwMode="auto">
          <a:xfrm>
            <a:off x="8432800" y="5105400"/>
            <a:ext cx="1595309" cy="369332"/>
          </a:xfrm>
          <a:prstGeom prst="rect">
            <a:avLst/>
          </a:prstGeom>
          <a:noFill/>
          <a:ln w="9525">
            <a:noFill/>
            <a:miter lim="800000"/>
            <a:headEnd/>
            <a:tailEnd/>
          </a:ln>
        </p:spPr>
        <p:txBody>
          <a:bodyPr wrap="none">
            <a:spAutoFit/>
          </a:bodyPr>
          <a:lstStyle/>
          <a:p>
            <a:r>
              <a:rPr lang="en-US"/>
              <a:t>Base address</a:t>
            </a:r>
          </a:p>
        </p:txBody>
      </p:sp>
      <p:sp>
        <p:nvSpPr>
          <p:cNvPr id="29" name="Rectangle 28"/>
          <p:cNvSpPr/>
          <p:nvPr/>
        </p:nvSpPr>
        <p:spPr>
          <a:xfrm>
            <a:off x="10261601" y="5257800"/>
            <a:ext cx="13335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Page </a:t>
            </a:r>
            <a:endParaRPr lang="en-IN" dirty="0"/>
          </a:p>
        </p:txBody>
      </p:sp>
      <p:pic>
        <p:nvPicPr>
          <p:cNvPr id="16452" name="Picture 7"/>
          <p:cNvPicPr>
            <a:picLocks noChangeAspect="1"/>
          </p:cNvPicPr>
          <p:nvPr/>
        </p:nvPicPr>
        <p:blipFill>
          <a:blip r:embed="rId2"/>
          <a:srcRect/>
          <a:stretch>
            <a:fillRect/>
          </a:stretch>
        </p:blipFill>
        <p:spPr bwMode="auto">
          <a:xfrm>
            <a:off x="304800" y="152401"/>
            <a:ext cx="1068917" cy="8667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14E40042-87ED-425F-AF1F-BA731B4E6C17}"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624208" y="324742"/>
            <a:ext cx="10972800" cy="258762"/>
          </a:xfrm>
        </p:spPr>
        <p:txBody>
          <a:bodyPr>
            <a:normAutofit fontScale="90000"/>
          </a:bodyPr>
          <a:lstStyle/>
          <a:p>
            <a:r>
              <a:rPr lang="en-US" sz="3600" b="1" dirty="0" smtClean="0">
                <a:solidFill>
                  <a:srgbClr val="FF0000"/>
                </a:solidFill>
              </a:rPr>
              <a:t>Page-Directory and Page-Table Entries</a:t>
            </a:r>
          </a:p>
        </p:txBody>
      </p:sp>
      <p:pic>
        <p:nvPicPr>
          <p:cNvPr id="17411" name="Picture 3"/>
          <p:cNvPicPr>
            <a:picLocks noGrp="1" noChangeAspect="1" noChangeArrowheads="1"/>
          </p:cNvPicPr>
          <p:nvPr>
            <p:ph idx="1"/>
          </p:nvPr>
        </p:nvPicPr>
        <p:blipFill>
          <a:blip r:embed="rId2"/>
          <a:srcRect/>
          <a:stretch>
            <a:fillRect/>
          </a:stretch>
        </p:blipFill>
        <p:spPr>
          <a:xfrm>
            <a:off x="1524000" y="838201"/>
            <a:ext cx="9144000" cy="5287963"/>
          </a:xfrm>
          <a:noFill/>
        </p:spPr>
      </p:pic>
      <p:pic>
        <p:nvPicPr>
          <p:cNvPr id="17412" name="Picture 7"/>
          <p:cNvPicPr>
            <a:picLocks noChangeAspect="1"/>
          </p:cNvPicPr>
          <p:nvPr/>
        </p:nvPicPr>
        <p:blipFill>
          <a:blip r:embed="rId3"/>
          <a:srcRect/>
          <a:stretch>
            <a:fillRect/>
          </a:stretch>
        </p:blipFill>
        <p:spPr bwMode="auto">
          <a:xfrm>
            <a:off x="304800" y="152401"/>
            <a:ext cx="1068917" cy="8667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14E40042-87ED-425F-AF1F-BA731B4E6C17}"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536526" y="374846"/>
            <a:ext cx="10972800" cy="487362"/>
          </a:xfrm>
        </p:spPr>
        <p:txBody>
          <a:bodyPr>
            <a:normAutofit fontScale="90000"/>
          </a:bodyPr>
          <a:lstStyle/>
          <a:p>
            <a:r>
              <a:rPr lang="en-US" sz="4000" b="1" dirty="0" smtClean="0">
                <a:solidFill>
                  <a:srgbClr val="FF0000"/>
                </a:solidFill>
              </a:rPr>
              <a:t>Page Level Protection</a:t>
            </a:r>
          </a:p>
        </p:txBody>
      </p:sp>
      <p:sp>
        <p:nvSpPr>
          <p:cNvPr id="3" name="Content Placeholder 2"/>
          <p:cNvSpPr>
            <a:spLocks noGrp="1"/>
          </p:cNvSpPr>
          <p:nvPr>
            <p:ph idx="1"/>
          </p:nvPr>
        </p:nvSpPr>
        <p:spPr/>
        <p:txBody>
          <a:bodyPr>
            <a:normAutofit fontScale="92500" lnSpcReduction="10000"/>
          </a:bodyPr>
          <a:lstStyle/>
          <a:p>
            <a:pPr>
              <a:defRPr/>
            </a:pPr>
            <a:r>
              <a:rPr lang="en-US" dirty="0" smtClean="0"/>
              <a:t>The paging mechanism distinguishes between two levels of protection: </a:t>
            </a:r>
          </a:p>
          <a:p>
            <a:pPr lvl="1">
              <a:defRPr/>
            </a:pPr>
            <a:r>
              <a:rPr lang="en-US" dirty="0" smtClean="0">
                <a:solidFill>
                  <a:srgbClr val="FF0000"/>
                </a:solidFill>
              </a:rPr>
              <a:t>User</a:t>
            </a:r>
            <a:r>
              <a:rPr lang="en-US" dirty="0" smtClean="0"/>
              <a:t> which corresponds to level 3 of the segmentation based protection,</a:t>
            </a:r>
          </a:p>
          <a:p>
            <a:pPr lvl="1">
              <a:defRPr/>
            </a:pPr>
            <a:r>
              <a:rPr lang="en-US" dirty="0" smtClean="0"/>
              <a:t>and </a:t>
            </a:r>
            <a:r>
              <a:rPr lang="en-US" dirty="0" smtClean="0">
                <a:solidFill>
                  <a:srgbClr val="FF0000"/>
                </a:solidFill>
              </a:rPr>
              <a:t>supervisor</a:t>
            </a:r>
            <a:r>
              <a:rPr lang="en-US" dirty="0" smtClean="0"/>
              <a:t> which encompasses all of the other protection levels (0, 1, 2). </a:t>
            </a:r>
          </a:p>
          <a:p>
            <a:pPr lvl="1">
              <a:buFontTx/>
              <a:buNone/>
              <a:defRPr/>
            </a:pPr>
            <a:endParaRPr lang="en-US" dirty="0" smtClean="0"/>
          </a:p>
          <a:p>
            <a:pPr>
              <a:defRPr/>
            </a:pPr>
            <a:r>
              <a:rPr lang="en-US" dirty="0" smtClean="0"/>
              <a:t>Programs executing at Level 0, 1 or 2 bypass the page </a:t>
            </a:r>
            <a:r>
              <a:rPr lang="en-US" dirty="0" err="1" smtClean="0"/>
              <a:t>protection,although</a:t>
            </a:r>
            <a:r>
              <a:rPr lang="en-US" dirty="0" smtClean="0"/>
              <a:t> segmentation based protection is still enforced by the hardware.</a:t>
            </a:r>
          </a:p>
          <a:p>
            <a:pPr>
              <a:defRPr/>
            </a:pPr>
            <a:endParaRPr lang="en-US" dirty="0" smtClean="0"/>
          </a:p>
          <a:p>
            <a:pPr>
              <a:defRPr/>
            </a:pPr>
            <a:r>
              <a:rPr lang="en-US" dirty="0" smtClean="0"/>
              <a:t>The </a:t>
            </a:r>
            <a:r>
              <a:rPr lang="en-US" dirty="0" smtClean="0">
                <a:solidFill>
                  <a:srgbClr val="FF0000"/>
                </a:solidFill>
              </a:rPr>
              <a:t>U/S and R/W</a:t>
            </a:r>
            <a:r>
              <a:rPr lang="en-US" dirty="0" smtClean="0"/>
              <a:t> bits are used to provide User/Supervisor and Read/Write protection for individual pages or for all pages</a:t>
            </a:r>
            <a:endParaRPr lang="en-US" dirty="0"/>
          </a:p>
        </p:txBody>
      </p:sp>
      <p:pic>
        <p:nvPicPr>
          <p:cNvPr id="18436" name="Picture 7"/>
          <p:cNvPicPr>
            <a:picLocks noChangeAspect="1"/>
          </p:cNvPicPr>
          <p:nvPr/>
        </p:nvPicPr>
        <p:blipFill>
          <a:blip r:embed="rId2"/>
          <a:srcRect/>
          <a:stretch>
            <a:fillRect/>
          </a:stretch>
        </p:blipFill>
        <p:spPr bwMode="auto">
          <a:xfrm>
            <a:off x="304800" y="152401"/>
            <a:ext cx="1068917" cy="8667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14E40042-87ED-425F-AF1F-BA731B4E6C17}"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748316" y="375022"/>
            <a:ext cx="10058400" cy="764848"/>
          </a:xfrm>
        </p:spPr>
        <p:txBody>
          <a:bodyPr/>
          <a:lstStyle/>
          <a:p>
            <a:r>
              <a:rPr lang="en-US" sz="3600" b="1" dirty="0" smtClean="0">
                <a:solidFill>
                  <a:srgbClr val="FF0000"/>
                </a:solidFill>
              </a:rPr>
              <a:t>Page Level Protection</a:t>
            </a:r>
          </a:p>
        </p:txBody>
      </p:sp>
      <p:pic>
        <p:nvPicPr>
          <p:cNvPr id="19459" name="Picture 2"/>
          <p:cNvPicPr>
            <a:picLocks noGrp="1" noChangeAspect="1" noChangeArrowheads="1"/>
          </p:cNvPicPr>
          <p:nvPr>
            <p:ph idx="1"/>
          </p:nvPr>
        </p:nvPicPr>
        <p:blipFill>
          <a:blip r:embed="rId2"/>
          <a:srcRect/>
          <a:stretch>
            <a:fillRect/>
          </a:stretch>
        </p:blipFill>
        <p:spPr>
          <a:xfrm>
            <a:off x="1320800" y="2057400"/>
            <a:ext cx="9652000" cy="2514600"/>
          </a:xfrm>
        </p:spPr>
      </p:pic>
      <p:pic>
        <p:nvPicPr>
          <p:cNvPr id="19460" name="Picture 7"/>
          <p:cNvPicPr>
            <a:picLocks noChangeAspect="1"/>
          </p:cNvPicPr>
          <p:nvPr/>
        </p:nvPicPr>
        <p:blipFill>
          <a:blip r:embed="rId3"/>
          <a:srcRect/>
          <a:stretch>
            <a:fillRect/>
          </a:stretch>
        </p:blipFill>
        <p:spPr bwMode="auto">
          <a:xfrm>
            <a:off x="304800" y="152401"/>
            <a:ext cx="1068917" cy="8667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14E40042-87ED-425F-AF1F-BA731B4E6C17}"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473895" y="763153"/>
            <a:ext cx="10972800" cy="258762"/>
          </a:xfrm>
        </p:spPr>
        <p:txBody>
          <a:bodyPr>
            <a:normAutofit fontScale="90000"/>
          </a:bodyPr>
          <a:lstStyle/>
          <a:p>
            <a:r>
              <a:rPr lang="en-US" sz="3600" b="1" dirty="0" smtClean="0">
                <a:solidFill>
                  <a:srgbClr val="FF0000"/>
                </a:solidFill>
              </a:rPr>
              <a:t>Translation </a:t>
            </a:r>
            <a:r>
              <a:rPr lang="en-US" sz="3600" b="1" dirty="0" err="1" smtClean="0">
                <a:solidFill>
                  <a:srgbClr val="FF0000"/>
                </a:solidFill>
              </a:rPr>
              <a:t>Lookaside</a:t>
            </a:r>
            <a:r>
              <a:rPr lang="en-US" sz="3600" b="1" dirty="0" smtClean="0">
                <a:solidFill>
                  <a:srgbClr val="FF0000"/>
                </a:solidFill>
              </a:rPr>
              <a:t> Buffer</a:t>
            </a:r>
          </a:p>
        </p:txBody>
      </p:sp>
      <p:sp>
        <p:nvSpPr>
          <p:cNvPr id="20483" name="Content Placeholder 2"/>
          <p:cNvSpPr>
            <a:spLocks noGrp="1"/>
          </p:cNvSpPr>
          <p:nvPr>
            <p:ph idx="1"/>
          </p:nvPr>
        </p:nvSpPr>
        <p:spPr>
          <a:xfrm>
            <a:off x="993732" y="1630473"/>
            <a:ext cx="10972800" cy="5059363"/>
          </a:xfrm>
        </p:spPr>
        <p:txBody>
          <a:bodyPr/>
          <a:lstStyle/>
          <a:p>
            <a:pPr algn="just"/>
            <a:endParaRPr lang="en-US" sz="1600" dirty="0" smtClean="0"/>
          </a:p>
          <a:p>
            <a:pPr algn="just">
              <a:buFont typeface="Wingdings" pitchFamily="2" charset="2"/>
              <a:buChar char="§"/>
            </a:pPr>
            <a:r>
              <a:rPr lang="en-US" dirty="0" smtClean="0"/>
              <a:t>Pentium keeps a cache of the </a:t>
            </a:r>
            <a:r>
              <a:rPr lang="en-US" b="1" dirty="0" smtClean="0"/>
              <a:t>most recently accessed pages</a:t>
            </a:r>
            <a:r>
              <a:rPr lang="en-US" dirty="0" smtClean="0"/>
              <a:t>, this cache is called the </a:t>
            </a:r>
            <a:r>
              <a:rPr lang="en-US" b="1" dirty="0" smtClean="0"/>
              <a:t>Translation </a:t>
            </a:r>
            <a:r>
              <a:rPr lang="en-US" b="1" dirty="0" err="1" smtClean="0"/>
              <a:t>Lookaside</a:t>
            </a:r>
            <a:r>
              <a:rPr lang="en-US" b="1" dirty="0" smtClean="0"/>
              <a:t> Buffer (TLB</a:t>
            </a:r>
            <a:r>
              <a:rPr lang="en-US" dirty="0" smtClean="0"/>
              <a:t>).</a:t>
            </a:r>
          </a:p>
          <a:p>
            <a:pPr algn="just">
              <a:buFont typeface="Wingdings" pitchFamily="2" charset="2"/>
              <a:buChar char="§"/>
            </a:pPr>
            <a:r>
              <a:rPr lang="en-US" b="1" dirty="0" smtClean="0"/>
              <a:t>To minimize the number of bus cycles required for address translation, the most recently accessed page-directory and page-table entries are cached in the processor in devices called translation </a:t>
            </a:r>
            <a:r>
              <a:rPr lang="en-US" b="1" dirty="0" err="1" smtClean="0"/>
              <a:t>lookaside</a:t>
            </a:r>
            <a:r>
              <a:rPr lang="en-US" b="1" dirty="0" smtClean="0"/>
              <a:t> buffers (TLBs</a:t>
            </a:r>
            <a:r>
              <a:rPr lang="en-US" dirty="0" smtClean="0"/>
              <a:t>).</a:t>
            </a:r>
          </a:p>
          <a:p>
            <a:pPr algn="just">
              <a:buFont typeface="Wingdings" pitchFamily="2" charset="2"/>
              <a:buChar char="§"/>
            </a:pPr>
            <a:r>
              <a:rPr lang="en-US" dirty="0" smtClean="0"/>
              <a:t>It is a four-way set associative 32-entry page table cache.</a:t>
            </a:r>
          </a:p>
          <a:p>
            <a:pPr algn="just">
              <a:buFont typeface="Wingdings" pitchFamily="2" charset="2"/>
              <a:buChar char="§"/>
            </a:pPr>
            <a:r>
              <a:rPr lang="en-US" dirty="0" smtClean="0"/>
              <a:t>Most paging is performed using the contents of the TLBs.</a:t>
            </a:r>
          </a:p>
          <a:p>
            <a:pPr>
              <a:buFont typeface="Wingdings" pitchFamily="2" charset="2"/>
              <a:buChar char="§"/>
            </a:pPr>
            <a:r>
              <a:rPr lang="en-US" dirty="0" smtClean="0"/>
              <a:t>The </a:t>
            </a:r>
            <a:r>
              <a:rPr lang="en-US" b="1" dirty="0" smtClean="0"/>
              <a:t>TLBs are inaccessible to application programs and tasks </a:t>
            </a:r>
            <a:r>
              <a:rPr lang="en-US" dirty="0" smtClean="0"/>
              <a:t>(privilege level greater than 0); that is, they cannot invalidate TLBs. Only operating system or executive procedures running at privilege level of 0 can invalidate TLBs or selected TBL entries.</a:t>
            </a:r>
          </a:p>
          <a:p>
            <a:pPr>
              <a:buFont typeface="Wingdings" pitchFamily="2" charset="2"/>
              <a:buChar char="§"/>
            </a:pPr>
            <a:r>
              <a:rPr lang="en-US" dirty="0" smtClean="0"/>
              <a:t>The </a:t>
            </a:r>
            <a:r>
              <a:rPr lang="en-US" b="1" dirty="0" smtClean="0"/>
              <a:t>INVLPG</a:t>
            </a:r>
            <a:r>
              <a:rPr lang="en-US" dirty="0" smtClean="0"/>
              <a:t> instruction is provided to invalidate a specific page-table entry in the TLB.</a:t>
            </a:r>
          </a:p>
        </p:txBody>
      </p:sp>
      <p:pic>
        <p:nvPicPr>
          <p:cNvPr id="4" name="Picture 6"/>
          <p:cNvPicPr>
            <a:picLocks noChangeAspect="1"/>
          </p:cNvPicPr>
          <p:nvPr/>
        </p:nvPicPr>
        <p:blipFill>
          <a:blip r:embed="rId2" cstate="print"/>
          <a:srcRect/>
          <a:stretch>
            <a:fillRect/>
          </a:stretch>
        </p:blipFill>
        <p:spPr bwMode="auto">
          <a:xfrm>
            <a:off x="127000" y="333375"/>
            <a:ext cx="1270000" cy="120015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14E40042-87ED-425F-AF1F-BA731B4E6C17}"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397588" y="0"/>
            <a:ext cx="10058400" cy="1449387"/>
          </a:xfrm>
        </p:spPr>
        <p:txBody>
          <a:bodyPr/>
          <a:lstStyle/>
          <a:p>
            <a:r>
              <a:rPr lang="en-US" sz="3600" b="1" dirty="0" smtClean="0">
                <a:solidFill>
                  <a:srgbClr val="FF0000"/>
                </a:solidFill>
              </a:rPr>
              <a:t>Translation </a:t>
            </a:r>
            <a:r>
              <a:rPr lang="en-US" sz="3600" b="1" dirty="0" err="1" smtClean="0">
                <a:solidFill>
                  <a:srgbClr val="FF0000"/>
                </a:solidFill>
              </a:rPr>
              <a:t>Lookaside</a:t>
            </a:r>
            <a:r>
              <a:rPr lang="en-US" sz="3600" b="1" dirty="0" smtClean="0">
                <a:solidFill>
                  <a:srgbClr val="FF0000"/>
                </a:solidFill>
              </a:rPr>
              <a:t> Buffer</a:t>
            </a:r>
          </a:p>
        </p:txBody>
      </p:sp>
      <p:pic>
        <p:nvPicPr>
          <p:cNvPr id="21507" name="Picture 2"/>
          <p:cNvPicPr>
            <a:picLocks noGrp="1" noChangeAspect="1" noChangeArrowheads="1"/>
          </p:cNvPicPr>
          <p:nvPr>
            <p:ph idx="1"/>
          </p:nvPr>
        </p:nvPicPr>
        <p:blipFill>
          <a:blip r:embed="rId2"/>
          <a:srcRect/>
          <a:stretch>
            <a:fillRect/>
          </a:stretch>
        </p:blipFill>
        <p:spPr>
          <a:xfrm>
            <a:off x="1876120" y="1947796"/>
            <a:ext cx="8946367" cy="4115329"/>
          </a:xfrm>
        </p:spPr>
      </p:pic>
      <p:pic>
        <p:nvPicPr>
          <p:cNvPr id="4" name="Picture 6"/>
          <p:cNvPicPr>
            <a:picLocks noChangeAspect="1"/>
          </p:cNvPicPr>
          <p:nvPr/>
        </p:nvPicPr>
        <p:blipFill>
          <a:blip r:embed="rId3" cstate="print"/>
          <a:srcRect/>
          <a:stretch>
            <a:fillRect/>
          </a:stretch>
        </p:blipFill>
        <p:spPr bwMode="auto">
          <a:xfrm>
            <a:off x="127000" y="333375"/>
            <a:ext cx="1270000" cy="120015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14E40042-87ED-425F-AF1F-BA731B4E6C17}"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096963" y="287339"/>
            <a:ext cx="10058400" cy="464224"/>
          </a:xfrm>
        </p:spPr>
        <p:txBody>
          <a:bodyPr>
            <a:normAutofit fontScale="90000"/>
          </a:bodyPr>
          <a:lstStyle/>
          <a:p>
            <a:r>
              <a:rPr lang="en-US" sz="3600" b="1" dirty="0" smtClean="0">
                <a:solidFill>
                  <a:srgbClr val="FF0000"/>
                </a:solidFill>
              </a:rPr>
              <a:t>TLB Hit</a:t>
            </a:r>
          </a:p>
        </p:txBody>
      </p:sp>
      <p:sp>
        <p:nvSpPr>
          <p:cNvPr id="22531" name="Content Placeholder 2"/>
          <p:cNvSpPr>
            <a:spLocks noGrp="1"/>
          </p:cNvSpPr>
          <p:nvPr>
            <p:ph idx="1"/>
          </p:nvPr>
        </p:nvSpPr>
        <p:spPr>
          <a:xfrm>
            <a:off x="1096963" y="901874"/>
            <a:ext cx="10058400" cy="4967115"/>
          </a:xfrm>
        </p:spPr>
        <p:txBody>
          <a:bodyPr/>
          <a:lstStyle/>
          <a:p>
            <a:r>
              <a:rPr lang="en-US" sz="2400" dirty="0" smtClean="0"/>
              <a:t>The paging unit hardware receives a 32-bit linear address from the segmentation unit. </a:t>
            </a:r>
          </a:p>
          <a:p>
            <a:r>
              <a:rPr lang="en-US" sz="2400" dirty="0" smtClean="0"/>
              <a:t>The </a:t>
            </a:r>
            <a:r>
              <a:rPr lang="en-US" sz="2400" dirty="0" smtClean="0">
                <a:solidFill>
                  <a:srgbClr val="FF0000"/>
                </a:solidFill>
              </a:rPr>
              <a:t>upper 20 linear address bits </a:t>
            </a:r>
            <a:r>
              <a:rPr lang="en-US" sz="2400" dirty="0" smtClean="0"/>
              <a:t>are compared with all 32 entries in the TLB to determine if there is a match. </a:t>
            </a:r>
          </a:p>
          <a:p>
            <a:r>
              <a:rPr lang="en-US" sz="2400" dirty="0" smtClean="0"/>
              <a:t>If there is a match (i.e. a TLB hit), then the 32-bit physical address is calculated and will be placed on the address bus.</a:t>
            </a:r>
          </a:p>
          <a:p>
            <a:r>
              <a:rPr lang="en-US" sz="2800" b="1" dirty="0" smtClean="0">
                <a:solidFill>
                  <a:srgbClr val="FF0000"/>
                </a:solidFill>
              </a:rPr>
              <a:t>TLB Miss</a:t>
            </a:r>
          </a:p>
          <a:p>
            <a:r>
              <a:rPr lang="en-US" sz="2400" dirty="0" smtClean="0"/>
              <a:t>If P = 1 on the Page Directory Entry indicating that the page table is in memory, then the Pentium will read the appropriate Page Table Entry.</a:t>
            </a:r>
          </a:p>
          <a:p>
            <a:endParaRPr lang="en-US" sz="2800" dirty="0" smtClean="0"/>
          </a:p>
        </p:txBody>
      </p:sp>
      <p:pic>
        <p:nvPicPr>
          <p:cNvPr id="22532" name="Picture 7"/>
          <p:cNvPicPr>
            <a:picLocks noChangeAspect="1"/>
          </p:cNvPicPr>
          <p:nvPr/>
        </p:nvPicPr>
        <p:blipFill>
          <a:blip r:embed="rId2"/>
          <a:srcRect/>
          <a:stretch>
            <a:fillRect/>
          </a:stretch>
        </p:blipFill>
        <p:spPr bwMode="auto">
          <a:xfrm>
            <a:off x="304800" y="152401"/>
            <a:ext cx="1068917" cy="8667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14E40042-87ED-425F-AF1F-BA731B4E6C17}"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586630" y="500106"/>
            <a:ext cx="10972800" cy="411162"/>
          </a:xfrm>
        </p:spPr>
        <p:txBody>
          <a:bodyPr>
            <a:normAutofit fontScale="90000"/>
          </a:bodyPr>
          <a:lstStyle/>
          <a:p>
            <a:r>
              <a:rPr lang="en-US" dirty="0" smtClean="0">
                <a:solidFill>
                  <a:srgbClr val="FF0000"/>
                </a:solidFill>
              </a:rPr>
              <a:t>Who is responsible?</a:t>
            </a:r>
          </a:p>
        </p:txBody>
      </p:sp>
      <p:sp>
        <p:nvSpPr>
          <p:cNvPr id="24579" name="Content Placeholder 2"/>
          <p:cNvSpPr>
            <a:spLocks noGrp="1"/>
          </p:cNvSpPr>
          <p:nvPr>
            <p:ph idx="1"/>
          </p:nvPr>
        </p:nvSpPr>
        <p:spPr>
          <a:xfrm>
            <a:off x="609600" y="990600"/>
            <a:ext cx="10972800" cy="5410200"/>
          </a:xfrm>
        </p:spPr>
        <p:txBody>
          <a:bodyPr/>
          <a:lstStyle/>
          <a:p>
            <a:r>
              <a:rPr lang="en-US" sz="2800" dirty="0" smtClean="0"/>
              <a:t>The operating system is responsible for setting up the initial page tables, and handling any page faults. </a:t>
            </a:r>
          </a:p>
          <a:p>
            <a:endParaRPr lang="en-US" sz="2800" dirty="0" smtClean="0"/>
          </a:p>
          <a:p>
            <a:r>
              <a:rPr lang="en-US" sz="2800" dirty="0" smtClean="0"/>
              <a:t>The operating system also is required to invalidate (i.e. flush) the TLB when any changes are made to any of the page table entries.</a:t>
            </a:r>
          </a:p>
          <a:p>
            <a:endParaRPr lang="en-US" sz="2800" dirty="0" smtClean="0"/>
          </a:p>
          <a:p>
            <a:r>
              <a:rPr lang="en-US" sz="2800" dirty="0" smtClean="0"/>
              <a:t>It is done by loading CR3 with the address of the Page Directory, and allocating space for the Page Directory and the Page Tables.</a:t>
            </a:r>
          </a:p>
          <a:p>
            <a:endParaRPr lang="en-US" sz="2800" dirty="0" smtClean="0"/>
          </a:p>
        </p:txBody>
      </p:sp>
      <p:pic>
        <p:nvPicPr>
          <p:cNvPr id="24580" name="Picture 7"/>
          <p:cNvPicPr>
            <a:picLocks noChangeAspect="1"/>
          </p:cNvPicPr>
          <p:nvPr/>
        </p:nvPicPr>
        <p:blipFill>
          <a:blip r:embed="rId2"/>
          <a:srcRect/>
          <a:stretch>
            <a:fillRect/>
          </a:stretch>
        </p:blipFill>
        <p:spPr bwMode="auto">
          <a:xfrm>
            <a:off x="304800" y="152401"/>
            <a:ext cx="1068917" cy="8667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14E40042-87ED-425F-AF1F-BA731B4E6C17}"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522867"/>
          </a:xfrm>
        </p:spPr>
        <p:txBody>
          <a:bodyPr>
            <a:normAutofit/>
          </a:bodyPr>
          <a:lstStyle/>
          <a:p>
            <a:pPr algn="ctr"/>
            <a:r>
              <a:rPr lang="en-US" sz="6000" dirty="0" smtClean="0">
                <a:solidFill>
                  <a:srgbClr val="FF0000"/>
                </a:solidFill>
              </a:rPr>
              <a:t>Multitasking</a:t>
            </a:r>
            <a:endParaRPr lang="en-US" sz="6000" dirty="0"/>
          </a:p>
        </p:txBody>
      </p:sp>
      <p:sp>
        <p:nvSpPr>
          <p:cNvPr id="3" name="Subtitle 2"/>
          <p:cNvSpPr>
            <a:spLocks noGrp="1"/>
          </p:cNvSpPr>
          <p:nvPr>
            <p:ph type="subTitle" idx="1"/>
          </p:nvPr>
        </p:nvSpPr>
        <p:spPr/>
        <p:txBody>
          <a:bodyPr/>
          <a:lstStyle/>
          <a:p>
            <a:endParaRPr lang="en-US"/>
          </a:p>
        </p:txBody>
      </p:sp>
      <p:pic>
        <p:nvPicPr>
          <p:cNvPr id="4" name="Picture 7"/>
          <p:cNvPicPr>
            <a:picLocks noChangeAspect="1"/>
          </p:cNvPicPr>
          <p:nvPr/>
        </p:nvPicPr>
        <p:blipFill>
          <a:blip r:embed="rId2"/>
          <a:srcRect/>
          <a:stretch>
            <a:fillRect/>
          </a:stretch>
        </p:blipFill>
        <p:spPr bwMode="auto">
          <a:xfrm>
            <a:off x="304800" y="152401"/>
            <a:ext cx="1068917" cy="86677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338203"/>
            <a:ext cx="10411912" cy="989556"/>
          </a:xfrm>
        </p:spPr>
        <p:txBody>
          <a:bodyPr>
            <a:normAutofit fontScale="90000"/>
          </a:bodyPr>
          <a:lstStyle/>
          <a:p>
            <a:pPr eaLnBrk="1" fontAlgn="auto" hangingPunct="1">
              <a:spcAft>
                <a:spcPts val="0"/>
              </a:spcAft>
              <a:defRPr/>
            </a:pPr>
            <a:r>
              <a:rPr lang="en-GB" b="1" dirty="0" smtClean="0">
                <a:solidFill>
                  <a:schemeClr val="tx1">
                    <a:lumMod val="75000"/>
                    <a:lumOff val="25000"/>
                  </a:schemeClr>
                </a:solidFill>
                <a:latin typeface="Arial" panose="020B0604020202020204" pitchFamily="34" charset="0"/>
                <a:cs typeface="Arial" panose="020B0604020202020204" pitchFamily="34" charset="0"/>
              </a:rPr>
              <a:t>Module III paging and Task Management  </a:t>
            </a:r>
            <a:endParaRPr lang="en-US"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1507" name="Content Placeholder 2"/>
          <p:cNvSpPr>
            <a:spLocks noGrp="1"/>
          </p:cNvSpPr>
          <p:nvPr>
            <p:ph idx="1"/>
          </p:nvPr>
        </p:nvSpPr>
        <p:spPr>
          <a:xfrm>
            <a:off x="1528175" y="2120900"/>
            <a:ext cx="10384078" cy="3202662"/>
          </a:xfrm>
        </p:spPr>
        <p:txBody>
          <a:bodyPr/>
          <a:lstStyle/>
          <a:p>
            <a:r>
              <a:rPr lang="en-US" sz="2800" b="1" dirty="0"/>
              <a:t>Paging Unit</a:t>
            </a:r>
            <a:r>
              <a:rPr lang="en-US" sz="2800" b="1" dirty="0" smtClean="0">
                <a:solidFill>
                  <a:srgbClr val="002060"/>
                </a:solidFill>
              </a:rPr>
              <a:t>: </a:t>
            </a:r>
            <a:r>
              <a:rPr lang="en-US" sz="2800" dirty="0">
                <a:solidFill>
                  <a:srgbClr val="7030A0"/>
                </a:solidFill>
              </a:rPr>
              <a:t>support registers, related data structures, linear to physical address translation, TLB , page level protection.</a:t>
            </a:r>
            <a:endParaRPr lang="en-IN" sz="2800" dirty="0">
              <a:solidFill>
                <a:srgbClr val="7030A0"/>
              </a:solidFill>
            </a:endParaRPr>
          </a:p>
          <a:p>
            <a:endParaRPr lang="en-US" sz="2800" dirty="0" smtClean="0">
              <a:solidFill>
                <a:srgbClr val="7030A0"/>
              </a:solidFill>
            </a:endParaRPr>
          </a:p>
          <a:p>
            <a:r>
              <a:rPr lang="en-US" sz="2800" b="1" dirty="0" smtClean="0">
                <a:solidFill>
                  <a:schemeClr val="tx1"/>
                </a:solidFill>
              </a:rPr>
              <a:t>Task </a:t>
            </a:r>
            <a:r>
              <a:rPr lang="en-US" sz="2800" b="1" dirty="0">
                <a:solidFill>
                  <a:schemeClr val="tx1"/>
                </a:solidFill>
              </a:rPr>
              <a:t>Management</a:t>
            </a:r>
            <a:r>
              <a:rPr lang="en-US" sz="2800" dirty="0">
                <a:solidFill>
                  <a:srgbClr val="7030A0"/>
                </a:solidFill>
              </a:rPr>
              <a:t> -support registers, related data structures, Task switching. </a:t>
            </a:r>
            <a:endParaRPr lang="en-US" sz="3200" dirty="0" smtClean="0">
              <a:solidFill>
                <a:srgbClr val="7030A0"/>
              </a:solidFill>
            </a:endParaRPr>
          </a:p>
          <a:p>
            <a:pPr algn="just" eaLnBrk="1" hangingPunct="1"/>
            <a:endParaRPr lang="en-US" sz="3200" dirty="0" smtClean="0"/>
          </a:p>
          <a:p>
            <a:pPr eaLnBrk="1" hangingPunct="1"/>
            <a:endParaRPr lang="en-US" dirty="0" smtClean="0"/>
          </a:p>
        </p:txBody>
      </p:sp>
      <p:sp>
        <p:nvSpPr>
          <p:cNvPr id="21510"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56A2E71-6BFC-4223-945F-A6F37681E2B4}" type="slidenum">
              <a:rPr lang="en-US" sz="1200" smtClean="0">
                <a:solidFill>
                  <a:schemeClr val="tx1"/>
                </a:solidFill>
                <a:latin typeface="Times New Roman" pitchFamily="18" charset="0"/>
                <a:cs typeface="Times New Roman" pitchFamily="18" charset="0"/>
              </a:rPr>
              <a:pPr fontAlgn="base">
                <a:spcBef>
                  <a:spcPct val="0"/>
                </a:spcBef>
                <a:spcAft>
                  <a:spcPct val="0"/>
                </a:spcAft>
              </a:pPr>
              <a:t>3</a:t>
            </a:fld>
            <a:endParaRPr lang="en-US" sz="1200" dirty="0" smtClean="0">
              <a:solidFill>
                <a:schemeClr val="tx1"/>
              </a:solidFill>
              <a:latin typeface="Times New Roman" pitchFamily="18" charset="0"/>
              <a:cs typeface="Times New Roman" pitchFamily="18" charset="0"/>
            </a:endParaRPr>
          </a:p>
        </p:txBody>
      </p:sp>
      <p:pic>
        <p:nvPicPr>
          <p:cNvPr id="21511" name="Picture 6"/>
          <p:cNvPicPr>
            <a:picLocks noChangeAspect="1"/>
          </p:cNvPicPr>
          <p:nvPr/>
        </p:nvPicPr>
        <p:blipFill>
          <a:blip r:embed="rId3" cstate="print"/>
          <a:srcRect/>
          <a:stretch>
            <a:fillRect/>
          </a:stretch>
        </p:blipFill>
        <p:spPr bwMode="auto">
          <a:xfrm>
            <a:off x="195263" y="287338"/>
            <a:ext cx="1270000" cy="11477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014" y="701458"/>
            <a:ext cx="10805786" cy="533400"/>
          </a:xfrm>
        </p:spPr>
        <p:txBody>
          <a:bodyPr>
            <a:normAutofit fontScale="90000"/>
          </a:bodyPr>
          <a:lstStyle/>
          <a:p>
            <a:r>
              <a:rPr lang="en-US" dirty="0" smtClean="0">
                <a:solidFill>
                  <a:srgbClr val="FF0000"/>
                </a:solidFill>
              </a:rPr>
              <a:t/>
            </a:r>
            <a:br>
              <a:rPr lang="en-US" dirty="0" smtClean="0">
                <a:solidFill>
                  <a:srgbClr val="FF0000"/>
                </a:solidFill>
              </a:rPr>
            </a:br>
            <a:r>
              <a:rPr lang="en-US" dirty="0" smtClean="0">
                <a:solidFill>
                  <a:srgbClr val="FF0000"/>
                </a:solidFill>
              </a:rPr>
              <a:t/>
            </a:r>
            <a:br>
              <a:rPr lang="en-US" dirty="0" smtClean="0">
                <a:solidFill>
                  <a:srgbClr val="FF0000"/>
                </a:solidFill>
              </a:rPr>
            </a:br>
            <a:r>
              <a:rPr lang="en-US" dirty="0" smtClean="0">
                <a:solidFill>
                  <a:srgbClr val="FF0000"/>
                </a:solidFill>
              </a:rPr>
              <a:t>Multitasking</a:t>
            </a:r>
            <a:endParaRPr lang="en-US" dirty="0"/>
          </a:p>
        </p:txBody>
      </p:sp>
      <p:sp>
        <p:nvSpPr>
          <p:cNvPr id="3" name="Content Placeholder 2"/>
          <p:cNvSpPr>
            <a:spLocks noGrp="1"/>
          </p:cNvSpPr>
          <p:nvPr>
            <p:ph idx="1"/>
          </p:nvPr>
        </p:nvSpPr>
        <p:spPr>
          <a:xfrm>
            <a:off x="1219200" y="1402915"/>
            <a:ext cx="10972800" cy="6240049"/>
          </a:xfrm>
        </p:spPr>
        <p:txBody>
          <a:bodyPr>
            <a:normAutofit/>
          </a:bodyPr>
          <a:lstStyle/>
          <a:p>
            <a:pPr algn="just"/>
            <a:endParaRPr lang="en-US" dirty="0" smtClean="0"/>
          </a:p>
          <a:p>
            <a:pPr algn="just">
              <a:buFont typeface="Wingdings" pitchFamily="2" charset="2"/>
              <a:buChar char="§"/>
            </a:pPr>
            <a:r>
              <a:rPr lang="en-US" sz="2400" dirty="0" smtClean="0"/>
              <a:t>Multitasking is one computer is shared by many users for different purposes at a time.</a:t>
            </a:r>
          </a:p>
          <a:p>
            <a:pPr algn="just">
              <a:buNone/>
            </a:pPr>
            <a:r>
              <a:rPr lang="en-US" sz="2400" dirty="0" smtClean="0"/>
              <a:t> e.g. payroll, inventory, design…</a:t>
            </a:r>
          </a:p>
          <a:p>
            <a:pPr algn="just">
              <a:buFont typeface="Wingdings" pitchFamily="2" charset="2"/>
              <a:buChar char="§"/>
            </a:pPr>
            <a:r>
              <a:rPr lang="en-US" sz="2400" dirty="0" smtClean="0"/>
              <a:t>How is one computer able to serve many people?</a:t>
            </a:r>
          </a:p>
          <a:p>
            <a:pPr algn="just">
              <a:buFont typeface="Wingdings" pitchFamily="2" charset="2"/>
              <a:buChar char="§"/>
            </a:pPr>
            <a:r>
              <a:rPr lang="en-US" sz="2400" dirty="0" smtClean="0"/>
              <a:t>Since a digital computer runs at very high speed, </a:t>
            </a:r>
            <a:r>
              <a:rPr lang="en-US" sz="2400" dirty="0" smtClean="0">
                <a:solidFill>
                  <a:srgbClr val="FF0000"/>
                </a:solidFill>
              </a:rPr>
              <a:t>time sharing </a:t>
            </a:r>
            <a:r>
              <a:rPr lang="en-US" sz="2400" dirty="0" smtClean="0"/>
              <a:t>is used for multitasking.</a:t>
            </a:r>
          </a:p>
          <a:p>
            <a:pPr algn="just">
              <a:buFont typeface="Wingdings" pitchFamily="2" charset="2"/>
              <a:buChar char="§"/>
            </a:pPr>
            <a:r>
              <a:rPr lang="en-US" sz="2400" dirty="0" smtClean="0"/>
              <a:t>Each user is allotted a time slice(a small fraction of second).</a:t>
            </a:r>
          </a:p>
          <a:p>
            <a:pPr algn="just">
              <a:buFont typeface="Wingdings" pitchFamily="2" charset="2"/>
              <a:buChar char="§"/>
            </a:pPr>
            <a:r>
              <a:rPr lang="en-US" sz="2400" dirty="0" smtClean="0"/>
              <a:t>Computer will attend another user after that time slice.</a:t>
            </a:r>
          </a:p>
          <a:p>
            <a:pPr algn="just"/>
            <a:r>
              <a:rPr lang="en-US" sz="2400" dirty="0" smtClean="0"/>
              <a:t>At the end it will come back to the first user, pick up where it left off  the cycle is repeated.</a:t>
            </a:r>
          </a:p>
          <a:p>
            <a:pPr algn="just"/>
            <a:endParaRPr lang="en-US" sz="2400" dirty="0"/>
          </a:p>
        </p:txBody>
      </p:sp>
      <p:pic>
        <p:nvPicPr>
          <p:cNvPr id="4" name="Picture 6"/>
          <p:cNvPicPr>
            <a:picLocks noChangeAspect="1"/>
          </p:cNvPicPr>
          <p:nvPr/>
        </p:nvPicPr>
        <p:blipFill>
          <a:blip r:embed="rId2" cstate="print"/>
          <a:srcRect/>
          <a:stretch>
            <a:fillRect/>
          </a:stretch>
        </p:blipFill>
        <p:spPr bwMode="auto">
          <a:xfrm>
            <a:off x="127000" y="333375"/>
            <a:ext cx="1270000" cy="12001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14E40042-87ED-425F-AF1F-BA731B4E6C17}"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3056" y="650592"/>
            <a:ext cx="10058400" cy="952739"/>
          </a:xfrm>
        </p:spPr>
        <p:txBody>
          <a:bodyPr>
            <a:normAutofit fontScale="90000"/>
          </a:bodyPr>
          <a:lstStyle/>
          <a:p>
            <a:r>
              <a:rPr lang="en-US" dirty="0" smtClean="0">
                <a:solidFill>
                  <a:srgbClr val="FF0000"/>
                </a:solidFill>
              </a:rPr>
              <a:t/>
            </a:r>
            <a:br>
              <a:rPr lang="en-US" dirty="0" smtClean="0">
                <a:solidFill>
                  <a:srgbClr val="FF0000"/>
                </a:solidFill>
              </a:rPr>
            </a:br>
            <a:r>
              <a:rPr lang="en-US" b="1" dirty="0" smtClean="0">
                <a:solidFill>
                  <a:srgbClr val="FF0000"/>
                </a:solidFill>
              </a:rPr>
              <a:t>Timesharing</a:t>
            </a:r>
            <a:br>
              <a:rPr lang="en-US" b="1" dirty="0" smtClean="0">
                <a:solidFill>
                  <a:srgbClr val="FF0000"/>
                </a:solidFill>
              </a:rPr>
            </a:br>
            <a:endParaRPr lang="en-US" b="1" dirty="0"/>
          </a:p>
        </p:txBody>
      </p:sp>
      <p:sp>
        <p:nvSpPr>
          <p:cNvPr id="3" name="Content Placeholder 2"/>
          <p:cNvSpPr>
            <a:spLocks noGrp="1"/>
          </p:cNvSpPr>
          <p:nvPr>
            <p:ph idx="1"/>
          </p:nvPr>
        </p:nvSpPr>
        <p:spPr/>
        <p:txBody>
          <a:bodyPr>
            <a:normAutofit/>
          </a:bodyPr>
          <a:lstStyle/>
          <a:p>
            <a:pPr>
              <a:buNone/>
            </a:pPr>
            <a:endParaRPr lang="en-US" dirty="0" smtClean="0">
              <a:solidFill>
                <a:srgbClr val="FF0000"/>
              </a:solidFill>
            </a:endParaRPr>
          </a:p>
          <a:p>
            <a:pPr lvl="1">
              <a:buFont typeface="Wingdings" panose="05000000000000000000" pitchFamily="2" charset="2"/>
              <a:buChar char="§"/>
            </a:pPr>
            <a:r>
              <a:rPr lang="en-US" sz="2400" dirty="0" smtClean="0"/>
              <a:t>Allows multiple users to use the same computer</a:t>
            </a:r>
          </a:p>
          <a:p>
            <a:pPr lvl="1"/>
            <a:endParaRPr lang="en-US" sz="2400" dirty="0" smtClean="0"/>
          </a:p>
          <a:p>
            <a:pPr lvl="1">
              <a:buFont typeface="Wingdings" panose="05000000000000000000" pitchFamily="2" charset="2"/>
              <a:buChar char="§"/>
            </a:pPr>
            <a:r>
              <a:rPr lang="en-US" sz="2400" dirty="0" smtClean="0"/>
              <a:t>Provides economical use of processing resources</a:t>
            </a:r>
          </a:p>
          <a:p>
            <a:pPr lvl="1"/>
            <a:endParaRPr lang="en-US" sz="2400" dirty="0" smtClean="0"/>
          </a:p>
          <a:p>
            <a:pPr lvl="1">
              <a:buFont typeface="Wingdings" panose="05000000000000000000" pitchFamily="2" charset="2"/>
              <a:buChar char="§"/>
            </a:pPr>
            <a:r>
              <a:rPr lang="en-US" sz="2400" dirty="0" smtClean="0"/>
              <a:t>Is invisible to the users</a:t>
            </a:r>
          </a:p>
          <a:p>
            <a:pPr lvl="1"/>
            <a:endParaRPr lang="en-US" sz="2400" dirty="0" smtClean="0"/>
          </a:p>
          <a:p>
            <a:pPr lvl="1">
              <a:buFont typeface="Wingdings" panose="05000000000000000000" pitchFamily="2" charset="2"/>
              <a:buChar char="§"/>
            </a:pPr>
            <a:r>
              <a:rPr lang="en-US" sz="2400" dirty="0" smtClean="0"/>
              <a:t>Can work for any number of users</a:t>
            </a:r>
            <a:endParaRPr lang="en-US" sz="2400" dirty="0"/>
          </a:p>
        </p:txBody>
      </p:sp>
      <p:pic>
        <p:nvPicPr>
          <p:cNvPr id="4" name="Picture 6"/>
          <p:cNvPicPr>
            <a:picLocks noChangeAspect="1"/>
          </p:cNvPicPr>
          <p:nvPr/>
        </p:nvPicPr>
        <p:blipFill>
          <a:blip r:embed="rId2" cstate="print"/>
          <a:srcRect/>
          <a:stretch>
            <a:fillRect/>
          </a:stretch>
        </p:blipFill>
        <p:spPr bwMode="auto">
          <a:xfrm>
            <a:off x="127000" y="333375"/>
            <a:ext cx="1270000" cy="12001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14E40042-87ED-425F-AF1F-BA731B4E6C17}"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530" y="375020"/>
            <a:ext cx="10058400" cy="965265"/>
          </a:xfrm>
        </p:spPr>
        <p:txBody>
          <a:bodyPr>
            <a:normAutofit/>
          </a:bodyPr>
          <a:lstStyle/>
          <a:p>
            <a:r>
              <a:rPr lang="en-US" sz="3600" b="1" dirty="0" smtClean="0">
                <a:solidFill>
                  <a:srgbClr val="FF0000"/>
                </a:solidFill>
              </a:rPr>
              <a:t>Elements required to maintain timesharing</a:t>
            </a:r>
            <a:endParaRPr lang="en-US" sz="3600" b="1" dirty="0">
              <a:solidFill>
                <a:srgbClr val="FF0000"/>
              </a:solidFill>
            </a:endParaRPr>
          </a:p>
        </p:txBody>
      </p:sp>
      <p:sp>
        <p:nvSpPr>
          <p:cNvPr id="3" name="Content Placeholder 2"/>
          <p:cNvSpPr>
            <a:spLocks noGrp="1"/>
          </p:cNvSpPr>
          <p:nvPr>
            <p:ph idx="1"/>
          </p:nvPr>
        </p:nvSpPr>
        <p:spPr>
          <a:xfrm>
            <a:off x="1397000" y="1991638"/>
            <a:ext cx="9463066" cy="3807913"/>
          </a:xfrm>
        </p:spPr>
        <p:txBody>
          <a:bodyPr>
            <a:normAutofit/>
          </a:bodyPr>
          <a:lstStyle/>
          <a:p>
            <a:pPr>
              <a:buFont typeface="Wingdings" pitchFamily="2" charset="2"/>
              <a:buChar char="§"/>
            </a:pPr>
            <a:r>
              <a:rPr lang="en-US" sz="2400" dirty="0" smtClean="0"/>
              <a:t>When to change from one user to the next?</a:t>
            </a:r>
          </a:p>
          <a:p>
            <a:pPr>
              <a:buFont typeface="Wingdings" pitchFamily="2" charset="2"/>
              <a:buChar char="§"/>
            </a:pPr>
            <a:endParaRPr lang="en-US" sz="2400" dirty="0" smtClean="0"/>
          </a:p>
          <a:p>
            <a:pPr>
              <a:buFont typeface="Wingdings" pitchFamily="2" charset="2"/>
              <a:buChar char="§"/>
            </a:pPr>
            <a:r>
              <a:rPr lang="en-US" sz="2400" dirty="0" smtClean="0"/>
              <a:t>When a user’s time slice expires, computer must store the current state of the program and restart the next user’s program as it was left when its time slice expired.</a:t>
            </a:r>
          </a:p>
          <a:p>
            <a:pPr>
              <a:buFont typeface="Wingdings" pitchFamily="2" charset="2"/>
              <a:buChar char="§"/>
            </a:pPr>
            <a:endParaRPr lang="en-US" sz="2400" dirty="0" smtClean="0"/>
          </a:p>
          <a:p>
            <a:pPr>
              <a:buFont typeface="Wingdings" pitchFamily="2" charset="2"/>
              <a:buChar char="§"/>
            </a:pPr>
            <a:r>
              <a:rPr lang="en-US" sz="2400" dirty="0" smtClean="0"/>
              <a:t>To save the current state of program is called </a:t>
            </a:r>
            <a:r>
              <a:rPr lang="en-US" sz="2400" dirty="0" smtClean="0">
                <a:solidFill>
                  <a:srgbClr val="FF0000"/>
                </a:solidFill>
              </a:rPr>
              <a:t>context</a:t>
            </a:r>
            <a:r>
              <a:rPr lang="en-US" sz="2400" dirty="0" smtClean="0"/>
              <a:t> and changing to next user’s program is called </a:t>
            </a:r>
            <a:r>
              <a:rPr lang="en-US" sz="2400" dirty="0" smtClean="0">
                <a:solidFill>
                  <a:srgbClr val="FF0000"/>
                </a:solidFill>
              </a:rPr>
              <a:t>context switch</a:t>
            </a:r>
            <a:r>
              <a:rPr lang="en-US" sz="2400" dirty="0" smtClean="0"/>
              <a:t>.</a:t>
            </a:r>
          </a:p>
          <a:p>
            <a:endParaRPr lang="en-US" dirty="0"/>
          </a:p>
        </p:txBody>
      </p:sp>
      <p:pic>
        <p:nvPicPr>
          <p:cNvPr id="4" name="Picture 6"/>
          <p:cNvPicPr>
            <a:picLocks noChangeAspect="1"/>
          </p:cNvPicPr>
          <p:nvPr/>
        </p:nvPicPr>
        <p:blipFill>
          <a:blip r:embed="rId2" cstate="print"/>
          <a:srcRect/>
          <a:stretch>
            <a:fillRect/>
          </a:stretch>
        </p:blipFill>
        <p:spPr bwMode="auto">
          <a:xfrm>
            <a:off x="127000" y="333375"/>
            <a:ext cx="1270000" cy="12001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14E40042-87ED-425F-AF1F-BA731B4E6C17}"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5189" y="438411"/>
            <a:ext cx="10972800" cy="1178490"/>
          </a:xfrm>
        </p:spPr>
        <p:txBody>
          <a:bodyPr>
            <a:normAutofit fontScale="90000"/>
          </a:bodyPr>
          <a:lstStyle/>
          <a:p>
            <a:pPr algn="l"/>
            <a:r>
              <a:rPr lang="en-US" dirty="0" smtClean="0">
                <a:solidFill>
                  <a:srgbClr val="FF0000"/>
                </a:solidFill>
              </a:rPr>
              <a:t/>
            </a:r>
            <a:br>
              <a:rPr lang="en-US" dirty="0" smtClean="0">
                <a:solidFill>
                  <a:srgbClr val="FF0000"/>
                </a:solidFill>
              </a:rPr>
            </a:br>
            <a:r>
              <a:rPr lang="en-US" dirty="0" smtClean="0">
                <a:solidFill>
                  <a:srgbClr val="FF0000"/>
                </a:solidFill>
              </a:rPr>
              <a:t/>
            </a:r>
            <a:br>
              <a:rPr lang="en-US" dirty="0" smtClean="0">
                <a:solidFill>
                  <a:srgbClr val="FF0000"/>
                </a:solidFill>
              </a:rPr>
            </a:br>
            <a:r>
              <a:rPr lang="en-US" dirty="0" smtClean="0">
                <a:solidFill>
                  <a:srgbClr val="FF0000"/>
                </a:solidFill>
              </a:rPr>
              <a:t/>
            </a:r>
            <a:br>
              <a:rPr lang="en-US" dirty="0" smtClean="0">
                <a:solidFill>
                  <a:srgbClr val="FF0000"/>
                </a:solidFill>
              </a:rPr>
            </a:br>
            <a:r>
              <a:rPr lang="en-US" b="1" dirty="0" smtClean="0">
                <a:solidFill>
                  <a:srgbClr val="FF0000"/>
                </a:solidFill>
              </a:rPr>
              <a:t>A context switch</a:t>
            </a:r>
            <a:br>
              <a:rPr lang="en-US" b="1" dirty="0" smtClean="0">
                <a:solidFill>
                  <a:srgbClr val="FF0000"/>
                </a:solidFill>
              </a:rPr>
            </a:br>
            <a:endParaRPr lang="en-US" b="1" dirty="0">
              <a:solidFill>
                <a:srgbClr val="FF0000"/>
              </a:solidFill>
            </a:endParaRPr>
          </a:p>
        </p:txBody>
      </p:sp>
      <p:sp>
        <p:nvSpPr>
          <p:cNvPr id="3" name="Content Placeholder 2"/>
          <p:cNvSpPr>
            <a:spLocks noGrp="1"/>
          </p:cNvSpPr>
          <p:nvPr>
            <p:ph idx="1"/>
          </p:nvPr>
        </p:nvSpPr>
        <p:spPr>
          <a:xfrm>
            <a:off x="1397001" y="2054269"/>
            <a:ext cx="9758362" cy="3814720"/>
          </a:xfrm>
        </p:spPr>
        <p:txBody>
          <a:bodyPr>
            <a:normAutofit/>
          </a:bodyPr>
          <a:lstStyle/>
          <a:p>
            <a:pPr>
              <a:buFont typeface="Wingdings" panose="05000000000000000000" pitchFamily="2" charset="2"/>
              <a:buChar char="§"/>
            </a:pPr>
            <a:r>
              <a:rPr lang="en-US" sz="2400" dirty="0" smtClean="0"/>
              <a:t>Is necessary to perform timesharing Saves the state of the current program.</a:t>
            </a:r>
          </a:p>
          <a:p>
            <a:pPr>
              <a:buFont typeface="Wingdings" panose="05000000000000000000" pitchFamily="2" charset="2"/>
              <a:buChar char="§"/>
            </a:pPr>
            <a:r>
              <a:rPr lang="en-US" sz="2400" dirty="0" smtClean="0"/>
              <a:t> Loads the state of </a:t>
            </a:r>
            <a:r>
              <a:rPr lang="en-US" sz="2400" smtClean="0"/>
              <a:t>the program</a:t>
            </a:r>
          </a:p>
          <a:p>
            <a:pPr>
              <a:buFont typeface="Wingdings" panose="05000000000000000000" pitchFamily="2" charset="2"/>
              <a:buChar char="§"/>
            </a:pPr>
            <a:r>
              <a:rPr lang="en-US" sz="2400" smtClean="0"/>
              <a:t> </a:t>
            </a:r>
            <a:r>
              <a:rPr lang="en-US" sz="2400" dirty="0" smtClean="0"/>
              <a:t>Allows any program to be restarted at any time.</a:t>
            </a:r>
          </a:p>
          <a:p>
            <a:endParaRPr lang="en-US" sz="2400" dirty="0" smtClean="0"/>
          </a:p>
          <a:p>
            <a:r>
              <a:rPr lang="en-US" sz="2400" dirty="0" smtClean="0">
                <a:solidFill>
                  <a:srgbClr val="FF0000"/>
                </a:solidFill>
              </a:rPr>
              <a:t>The basic unit of multitasking is the task.</a:t>
            </a:r>
          </a:p>
        </p:txBody>
      </p:sp>
      <p:pic>
        <p:nvPicPr>
          <p:cNvPr id="4" name="Picture 6"/>
          <p:cNvPicPr>
            <a:picLocks noChangeAspect="1"/>
          </p:cNvPicPr>
          <p:nvPr/>
        </p:nvPicPr>
        <p:blipFill>
          <a:blip r:embed="rId2" cstate="print"/>
          <a:srcRect/>
          <a:stretch>
            <a:fillRect/>
          </a:stretch>
        </p:blipFill>
        <p:spPr bwMode="auto">
          <a:xfrm>
            <a:off x="127000" y="333375"/>
            <a:ext cx="1270000" cy="12001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14E40042-87ED-425F-AF1F-BA731B4E6C17}"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895" y="750802"/>
            <a:ext cx="10058400" cy="476750"/>
          </a:xfrm>
        </p:spPr>
        <p:txBody>
          <a:bodyPr>
            <a:normAutofit fontScale="90000"/>
          </a:bodyPr>
          <a:lstStyle/>
          <a:p>
            <a:r>
              <a:rPr lang="en-US" b="1" dirty="0" smtClean="0">
                <a:solidFill>
                  <a:srgbClr val="FF0000"/>
                </a:solidFill>
              </a:rPr>
              <a:t>What is a Task?</a:t>
            </a:r>
            <a:endParaRPr lang="en-US" b="1" dirty="0">
              <a:solidFill>
                <a:srgbClr val="FF0000"/>
              </a:solidFill>
            </a:endParaRPr>
          </a:p>
        </p:txBody>
      </p:sp>
      <p:sp>
        <p:nvSpPr>
          <p:cNvPr id="3" name="Content Placeholder 2"/>
          <p:cNvSpPr>
            <a:spLocks noGrp="1"/>
          </p:cNvSpPr>
          <p:nvPr>
            <p:ph idx="1"/>
          </p:nvPr>
        </p:nvSpPr>
        <p:spPr/>
        <p:txBody>
          <a:bodyPr>
            <a:normAutofit/>
          </a:bodyPr>
          <a:lstStyle/>
          <a:p>
            <a:pPr>
              <a:buFont typeface="Wingdings" pitchFamily="2" charset="2"/>
              <a:buChar char="§"/>
            </a:pPr>
            <a:r>
              <a:rPr lang="en-US" sz="2400" dirty="0" smtClean="0">
                <a:solidFill>
                  <a:srgbClr val="FF0000"/>
                </a:solidFill>
              </a:rPr>
              <a:t> A program or a group of program </a:t>
            </a:r>
            <a:r>
              <a:rPr lang="en-US" sz="2400" dirty="0" smtClean="0"/>
              <a:t>defined by OS as a task.</a:t>
            </a:r>
          </a:p>
          <a:p>
            <a:pPr>
              <a:buFont typeface="Wingdings" pitchFamily="2" charset="2"/>
              <a:buChar char="§"/>
            </a:pPr>
            <a:r>
              <a:rPr lang="en-US" sz="2400" dirty="0" smtClean="0"/>
              <a:t> For </a:t>
            </a:r>
            <a:r>
              <a:rPr lang="en-US" sz="2400" dirty="0" smtClean="0">
                <a:solidFill>
                  <a:srgbClr val="FF0000"/>
                </a:solidFill>
              </a:rPr>
              <a:t>Multiuser</a:t>
            </a:r>
            <a:r>
              <a:rPr lang="en-US" sz="2400" dirty="0" smtClean="0"/>
              <a:t> system, a task can be assigned to each user.</a:t>
            </a:r>
          </a:p>
          <a:p>
            <a:pPr>
              <a:buFont typeface="Wingdings" pitchFamily="2" charset="2"/>
              <a:buChar char="§"/>
            </a:pPr>
            <a:r>
              <a:rPr lang="en-US" sz="2400" dirty="0" smtClean="0">
                <a:solidFill>
                  <a:srgbClr val="FF0000"/>
                </a:solidFill>
              </a:rPr>
              <a:t> A task is a unit of work that a processor can dispatch, execute, and suspend</a:t>
            </a:r>
            <a:r>
              <a:rPr lang="en-US" sz="2400" dirty="0" smtClean="0"/>
              <a:t>. </a:t>
            </a:r>
          </a:p>
          <a:p>
            <a:pPr>
              <a:buFont typeface="Wingdings" pitchFamily="2" charset="2"/>
              <a:buChar char="§"/>
            </a:pPr>
            <a:r>
              <a:rPr lang="en-US" sz="2400" dirty="0" smtClean="0"/>
              <a:t> When operating </a:t>
            </a:r>
            <a:r>
              <a:rPr lang="en-US" sz="2400" dirty="0" smtClean="0">
                <a:solidFill>
                  <a:srgbClr val="0070C0"/>
                </a:solidFill>
              </a:rPr>
              <a:t>in protected mode, all processor execution takes place from  within a task</a:t>
            </a:r>
            <a:r>
              <a:rPr lang="en-US" sz="2400" dirty="0" smtClean="0"/>
              <a:t>. </a:t>
            </a:r>
          </a:p>
          <a:p>
            <a:pPr>
              <a:buFont typeface="Wingdings" pitchFamily="2" charset="2"/>
              <a:buChar char="§"/>
            </a:pPr>
            <a:r>
              <a:rPr lang="en-IN" sz="2400" dirty="0" smtClean="0"/>
              <a:t> A task is invoked by an interrupt, exception, jump, or call.</a:t>
            </a:r>
            <a:endParaRPr lang="en-US" sz="2400" dirty="0" smtClean="0"/>
          </a:p>
          <a:p>
            <a:pPr>
              <a:buFont typeface="Wingdings" pitchFamily="2" charset="2"/>
              <a:buChar char="§"/>
            </a:pPr>
            <a:r>
              <a:rPr lang="en-US" sz="2400" dirty="0" smtClean="0">
                <a:solidFill>
                  <a:srgbClr val="FF0000"/>
                </a:solidFill>
              </a:rPr>
              <a:t> Even simple systems must define at least one task.</a:t>
            </a:r>
            <a:endParaRPr lang="en-US" sz="2400" dirty="0" smtClean="0"/>
          </a:p>
          <a:p>
            <a:endParaRPr lang="en-US" sz="2800" dirty="0" smtClean="0"/>
          </a:p>
          <a:p>
            <a:endParaRPr lang="en-US" dirty="0" smtClean="0"/>
          </a:p>
          <a:p>
            <a:pPr>
              <a:buNone/>
            </a:pPr>
            <a:endParaRPr lang="en-US" dirty="0" smtClean="0"/>
          </a:p>
        </p:txBody>
      </p:sp>
      <p:pic>
        <p:nvPicPr>
          <p:cNvPr id="4" name="Picture 6"/>
          <p:cNvPicPr>
            <a:picLocks noChangeAspect="1"/>
          </p:cNvPicPr>
          <p:nvPr/>
        </p:nvPicPr>
        <p:blipFill>
          <a:blip r:embed="rId2" cstate="print"/>
          <a:srcRect/>
          <a:stretch>
            <a:fillRect/>
          </a:stretch>
        </p:blipFill>
        <p:spPr bwMode="auto">
          <a:xfrm>
            <a:off x="127000" y="333375"/>
            <a:ext cx="1270000" cy="12001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14E40042-87ED-425F-AF1F-BA731B4E6C17}"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5478" y="700698"/>
            <a:ext cx="10058400" cy="564432"/>
          </a:xfrm>
        </p:spPr>
        <p:txBody>
          <a:bodyPr>
            <a:normAutofit fontScale="90000"/>
          </a:bodyPr>
          <a:lstStyle/>
          <a:p>
            <a:r>
              <a:rPr lang="en-US" b="1" dirty="0" smtClean="0">
                <a:solidFill>
                  <a:srgbClr val="FF0000"/>
                </a:solidFill>
              </a:rPr>
              <a:t>Task structure</a:t>
            </a:r>
            <a:endParaRPr lang="en-US" b="1" dirty="0">
              <a:solidFill>
                <a:srgbClr val="FF0000"/>
              </a:solidFill>
            </a:endParaRPr>
          </a:p>
        </p:txBody>
      </p:sp>
      <p:sp>
        <p:nvSpPr>
          <p:cNvPr id="3" name="Content Placeholder 2"/>
          <p:cNvSpPr>
            <a:spLocks noGrp="1"/>
          </p:cNvSpPr>
          <p:nvPr>
            <p:ph idx="1"/>
          </p:nvPr>
        </p:nvSpPr>
        <p:spPr>
          <a:xfrm>
            <a:off x="1096963" y="1716067"/>
            <a:ext cx="10058400" cy="4534422"/>
          </a:xfrm>
        </p:spPr>
        <p:txBody>
          <a:bodyPr/>
          <a:lstStyle/>
          <a:p>
            <a:pPr algn="just">
              <a:buFont typeface="Arial" pitchFamily="34" charset="0"/>
              <a:buChar char="•"/>
            </a:pPr>
            <a:r>
              <a:rPr lang="en-US" sz="2400" dirty="0" smtClean="0"/>
              <a:t>A task is made up of two parts: </a:t>
            </a:r>
            <a:r>
              <a:rPr lang="en-US" sz="2400" b="1" dirty="0" smtClean="0">
                <a:solidFill>
                  <a:srgbClr val="FF0000"/>
                </a:solidFill>
              </a:rPr>
              <a:t>a task execution space </a:t>
            </a:r>
            <a:r>
              <a:rPr lang="en-US" sz="2400" dirty="0" smtClean="0"/>
              <a:t>and</a:t>
            </a:r>
            <a:r>
              <a:rPr lang="en-US" sz="2400" b="1" dirty="0" smtClean="0"/>
              <a:t> </a:t>
            </a:r>
            <a:r>
              <a:rPr lang="en-US" sz="2400" b="1" dirty="0" smtClean="0">
                <a:solidFill>
                  <a:srgbClr val="FF0000"/>
                </a:solidFill>
              </a:rPr>
              <a:t>a task-state segment (TSS)</a:t>
            </a:r>
            <a:r>
              <a:rPr lang="en-US" sz="2400" b="1" dirty="0" smtClean="0">
                <a:solidFill>
                  <a:schemeClr val="tx1"/>
                </a:solidFill>
              </a:rPr>
              <a:t>.</a:t>
            </a:r>
            <a:r>
              <a:rPr lang="en-US" sz="2400" dirty="0" smtClean="0">
                <a:solidFill>
                  <a:srgbClr val="FF0000"/>
                </a:solidFill>
              </a:rPr>
              <a:t> </a:t>
            </a:r>
          </a:p>
          <a:p>
            <a:pPr algn="just">
              <a:buFont typeface="Arial" pitchFamily="34" charset="0"/>
              <a:buChar char="•"/>
            </a:pPr>
            <a:r>
              <a:rPr lang="en-US" sz="2400" dirty="0" smtClean="0"/>
              <a:t>The task execution space consists of a </a:t>
            </a:r>
            <a:r>
              <a:rPr lang="en-US" sz="2400" b="1" dirty="0" smtClean="0">
                <a:solidFill>
                  <a:srgbClr val="FF0000"/>
                </a:solidFill>
              </a:rPr>
              <a:t>code segment, a stack segment, and one or more data segments</a:t>
            </a:r>
            <a:r>
              <a:rPr lang="en-US" sz="2400" b="1" dirty="0" smtClean="0"/>
              <a:t>. </a:t>
            </a:r>
          </a:p>
          <a:p>
            <a:pPr algn="just">
              <a:buFont typeface="Arial" pitchFamily="34" charset="0"/>
              <a:buChar char="•"/>
            </a:pPr>
            <a:r>
              <a:rPr lang="en-US" sz="2400" dirty="0" smtClean="0"/>
              <a:t>The TSS specifies </a:t>
            </a:r>
            <a:r>
              <a:rPr lang="en-US" sz="2400" b="1" dirty="0" smtClean="0">
                <a:solidFill>
                  <a:srgbClr val="FF0000"/>
                </a:solidFill>
              </a:rPr>
              <a:t>the segments that make up the task execution space and provides a storage place for task state information</a:t>
            </a:r>
            <a:r>
              <a:rPr lang="en-US" sz="2400" dirty="0" smtClean="0"/>
              <a:t>. In multitasking systems, the TSS also provides a mechanism for linking tasks.</a:t>
            </a:r>
          </a:p>
          <a:p>
            <a:pPr>
              <a:buFont typeface="Arial" pitchFamily="34" charset="0"/>
              <a:buChar char="•"/>
            </a:pPr>
            <a:r>
              <a:rPr lang="en-US" sz="2400" dirty="0" smtClean="0"/>
              <a:t>A </a:t>
            </a:r>
            <a:r>
              <a:rPr lang="en-US" sz="2400" b="1" dirty="0" smtClean="0">
                <a:solidFill>
                  <a:srgbClr val="FF0000"/>
                </a:solidFill>
              </a:rPr>
              <a:t>task is identified by the segment selector for its TSS</a:t>
            </a:r>
            <a:r>
              <a:rPr lang="en-US" sz="2400" dirty="0" smtClean="0"/>
              <a:t>. When a task is loaded into the processor for execution, the segment selector, base address, limit, and segment descriptor attributes for the TSS are loaded into the task register.</a:t>
            </a:r>
          </a:p>
          <a:p>
            <a:pPr>
              <a:buFont typeface="Arial" pitchFamily="34" charset="0"/>
              <a:buChar char="•"/>
            </a:pPr>
            <a:r>
              <a:rPr lang="en-US" sz="2400" dirty="0" smtClean="0"/>
              <a:t>If paging is implemented for the task, the base address of the page directory used by the task is loaded into control register </a:t>
            </a:r>
            <a:r>
              <a:rPr lang="en-US" sz="2400" b="1" dirty="0" smtClean="0">
                <a:solidFill>
                  <a:srgbClr val="FF0000"/>
                </a:solidFill>
              </a:rPr>
              <a:t>CR3</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pPr>
              <a:defRPr/>
            </a:pPr>
            <a:fld id="{14E40042-87ED-425F-AF1F-BA731B4E6C17}" type="slidenum">
              <a:rPr lang="en-US" smtClean="0"/>
              <a:pPr>
                <a:defRPr/>
              </a:pPr>
              <a:t>35</a:t>
            </a:fld>
            <a:endParaRPr lang="en-US" dirty="0"/>
          </a:p>
        </p:txBody>
      </p:sp>
      <p:pic>
        <p:nvPicPr>
          <p:cNvPr id="5" name="Picture 6"/>
          <p:cNvPicPr>
            <a:picLocks noChangeAspect="1"/>
          </p:cNvPicPr>
          <p:nvPr/>
        </p:nvPicPr>
        <p:blipFill>
          <a:blip r:embed="rId2" cstate="print"/>
          <a:srcRect/>
          <a:stretch>
            <a:fillRect/>
          </a:stretch>
        </p:blipFill>
        <p:spPr bwMode="auto">
          <a:xfrm>
            <a:off x="127000" y="333375"/>
            <a:ext cx="1270000" cy="1200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0322" y="400073"/>
            <a:ext cx="10058400" cy="840004"/>
          </a:xfrm>
        </p:spPr>
        <p:txBody>
          <a:bodyPr/>
          <a:lstStyle/>
          <a:p>
            <a:r>
              <a:rPr lang="en-US" dirty="0" smtClean="0">
                <a:solidFill>
                  <a:srgbClr val="FF0000"/>
                </a:solidFill>
              </a:rPr>
              <a:t>Task structure</a:t>
            </a:r>
            <a:endParaRPr lang="en-US" dirty="0">
              <a:solidFill>
                <a:srgbClr val="FF0000"/>
              </a:solidFill>
            </a:endParaRPr>
          </a:p>
        </p:txBody>
      </p:sp>
      <p:sp>
        <p:nvSpPr>
          <p:cNvPr id="4" name="Slide Number Placeholder 3"/>
          <p:cNvSpPr>
            <a:spLocks noGrp="1"/>
          </p:cNvSpPr>
          <p:nvPr>
            <p:ph type="sldNum" sz="quarter" idx="12"/>
          </p:nvPr>
        </p:nvSpPr>
        <p:spPr/>
        <p:txBody>
          <a:bodyPr/>
          <a:lstStyle/>
          <a:p>
            <a:pPr>
              <a:defRPr/>
            </a:pPr>
            <a:fld id="{14E40042-87ED-425F-AF1F-BA731B4E6C17}" type="slidenum">
              <a:rPr lang="en-US" smtClean="0"/>
              <a:pPr>
                <a:defRPr/>
              </a:pPr>
              <a:t>36</a:t>
            </a:fld>
            <a:endParaRPr lang="en-US"/>
          </a:p>
        </p:txBody>
      </p:sp>
      <p:pic>
        <p:nvPicPr>
          <p:cNvPr id="5" name="Picture 2"/>
          <p:cNvPicPr>
            <a:picLocks noGrp="1" noChangeAspect="1" noChangeArrowheads="1"/>
          </p:cNvPicPr>
          <p:nvPr>
            <p:ph idx="1"/>
          </p:nvPr>
        </p:nvPicPr>
        <p:blipFill>
          <a:blip r:embed="rId2"/>
          <a:srcRect/>
          <a:stretch>
            <a:fillRect/>
          </a:stretch>
        </p:blipFill>
        <p:spPr bwMode="auto">
          <a:xfrm>
            <a:off x="2354858" y="1778046"/>
            <a:ext cx="7753646" cy="4347181"/>
          </a:xfrm>
          <a:prstGeom prst="rect">
            <a:avLst/>
          </a:prstGeom>
          <a:noFill/>
          <a:ln w="9525">
            <a:noFill/>
            <a:miter lim="800000"/>
            <a:headEnd/>
            <a:tailEnd/>
          </a:ln>
          <a:effectLst/>
        </p:spPr>
      </p:pic>
      <p:pic>
        <p:nvPicPr>
          <p:cNvPr id="6" name="Picture 6"/>
          <p:cNvPicPr>
            <a:picLocks noChangeAspect="1"/>
          </p:cNvPicPr>
          <p:nvPr/>
        </p:nvPicPr>
        <p:blipFill>
          <a:blip r:embed="rId3" cstate="print"/>
          <a:srcRect/>
          <a:stretch>
            <a:fillRect/>
          </a:stretch>
        </p:blipFill>
        <p:spPr bwMode="auto">
          <a:xfrm>
            <a:off x="127000" y="333375"/>
            <a:ext cx="1270000" cy="1200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5478" y="537859"/>
            <a:ext cx="10058400" cy="539380"/>
          </a:xfrm>
        </p:spPr>
        <p:txBody>
          <a:bodyPr>
            <a:normAutofit fontScale="90000"/>
          </a:bodyPr>
          <a:lstStyle/>
          <a:p>
            <a:r>
              <a:rPr lang="en-US" b="1" dirty="0" smtClean="0">
                <a:solidFill>
                  <a:srgbClr val="FF0000"/>
                </a:solidFill>
              </a:rPr>
              <a:t>Task State</a:t>
            </a:r>
            <a:endParaRPr lang="en-US" b="1" dirty="0">
              <a:solidFill>
                <a:srgbClr val="FF0000"/>
              </a:solidFill>
            </a:endParaRPr>
          </a:p>
        </p:txBody>
      </p:sp>
      <p:sp>
        <p:nvSpPr>
          <p:cNvPr id="3" name="Content Placeholder 2"/>
          <p:cNvSpPr>
            <a:spLocks noGrp="1"/>
          </p:cNvSpPr>
          <p:nvPr>
            <p:ph idx="1"/>
          </p:nvPr>
        </p:nvSpPr>
        <p:spPr>
          <a:xfrm>
            <a:off x="1553227" y="1240077"/>
            <a:ext cx="9602136" cy="4628911"/>
          </a:xfrm>
        </p:spPr>
        <p:txBody>
          <a:bodyPr/>
          <a:lstStyle/>
          <a:p>
            <a:r>
              <a:rPr lang="en-US" b="1" dirty="0" smtClean="0"/>
              <a:t>The task’s current execution space, defined by the segment selectors in the segment</a:t>
            </a:r>
          </a:p>
          <a:p>
            <a:r>
              <a:rPr lang="en-US" b="1" dirty="0" smtClean="0"/>
              <a:t>registers (CS, DS, SS, ES, FS, and GS).</a:t>
            </a:r>
          </a:p>
          <a:p>
            <a:r>
              <a:rPr lang="en-US" dirty="0" smtClean="0"/>
              <a:t>• The state of the general-purpose registers.</a:t>
            </a:r>
          </a:p>
          <a:p>
            <a:r>
              <a:rPr lang="en-US" dirty="0" smtClean="0"/>
              <a:t>• The state of the EFLAGS register.</a:t>
            </a:r>
          </a:p>
          <a:p>
            <a:r>
              <a:rPr lang="en-US" dirty="0" smtClean="0"/>
              <a:t>• The state of the EIP register.</a:t>
            </a:r>
          </a:p>
          <a:p>
            <a:r>
              <a:rPr lang="en-US" dirty="0" smtClean="0"/>
              <a:t>• The state of control register CR3.</a:t>
            </a:r>
          </a:p>
          <a:p>
            <a:r>
              <a:rPr lang="en-US" dirty="0" smtClean="0"/>
              <a:t>• The state of the task register.</a:t>
            </a:r>
          </a:p>
          <a:p>
            <a:r>
              <a:rPr lang="en-US" dirty="0" smtClean="0"/>
              <a:t>• The state of the LDTR register.</a:t>
            </a:r>
          </a:p>
          <a:p>
            <a:r>
              <a:rPr lang="en-US" dirty="0" smtClean="0"/>
              <a:t>• The I/O map base address and I/O map (contained in the TSS).</a:t>
            </a:r>
          </a:p>
          <a:p>
            <a:r>
              <a:rPr lang="en-US" dirty="0" smtClean="0"/>
              <a:t>• Stack pointers to the privilege 0, 1, and 2 stacks (contained in the TSS).</a:t>
            </a:r>
          </a:p>
          <a:p>
            <a:r>
              <a:rPr lang="en-US" dirty="0" smtClean="0"/>
              <a:t>• Link to previously executed task (contained in the TSS).</a:t>
            </a:r>
            <a:endParaRPr lang="en-US" dirty="0"/>
          </a:p>
        </p:txBody>
      </p:sp>
      <p:sp>
        <p:nvSpPr>
          <p:cNvPr id="4" name="Slide Number Placeholder 3"/>
          <p:cNvSpPr>
            <a:spLocks noGrp="1"/>
          </p:cNvSpPr>
          <p:nvPr>
            <p:ph type="sldNum" sz="quarter" idx="12"/>
          </p:nvPr>
        </p:nvSpPr>
        <p:spPr/>
        <p:txBody>
          <a:bodyPr/>
          <a:lstStyle/>
          <a:p>
            <a:pPr>
              <a:defRPr/>
            </a:pPr>
            <a:fld id="{14E40042-87ED-425F-AF1F-BA731B4E6C17}" type="slidenum">
              <a:rPr lang="en-US" smtClean="0"/>
              <a:pPr>
                <a:defRPr/>
              </a:pPr>
              <a:t>37</a:t>
            </a:fld>
            <a:endParaRPr lang="en-US"/>
          </a:p>
        </p:txBody>
      </p:sp>
      <p:pic>
        <p:nvPicPr>
          <p:cNvPr id="5" name="Picture 6"/>
          <p:cNvPicPr>
            <a:picLocks noChangeAspect="1"/>
          </p:cNvPicPr>
          <p:nvPr/>
        </p:nvPicPr>
        <p:blipFill>
          <a:blip r:embed="rId2" cstate="print"/>
          <a:srcRect/>
          <a:stretch>
            <a:fillRect/>
          </a:stretch>
        </p:blipFill>
        <p:spPr bwMode="auto">
          <a:xfrm>
            <a:off x="127000" y="333375"/>
            <a:ext cx="1270000" cy="1200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212" y="700698"/>
            <a:ext cx="10058400" cy="539380"/>
          </a:xfrm>
        </p:spPr>
        <p:txBody>
          <a:bodyPr>
            <a:normAutofit fontScale="90000"/>
          </a:bodyPr>
          <a:lstStyle/>
          <a:p>
            <a:r>
              <a:rPr lang="en-US" dirty="0" smtClean="0">
                <a:solidFill>
                  <a:srgbClr val="FF0000"/>
                </a:solidFill>
              </a:rPr>
              <a:t>Executing a Task</a:t>
            </a:r>
            <a:endParaRPr lang="en-US" dirty="0">
              <a:solidFill>
                <a:srgbClr val="FF0000"/>
              </a:solidFill>
            </a:endParaRPr>
          </a:p>
        </p:txBody>
      </p:sp>
      <p:sp>
        <p:nvSpPr>
          <p:cNvPr id="3" name="Content Placeholder 2"/>
          <p:cNvSpPr>
            <a:spLocks noGrp="1"/>
          </p:cNvSpPr>
          <p:nvPr>
            <p:ph idx="1"/>
          </p:nvPr>
        </p:nvSpPr>
        <p:spPr>
          <a:xfrm>
            <a:off x="1096963" y="1846263"/>
            <a:ext cx="10058400" cy="4379173"/>
          </a:xfrm>
        </p:spPr>
        <p:txBody>
          <a:bodyPr/>
          <a:lstStyle/>
          <a:p>
            <a:r>
              <a:rPr lang="en-US" sz="2400" dirty="0" smtClean="0"/>
              <a:t>An </a:t>
            </a:r>
            <a:r>
              <a:rPr lang="en-US" sz="2400" dirty="0" smtClean="0"/>
              <a:t>explicit call to a task with the CALL instruction.</a:t>
            </a:r>
          </a:p>
          <a:p>
            <a:r>
              <a:rPr lang="en-US" sz="2400" dirty="0" smtClean="0"/>
              <a:t>• </a:t>
            </a:r>
            <a:r>
              <a:rPr lang="en-US" sz="2400" dirty="0" smtClean="0"/>
              <a:t>An </a:t>
            </a:r>
            <a:r>
              <a:rPr lang="en-US" sz="2400" dirty="0" smtClean="0"/>
              <a:t>explicit jump to a task with the JMP instruction.</a:t>
            </a:r>
          </a:p>
          <a:p>
            <a:r>
              <a:rPr lang="en-US" sz="2400" dirty="0" smtClean="0"/>
              <a:t>• An implicit call (by the processor) to an interrupt-handler task.</a:t>
            </a:r>
          </a:p>
          <a:p>
            <a:r>
              <a:rPr lang="en-US" sz="2400" dirty="0" smtClean="0"/>
              <a:t>• An implicit call to an exception-handler task.</a:t>
            </a:r>
          </a:p>
          <a:p>
            <a:r>
              <a:rPr lang="en-US" sz="2400" dirty="0" smtClean="0"/>
              <a:t>• A return (initiated with an IRET instruction) when the NT flag in the EFLAGS register is set.</a:t>
            </a:r>
            <a:endParaRPr lang="en-US" sz="2400" dirty="0"/>
          </a:p>
        </p:txBody>
      </p:sp>
      <p:sp>
        <p:nvSpPr>
          <p:cNvPr id="4" name="Slide Number Placeholder 3"/>
          <p:cNvSpPr>
            <a:spLocks noGrp="1"/>
          </p:cNvSpPr>
          <p:nvPr>
            <p:ph type="sldNum" sz="quarter" idx="12"/>
          </p:nvPr>
        </p:nvSpPr>
        <p:spPr/>
        <p:txBody>
          <a:bodyPr/>
          <a:lstStyle/>
          <a:p>
            <a:pPr>
              <a:defRPr/>
            </a:pPr>
            <a:fld id="{14E40042-87ED-425F-AF1F-BA731B4E6C17}" type="slidenum">
              <a:rPr lang="en-US" smtClean="0"/>
              <a:pPr>
                <a:defRPr/>
              </a:pPr>
              <a:t>38</a:t>
            </a:fld>
            <a:endParaRPr lang="en-US"/>
          </a:p>
        </p:txBody>
      </p:sp>
      <p:pic>
        <p:nvPicPr>
          <p:cNvPr id="5" name="Picture 6"/>
          <p:cNvPicPr>
            <a:picLocks noChangeAspect="1"/>
          </p:cNvPicPr>
          <p:nvPr/>
        </p:nvPicPr>
        <p:blipFill>
          <a:blip r:embed="rId2" cstate="print"/>
          <a:srcRect/>
          <a:stretch>
            <a:fillRect/>
          </a:stretch>
        </p:blipFill>
        <p:spPr bwMode="auto">
          <a:xfrm>
            <a:off x="127000" y="333375"/>
            <a:ext cx="1270000" cy="1200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0217" y="287338"/>
            <a:ext cx="10058400" cy="1449387"/>
          </a:xfrm>
        </p:spPr>
        <p:txBody>
          <a:bodyPr/>
          <a:lstStyle/>
          <a:p>
            <a:r>
              <a:rPr lang="en-US" dirty="0" smtClean="0">
                <a:solidFill>
                  <a:srgbClr val="FF0000"/>
                </a:solidFill>
              </a:rPr>
              <a:t>Executing a Task</a:t>
            </a:r>
            <a:r>
              <a:rPr lang="en-US" dirty="0" smtClean="0"/>
              <a:t/>
            </a:r>
            <a:br>
              <a:rPr lang="en-US" dirty="0" smtClean="0"/>
            </a:br>
            <a:endParaRPr lang="en-US" dirty="0"/>
          </a:p>
        </p:txBody>
      </p:sp>
      <p:sp>
        <p:nvSpPr>
          <p:cNvPr id="3" name="Content Placeholder 2"/>
          <p:cNvSpPr>
            <a:spLocks noGrp="1"/>
          </p:cNvSpPr>
          <p:nvPr>
            <p:ph idx="1"/>
          </p:nvPr>
        </p:nvSpPr>
        <p:spPr>
          <a:xfrm>
            <a:off x="1096963" y="1846263"/>
            <a:ext cx="10163936" cy="4466855"/>
          </a:xfrm>
        </p:spPr>
        <p:txBody>
          <a:bodyPr/>
          <a:lstStyle/>
          <a:p>
            <a:pPr algn="just"/>
            <a:r>
              <a:rPr lang="en-US" dirty="0" smtClean="0"/>
              <a:t>When a task is dispatched for execution, a task switch automatically occurs between the currently running task and the dispatched task. </a:t>
            </a:r>
          </a:p>
          <a:p>
            <a:endParaRPr lang="en-US" dirty="0" smtClean="0"/>
          </a:p>
          <a:p>
            <a:r>
              <a:rPr lang="en-US" dirty="0" smtClean="0"/>
              <a:t>During a task switch, the execution environment of the currently executing task (called the task’s state or </a:t>
            </a:r>
            <a:r>
              <a:rPr lang="en-US" b="1" dirty="0" smtClean="0"/>
              <a:t>context) is saved in its TSS and execution </a:t>
            </a:r>
            <a:r>
              <a:rPr lang="en-US" dirty="0" smtClean="0"/>
              <a:t>of the task is suspended. The context for the dispatched task is then loaded into the processor and execution of that task begins with the instruction pointed to by the newly loaded EIP register</a:t>
            </a:r>
          </a:p>
          <a:p>
            <a:endParaRPr lang="en-US" dirty="0" smtClean="0"/>
          </a:p>
          <a:p>
            <a:r>
              <a:rPr lang="en-US" dirty="0" smtClean="0"/>
              <a:t>If the currently executing task (the calling task) called the task being dispatched (the called task), the TSS segment selector for the calling task is stored in the TSS of the called task to provide a link back to the calling task.</a:t>
            </a:r>
            <a:endParaRPr lang="en-US" dirty="0"/>
          </a:p>
        </p:txBody>
      </p:sp>
      <p:sp>
        <p:nvSpPr>
          <p:cNvPr id="4" name="Slide Number Placeholder 3"/>
          <p:cNvSpPr>
            <a:spLocks noGrp="1"/>
          </p:cNvSpPr>
          <p:nvPr>
            <p:ph type="sldNum" sz="quarter" idx="12"/>
          </p:nvPr>
        </p:nvSpPr>
        <p:spPr/>
        <p:txBody>
          <a:bodyPr/>
          <a:lstStyle/>
          <a:p>
            <a:pPr>
              <a:defRPr/>
            </a:pPr>
            <a:fld id="{14E40042-87ED-425F-AF1F-BA731B4E6C17}" type="slidenum">
              <a:rPr lang="en-US" smtClean="0"/>
              <a:pPr>
                <a:defRPr/>
              </a:pPr>
              <a:t>39</a:t>
            </a:fld>
            <a:endParaRPr lang="en-US"/>
          </a:p>
        </p:txBody>
      </p:sp>
      <p:pic>
        <p:nvPicPr>
          <p:cNvPr id="5" name="Picture 6"/>
          <p:cNvPicPr>
            <a:picLocks noChangeAspect="1"/>
          </p:cNvPicPr>
          <p:nvPr/>
        </p:nvPicPr>
        <p:blipFill>
          <a:blip r:embed="rId2" cstate="print"/>
          <a:srcRect/>
          <a:stretch>
            <a:fillRect/>
          </a:stretch>
        </p:blipFill>
        <p:spPr bwMode="auto">
          <a:xfrm>
            <a:off x="127000" y="333375"/>
            <a:ext cx="1270000" cy="1200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0" y="287338"/>
            <a:ext cx="9377363" cy="968375"/>
          </a:xfrm>
        </p:spPr>
        <p:txBody>
          <a:bodyPr/>
          <a:lstStyle/>
          <a:p>
            <a:pPr algn="ctr" eaLnBrk="1" fontAlgn="auto" hangingPunct="1">
              <a:spcAft>
                <a:spcPts val="0"/>
              </a:spcAft>
              <a:defRPr/>
            </a:pPr>
            <a:r>
              <a:rPr lang="en-US" dirty="0" smtClean="0">
                <a:solidFill>
                  <a:schemeClr val="tx1"/>
                </a:solidFill>
                <a:latin typeface="Arial" panose="020B0604020202020204" pitchFamily="34" charset="0"/>
                <a:cs typeface="Arial" panose="020B0604020202020204" pitchFamily="34" charset="0"/>
              </a:rPr>
              <a:t>Syllabus</a:t>
            </a:r>
            <a:endParaRPr lang="en-US"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35050" y="1701800"/>
            <a:ext cx="10777538" cy="4719638"/>
          </a:xfrm>
        </p:spPr>
        <p:txBody>
          <a:bodyPr rtlCol="0">
            <a:noAutofit/>
          </a:bodyPr>
          <a:lstStyle/>
          <a:p>
            <a:pPr marL="91440" indent="-91440" eaLnBrk="1" fontAlgn="auto" hangingPunct="1">
              <a:defRPr/>
            </a:pPr>
            <a:endParaRPr lang="en-US" b="1" dirty="0" smtClean="0">
              <a:solidFill>
                <a:schemeClr val="tx1"/>
              </a:solidFill>
            </a:endParaRPr>
          </a:p>
          <a:p>
            <a:r>
              <a:rPr lang="en-US" b="1" dirty="0"/>
              <a:t>Text Books:</a:t>
            </a:r>
            <a:endParaRPr lang="en-IN" dirty="0"/>
          </a:p>
          <a:p>
            <a:r>
              <a:rPr lang="en-US" dirty="0"/>
              <a:t>1. James </a:t>
            </a:r>
            <a:r>
              <a:rPr lang="en-US" dirty="0" err="1"/>
              <a:t>Antonakos</a:t>
            </a:r>
            <a:r>
              <a:rPr lang="en-US" dirty="0"/>
              <a:t> , “The Pentium Microprocessor” , 2004, Pearson Education ISBN – 81-7808-545-3.</a:t>
            </a:r>
            <a:endParaRPr lang="en-IN" dirty="0"/>
          </a:p>
          <a:p>
            <a:r>
              <a:rPr lang="en-US" dirty="0"/>
              <a:t>2. </a:t>
            </a:r>
            <a:r>
              <a:rPr lang="en-US" dirty="0" err="1"/>
              <a:t>K.J.Ayala</a:t>
            </a:r>
            <a:r>
              <a:rPr lang="en-US" dirty="0"/>
              <a:t>" The 8051 Microcontroller " ISBN 9788131511053.</a:t>
            </a:r>
            <a:endParaRPr lang="en-IN" dirty="0"/>
          </a:p>
          <a:p>
            <a:r>
              <a:rPr lang="en-US" dirty="0"/>
              <a:t> </a:t>
            </a:r>
            <a:endParaRPr lang="en-IN" dirty="0"/>
          </a:p>
          <a:p>
            <a:r>
              <a:rPr lang="en-US" b="1" dirty="0"/>
              <a:t>Reference Books:</a:t>
            </a:r>
            <a:endParaRPr lang="en-IN" dirty="0"/>
          </a:p>
          <a:p>
            <a:r>
              <a:rPr lang="en-US" dirty="0"/>
              <a:t>1. Intel architecture software developer's manual volume 3.</a:t>
            </a:r>
            <a:endParaRPr lang="en-IN" dirty="0"/>
          </a:p>
          <a:p>
            <a:r>
              <a:rPr lang="en-US" dirty="0"/>
              <a:t>2. Intel architecture software developer's manual volume 1.</a:t>
            </a:r>
            <a:endParaRPr lang="en-IN" dirty="0"/>
          </a:p>
          <a:p>
            <a:r>
              <a:rPr lang="en-US" dirty="0"/>
              <a:t>3. Intel 8051 datasheet</a:t>
            </a:r>
            <a:r>
              <a:rPr lang="en-US" dirty="0" smtClean="0"/>
              <a:t>.</a:t>
            </a:r>
          </a:p>
          <a:p>
            <a:r>
              <a:rPr lang="en-US" dirty="0"/>
              <a:t>4. Pentium® Processor Family Developer’s Manual</a:t>
            </a:r>
            <a:endParaRPr lang="en-IN" dirty="0"/>
          </a:p>
          <a:p>
            <a:pPr marL="91440" indent="-91440" eaLnBrk="1" fontAlgn="auto" hangingPunct="1">
              <a:defRPr/>
            </a:pPr>
            <a:endParaRPr lang="en-US" b="1" dirty="0">
              <a:solidFill>
                <a:schemeClr val="tx1"/>
              </a:solidFill>
            </a:endParaRPr>
          </a:p>
          <a:p>
            <a:pPr marL="91440" indent="-91440" eaLnBrk="1" fontAlgn="auto" hangingPunct="1">
              <a:defRPr/>
            </a:pPr>
            <a:endParaRPr lang="en-US" b="1" dirty="0" smtClean="0">
              <a:solidFill>
                <a:schemeClr val="tx1"/>
              </a:solidFill>
            </a:endParaRPr>
          </a:p>
          <a:p>
            <a:pPr marL="91440" indent="-91440" eaLnBrk="1" fontAlgn="auto" hangingPunct="1">
              <a:defRPr/>
            </a:pPr>
            <a:endParaRPr lang="en-US" b="1" dirty="0">
              <a:solidFill>
                <a:schemeClr val="tx1"/>
              </a:solidFill>
            </a:endParaRPr>
          </a:p>
        </p:txBody>
      </p:sp>
      <p:sp>
        <p:nvSpPr>
          <p:cNvPr id="20486"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0829265-51F3-4AC1-96E4-FAA21615A489}" type="slidenum">
              <a:rPr lang="en-US" sz="1200" smtClean="0">
                <a:solidFill>
                  <a:srgbClr val="000000"/>
                </a:solidFill>
                <a:latin typeface="Times New Roman" pitchFamily="18" charset="0"/>
                <a:cs typeface="Times New Roman" pitchFamily="18" charset="0"/>
              </a:rPr>
              <a:pPr fontAlgn="base">
                <a:spcBef>
                  <a:spcPct val="0"/>
                </a:spcBef>
                <a:spcAft>
                  <a:spcPct val="0"/>
                </a:spcAft>
              </a:pPr>
              <a:t>4</a:t>
            </a:fld>
            <a:endParaRPr lang="en-US" sz="1200" dirty="0" smtClean="0">
              <a:solidFill>
                <a:srgbClr val="000000"/>
              </a:solidFill>
              <a:latin typeface="Times New Roman" pitchFamily="18" charset="0"/>
              <a:cs typeface="Times New Roman" pitchFamily="18" charset="0"/>
            </a:endParaRPr>
          </a:p>
        </p:txBody>
      </p:sp>
      <p:pic>
        <p:nvPicPr>
          <p:cNvPr id="20487" name="Picture 6"/>
          <p:cNvPicPr>
            <a:picLocks noChangeAspect="1"/>
          </p:cNvPicPr>
          <p:nvPr/>
        </p:nvPicPr>
        <p:blipFill>
          <a:blip r:embed="rId3" cstate="print"/>
          <a:srcRect/>
          <a:stretch>
            <a:fillRect/>
          </a:stretch>
        </p:blipFill>
        <p:spPr bwMode="auto">
          <a:xfrm>
            <a:off x="195263" y="287338"/>
            <a:ext cx="1270000" cy="1312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0" y="333375"/>
            <a:ext cx="10972800" cy="864296"/>
          </a:xfrm>
        </p:spPr>
        <p:txBody>
          <a:bodyPr>
            <a:noAutofit/>
          </a:bodyPr>
          <a:lstStyle/>
          <a:p>
            <a:r>
              <a:rPr lang="en-US" sz="3600" dirty="0" smtClean="0">
                <a:solidFill>
                  <a:srgbClr val="FF0000"/>
                </a:solidFill>
              </a:rPr>
              <a:t>TASK MANAGEMENT DATA STRUCTURES</a:t>
            </a:r>
            <a:endParaRPr lang="en-US" sz="3600" dirty="0">
              <a:solidFill>
                <a:srgbClr val="FF0000"/>
              </a:solidFill>
            </a:endParaRPr>
          </a:p>
        </p:txBody>
      </p:sp>
      <p:sp>
        <p:nvSpPr>
          <p:cNvPr id="3" name="Content Placeholder 2"/>
          <p:cNvSpPr>
            <a:spLocks noGrp="1"/>
          </p:cNvSpPr>
          <p:nvPr>
            <p:ph idx="1"/>
          </p:nvPr>
        </p:nvSpPr>
        <p:spPr>
          <a:xfrm>
            <a:off x="609600" y="990600"/>
            <a:ext cx="10972800" cy="5135563"/>
          </a:xfrm>
        </p:spPr>
        <p:txBody>
          <a:bodyPr>
            <a:normAutofit/>
          </a:bodyPr>
          <a:lstStyle/>
          <a:p>
            <a:pPr>
              <a:buNone/>
            </a:pPr>
            <a:endParaRPr lang="en-US" dirty="0" smtClean="0"/>
          </a:p>
          <a:p>
            <a:pPr marL="971550" lvl="1" indent="-514350">
              <a:buFont typeface="+mj-lt"/>
              <a:buAutoNum type="arabicPeriod"/>
            </a:pPr>
            <a:endParaRPr lang="en-US" dirty="0" smtClean="0"/>
          </a:p>
          <a:p>
            <a:pPr marL="971550" lvl="1" indent="-514350">
              <a:buFont typeface="+mj-lt"/>
              <a:buAutoNum type="arabicPeriod"/>
            </a:pPr>
            <a:r>
              <a:rPr lang="en-US" dirty="0" smtClean="0"/>
              <a:t>Task state segment(TSS)</a:t>
            </a:r>
          </a:p>
          <a:p>
            <a:pPr marL="971550" lvl="1" indent="-514350">
              <a:buFont typeface="+mj-lt"/>
              <a:buAutoNum type="arabicPeriod"/>
            </a:pPr>
            <a:r>
              <a:rPr lang="en-US" dirty="0" smtClean="0"/>
              <a:t>Task state segment descriptor</a:t>
            </a:r>
          </a:p>
          <a:p>
            <a:pPr marL="971550" lvl="1" indent="-514350">
              <a:buFont typeface="+mj-lt"/>
              <a:buAutoNum type="arabicPeriod"/>
            </a:pPr>
            <a:r>
              <a:rPr lang="en-US" dirty="0" smtClean="0">
                <a:solidFill>
                  <a:schemeClr val="tx1"/>
                </a:solidFill>
              </a:rPr>
              <a:t>Task register</a:t>
            </a:r>
          </a:p>
          <a:p>
            <a:pPr marL="971550" lvl="1" indent="-514350">
              <a:buFont typeface="+mj-lt"/>
              <a:buAutoNum type="arabicPeriod"/>
            </a:pPr>
            <a:r>
              <a:rPr lang="en-US" dirty="0" smtClean="0"/>
              <a:t>Task gate descriptor</a:t>
            </a:r>
          </a:p>
          <a:p>
            <a:pPr marL="971550" lvl="1" indent="-514350">
              <a:buFont typeface="+mj-lt"/>
              <a:buAutoNum type="arabicPeriod"/>
            </a:pPr>
            <a:r>
              <a:rPr lang="en-US" dirty="0" smtClean="0"/>
              <a:t>NT flag in the EFLAGS register.</a:t>
            </a:r>
          </a:p>
          <a:p>
            <a:pPr>
              <a:buNone/>
            </a:pPr>
            <a:r>
              <a:rPr lang="en-US" dirty="0" smtClean="0"/>
              <a:t>In protected mode, </a:t>
            </a:r>
          </a:p>
          <a:p>
            <a:r>
              <a:rPr lang="en-US" b="1" dirty="0" smtClean="0"/>
              <a:t>a </a:t>
            </a:r>
            <a:r>
              <a:rPr lang="en-US" b="1" dirty="0" smtClean="0">
                <a:solidFill>
                  <a:srgbClr val="FF0000"/>
                </a:solidFill>
              </a:rPr>
              <a:t>TSS and TSS descriptor </a:t>
            </a:r>
            <a:r>
              <a:rPr lang="en-US" b="1" dirty="0" smtClean="0"/>
              <a:t>must be created for at least one task,</a:t>
            </a:r>
          </a:p>
          <a:p>
            <a:r>
              <a:rPr lang="en-US" b="1" dirty="0" smtClean="0"/>
              <a:t>and the segment selector for the TSS must be loaded into the </a:t>
            </a:r>
            <a:r>
              <a:rPr lang="en-US" b="1" dirty="0" smtClean="0">
                <a:solidFill>
                  <a:srgbClr val="FF0000"/>
                </a:solidFill>
              </a:rPr>
              <a:t>task register </a:t>
            </a:r>
            <a:r>
              <a:rPr lang="en-US" b="1" dirty="0" smtClean="0"/>
              <a:t>(using the LTR instruction).</a:t>
            </a:r>
            <a:endParaRPr lang="en-US" b="1" dirty="0"/>
          </a:p>
        </p:txBody>
      </p:sp>
      <p:pic>
        <p:nvPicPr>
          <p:cNvPr id="4" name="Picture 6"/>
          <p:cNvPicPr>
            <a:picLocks noChangeAspect="1"/>
          </p:cNvPicPr>
          <p:nvPr/>
        </p:nvPicPr>
        <p:blipFill>
          <a:blip r:embed="rId2" cstate="print"/>
          <a:srcRect/>
          <a:stretch>
            <a:fillRect/>
          </a:stretch>
        </p:blipFill>
        <p:spPr bwMode="auto">
          <a:xfrm>
            <a:off x="127000" y="333375"/>
            <a:ext cx="1270000" cy="12001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14E40042-87ED-425F-AF1F-BA731B4E6C17}"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928" y="875887"/>
            <a:ext cx="10972800" cy="411162"/>
          </a:xfrm>
        </p:spPr>
        <p:txBody>
          <a:bodyPr>
            <a:normAutofit fontScale="90000"/>
          </a:bodyPr>
          <a:lstStyle/>
          <a:p>
            <a:r>
              <a:rPr lang="en-US" b="1" dirty="0" smtClean="0">
                <a:solidFill>
                  <a:srgbClr val="FF0000"/>
                </a:solidFill>
              </a:rPr>
              <a:t>TSS- Task State Segment</a:t>
            </a:r>
          </a:p>
        </p:txBody>
      </p:sp>
      <p:sp>
        <p:nvSpPr>
          <p:cNvPr id="3" name="Content Placeholder 2"/>
          <p:cNvSpPr>
            <a:spLocks noGrp="1"/>
          </p:cNvSpPr>
          <p:nvPr>
            <p:ph idx="1"/>
          </p:nvPr>
        </p:nvSpPr>
        <p:spPr>
          <a:xfrm>
            <a:off x="1365336" y="1143000"/>
            <a:ext cx="10217063" cy="4907071"/>
          </a:xfrm>
        </p:spPr>
        <p:txBody>
          <a:bodyPr>
            <a:normAutofit fontScale="92500" lnSpcReduction="20000"/>
          </a:bodyPr>
          <a:lstStyle/>
          <a:p>
            <a:pPr>
              <a:buNone/>
            </a:pPr>
            <a:endParaRPr lang="en-US" dirty="0" smtClean="0"/>
          </a:p>
          <a:p>
            <a:endParaRPr lang="en-US" dirty="0" smtClean="0"/>
          </a:p>
          <a:p>
            <a:r>
              <a:rPr lang="en-US" sz="2400" dirty="0" smtClean="0"/>
              <a:t>Each task must have a TSS associated with it.</a:t>
            </a:r>
          </a:p>
          <a:p>
            <a:endParaRPr lang="en-US" sz="2400" dirty="0" smtClean="0"/>
          </a:p>
          <a:p>
            <a:pPr algn="just"/>
            <a:r>
              <a:rPr lang="en-US" sz="2400" dirty="0" smtClean="0"/>
              <a:t>TSS  stores all the information the processor needs in order to manage a task.</a:t>
            </a:r>
          </a:p>
          <a:p>
            <a:endParaRPr lang="en-US" sz="2400" dirty="0" smtClean="0"/>
          </a:p>
          <a:p>
            <a:r>
              <a:rPr lang="en-US" sz="2400" dirty="0" smtClean="0"/>
              <a:t> The current </a:t>
            </a:r>
            <a:r>
              <a:rPr lang="en-US" sz="2400" dirty="0" smtClean="0">
                <a:solidFill>
                  <a:srgbClr val="FF0000"/>
                </a:solidFill>
              </a:rPr>
              <a:t>TSS is identified by </a:t>
            </a:r>
            <a:r>
              <a:rPr lang="en-US" sz="2400" dirty="0" smtClean="0"/>
              <a:t>a special register the Task State Segment Register(</a:t>
            </a:r>
            <a:r>
              <a:rPr lang="en-US" sz="2400" dirty="0" smtClean="0">
                <a:solidFill>
                  <a:srgbClr val="FF0000"/>
                </a:solidFill>
              </a:rPr>
              <a:t>TR</a:t>
            </a:r>
            <a:r>
              <a:rPr lang="en-US" sz="2400" dirty="0" smtClean="0"/>
              <a:t>). </a:t>
            </a:r>
          </a:p>
          <a:p>
            <a:endParaRPr lang="en-US" sz="2400" dirty="0" smtClean="0"/>
          </a:p>
          <a:p>
            <a:r>
              <a:rPr lang="en-US" sz="2400" dirty="0" smtClean="0"/>
              <a:t>This register </a:t>
            </a:r>
            <a:r>
              <a:rPr lang="en-US" sz="2400" dirty="0" smtClean="0">
                <a:solidFill>
                  <a:srgbClr val="FF0000"/>
                </a:solidFill>
              </a:rPr>
              <a:t>contains a selector </a:t>
            </a:r>
            <a:r>
              <a:rPr lang="en-US" sz="2400" dirty="0" smtClean="0"/>
              <a:t>referring to the task state segment descriptor that defines the current TSS.</a:t>
            </a:r>
          </a:p>
          <a:p>
            <a:endParaRPr lang="en-US" sz="2400" dirty="0" smtClean="0"/>
          </a:p>
          <a:p>
            <a:r>
              <a:rPr lang="en-US" sz="2400" dirty="0" smtClean="0"/>
              <a:t>The fields of a TSS are divided into two main categories: </a:t>
            </a:r>
            <a:r>
              <a:rPr lang="en-US" sz="2400" b="1" dirty="0" smtClean="0"/>
              <a:t>dynamic fields and static fields.</a:t>
            </a:r>
          </a:p>
          <a:p>
            <a:pPr lvl="1"/>
            <a:endParaRPr lang="en-US" dirty="0" smtClean="0"/>
          </a:p>
        </p:txBody>
      </p:sp>
      <p:pic>
        <p:nvPicPr>
          <p:cNvPr id="4" name="Picture 6"/>
          <p:cNvPicPr>
            <a:picLocks noChangeAspect="1"/>
          </p:cNvPicPr>
          <p:nvPr/>
        </p:nvPicPr>
        <p:blipFill>
          <a:blip r:embed="rId2" cstate="print"/>
          <a:srcRect/>
          <a:stretch>
            <a:fillRect/>
          </a:stretch>
        </p:blipFill>
        <p:spPr bwMode="auto">
          <a:xfrm>
            <a:off x="127000" y="333375"/>
            <a:ext cx="1270000" cy="12001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14E40042-87ED-425F-AF1F-BA731B4E6C17}"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srcRect/>
          <a:stretch>
            <a:fillRect/>
          </a:stretch>
        </p:blipFill>
        <p:spPr bwMode="auto">
          <a:xfrm>
            <a:off x="2906038" y="152400"/>
            <a:ext cx="6701425" cy="6110614"/>
          </a:xfrm>
          <a:prstGeom prst="rect">
            <a:avLst/>
          </a:prstGeom>
          <a:noFill/>
          <a:ln w="9525">
            <a:noFill/>
            <a:miter lim="800000"/>
            <a:headEnd/>
            <a:tailEnd/>
          </a:ln>
          <a:effectLst/>
        </p:spPr>
      </p:pic>
      <p:pic>
        <p:nvPicPr>
          <p:cNvPr id="5" name="Picture 6"/>
          <p:cNvPicPr>
            <a:picLocks noChangeAspect="1"/>
          </p:cNvPicPr>
          <p:nvPr/>
        </p:nvPicPr>
        <p:blipFill>
          <a:blip r:embed="rId3" cstate="print"/>
          <a:srcRect/>
          <a:stretch>
            <a:fillRect/>
          </a:stretch>
        </p:blipFill>
        <p:spPr bwMode="auto">
          <a:xfrm>
            <a:off x="127000" y="333375"/>
            <a:ext cx="1270000" cy="120015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14E40042-87ED-425F-AF1F-BA731B4E6C17}"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4416" y="933450"/>
            <a:ext cx="10972800" cy="411162"/>
          </a:xfrm>
        </p:spPr>
        <p:txBody>
          <a:bodyPr>
            <a:normAutofit fontScale="90000"/>
          </a:bodyPr>
          <a:lstStyle/>
          <a:p>
            <a:r>
              <a:rPr lang="en-US" dirty="0" smtClean="0">
                <a:solidFill>
                  <a:srgbClr val="FF0000"/>
                </a:solidFill>
              </a:rPr>
              <a:t/>
            </a:r>
            <a:br>
              <a:rPr lang="en-US" dirty="0" smtClean="0">
                <a:solidFill>
                  <a:srgbClr val="FF0000"/>
                </a:solidFill>
              </a:rPr>
            </a:br>
            <a:r>
              <a:rPr lang="en-US" dirty="0" smtClean="0">
                <a:solidFill>
                  <a:srgbClr val="FF0000"/>
                </a:solidFill>
              </a:rPr>
              <a:t>TSS</a:t>
            </a:r>
            <a:endParaRPr lang="en-US" dirty="0">
              <a:solidFill>
                <a:srgbClr val="FF0000"/>
              </a:solidFill>
            </a:endParaRPr>
          </a:p>
        </p:txBody>
      </p:sp>
      <p:sp>
        <p:nvSpPr>
          <p:cNvPr id="3" name="Content Placeholder 2"/>
          <p:cNvSpPr>
            <a:spLocks noGrp="1"/>
          </p:cNvSpPr>
          <p:nvPr>
            <p:ph idx="1"/>
          </p:nvPr>
        </p:nvSpPr>
        <p:spPr>
          <a:xfrm>
            <a:off x="1397000" y="1139868"/>
            <a:ext cx="10185400" cy="5098094"/>
          </a:xfrm>
        </p:spPr>
        <p:txBody>
          <a:bodyPr>
            <a:normAutofit lnSpcReduction="10000"/>
          </a:bodyPr>
          <a:lstStyle/>
          <a:p>
            <a:endParaRPr lang="en-US" dirty="0" smtClean="0"/>
          </a:p>
          <a:p>
            <a:pPr>
              <a:buNone/>
            </a:pPr>
            <a:r>
              <a:rPr lang="en-US" dirty="0" smtClean="0"/>
              <a:t>	</a:t>
            </a:r>
            <a:r>
              <a:rPr lang="en-US" sz="2400" dirty="0" smtClean="0">
                <a:solidFill>
                  <a:srgbClr val="FF0000"/>
                </a:solidFill>
              </a:rPr>
              <a:t> </a:t>
            </a:r>
          </a:p>
          <a:p>
            <a:pPr>
              <a:buNone/>
            </a:pPr>
            <a:r>
              <a:rPr lang="en-US" sz="2400" dirty="0" smtClean="0">
                <a:solidFill>
                  <a:srgbClr val="FF0000"/>
                </a:solidFill>
              </a:rPr>
              <a:t>1. A dynamic set that </a:t>
            </a:r>
            <a:r>
              <a:rPr lang="en-US" sz="2400" dirty="0" smtClean="0"/>
              <a:t>the </a:t>
            </a:r>
            <a:r>
              <a:rPr lang="en-US" sz="2400" dirty="0" smtClean="0">
                <a:solidFill>
                  <a:srgbClr val="FF0000"/>
                </a:solidFill>
              </a:rPr>
              <a:t>processor updates </a:t>
            </a:r>
            <a:r>
              <a:rPr lang="en-US" sz="2400" dirty="0" smtClean="0"/>
              <a:t>with each switch from the task. This set includes the fields:</a:t>
            </a:r>
          </a:p>
          <a:p>
            <a:pPr lvl="1">
              <a:buFont typeface="Wingdings" panose="05000000000000000000" pitchFamily="2" charset="2"/>
              <a:buChar char="§"/>
            </a:pPr>
            <a:r>
              <a:rPr lang="en-US" sz="2400" dirty="0" smtClean="0"/>
              <a:t>The general registers (EAX, ECX, EDX, EBX, ESP, EBP, ESI, EDI).</a:t>
            </a:r>
          </a:p>
          <a:p>
            <a:pPr lvl="1">
              <a:buFont typeface="Wingdings" panose="05000000000000000000" pitchFamily="2" charset="2"/>
              <a:buChar char="§"/>
            </a:pPr>
            <a:r>
              <a:rPr lang="en-US" sz="2400" dirty="0" smtClean="0"/>
              <a:t>These are saved in the same order in which PUSHAD instruction saves them.</a:t>
            </a:r>
          </a:p>
          <a:p>
            <a:pPr lvl="1">
              <a:buFont typeface="Wingdings" panose="05000000000000000000" pitchFamily="2" charset="2"/>
              <a:buChar char="§"/>
            </a:pPr>
            <a:r>
              <a:rPr lang="en-US" sz="2400" dirty="0" smtClean="0"/>
              <a:t>The segment registers (ES, CS, SS, DS, FS, GS).</a:t>
            </a:r>
          </a:p>
          <a:p>
            <a:pPr lvl="1">
              <a:buFont typeface="Wingdings" panose="05000000000000000000" pitchFamily="2" charset="2"/>
              <a:buChar char="§"/>
            </a:pPr>
            <a:r>
              <a:rPr lang="en-US" sz="2400" dirty="0" smtClean="0"/>
              <a:t>The flags register (EFLAGS).</a:t>
            </a:r>
          </a:p>
          <a:p>
            <a:pPr lvl="1">
              <a:buFont typeface="Wingdings" panose="05000000000000000000" pitchFamily="2" charset="2"/>
              <a:buChar char="§"/>
            </a:pPr>
            <a:r>
              <a:rPr lang="en-US" sz="2400" dirty="0" smtClean="0"/>
              <a:t>The instruction pointer (EIP</a:t>
            </a:r>
            <a:r>
              <a:rPr lang="en-US" sz="2400" dirty="0" smtClean="0"/>
              <a:t>).</a:t>
            </a:r>
          </a:p>
          <a:p>
            <a:pPr lvl="1">
              <a:buFont typeface="Wingdings" panose="05000000000000000000" pitchFamily="2" charset="2"/>
              <a:buChar char="§"/>
            </a:pPr>
            <a:endParaRPr lang="en-US" sz="2400" dirty="0" smtClean="0"/>
          </a:p>
          <a:p>
            <a:pPr lvl="1">
              <a:buNone/>
            </a:pPr>
            <a:r>
              <a:rPr lang="en-US" b="1" dirty="0" smtClean="0"/>
              <a:t>Previous task link field (back link field):</a:t>
            </a:r>
          </a:p>
          <a:p>
            <a:pPr lvl="2">
              <a:buFont typeface="Wingdings" panose="05000000000000000000" pitchFamily="2" charset="2"/>
              <a:buChar char="§"/>
            </a:pPr>
            <a:r>
              <a:rPr lang="en-US" sz="2000" dirty="0" smtClean="0"/>
              <a:t>Contains the segment selector for the TSS of the previous task permits a task switch back to the previous task to be initiated with an IRET instruction.</a:t>
            </a:r>
          </a:p>
          <a:p>
            <a:pPr lvl="1">
              <a:buFont typeface="Wingdings" panose="05000000000000000000" pitchFamily="2" charset="2"/>
              <a:buChar char="§"/>
            </a:pPr>
            <a:endParaRPr lang="en-US" sz="2400" dirty="0" smtClean="0"/>
          </a:p>
          <a:p>
            <a:pPr lvl="1"/>
            <a:endParaRPr lang="en-US" dirty="0" smtClean="0"/>
          </a:p>
          <a:p>
            <a:endParaRPr lang="en-US" dirty="0"/>
          </a:p>
        </p:txBody>
      </p:sp>
      <p:pic>
        <p:nvPicPr>
          <p:cNvPr id="4" name="Picture 6"/>
          <p:cNvPicPr>
            <a:picLocks noChangeAspect="1"/>
          </p:cNvPicPr>
          <p:nvPr/>
        </p:nvPicPr>
        <p:blipFill>
          <a:blip r:embed="rId2" cstate="print"/>
          <a:srcRect/>
          <a:stretch>
            <a:fillRect/>
          </a:stretch>
        </p:blipFill>
        <p:spPr bwMode="auto">
          <a:xfrm>
            <a:off x="127000" y="333375"/>
            <a:ext cx="1270000" cy="12001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14E40042-87ED-425F-AF1F-BA731B4E6C17}"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7000" y="688932"/>
            <a:ext cx="10185400" cy="5549030"/>
          </a:xfrm>
        </p:spPr>
        <p:txBody>
          <a:bodyPr>
            <a:normAutofit/>
          </a:bodyPr>
          <a:lstStyle/>
          <a:p>
            <a:pPr>
              <a:buNone/>
            </a:pPr>
            <a:r>
              <a:rPr lang="en-US" sz="2400" dirty="0" smtClean="0">
                <a:solidFill>
                  <a:srgbClr val="FF0000"/>
                </a:solidFill>
              </a:rPr>
              <a:t>	</a:t>
            </a:r>
          </a:p>
          <a:p>
            <a:pPr>
              <a:buNone/>
            </a:pPr>
            <a:r>
              <a:rPr lang="en-US" sz="2800" dirty="0" smtClean="0">
                <a:solidFill>
                  <a:srgbClr val="FF0000"/>
                </a:solidFill>
              </a:rPr>
              <a:t>TSS</a:t>
            </a:r>
          </a:p>
          <a:p>
            <a:pPr>
              <a:buNone/>
            </a:pPr>
            <a:r>
              <a:rPr lang="en-US" sz="2400" dirty="0" smtClean="0">
                <a:solidFill>
                  <a:srgbClr val="FF0000"/>
                </a:solidFill>
              </a:rPr>
              <a:t> 2. A static set </a:t>
            </a:r>
            <a:r>
              <a:rPr lang="en-US" sz="2400" dirty="0" smtClean="0"/>
              <a:t>that the </a:t>
            </a:r>
            <a:r>
              <a:rPr lang="en-US" sz="2400" dirty="0" smtClean="0">
                <a:solidFill>
                  <a:srgbClr val="FF0000"/>
                </a:solidFill>
              </a:rPr>
              <a:t>processor reads but does not change</a:t>
            </a:r>
            <a:r>
              <a:rPr lang="en-US" sz="2400" dirty="0" smtClean="0"/>
              <a:t>. The fields of this set are:</a:t>
            </a:r>
          </a:p>
          <a:p>
            <a:pPr>
              <a:buNone/>
            </a:pPr>
            <a:endParaRPr lang="en-US" sz="2400" dirty="0" smtClean="0"/>
          </a:p>
          <a:p>
            <a:pPr lvl="1">
              <a:buFont typeface="Wingdings" panose="05000000000000000000" pitchFamily="2" charset="2"/>
              <a:buChar char="§"/>
            </a:pPr>
            <a:r>
              <a:rPr lang="en-US" sz="2400" dirty="0" smtClean="0"/>
              <a:t>The </a:t>
            </a:r>
            <a:r>
              <a:rPr lang="en-US" sz="2400" dirty="0" smtClean="0">
                <a:solidFill>
                  <a:srgbClr val="FF0000"/>
                </a:solidFill>
              </a:rPr>
              <a:t>selector of the task's LDT.</a:t>
            </a:r>
          </a:p>
          <a:p>
            <a:pPr lvl="1">
              <a:buFont typeface="Wingdings" panose="05000000000000000000" pitchFamily="2" charset="2"/>
              <a:buChar char="§"/>
            </a:pPr>
            <a:r>
              <a:rPr lang="en-IN" sz="2400" dirty="0" smtClean="0">
                <a:solidFill>
                  <a:schemeClr val="tx1"/>
                </a:solidFill>
              </a:rPr>
              <a:t>The CR3 register(</a:t>
            </a:r>
            <a:r>
              <a:rPr lang="en-US" sz="2400" dirty="0" smtClean="0">
                <a:solidFill>
                  <a:srgbClr val="FF0000"/>
                </a:solidFill>
              </a:rPr>
              <a:t>PDBR</a:t>
            </a:r>
            <a:r>
              <a:rPr lang="en-US" sz="2400" dirty="0" smtClean="0"/>
              <a:t>): contains the base address of the task‘s page directory (read only when paging is enabled).</a:t>
            </a:r>
          </a:p>
          <a:p>
            <a:pPr lvl="1">
              <a:buFont typeface="Wingdings" panose="05000000000000000000" pitchFamily="2" charset="2"/>
              <a:buChar char="§"/>
            </a:pPr>
            <a:r>
              <a:rPr lang="en-US" sz="2400" dirty="0" smtClean="0">
                <a:solidFill>
                  <a:srgbClr val="FF0000"/>
                </a:solidFill>
              </a:rPr>
              <a:t>Pointers to the stacks </a:t>
            </a:r>
            <a:r>
              <a:rPr lang="en-US" sz="2400" dirty="0" smtClean="0"/>
              <a:t>for privilege levels 0-2.</a:t>
            </a:r>
          </a:p>
          <a:p>
            <a:pPr lvl="1">
              <a:buFont typeface="Wingdings" panose="05000000000000000000" pitchFamily="2" charset="2"/>
              <a:buChar char="§"/>
            </a:pPr>
            <a:r>
              <a:rPr lang="en-US" sz="2400" dirty="0" smtClean="0"/>
              <a:t>The </a:t>
            </a:r>
            <a:r>
              <a:rPr lang="en-US" sz="2400" dirty="0" smtClean="0">
                <a:solidFill>
                  <a:srgbClr val="FF0000"/>
                </a:solidFill>
              </a:rPr>
              <a:t>T-bit (debug trap bit) </a:t>
            </a:r>
            <a:r>
              <a:rPr lang="en-US" sz="2400" dirty="0" smtClean="0"/>
              <a:t>which causes the processor to raise a debug exception when a task switch occurs. </a:t>
            </a:r>
          </a:p>
          <a:p>
            <a:pPr lvl="1"/>
            <a:endParaRPr lang="en-US" dirty="0" smtClean="0"/>
          </a:p>
          <a:p>
            <a:pPr lvl="1"/>
            <a:endParaRPr lang="en-US" dirty="0"/>
          </a:p>
        </p:txBody>
      </p:sp>
      <p:pic>
        <p:nvPicPr>
          <p:cNvPr id="4" name="Picture 6"/>
          <p:cNvPicPr>
            <a:picLocks noChangeAspect="1"/>
          </p:cNvPicPr>
          <p:nvPr/>
        </p:nvPicPr>
        <p:blipFill>
          <a:blip r:embed="rId2" cstate="print"/>
          <a:srcRect/>
          <a:stretch>
            <a:fillRect/>
          </a:stretch>
        </p:blipFill>
        <p:spPr bwMode="auto">
          <a:xfrm>
            <a:off x="127000" y="333375"/>
            <a:ext cx="1270000" cy="12001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14E40042-87ED-425F-AF1F-BA731B4E6C17}"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799" y="333375"/>
            <a:ext cx="9326563" cy="1403350"/>
          </a:xfrm>
        </p:spPr>
        <p:txBody>
          <a:bodyPr/>
          <a:lstStyle/>
          <a:p>
            <a:r>
              <a:rPr lang="en-US" dirty="0" smtClean="0">
                <a:solidFill>
                  <a:srgbClr val="FF0000"/>
                </a:solidFill>
              </a:rPr>
              <a:t>Static set</a:t>
            </a:r>
            <a:endParaRPr lang="en-US" dirty="0"/>
          </a:p>
        </p:txBody>
      </p:sp>
      <p:sp>
        <p:nvSpPr>
          <p:cNvPr id="3" name="Content Placeholder 2"/>
          <p:cNvSpPr>
            <a:spLocks noGrp="1"/>
          </p:cNvSpPr>
          <p:nvPr>
            <p:ph idx="1"/>
          </p:nvPr>
        </p:nvSpPr>
        <p:spPr/>
        <p:txBody>
          <a:bodyPr/>
          <a:lstStyle/>
          <a:p>
            <a:pPr lvl="1"/>
            <a:r>
              <a:rPr lang="en-US" dirty="0" smtClean="0">
                <a:solidFill>
                  <a:srgbClr val="FF0000"/>
                </a:solidFill>
              </a:rPr>
              <a:t>The I/O map base address</a:t>
            </a:r>
          </a:p>
          <a:p>
            <a:pPr lvl="2"/>
            <a:endParaRPr lang="en-US" sz="2000" dirty="0" smtClean="0"/>
          </a:p>
          <a:p>
            <a:pPr lvl="2" algn="just">
              <a:buFont typeface="Wingdings" pitchFamily="2" charset="2"/>
              <a:buChar char="§"/>
            </a:pPr>
            <a:r>
              <a:rPr lang="en-US" sz="2000" dirty="0" smtClean="0"/>
              <a:t>Contains a 16-bit offset from the base of the TSS to the I/O permission bit map and interrupt redirection bitmap.</a:t>
            </a:r>
          </a:p>
          <a:p>
            <a:pPr lvl="2" algn="just"/>
            <a:endParaRPr lang="en-US" sz="2000" dirty="0" smtClean="0"/>
          </a:p>
          <a:p>
            <a:pPr lvl="2" algn="just">
              <a:buFont typeface="Wingdings" pitchFamily="2" charset="2"/>
              <a:buChar char="§"/>
            </a:pPr>
            <a:r>
              <a:rPr lang="en-US" sz="2000" dirty="0" smtClean="0"/>
              <a:t> When present, these maps are stored in the TSS at higher addresses.</a:t>
            </a:r>
          </a:p>
          <a:p>
            <a:pPr lvl="2" algn="just"/>
            <a:endParaRPr lang="en-US" sz="2000" dirty="0" smtClean="0"/>
          </a:p>
          <a:p>
            <a:pPr lvl="2" algn="just">
              <a:buFont typeface="Wingdings" pitchFamily="2" charset="2"/>
              <a:buChar char="§"/>
            </a:pPr>
            <a:r>
              <a:rPr lang="en-US" sz="2000" dirty="0" smtClean="0"/>
              <a:t>The I/O map base address points to the beginning of the I/O permission bit map and the end of the interrupt redirection bit map.</a:t>
            </a:r>
          </a:p>
          <a:p>
            <a:endParaRPr lang="en-US" dirty="0"/>
          </a:p>
        </p:txBody>
      </p:sp>
      <p:sp>
        <p:nvSpPr>
          <p:cNvPr id="4" name="Slide Number Placeholder 3"/>
          <p:cNvSpPr>
            <a:spLocks noGrp="1"/>
          </p:cNvSpPr>
          <p:nvPr>
            <p:ph type="sldNum" sz="quarter" idx="12"/>
          </p:nvPr>
        </p:nvSpPr>
        <p:spPr/>
        <p:txBody>
          <a:bodyPr/>
          <a:lstStyle/>
          <a:p>
            <a:pPr>
              <a:defRPr/>
            </a:pPr>
            <a:fld id="{14E40042-87ED-425F-AF1F-BA731B4E6C17}" type="slidenum">
              <a:rPr lang="en-US" smtClean="0"/>
              <a:pPr>
                <a:defRPr/>
              </a:pPr>
              <a:t>45</a:t>
            </a:fld>
            <a:endParaRPr lang="en-US"/>
          </a:p>
        </p:txBody>
      </p:sp>
      <p:pic>
        <p:nvPicPr>
          <p:cNvPr id="5" name="Picture 6"/>
          <p:cNvPicPr>
            <a:picLocks noChangeAspect="1"/>
          </p:cNvPicPr>
          <p:nvPr/>
        </p:nvPicPr>
        <p:blipFill>
          <a:blip r:embed="rId2" cstate="print"/>
          <a:srcRect/>
          <a:stretch>
            <a:fillRect/>
          </a:stretch>
        </p:blipFill>
        <p:spPr bwMode="auto">
          <a:xfrm>
            <a:off x="127000" y="333375"/>
            <a:ext cx="1270000" cy="120015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8486" y="1375840"/>
            <a:ext cx="4655820" cy="1377300"/>
          </a:xfrm>
          <a:prstGeom prst="rect">
            <a:avLst/>
          </a:prstGeom>
        </p:spPr>
        <p:txBody>
          <a:bodyPr vert="horz" wrap="square" lIns="0" tIns="0" rIns="0" bIns="0" rtlCol="0">
            <a:spAutoFit/>
          </a:bodyPr>
          <a:lstStyle/>
          <a:p>
            <a:pPr marL="1012190">
              <a:lnSpc>
                <a:spcPct val="100000"/>
              </a:lnSpc>
            </a:pPr>
            <a:r>
              <a:rPr sz="2400" b="1" spc="-5" dirty="0">
                <a:solidFill>
                  <a:srgbClr val="FF0000"/>
                </a:solidFill>
                <a:latin typeface="Calibri"/>
                <a:cs typeface="Calibri"/>
              </a:rPr>
              <a:t>Dynamic</a:t>
            </a:r>
            <a:r>
              <a:rPr sz="2400" b="1" spc="-100" dirty="0">
                <a:solidFill>
                  <a:srgbClr val="FF0000"/>
                </a:solidFill>
                <a:latin typeface="Calibri"/>
                <a:cs typeface="Calibri"/>
              </a:rPr>
              <a:t> </a:t>
            </a:r>
            <a:r>
              <a:rPr sz="2400" b="1" dirty="0">
                <a:solidFill>
                  <a:srgbClr val="FF0000"/>
                </a:solidFill>
                <a:latin typeface="Calibri"/>
                <a:cs typeface="Calibri"/>
              </a:rPr>
              <a:t>set</a:t>
            </a:r>
            <a:endParaRPr sz="2400">
              <a:latin typeface="Calibri"/>
              <a:cs typeface="Calibri"/>
            </a:endParaRPr>
          </a:p>
          <a:p>
            <a:pPr marL="287020" marR="5080" indent="-274320">
              <a:lnSpc>
                <a:spcPct val="100000"/>
              </a:lnSpc>
              <a:spcBef>
                <a:spcPts val="509"/>
              </a:spcBef>
              <a:buClr>
                <a:srgbClr val="0AD0D9"/>
              </a:buClr>
              <a:buSzPct val="95000"/>
              <a:buFont typeface="Wingdings"/>
              <a:buChar char=""/>
              <a:tabLst>
                <a:tab pos="287020" algn="l"/>
              </a:tabLst>
            </a:pPr>
            <a:r>
              <a:rPr sz="2000" spc="-10" smtClean="0">
                <a:latin typeface="Calibri"/>
                <a:cs typeface="Calibri"/>
              </a:rPr>
              <a:t>where </a:t>
            </a:r>
            <a:r>
              <a:rPr sz="2000" b="1" spc="-10" dirty="0">
                <a:latin typeface="Calibri"/>
                <a:cs typeface="Calibri"/>
              </a:rPr>
              <a:t>processor updates</a:t>
            </a:r>
            <a:r>
              <a:rPr sz="2000" spc="-10" dirty="0">
                <a:latin typeface="Calibri"/>
                <a:cs typeface="Calibri"/>
              </a:rPr>
              <a:t>  with each switch from the  task.</a:t>
            </a:r>
            <a:endParaRPr sz="2000" spc="-10">
              <a:latin typeface="Calibri"/>
              <a:cs typeface="Calibri"/>
            </a:endParaRPr>
          </a:p>
          <a:p>
            <a:pPr marL="287020" marR="269240" indent="-274320">
              <a:lnSpc>
                <a:spcPct val="100000"/>
              </a:lnSpc>
              <a:spcBef>
                <a:spcPts val="439"/>
              </a:spcBef>
              <a:buClr>
                <a:srgbClr val="0AD0D9"/>
              </a:buClr>
              <a:buSzPct val="94444"/>
              <a:buFont typeface="Wingdings"/>
              <a:buChar char=""/>
              <a:tabLst>
                <a:tab pos="287020" algn="l"/>
              </a:tabLst>
            </a:pPr>
            <a:r>
              <a:rPr sz="1800" b="1" dirty="0">
                <a:solidFill>
                  <a:srgbClr val="FF0000"/>
                </a:solidFill>
                <a:latin typeface="Calibri"/>
                <a:cs typeface="Calibri"/>
              </a:rPr>
              <a:t>This set includes the fields</a:t>
            </a:r>
            <a:r>
              <a:rPr sz="1800" b="1" spc="-190" dirty="0">
                <a:solidFill>
                  <a:srgbClr val="FF0000"/>
                </a:solidFill>
                <a:latin typeface="Calibri"/>
                <a:cs typeface="Calibri"/>
              </a:rPr>
              <a:t> </a:t>
            </a:r>
            <a:r>
              <a:rPr sz="1800" b="1" spc="-5" dirty="0">
                <a:solidFill>
                  <a:srgbClr val="FF0000"/>
                </a:solidFill>
                <a:latin typeface="Calibri"/>
                <a:cs typeface="Calibri"/>
              </a:rPr>
              <a:t>that  </a:t>
            </a:r>
            <a:r>
              <a:rPr sz="1800" b="1" spc="-10" dirty="0">
                <a:solidFill>
                  <a:srgbClr val="FF0000"/>
                </a:solidFill>
                <a:latin typeface="Calibri"/>
                <a:cs typeface="Calibri"/>
              </a:rPr>
              <a:t>store:</a:t>
            </a:r>
            <a:endParaRPr sz="1800">
              <a:latin typeface="Calibri"/>
              <a:cs typeface="Calibri"/>
            </a:endParaRPr>
          </a:p>
        </p:txBody>
      </p:sp>
      <p:sp>
        <p:nvSpPr>
          <p:cNvPr id="3" name="object 3"/>
          <p:cNvSpPr txBox="1"/>
          <p:nvPr/>
        </p:nvSpPr>
        <p:spPr>
          <a:xfrm>
            <a:off x="6303433" y="3155069"/>
            <a:ext cx="4702387" cy="2421176"/>
          </a:xfrm>
          <a:prstGeom prst="rect">
            <a:avLst/>
          </a:prstGeom>
        </p:spPr>
        <p:txBody>
          <a:bodyPr vert="horz" wrap="square" lIns="0" tIns="0" rIns="0" bIns="0" rtlCol="0">
            <a:spAutoFit/>
          </a:bodyPr>
          <a:lstStyle/>
          <a:p>
            <a:pPr marL="287020" marR="246379" indent="-274320" algn="just">
              <a:lnSpc>
                <a:spcPct val="100000"/>
              </a:lnSpc>
              <a:buClr>
                <a:srgbClr val="0AD0D9"/>
              </a:buClr>
              <a:buSzPct val="94444"/>
              <a:buFont typeface="Arial"/>
              <a:buChar char="•"/>
              <a:tabLst>
                <a:tab pos="338455" algn="l"/>
                <a:tab pos="339090" algn="l"/>
              </a:tabLst>
            </a:pPr>
            <a:r>
              <a:rPr sz="1800" spc="-5" dirty="0">
                <a:latin typeface="Calibri"/>
                <a:cs typeface="Calibri"/>
              </a:rPr>
              <a:t>The </a:t>
            </a:r>
            <a:r>
              <a:rPr sz="1800" b="1" spc="-10" dirty="0">
                <a:latin typeface="Calibri"/>
                <a:cs typeface="Calibri"/>
              </a:rPr>
              <a:t>general </a:t>
            </a:r>
            <a:r>
              <a:rPr sz="1800" b="1" spc="-15" dirty="0">
                <a:latin typeface="Calibri"/>
                <a:cs typeface="Calibri"/>
              </a:rPr>
              <a:t>registers </a:t>
            </a:r>
            <a:r>
              <a:rPr sz="1800" spc="-10" dirty="0">
                <a:latin typeface="Calibri"/>
                <a:cs typeface="Calibri"/>
              </a:rPr>
              <a:t>(EAX, ECX,  EDX, EBX, </a:t>
            </a:r>
            <a:r>
              <a:rPr sz="1800" spc="-65" dirty="0">
                <a:latin typeface="Calibri"/>
                <a:cs typeface="Calibri"/>
              </a:rPr>
              <a:t>ESP, </a:t>
            </a:r>
            <a:r>
              <a:rPr sz="1800" spc="-60" dirty="0">
                <a:latin typeface="Calibri"/>
                <a:cs typeface="Calibri"/>
              </a:rPr>
              <a:t>EBP, </a:t>
            </a:r>
            <a:r>
              <a:rPr sz="1800" spc="-5" dirty="0">
                <a:latin typeface="Calibri"/>
                <a:cs typeface="Calibri"/>
              </a:rPr>
              <a:t>ESI,</a:t>
            </a:r>
            <a:r>
              <a:rPr sz="1800" spc="65" dirty="0">
                <a:latin typeface="Calibri"/>
                <a:cs typeface="Calibri"/>
              </a:rPr>
              <a:t> </a:t>
            </a:r>
            <a:r>
              <a:rPr sz="1800" spc="-5" dirty="0">
                <a:latin typeface="Calibri"/>
                <a:cs typeface="Calibri"/>
              </a:rPr>
              <a:t>EDI).</a:t>
            </a:r>
            <a:endParaRPr sz="1800">
              <a:latin typeface="Calibri"/>
              <a:cs typeface="Calibri"/>
            </a:endParaRPr>
          </a:p>
          <a:p>
            <a:pPr marL="287020" marR="134620" indent="-274320" algn="just">
              <a:lnSpc>
                <a:spcPct val="100000"/>
              </a:lnSpc>
              <a:spcBef>
                <a:spcPts val="430"/>
              </a:spcBef>
              <a:buClr>
                <a:srgbClr val="0AD0D9"/>
              </a:buClr>
              <a:buSzPct val="94444"/>
              <a:buFont typeface="Arial"/>
              <a:buChar char="•"/>
              <a:tabLst>
                <a:tab pos="286385" algn="l"/>
                <a:tab pos="287020" algn="l"/>
              </a:tabLst>
            </a:pPr>
            <a:r>
              <a:rPr sz="1800" spc="-5" dirty="0">
                <a:latin typeface="Calibri"/>
                <a:cs typeface="Calibri"/>
              </a:rPr>
              <a:t>The </a:t>
            </a:r>
            <a:r>
              <a:rPr sz="1800" b="1" dirty="0">
                <a:latin typeface="Calibri"/>
                <a:cs typeface="Calibri"/>
              </a:rPr>
              <a:t>segment </a:t>
            </a:r>
            <a:r>
              <a:rPr sz="1800" b="1" spc="-15" dirty="0">
                <a:latin typeface="Calibri"/>
                <a:cs typeface="Calibri"/>
              </a:rPr>
              <a:t>registers </a:t>
            </a:r>
            <a:r>
              <a:rPr sz="1800" spc="-10" dirty="0">
                <a:latin typeface="Calibri"/>
                <a:cs typeface="Calibri"/>
              </a:rPr>
              <a:t>(ES, </a:t>
            </a:r>
            <a:r>
              <a:rPr sz="1800" spc="-5" dirty="0">
                <a:latin typeface="Calibri"/>
                <a:cs typeface="Calibri"/>
              </a:rPr>
              <a:t>CS, </a:t>
            </a:r>
            <a:r>
              <a:rPr sz="1800" dirty="0">
                <a:latin typeface="Calibri"/>
                <a:cs typeface="Calibri"/>
              </a:rPr>
              <a:t>SS,  </a:t>
            </a:r>
            <a:r>
              <a:rPr sz="1800" spc="-5" dirty="0">
                <a:latin typeface="Calibri"/>
                <a:cs typeface="Calibri"/>
              </a:rPr>
              <a:t>DS, </a:t>
            </a:r>
            <a:r>
              <a:rPr sz="1800" spc="-10" dirty="0">
                <a:latin typeface="Calibri"/>
                <a:cs typeface="Calibri"/>
              </a:rPr>
              <a:t>FS,</a:t>
            </a:r>
            <a:r>
              <a:rPr sz="1800" spc="-60" dirty="0">
                <a:latin typeface="Calibri"/>
                <a:cs typeface="Calibri"/>
              </a:rPr>
              <a:t> </a:t>
            </a:r>
            <a:r>
              <a:rPr sz="1800" spc="-5" dirty="0">
                <a:latin typeface="Calibri"/>
                <a:cs typeface="Calibri"/>
              </a:rPr>
              <a:t>GS).</a:t>
            </a:r>
            <a:endParaRPr sz="1800">
              <a:latin typeface="Calibri"/>
              <a:cs typeface="Calibri"/>
            </a:endParaRPr>
          </a:p>
          <a:p>
            <a:pPr marL="287020" indent="-274320" algn="just">
              <a:lnSpc>
                <a:spcPct val="100000"/>
              </a:lnSpc>
              <a:spcBef>
                <a:spcPts val="430"/>
              </a:spcBef>
              <a:buClr>
                <a:srgbClr val="0AD0D9"/>
              </a:buClr>
              <a:buSzPct val="94444"/>
              <a:buFont typeface="Arial"/>
              <a:buChar char="•"/>
              <a:tabLst>
                <a:tab pos="286385" algn="l"/>
                <a:tab pos="287020" algn="l"/>
              </a:tabLst>
            </a:pPr>
            <a:r>
              <a:rPr sz="1800" spc="-5" dirty="0">
                <a:latin typeface="Calibri"/>
                <a:cs typeface="Calibri"/>
              </a:rPr>
              <a:t>The </a:t>
            </a:r>
            <a:r>
              <a:rPr sz="1800" b="1" dirty="0">
                <a:latin typeface="Calibri"/>
                <a:cs typeface="Calibri"/>
              </a:rPr>
              <a:t>flags </a:t>
            </a:r>
            <a:r>
              <a:rPr sz="1800" b="1" spc="-10" dirty="0">
                <a:latin typeface="Calibri"/>
                <a:cs typeface="Calibri"/>
              </a:rPr>
              <a:t>register</a:t>
            </a:r>
            <a:r>
              <a:rPr sz="1800" b="1" spc="-55" dirty="0">
                <a:latin typeface="Calibri"/>
                <a:cs typeface="Calibri"/>
              </a:rPr>
              <a:t> </a:t>
            </a:r>
            <a:r>
              <a:rPr sz="1800" spc="-5" dirty="0">
                <a:latin typeface="Calibri"/>
                <a:cs typeface="Calibri"/>
              </a:rPr>
              <a:t>(EFLAGS).</a:t>
            </a:r>
            <a:endParaRPr sz="1800">
              <a:latin typeface="Calibri"/>
              <a:cs typeface="Calibri"/>
            </a:endParaRPr>
          </a:p>
          <a:p>
            <a:pPr marL="287020" indent="-274320" algn="just">
              <a:lnSpc>
                <a:spcPct val="100000"/>
              </a:lnSpc>
              <a:spcBef>
                <a:spcPts val="430"/>
              </a:spcBef>
              <a:buClr>
                <a:srgbClr val="0AD0D9"/>
              </a:buClr>
              <a:buSzPct val="94444"/>
              <a:buFont typeface="Arial"/>
              <a:buChar char="•"/>
              <a:tabLst>
                <a:tab pos="286385" algn="l"/>
                <a:tab pos="287020" algn="l"/>
              </a:tabLst>
            </a:pPr>
            <a:r>
              <a:rPr sz="1800" spc="-5" dirty="0">
                <a:latin typeface="Calibri"/>
                <a:cs typeface="Calibri"/>
              </a:rPr>
              <a:t>The </a:t>
            </a:r>
            <a:r>
              <a:rPr sz="1800" b="1" spc="-5" dirty="0">
                <a:latin typeface="Calibri"/>
                <a:cs typeface="Calibri"/>
              </a:rPr>
              <a:t>instruction </a:t>
            </a:r>
            <a:r>
              <a:rPr sz="1800" b="1" spc="-10" dirty="0">
                <a:latin typeface="Calibri"/>
                <a:cs typeface="Calibri"/>
              </a:rPr>
              <a:t>pointer</a:t>
            </a:r>
            <a:r>
              <a:rPr sz="1800" b="1" spc="15" dirty="0">
                <a:latin typeface="Calibri"/>
                <a:cs typeface="Calibri"/>
              </a:rPr>
              <a:t> </a:t>
            </a:r>
            <a:r>
              <a:rPr sz="1800" spc="-5" dirty="0">
                <a:latin typeface="Calibri"/>
                <a:cs typeface="Calibri"/>
              </a:rPr>
              <a:t>(EIP).</a:t>
            </a:r>
            <a:endParaRPr sz="1800">
              <a:latin typeface="Calibri"/>
              <a:cs typeface="Calibri"/>
            </a:endParaRPr>
          </a:p>
          <a:p>
            <a:pPr marL="287020" marR="5080" indent="-274320" algn="just">
              <a:lnSpc>
                <a:spcPct val="100000"/>
              </a:lnSpc>
              <a:spcBef>
                <a:spcPts val="434"/>
              </a:spcBef>
              <a:buClr>
                <a:srgbClr val="0AD0D9"/>
              </a:buClr>
              <a:buSzPct val="94444"/>
              <a:buFont typeface="Arial"/>
              <a:buChar char="•"/>
              <a:tabLst>
                <a:tab pos="286385" algn="l"/>
                <a:tab pos="287020" algn="l"/>
              </a:tabLst>
            </a:pPr>
            <a:r>
              <a:rPr sz="1800" spc="-5" dirty="0">
                <a:latin typeface="Calibri"/>
                <a:cs typeface="Calibri"/>
              </a:rPr>
              <a:t>The </a:t>
            </a:r>
            <a:r>
              <a:rPr sz="1800" b="1" spc="-5" dirty="0">
                <a:latin typeface="Calibri"/>
                <a:cs typeface="Calibri"/>
              </a:rPr>
              <a:t>selector of </a:t>
            </a:r>
            <a:r>
              <a:rPr sz="1800" b="1" dirty="0">
                <a:latin typeface="Calibri"/>
                <a:cs typeface="Calibri"/>
              </a:rPr>
              <a:t>the </a:t>
            </a:r>
            <a:r>
              <a:rPr sz="1800" b="1" spc="-10" dirty="0">
                <a:latin typeface="Calibri"/>
                <a:cs typeface="Calibri"/>
              </a:rPr>
              <a:t>TSS </a:t>
            </a:r>
            <a:r>
              <a:rPr sz="1800" spc="-5" dirty="0">
                <a:latin typeface="Calibri"/>
                <a:cs typeface="Calibri"/>
              </a:rPr>
              <a:t>of </a:t>
            </a:r>
            <a:r>
              <a:rPr sz="1800" dirty="0">
                <a:latin typeface="Calibri"/>
                <a:cs typeface="Calibri"/>
              </a:rPr>
              <a:t>the  </a:t>
            </a:r>
            <a:r>
              <a:rPr sz="1800" spc="-5" dirty="0">
                <a:latin typeface="Calibri"/>
                <a:cs typeface="Calibri"/>
              </a:rPr>
              <a:t>previously </a:t>
            </a:r>
            <a:r>
              <a:rPr sz="1800" spc="-10" dirty="0">
                <a:latin typeface="Calibri"/>
                <a:cs typeface="Calibri"/>
              </a:rPr>
              <a:t>executing task (updated  </a:t>
            </a:r>
            <a:r>
              <a:rPr sz="1800" spc="-5" dirty="0">
                <a:latin typeface="Calibri"/>
                <a:cs typeface="Calibri"/>
              </a:rPr>
              <a:t>only </a:t>
            </a:r>
            <a:r>
              <a:rPr sz="1800" dirty="0">
                <a:latin typeface="Calibri"/>
                <a:cs typeface="Calibri"/>
              </a:rPr>
              <a:t>when a </a:t>
            </a:r>
            <a:r>
              <a:rPr sz="1800" spc="-5" dirty="0">
                <a:latin typeface="Calibri"/>
                <a:cs typeface="Calibri"/>
              </a:rPr>
              <a:t>return is</a:t>
            </a:r>
            <a:r>
              <a:rPr sz="1800" spc="15" dirty="0">
                <a:latin typeface="Calibri"/>
                <a:cs typeface="Calibri"/>
              </a:rPr>
              <a:t> </a:t>
            </a:r>
            <a:r>
              <a:rPr sz="1800" spc="-10" dirty="0">
                <a:latin typeface="Calibri"/>
                <a:cs typeface="Calibri"/>
              </a:rPr>
              <a:t>expected).</a:t>
            </a:r>
            <a:endParaRPr sz="1800">
              <a:latin typeface="Calibri"/>
              <a:cs typeface="Calibri"/>
            </a:endParaRPr>
          </a:p>
        </p:txBody>
      </p:sp>
      <p:sp>
        <p:nvSpPr>
          <p:cNvPr id="4" name="object 4"/>
          <p:cNvSpPr txBox="1"/>
          <p:nvPr/>
        </p:nvSpPr>
        <p:spPr>
          <a:xfrm>
            <a:off x="700669" y="1425944"/>
            <a:ext cx="4892039" cy="1377300"/>
          </a:xfrm>
          <a:prstGeom prst="rect">
            <a:avLst/>
          </a:prstGeom>
        </p:spPr>
        <p:txBody>
          <a:bodyPr vert="horz" wrap="square" lIns="0" tIns="0" rIns="0" bIns="0" rtlCol="0">
            <a:spAutoFit/>
          </a:bodyPr>
          <a:lstStyle/>
          <a:p>
            <a:pPr marL="1324610">
              <a:lnSpc>
                <a:spcPct val="100000"/>
              </a:lnSpc>
            </a:pPr>
            <a:r>
              <a:rPr sz="2400" b="1" spc="-10" dirty="0">
                <a:solidFill>
                  <a:srgbClr val="FF0000"/>
                </a:solidFill>
                <a:latin typeface="Calibri"/>
                <a:cs typeface="Calibri"/>
              </a:rPr>
              <a:t>Static</a:t>
            </a:r>
            <a:r>
              <a:rPr sz="2400" b="1" spc="-90" dirty="0">
                <a:solidFill>
                  <a:srgbClr val="FF0000"/>
                </a:solidFill>
                <a:latin typeface="Calibri"/>
                <a:cs typeface="Calibri"/>
              </a:rPr>
              <a:t> </a:t>
            </a:r>
            <a:r>
              <a:rPr sz="2400" b="1" dirty="0">
                <a:solidFill>
                  <a:srgbClr val="FF0000"/>
                </a:solidFill>
                <a:latin typeface="Calibri"/>
                <a:cs typeface="Calibri"/>
              </a:rPr>
              <a:t>set</a:t>
            </a:r>
            <a:endParaRPr sz="2400" dirty="0">
              <a:latin typeface="Calibri"/>
              <a:cs typeface="Calibri"/>
            </a:endParaRPr>
          </a:p>
          <a:p>
            <a:pPr marL="287020" marR="5080" indent="-274320">
              <a:lnSpc>
                <a:spcPct val="100000"/>
              </a:lnSpc>
              <a:spcBef>
                <a:spcPts val="509"/>
              </a:spcBef>
              <a:buClr>
                <a:srgbClr val="0AD0D9"/>
              </a:buClr>
              <a:buSzPct val="95000"/>
              <a:buFont typeface="Wingdings"/>
              <a:buChar char=""/>
              <a:tabLst>
                <a:tab pos="342900" algn="l"/>
                <a:tab pos="343535" algn="l"/>
              </a:tabLst>
            </a:pPr>
            <a:r>
              <a:rPr sz="2000" dirty="0">
                <a:latin typeface="Calibri"/>
                <a:cs typeface="Calibri"/>
              </a:rPr>
              <a:t>It is </a:t>
            </a:r>
            <a:r>
              <a:rPr sz="2000" spc="-10" dirty="0">
                <a:latin typeface="Calibri"/>
                <a:cs typeface="Calibri"/>
              </a:rPr>
              <a:t>that where </a:t>
            </a:r>
            <a:r>
              <a:rPr sz="2000" b="1" spc="-5" dirty="0">
                <a:latin typeface="Calibri"/>
                <a:cs typeface="Calibri"/>
              </a:rPr>
              <a:t>processor </a:t>
            </a:r>
            <a:r>
              <a:rPr sz="2000" b="1" spc="-10" dirty="0">
                <a:latin typeface="Calibri"/>
                <a:cs typeface="Calibri"/>
              </a:rPr>
              <a:t>reads  </a:t>
            </a:r>
            <a:r>
              <a:rPr sz="2000" b="1" dirty="0">
                <a:latin typeface="Calibri"/>
                <a:cs typeface="Calibri"/>
              </a:rPr>
              <a:t>but does not</a:t>
            </a:r>
            <a:r>
              <a:rPr sz="2000" b="1" spc="-114" dirty="0">
                <a:latin typeface="Calibri"/>
                <a:cs typeface="Calibri"/>
              </a:rPr>
              <a:t> </a:t>
            </a:r>
            <a:r>
              <a:rPr sz="2000" b="1" spc="-5" dirty="0">
                <a:latin typeface="Calibri"/>
                <a:cs typeface="Calibri"/>
              </a:rPr>
              <a:t>change.</a:t>
            </a:r>
            <a:endParaRPr sz="2000" b="1" dirty="0">
              <a:latin typeface="Calibri"/>
              <a:cs typeface="Calibri"/>
            </a:endParaRPr>
          </a:p>
          <a:p>
            <a:pPr marL="287020" marR="451484" indent="-274320">
              <a:lnSpc>
                <a:spcPct val="100000"/>
              </a:lnSpc>
              <a:spcBef>
                <a:spcPts val="439"/>
              </a:spcBef>
              <a:buClr>
                <a:srgbClr val="0AD0D9"/>
              </a:buClr>
              <a:buSzPct val="94444"/>
              <a:buFont typeface="Wingdings"/>
              <a:buChar char=""/>
              <a:tabLst>
                <a:tab pos="287020" algn="l"/>
              </a:tabLst>
            </a:pPr>
            <a:r>
              <a:rPr sz="1800" b="1" spc="-5" dirty="0">
                <a:solidFill>
                  <a:srgbClr val="FF0000"/>
                </a:solidFill>
                <a:latin typeface="Calibri"/>
                <a:cs typeface="Calibri"/>
              </a:rPr>
              <a:t>This </a:t>
            </a:r>
            <a:r>
              <a:rPr sz="1800" b="1" dirty="0">
                <a:solidFill>
                  <a:srgbClr val="FF0000"/>
                </a:solidFill>
                <a:latin typeface="Calibri"/>
                <a:cs typeface="Calibri"/>
              </a:rPr>
              <a:t>set </a:t>
            </a:r>
            <a:r>
              <a:rPr sz="1800" b="1" spc="-5" dirty="0">
                <a:solidFill>
                  <a:srgbClr val="FF0000"/>
                </a:solidFill>
                <a:latin typeface="Calibri"/>
                <a:cs typeface="Calibri"/>
              </a:rPr>
              <a:t>includes </a:t>
            </a:r>
            <a:r>
              <a:rPr sz="1800" b="1" dirty="0">
                <a:solidFill>
                  <a:srgbClr val="FF0000"/>
                </a:solidFill>
                <a:latin typeface="Calibri"/>
                <a:cs typeface="Calibri"/>
              </a:rPr>
              <a:t>the </a:t>
            </a:r>
            <a:r>
              <a:rPr sz="1800" b="1" spc="-5" dirty="0">
                <a:solidFill>
                  <a:srgbClr val="FF0000"/>
                </a:solidFill>
                <a:latin typeface="Calibri"/>
                <a:cs typeface="Calibri"/>
              </a:rPr>
              <a:t>fields</a:t>
            </a:r>
            <a:r>
              <a:rPr sz="1800" b="1" spc="-145" dirty="0">
                <a:solidFill>
                  <a:srgbClr val="FF0000"/>
                </a:solidFill>
                <a:latin typeface="Calibri"/>
                <a:cs typeface="Calibri"/>
              </a:rPr>
              <a:t> </a:t>
            </a:r>
            <a:r>
              <a:rPr sz="1800" b="1" spc="-5" dirty="0">
                <a:solidFill>
                  <a:srgbClr val="FF0000"/>
                </a:solidFill>
                <a:latin typeface="Calibri"/>
                <a:cs typeface="Calibri"/>
              </a:rPr>
              <a:t>that  </a:t>
            </a:r>
            <a:r>
              <a:rPr sz="1800" b="1" spc="-15" dirty="0">
                <a:solidFill>
                  <a:srgbClr val="FF0000"/>
                </a:solidFill>
                <a:latin typeface="Calibri"/>
                <a:cs typeface="Calibri"/>
              </a:rPr>
              <a:t>store:</a:t>
            </a:r>
            <a:endParaRPr sz="1800" dirty="0">
              <a:latin typeface="Calibri"/>
              <a:cs typeface="Calibri"/>
            </a:endParaRPr>
          </a:p>
        </p:txBody>
      </p:sp>
      <p:sp>
        <p:nvSpPr>
          <p:cNvPr id="5" name="object 5"/>
          <p:cNvSpPr txBox="1"/>
          <p:nvPr/>
        </p:nvSpPr>
        <p:spPr>
          <a:xfrm>
            <a:off x="713195" y="3050432"/>
            <a:ext cx="5040205" cy="2698175"/>
          </a:xfrm>
          <a:prstGeom prst="rect">
            <a:avLst/>
          </a:prstGeom>
        </p:spPr>
        <p:txBody>
          <a:bodyPr vert="horz" wrap="square" lIns="0" tIns="0" rIns="0" bIns="0" rtlCol="0">
            <a:spAutoFit/>
          </a:bodyPr>
          <a:lstStyle/>
          <a:p>
            <a:pPr marL="287020" indent="-274320" algn="just">
              <a:lnSpc>
                <a:spcPct val="100000"/>
              </a:lnSpc>
              <a:buClr>
                <a:srgbClr val="0AD0D9"/>
              </a:buClr>
              <a:buSzPct val="94444"/>
              <a:buFont typeface="Arial"/>
              <a:buChar char="•"/>
              <a:tabLst>
                <a:tab pos="338455" algn="l"/>
                <a:tab pos="339090" algn="l"/>
              </a:tabLst>
            </a:pPr>
            <a:r>
              <a:rPr sz="1800" spc="-5" dirty="0">
                <a:latin typeface="Calibri"/>
                <a:cs typeface="Calibri"/>
              </a:rPr>
              <a:t>The </a:t>
            </a:r>
            <a:r>
              <a:rPr sz="1800" b="1" spc="-5" dirty="0">
                <a:latin typeface="Calibri"/>
                <a:cs typeface="Calibri"/>
              </a:rPr>
              <a:t>selector of </a:t>
            </a:r>
            <a:r>
              <a:rPr sz="1800" b="1" dirty="0">
                <a:latin typeface="Calibri"/>
                <a:cs typeface="Calibri"/>
              </a:rPr>
              <a:t>the </a:t>
            </a:r>
            <a:r>
              <a:rPr sz="1800" b="1" spc="-5" dirty="0">
                <a:latin typeface="Calibri"/>
                <a:cs typeface="Calibri"/>
              </a:rPr>
              <a:t>task's</a:t>
            </a:r>
            <a:r>
              <a:rPr sz="1800" b="1" spc="-55" dirty="0">
                <a:latin typeface="Calibri"/>
                <a:cs typeface="Calibri"/>
              </a:rPr>
              <a:t> LDT.</a:t>
            </a:r>
            <a:endParaRPr sz="1800" b="1" dirty="0">
              <a:latin typeface="Calibri"/>
              <a:cs typeface="Calibri"/>
            </a:endParaRPr>
          </a:p>
          <a:p>
            <a:pPr marL="287020" marR="5080" indent="-274320" algn="just">
              <a:lnSpc>
                <a:spcPct val="100000"/>
              </a:lnSpc>
              <a:spcBef>
                <a:spcPts val="430"/>
              </a:spcBef>
              <a:buClr>
                <a:srgbClr val="0AD0D9"/>
              </a:buClr>
              <a:buSzPct val="94444"/>
              <a:buFont typeface="Arial"/>
              <a:buChar char="•"/>
              <a:tabLst>
                <a:tab pos="338455" algn="l"/>
                <a:tab pos="339090" algn="l"/>
              </a:tabLst>
            </a:pPr>
            <a:r>
              <a:rPr sz="1800" spc="-5" dirty="0">
                <a:latin typeface="Calibri"/>
                <a:cs typeface="Calibri"/>
              </a:rPr>
              <a:t>The </a:t>
            </a:r>
            <a:r>
              <a:rPr sz="1800" spc="-10" dirty="0">
                <a:latin typeface="Calibri"/>
                <a:cs typeface="Calibri"/>
              </a:rPr>
              <a:t>register (</a:t>
            </a:r>
            <a:r>
              <a:rPr sz="1800" b="1" spc="-10" dirty="0">
                <a:latin typeface="Calibri"/>
                <a:cs typeface="Calibri"/>
              </a:rPr>
              <a:t>PDBR) </a:t>
            </a:r>
            <a:r>
              <a:rPr sz="1800" spc="-5" dirty="0">
                <a:latin typeface="Calibri"/>
                <a:cs typeface="Calibri"/>
              </a:rPr>
              <a:t>that </a:t>
            </a:r>
            <a:r>
              <a:rPr sz="1800" spc="-10" dirty="0">
                <a:latin typeface="Calibri"/>
                <a:cs typeface="Calibri"/>
              </a:rPr>
              <a:t>contains </a:t>
            </a:r>
            <a:r>
              <a:rPr sz="1800" dirty="0">
                <a:latin typeface="Calibri"/>
                <a:cs typeface="Calibri"/>
              </a:rPr>
              <a:t>the  </a:t>
            </a:r>
            <a:r>
              <a:rPr sz="1800" spc="-5" dirty="0">
                <a:latin typeface="Calibri"/>
                <a:cs typeface="Calibri"/>
              </a:rPr>
              <a:t>base address of </a:t>
            </a:r>
            <a:r>
              <a:rPr sz="1800" dirty="0">
                <a:latin typeface="Calibri"/>
                <a:cs typeface="Calibri"/>
              </a:rPr>
              <a:t>the </a:t>
            </a:r>
            <a:r>
              <a:rPr sz="1800" spc="-5" dirty="0">
                <a:latin typeface="Calibri"/>
                <a:cs typeface="Calibri"/>
              </a:rPr>
              <a:t>task's page  </a:t>
            </a:r>
            <a:r>
              <a:rPr sz="1800" spc="-10" dirty="0">
                <a:latin typeface="Calibri"/>
                <a:cs typeface="Calibri"/>
              </a:rPr>
              <a:t>directory (read </a:t>
            </a:r>
            <a:r>
              <a:rPr sz="1800" spc="-5" dirty="0">
                <a:latin typeface="Calibri"/>
                <a:cs typeface="Calibri"/>
              </a:rPr>
              <a:t>only </a:t>
            </a:r>
            <a:r>
              <a:rPr sz="1800" dirty="0">
                <a:latin typeface="Calibri"/>
                <a:cs typeface="Calibri"/>
              </a:rPr>
              <a:t>when </a:t>
            </a:r>
            <a:r>
              <a:rPr sz="1800" spc="-5" dirty="0">
                <a:latin typeface="Calibri"/>
                <a:cs typeface="Calibri"/>
              </a:rPr>
              <a:t>paging is  enabled).</a:t>
            </a:r>
            <a:endParaRPr sz="1800" dirty="0">
              <a:latin typeface="Calibri"/>
              <a:cs typeface="Calibri"/>
            </a:endParaRPr>
          </a:p>
          <a:p>
            <a:pPr marL="287020" indent="-274320" algn="just">
              <a:lnSpc>
                <a:spcPct val="100000"/>
              </a:lnSpc>
              <a:spcBef>
                <a:spcPts val="430"/>
              </a:spcBef>
              <a:buClr>
                <a:srgbClr val="0AD0D9"/>
              </a:buClr>
              <a:buSzPct val="94444"/>
              <a:buFont typeface="Arial"/>
              <a:buChar char="•"/>
              <a:tabLst>
                <a:tab pos="286385" algn="l"/>
                <a:tab pos="287020" algn="l"/>
              </a:tabLst>
            </a:pPr>
            <a:r>
              <a:rPr sz="1800" b="1" spc="-20" dirty="0">
                <a:latin typeface="Calibri"/>
                <a:cs typeface="Calibri"/>
              </a:rPr>
              <a:t>Pointers </a:t>
            </a:r>
            <a:r>
              <a:rPr sz="1800" b="1" spc="-10" dirty="0">
                <a:latin typeface="Calibri"/>
                <a:cs typeface="Calibri"/>
              </a:rPr>
              <a:t>to </a:t>
            </a:r>
            <a:r>
              <a:rPr sz="1800" b="1" dirty="0">
                <a:latin typeface="Calibri"/>
                <a:cs typeface="Calibri"/>
              </a:rPr>
              <a:t>the </a:t>
            </a:r>
            <a:r>
              <a:rPr sz="1800" b="1" spc="-15" dirty="0">
                <a:latin typeface="Calibri"/>
                <a:cs typeface="Calibri"/>
              </a:rPr>
              <a:t>stacks </a:t>
            </a:r>
            <a:r>
              <a:rPr sz="1800" spc="-15">
                <a:latin typeface="Calibri"/>
                <a:cs typeface="Calibri"/>
              </a:rPr>
              <a:t>for</a:t>
            </a:r>
            <a:r>
              <a:rPr sz="1800" spc="25">
                <a:latin typeface="Calibri"/>
                <a:cs typeface="Calibri"/>
              </a:rPr>
              <a:t> </a:t>
            </a:r>
            <a:r>
              <a:rPr sz="1800" spc="-5" smtClean="0">
                <a:latin typeface="Calibri"/>
                <a:cs typeface="Calibri"/>
              </a:rPr>
              <a:t>privilege</a:t>
            </a:r>
            <a:r>
              <a:rPr lang="en-US" sz="1800" spc="-5" dirty="0" smtClean="0">
                <a:latin typeface="Calibri"/>
                <a:cs typeface="Calibri"/>
              </a:rPr>
              <a:t> </a:t>
            </a:r>
            <a:r>
              <a:rPr sz="1800" spc="-5" smtClean="0">
                <a:latin typeface="Calibri"/>
                <a:cs typeface="Calibri"/>
              </a:rPr>
              <a:t>levels</a:t>
            </a:r>
            <a:r>
              <a:rPr sz="1800" spc="-95" smtClean="0">
                <a:latin typeface="Calibri"/>
                <a:cs typeface="Calibri"/>
              </a:rPr>
              <a:t> </a:t>
            </a:r>
            <a:r>
              <a:rPr sz="1800" spc="-5" dirty="0">
                <a:latin typeface="Calibri"/>
                <a:cs typeface="Calibri"/>
              </a:rPr>
              <a:t>0-2.</a:t>
            </a:r>
            <a:endParaRPr sz="1800" dirty="0">
              <a:latin typeface="Calibri"/>
              <a:cs typeface="Calibri"/>
            </a:endParaRPr>
          </a:p>
          <a:p>
            <a:pPr marL="287020" marR="11430" indent="-274320" algn="just">
              <a:lnSpc>
                <a:spcPct val="100000"/>
              </a:lnSpc>
              <a:spcBef>
                <a:spcPts val="434"/>
              </a:spcBef>
              <a:buClr>
                <a:srgbClr val="0AD0D9"/>
              </a:buClr>
              <a:buSzPct val="94444"/>
              <a:buFont typeface="Arial"/>
              <a:buChar char="•"/>
              <a:tabLst>
                <a:tab pos="338455" algn="l"/>
                <a:tab pos="339090" algn="l"/>
              </a:tabLst>
            </a:pPr>
            <a:r>
              <a:rPr sz="1800" spc="-5" dirty="0">
                <a:latin typeface="Calibri"/>
                <a:cs typeface="Calibri"/>
              </a:rPr>
              <a:t>The </a:t>
            </a:r>
            <a:r>
              <a:rPr sz="1800" b="1" spc="-5" dirty="0">
                <a:latin typeface="Calibri"/>
                <a:cs typeface="Calibri"/>
              </a:rPr>
              <a:t>T-bit (debug </a:t>
            </a:r>
            <a:r>
              <a:rPr sz="1800" b="1" spc="-15" dirty="0">
                <a:latin typeface="Calibri"/>
                <a:cs typeface="Calibri"/>
              </a:rPr>
              <a:t>trap </a:t>
            </a:r>
            <a:r>
              <a:rPr sz="1800" b="1" spc="-5" dirty="0">
                <a:latin typeface="Calibri"/>
                <a:cs typeface="Calibri"/>
              </a:rPr>
              <a:t>bit) </a:t>
            </a:r>
            <a:r>
              <a:rPr sz="1800" spc="-5" dirty="0">
                <a:latin typeface="Calibri"/>
                <a:cs typeface="Calibri"/>
              </a:rPr>
              <a:t>which  causes </a:t>
            </a:r>
            <a:r>
              <a:rPr sz="1800" dirty="0">
                <a:latin typeface="Calibri"/>
                <a:cs typeface="Calibri"/>
              </a:rPr>
              <a:t>the </a:t>
            </a:r>
            <a:r>
              <a:rPr sz="1800" spc="-10" dirty="0">
                <a:latin typeface="Calibri"/>
                <a:cs typeface="Calibri"/>
              </a:rPr>
              <a:t>processor to raise </a:t>
            </a:r>
            <a:r>
              <a:rPr sz="1800" dirty="0">
                <a:latin typeface="Calibri"/>
                <a:cs typeface="Calibri"/>
              </a:rPr>
              <a:t>a </a:t>
            </a:r>
            <a:r>
              <a:rPr sz="1800" spc="-5" dirty="0">
                <a:latin typeface="Calibri"/>
                <a:cs typeface="Calibri"/>
              </a:rPr>
              <a:t>debug  </a:t>
            </a:r>
            <a:r>
              <a:rPr sz="1800" spc="-15" dirty="0" smtClean="0">
                <a:latin typeface="Calibri"/>
                <a:cs typeface="Calibri"/>
              </a:rPr>
              <a:t>exception</a:t>
            </a:r>
            <a:r>
              <a:rPr lang="en-US" sz="1800" spc="-15" dirty="0" smtClean="0">
                <a:latin typeface="Calibri"/>
                <a:cs typeface="Calibri"/>
              </a:rPr>
              <a:t> when a task switch occurs.</a:t>
            </a:r>
            <a:endParaRPr sz="1800" dirty="0">
              <a:latin typeface="Calibri"/>
              <a:cs typeface="Calibri"/>
            </a:endParaRPr>
          </a:p>
          <a:p>
            <a:pPr marL="287020" indent="-274320" algn="just">
              <a:lnSpc>
                <a:spcPct val="100000"/>
              </a:lnSpc>
              <a:spcBef>
                <a:spcPts val="430"/>
              </a:spcBef>
              <a:buClr>
                <a:srgbClr val="0AD0D9"/>
              </a:buClr>
              <a:buSzPct val="94444"/>
              <a:buFont typeface="Arial"/>
              <a:buChar char="•"/>
              <a:tabLst>
                <a:tab pos="286385" algn="l"/>
                <a:tab pos="287020" algn="l"/>
              </a:tabLst>
            </a:pPr>
            <a:r>
              <a:rPr sz="1800" spc="-5" dirty="0">
                <a:latin typeface="Calibri"/>
                <a:cs typeface="Calibri"/>
              </a:rPr>
              <a:t>The </a:t>
            </a:r>
            <a:r>
              <a:rPr sz="1800" b="1" dirty="0">
                <a:latin typeface="Calibri"/>
                <a:cs typeface="Calibri"/>
              </a:rPr>
              <a:t>I/O map</a:t>
            </a:r>
            <a:r>
              <a:rPr sz="1800" b="1" spc="-75" dirty="0">
                <a:latin typeface="Calibri"/>
                <a:cs typeface="Calibri"/>
              </a:rPr>
              <a:t> </a:t>
            </a:r>
            <a:r>
              <a:rPr sz="1800" b="1" spc="-5" dirty="0">
                <a:latin typeface="Calibri"/>
                <a:cs typeface="Calibri"/>
              </a:rPr>
              <a:t>base</a:t>
            </a:r>
            <a:endParaRPr sz="1800" b="1" dirty="0">
              <a:latin typeface="Calibri"/>
              <a:cs typeface="Calibri"/>
            </a:endParaRPr>
          </a:p>
        </p:txBody>
      </p:sp>
      <p:sp>
        <p:nvSpPr>
          <p:cNvPr id="7" name="object 7"/>
          <p:cNvSpPr txBox="1"/>
          <p:nvPr/>
        </p:nvSpPr>
        <p:spPr>
          <a:xfrm>
            <a:off x="3494192" y="881475"/>
            <a:ext cx="4318000" cy="304800"/>
          </a:xfrm>
          <a:prstGeom prst="rect">
            <a:avLst/>
          </a:prstGeom>
        </p:spPr>
        <p:txBody>
          <a:bodyPr vert="horz" wrap="square" lIns="0" tIns="0" rIns="0" bIns="0" rtlCol="0">
            <a:spAutoFit/>
          </a:bodyPr>
          <a:lstStyle/>
          <a:p>
            <a:pPr marL="12700">
              <a:lnSpc>
                <a:spcPct val="100000"/>
              </a:lnSpc>
            </a:pPr>
            <a:r>
              <a:rPr sz="2000" b="1" spc="-45" dirty="0">
                <a:latin typeface="Arial"/>
                <a:cs typeface="Arial"/>
              </a:rPr>
              <a:t>Two </a:t>
            </a:r>
            <a:r>
              <a:rPr sz="2000" b="1" dirty="0">
                <a:latin typeface="Arial"/>
                <a:cs typeface="Arial"/>
              </a:rPr>
              <a:t>classes of TSS</a:t>
            </a:r>
            <a:r>
              <a:rPr sz="2000" b="1" spc="-100" dirty="0">
                <a:latin typeface="Arial"/>
                <a:cs typeface="Arial"/>
              </a:rPr>
              <a:t> </a:t>
            </a:r>
            <a:r>
              <a:rPr sz="2000" b="1" dirty="0">
                <a:latin typeface="Arial"/>
                <a:cs typeface="Arial"/>
              </a:rPr>
              <a:t>format</a:t>
            </a:r>
            <a:endParaRPr sz="2000" dirty="0">
              <a:latin typeface="Arial"/>
              <a:cs typeface="Arial"/>
            </a:endParaRPr>
          </a:p>
        </p:txBody>
      </p:sp>
      <p:pic>
        <p:nvPicPr>
          <p:cNvPr id="8" name="Picture 6"/>
          <p:cNvPicPr>
            <a:picLocks noChangeAspect="1"/>
          </p:cNvPicPr>
          <p:nvPr/>
        </p:nvPicPr>
        <p:blipFill>
          <a:blip r:embed="rId2" cstate="print"/>
          <a:srcRect/>
          <a:stretch>
            <a:fillRect/>
          </a:stretch>
        </p:blipFill>
        <p:spPr bwMode="auto">
          <a:xfrm>
            <a:off x="195263" y="287338"/>
            <a:ext cx="1270000" cy="1147762"/>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pPr>
              <a:defRPr/>
            </a:pPr>
            <a:fld id="{14E40042-87ED-425F-AF1F-BA731B4E6C17}" type="slidenum">
              <a:rPr lang="en-US" smtClean="0"/>
              <a:pPr>
                <a:defRPr/>
              </a:pPr>
              <a:t>46</a:t>
            </a:fld>
            <a:endParaRPr lang="en-US"/>
          </a:p>
        </p:txBody>
      </p:sp>
    </p:spTree>
    <p:extLst>
      <p:ext uri="{BB962C8B-B14F-4D97-AF65-F5344CB8AC3E}">
        <p14:creationId xmlns:p14="http://schemas.microsoft.com/office/powerpoint/2010/main" xmlns="" val="40646300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326" y="513568"/>
            <a:ext cx="9979068" cy="951978"/>
          </a:xfrm>
        </p:spPr>
        <p:txBody>
          <a:bodyPr>
            <a:normAutofit fontScale="90000"/>
          </a:bodyPr>
          <a:lstStyle/>
          <a:p>
            <a:r>
              <a:rPr lang="en-US" dirty="0" smtClean="0">
                <a:solidFill>
                  <a:srgbClr val="FF0000"/>
                </a:solidFill>
              </a:rPr>
              <a:t/>
            </a:r>
            <a:br>
              <a:rPr lang="en-US" dirty="0" smtClean="0">
                <a:solidFill>
                  <a:srgbClr val="FF0000"/>
                </a:solidFill>
              </a:rPr>
            </a:br>
            <a:r>
              <a:rPr lang="en-US" sz="5300" dirty="0" smtClean="0">
                <a:solidFill>
                  <a:srgbClr val="FF0000"/>
                </a:solidFill>
              </a:rPr>
              <a:t>TSS Descriptor</a:t>
            </a:r>
            <a:r>
              <a:rPr lang="en-US" sz="3600" dirty="0" smtClean="0">
                <a:solidFill>
                  <a:srgbClr val="0070C0"/>
                </a:solidFill>
              </a:rPr>
              <a:t/>
            </a:r>
            <a:br>
              <a:rPr lang="en-US" sz="3600" dirty="0" smtClean="0">
                <a:solidFill>
                  <a:srgbClr val="0070C0"/>
                </a:solidFill>
              </a:rPr>
            </a:br>
            <a:endParaRPr lang="en-US" sz="3600" dirty="0">
              <a:solidFill>
                <a:srgbClr val="0070C0"/>
              </a:solidFill>
            </a:endParaRPr>
          </a:p>
        </p:txBody>
      </p:sp>
      <p:sp>
        <p:nvSpPr>
          <p:cNvPr id="3" name="Content Placeholder 2"/>
          <p:cNvSpPr>
            <a:spLocks noGrp="1"/>
          </p:cNvSpPr>
          <p:nvPr>
            <p:ph idx="1"/>
          </p:nvPr>
        </p:nvSpPr>
        <p:spPr>
          <a:xfrm>
            <a:off x="1515648" y="1390389"/>
            <a:ext cx="10066751" cy="4735775"/>
          </a:xfrm>
        </p:spPr>
        <p:txBody>
          <a:bodyPr>
            <a:normAutofit/>
          </a:bodyPr>
          <a:lstStyle/>
          <a:p>
            <a:endParaRPr lang="en-US" dirty="0" smtClean="0"/>
          </a:p>
          <a:p>
            <a:pPr>
              <a:buFont typeface="Wingdings" pitchFamily="2" charset="2"/>
              <a:buChar char="§"/>
            </a:pPr>
            <a:r>
              <a:rPr lang="en-US" sz="2400" dirty="0" smtClean="0"/>
              <a:t>The TSS, like all other segments, is defined by a segment descriptor </a:t>
            </a:r>
            <a:r>
              <a:rPr lang="en-US" sz="2400" dirty="0" smtClean="0">
                <a:solidFill>
                  <a:srgbClr val="FF0000"/>
                </a:solidFill>
              </a:rPr>
              <a:t>It holds base address of TSS</a:t>
            </a:r>
            <a:r>
              <a:rPr lang="en-US" sz="2400" dirty="0" smtClean="0"/>
              <a:t> assigned to that task.</a:t>
            </a:r>
          </a:p>
          <a:p>
            <a:pPr>
              <a:buFont typeface="Wingdings" pitchFamily="2" charset="2"/>
              <a:buChar char="§"/>
            </a:pPr>
            <a:r>
              <a:rPr lang="en-US" sz="2400" dirty="0" smtClean="0">
                <a:solidFill>
                  <a:srgbClr val="FF0000"/>
                </a:solidFill>
              </a:rPr>
              <a:t>TSS descriptors may only be placed in the GDT</a:t>
            </a:r>
            <a:r>
              <a:rPr lang="en-US" sz="2400" dirty="0" smtClean="0"/>
              <a:t>; they cannot be placed in an LDT or the IDT. </a:t>
            </a:r>
          </a:p>
          <a:p>
            <a:pPr>
              <a:buFont typeface="Wingdings" pitchFamily="2" charset="2"/>
              <a:buChar char="§"/>
            </a:pPr>
            <a:r>
              <a:rPr lang="en-US" sz="2400" dirty="0" smtClean="0"/>
              <a:t>An attempt to identify a TSS with a selector that has TI=1 (indicating the current LDT) results in an exception.</a:t>
            </a:r>
          </a:p>
          <a:p>
            <a:pPr marL="342900" lvl="1" indent="-342900">
              <a:buFont typeface="Arial" pitchFamily="34" charset="0"/>
              <a:buChar char="•"/>
            </a:pPr>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14E40042-87ED-425F-AF1F-BA731B4E6C17}" type="slidenum">
              <a:rPr lang="en-US" smtClean="0"/>
              <a:pPr>
                <a:defRPr/>
              </a:pPr>
              <a:t>47</a:t>
            </a:fld>
            <a:endParaRPr lang="en-US"/>
          </a:p>
        </p:txBody>
      </p:sp>
      <p:pic>
        <p:nvPicPr>
          <p:cNvPr id="5" name="Picture 6"/>
          <p:cNvPicPr>
            <a:picLocks noChangeAspect="1"/>
          </p:cNvPicPr>
          <p:nvPr/>
        </p:nvPicPr>
        <p:blipFill>
          <a:blip r:embed="rId2" cstate="print"/>
          <a:srcRect/>
          <a:stretch>
            <a:fillRect/>
          </a:stretch>
        </p:blipFill>
        <p:spPr bwMode="auto">
          <a:xfrm>
            <a:off x="195263" y="287338"/>
            <a:ext cx="1270000" cy="11477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66586" y="552212"/>
            <a:ext cx="7471208" cy="615553"/>
          </a:xfrm>
          <a:prstGeom prst="rect">
            <a:avLst/>
          </a:prstGeom>
        </p:spPr>
        <p:txBody>
          <a:bodyPr vert="horz" wrap="square" lIns="0" tIns="0" rIns="0" bIns="0" rtlCol="0">
            <a:spAutoFit/>
          </a:bodyPr>
          <a:lstStyle/>
          <a:p>
            <a:pPr marL="12700">
              <a:lnSpc>
                <a:spcPct val="100000"/>
              </a:lnSpc>
            </a:pPr>
            <a:r>
              <a:rPr sz="4000" spc="-100" dirty="0" smtClean="0">
                <a:solidFill>
                  <a:srgbClr val="FF0000"/>
                </a:solidFill>
              </a:rPr>
              <a:t>Task </a:t>
            </a:r>
            <a:r>
              <a:rPr sz="4000" spc="-45" dirty="0">
                <a:solidFill>
                  <a:srgbClr val="FF0000"/>
                </a:solidFill>
              </a:rPr>
              <a:t>state </a:t>
            </a:r>
            <a:r>
              <a:rPr sz="4000" spc="-10" dirty="0">
                <a:solidFill>
                  <a:srgbClr val="FF0000"/>
                </a:solidFill>
              </a:rPr>
              <a:t>segment</a:t>
            </a:r>
            <a:r>
              <a:rPr sz="4000" spc="140" dirty="0">
                <a:solidFill>
                  <a:srgbClr val="FF0000"/>
                </a:solidFill>
              </a:rPr>
              <a:t> </a:t>
            </a:r>
            <a:r>
              <a:rPr sz="4000" spc="-10" dirty="0">
                <a:solidFill>
                  <a:srgbClr val="FF0000"/>
                </a:solidFill>
              </a:rPr>
              <a:t>descriptor</a:t>
            </a:r>
            <a:endParaRPr sz="4000" dirty="0">
              <a:solidFill>
                <a:srgbClr val="FF0000"/>
              </a:solidFill>
            </a:endParaRPr>
          </a:p>
        </p:txBody>
      </p:sp>
      <p:sp>
        <p:nvSpPr>
          <p:cNvPr id="3" name="object 3"/>
          <p:cNvSpPr/>
          <p:nvPr/>
        </p:nvSpPr>
        <p:spPr>
          <a:xfrm>
            <a:off x="438410" y="1540700"/>
            <a:ext cx="11448789" cy="4466907"/>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7343655" y="5393552"/>
            <a:ext cx="4677833" cy="307777"/>
          </a:xfrm>
          <a:prstGeom prst="rect">
            <a:avLst/>
          </a:prstGeom>
        </p:spPr>
        <p:txBody>
          <a:bodyPr vert="horz" wrap="square" lIns="0" tIns="0" rIns="0" bIns="0" rtlCol="0">
            <a:spAutoFit/>
          </a:bodyPr>
          <a:lstStyle/>
          <a:p>
            <a:pPr marL="12700">
              <a:lnSpc>
                <a:spcPct val="100000"/>
              </a:lnSpc>
            </a:pPr>
            <a:r>
              <a:rPr sz="2000" b="1" dirty="0">
                <a:latin typeface="Arial"/>
                <a:cs typeface="Arial"/>
              </a:rPr>
              <a:t>Fig. 2 :TSS Descriptor(32</a:t>
            </a:r>
            <a:r>
              <a:rPr sz="2000" b="1" spc="-140" dirty="0">
                <a:latin typeface="Arial"/>
                <a:cs typeface="Arial"/>
              </a:rPr>
              <a:t> </a:t>
            </a:r>
            <a:r>
              <a:rPr sz="2000" b="1" dirty="0">
                <a:latin typeface="Arial"/>
                <a:cs typeface="Arial"/>
              </a:rPr>
              <a:t>bit</a:t>
            </a:r>
            <a:r>
              <a:rPr sz="2000" b="1" dirty="0" smtClean="0">
                <a:latin typeface="Arial"/>
                <a:cs typeface="Arial"/>
              </a:rPr>
              <a:t>)</a:t>
            </a:r>
            <a:endParaRPr sz="2000" dirty="0">
              <a:latin typeface="Arial"/>
              <a:cs typeface="Arial"/>
            </a:endParaRPr>
          </a:p>
        </p:txBody>
      </p:sp>
      <p:pic>
        <p:nvPicPr>
          <p:cNvPr id="5" name="Picture 6"/>
          <p:cNvPicPr>
            <a:picLocks noChangeAspect="1"/>
          </p:cNvPicPr>
          <p:nvPr/>
        </p:nvPicPr>
        <p:blipFill>
          <a:blip r:embed="rId3" cstate="print"/>
          <a:srcRect/>
          <a:stretch>
            <a:fillRect/>
          </a:stretch>
        </p:blipFill>
        <p:spPr bwMode="auto">
          <a:xfrm>
            <a:off x="195263" y="287338"/>
            <a:ext cx="1270000" cy="1147762"/>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14E40042-87ED-425F-AF1F-BA731B4E6C17}" type="slidenum">
              <a:rPr lang="en-US" smtClean="0"/>
              <a:pPr>
                <a:defRPr/>
              </a:pPr>
              <a:t>48</a:t>
            </a:fld>
            <a:endParaRPr lang="en-US"/>
          </a:p>
        </p:txBody>
      </p:sp>
    </p:spTree>
    <p:extLst>
      <p:ext uri="{BB962C8B-B14F-4D97-AF65-F5344CB8AC3E}">
        <p14:creationId xmlns:p14="http://schemas.microsoft.com/office/powerpoint/2010/main" xmlns="" val="3575049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4587" y="1753644"/>
            <a:ext cx="10661227" cy="5693866"/>
          </a:xfrm>
          <a:prstGeom prst="rect">
            <a:avLst/>
          </a:prstGeom>
        </p:spPr>
        <p:txBody>
          <a:bodyPr vert="horz" wrap="square" lIns="0" tIns="0" rIns="0" bIns="0" rtlCol="0">
            <a:spAutoFit/>
          </a:bodyPr>
          <a:lstStyle/>
          <a:p>
            <a:pPr marL="285115" marR="342265" indent="-272415" algn="just">
              <a:lnSpc>
                <a:spcPct val="100000"/>
              </a:lnSpc>
              <a:buClr>
                <a:srgbClr val="0AD0D9"/>
              </a:buClr>
              <a:buSzPct val="94230"/>
              <a:buFont typeface="Wingdings 2"/>
              <a:buChar char=""/>
              <a:tabLst>
                <a:tab pos="285750" algn="l"/>
              </a:tabLst>
            </a:pPr>
            <a:r>
              <a:rPr sz="2000" spc="-5" dirty="0">
                <a:latin typeface="Calibri"/>
                <a:cs typeface="Calibri"/>
              </a:rPr>
              <a:t>The </a:t>
            </a:r>
            <a:r>
              <a:rPr sz="2000" b="1" spc="-5" dirty="0">
                <a:solidFill>
                  <a:srgbClr val="00B050"/>
                </a:solidFill>
                <a:latin typeface="Calibri"/>
                <a:cs typeface="Calibri"/>
              </a:rPr>
              <a:t>B-bit</a:t>
            </a:r>
            <a:r>
              <a:rPr sz="2000" spc="-5" dirty="0">
                <a:latin typeface="Calibri"/>
                <a:cs typeface="Calibri"/>
              </a:rPr>
              <a:t> </a:t>
            </a:r>
            <a:r>
              <a:rPr sz="2000" dirty="0">
                <a:latin typeface="Calibri"/>
                <a:cs typeface="Calibri"/>
              </a:rPr>
              <a:t>in the type </a:t>
            </a:r>
            <a:r>
              <a:rPr sz="2000" spc="-5" dirty="0">
                <a:latin typeface="Calibri"/>
                <a:cs typeface="Calibri"/>
              </a:rPr>
              <a:t>field </a:t>
            </a:r>
            <a:r>
              <a:rPr sz="2000" spc="-10" dirty="0">
                <a:latin typeface="Calibri"/>
                <a:cs typeface="Calibri"/>
              </a:rPr>
              <a:t>indicates </a:t>
            </a:r>
            <a:r>
              <a:rPr sz="2000" dirty="0">
                <a:latin typeface="Calibri"/>
                <a:cs typeface="Calibri"/>
              </a:rPr>
              <a:t>whether the </a:t>
            </a:r>
            <a:r>
              <a:rPr sz="2000" spc="-10" dirty="0">
                <a:latin typeface="Calibri"/>
                <a:cs typeface="Calibri"/>
              </a:rPr>
              <a:t>task </a:t>
            </a:r>
            <a:r>
              <a:rPr sz="2000" dirty="0">
                <a:latin typeface="Calibri"/>
                <a:cs typeface="Calibri"/>
              </a:rPr>
              <a:t>is  </a:t>
            </a:r>
            <a:r>
              <a:rPr sz="2000" spc="-45" dirty="0">
                <a:latin typeface="Calibri"/>
                <a:cs typeface="Calibri"/>
              </a:rPr>
              <a:t>busy. </a:t>
            </a:r>
            <a:r>
              <a:rPr sz="2000" dirty="0">
                <a:latin typeface="Calibri"/>
                <a:cs typeface="Calibri"/>
              </a:rPr>
              <a:t>A </a:t>
            </a:r>
            <a:r>
              <a:rPr sz="2000" b="1" dirty="0">
                <a:solidFill>
                  <a:srgbClr val="00B050"/>
                </a:solidFill>
                <a:latin typeface="Calibri"/>
                <a:cs typeface="Calibri"/>
              </a:rPr>
              <a:t>type </a:t>
            </a:r>
            <a:r>
              <a:rPr sz="2000" b="1" spc="-10" dirty="0">
                <a:solidFill>
                  <a:srgbClr val="00B050"/>
                </a:solidFill>
                <a:latin typeface="Calibri"/>
                <a:cs typeface="Calibri"/>
              </a:rPr>
              <a:t>code </a:t>
            </a:r>
            <a:r>
              <a:rPr sz="2000" b="1" spc="-5" dirty="0">
                <a:solidFill>
                  <a:srgbClr val="00B050"/>
                </a:solidFill>
                <a:latin typeface="Calibri"/>
                <a:cs typeface="Calibri"/>
              </a:rPr>
              <a:t>of </a:t>
            </a:r>
            <a:r>
              <a:rPr sz="2000" b="1" dirty="0">
                <a:solidFill>
                  <a:srgbClr val="00B050"/>
                </a:solidFill>
                <a:latin typeface="Calibri"/>
                <a:cs typeface="Calibri"/>
              </a:rPr>
              <a:t>9 </a:t>
            </a:r>
            <a:r>
              <a:rPr sz="2000" spc="-10" dirty="0">
                <a:latin typeface="Calibri"/>
                <a:cs typeface="Calibri"/>
              </a:rPr>
              <a:t>indicates </a:t>
            </a:r>
            <a:r>
              <a:rPr sz="2000" dirty="0">
                <a:latin typeface="Calibri"/>
                <a:cs typeface="Calibri"/>
              </a:rPr>
              <a:t>a </a:t>
            </a:r>
            <a:r>
              <a:rPr sz="2000" b="1" spc="-10" dirty="0">
                <a:solidFill>
                  <a:srgbClr val="00B050"/>
                </a:solidFill>
                <a:latin typeface="Calibri"/>
                <a:cs typeface="Calibri"/>
              </a:rPr>
              <a:t>non-busy task</a:t>
            </a:r>
            <a:r>
              <a:rPr sz="2000" spc="-10" dirty="0">
                <a:latin typeface="Calibri"/>
                <a:cs typeface="Calibri"/>
              </a:rPr>
              <a:t>; </a:t>
            </a:r>
            <a:r>
              <a:rPr sz="2000" dirty="0">
                <a:latin typeface="Calibri"/>
                <a:cs typeface="Calibri"/>
              </a:rPr>
              <a:t>a </a:t>
            </a:r>
            <a:r>
              <a:rPr sz="2000" b="1" dirty="0">
                <a:solidFill>
                  <a:srgbClr val="00B050"/>
                </a:solidFill>
                <a:latin typeface="Calibri"/>
                <a:cs typeface="Calibri"/>
              </a:rPr>
              <a:t>type  </a:t>
            </a:r>
            <a:r>
              <a:rPr sz="2000" b="1" spc="-10" dirty="0">
                <a:solidFill>
                  <a:srgbClr val="00B050"/>
                </a:solidFill>
                <a:latin typeface="Calibri"/>
                <a:cs typeface="Calibri"/>
              </a:rPr>
              <a:t>code </a:t>
            </a:r>
            <a:r>
              <a:rPr sz="2000" b="1" spc="-5" dirty="0">
                <a:solidFill>
                  <a:srgbClr val="00B050"/>
                </a:solidFill>
                <a:latin typeface="Calibri"/>
                <a:cs typeface="Calibri"/>
              </a:rPr>
              <a:t>of </a:t>
            </a:r>
            <a:r>
              <a:rPr sz="2000" b="1" dirty="0">
                <a:solidFill>
                  <a:srgbClr val="00B050"/>
                </a:solidFill>
                <a:latin typeface="Calibri"/>
                <a:cs typeface="Calibri"/>
              </a:rPr>
              <a:t>11 </a:t>
            </a:r>
            <a:r>
              <a:rPr sz="2000" spc="-10" dirty="0">
                <a:latin typeface="Calibri"/>
                <a:cs typeface="Calibri"/>
              </a:rPr>
              <a:t>indicates </a:t>
            </a:r>
            <a:r>
              <a:rPr sz="2000" dirty="0">
                <a:latin typeface="Calibri"/>
                <a:cs typeface="Calibri"/>
              </a:rPr>
              <a:t>a </a:t>
            </a:r>
            <a:r>
              <a:rPr sz="2000" spc="-15" dirty="0">
                <a:latin typeface="Calibri"/>
                <a:cs typeface="Calibri"/>
              </a:rPr>
              <a:t>busy</a:t>
            </a:r>
            <a:r>
              <a:rPr sz="2000" spc="-85" dirty="0">
                <a:latin typeface="Calibri"/>
                <a:cs typeface="Calibri"/>
              </a:rPr>
              <a:t> </a:t>
            </a:r>
            <a:r>
              <a:rPr sz="2000" spc="-10" smtClean="0">
                <a:latin typeface="Calibri"/>
                <a:cs typeface="Calibri"/>
              </a:rPr>
              <a:t>task.</a:t>
            </a:r>
            <a:endParaRPr lang="en-US" sz="2000" spc="-10" dirty="0" smtClean="0">
              <a:latin typeface="Calibri"/>
              <a:cs typeface="Calibri"/>
            </a:endParaRPr>
          </a:p>
          <a:p>
            <a:pPr marL="285115" marR="342265" indent="-272415" algn="just">
              <a:lnSpc>
                <a:spcPct val="100000"/>
              </a:lnSpc>
              <a:buClr>
                <a:srgbClr val="0AD0D9"/>
              </a:buClr>
              <a:buSzPct val="94230"/>
              <a:buFont typeface="Wingdings 2"/>
              <a:buChar char=""/>
              <a:tabLst>
                <a:tab pos="285750" algn="l"/>
              </a:tabLst>
            </a:pPr>
            <a:endParaRPr lang="en-US" sz="2000" spc="-10" dirty="0">
              <a:latin typeface="Calibri"/>
              <a:cs typeface="Calibri"/>
            </a:endParaRPr>
          </a:p>
          <a:p>
            <a:pPr marL="285115" marR="342265" indent="-272415" algn="just">
              <a:buClr>
                <a:srgbClr val="0AD0D9"/>
              </a:buClr>
              <a:buSzPct val="94230"/>
              <a:buFont typeface="Wingdings 2"/>
              <a:buChar char=""/>
              <a:tabLst>
                <a:tab pos="285750" algn="l"/>
              </a:tabLst>
            </a:pPr>
            <a:r>
              <a:rPr lang="en-IN" sz="2000" spc="-5" dirty="0">
                <a:latin typeface="Calibri"/>
                <a:cs typeface="Calibri"/>
              </a:rPr>
              <a:t>The processor uses the Busy </a:t>
            </a:r>
            <a:r>
              <a:rPr lang="en-IN" sz="2000" spc="-5" dirty="0" smtClean="0">
                <a:latin typeface="Calibri"/>
                <a:cs typeface="Calibri"/>
              </a:rPr>
              <a:t>bit to </a:t>
            </a:r>
            <a:r>
              <a:rPr lang="en-IN" sz="2000" spc="-5" dirty="0">
                <a:latin typeface="Calibri"/>
                <a:cs typeface="Calibri"/>
              </a:rPr>
              <a:t>detect an attempt to call a task whose execution has been interrupted</a:t>
            </a:r>
            <a:r>
              <a:rPr lang="en-IN" sz="2000" spc="-5" dirty="0" smtClean="0">
                <a:latin typeface="Calibri"/>
                <a:cs typeface="Calibri"/>
              </a:rPr>
              <a:t>.</a:t>
            </a:r>
          </a:p>
          <a:p>
            <a:pPr marL="285115" marR="342265" indent="-272415" algn="just">
              <a:buClr>
                <a:srgbClr val="0AD0D9"/>
              </a:buClr>
              <a:buSzPct val="94230"/>
              <a:buFont typeface="Wingdings 2"/>
              <a:buChar char=""/>
              <a:tabLst>
                <a:tab pos="285750" algn="l"/>
              </a:tabLst>
            </a:pPr>
            <a:endParaRPr lang="en-IN" sz="2000" spc="-5" dirty="0" smtClean="0">
              <a:latin typeface="Calibri"/>
              <a:cs typeface="Calibri"/>
            </a:endParaRPr>
          </a:p>
          <a:p>
            <a:pPr marL="285115" marR="342265" lvl="1" indent="-272415" algn="just">
              <a:buClr>
                <a:srgbClr val="0AD0D9"/>
              </a:buClr>
              <a:buSzPct val="94230"/>
              <a:buFont typeface="Wingdings 2"/>
              <a:buChar char=""/>
              <a:tabLst>
                <a:tab pos="285750" algn="l"/>
              </a:tabLst>
            </a:pPr>
            <a:r>
              <a:rPr lang="en-US" sz="2000" b="1" spc="-10" dirty="0" smtClean="0">
                <a:solidFill>
                  <a:srgbClr val="00B050"/>
                </a:solidFill>
                <a:latin typeface="Calibri"/>
                <a:cs typeface="Calibri"/>
              </a:rPr>
              <a:t>Tasks are not reentrant</a:t>
            </a:r>
            <a:r>
              <a:rPr lang="en-US" sz="2000" b="1" spc="-10" dirty="0" smtClean="0">
                <a:latin typeface="Calibri"/>
                <a:cs typeface="Calibri"/>
              </a:rPr>
              <a:t>/</a:t>
            </a:r>
            <a:r>
              <a:rPr lang="en-US" sz="2000" dirty="0" smtClean="0"/>
              <a:t>recursive</a:t>
            </a:r>
            <a:r>
              <a:rPr lang="en-US" sz="2000" b="1" spc="-10" dirty="0" smtClean="0">
                <a:latin typeface="Calibri"/>
                <a:cs typeface="Calibri"/>
              </a:rPr>
              <a:t>.</a:t>
            </a:r>
          </a:p>
          <a:p>
            <a:pPr marL="285115" marR="342265" indent="-272415" algn="just">
              <a:buClr>
                <a:srgbClr val="0AD0D9"/>
              </a:buClr>
              <a:buSzPct val="94230"/>
              <a:buFont typeface="Wingdings 2"/>
              <a:buChar char=""/>
              <a:tabLst>
                <a:tab pos="285750" algn="l"/>
              </a:tabLst>
            </a:pPr>
            <a:endParaRPr sz="2000" dirty="0">
              <a:latin typeface="Calibri"/>
              <a:cs typeface="Calibri"/>
            </a:endParaRPr>
          </a:p>
          <a:p>
            <a:pPr marL="285115" marR="407034" indent="-272415" algn="just">
              <a:lnSpc>
                <a:spcPct val="100000"/>
              </a:lnSpc>
              <a:spcBef>
                <a:spcPts val="625"/>
              </a:spcBef>
              <a:buClr>
                <a:srgbClr val="0AD0D9"/>
              </a:buClr>
              <a:buSzPct val="94230"/>
              <a:buFont typeface="Wingdings 2"/>
              <a:buChar char=""/>
              <a:tabLst>
                <a:tab pos="285750" algn="l"/>
              </a:tabLst>
            </a:pPr>
            <a:r>
              <a:rPr sz="2000" spc="-5" smtClean="0">
                <a:latin typeface="Calibri"/>
                <a:cs typeface="Calibri"/>
              </a:rPr>
              <a:t>The </a:t>
            </a:r>
            <a:r>
              <a:rPr sz="2000" spc="-5" dirty="0">
                <a:latin typeface="Calibri"/>
                <a:cs typeface="Calibri"/>
              </a:rPr>
              <a:t>BASE, </a:t>
            </a:r>
            <a:r>
              <a:rPr sz="2000" spc="-45" dirty="0">
                <a:latin typeface="Calibri"/>
                <a:cs typeface="Calibri"/>
              </a:rPr>
              <a:t>LIMIT, </a:t>
            </a:r>
            <a:r>
              <a:rPr sz="2000" dirty="0">
                <a:latin typeface="Calibri"/>
                <a:cs typeface="Calibri"/>
              </a:rPr>
              <a:t>and DPL </a:t>
            </a:r>
            <a:r>
              <a:rPr sz="2000" spc="-5" dirty="0">
                <a:latin typeface="Calibri"/>
                <a:cs typeface="Calibri"/>
              </a:rPr>
              <a:t>fields </a:t>
            </a:r>
            <a:r>
              <a:rPr sz="2000" dirty="0">
                <a:latin typeface="Calibri"/>
                <a:cs typeface="Calibri"/>
              </a:rPr>
              <a:t>and the </a:t>
            </a:r>
            <a:r>
              <a:rPr sz="2000" spc="-5" dirty="0">
                <a:latin typeface="Calibri"/>
                <a:cs typeface="Calibri"/>
              </a:rPr>
              <a:t>G-bit </a:t>
            </a:r>
            <a:r>
              <a:rPr sz="2000" dirty="0">
                <a:latin typeface="Calibri"/>
                <a:cs typeface="Calibri"/>
              </a:rPr>
              <a:t>and </a:t>
            </a:r>
            <a:r>
              <a:rPr sz="2000" spc="-5" dirty="0">
                <a:latin typeface="Calibri"/>
                <a:cs typeface="Calibri"/>
              </a:rPr>
              <a:t>P-bit  </a:t>
            </a:r>
            <a:r>
              <a:rPr sz="2000" spc="-20" dirty="0">
                <a:latin typeface="Calibri"/>
                <a:cs typeface="Calibri"/>
              </a:rPr>
              <a:t>have </a:t>
            </a:r>
            <a:r>
              <a:rPr sz="2000" spc="-5" dirty="0">
                <a:latin typeface="Calibri"/>
                <a:cs typeface="Calibri"/>
              </a:rPr>
              <a:t>functions similar </a:t>
            </a:r>
            <a:r>
              <a:rPr sz="2000" spc="-10" dirty="0">
                <a:latin typeface="Calibri"/>
                <a:cs typeface="Calibri"/>
              </a:rPr>
              <a:t>to </a:t>
            </a:r>
            <a:r>
              <a:rPr sz="2000" dirty="0">
                <a:latin typeface="Calibri"/>
                <a:cs typeface="Calibri"/>
              </a:rPr>
              <a:t>their </a:t>
            </a:r>
            <a:r>
              <a:rPr sz="2000" spc="-10" dirty="0">
                <a:latin typeface="Calibri"/>
                <a:cs typeface="Calibri"/>
              </a:rPr>
              <a:t>counterparts </a:t>
            </a:r>
            <a:r>
              <a:rPr sz="2000" dirty="0">
                <a:latin typeface="Calibri"/>
                <a:cs typeface="Calibri"/>
              </a:rPr>
              <a:t>in </a:t>
            </a:r>
            <a:r>
              <a:rPr sz="2000" spc="-10" dirty="0">
                <a:latin typeface="Calibri"/>
                <a:cs typeface="Calibri"/>
              </a:rPr>
              <a:t>data-  segment</a:t>
            </a:r>
            <a:r>
              <a:rPr sz="2000" spc="-85" dirty="0">
                <a:latin typeface="Calibri"/>
                <a:cs typeface="Calibri"/>
              </a:rPr>
              <a:t> </a:t>
            </a:r>
            <a:r>
              <a:rPr sz="2000" spc="-10">
                <a:latin typeface="Calibri"/>
                <a:cs typeface="Calibri"/>
              </a:rPr>
              <a:t>descriptors</a:t>
            </a:r>
            <a:r>
              <a:rPr sz="2000" spc="-10" smtClean="0">
                <a:latin typeface="Calibri"/>
                <a:cs typeface="Calibri"/>
              </a:rPr>
              <a:t>.</a:t>
            </a:r>
            <a:endParaRPr lang="en-US" sz="2000" spc="-10" dirty="0" smtClean="0">
              <a:latin typeface="Calibri"/>
              <a:cs typeface="Calibri"/>
            </a:endParaRPr>
          </a:p>
          <a:p>
            <a:pPr marL="285115" marR="407034" indent="-272415" algn="just">
              <a:spcBef>
                <a:spcPts val="625"/>
              </a:spcBef>
              <a:buClr>
                <a:srgbClr val="0AD0D9"/>
              </a:buClr>
              <a:buSzPct val="94230"/>
              <a:buFont typeface="Wingdings 2"/>
              <a:buChar char=""/>
              <a:tabLst>
                <a:tab pos="285750" algn="l"/>
              </a:tabLst>
            </a:pPr>
            <a:r>
              <a:rPr lang="en-IN" sz="2000" b="1" spc="-5" dirty="0" smtClean="0">
                <a:solidFill>
                  <a:srgbClr val="00B050"/>
                </a:solidFill>
                <a:latin typeface="Calibri"/>
                <a:cs typeface="Calibri"/>
              </a:rPr>
              <a:t>The </a:t>
            </a:r>
            <a:r>
              <a:rPr lang="en-IN" sz="2000" b="1" spc="-5" dirty="0">
                <a:solidFill>
                  <a:srgbClr val="00B050"/>
                </a:solidFill>
                <a:latin typeface="Calibri"/>
                <a:cs typeface="Calibri"/>
              </a:rPr>
              <a:t>Limit field must have a value equal to or greater </a:t>
            </a:r>
            <a:r>
              <a:rPr lang="en-IN" sz="2000" b="1" spc="-5" dirty="0" smtClean="0">
                <a:solidFill>
                  <a:srgbClr val="00B050"/>
                </a:solidFill>
                <a:latin typeface="Calibri"/>
                <a:cs typeface="Calibri"/>
              </a:rPr>
              <a:t>than 103(67H)</a:t>
            </a:r>
            <a:r>
              <a:rPr lang="en-IN" sz="2000" spc="-5" dirty="0" smtClean="0">
                <a:solidFill>
                  <a:srgbClr val="00B050"/>
                </a:solidFill>
                <a:latin typeface="Calibri"/>
                <a:cs typeface="Calibri"/>
              </a:rPr>
              <a:t>, </a:t>
            </a:r>
            <a:r>
              <a:rPr lang="en-IN" sz="2000" spc="-5" dirty="0">
                <a:latin typeface="Calibri"/>
                <a:cs typeface="Calibri"/>
              </a:rPr>
              <a:t>one byte less than the minimum size of a task state. An attempt to switch to a task whose TSS descriptor has a limit less than 67H generates an exception</a:t>
            </a:r>
            <a:r>
              <a:rPr lang="en-IN" sz="2000" spc="-5" dirty="0" smtClean="0">
                <a:latin typeface="Calibri"/>
                <a:cs typeface="Calibri"/>
              </a:rPr>
              <a:t>.</a:t>
            </a:r>
          </a:p>
          <a:p>
            <a:pPr marL="285115" marR="407034" indent="-272415" algn="just">
              <a:spcBef>
                <a:spcPts val="625"/>
              </a:spcBef>
              <a:buClr>
                <a:srgbClr val="0AD0D9"/>
              </a:buClr>
              <a:buSzPct val="94230"/>
              <a:buFont typeface="Wingdings 2"/>
              <a:buChar char=""/>
              <a:tabLst>
                <a:tab pos="285750" algn="l"/>
              </a:tabLst>
            </a:pPr>
            <a:r>
              <a:rPr lang="en-US" sz="2000" dirty="0" smtClean="0"/>
              <a:t> </a:t>
            </a:r>
            <a:r>
              <a:rPr lang="en-US" sz="2000" b="1" spc="-10" dirty="0" smtClean="0">
                <a:solidFill>
                  <a:srgbClr val="00B050"/>
                </a:solidFill>
                <a:latin typeface="Calibri"/>
                <a:cs typeface="Calibri"/>
              </a:rPr>
              <a:t>Max(CPL,RPL) &lt;= TSS DPL</a:t>
            </a:r>
          </a:p>
          <a:p>
            <a:pPr marL="285115" marR="407034" indent="-272415" algn="just">
              <a:spcBef>
                <a:spcPts val="625"/>
              </a:spcBef>
              <a:buClr>
                <a:srgbClr val="0AD0D9"/>
              </a:buClr>
              <a:buSzPct val="94230"/>
              <a:buFont typeface="Wingdings 2"/>
              <a:buChar char=""/>
              <a:tabLst>
                <a:tab pos="285750" algn="l"/>
              </a:tabLst>
            </a:pPr>
            <a:endParaRPr lang="en-IN" sz="2000" spc="-5" dirty="0" smtClean="0">
              <a:latin typeface="Calibri"/>
              <a:cs typeface="Calibri"/>
            </a:endParaRPr>
          </a:p>
          <a:p>
            <a:pPr marL="285115" marR="407034" indent="-272415" algn="just">
              <a:spcBef>
                <a:spcPts val="625"/>
              </a:spcBef>
              <a:buClr>
                <a:srgbClr val="0AD0D9"/>
              </a:buClr>
              <a:buSzPct val="94230"/>
              <a:buFont typeface="Wingdings 2"/>
              <a:buChar char=""/>
              <a:tabLst>
                <a:tab pos="285750" algn="l"/>
              </a:tabLst>
            </a:pPr>
            <a:endParaRPr lang="en-IN" sz="2000" spc="-5" dirty="0">
              <a:latin typeface="Calibri"/>
              <a:cs typeface="Calibri"/>
            </a:endParaRPr>
          </a:p>
          <a:p>
            <a:pPr marL="285115" marR="407034" indent="-272415" algn="just">
              <a:lnSpc>
                <a:spcPct val="100000"/>
              </a:lnSpc>
              <a:spcBef>
                <a:spcPts val="625"/>
              </a:spcBef>
              <a:buClr>
                <a:srgbClr val="0AD0D9"/>
              </a:buClr>
              <a:buSzPct val="94230"/>
              <a:buFont typeface="Wingdings 2"/>
              <a:buChar char=""/>
              <a:tabLst>
                <a:tab pos="285750" algn="l"/>
              </a:tabLst>
            </a:pPr>
            <a:endParaRPr sz="2000" dirty="0">
              <a:latin typeface="Calibri"/>
              <a:cs typeface="Calibri"/>
            </a:endParaRPr>
          </a:p>
        </p:txBody>
      </p:sp>
      <p:sp>
        <p:nvSpPr>
          <p:cNvPr id="3" name="object 3"/>
          <p:cNvSpPr txBox="1">
            <a:spLocks noGrp="1"/>
          </p:cNvSpPr>
          <p:nvPr>
            <p:ph type="title"/>
          </p:nvPr>
        </p:nvSpPr>
        <p:spPr>
          <a:xfrm>
            <a:off x="1828519" y="403535"/>
            <a:ext cx="5549312" cy="738664"/>
          </a:xfrm>
          <a:prstGeom prst="rect">
            <a:avLst/>
          </a:prstGeom>
        </p:spPr>
        <p:txBody>
          <a:bodyPr vert="horz" wrap="square" lIns="0" tIns="0" rIns="0" bIns="0" rtlCol="0">
            <a:spAutoFit/>
          </a:bodyPr>
          <a:lstStyle/>
          <a:p>
            <a:pPr marL="12700">
              <a:lnSpc>
                <a:spcPct val="100000"/>
              </a:lnSpc>
            </a:pPr>
            <a:r>
              <a:rPr spc="-5" dirty="0" smtClean="0">
                <a:solidFill>
                  <a:srgbClr val="FF0000"/>
                </a:solidFill>
              </a:rPr>
              <a:t>TSS</a:t>
            </a:r>
            <a:r>
              <a:rPr spc="-95" dirty="0" smtClean="0">
                <a:solidFill>
                  <a:srgbClr val="FF0000"/>
                </a:solidFill>
              </a:rPr>
              <a:t> </a:t>
            </a:r>
            <a:r>
              <a:rPr spc="-10" dirty="0">
                <a:solidFill>
                  <a:srgbClr val="FF0000"/>
                </a:solidFill>
              </a:rPr>
              <a:t>Descriptor</a:t>
            </a:r>
          </a:p>
        </p:txBody>
      </p:sp>
      <p:pic>
        <p:nvPicPr>
          <p:cNvPr id="5" name="Picture 6"/>
          <p:cNvPicPr>
            <a:picLocks noChangeAspect="1"/>
          </p:cNvPicPr>
          <p:nvPr/>
        </p:nvPicPr>
        <p:blipFill>
          <a:blip r:embed="rId2" cstate="print"/>
          <a:srcRect/>
          <a:stretch>
            <a:fillRect/>
          </a:stretch>
        </p:blipFill>
        <p:spPr bwMode="auto">
          <a:xfrm>
            <a:off x="195263" y="287338"/>
            <a:ext cx="1270000" cy="1147762"/>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14E40042-87ED-425F-AF1F-BA731B4E6C17}" type="slidenum">
              <a:rPr lang="en-US" smtClean="0"/>
              <a:pPr>
                <a:defRPr/>
              </a:pPr>
              <a:t>49</a:t>
            </a:fld>
            <a:endParaRPr lang="en-US"/>
          </a:p>
        </p:txBody>
      </p:sp>
    </p:spTree>
    <p:extLst>
      <p:ext uri="{BB962C8B-B14F-4D97-AF65-F5344CB8AC3E}">
        <p14:creationId xmlns:p14="http://schemas.microsoft.com/office/powerpoint/2010/main" xmlns="" val="872378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960" y="676166"/>
            <a:ext cx="9238881" cy="915161"/>
          </a:xfrm>
        </p:spPr>
        <p:txBody>
          <a:bodyPr>
            <a:normAutofit fontScale="90000"/>
          </a:bodyPr>
          <a:lstStyle/>
          <a:p>
            <a:r>
              <a:rPr lang="en-US" sz="3100" b="1" dirty="0" smtClean="0">
                <a:solidFill>
                  <a:srgbClr val="000000"/>
                </a:solidFill>
                <a:latin typeface="Calibri" pitchFamily="34" charset="0"/>
              </a:rPr>
              <a:t/>
            </a:r>
            <a:br>
              <a:rPr lang="en-US" sz="3100" b="1" dirty="0" smtClean="0">
                <a:solidFill>
                  <a:srgbClr val="000000"/>
                </a:solidFill>
                <a:latin typeface="Calibri" pitchFamily="34" charset="0"/>
              </a:rPr>
            </a:br>
            <a:r>
              <a:rPr lang="en-US" sz="3100" b="1" dirty="0">
                <a:solidFill>
                  <a:srgbClr val="000000"/>
                </a:solidFill>
                <a:latin typeface="Calibri" pitchFamily="34" charset="0"/>
              </a:rPr>
              <a:t/>
            </a:r>
            <a:br>
              <a:rPr lang="en-US" sz="3100" b="1" dirty="0">
                <a:solidFill>
                  <a:srgbClr val="000000"/>
                </a:solidFill>
                <a:latin typeface="Calibri" pitchFamily="34" charset="0"/>
              </a:rPr>
            </a:br>
            <a:r>
              <a:rPr lang="en-US" sz="3100" b="1" dirty="0" smtClean="0">
                <a:solidFill>
                  <a:srgbClr val="000000"/>
                </a:solidFill>
                <a:latin typeface="Calibri" pitchFamily="34" charset="0"/>
              </a:rPr>
              <a:t/>
            </a:r>
            <a:br>
              <a:rPr lang="en-US" sz="3100" b="1" dirty="0" smtClean="0">
                <a:solidFill>
                  <a:srgbClr val="000000"/>
                </a:solidFill>
                <a:latin typeface="Calibri" pitchFamily="34" charset="0"/>
              </a:rPr>
            </a:br>
            <a:r>
              <a:rPr lang="en-US" sz="3100" b="1" dirty="0">
                <a:solidFill>
                  <a:srgbClr val="000000"/>
                </a:solidFill>
                <a:latin typeface="Calibri" pitchFamily="34" charset="0"/>
              </a:rPr>
              <a:t/>
            </a:r>
            <a:br>
              <a:rPr lang="en-US" sz="3100" b="1" dirty="0">
                <a:solidFill>
                  <a:srgbClr val="000000"/>
                </a:solidFill>
                <a:latin typeface="Calibri" pitchFamily="34" charset="0"/>
              </a:rPr>
            </a:br>
            <a:r>
              <a:rPr lang="en-US" sz="3100" b="1" dirty="0" smtClean="0">
                <a:solidFill>
                  <a:srgbClr val="000000"/>
                </a:solidFill>
                <a:latin typeface="Calibri" pitchFamily="34" charset="0"/>
              </a:rPr>
              <a:t/>
            </a:r>
            <a:br>
              <a:rPr lang="en-US" sz="3100" b="1" dirty="0" smtClean="0">
                <a:solidFill>
                  <a:srgbClr val="000000"/>
                </a:solidFill>
                <a:latin typeface="Calibri" pitchFamily="34" charset="0"/>
              </a:rPr>
            </a:br>
            <a:r>
              <a:rPr lang="en-US" sz="3100" b="1" dirty="0">
                <a:solidFill>
                  <a:srgbClr val="000000"/>
                </a:solidFill>
                <a:latin typeface="Calibri" pitchFamily="34" charset="0"/>
              </a:rPr>
              <a:t/>
            </a:r>
            <a:br>
              <a:rPr lang="en-US" sz="3100" b="1" dirty="0">
                <a:solidFill>
                  <a:srgbClr val="000000"/>
                </a:solidFill>
                <a:latin typeface="Calibri" pitchFamily="34" charset="0"/>
              </a:rPr>
            </a:br>
            <a:r>
              <a:rPr lang="en-US" sz="3100" b="1" dirty="0" smtClean="0">
                <a:solidFill>
                  <a:srgbClr val="000000"/>
                </a:solidFill>
                <a:latin typeface="Calibri" pitchFamily="34" charset="0"/>
              </a:rPr>
              <a:t/>
            </a:r>
            <a:br>
              <a:rPr lang="en-US" sz="3100" b="1" dirty="0" smtClean="0">
                <a:solidFill>
                  <a:srgbClr val="000000"/>
                </a:solidFill>
                <a:latin typeface="Calibri" pitchFamily="34" charset="0"/>
              </a:rPr>
            </a:br>
            <a:r>
              <a:rPr lang="en-US" sz="3100" b="1" dirty="0">
                <a:solidFill>
                  <a:srgbClr val="000000"/>
                </a:solidFill>
                <a:latin typeface="Calibri" pitchFamily="34" charset="0"/>
              </a:rPr>
              <a:t/>
            </a:r>
            <a:br>
              <a:rPr lang="en-US" sz="3100" b="1" dirty="0">
                <a:solidFill>
                  <a:srgbClr val="000000"/>
                </a:solidFill>
                <a:latin typeface="Calibri" pitchFamily="34" charset="0"/>
              </a:rPr>
            </a:br>
            <a:r>
              <a:rPr lang="en-US" sz="3100" b="1" dirty="0" smtClean="0">
                <a:solidFill>
                  <a:srgbClr val="000000"/>
                </a:solidFill>
                <a:latin typeface="Calibri" pitchFamily="34" charset="0"/>
              </a:rPr>
              <a:t/>
            </a:r>
            <a:br>
              <a:rPr lang="en-US" sz="3100" b="1" dirty="0" smtClean="0">
                <a:solidFill>
                  <a:srgbClr val="000000"/>
                </a:solidFill>
                <a:latin typeface="Calibri" pitchFamily="34" charset="0"/>
              </a:rPr>
            </a:br>
            <a:r>
              <a:rPr lang="en-US" sz="3100" b="1" dirty="0" smtClean="0">
                <a:solidFill>
                  <a:srgbClr val="000000"/>
                </a:solidFill>
                <a:latin typeface="Calibri" pitchFamily="34" charset="0"/>
              </a:rPr>
              <a:t>CS232  </a:t>
            </a:r>
            <a:r>
              <a:rPr lang="en-US" sz="3100" b="1" dirty="0">
                <a:solidFill>
                  <a:srgbClr val="000000"/>
                </a:solidFill>
                <a:latin typeface="Calibri" pitchFamily="34" charset="0"/>
              </a:rPr>
              <a:t>	</a:t>
            </a:r>
            <a:r>
              <a:rPr lang="en-US" sz="3100" b="1" dirty="0"/>
              <a:t>Microprocessor and  Microcontrollers</a:t>
            </a:r>
            <a:r>
              <a:rPr lang="en-US" dirty="0"/>
              <a:t/>
            </a:r>
            <a:br>
              <a:rPr lang="en-US" dirty="0"/>
            </a:b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641385358"/>
              </p:ext>
            </p:extLst>
          </p:nvPr>
        </p:nvGraphicFramePr>
        <p:xfrm>
          <a:off x="1716067" y="2069973"/>
          <a:ext cx="8655485" cy="3271623"/>
        </p:xfrm>
        <a:graphic>
          <a:graphicData uri="http://schemas.openxmlformats.org/drawingml/2006/table">
            <a:tbl>
              <a:tblPr firstRow="1" firstCol="1" bandRow="1">
                <a:tableStyleId>{5C22544A-7EE6-4342-B048-85BDC9FD1C3A}</a:tableStyleId>
              </a:tblPr>
              <a:tblGrid>
                <a:gridCol w="758515"/>
                <a:gridCol w="3157798"/>
                <a:gridCol w="2369586"/>
                <a:gridCol w="2369586"/>
              </a:tblGrid>
              <a:tr h="483224">
                <a:tc>
                  <a:txBody>
                    <a:bodyPr/>
                    <a:lstStyle/>
                    <a:p>
                      <a:pPr algn="l">
                        <a:lnSpc>
                          <a:spcPct val="115000"/>
                        </a:lnSpc>
                        <a:spcAft>
                          <a:spcPts val="0"/>
                        </a:spcAft>
                      </a:pPr>
                      <a:r>
                        <a:rPr lang="en-US" sz="1600" dirty="0">
                          <a:effectLst/>
                        </a:rPr>
                        <a:t>Sr.</a:t>
                      </a:r>
                      <a:endParaRPr lang="en-IN" sz="1600" dirty="0">
                        <a:effectLst/>
                      </a:endParaRPr>
                    </a:p>
                    <a:p>
                      <a:pPr algn="l">
                        <a:lnSpc>
                          <a:spcPct val="115000"/>
                        </a:lnSpc>
                        <a:spcAft>
                          <a:spcPts val="0"/>
                        </a:spcAft>
                      </a:pPr>
                      <a:r>
                        <a:rPr lang="en-US" sz="1600" dirty="0">
                          <a:effectLst/>
                        </a:rPr>
                        <a:t>No</a:t>
                      </a:r>
                      <a:endParaRPr lang="en-IN" sz="1600" dirty="0">
                        <a:effectLst/>
                        <a:latin typeface="Calibri"/>
                        <a:ea typeface="Times New Roman"/>
                        <a:cs typeface="Times New Roman"/>
                      </a:endParaRPr>
                    </a:p>
                  </a:txBody>
                  <a:tcPr marL="68580" marR="68580" marT="0" marB="0"/>
                </a:tc>
                <a:tc>
                  <a:txBody>
                    <a:bodyPr/>
                    <a:lstStyle/>
                    <a:p>
                      <a:pPr algn="l">
                        <a:lnSpc>
                          <a:spcPct val="115000"/>
                        </a:lnSpc>
                        <a:spcAft>
                          <a:spcPts val="0"/>
                        </a:spcAft>
                      </a:pPr>
                      <a:r>
                        <a:rPr lang="en-US" sz="1600" dirty="0">
                          <a:effectLst/>
                        </a:rPr>
                        <a:t>Topic</a:t>
                      </a:r>
                      <a:endParaRPr lang="en-IN" sz="1600" dirty="0">
                        <a:effectLst/>
                        <a:latin typeface="Calibri"/>
                        <a:ea typeface="Times New Roman"/>
                        <a:cs typeface="Times New Roman"/>
                      </a:endParaRPr>
                    </a:p>
                  </a:txBody>
                  <a:tcPr marL="68580" marR="68580" marT="0" marB="0"/>
                </a:tc>
                <a:tc>
                  <a:txBody>
                    <a:bodyPr/>
                    <a:lstStyle/>
                    <a:p>
                      <a:pPr algn="l">
                        <a:lnSpc>
                          <a:spcPct val="115000"/>
                        </a:lnSpc>
                        <a:spcAft>
                          <a:spcPts val="0"/>
                        </a:spcAft>
                      </a:pPr>
                      <a:r>
                        <a:rPr lang="en-US" sz="1600">
                          <a:effectLst/>
                        </a:rPr>
                        <a:t>Name of the Book</a:t>
                      </a:r>
                      <a:endParaRPr lang="en-IN" sz="1600">
                        <a:effectLst/>
                        <a:latin typeface="Calibri"/>
                        <a:ea typeface="Times New Roman"/>
                        <a:cs typeface="Times New Roman"/>
                      </a:endParaRPr>
                    </a:p>
                  </a:txBody>
                  <a:tcPr marL="68580" marR="68580" marT="0" marB="0"/>
                </a:tc>
                <a:tc>
                  <a:txBody>
                    <a:bodyPr/>
                    <a:lstStyle/>
                    <a:p>
                      <a:pPr algn="l">
                        <a:lnSpc>
                          <a:spcPct val="115000"/>
                        </a:lnSpc>
                        <a:spcAft>
                          <a:spcPts val="0"/>
                        </a:spcAft>
                      </a:pPr>
                      <a:r>
                        <a:rPr lang="en-US" sz="1600">
                          <a:effectLst/>
                        </a:rPr>
                        <a:t>Page Numbers</a:t>
                      </a:r>
                      <a:endParaRPr lang="en-IN" sz="1600">
                        <a:effectLst/>
                      </a:endParaRPr>
                    </a:p>
                    <a:p>
                      <a:pPr algn="l">
                        <a:lnSpc>
                          <a:spcPct val="115000"/>
                        </a:lnSpc>
                        <a:spcAft>
                          <a:spcPts val="0"/>
                        </a:spcAft>
                      </a:pPr>
                      <a:r>
                        <a:rPr lang="en-US" sz="1600">
                          <a:effectLst/>
                        </a:rPr>
                        <a:t> </a:t>
                      </a:r>
                      <a:endParaRPr lang="en-IN" sz="1600">
                        <a:effectLst/>
                        <a:latin typeface="Calibri"/>
                        <a:ea typeface="Times New Roman"/>
                        <a:cs typeface="Times New Roman"/>
                      </a:endParaRPr>
                    </a:p>
                  </a:txBody>
                  <a:tcPr marL="68580" marR="68580" marT="0" marB="0"/>
                </a:tc>
              </a:tr>
              <a:tr h="662778">
                <a:tc>
                  <a:txBody>
                    <a:bodyPr/>
                    <a:lstStyle/>
                    <a:p>
                      <a:pPr algn="l">
                        <a:lnSpc>
                          <a:spcPct val="115000"/>
                        </a:lnSpc>
                        <a:spcAft>
                          <a:spcPts val="0"/>
                        </a:spcAft>
                      </a:pPr>
                      <a:r>
                        <a:rPr lang="en-US" sz="1600">
                          <a:effectLst/>
                        </a:rPr>
                        <a:t>1</a:t>
                      </a:r>
                      <a:endParaRPr lang="en-IN" sz="1600">
                        <a:effectLst/>
                        <a:latin typeface="Calibri"/>
                        <a:ea typeface="Times New Roman"/>
                        <a:cs typeface="Times New Roman"/>
                      </a:endParaRPr>
                    </a:p>
                  </a:txBody>
                  <a:tcPr marL="68580" marR="68580" marT="0" marB="0"/>
                </a:tc>
                <a:tc>
                  <a:txBody>
                    <a:bodyPr/>
                    <a:lstStyle/>
                    <a:p>
                      <a:pPr>
                        <a:lnSpc>
                          <a:spcPts val="1380"/>
                        </a:lnSpc>
                        <a:spcAft>
                          <a:spcPts val="1000"/>
                        </a:spcAft>
                        <a:tabLst>
                          <a:tab pos="457200" algn="l"/>
                        </a:tabLst>
                      </a:pPr>
                      <a:r>
                        <a:rPr lang="en-IN" sz="1600" dirty="0">
                          <a:solidFill>
                            <a:srgbClr val="00000A"/>
                          </a:solidFill>
                          <a:effectLst/>
                          <a:latin typeface="Times New Roman"/>
                          <a:ea typeface="Times New Roman"/>
                          <a:cs typeface="FreeSans"/>
                        </a:rPr>
                        <a:t>Paging Unit: support registers, related data structures </a:t>
                      </a:r>
                      <a:endParaRPr lang="en-IN" sz="1600" dirty="0">
                        <a:effectLst/>
                        <a:latin typeface="Liberation Serif"/>
                        <a:ea typeface="Noto Sans CJK SC Regular"/>
                        <a:cs typeface="FreeSans"/>
                      </a:endParaRPr>
                    </a:p>
                  </a:txBody>
                  <a:tcPr marL="65405" marR="68580" marT="0" marB="0"/>
                </a:tc>
                <a:tc>
                  <a:txBody>
                    <a:bodyPr/>
                    <a:lstStyle/>
                    <a:p>
                      <a:pPr>
                        <a:lnSpc>
                          <a:spcPts val="1380"/>
                        </a:lnSpc>
                        <a:spcAft>
                          <a:spcPts val="1000"/>
                        </a:spcAft>
                        <a:tabLst>
                          <a:tab pos="457200" algn="l"/>
                        </a:tabLst>
                      </a:pPr>
                      <a:r>
                        <a:rPr lang="en-IN" sz="1200" dirty="0" smtClean="0">
                          <a:effectLst/>
                          <a:latin typeface="Liberation Serif"/>
                          <a:ea typeface="Noto Sans CJK SC Regular"/>
                          <a:cs typeface="FreeSans"/>
                        </a:rPr>
                        <a:t>T1</a:t>
                      </a:r>
                    </a:p>
                    <a:p>
                      <a:pPr>
                        <a:lnSpc>
                          <a:spcPts val="1380"/>
                        </a:lnSpc>
                        <a:spcAft>
                          <a:spcPts val="1000"/>
                        </a:spcAft>
                        <a:tabLst>
                          <a:tab pos="457200" algn="l"/>
                        </a:tabLst>
                      </a:pPr>
                      <a:r>
                        <a:rPr lang="en-IN" sz="1200" dirty="0" smtClean="0">
                          <a:effectLst/>
                          <a:latin typeface="Liberation Serif"/>
                          <a:ea typeface="Noto Sans CJK SC Regular"/>
                          <a:cs typeface="FreeSans"/>
                        </a:rPr>
                        <a:t>R1</a:t>
                      </a:r>
                      <a:endParaRPr lang="en-IN" sz="1200" dirty="0">
                        <a:effectLst/>
                        <a:latin typeface="Liberation Serif"/>
                        <a:ea typeface="Noto Sans CJK SC Regular"/>
                        <a:cs typeface="FreeSans"/>
                      </a:endParaRPr>
                    </a:p>
                  </a:txBody>
                  <a:tcPr marL="65405" marR="68580" marT="0" marB="0"/>
                </a:tc>
                <a:tc>
                  <a:txBody>
                    <a:bodyPr/>
                    <a:lstStyle/>
                    <a:p>
                      <a:pPr>
                        <a:lnSpc>
                          <a:spcPts val="1380"/>
                        </a:lnSpc>
                        <a:spcAft>
                          <a:spcPts val="1000"/>
                        </a:spcAft>
                        <a:tabLst>
                          <a:tab pos="457200" algn="l"/>
                        </a:tabLst>
                      </a:pPr>
                      <a:r>
                        <a:rPr lang="en-IN" sz="1200" dirty="0" smtClean="0">
                          <a:effectLst/>
                          <a:latin typeface="Liberation Serif"/>
                          <a:ea typeface="Noto Sans CJK SC Regular"/>
                          <a:cs typeface="FreeSans"/>
                        </a:rPr>
                        <a:t>424-426</a:t>
                      </a:r>
                    </a:p>
                    <a:p>
                      <a:pPr>
                        <a:lnSpc>
                          <a:spcPts val="1380"/>
                        </a:lnSpc>
                        <a:spcAft>
                          <a:spcPts val="1000"/>
                        </a:spcAft>
                        <a:tabLst>
                          <a:tab pos="457200" algn="l"/>
                        </a:tabLst>
                      </a:pPr>
                      <a:r>
                        <a:rPr lang="en-IN" sz="1200" dirty="0" smtClean="0">
                          <a:effectLst/>
                          <a:latin typeface="Liberation Serif"/>
                          <a:ea typeface="Noto Sans CJK SC Regular"/>
                          <a:cs typeface="FreeSans"/>
                        </a:rPr>
                        <a:t>3-18 to 3-21</a:t>
                      </a:r>
                      <a:endParaRPr lang="en-IN" sz="1200" dirty="0">
                        <a:effectLst/>
                        <a:latin typeface="Liberation Serif"/>
                        <a:ea typeface="Noto Sans CJK SC Regular"/>
                        <a:cs typeface="FreeSans"/>
                      </a:endParaRPr>
                    </a:p>
                  </a:txBody>
                  <a:tcPr marL="65405" marR="68580" marT="0" marB="0"/>
                </a:tc>
              </a:tr>
              <a:tr h="724835">
                <a:tc>
                  <a:txBody>
                    <a:bodyPr/>
                    <a:lstStyle/>
                    <a:p>
                      <a:pPr algn="l">
                        <a:lnSpc>
                          <a:spcPct val="115000"/>
                        </a:lnSpc>
                        <a:spcAft>
                          <a:spcPts val="0"/>
                        </a:spcAft>
                      </a:pPr>
                      <a:r>
                        <a:rPr lang="en-US" sz="1600">
                          <a:effectLst/>
                        </a:rPr>
                        <a:t>2</a:t>
                      </a:r>
                      <a:endParaRPr lang="en-IN" sz="1600">
                        <a:effectLst/>
                        <a:latin typeface="Calibri"/>
                        <a:ea typeface="Times New Roman"/>
                        <a:cs typeface="Times New Roman"/>
                      </a:endParaRPr>
                    </a:p>
                  </a:txBody>
                  <a:tcPr marL="68580" marR="68580" marT="0" marB="0"/>
                </a:tc>
                <a:tc>
                  <a:txBody>
                    <a:bodyPr/>
                    <a:lstStyle/>
                    <a:p>
                      <a:pPr algn="just">
                        <a:lnSpc>
                          <a:spcPts val="1200"/>
                        </a:lnSpc>
                        <a:spcAft>
                          <a:spcPts val="0"/>
                        </a:spcAft>
                        <a:tabLst>
                          <a:tab pos="914400" algn="l"/>
                        </a:tabLst>
                      </a:pPr>
                      <a:endParaRPr lang="en-IN" sz="1600" dirty="0" smtClean="0">
                        <a:solidFill>
                          <a:srgbClr val="00000A"/>
                        </a:solidFill>
                        <a:effectLst/>
                        <a:latin typeface="Times New Roman"/>
                        <a:ea typeface="Times New Roman"/>
                        <a:cs typeface="FreeSans"/>
                      </a:endParaRPr>
                    </a:p>
                    <a:p>
                      <a:pPr algn="just">
                        <a:lnSpc>
                          <a:spcPts val="1200"/>
                        </a:lnSpc>
                        <a:spcAft>
                          <a:spcPts val="0"/>
                        </a:spcAft>
                        <a:tabLst>
                          <a:tab pos="914400" algn="l"/>
                        </a:tabLst>
                      </a:pPr>
                      <a:r>
                        <a:rPr lang="en-IN" sz="1600" dirty="0" smtClean="0">
                          <a:solidFill>
                            <a:srgbClr val="00000A"/>
                          </a:solidFill>
                          <a:effectLst/>
                          <a:latin typeface="Times New Roman"/>
                          <a:ea typeface="Times New Roman"/>
                          <a:cs typeface="FreeSans"/>
                        </a:rPr>
                        <a:t>linear </a:t>
                      </a:r>
                      <a:r>
                        <a:rPr lang="en-IN" sz="1600" dirty="0">
                          <a:solidFill>
                            <a:srgbClr val="00000A"/>
                          </a:solidFill>
                          <a:effectLst/>
                          <a:latin typeface="Times New Roman"/>
                          <a:ea typeface="Times New Roman"/>
                          <a:cs typeface="FreeSans"/>
                        </a:rPr>
                        <a:t>to physical address translation ,</a:t>
                      </a:r>
                      <a:endParaRPr lang="en-IN" sz="1600" dirty="0">
                        <a:effectLst/>
                        <a:latin typeface="Liberation Serif"/>
                        <a:ea typeface="Noto Sans CJK SC Regular"/>
                        <a:cs typeface="FreeSans"/>
                      </a:endParaRPr>
                    </a:p>
                    <a:p>
                      <a:pPr algn="just">
                        <a:lnSpc>
                          <a:spcPts val="1200"/>
                        </a:lnSpc>
                        <a:spcAft>
                          <a:spcPts val="0"/>
                        </a:spcAft>
                        <a:tabLst>
                          <a:tab pos="914400" algn="l"/>
                        </a:tabLst>
                      </a:pPr>
                      <a:r>
                        <a:rPr lang="en-IN" sz="1600" dirty="0" smtClean="0">
                          <a:solidFill>
                            <a:srgbClr val="00000A"/>
                          </a:solidFill>
                          <a:effectLst/>
                          <a:latin typeface="Times New Roman"/>
                          <a:ea typeface="Times New Roman"/>
                          <a:cs typeface="FreeSans"/>
                        </a:rPr>
                        <a:t>TLB</a:t>
                      </a:r>
                      <a:r>
                        <a:rPr lang="en-IN" sz="1600" dirty="0">
                          <a:solidFill>
                            <a:srgbClr val="00000A"/>
                          </a:solidFill>
                          <a:effectLst/>
                          <a:latin typeface="Times New Roman"/>
                          <a:ea typeface="Times New Roman"/>
                          <a:cs typeface="FreeSans"/>
                        </a:rPr>
                        <a:t> </a:t>
                      </a:r>
                      <a:r>
                        <a:rPr lang="en-IN" sz="1600" dirty="0" smtClean="0">
                          <a:solidFill>
                            <a:srgbClr val="00000A"/>
                          </a:solidFill>
                          <a:effectLst/>
                          <a:latin typeface="Times New Roman"/>
                          <a:ea typeface="Times New Roman"/>
                          <a:cs typeface="FreeSans"/>
                        </a:rPr>
                        <a:t>,</a:t>
                      </a:r>
                      <a:r>
                        <a:rPr lang="en-IN" sz="1600" baseline="0" dirty="0" smtClean="0">
                          <a:solidFill>
                            <a:schemeClr val="dk1"/>
                          </a:solidFill>
                          <a:effectLst/>
                          <a:latin typeface="Liberation Serif"/>
                          <a:ea typeface="Times New Roman"/>
                          <a:cs typeface="FreeSans"/>
                        </a:rPr>
                        <a:t> </a:t>
                      </a:r>
                      <a:r>
                        <a:rPr lang="en-IN" sz="1600" dirty="0" smtClean="0">
                          <a:solidFill>
                            <a:srgbClr val="00000A"/>
                          </a:solidFill>
                          <a:effectLst/>
                          <a:latin typeface="Times New Roman"/>
                          <a:ea typeface="Times New Roman"/>
                          <a:cs typeface="FreeSans"/>
                        </a:rPr>
                        <a:t>Page </a:t>
                      </a:r>
                      <a:r>
                        <a:rPr lang="en-IN" sz="1600" dirty="0">
                          <a:solidFill>
                            <a:srgbClr val="00000A"/>
                          </a:solidFill>
                          <a:effectLst/>
                          <a:latin typeface="Times New Roman"/>
                          <a:ea typeface="Times New Roman"/>
                          <a:cs typeface="FreeSans"/>
                        </a:rPr>
                        <a:t>level protection.</a:t>
                      </a:r>
                      <a:endParaRPr lang="en-IN" sz="1600" dirty="0">
                        <a:effectLst/>
                        <a:latin typeface="Liberation Serif"/>
                        <a:ea typeface="Noto Sans CJK SC Regular"/>
                        <a:cs typeface="FreeSans"/>
                      </a:endParaRPr>
                    </a:p>
                  </a:txBody>
                  <a:tcPr marL="65405" marR="68580" marT="0" marB="0"/>
                </a:tc>
                <a:tc>
                  <a:txBody>
                    <a:bodyPr/>
                    <a:lstStyle/>
                    <a:p>
                      <a:pPr>
                        <a:lnSpc>
                          <a:spcPts val="1380"/>
                        </a:lnSpc>
                        <a:spcAft>
                          <a:spcPts val="1000"/>
                        </a:spcAft>
                        <a:tabLst>
                          <a:tab pos="457200" algn="l"/>
                        </a:tabLst>
                      </a:pPr>
                      <a:r>
                        <a:rPr lang="en-IN" sz="1200" dirty="0" smtClean="0">
                          <a:effectLst/>
                          <a:latin typeface="Liberation Serif"/>
                          <a:ea typeface="Noto Sans CJK SC Regular"/>
                          <a:cs typeface="FreeSans"/>
                        </a:rPr>
                        <a:t>T1</a:t>
                      </a:r>
                    </a:p>
                    <a:p>
                      <a:pPr>
                        <a:lnSpc>
                          <a:spcPts val="1380"/>
                        </a:lnSpc>
                        <a:spcAft>
                          <a:spcPts val="1000"/>
                        </a:spcAft>
                        <a:tabLst>
                          <a:tab pos="457200" algn="l"/>
                        </a:tabLst>
                      </a:pPr>
                      <a:r>
                        <a:rPr lang="en-IN" sz="1200" dirty="0" smtClean="0">
                          <a:effectLst/>
                          <a:latin typeface="Liberation Serif"/>
                          <a:ea typeface="Noto Sans CJK SC Regular"/>
                          <a:cs typeface="FreeSans"/>
                        </a:rPr>
                        <a:t>R1</a:t>
                      </a:r>
                      <a:endParaRPr lang="en-IN" sz="1200" dirty="0">
                        <a:effectLst/>
                        <a:latin typeface="Liberation Serif"/>
                        <a:ea typeface="Noto Sans CJK SC Regular"/>
                        <a:cs typeface="FreeSans"/>
                      </a:endParaRPr>
                    </a:p>
                  </a:txBody>
                  <a:tcPr marL="65405" marR="68580" marT="0" marB="0"/>
                </a:tc>
                <a:tc>
                  <a:txBody>
                    <a:bodyPr/>
                    <a:lstStyle/>
                    <a:p>
                      <a:pPr>
                        <a:lnSpc>
                          <a:spcPts val="1380"/>
                        </a:lnSpc>
                        <a:spcAft>
                          <a:spcPts val="1000"/>
                        </a:spcAft>
                        <a:tabLst>
                          <a:tab pos="457200" algn="l"/>
                        </a:tabLst>
                      </a:pPr>
                      <a:r>
                        <a:rPr lang="en-IN" sz="1200" dirty="0" smtClean="0">
                          <a:effectLst/>
                          <a:latin typeface="Liberation Serif"/>
                          <a:ea typeface="Noto Sans CJK SC Regular"/>
                          <a:cs typeface="FreeSans"/>
                        </a:rPr>
                        <a:t>426-431</a:t>
                      </a:r>
                    </a:p>
                    <a:p>
                      <a:pPr>
                        <a:lnSpc>
                          <a:spcPts val="1380"/>
                        </a:lnSpc>
                        <a:spcAft>
                          <a:spcPts val="1000"/>
                        </a:spcAft>
                        <a:tabLst>
                          <a:tab pos="457200" algn="l"/>
                        </a:tabLst>
                      </a:pPr>
                      <a:r>
                        <a:rPr lang="en-IN" sz="1200" dirty="0" smtClean="0">
                          <a:effectLst/>
                          <a:latin typeface="Liberation Serif"/>
                          <a:ea typeface="Noto Sans CJK SC Regular"/>
                          <a:cs typeface="FreeSans"/>
                        </a:rPr>
                        <a:t>3-21 to 3-29</a:t>
                      </a:r>
                      <a:endParaRPr lang="en-IN" sz="1200" dirty="0">
                        <a:effectLst/>
                        <a:latin typeface="Liberation Serif"/>
                        <a:ea typeface="Noto Sans CJK SC Regular"/>
                        <a:cs typeface="FreeSans"/>
                      </a:endParaRPr>
                    </a:p>
                  </a:txBody>
                  <a:tcPr marL="65405" marR="68580" marT="0" marB="0"/>
                </a:tc>
              </a:tr>
              <a:tr h="483224">
                <a:tc>
                  <a:txBody>
                    <a:bodyPr/>
                    <a:lstStyle/>
                    <a:p>
                      <a:pPr algn="l">
                        <a:lnSpc>
                          <a:spcPct val="115000"/>
                        </a:lnSpc>
                        <a:spcAft>
                          <a:spcPts val="0"/>
                        </a:spcAft>
                      </a:pPr>
                      <a:r>
                        <a:rPr lang="en-US" sz="1600">
                          <a:effectLst/>
                        </a:rPr>
                        <a:t>3</a:t>
                      </a:r>
                      <a:endParaRPr lang="en-IN" sz="1600">
                        <a:effectLst/>
                        <a:latin typeface="Calibri"/>
                        <a:ea typeface="Times New Roman"/>
                        <a:cs typeface="Times New Roman"/>
                      </a:endParaRPr>
                    </a:p>
                  </a:txBody>
                  <a:tcPr marL="68580" marR="68580" marT="0" marB="0"/>
                </a:tc>
                <a:tc>
                  <a:txBody>
                    <a:bodyPr/>
                    <a:lstStyle/>
                    <a:p>
                      <a:pPr>
                        <a:lnSpc>
                          <a:spcPts val="1380"/>
                        </a:lnSpc>
                        <a:spcAft>
                          <a:spcPts val="1000"/>
                        </a:spcAft>
                        <a:tabLst>
                          <a:tab pos="457200" algn="l"/>
                        </a:tabLst>
                      </a:pPr>
                      <a:endParaRPr lang="en-IN" sz="1600" dirty="0" smtClean="0">
                        <a:solidFill>
                          <a:schemeClr val="tx1"/>
                        </a:solidFill>
                        <a:effectLst/>
                        <a:latin typeface="Times New Roman"/>
                        <a:ea typeface="Times New Roman"/>
                        <a:cs typeface="FreeSans"/>
                      </a:endParaRPr>
                    </a:p>
                    <a:p>
                      <a:pPr>
                        <a:lnSpc>
                          <a:spcPts val="1380"/>
                        </a:lnSpc>
                        <a:spcAft>
                          <a:spcPts val="1000"/>
                        </a:spcAft>
                        <a:tabLst>
                          <a:tab pos="457200" algn="l"/>
                        </a:tabLst>
                      </a:pPr>
                      <a:r>
                        <a:rPr lang="en-IN" sz="1600" dirty="0" smtClean="0">
                          <a:solidFill>
                            <a:schemeClr val="tx1"/>
                          </a:solidFill>
                          <a:effectLst/>
                          <a:latin typeface="Times New Roman"/>
                          <a:ea typeface="Times New Roman"/>
                          <a:cs typeface="FreeSans"/>
                        </a:rPr>
                        <a:t>Task </a:t>
                      </a:r>
                      <a:r>
                        <a:rPr lang="en-IN" sz="1600" dirty="0">
                          <a:solidFill>
                            <a:schemeClr val="tx1"/>
                          </a:solidFill>
                          <a:effectLst/>
                          <a:latin typeface="Times New Roman"/>
                          <a:ea typeface="Times New Roman"/>
                          <a:cs typeface="FreeSans"/>
                        </a:rPr>
                        <a:t>Management -support registers, related data structures</a:t>
                      </a:r>
                      <a:endParaRPr lang="en-IN" sz="1600" dirty="0">
                        <a:solidFill>
                          <a:schemeClr val="tx1"/>
                        </a:solidFill>
                        <a:effectLst/>
                        <a:latin typeface="Liberation Serif"/>
                        <a:ea typeface="Noto Sans CJK SC Regular"/>
                        <a:cs typeface="FreeSans"/>
                      </a:endParaRPr>
                    </a:p>
                  </a:txBody>
                  <a:tcPr marL="65405" marR="68580" marT="0" marB="0"/>
                </a:tc>
                <a:tc>
                  <a:txBody>
                    <a:bodyPr/>
                    <a:lstStyle/>
                    <a:p>
                      <a:pPr>
                        <a:lnSpc>
                          <a:spcPts val="1380"/>
                        </a:lnSpc>
                        <a:spcAft>
                          <a:spcPts val="1000"/>
                        </a:spcAft>
                        <a:tabLst>
                          <a:tab pos="457200" algn="l"/>
                        </a:tabLst>
                      </a:pPr>
                      <a:r>
                        <a:rPr lang="en-IN" sz="1600" dirty="0">
                          <a:solidFill>
                            <a:schemeClr val="tx1"/>
                          </a:solidFill>
                          <a:effectLst/>
                          <a:highlight>
                            <a:srgbClr val="FFFFFF"/>
                          </a:highlight>
                          <a:latin typeface="Calibri"/>
                          <a:ea typeface="Calibri"/>
                          <a:cs typeface="Calibri"/>
                        </a:rPr>
                        <a:t>R1</a:t>
                      </a:r>
                      <a:endParaRPr lang="en-IN" sz="1600" dirty="0">
                        <a:solidFill>
                          <a:schemeClr val="tx1"/>
                        </a:solidFill>
                        <a:effectLst/>
                        <a:latin typeface="Liberation Serif"/>
                        <a:ea typeface="Noto Sans CJK SC Regular"/>
                        <a:cs typeface="FreeSans"/>
                      </a:endParaRPr>
                    </a:p>
                    <a:p>
                      <a:pPr>
                        <a:lnSpc>
                          <a:spcPts val="1380"/>
                        </a:lnSpc>
                        <a:spcAft>
                          <a:spcPts val="1000"/>
                        </a:spcAft>
                        <a:tabLst>
                          <a:tab pos="457200" algn="l"/>
                        </a:tabLst>
                      </a:pPr>
                      <a:r>
                        <a:rPr lang="en-IN" sz="1600" dirty="0">
                          <a:solidFill>
                            <a:schemeClr val="tx1"/>
                          </a:solidFill>
                          <a:effectLst/>
                          <a:highlight>
                            <a:srgbClr val="FFFFFF"/>
                          </a:highlight>
                          <a:latin typeface="Calibri"/>
                          <a:ea typeface="Calibri"/>
                          <a:cs typeface="Calibri"/>
                        </a:rPr>
                        <a:t>T1</a:t>
                      </a:r>
                      <a:endParaRPr lang="en-IN" sz="1600" dirty="0">
                        <a:solidFill>
                          <a:schemeClr val="tx1"/>
                        </a:solidFill>
                        <a:effectLst/>
                        <a:latin typeface="Liberation Serif"/>
                        <a:ea typeface="Noto Sans CJK SC Regular"/>
                        <a:cs typeface="FreeSans"/>
                      </a:endParaRPr>
                    </a:p>
                  </a:txBody>
                  <a:tcPr marL="65405" marR="68580" marT="0" marB="0"/>
                </a:tc>
                <a:tc>
                  <a:txBody>
                    <a:bodyPr/>
                    <a:lstStyle/>
                    <a:p>
                      <a:pPr>
                        <a:lnSpc>
                          <a:spcPts val="1380"/>
                        </a:lnSpc>
                        <a:spcAft>
                          <a:spcPts val="1000"/>
                        </a:spcAft>
                        <a:tabLst>
                          <a:tab pos="457200" algn="l"/>
                        </a:tabLst>
                      </a:pPr>
                      <a:r>
                        <a:rPr lang="en-IN" sz="1600">
                          <a:solidFill>
                            <a:schemeClr val="tx1"/>
                          </a:solidFill>
                          <a:effectLst/>
                          <a:latin typeface="Calibri"/>
                          <a:ea typeface="Calibri"/>
                          <a:cs typeface="Calibri"/>
                        </a:rPr>
                        <a:t>6-1 to 6-9</a:t>
                      </a:r>
                      <a:endParaRPr lang="en-IN" sz="1600">
                        <a:solidFill>
                          <a:schemeClr val="tx1"/>
                        </a:solidFill>
                        <a:effectLst/>
                        <a:latin typeface="Liberation Serif"/>
                        <a:ea typeface="Noto Sans CJK SC Regular"/>
                        <a:cs typeface="FreeSans"/>
                      </a:endParaRPr>
                    </a:p>
                    <a:p>
                      <a:pPr>
                        <a:lnSpc>
                          <a:spcPts val="1380"/>
                        </a:lnSpc>
                        <a:spcAft>
                          <a:spcPts val="1000"/>
                        </a:spcAft>
                        <a:tabLst>
                          <a:tab pos="457200" algn="l"/>
                        </a:tabLst>
                      </a:pPr>
                      <a:r>
                        <a:rPr lang="en-IN" sz="1600">
                          <a:solidFill>
                            <a:schemeClr val="tx1"/>
                          </a:solidFill>
                          <a:effectLst/>
                          <a:latin typeface="Calibri"/>
                          <a:ea typeface="Calibri"/>
                          <a:cs typeface="Calibri"/>
                        </a:rPr>
                        <a:t>431 - 434</a:t>
                      </a:r>
                      <a:endParaRPr lang="en-IN" sz="1600">
                        <a:solidFill>
                          <a:schemeClr val="tx1"/>
                        </a:solidFill>
                        <a:effectLst/>
                        <a:latin typeface="Liberation Serif"/>
                        <a:ea typeface="Noto Sans CJK SC Regular"/>
                        <a:cs typeface="FreeSans"/>
                      </a:endParaRPr>
                    </a:p>
                  </a:txBody>
                  <a:tcPr marL="65405" marR="68580" marT="0" marB="0"/>
                </a:tc>
              </a:tr>
              <a:tr h="662778">
                <a:tc>
                  <a:txBody>
                    <a:bodyPr/>
                    <a:lstStyle/>
                    <a:p>
                      <a:pPr algn="l">
                        <a:lnSpc>
                          <a:spcPct val="115000"/>
                        </a:lnSpc>
                        <a:spcAft>
                          <a:spcPts val="0"/>
                        </a:spcAft>
                      </a:pPr>
                      <a:r>
                        <a:rPr lang="en-US" sz="1600">
                          <a:effectLst/>
                        </a:rPr>
                        <a:t>4</a:t>
                      </a:r>
                      <a:endParaRPr lang="en-IN" sz="1600">
                        <a:effectLst/>
                        <a:latin typeface="Calibri"/>
                        <a:ea typeface="Times New Roman"/>
                        <a:cs typeface="Times New Roman"/>
                      </a:endParaRPr>
                    </a:p>
                  </a:txBody>
                  <a:tcPr marL="68580" marR="68580" marT="0" marB="0"/>
                </a:tc>
                <a:tc>
                  <a:txBody>
                    <a:bodyPr/>
                    <a:lstStyle/>
                    <a:p>
                      <a:pPr>
                        <a:lnSpc>
                          <a:spcPts val="1380"/>
                        </a:lnSpc>
                        <a:spcAft>
                          <a:spcPts val="1000"/>
                        </a:spcAft>
                        <a:tabLst>
                          <a:tab pos="457200" algn="l"/>
                        </a:tabLst>
                      </a:pPr>
                      <a:endParaRPr lang="en-IN" sz="1600" dirty="0" smtClean="0">
                        <a:solidFill>
                          <a:schemeClr val="tx1"/>
                        </a:solidFill>
                        <a:effectLst/>
                        <a:latin typeface="Times New Roman"/>
                        <a:ea typeface="Times New Roman"/>
                        <a:cs typeface="FreeSans"/>
                      </a:endParaRPr>
                    </a:p>
                    <a:p>
                      <a:pPr>
                        <a:lnSpc>
                          <a:spcPts val="1380"/>
                        </a:lnSpc>
                        <a:spcAft>
                          <a:spcPts val="1000"/>
                        </a:spcAft>
                        <a:tabLst>
                          <a:tab pos="457200" algn="l"/>
                        </a:tabLst>
                      </a:pPr>
                      <a:r>
                        <a:rPr lang="en-IN" sz="1600" dirty="0" smtClean="0">
                          <a:solidFill>
                            <a:schemeClr val="tx1"/>
                          </a:solidFill>
                          <a:effectLst/>
                          <a:latin typeface="Times New Roman"/>
                          <a:ea typeface="Times New Roman"/>
                          <a:cs typeface="FreeSans"/>
                        </a:rPr>
                        <a:t>Task </a:t>
                      </a:r>
                      <a:r>
                        <a:rPr lang="en-IN" sz="1600" dirty="0">
                          <a:solidFill>
                            <a:schemeClr val="tx1"/>
                          </a:solidFill>
                          <a:effectLst/>
                          <a:latin typeface="Times New Roman"/>
                          <a:ea typeface="Times New Roman"/>
                          <a:cs typeface="FreeSans"/>
                        </a:rPr>
                        <a:t>switching.</a:t>
                      </a:r>
                      <a:endParaRPr lang="en-IN" sz="1600" dirty="0">
                        <a:solidFill>
                          <a:schemeClr val="tx1"/>
                        </a:solidFill>
                        <a:effectLst/>
                        <a:latin typeface="Liberation Serif"/>
                        <a:ea typeface="Noto Sans CJK SC Regular"/>
                        <a:cs typeface="FreeSans"/>
                      </a:endParaRPr>
                    </a:p>
                  </a:txBody>
                  <a:tcPr marL="65405" marR="68580" marT="0" marB="0"/>
                </a:tc>
                <a:tc>
                  <a:txBody>
                    <a:bodyPr/>
                    <a:lstStyle/>
                    <a:p>
                      <a:pPr>
                        <a:lnSpc>
                          <a:spcPts val="1380"/>
                        </a:lnSpc>
                        <a:spcAft>
                          <a:spcPts val="1000"/>
                        </a:spcAft>
                        <a:tabLst>
                          <a:tab pos="457200" algn="l"/>
                        </a:tabLst>
                      </a:pPr>
                      <a:r>
                        <a:rPr lang="en-IN" sz="1600" dirty="0">
                          <a:solidFill>
                            <a:schemeClr val="tx1"/>
                          </a:solidFill>
                          <a:effectLst/>
                          <a:highlight>
                            <a:srgbClr val="FFFFFF"/>
                          </a:highlight>
                          <a:latin typeface="Calibri"/>
                          <a:ea typeface="Calibri"/>
                          <a:cs typeface="Calibri"/>
                        </a:rPr>
                        <a:t>R1</a:t>
                      </a:r>
                      <a:endParaRPr lang="en-IN" sz="1600" dirty="0">
                        <a:solidFill>
                          <a:schemeClr val="tx1"/>
                        </a:solidFill>
                        <a:effectLst/>
                        <a:latin typeface="Liberation Serif"/>
                        <a:ea typeface="Noto Sans CJK SC Regular"/>
                        <a:cs typeface="FreeSans"/>
                      </a:endParaRPr>
                    </a:p>
                    <a:p>
                      <a:pPr>
                        <a:lnSpc>
                          <a:spcPts val="1380"/>
                        </a:lnSpc>
                        <a:spcAft>
                          <a:spcPts val="1000"/>
                        </a:spcAft>
                        <a:tabLst>
                          <a:tab pos="457200" algn="l"/>
                        </a:tabLst>
                      </a:pPr>
                      <a:r>
                        <a:rPr lang="en-IN" sz="1600" dirty="0">
                          <a:solidFill>
                            <a:schemeClr val="tx1"/>
                          </a:solidFill>
                          <a:effectLst/>
                          <a:highlight>
                            <a:srgbClr val="FFFFFF"/>
                          </a:highlight>
                          <a:latin typeface="Calibri"/>
                          <a:ea typeface="Calibri"/>
                          <a:cs typeface="Calibri"/>
                        </a:rPr>
                        <a:t>T1</a:t>
                      </a:r>
                      <a:endParaRPr lang="en-IN" sz="1600" dirty="0">
                        <a:solidFill>
                          <a:schemeClr val="tx1"/>
                        </a:solidFill>
                        <a:effectLst/>
                        <a:latin typeface="Liberation Serif"/>
                        <a:ea typeface="Noto Sans CJK SC Regular"/>
                        <a:cs typeface="FreeSans"/>
                      </a:endParaRPr>
                    </a:p>
                  </a:txBody>
                  <a:tcPr marL="65405" marR="68580" marT="0" marB="0"/>
                </a:tc>
                <a:tc>
                  <a:txBody>
                    <a:bodyPr/>
                    <a:lstStyle/>
                    <a:p>
                      <a:pPr>
                        <a:lnSpc>
                          <a:spcPts val="1380"/>
                        </a:lnSpc>
                        <a:spcAft>
                          <a:spcPts val="1000"/>
                        </a:spcAft>
                        <a:tabLst>
                          <a:tab pos="457200" algn="l"/>
                        </a:tabLst>
                      </a:pPr>
                      <a:r>
                        <a:rPr lang="en-IN" sz="1600" dirty="0">
                          <a:solidFill>
                            <a:schemeClr val="tx1"/>
                          </a:solidFill>
                          <a:effectLst/>
                          <a:latin typeface="Calibri"/>
                          <a:ea typeface="Calibri"/>
                          <a:cs typeface="Calibri"/>
                        </a:rPr>
                        <a:t>6-10 to 6-13</a:t>
                      </a:r>
                      <a:endParaRPr lang="en-IN" sz="1600" dirty="0">
                        <a:solidFill>
                          <a:schemeClr val="tx1"/>
                        </a:solidFill>
                        <a:effectLst/>
                        <a:latin typeface="Liberation Serif"/>
                        <a:ea typeface="Noto Sans CJK SC Regular"/>
                        <a:cs typeface="FreeSans"/>
                      </a:endParaRPr>
                    </a:p>
                    <a:p>
                      <a:pPr>
                        <a:lnSpc>
                          <a:spcPts val="1380"/>
                        </a:lnSpc>
                        <a:spcAft>
                          <a:spcPts val="1000"/>
                        </a:spcAft>
                        <a:tabLst>
                          <a:tab pos="457200" algn="l"/>
                        </a:tabLst>
                      </a:pPr>
                      <a:r>
                        <a:rPr lang="en-IN" sz="1600" dirty="0">
                          <a:solidFill>
                            <a:schemeClr val="tx1"/>
                          </a:solidFill>
                          <a:effectLst/>
                          <a:latin typeface="Calibri"/>
                          <a:ea typeface="Calibri"/>
                          <a:cs typeface="Calibri"/>
                        </a:rPr>
                        <a:t>435</a:t>
                      </a:r>
                      <a:endParaRPr lang="en-IN" sz="1600" dirty="0">
                        <a:solidFill>
                          <a:schemeClr val="tx1"/>
                        </a:solidFill>
                        <a:effectLst/>
                        <a:latin typeface="Liberation Serif"/>
                        <a:ea typeface="Noto Sans CJK SC Regular"/>
                        <a:cs typeface="FreeSans"/>
                      </a:endParaRPr>
                    </a:p>
                  </a:txBody>
                  <a:tcPr marL="65405" marR="68580" marT="0" marB="0"/>
                </a:tc>
              </a:tr>
            </a:tbl>
          </a:graphicData>
        </a:graphic>
      </p:graphicFrame>
      <p:sp>
        <p:nvSpPr>
          <p:cNvPr id="4" name="Slide Number Placeholder 3"/>
          <p:cNvSpPr>
            <a:spLocks noGrp="1"/>
          </p:cNvSpPr>
          <p:nvPr>
            <p:ph type="sldNum" sz="quarter" idx="12"/>
          </p:nvPr>
        </p:nvSpPr>
        <p:spPr/>
        <p:txBody>
          <a:bodyPr/>
          <a:lstStyle/>
          <a:p>
            <a:pPr>
              <a:defRPr/>
            </a:pPr>
            <a:fld id="{14E40042-87ED-425F-AF1F-BA731B4E6C17}" type="slidenum">
              <a:rPr lang="en-US" smtClean="0"/>
              <a:pPr>
                <a:defRPr/>
              </a:pPr>
              <a:t>5</a:t>
            </a:fld>
            <a:endParaRPr lang="en-US"/>
          </a:p>
        </p:txBody>
      </p:sp>
      <p:pic>
        <p:nvPicPr>
          <p:cNvPr id="6" name="Picture 6"/>
          <p:cNvPicPr>
            <a:picLocks noChangeAspect="1"/>
          </p:cNvPicPr>
          <p:nvPr/>
        </p:nvPicPr>
        <p:blipFill>
          <a:blip r:embed="rId2" cstate="print"/>
          <a:srcRect/>
          <a:stretch>
            <a:fillRect/>
          </a:stretch>
        </p:blipFill>
        <p:spPr bwMode="auto">
          <a:xfrm>
            <a:off x="127000" y="333375"/>
            <a:ext cx="1270000" cy="1200150"/>
          </a:xfrm>
          <a:prstGeom prst="rect">
            <a:avLst/>
          </a:prstGeom>
          <a:noFill/>
          <a:ln w="9525">
            <a:noFill/>
            <a:miter lim="800000"/>
            <a:headEnd/>
            <a:tailEnd/>
          </a:ln>
        </p:spPr>
      </p:pic>
    </p:spTree>
    <p:extLst>
      <p:ext uri="{BB962C8B-B14F-4D97-AF65-F5344CB8AC3E}">
        <p14:creationId xmlns:p14="http://schemas.microsoft.com/office/powerpoint/2010/main" xmlns="" val="8541968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8383" y="200416"/>
            <a:ext cx="9539505" cy="1736725"/>
          </a:xfrm>
        </p:spPr>
        <p:txBody>
          <a:bodyPr>
            <a:normAutofit fontScale="90000"/>
          </a:bodyPr>
          <a:lstStyle/>
          <a:p>
            <a:r>
              <a:rPr lang="en-US" dirty="0" smtClean="0"/>
              <a:t/>
            </a:r>
            <a:br>
              <a:rPr lang="en-US" dirty="0" smtClean="0"/>
            </a:br>
            <a:r>
              <a:rPr lang="en-US" dirty="0" smtClean="0"/>
              <a:t/>
            </a:r>
            <a:br>
              <a:rPr lang="en-US" dirty="0" smtClean="0"/>
            </a:br>
            <a:r>
              <a:rPr lang="en-US" sz="3600" spc="-10" dirty="0" smtClean="0">
                <a:solidFill>
                  <a:srgbClr val="FF0000"/>
                </a:solidFill>
              </a:rPr>
              <a:t>How does Processor know which TSS to save the old task in?</a:t>
            </a:r>
            <a:r>
              <a:rPr lang="en-US" sz="3600" dirty="0" smtClean="0"/>
              <a:t/>
            </a:r>
            <a:br>
              <a:rPr lang="en-US" sz="3600" dirty="0" smtClean="0"/>
            </a:br>
            <a:endParaRPr lang="en-US" sz="3600" dirty="0"/>
          </a:p>
        </p:txBody>
      </p:sp>
      <p:sp>
        <p:nvSpPr>
          <p:cNvPr id="3" name="Content Placeholder 2"/>
          <p:cNvSpPr>
            <a:spLocks noGrp="1"/>
          </p:cNvSpPr>
          <p:nvPr>
            <p:ph idx="1"/>
          </p:nvPr>
        </p:nvSpPr>
        <p:spPr/>
        <p:txBody>
          <a:bodyPr>
            <a:normAutofit/>
          </a:bodyPr>
          <a:lstStyle/>
          <a:p>
            <a:pPr>
              <a:buFont typeface="Wingdings" pitchFamily="2" charset="2"/>
              <a:buChar char="§"/>
            </a:pPr>
            <a:r>
              <a:rPr lang="en-US" dirty="0" smtClean="0"/>
              <a:t>In  case of a Task switch, processor saves its complete context in a TSS and load a new context from another TSS.</a:t>
            </a:r>
          </a:p>
          <a:p>
            <a:endParaRPr lang="en-US" dirty="0" smtClean="0"/>
          </a:p>
          <a:p>
            <a:pPr>
              <a:buFont typeface="Wingdings" pitchFamily="2" charset="2"/>
              <a:buChar char="§"/>
            </a:pPr>
            <a:r>
              <a:rPr lang="en-US" dirty="0" smtClean="0"/>
              <a:t>When a new task begins</a:t>
            </a:r>
            <a:r>
              <a:rPr lang="en-US" dirty="0" smtClean="0">
                <a:solidFill>
                  <a:srgbClr val="FF0000"/>
                </a:solidFill>
              </a:rPr>
              <a:t>, Task Register </a:t>
            </a:r>
            <a:r>
              <a:rPr lang="en-US" dirty="0" smtClean="0"/>
              <a:t>is updated with a selector to new task’s TSS. </a:t>
            </a:r>
          </a:p>
          <a:p>
            <a:endParaRPr lang="en-US" dirty="0" smtClean="0"/>
          </a:p>
          <a:p>
            <a:pPr>
              <a:buFont typeface="Wingdings" pitchFamily="2" charset="2"/>
              <a:buChar char="§"/>
            </a:pPr>
            <a:r>
              <a:rPr lang="en-US" dirty="0" smtClean="0"/>
              <a:t>Current context is saved in the TSS pointed to by </a:t>
            </a:r>
            <a:r>
              <a:rPr lang="en-US" dirty="0" smtClean="0">
                <a:solidFill>
                  <a:srgbClr val="FF0000"/>
                </a:solidFill>
              </a:rPr>
              <a:t>Task Register.</a:t>
            </a:r>
            <a:endParaRPr lang="en-US" dirty="0" smtClean="0"/>
          </a:p>
          <a:p>
            <a:endParaRPr lang="en-US" sz="2400" dirty="0" smtClean="0"/>
          </a:p>
          <a:p>
            <a:endParaRPr lang="en-US" dirty="0"/>
          </a:p>
        </p:txBody>
      </p:sp>
      <p:pic>
        <p:nvPicPr>
          <p:cNvPr id="4" name="Picture 6"/>
          <p:cNvPicPr>
            <a:picLocks noChangeAspect="1"/>
          </p:cNvPicPr>
          <p:nvPr/>
        </p:nvPicPr>
        <p:blipFill>
          <a:blip r:embed="rId2" cstate="print"/>
          <a:srcRect/>
          <a:stretch>
            <a:fillRect/>
          </a:stretch>
        </p:blipFill>
        <p:spPr bwMode="auto">
          <a:xfrm>
            <a:off x="127000" y="333375"/>
            <a:ext cx="1270000" cy="12001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14E40042-87ED-425F-AF1F-BA731B4E6C17}"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175" y="839244"/>
            <a:ext cx="10254641" cy="751562"/>
          </a:xfrm>
        </p:spPr>
        <p:txBody>
          <a:bodyPr>
            <a:normAutofit/>
          </a:bodyPr>
          <a:lstStyle/>
          <a:p>
            <a:r>
              <a:rPr lang="en-US" sz="3200" spc="-10" dirty="0" smtClean="0">
                <a:solidFill>
                  <a:srgbClr val="FF0000"/>
                </a:solidFill>
              </a:rPr>
              <a:t>TR: Task Register</a:t>
            </a:r>
          </a:p>
        </p:txBody>
      </p:sp>
      <p:sp>
        <p:nvSpPr>
          <p:cNvPr id="3" name="Content Placeholder 2"/>
          <p:cNvSpPr>
            <a:spLocks noGrp="1"/>
          </p:cNvSpPr>
          <p:nvPr>
            <p:ph idx="1"/>
          </p:nvPr>
        </p:nvSpPr>
        <p:spPr>
          <a:xfrm>
            <a:off x="1315232" y="1941534"/>
            <a:ext cx="10267167" cy="4221271"/>
          </a:xfrm>
        </p:spPr>
        <p:txBody>
          <a:bodyPr>
            <a:normAutofit/>
          </a:bodyPr>
          <a:lstStyle/>
          <a:p>
            <a:pPr marL="342900" lvl="1" indent="-342900" algn="just">
              <a:buFont typeface="Wingdings" pitchFamily="2" charset="2"/>
              <a:buChar char="§"/>
            </a:pPr>
            <a:r>
              <a:rPr lang="en-US" sz="2000" dirty="0" smtClean="0"/>
              <a:t>It holds </a:t>
            </a:r>
            <a:r>
              <a:rPr lang="en-US" sz="2000" dirty="0" smtClean="0">
                <a:solidFill>
                  <a:srgbClr val="FF0000"/>
                </a:solidFill>
              </a:rPr>
              <a:t>16 bit selector pointing to TSS </a:t>
            </a:r>
            <a:r>
              <a:rPr lang="en-US" sz="2000" dirty="0" smtClean="0"/>
              <a:t>descriptor (in GDT ) of current task being executed by processor.</a:t>
            </a:r>
          </a:p>
          <a:p>
            <a:pPr marL="342900" lvl="1" indent="-342900" algn="just">
              <a:buNone/>
            </a:pPr>
            <a:endParaRPr lang="en-US" sz="2000" dirty="0" smtClean="0"/>
          </a:p>
          <a:p>
            <a:pPr marL="342900" lvl="1" indent="-342900" algn="just">
              <a:buFont typeface="Wingdings" pitchFamily="2" charset="2"/>
              <a:buChar char="§"/>
            </a:pPr>
            <a:r>
              <a:rPr lang="en-US" sz="2000" dirty="0" smtClean="0"/>
              <a:t>The task register has both a "</a:t>
            </a:r>
            <a:r>
              <a:rPr lang="en-US" sz="2000" dirty="0" smtClean="0">
                <a:solidFill>
                  <a:srgbClr val="FF0000"/>
                </a:solidFill>
              </a:rPr>
              <a:t>visible</a:t>
            </a:r>
            <a:r>
              <a:rPr lang="en-US" sz="2000" dirty="0" smtClean="0"/>
              <a:t>" portion  and an "</a:t>
            </a:r>
            <a:r>
              <a:rPr lang="en-US" sz="2000" dirty="0" smtClean="0">
                <a:solidFill>
                  <a:srgbClr val="FF0000"/>
                </a:solidFill>
              </a:rPr>
              <a:t>invisible</a:t>
            </a:r>
            <a:r>
              <a:rPr lang="en-US" sz="2000" dirty="0" smtClean="0"/>
              <a:t>" portion.</a:t>
            </a:r>
          </a:p>
          <a:p>
            <a:pPr marL="342900" lvl="1" indent="-342900" algn="just">
              <a:buNone/>
            </a:pPr>
            <a:endParaRPr lang="en-US" sz="2000" dirty="0" smtClean="0"/>
          </a:p>
          <a:p>
            <a:pPr marL="342900" lvl="1" indent="-342900" algn="just">
              <a:buFont typeface="Wingdings" pitchFamily="2" charset="2"/>
              <a:buChar char="§"/>
            </a:pPr>
            <a:r>
              <a:rPr lang="en-US" sz="2000" dirty="0" smtClean="0"/>
              <a:t>The </a:t>
            </a:r>
            <a:r>
              <a:rPr lang="en-US" sz="2000" dirty="0" smtClean="0">
                <a:solidFill>
                  <a:srgbClr val="FF0000"/>
                </a:solidFill>
              </a:rPr>
              <a:t>selector in the visible portion </a:t>
            </a:r>
            <a:r>
              <a:rPr lang="en-US" sz="2000" dirty="0" smtClean="0"/>
              <a:t>selects a TSS descriptor in the GDT.</a:t>
            </a:r>
          </a:p>
          <a:p>
            <a:pPr marL="342900" lvl="1" indent="-342900" algn="just">
              <a:buNone/>
            </a:pPr>
            <a:endParaRPr lang="en-US" sz="2000" dirty="0" smtClean="0"/>
          </a:p>
          <a:p>
            <a:pPr marL="342900" lvl="1" indent="-342900" algn="just">
              <a:buFont typeface="Wingdings" pitchFamily="2" charset="2"/>
              <a:buChar char="§"/>
            </a:pPr>
            <a:r>
              <a:rPr lang="en-US" sz="2000" dirty="0" smtClean="0"/>
              <a:t>The processor uses the </a:t>
            </a:r>
            <a:r>
              <a:rPr lang="en-US" sz="2000" dirty="0" smtClean="0">
                <a:solidFill>
                  <a:srgbClr val="FF0000"/>
                </a:solidFill>
              </a:rPr>
              <a:t>invisible portion </a:t>
            </a:r>
            <a:r>
              <a:rPr lang="en-US" sz="2000" dirty="0" smtClean="0"/>
              <a:t>to cache </a:t>
            </a:r>
            <a:r>
              <a:rPr lang="en-US" sz="2000" dirty="0" smtClean="0">
                <a:solidFill>
                  <a:srgbClr val="FF0000"/>
                </a:solidFill>
              </a:rPr>
              <a:t>the base and limit </a:t>
            </a:r>
            <a:r>
              <a:rPr lang="en-US" sz="2000" dirty="0" smtClean="0"/>
              <a:t>values from the TSS descriptor.</a:t>
            </a:r>
          </a:p>
          <a:p>
            <a:endParaRPr lang="en-US" dirty="0" smtClean="0"/>
          </a:p>
        </p:txBody>
      </p:sp>
      <p:pic>
        <p:nvPicPr>
          <p:cNvPr id="4" name="Picture 6"/>
          <p:cNvPicPr>
            <a:picLocks noChangeAspect="1"/>
          </p:cNvPicPr>
          <p:nvPr/>
        </p:nvPicPr>
        <p:blipFill>
          <a:blip r:embed="rId2" cstate="print"/>
          <a:srcRect/>
          <a:stretch>
            <a:fillRect/>
          </a:stretch>
        </p:blipFill>
        <p:spPr bwMode="auto">
          <a:xfrm>
            <a:off x="127000" y="333375"/>
            <a:ext cx="1270000" cy="12001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14E40042-87ED-425F-AF1F-BA731B4E6C17}"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991637" y="914400"/>
            <a:ext cx="8041711" cy="522682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183165" y="5983428"/>
            <a:ext cx="3320627" cy="315595"/>
          </a:xfrm>
          <a:prstGeom prst="rect">
            <a:avLst/>
          </a:prstGeom>
        </p:spPr>
        <p:txBody>
          <a:bodyPr vert="horz" wrap="square" lIns="0" tIns="0" rIns="0" bIns="0" rtlCol="0">
            <a:spAutoFit/>
          </a:bodyPr>
          <a:lstStyle/>
          <a:p>
            <a:pPr marL="12700">
              <a:lnSpc>
                <a:spcPct val="100000"/>
              </a:lnSpc>
            </a:pPr>
            <a:r>
              <a:rPr sz="2000" b="1" dirty="0">
                <a:latin typeface="Arial"/>
                <a:cs typeface="Arial"/>
              </a:rPr>
              <a:t>Fig. 3 </a:t>
            </a:r>
            <a:r>
              <a:rPr sz="2000" b="1" spc="-30" dirty="0">
                <a:latin typeface="Arial"/>
                <a:cs typeface="Arial"/>
              </a:rPr>
              <a:t>:Task</a:t>
            </a:r>
            <a:r>
              <a:rPr sz="2000" b="1" spc="-114" dirty="0">
                <a:latin typeface="Arial"/>
                <a:cs typeface="Arial"/>
              </a:rPr>
              <a:t> </a:t>
            </a:r>
            <a:r>
              <a:rPr sz="2000" b="1" dirty="0">
                <a:latin typeface="Arial"/>
                <a:cs typeface="Arial"/>
              </a:rPr>
              <a:t>Register</a:t>
            </a:r>
            <a:endParaRPr sz="2000">
              <a:latin typeface="Arial"/>
              <a:cs typeface="Arial"/>
            </a:endParaRPr>
          </a:p>
        </p:txBody>
      </p:sp>
      <p:sp>
        <p:nvSpPr>
          <p:cNvPr id="5" name="Rectangle 4"/>
          <p:cNvSpPr/>
          <p:nvPr/>
        </p:nvSpPr>
        <p:spPr>
          <a:xfrm>
            <a:off x="2570912" y="121073"/>
            <a:ext cx="4894599" cy="830997"/>
          </a:xfrm>
          <a:prstGeom prst="rect">
            <a:avLst/>
          </a:prstGeom>
        </p:spPr>
        <p:txBody>
          <a:bodyPr wrap="square">
            <a:spAutoFit/>
          </a:bodyPr>
          <a:lstStyle/>
          <a:p>
            <a:r>
              <a:rPr lang="en-IN" sz="4800" spc="-100" dirty="0" smtClean="0">
                <a:solidFill>
                  <a:srgbClr val="FF0000"/>
                </a:solidFill>
                <a:latin typeface="+mj-lt"/>
              </a:rPr>
              <a:t>Task</a:t>
            </a:r>
            <a:r>
              <a:rPr lang="en-IN" sz="4800" spc="-65" dirty="0" smtClean="0">
                <a:solidFill>
                  <a:srgbClr val="FF0000"/>
                </a:solidFill>
                <a:latin typeface="+mj-lt"/>
              </a:rPr>
              <a:t> </a:t>
            </a:r>
            <a:r>
              <a:rPr lang="en-IN" sz="4800" spc="-25" dirty="0">
                <a:solidFill>
                  <a:srgbClr val="FF0000"/>
                </a:solidFill>
                <a:latin typeface="+mj-lt"/>
              </a:rPr>
              <a:t>Register</a:t>
            </a:r>
            <a:endParaRPr lang="en-IN" sz="4800" dirty="0">
              <a:solidFill>
                <a:srgbClr val="FF0000"/>
              </a:solidFill>
              <a:latin typeface="+mj-lt"/>
            </a:endParaRPr>
          </a:p>
        </p:txBody>
      </p:sp>
      <p:pic>
        <p:nvPicPr>
          <p:cNvPr id="6" name="Picture 6"/>
          <p:cNvPicPr>
            <a:picLocks noChangeAspect="1"/>
          </p:cNvPicPr>
          <p:nvPr/>
        </p:nvPicPr>
        <p:blipFill>
          <a:blip r:embed="rId3" cstate="print"/>
          <a:srcRect/>
          <a:stretch>
            <a:fillRect/>
          </a:stretch>
        </p:blipFill>
        <p:spPr bwMode="auto">
          <a:xfrm>
            <a:off x="195263" y="287338"/>
            <a:ext cx="1270000" cy="1147762"/>
          </a:xfrm>
          <a:prstGeom prst="rect">
            <a:avLst/>
          </a:prstGeom>
          <a:noFill/>
          <a:ln w="9525">
            <a:noFill/>
            <a:miter lim="800000"/>
            <a:headEnd/>
            <a:tailEnd/>
          </a:ln>
        </p:spPr>
      </p:pic>
    </p:spTree>
    <p:extLst>
      <p:ext uri="{BB962C8B-B14F-4D97-AF65-F5344CB8AC3E}">
        <p14:creationId xmlns:p14="http://schemas.microsoft.com/office/powerpoint/2010/main" xmlns="" val="27958783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6689" y="287339"/>
            <a:ext cx="9138673" cy="702218"/>
          </a:xfrm>
        </p:spPr>
        <p:txBody>
          <a:bodyPr>
            <a:normAutofit fontScale="90000"/>
          </a:bodyPr>
          <a:lstStyle/>
          <a:p>
            <a:r>
              <a:rPr lang="en-IN" spc="-100" dirty="0" smtClean="0">
                <a:solidFill>
                  <a:srgbClr val="FF0000"/>
                </a:solidFill>
              </a:rPr>
              <a:t>Task</a:t>
            </a:r>
            <a:r>
              <a:rPr lang="en-IN" spc="-65" dirty="0" smtClean="0">
                <a:solidFill>
                  <a:srgbClr val="FF0000"/>
                </a:solidFill>
              </a:rPr>
              <a:t> </a:t>
            </a:r>
            <a:r>
              <a:rPr lang="en-IN" spc="-25" dirty="0" smtClean="0">
                <a:solidFill>
                  <a:srgbClr val="FF0000"/>
                </a:solidFill>
              </a:rPr>
              <a:t>Register</a:t>
            </a:r>
            <a:endParaRPr lang="en-IN" dirty="0">
              <a:solidFill>
                <a:srgbClr val="FF0000"/>
              </a:solidFill>
            </a:endParaRPr>
          </a:p>
        </p:txBody>
      </p:sp>
      <p:sp>
        <p:nvSpPr>
          <p:cNvPr id="3" name="Content Placeholder 2"/>
          <p:cNvSpPr>
            <a:spLocks noGrp="1"/>
          </p:cNvSpPr>
          <p:nvPr>
            <p:ph idx="1"/>
          </p:nvPr>
        </p:nvSpPr>
        <p:spPr>
          <a:xfrm>
            <a:off x="1034333" y="1891431"/>
            <a:ext cx="10058400" cy="3695178"/>
          </a:xfrm>
        </p:spPr>
        <p:txBody>
          <a:bodyPr/>
          <a:lstStyle/>
          <a:p>
            <a:pPr algn="just"/>
            <a:r>
              <a:rPr lang="en-IN" b="1" dirty="0" smtClean="0">
                <a:solidFill>
                  <a:srgbClr val="00B050"/>
                </a:solidFill>
              </a:rPr>
              <a:t>LTR </a:t>
            </a:r>
            <a:r>
              <a:rPr lang="en-IN" b="1" dirty="0">
                <a:solidFill>
                  <a:srgbClr val="00B050"/>
                </a:solidFill>
              </a:rPr>
              <a:t>(Load task register) </a:t>
            </a:r>
            <a:r>
              <a:rPr lang="en-IN" b="1" dirty="0" smtClean="0">
                <a:solidFill>
                  <a:srgbClr val="00B050"/>
                </a:solidFill>
              </a:rPr>
              <a:t>:</a:t>
            </a:r>
          </a:p>
          <a:p>
            <a:pPr lvl="1" algn="just">
              <a:buFont typeface="Wingdings" pitchFamily="2" charset="2"/>
              <a:buChar char="§"/>
            </a:pPr>
            <a:r>
              <a:rPr lang="en-IN" sz="2000" dirty="0" smtClean="0"/>
              <a:t>Loads the visible portion of the task register with the operand, which must index to a TSS descriptor in the GDT. </a:t>
            </a:r>
          </a:p>
          <a:p>
            <a:pPr lvl="1" algn="just">
              <a:buFont typeface="Wingdings" pitchFamily="2" charset="2"/>
              <a:buChar char="§"/>
            </a:pPr>
            <a:r>
              <a:rPr lang="en-IN" sz="2000" dirty="0" smtClean="0"/>
              <a:t>The LTR instruction also loads the invisible portion with information from the TSS descriptor. </a:t>
            </a:r>
          </a:p>
          <a:p>
            <a:pPr lvl="1" algn="just">
              <a:buFont typeface="Wingdings" pitchFamily="2" charset="2"/>
              <a:buChar char="§"/>
            </a:pPr>
            <a:r>
              <a:rPr lang="en-IN" sz="2000" dirty="0" smtClean="0"/>
              <a:t>The </a:t>
            </a:r>
            <a:r>
              <a:rPr lang="en-IN" sz="2000" b="1" dirty="0" smtClean="0"/>
              <a:t>LTR instruction is a </a:t>
            </a:r>
            <a:r>
              <a:rPr lang="en-IN" sz="2000" b="1" dirty="0"/>
              <a:t>privileged instruction</a:t>
            </a:r>
            <a:r>
              <a:rPr lang="en-IN" sz="2000" dirty="0"/>
              <a:t>; it may be executed only when the CPL is 0. </a:t>
            </a:r>
          </a:p>
          <a:p>
            <a:pPr lvl="1" algn="just">
              <a:buFont typeface="Wingdings" pitchFamily="2" charset="2"/>
              <a:buChar char="§"/>
            </a:pPr>
            <a:r>
              <a:rPr lang="en-IN" sz="2000" dirty="0"/>
              <a:t>The LTR instruction generally is used during system initialization to put an initial value in the task register</a:t>
            </a:r>
            <a:r>
              <a:rPr lang="en-IN" sz="2000" dirty="0" smtClean="0"/>
              <a:t>; afterwards</a:t>
            </a:r>
            <a:r>
              <a:rPr lang="en-IN" sz="2000" dirty="0"/>
              <a:t>, the contents of the TR register are changed by events which cause a task switch.</a:t>
            </a:r>
          </a:p>
          <a:p>
            <a:pPr algn="just"/>
            <a:r>
              <a:rPr lang="en-IN" b="1" dirty="0">
                <a:solidFill>
                  <a:srgbClr val="00B050"/>
                </a:solidFill>
              </a:rPr>
              <a:t>STR (Store task register</a:t>
            </a:r>
            <a:r>
              <a:rPr lang="en-IN" b="1" dirty="0" smtClean="0">
                <a:solidFill>
                  <a:srgbClr val="00B050"/>
                </a:solidFill>
              </a:rPr>
              <a:t>): </a:t>
            </a:r>
            <a:r>
              <a:rPr lang="en-IN" b="1" dirty="0" smtClean="0"/>
              <a:t> </a:t>
            </a:r>
          </a:p>
          <a:p>
            <a:pPr lvl="1" algn="just"/>
            <a:r>
              <a:rPr lang="en-IN" sz="2000" dirty="0"/>
              <a:t>stores the visible portion of the task register in a general </a:t>
            </a:r>
            <a:r>
              <a:rPr lang="en-IN" sz="2000" dirty="0" smtClean="0"/>
              <a:t>register or </a:t>
            </a:r>
            <a:r>
              <a:rPr lang="en-IN" sz="2000" dirty="0"/>
              <a:t>memory</a:t>
            </a:r>
            <a:r>
              <a:rPr lang="en-IN" sz="2000" dirty="0" smtClean="0"/>
              <a:t>.</a:t>
            </a:r>
          </a:p>
          <a:p>
            <a:pPr lvl="1" algn="just"/>
            <a:r>
              <a:rPr lang="en-US" sz="2000" b="1" dirty="0" smtClean="0"/>
              <a:t>STR is not privileged.</a:t>
            </a:r>
          </a:p>
          <a:p>
            <a:pPr lvl="1"/>
            <a:endParaRPr lang="en-IN" sz="2000" dirty="0"/>
          </a:p>
          <a:p>
            <a:endParaRPr lang="en-IN" dirty="0"/>
          </a:p>
        </p:txBody>
      </p:sp>
      <p:sp>
        <p:nvSpPr>
          <p:cNvPr id="4" name="Slide Number Placeholder 3"/>
          <p:cNvSpPr>
            <a:spLocks noGrp="1"/>
          </p:cNvSpPr>
          <p:nvPr>
            <p:ph type="sldNum" sz="quarter" idx="12"/>
          </p:nvPr>
        </p:nvSpPr>
        <p:spPr/>
        <p:txBody>
          <a:bodyPr/>
          <a:lstStyle/>
          <a:p>
            <a:pPr>
              <a:defRPr/>
            </a:pPr>
            <a:fld id="{14E40042-87ED-425F-AF1F-BA731B4E6C17}" type="slidenum">
              <a:rPr lang="en-US" smtClean="0"/>
              <a:pPr>
                <a:defRPr/>
              </a:pPr>
              <a:t>53</a:t>
            </a:fld>
            <a:endParaRPr lang="en-US"/>
          </a:p>
        </p:txBody>
      </p:sp>
      <p:pic>
        <p:nvPicPr>
          <p:cNvPr id="5" name="Picture 6"/>
          <p:cNvPicPr>
            <a:picLocks noChangeAspect="1"/>
          </p:cNvPicPr>
          <p:nvPr/>
        </p:nvPicPr>
        <p:blipFill>
          <a:blip r:embed="rId2" cstate="print"/>
          <a:srcRect/>
          <a:stretch>
            <a:fillRect/>
          </a:stretch>
        </p:blipFill>
        <p:spPr bwMode="auto">
          <a:xfrm>
            <a:off x="195263" y="287338"/>
            <a:ext cx="982184" cy="887648"/>
          </a:xfrm>
          <a:prstGeom prst="rect">
            <a:avLst/>
          </a:prstGeom>
          <a:noFill/>
          <a:ln w="9525">
            <a:noFill/>
            <a:miter lim="800000"/>
            <a:headEnd/>
            <a:tailEnd/>
          </a:ln>
        </p:spPr>
      </p:pic>
      <p:pic>
        <p:nvPicPr>
          <p:cNvPr id="6" name="Picture 6"/>
          <p:cNvPicPr>
            <a:picLocks noChangeAspect="1"/>
          </p:cNvPicPr>
          <p:nvPr/>
        </p:nvPicPr>
        <p:blipFill>
          <a:blip r:embed="rId3" cstate="print"/>
          <a:srcRect/>
          <a:stretch>
            <a:fillRect/>
          </a:stretch>
        </p:blipFill>
        <p:spPr bwMode="auto">
          <a:xfrm>
            <a:off x="127000" y="333375"/>
            <a:ext cx="1270000" cy="1200150"/>
          </a:xfrm>
          <a:prstGeom prst="rect">
            <a:avLst/>
          </a:prstGeom>
          <a:noFill/>
          <a:ln w="9525">
            <a:noFill/>
            <a:miter lim="800000"/>
            <a:headEnd/>
            <a:tailEnd/>
          </a:ln>
        </p:spPr>
      </p:pic>
    </p:spTree>
    <p:extLst>
      <p:ext uri="{BB962C8B-B14F-4D97-AF65-F5344CB8AC3E}">
        <p14:creationId xmlns:p14="http://schemas.microsoft.com/office/powerpoint/2010/main" xmlns="" val="11512201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39" y="287338"/>
            <a:ext cx="9451823" cy="1278415"/>
          </a:xfrm>
        </p:spPr>
        <p:txBody>
          <a:bodyPr>
            <a:normAutofit/>
          </a:bodyPr>
          <a:lstStyle/>
          <a:p>
            <a:r>
              <a:rPr lang="en-US" sz="4300" spc="-85" dirty="0" smtClean="0">
                <a:solidFill>
                  <a:srgbClr val="FF0000"/>
                </a:solidFill>
              </a:rPr>
              <a:t>Virtual memory to each task</a:t>
            </a:r>
            <a:endParaRPr lang="en-US" sz="4300" spc="-85" dirty="0">
              <a:solidFill>
                <a:srgbClr val="FF0000"/>
              </a:solidFill>
            </a:endParaRPr>
          </a:p>
        </p:txBody>
      </p:sp>
      <p:sp>
        <p:nvSpPr>
          <p:cNvPr id="3" name="Content Placeholder 2"/>
          <p:cNvSpPr>
            <a:spLocks noGrp="1"/>
          </p:cNvSpPr>
          <p:nvPr>
            <p:ph idx="1"/>
          </p:nvPr>
        </p:nvSpPr>
        <p:spPr/>
        <p:txBody>
          <a:bodyPr/>
          <a:lstStyle/>
          <a:p>
            <a:r>
              <a:rPr lang="en-US" sz="2400" dirty="0" smtClean="0"/>
              <a:t>GDT- 8191 descriptors</a:t>
            </a:r>
          </a:p>
          <a:p>
            <a:r>
              <a:rPr lang="en-US" sz="2400" dirty="0" smtClean="0"/>
              <a:t>LDT-8192 descriptors</a:t>
            </a:r>
          </a:p>
          <a:p>
            <a:r>
              <a:rPr lang="en-US" sz="2400" dirty="0" smtClean="0"/>
              <a:t>Each descriptor can define a segment up to 4GB</a:t>
            </a:r>
          </a:p>
          <a:p>
            <a:r>
              <a:rPr lang="en-US" sz="2400" dirty="0" smtClean="0"/>
              <a:t>Total memory = 4GB (8191+8192)</a:t>
            </a:r>
          </a:p>
          <a:p>
            <a:pPr>
              <a:buNone/>
            </a:pPr>
            <a:r>
              <a:rPr lang="en-US" sz="2400" dirty="0" smtClean="0"/>
              <a:t>                              = 4GB x 16381</a:t>
            </a:r>
          </a:p>
          <a:p>
            <a:pPr>
              <a:buNone/>
            </a:pPr>
            <a:r>
              <a:rPr lang="en-US" sz="2400" dirty="0" smtClean="0"/>
              <a:t>                              =  </a:t>
            </a:r>
            <a:r>
              <a:rPr lang="en-US" sz="2400" dirty="0" smtClean="0">
                <a:solidFill>
                  <a:srgbClr val="FF0000"/>
                </a:solidFill>
              </a:rPr>
              <a:t>64 Tera Bytes </a:t>
            </a:r>
            <a:endParaRPr lang="en-US" sz="2400" dirty="0">
              <a:solidFill>
                <a:srgbClr val="FF0000"/>
              </a:solidFill>
            </a:endParaRPr>
          </a:p>
        </p:txBody>
      </p:sp>
      <p:pic>
        <p:nvPicPr>
          <p:cNvPr id="4" name="Picture 6"/>
          <p:cNvPicPr>
            <a:picLocks noChangeAspect="1"/>
          </p:cNvPicPr>
          <p:nvPr/>
        </p:nvPicPr>
        <p:blipFill>
          <a:blip r:embed="rId2" cstate="print"/>
          <a:srcRect/>
          <a:stretch>
            <a:fillRect/>
          </a:stretch>
        </p:blipFill>
        <p:spPr bwMode="auto">
          <a:xfrm>
            <a:off x="127000" y="333375"/>
            <a:ext cx="1270000" cy="12001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14E40042-87ED-425F-AF1F-BA731B4E6C17}"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488" y="650418"/>
            <a:ext cx="9728548" cy="639762"/>
          </a:xfrm>
        </p:spPr>
        <p:txBody>
          <a:bodyPr>
            <a:noAutofit/>
          </a:bodyPr>
          <a:lstStyle/>
          <a:p>
            <a:r>
              <a:rPr lang="en-US" sz="4300" spc="-40" dirty="0" smtClean="0">
                <a:solidFill>
                  <a:srgbClr val="FF0000"/>
                </a:solidFill>
              </a:rPr>
              <a:t>Task Gate</a:t>
            </a:r>
            <a:endParaRPr lang="en-US" sz="4300" spc="-40" dirty="0">
              <a:solidFill>
                <a:srgbClr val="FF0000"/>
              </a:solidFill>
            </a:endParaRPr>
          </a:p>
        </p:txBody>
      </p:sp>
      <p:sp>
        <p:nvSpPr>
          <p:cNvPr id="3" name="Content Placeholder 2"/>
          <p:cNvSpPr>
            <a:spLocks noGrp="1"/>
          </p:cNvSpPr>
          <p:nvPr>
            <p:ph idx="1"/>
          </p:nvPr>
        </p:nvSpPr>
        <p:spPr>
          <a:xfrm>
            <a:off x="1678488" y="1691014"/>
            <a:ext cx="9903912" cy="4938386"/>
          </a:xfrm>
        </p:spPr>
        <p:txBody>
          <a:bodyPr>
            <a:normAutofit/>
          </a:bodyPr>
          <a:lstStyle/>
          <a:p>
            <a:pPr>
              <a:buFont typeface="Wingdings" pitchFamily="2" charset="2"/>
              <a:buChar char="§"/>
            </a:pPr>
            <a:r>
              <a:rPr lang="en-US" sz="2400" dirty="0" smtClean="0"/>
              <a:t>In </a:t>
            </a:r>
            <a:r>
              <a:rPr lang="en-US" sz="2400" dirty="0" smtClean="0">
                <a:solidFill>
                  <a:srgbClr val="FF0000"/>
                </a:solidFill>
              </a:rPr>
              <a:t>Task switch</a:t>
            </a:r>
            <a:r>
              <a:rPr lang="en-US" sz="2400" dirty="0" smtClean="0"/>
              <a:t>, a program is deliberately putting itself to sleep and awakening another.</a:t>
            </a:r>
          </a:p>
          <a:p>
            <a:pPr>
              <a:buNone/>
            </a:pPr>
            <a:endParaRPr lang="en-US" sz="2400" dirty="0" smtClean="0"/>
          </a:p>
          <a:p>
            <a:pPr>
              <a:buFont typeface="Wingdings" pitchFamily="2" charset="2"/>
              <a:buChar char="§"/>
            </a:pPr>
            <a:r>
              <a:rPr lang="en-US" sz="2400" dirty="0" smtClean="0"/>
              <a:t>The new task receives no parameters from the old task.</a:t>
            </a:r>
          </a:p>
          <a:p>
            <a:pPr>
              <a:buFont typeface="Wingdings" pitchFamily="2" charset="2"/>
              <a:buChar char="§"/>
            </a:pPr>
            <a:endParaRPr lang="en-US" sz="2400" dirty="0" smtClean="0"/>
          </a:p>
          <a:p>
            <a:pPr>
              <a:buFont typeface="Wingdings" pitchFamily="2" charset="2"/>
              <a:buChar char="§"/>
            </a:pPr>
            <a:r>
              <a:rPr lang="en-US" sz="2400" dirty="0" smtClean="0"/>
              <a:t>Two tasks are totally separate.</a:t>
            </a:r>
          </a:p>
          <a:p>
            <a:pPr>
              <a:buFont typeface="Wingdings" pitchFamily="2" charset="2"/>
              <a:buChar char="§"/>
            </a:pPr>
            <a:endParaRPr lang="en-US" sz="2400" dirty="0" smtClean="0"/>
          </a:p>
          <a:p>
            <a:pPr>
              <a:buFont typeface="Wingdings" pitchFamily="2" charset="2"/>
              <a:buChar char="§"/>
            </a:pPr>
            <a:r>
              <a:rPr lang="en-US" sz="2400" dirty="0" smtClean="0"/>
              <a:t>Task Switch can take place either through </a:t>
            </a:r>
            <a:r>
              <a:rPr lang="en-US" sz="2400" dirty="0" smtClean="0">
                <a:solidFill>
                  <a:srgbClr val="FF0000"/>
                </a:solidFill>
              </a:rPr>
              <a:t> TSS descriptor </a:t>
            </a:r>
            <a:r>
              <a:rPr lang="en-US" sz="2400" dirty="0" smtClean="0"/>
              <a:t>or through </a:t>
            </a:r>
            <a:r>
              <a:rPr lang="en-US" sz="2400" dirty="0" smtClean="0">
                <a:solidFill>
                  <a:srgbClr val="FF0000"/>
                </a:solidFill>
              </a:rPr>
              <a:t>Task Gate</a:t>
            </a:r>
            <a:r>
              <a:rPr lang="en-US" sz="2400" dirty="0" smtClean="0"/>
              <a:t>.</a:t>
            </a:r>
          </a:p>
          <a:p>
            <a:endParaRPr lang="en-US" sz="2400" dirty="0"/>
          </a:p>
        </p:txBody>
      </p:sp>
      <p:pic>
        <p:nvPicPr>
          <p:cNvPr id="4" name="Picture 6"/>
          <p:cNvPicPr>
            <a:picLocks noChangeAspect="1"/>
          </p:cNvPicPr>
          <p:nvPr/>
        </p:nvPicPr>
        <p:blipFill>
          <a:blip r:embed="rId2" cstate="print"/>
          <a:srcRect/>
          <a:stretch>
            <a:fillRect/>
          </a:stretch>
        </p:blipFill>
        <p:spPr bwMode="auto">
          <a:xfrm>
            <a:off x="127000" y="333375"/>
            <a:ext cx="1270000" cy="12001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14E40042-87ED-425F-AF1F-BA731B4E6C17}" type="slidenum">
              <a:rPr lang="en-US" smtClean="0"/>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6273" y="186396"/>
            <a:ext cx="9451823" cy="615553"/>
          </a:xfrm>
          <a:prstGeom prst="rect">
            <a:avLst/>
          </a:prstGeom>
        </p:spPr>
        <p:txBody>
          <a:bodyPr vert="horz" wrap="square" lIns="0" tIns="0" rIns="0" bIns="0" rtlCol="0">
            <a:spAutoFit/>
          </a:bodyPr>
          <a:lstStyle/>
          <a:p>
            <a:pPr marL="12700">
              <a:lnSpc>
                <a:spcPct val="100000"/>
              </a:lnSpc>
            </a:pPr>
            <a:r>
              <a:rPr sz="4000" spc="-100" dirty="0" smtClean="0">
                <a:solidFill>
                  <a:srgbClr val="FF0000"/>
                </a:solidFill>
              </a:rPr>
              <a:t>Task </a:t>
            </a:r>
            <a:r>
              <a:rPr sz="4000" spc="-45" dirty="0">
                <a:solidFill>
                  <a:srgbClr val="FF0000"/>
                </a:solidFill>
              </a:rPr>
              <a:t>gate</a:t>
            </a:r>
            <a:r>
              <a:rPr sz="4000" spc="75" dirty="0">
                <a:solidFill>
                  <a:srgbClr val="FF0000"/>
                </a:solidFill>
              </a:rPr>
              <a:t> </a:t>
            </a:r>
            <a:r>
              <a:rPr sz="4000" spc="-10" dirty="0">
                <a:solidFill>
                  <a:srgbClr val="FF0000"/>
                </a:solidFill>
              </a:rPr>
              <a:t>descriptor</a:t>
            </a:r>
            <a:endParaRPr sz="4000" dirty="0">
              <a:solidFill>
                <a:srgbClr val="FF0000"/>
              </a:solidFill>
            </a:endParaRPr>
          </a:p>
        </p:txBody>
      </p:sp>
      <p:sp>
        <p:nvSpPr>
          <p:cNvPr id="3" name="object 3"/>
          <p:cNvSpPr/>
          <p:nvPr/>
        </p:nvSpPr>
        <p:spPr>
          <a:xfrm>
            <a:off x="1703540" y="814475"/>
            <a:ext cx="10413021" cy="496002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3030220" y="5894593"/>
            <a:ext cx="4505113" cy="315595"/>
          </a:xfrm>
          <a:prstGeom prst="rect">
            <a:avLst/>
          </a:prstGeom>
        </p:spPr>
        <p:txBody>
          <a:bodyPr vert="horz" wrap="square" lIns="0" tIns="0" rIns="0" bIns="0" rtlCol="0">
            <a:spAutoFit/>
          </a:bodyPr>
          <a:lstStyle/>
          <a:p>
            <a:pPr marL="12700">
              <a:lnSpc>
                <a:spcPct val="100000"/>
              </a:lnSpc>
            </a:pPr>
            <a:r>
              <a:rPr sz="2000" b="1" dirty="0">
                <a:latin typeface="Arial"/>
                <a:cs typeface="Arial"/>
              </a:rPr>
              <a:t>Fig. 5 </a:t>
            </a:r>
            <a:r>
              <a:rPr sz="2000" b="1" spc="-30" dirty="0">
                <a:latin typeface="Arial"/>
                <a:cs typeface="Arial"/>
              </a:rPr>
              <a:t>:Task </a:t>
            </a:r>
            <a:r>
              <a:rPr sz="2000" b="1" dirty="0">
                <a:latin typeface="Arial"/>
                <a:cs typeface="Arial"/>
              </a:rPr>
              <a:t>Gate</a:t>
            </a:r>
            <a:r>
              <a:rPr sz="2000" b="1" spc="-100" dirty="0">
                <a:latin typeface="Arial"/>
                <a:cs typeface="Arial"/>
              </a:rPr>
              <a:t> </a:t>
            </a:r>
            <a:r>
              <a:rPr sz="2000" b="1" dirty="0">
                <a:latin typeface="Arial"/>
                <a:cs typeface="Arial"/>
              </a:rPr>
              <a:t>Descriptor</a:t>
            </a:r>
            <a:endParaRPr sz="2000" dirty="0">
              <a:latin typeface="Arial"/>
              <a:cs typeface="Arial"/>
            </a:endParaRPr>
          </a:p>
        </p:txBody>
      </p:sp>
      <p:pic>
        <p:nvPicPr>
          <p:cNvPr id="5" name="Picture 6"/>
          <p:cNvPicPr>
            <a:picLocks noChangeAspect="1"/>
          </p:cNvPicPr>
          <p:nvPr/>
        </p:nvPicPr>
        <p:blipFill>
          <a:blip r:embed="rId3" cstate="print"/>
          <a:srcRect/>
          <a:stretch>
            <a:fillRect/>
          </a:stretch>
        </p:blipFill>
        <p:spPr bwMode="auto">
          <a:xfrm>
            <a:off x="195263" y="287338"/>
            <a:ext cx="1270000" cy="1147762"/>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12B86C13-689E-45C2-BB3E-621B01D02E10}" type="slidenum">
              <a:rPr lang="en-US" smtClean="0"/>
              <a:pPr>
                <a:defRPr/>
              </a:pPr>
              <a:t>56</a:t>
            </a:fld>
            <a:endParaRPr lang="en-US"/>
          </a:p>
        </p:txBody>
      </p:sp>
    </p:spTree>
    <p:extLst>
      <p:ext uri="{BB962C8B-B14F-4D97-AF65-F5344CB8AC3E}">
        <p14:creationId xmlns:p14="http://schemas.microsoft.com/office/powerpoint/2010/main" xmlns="" val="38759903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0" y="1765645"/>
            <a:ext cx="11084560" cy="4975721"/>
          </a:xfrm>
          <a:prstGeom prst="rect">
            <a:avLst/>
          </a:prstGeom>
        </p:spPr>
        <p:txBody>
          <a:bodyPr vert="horz" wrap="square" lIns="0" tIns="0" rIns="0" bIns="0" rtlCol="0">
            <a:spAutoFit/>
          </a:bodyPr>
          <a:lstStyle/>
          <a:p>
            <a:pPr marL="285115" indent="-272415" algn="just">
              <a:lnSpc>
                <a:spcPct val="100000"/>
              </a:lnSpc>
              <a:buClr>
                <a:srgbClr val="0AD0D9"/>
              </a:buClr>
              <a:buSzPct val="93181"/>
              <a:buFont typeface="Wingdings 2"/>
              <a:buChar char=""/>
              <a:tabLst>
                <a:tab pos="285750" algn="l"/>
              </a:tabLst>
            </a:pPr>
            <a:r>
              <a:rPr sz="2200" spc="-5" dirty="0">
                <a:latin typeface="Calibri"/>
                <a:cs typeface="Calibri"/>
              </a:rPr>
              <a:t>A </a:t>
            </a:r>
            <a:r>
              <a:rPr sz="2200" spc="-10" dirty="0">
                <a:latin typeface="Calibri"/>
                <a:cs typeface="Calibri"/>
              </a:rPr>
              <a:t>task </a:t>
            </a:r>
            <a:r>
              <a:rPr sz="2200" spc="-25" dirty="0">
                <a:latin typeface="Calibri"/>
                <a:cs typeface="Calibri"/>
              </a:rPr>
              <a:t>gate </a:t>
            </a:r>
            <a:r>
              <a:rPr sz="2200" spc="-10" dirty="0">
                <a:latin typeface="Calibri"/>
                <a:cs typeface="Calibri"/>
              </a:rPr>
              <a:t>descriptor provides </a:t>
            </a:r>
            <a:r>
              <a:rPr sz="2200" spc="-5" dirty="0">
                <a:latin typeface="Calibri"/>
                <a:cs typeface="Calibri"/>
              </a:rPr>
              <a:t>an </a:t>
            </a:r>
            <a:r>
              <a:rPr sz="2200" b="1" spc="-10" dirty="0">
                <a:solidFill>
                  <a:srgbClr val="00B050"/>
                </a:solidFill>
                <a:latin typeface="Calibri"/>
                <a:cs typeface="Calibri"/>
              </a:rPr>
              <a:t>indirect, </a:t>
            </a:r>
            <a:r>
              <a:rPr sz="2200" b="1" spc="-15" dirty="0">
                <a:solidFill>
                  <a:srgbClr val="00B050"/>
                </a:solidFill>
                <a:latin typeface="Calibri"/>
                <a:cs typeface="Calibri"/>
              </a:rPr>
              <a:t>protected </a:t>
            </a:r>
            <a:r>
              <a:rPr sz="2200" b="1" spc="-20" dirty="0">
                <a:solidFill>
                  <a:srgbClr val="00B050"/>
                </a:solidFill>
                <a:latin typeface="Calibri"/>
                <a:cs typeface="Calibri"/>
              </a:rPr>
              <a:t>reference</a:t>
            </a:r>
            <a:r>
              <a:rPr sz="2200" spc="-20" dirty="0">
                <a:latin typeface="Calibri"/>
                <a:cs typeface="Calibri"/>
              </a:rPr>
              <a:t> to</a:t>
            </a:r>
            <a:r>
              <a:rPr sz="2200" spc="140" dirty="0">
                <a:latin typeface="Calibri"/>
                <a:cs typeface="Calibri"/>
              </a:rPr>
              <a:t> </a:t>
            </a:r>
            <a:r>
              <a:rPr sz="2200" spc="-5" dirty="0" smtClean="0">
                <a:latin typeface="Calibri"/>
                <a:cs typeface="Calibri"/>
              </a:rPr>
              <a:t>a</a:t>
            </a:r>
            <a:r>
              <a:rPr lang="en-US" sz="2200" dirty="0">
                <a:latin typeface="Calibri"/>
                <a:cs typeface="Calibri"/>
              </a:rPr>
              <a:t> </a:t>
            </a:r>
            <a:r>
              <a:rPr sz="2200" spc="-10" dirty="0" smtClean="0">
                <a:latin typeface="Calibri"/>
                <a:cs typeface="Calibri"/>
              </a:rPr>
              <a:t>TSS</a:t>
            </a:r>
            <a:r>
              <a:rPr sz="2200" spc="-10" dirty="0">
                <a:latin typeface="Calibri"/>
                <a:cs typeface="Calibri"/>
              </a:rPr>
              <a:t>. Figure </a:t>
            </a:r>
            <a:r>
              <a:rPr sz="2200" spc="-5" dirty="0">
                <a:latin typeface="Calibri"/>
                <a:cs typeface="Calibri"/>
              </a:rPr>
              <a:t>5 </a:t>
            </a:r>
            <a:r>
              <a:rPr sz="2200" spc="-15" dirty="0">
                <a:latin typeface="Calibri"/>
                <a:cs typeface="Calibri"/>
              </a:rPr>
              <a:t>illustrates </a:t>
            </a:r>
            <a:r>
              <a:rPr sz="2200" spc="-5" dirty="0">
                <a:latin typeface="Calibri"/>
                <a:cs typeface="Calibri"/>
              </a:rPr>
              <a:t>the </a:t>
            </a:r>
            <a:r>
              <a:rPr sz="2200" spc="-15" dirty="0">
                <a:latin typeface="Calibri"/>
                <a:cs typeface="Calibri"/>
              </a:rPr>
              <a:t>format </a:t>
            </a:r>
            <a:r>
              <a:rPr sz="2200" spc="-5" dirty="0">
                <a:latin typeface="Calibri"/>
                <a:cs typeface="Calibri"/>
              </a:rPr>
              <a:t>of a </a:t>
            </a:r>
            <a:r>
              <a:rPr sz="2200" spc="-10" dirty="0">
                <a:latin typeface="Calibri"/>
                <a:cs typeface="Calibri"/>
              </a:rPr>
              <a:t>task </a:t>
            </a:r>
            <a:r>
              <a:rPr sz="2200" spc="-25" dirty="0">
                <a:latin typeface="Calibri"/>
                <a:cs typeface="Calibri"/>
              </a:rPr>
              <a:t>gate</a:t>
            </a:r>
            <a:r>
              <a:rPr sz="2200" spc="90" dirty="0">
                <a:latin typeface="Calibri"/>
                <a:cs typeface="Calibri"/>
              </a:rPr>
              <a:t> </a:t>
            </a:r>
            <a:r>
              <a:rPr sz="2200" spc="-30">
                <a:latin typeface="Calibri"/>
                <a:cs typeface="Calibri"/>
              </a:rPr>
              <a:t>descriptor</a:t>
            </a:r>
            <a:r>
              <a:rPr sz="2200" spc="-30" smtClean="0">
                <a:latin typeface="Calibri"/>
                <a:cs typeface="Calibri"/>
              </a:rPr>
              <a:t>.</a:t>
            </a:r>
            <a:endParaRPr lang="en-US" sz="2200" spc="-30" dirty="0" smtClean="0">
              <a:latin typeface="Calibri"/>
              <a:cs typeface="Calibri"/>
            </a:endParaRPr>
          </a:p>
          <a:p>
            <a:pPr marL="285115" indent="-272415" algn="just">
              <a:lnSpc>
                <a:spcPct val="100000"/>
              </a:lnSpc>
              <a:buClr>
                <a:srgbClr val="0AD0D9"/>
              </a:buClr>
              <a:buSzPct val="93181"/>
              <a:buFont typeface="Wingdings 2"/>
              <a:buChar char=""/>
              <a:tabLst>
                <a:tab pos="285750" algn="l"/>
              </a:tabLst>
            </a:pPr>
            <a:endParaRPr sz="2200" dirty="0">
              <a:latin typeface="Calibri"/>
              <a:cs typeface="Calibri"/>
            </a:endParaRPr>
          </a:p>
          <a:p>
            <a:pPr marL="285115" marR="333375" indent="-272415" algn="just">
              <a:lnSpc>
                <a:spcPct val="100000"/>
              </a:lnSpc>
              <a:spcBef>
                <a:spcPts val="530"/>
              </a:spcBef>
              <a:buClr>
                <a:srgbClr val="0AD0D9"/>
              </a:buClr>
              <a:buSzPct val="93181"/>
              <a:buFont typeface="Wingdings 2"/>
              <a:buChar char=""/>
              <a:tabLst>
                <a:tab pos="285750" algn="l"/>
              </a:tabLst>
            </a:pPr>
            <a:r>
              <a:rPr sz="2200" spc="-10" dirty="0">
                <a:latin typeface="Calibri"/>
                <a:cs typeface="Calibri"/>
              </a:rPr>
              <a:t>The </a:t>
            </a:r>
            <a:r>
              <a:rPr sz="2200" b="1" spc="-15" dirty="0">
                <a:solidFill>
                  <a:srgbClr val="00B050"/>
                </a:solidFill>
                <a:latin typeface="Calibri"/>
                <a:cs typeface="Calibri"/>
              </a:rPr>
              <a:t>SELECTOR</a:t>
            </a:r>
            <a:r>
              <a:rPr sz="2200" b="1" spc="-15" dirty="0">
                <a:latin typeface="Calibri"/>
                <a:cs typeface="Calibri"/>
              </a:rPr>
              <a:t> </a:t>
            </a:r>
            <a:r>
              <a:rPr sz="2200" b="1" spc="-10" dirty="0">
                <a:solidFill>
                  <a:srgbClr val="00B050"/>
                </a:solidFill>
                <a:latin typeface="Calibri"/>
                <a:cs typeface="Calibri"/>
              </a:rPr>
              <a:t>field </a:t>
            </a:r>
            <a:r>
              <a:rPr sz="2200" b="1" dirty="0">
                <a:solidFill>
                  <a:srgbClr val="00B050"/>
                </a:solidFill>
                <a:latin typeface="Calibri"/>
                <a:cs typeface="Calibri"/>
              </a:rPr>
              <a:t>of </a:t>
            </a:r>
            <a:r>
              <a:rPr sz="2200" b="1" spc="-5" dirty="0">
                <a:solidFill>
                  <a:srgbClr val="00B050"/>
                </a:solidFill>
                <a:latin typeface="Calibri"/>
                <a:cs typeface="Calibri"/>
              </a:rPr>
              <a:t>a </a:t>
            </a:r>
            <a:r>
              <a:rPr sz="2200" b="1" spc="-10" dirty="0">
                <a:solidFill>
                  <a:srgbClr val="00B050"/>
                </a:solidFill>
                <a:latin typeface="Calibri"/>
                <a:cs typeface="Calibri"/>
              </a:rPr>
              <a:t>task </a:t>
            </a:r>
            <a:r>
              <a:rPr sz="2200" b="1" spc="-25" dirty="0">
                <a:solidFill>
                  <a:srgbClr val="00B050"/>
                </a:solidFill>
                <a:latin typeface="Calibri"/>
                <a:cs typeface="Calibri"/>
              </a:rPr>
              <a:t>gate </a:t>
            </a:r>
            <a:r>
              <a:rPr sz="2200" b="1" spc="-10" dirty="0">
                <a:solidFill>
                  <a:srgbClr val="00B050"/>
                </a:solidFill>
                <a:latin typeface="Calibri"/>
                <a:cs typeface="Calibri"/>
              </a:rPr>
              <a:t>must </a:t>
            </a:r>
            <a:r>
              <a:rPr sz="2200" b="1" spc="-25" dirty="0">
                <a:solidFill>
                  <a:srgbClr val="00B050"/>
                </a:solidFill>
                <a:latin typeface="Calibri"/>
                <a:cs typeface="Calibri"/>
              </a:rPr>
              <a:t>refer </a:t>
            </a:r>
            <a:r>
              <a:rPr sz="2200" b="1" spc="-20" dirty="0">
                <a:solidFill>
                  <a:srgbClr val="00B050"/>
                </a:solidFill>
                <a:latin typeface="Calibri"/>
                <a:cs typeface="Calibri"/>
              </a:rPr>
              <a:t>to </a:t>
            </a:r>
            <a:r>
              <a:rPr sz="2200" b="1" spc="-5" dirty="0">
                <a:solidFill>
                  <a:srgbClr val="00B050"/>
                </a:solidFill>
                <a:latin typeface="Calibri"/>
                <a:cs typeface="Calibri"/>
              </a:rPr>
              <a:t>a </a:t>
            </a:r>
            <a:r>
              <a:rPr sz="2200" b="1" spc="-10" dirty="0">
                <a:solidFill>
                  <a:srgbClr val="00B050"/>
                </a:solidFill>
                <a:latin typeface="Calibri"/>
                <a:cs typeface="Calibri"/>
              </a:rPr>
              <a:t>TSS </a:t>
            </a:r>
            <a:r>
              <a:rPr sz="2200" b="1" spc="-30" dirty="0">
                <a:solidFill>
                  <a:srgbClr val="00B050"/>
                </a:solidFill>
                <a:latin typeface="Calibri"/>
                <a:cs typeface="Calibri"/>
              </a:rPr>
              <a:t>descriptor</a:t>
            </a:r>
            <a:r>
              <a:rPr sz="2200" b="1" spc="-30" dirty="0">
                <a:latin typeface="Calibri"/>
                <a:cs typeface="Calibri"/>
              </a:rPr>
              <a:t>. </a:t>
            </a:r>
            <a:r>
              <a:rPr sz="2200" spc="-10" dirty="0">
                <a:latin typeface="Calibri"/>
                <a:cs typeface="Calibri"/>
              </a:rPr>
              <a:t>The  value </a:t>
            </a:r>
            <a:r>
              <a:rPr sz="2200" spc="-5" dirty="0">
                <a:latin typeface="Calibri"/>
                <a:cs typeface="Calibri"/>
              </a:rPr>
              <a:t>of the RPL in </a:t>
            </a:r>
            <a:r>
              <a:rPr sz="2200" spc="-10" dirty="0">
                <a:latin typeface="Calibri"/>
                <a:cs typeface="Calibri"/>
              </a:rPr>
              <a:t>this selector </a:t>
            </a:r>
            <a:r>
              <a:rPr sz="2200" spc="-5" dirty="0">
                <a:latin typeface="Calibri"/>
                <a:cs typeface="Calibri"/>
              </a:rPr>
              <a:t>is </a:t>
            </a:r>
            <a:r>
              <a:rPr sz="2200" spc="-10" dirty="0">
                <a:latin typeface="Calibri"/>
                <a:cs typeface="Calibri"/>
              </a:rPr>
              <a:t>not used by </a:t>
            </a:r>
            <a:r>
              <a:rPr sz="2200" spc="-5" dirty="0">
                <a:latin typeface="Calibri"/>
                <a:cs typeface="Calibri"/>
              </a:rPr>
              <a:t>the</a:t>
            </a:r>
            <a:r>
              <a:rPr sz="2200" spc="175" dirty="0">
                <a:latin typeface="Calibri"/>
                <a:cs typeface="Calibri"/>
              </a:rPr>
              <a:t> </a:t>
            </a:r>
            <a:r>
              <a:rPr sz="2200" spc="-30">
                <a:latin typeface="Calibri"/>
                <a:cs typeface="Calibri"/>
              </a:rPr>
              <a:t>processor</a:t>
            </a:r>
            <a:r>
              <a:rPr sz="2200" spc="-30" smtClean="0">
                <a:latin typeface="Calibri"/>
                <a:cs typeface="Calibri"/>
              </a:rPr>
              <a:t>.</a:t>
            </a:r>
            <a:endParaRPr lang="en-US" sz="2200" spc="-30" dirty="0" smtClean="0">
              <a:latin typeface="Calibri"/>
              <a:cs typeface="Calibri"/>
            </a:endParaRPr>
          </a:p>
          <a:p>
            <a:pPr marL="285115" marR="333375" indent="-272415" algn="just">
              <a:lnSpc>
                <a:spcPct val="100000"/>
              </a:lnSpc>
              <a:spcBef>
                <a:spcPts val="530"/>
              </a:spcBef>
              <a:buClr>
                <a:srgbClr val="0AD0D9"/>
              </a:buClr>
              <a:buSzPct val="93181"/>
              <a:buFont typeface="Wingdings 2"/>
              <a:buChar char=""/>
              <a:tabLst>
                <a:tab pos="285750" algn="l"/>
              </a:tabLst>
            </a:pPr>
            <a:endParaRPr sz="2200" dirty="0">
              <a:latin typeface="Calibri"/>
              <a:cs typeface="Calibri"/>
            </a:endParaRPr>
          </a:p>
          <a:p>
            <a:pPr marL="285115" indent="-272415" algn="just">
              <a:lnSpc>
                <a:spcPct val="100000"/>
              </a:lnSpc>
              <a:spcBef>
                <a:spcPts val="525"/>
              </a:spcBef>
              <a:buClr>
                <a:srgbClr val="0AD0D9"/>
              </a:buClr>
              <a:buSzPct val="93181"/>
              <a:buFont typeface="Wingdings 2"/>
              <a:buChar char=""/>
              <a:tabLst>
                <a:tab pos="285750" algn="l"/>
              </a:tabLst>
            </a:pPr>
            <a:r>
              <a:rPr sz="2200" spc="-10" dirty="0">
                <a:latin typeface="Calibri"/>
                <a:cs typeface="Calibri"/>
              </a:rPr>
              <a:t>The </a:t>
            </a:r>
            <a:r>
              <a:rPr sz="2200" b="1" spc="-5" dirty="0">
                <a:solidFill>
                  <a:srgbClr val="00B050"/>
                </a:solidFill>
                <a:latin typeface="Calibri"/>
                <a:cs typeface="Calibri"/>
              </a:rPr>
              <a:t>DPL</a:t>
            </a:r>
            <a:r>
              <a:rPr sz="2200" spc="-5" dirty="0">
                <a:latin typeface="Calibri"/>
                <a:cs typeface="Calibri"/>
              </a:rPr>
              <a:t> </a:t>
            </a:r>
            <a:r>
              <a:rPr sz="2200" spc="-10" dirty="0">
                <a:latin typeface="Calibri"/>
                <a:cs typeface="Calibri"/>
              </a:rPr>
              <a:t>field </a:t>
            </a:r>
            <a:r>
              <a:rPr sz="2200" dirty="0">
                <a:latin typeface="Calibri"/>
                <a:cs typeface="Calibri"/>
              </a:rPr>
              <a:t>of </a:t>
            </a:r>
            <a:r>
              <a:rPr sz="2200" spc="-5" dirty="0">
                <a:latin typeface="Calibri"/>
                <a:cs typeface="Calibri"/>
              </a:rPr>
              <a:t>a </a:t>
            </a:r>
            <a:r>
              <a:rPr sz="2200" spc="-10" dirty="0">
                <a:latin typeface="Calibri"/>
                <a:cs typeface="Calibri"/>
              </a:rPr>
              <a:t>task </a:t>
            </a:r>
            <a:r>
              <a:rPr sz="2200" spc="-25" dirty="0">
                <a:latin typeface="Calibri"/>
                <a:cs typeface="Calibri"/>
              </a:rPr>
              <a:t>gate </a:t>
            </a:r>
            <a:r>
              <a:rPr sz="2200" spc="-15" dirty="0">
                <a:latin typeface="Calibri"/>
                <a:cs typeface="Calibri"/>
              </a:rPr>
              <a:t>controls </a:t>
            </a:r>
            <a:r>
              <a:rPr sz="2200" spc="-5" dirty="0">
                <a:latin typeface="Calibri"/>
                <a:cs typeface="Calibri"/>
              </a:rPr>
              <a:t>the </a:t>
            </a:r>
            <a:r>
              <a:rPr sz="2200" spc="-10" dirty="0">
                <a:latin typeface="Calibri"/>
                <a:cs typeface="Calibri"/>
              </a:rPr>
              <a:t>right </a:t>
            </a:r>
            <a:r>
              <a:rPr sz="2200" spc="-15" dirty="0">
                <a:latin typeface="Calibri"/>
                <a:cs typeface="Calibri"/>
              </a:rPr>
              <a:t>to </a:t>
            </a:r>
            <a:r>
              <a:rPr sz="2200" spc="-10" dirty="0">
                <a:latin typeface="Calibri"/>
                <a:cs typeface="Calibri"/>
              </a:rPr>
              <a:t>use </a:t>
            </a:r>
            <a:r>
              <a:rPr sz="2200" spc="-5" dirty="0">
                <a:latin typeface="Calibri"/>
                <a:cs typeface="Calibri"/>
              </a:rPr>
              <a:t>the </a:t>
            </a:r>
            <a:r>
              <a:rPr sz="2200" spc="-10" dirty="0">
                <a:latin typeface="Calibri"/>
                <a:cs typeface="Calibri"/>
              </a:rPr>
              <a:t>descriptor</a:t>
            </a:r>
            <a:r>
              <a:rPr sz="2200" spc="180" dirty="0">
                <a:latin typeface="Calibri"/>
                <a:cs typeface="Calibri"/>
              </a:rPr>
              <a:t> </a:t>
            </a:r>
            <a:r>
              <a:rPr sz="2200" spc="-20" dirty="0" smtClean="0">
                <a:latin typeface="Calibri"/>
                <a:cs typeface="Calibri"/>
              </a:rPr>
              <a:t>to</a:t>
            </a:r>
            <a:r>
              <a:rPr lang="en-US" sz="2200" dirty="0">
                <a:latin typeface="Calibri"/>
                <a:cs typeface="Calibri"/>
              </a:rPr>
              <a:t> </a:t>
            </a:r>
            <a:r>
              <a:rPr sz="2200" spc="-10" dirty="0" smtClean="0">
                <a:latin typeface="Calibri"/>
                <a:cs typeface="Calibri"/>
              </a:rPr>
              <a:t>cause </a:t>
            </a:r>
            <a:r>
              <a:rPr sz="2200" spc="-5" dirty="0">
                <a:latin typeface="Calibri"/>
                <a:cs typeface="Calibri"/>
              </a:rPr>
              <a:t>a </a:t>
            </a:r>
            <a:r>
              <a:rPr sz="2200" spc="-10" dirty="0">
                <a:latin typeface="Calibri"/>
                <a:cs typeface="Calibri"/>
              </a:rPr>
              <a:t>task</a:t>
            </a:r>
            <a:r>
              <a:rPr sz="2200" spc="-65" dirty="0">
                <a:latin typeface="Calibri"/>
                <a:cs typeface="Calibri"/>
              </a:rPr>
              <a:t> </a:t>
            </a:r>
            <a:r>
              <a:rPr sz="2200" spc="-10">
                <a:latin typeface="Calibri"/>
                <a:cs typeface="Calibri"/>
              </a:rPr>
              <a:t>switch</a:t>
            </a:r>
            <a:r>
              <a:rPr sz="2200" spc="-10" smtClean="0">
                <a:latin typeface="Calibri"/>
                <a:cs typeface="Calibri"/>
              </a:rPr>
              <a:t>.</a:t>
            </a:r>
            <a:endParaRPr lang="en-US" sz="2200" spc="-10" dirty="0" smtClean="0">
              <a:latin typeface="Calibri"/>
              <a:cs typeface="Calibri"/>
            </a:endParaRPr>
          </a:p>
          <a:p>
            <a:pPr marL="285115" indent="-272415" algn="just">
              <a:lnSpc>
                <a:spcPct val="100000"/>
              </a:lnSpc>
              <a:spcBef>
                <a:spcPts val="525"/>
              </a:spcBef>
              <a:buClr>
                <a:srgbClr val="0AD0D9"/>
              </a:buClr>
              <a:buSzPct val="93181"/>
              <a:buFont typeface="Wingdings 2"/>
              <a:buChar char=""/>
              <a:tabLst>
                <a:tab pos="285750" algn="l"/>
              </a:tabLst>
            </a:pPr>
            <a:endParaRPr sz="2200" dirty="0">
              <a:latin typeface="Calibri"/>
              <a:cs typeface="Calibri"/>
            </a:endParaRPr>
          </a:p>
          <a:p>
            <a:pPr marL="285115" marR="5080" indent="-272415" algn="just">
              <a:lnSpc>
                <a:spcPct val="100000"/>
              </a:lnSpc>
              <a:spcBef>
                <a:spcPts val="530"/>
              </a:spcBef>
              <a:buClr>
                <a:srgbClr val="0AD0D9"/>
              </a:buClr>
              <a:buSzPct val="93181"/>
              <a:buFont typeface="Wingdings 2"/>
              <a:buChar char=""/>
              <a:tabLst>
                <a:tab pos="285750" algn="l"/>
              </a:tabLst>
            </a:pPr>
            <a:r>
              <a:rPr sz="2200" spc="-5" dirty="0">
                <a:latin typeface="Calibri"/>
                <a:cs typeface="Calibri"/>
              </a:rPr>
              <a:t>A </a:t>
            </a:r>
            <a:r>
              <a:rPr sz="2200" spc="-15" dirty="0">
                <a:latin typeface="Calibri"/>
                <a:cs typeface="Calibri"/>
              </a:rPr>
              <a:t>procedure </a:t>
            </a:r>
            <a:r>
              <a:rPr sz="2200" spc="-20" dirty="0">
                <a:latin typeface="Calibri"/>
                <a:cs typeface="Calibri"/>
              </a:rPr>
              <a:t>may </a:t>
            </a:r>
            <a:r>
              <a:rPr sz="2200" spc="-10" dirty="0">
                <a:latin typeface="Calibri"/>
                <a:cs typeface="Calibri"/>
              </a:rPr>
              <a:t>not select </a:t>
            </a:r>
            <a:r>
              <a:rPr sz="2200" spc="-5" dirty="0">
                <a:latin typeface="Calibri"/>
                <a:cs typeface="Calibri"/>
              </a:rPr>
              <a:t>a </a:t>
            </a:r>
            <a:r>
              <a:rPr sz="2200" spc="-10" dirty="0">
                <a:latin typeface="Calibri"/>
                <a:cs typeface="Calibri"/>
              </a:rPr>
              <a:t>task </a:t>
            </a:r>
            <a:r>
              <a:rPr sz="2200" spc="-25" dirty="0">
                <a:latin typeface="Calibri"/>
                <a:cs typeface="Calibri"/>
              </a:rPr>
              <a:t>gate </a:t>
            </a:r>
            <a:r>
              <a:rPr sz="2200" spc="-10" dirty="0">
                <a:latin typeface="Calibri"/>
                <a:cs typeface="Calibri"/>
              </a:rPr>
              <a:t>descriptor unless </a:t>
            </a:r>
            <a:r>
              <a:rPr sz="2200" spc="-5" dirty="0">
                <a:latin typeface="Calibri"/>
                <a:cs typeface="Calibri"/>
              </a:rPr>
              <a:t>the </a:t>
            </a:r>
            <a:r>
              <a:rPr sz="2200" spc="-10" dirty="0">
                <a:latin typeface="Calibri"/>
                <a:cs typeface="Calibri"/>
              </a:rPr>
              <a:t>maximum  </a:t>
            </a:r>
            <a:r>
              <a:rPr sz="2200" spc="-5" dirty="0">
                <a:latin typeface="Calibri"/>
                <a:cs typeface="Calibri"/>
              </a:rPr>
              <a:t>of the </a:t>
            </a:r>
            <a:r>
              <a:rPr sz="2200" spc="-10" dirty="0">
                <a:latin typeface="Calibri"/>
                <a:cs typeface="Calibri"/>
              </a:rPr>
              <a:t>selector's </a:t>
            </a:r>
            <a:r>
              <a:rPr sz="2200" spc="-5" dirty="0">
                <a:latin typeface="Calibri"/>
                <a:cs typeface="Calibri"/>
              </a:rPr>
              <a:t>RPL and the CPL of the </a:t>
            </a:r>
            <a:r>
              <a:rPr sz="2200" spc="-15" dirty="0">
                <a:latin typeface="Calibri"/>
                <a:cs typeface="Calibri"/>
              </a:rPr>
              <a:t>procedure </a:t>
            </a:r>
            <a:r>
              <a:rPr sz="2200" spc="-10" dirty="0">
                <a:latin typeface="Calibri"/>
                <a:cs typeface="Calibri"/>
              </a:rPr>
              <a:t>is numerically </a:t>
            </a:r>
            <a:r>
              <a:rPr sz="2200" spc="-5" dirty="0">
                <a:latin typeface="Calibri"/>
                <a:cs typeface="Calibri"/>
              </a:rPr>
              <a:t>less  than or equal </a:t>
            </a:r>
            <a:r>
              <a:rPr sz="2200" spc="-15" dirty="0">
                <a:latin typeface="Calibri"/>
                <a:cs typeface="Calibri"/>
              </a:rPr>
              <a:t>to </a:t>
            </a:r>
            <a:r>
              <a:rPr sz="2200" spc="-5" dirty="0">
                <a:latin typeface="Calibri"/>
                <a:cs typeface="Calibri"/>
              </a:rPr>
              <a:t>the DPL </a:t>
            </a:r>
            <a:r>
              <a:rPr sz="2200" dirty="0">
                <a:latin typeface="Calibri"/>
                <a:cs typeface="Calibri"/>
              </a:rPr>
              <a:t>of </a:t>
            </a:r>
            <a:r>
              <a:rPr sz="2200" spc="-5" dirty="0">
                <a:latin typeface="Calibri"/>
                <a:cs typeface="Calibri"/>
              </a:rPr>
              <a:t>the</a:t>
            </a:r>
            <a:r>
              <a:rPr sz="2200" spc="15" dirty="0">
                <a:latin typeface="Calibri"/>
                <a:cs typeface="Calibri"/>
              </a:rPr>
              <a:t> </a:t>
            </a:r>
            <a:r>
              <a:rPr sz="2200" spc="-30">
                <a:latin typeface="Calibri"/>
                <a:cs typeface="Calibri"/>
              </a:rPr>
              <a:t>descriptor</a:t>
            </a:r>
            <a:r>
              <a:rPr sz="2200" spc="-30" smtClean="0">
                <a:latin typeface="Calibri"/>
                <a:cs typeface="Calibri"/>
              </a:rPr>
              <a:t>.</a:t>
            </a:r>
            <a:endParaRPr lang="en-US" sz="2200" spc="-30" dirty="0" smtClean="0">
              <a:latin typeface="Calibri"/>
              <a:cs typeface="Calibri"/>
            </a:endParaRPr>
          </a:p>
          <a:p>
            <a:pPr marL="285115" marR="5080" indent="-272415" algn="just">
              <a:spcBef>
                <a:spcPts val="530"/>
              </a:spcBef>
              <a:buClr>
                <a:srgbClr val="0AD0D9"/>
              </a:buClr>
              <a:buSzPct val="93181"/>
              <a:buFont typeface="Wingdings 2"/>
              <a:buChar char=""/>
              <a:tabLst>
                <a:tab pos="285750" algn="l"/>
              </a:tabLst>
            </a:pPr>
            <a:r>
              <a:rPr lang="en-US" sz="2400" dirty="0" smtClean="0"/>
              <a:t> </a:t>
            </a:r>
            <a:r>
              <a:rPr lang="en-US" sz="2400" b="1" spc="-10" dirty="0" smtClean="0">
                <a:solidFill>
                  <a:srgbClr val="00B050"/>
                </a:solidFill>
                <a:latin typeface="Calibri"/>
                <a:cs typeface="Calibri"/>
              </a:rPr>
              <a:t>Max(CPL,RPL) &lt;= TSS DPL</a:t>
            </a:r>
          </a:p>
          <a:p>
            <a:pPr marL="285115" marR="5080" indent="-272415" algn="just">
              <a:spcBef>
                <a:spcPts val="530"/>
              </a:spcBef>
              <a:buClr>
                <a:srgbClr val="0AD0D9"/>
              </a:buClr>
              <a:buSzPct val="93181"/>
              <a:buFont typeface="Wingdings 2"/>
              <a:buChar char=""/>
              <a:tabLst>
                <a:tab pos="285750" algn="l"/>
              </a:tabLst>
            </a:pPr>
            <a:r>
              <a:rPr lang="en-US" sz="2200" b="1" spc="-20" dirty="0" smtClean="0">
                <a:solidFill>
                  <a:srgbClr val="00B050"/>
                </a:solidFill>
                <a:latin typeface="Calibri"/>
                <a:cs typeface="Calibri"/>
              </a:rPr>
              <a:t>Task gate </a:t>
            </a:r>
            <a:r>
              <a:rPr lang="en-US" sz="2200" spc="-20" dirty="0" smtClean="0">
                <a:latin typeface="Calibri"/>
                <a:cs typeface="Calibri"/>
              </a:rPr>
              <a:t>can reside anywhere in </a:t>
            </a:r>
            <a:r>
              <a:rPr lang="en-US" sz="2200" b="1" spc="-20" dirty="0" smtClean="0">
                <a:solidFill>
                  <a:srgbClr val="00B050"/>
                </a:solidFill>
                <a:latin typeface="Calibri"/>
                <a:cs typeface="Calibri"/>
              </a:rPr>
              <a:t>GDT, LDT or IDT</a:t>
            </a:r>
            <a:r>
              <a:rPr lang="en-US" sz="2200" b="1" spc="-20" dirty="0" smtClean="0">
                <a:latin typeface="Calibri"/>
                <a:cs typeface="Calibri"/>
              </a:rPr>
              <a:t>.</a:t>
            </a:r>
          </a:p>
          <a:p>
            <a:pPr marL="285115" marR="5080" indent="-272415" algn="just">
              <a:lnSpc>
                <a:spcPct val="100000"/>
              </a:lnSpc>
              <a:spcBef>
                <a:spcPts val="530"/>
              </a:spcBef>
              <a:buClr>
                <a:srgbClr val="0AD0D9"/>
              </a:buClr>
              <a:buSzPct val="93181"/>
              <a:buFont typeface="Wingdings 2"/>
              <a:buChar char=""/>
              <a:tabLst>
                <a:tab pos="285750" algn="l"/>
              </a:tabLst>
            </a:pPr>
            <a:endParaRPr sz="2200" dirty="0">
              <a:latin typeface="Calibri"/>
              <a:cs typeface="Calibri"/>
            </a:endParaRPr>
          </a:p>
        </p:txBody>
      </p:sp>
      <p:sp>
        <p:nvSpPr>
          <p:cNvPr id="3" name="object 3"/>
          <p:cNvSpPr txBox="1">
            <a:spLocks noGrp="1"/>
          </p:cNvSpPr>
          <p:nvPr>
            <p:ph type="title"/>
          </p:nvPr>
        </p:nvSpPr>
        <p:spPr>
          <a:xfrm>
            <a:off x="1716065" y="638397"/>
            <a:ext cx="5403385" cy="738664"/>
          </a:xfrm>
          <a:prstGeom prst="rect">
            <a:avLst/>
          </a:prstGeom>
        </p:spPr>
        <p:txBody>
          <a:bodyPr vert="horz" wrap="square" lIns="0" tIns="0" rIns="0" bIns="0" rtlCol="0">
            <a:spAutoFit/>
          </a:bodyPr>
          <a:lstStyle/>
          <a:p>
            <a:pPr marL="12700">
              <a:lnSpc>
                <a:spcPct val="100000"/>
              </a:lnSpc>
            </a:pPr>
            <a:r>
              <a:rPr spc="-85" dirty="0">
                <a:solidFill>
                  <a:srgbClr val="FF0000"/>
                </a:solidFill>
              </a:rPr>
              <a:t>Task </a:t>
            </a:r>
            <a:r>
              <a:rPr spc="-40" dirty="0">
                <a:solidFill>
                  <a:srgbClr val="FF0000"/>
                </a:solidFill>
              </a:rPr>
              <a:t>gate</a:t>
            </a:r>
            <a:r>
              <a:rPr spc="35" dirty="0">
                <a:solidFill>
                  <a:srgbClr val="FF0000"/>
                </a:solidFill>
              </a:rPr>
              <a:t> </a:t>
            </a:r>
            <a:r>
              <a:rPr spc="-10" dirty="0">
                <a:solidFill>
                  <a:srgbClr val="FF0000"/>
                </a:solidFill>
              </a:rPr>
              <a:t>descriptor</a:t>
            </a:r>
          </a:p>
        </p:txBody>
      </p:sp>
      <p:pic>
        <p:nvPicPr>
          <p:cNvPr id="5" name="Picture 6"/>
          <p:cNvPicPr>
            <a:picLocks noChangeAspect="1"/>
          </p:cNvPicPr>
          <p:nvPr/>
        </p:nvPicPr>
        <p:blipFill>
          <a:blip r:embed="rId2" cstate="print"/>
          <a:srcRect/>
          <a:stretch>
            <a:fillRect/>
          </a:stretch>
        </p:blipFill>
        <p:spPr bwMode="auto">
          <a:xfrm>
            <a:off x="127000" y="333375"/>
            <a:ext cx="1270000" cy="120015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14E40042-87ED-425F-AF1F-BA731B4E6C17}" type="slidenum">
              <a:rPr lang="en-US" smtClean="0"/>
              <a:pPr>
                <a:defRPr/>
              </a:pPr>
              <a:t>57</a:t>
            </a:fld>
            <a:endParaRPr lang="en-US"/>
          </a:p>
        </p:txBody>
      </p:sp>
    </p:spTree>
    <p:extLst>
      <p:ext uri="{BB962C8B-B14F-4D97-AF65-F5344CB8AC3E}">
        <p14:creationId xmlns:p14="http://schemas.microsoft.com/office/powerpoint/2010/main" xmlns="" val="27769584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014" y="142093"/>
            <a:ext cx="8505172" cy="852530"/>
          </a:xfrm>
        </p:spPr>
        <p:txBody>
          <a:bodyPr>
            <a:normAutofit fontScale="90000"/>
          </a:bodyPr>
          <a:lstStyle/>
          <a:p>
            <a:r>
              <a:rPr lang="en-IN" sz="2800" b="1" dirty="0">
                <a:solidFill>
                  <a:srgbClr val="FF0000"/>
                </a:solidFill>
              </a:rPr>
              <a:t>Figure 6 illustrates How both a task gate in an LDT and a task gate in the IDT can identify the same task.</a:t>
            </a:r>
            <a:endParaRPr lang="en-IN" sz="2800" dirty="0">
              <a:solidFill>
                <a:srgbClr val="FF0000"/>
              </a:solidFill>
            </a:endParaRPr>
          </a:p>
        </p:txBody>
      </p:sp>
      <p:sp>
        <p:nvSpPr>
          <p:cNvPr id="3" name="Slide Number Placeholder 2"/>
          <p:cNvSpPr>
            <a:spLocks noGrp="1"/>
          </p:cNvSpPr>
          <p:nvPr>
            <p:ph type="sldNum" sz="quarter" idx="12"/>
          </p:nvPr>
        </p:nvSpPr>
        <p:spPr/>
        <p:txBody>
          <a:bodyPr/>
          <a:lstStyle/>
          <a:p>
            <a:pPr>
              <a:defRPr/>
            </a:pPr>
            <a:fld id="{12B86C13-689E-45C2-BB3E-621B01D02E10}" type="slidenum">
              <a:rPr lang="en-US" smtClean="0"/>
              <a:pPr>
                <a:defRPr/>
              </a:pPr>
              <a:t>58</a:t>
            </a:fld>
            <a:endParaRPr lang="en-US"/>
          </a:p>
        </p:txBody>
      </p:sp>
      <p:pic>
        <p:nvPicPr>
          <p:cNvPr id="4" name="Picture 2"/>
          <p:cNvPicPr>
            <a:picLocks noChangeAspect="1" noChangeArrowheads="1"/>
          </p:cNvPicPr>
          <p:nvPr/>
        </p:nvPicPr>
        <p:blipFill>
          <a:blip r:embed="rId2"/>
          <a:srcRect/>
          <a:stretch>
            <a:fillRect/>
          </a:stretch>
        </p:blipFill>
        <p:spPr bwMode="auto">
          <a:xfrm>
            <a:off x="1565753" y="1033396"/>
            <a:ext cx="8580329" cy="5162550"/>
          </a:xfrm>
          <a:prstGeom prst="rect">
            <a:avLst/>
          </a:prstGeom>
          <a:noFill/>
          <a:ln w="9525">
            <a:noFill/>
            <a:miter lim="800000"/>
            <a:headEnd/>
            <a:tailEnd/>
          </a:ln>
          <a:effectLst/>
        </p:spPr>
      </p:pic>
      <p:pic>
        <p:nvPicPr>
          <p:cNvPr id="5" name="Picture 6"/>
          <p:cNvPicPr>
            <a:picLocks noChangeAspect="1"/>
          </p:cNvPicPr>
          <p:nvPr/>
        </p:nvPicPr>
        <p:blipFill>
          <a:blip r:embed="rId3" cstate="print"/>
          <a:srcRect/>
          <a:stretch>
            <a:fillRect/>
          </a:stretch>
        </p:blipFill>
        <p:spPr bwMode="auto">
          <a:xfrm>
            <a:off x="127000" y="142093"/>
            <a:ext cx="1270000" cy="1200150"/>
          </a:xfrm>
          <a:prstGeom prst="rect">
            <a:avLst/>
          </a:prstGeom>
          <a:noFill/>
          <a:ln w="9525">
            <a:noFill/>
            <a:miter lim="800000"/>
            <a:headEnd/>
            <a:tailEnd/>
          </a:ln>
        </p:spPr>
      </p:pic>
    </p:spTree>
    <p:extLst>
      <p:ext uri="{BB962C8B-B14F-4D97-AF65-F5344CB8AC3E}">
        <p14:creationId xmlns:p14="http://schemas.microsoft.com/office/powerpoint/2010/main" xmlns="" val="16766631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0701" y="998061"/>
            <a:ext cx="9614662" cy="661720"/>
          </a:xfrm>
          <a:prstGeom prst="rect">
            <a:avLst/>
          </a:prstGeom>
        </p:spPr>
        <p:txBody>
          <a:bodyPr vert="horz" wrap="square" lIns="0" tIns="0" rIns="0" bIns="0" rtlCol="0">
            <a:spAutoFit/>
          </a:bodyPr>
          <a:lstStyle/>
          <a:p>
            <a:pPr marL="12700">
              <a:lnSpc>
                <a:spcPct val="100000"/>
              </a:lnSpc>
            </a:pPr>
            <a:r>
              <a:rPr sz="4300" spc="-85" dirty="0">
                <a:solidFill>
                  <a:srgbClr val="FF0000"/>
                </a:solidFill>
              </a:rPr>
              <a:t>Task</a:t>
            </a:r>
            <a:r>
              <a:rPr sz="4300" spc="-95" dirty="0">
                <a:solidFill>
                  <a:srgbClr val="FF0000"/>
                </a:solidFill>
              </a:rPr>
              <a:t> </a:t>
            </a:r>
            <a:r>
              <a:rPr sz="4300" spc="-15" dirty="0">
                <a:solidFill>
                  <a:srgbClr val="FF0000"/>
                </a:solidFill>
              </a:rPr>
              <a:t>Switching</a:t>
            </a:r>
          </a:p>
        </p:txBody>
      </p:sp>
      <p:sp>
        <p:nvSpPr>
          <p:cNvPr id="4" name="object 4"/>
          <p:cNvSpPr txBox="1"/>
          <p:nvPr/>
        </p:nvSpPr>
        <p:spPr>
          <a:xfrm>
            <a:off x="714587" y="1851406"/>
            <a:ext cx="10690860" cy="3123932"/>
          </a:xfrm>
          <a:prstGeom prst="rect">
            <a:avLst/>
          </a:prstGeom>
        </p:spPr>
        <p:txBody>
          <a:bodyPr vert="horz" wrap="square" lIns="0" tIns="0" rIns="0" bIns="0" rtlCol="0">
            <a:spAutoFit/>
          </a:bodyPr>
          <a:lstStyle/>
          <a:p>
            <a:pPr marL="12700">
              <a:lnSpc>
                <a:spcPct val="100000"/>
              </a:lnSpc>
            </a:pPr>
            <a:r>
              <a:rPr sz="2800" spc="-5" dirty="0">
                <a:latin typeface="Calibri"/>
                <a:cs typeface="Calibri"/>
              </a:rPr>
              <a:t>The </a:t>
            </a:r>
            <a:r>
              <a:rPr lang="en-US" sz="2800" spc="-5" dirty="0" smtClean="0">
                <a:latin typeface="Calibri"/>
                <a:cs typeface="Calibri"/>
              </a:rPr>
              <a:t>Processor</a:t>
            </a:r>
            <a:r>
              <a:rPr sz="2800" spc="-5" dirty="0" smtClean="0">
                <a:latin typeface="Calibri"/>
                <a:cs typeface="Calibri"/>
              </a:rPr>
              <a:t> </a:t>
            </a:r>
            <a:r>
              <a:rPr sz="2800" spc="-10" dirty="0">
                <a:latin typeface="Calibri"/>
                <a:cs typeface="Calibri"/>
              </a:rPr>
              <a:t>switches </a:t>
            </a:r>
            <a:r>
              <a:rPr sz="2800" spc="-20" dirty="0">
                <a:latin typeface="Calibri"/>
                <a:cs typeface="Calibri"/>
              </a:rPr>
              <a:t>execution </a:t>
            </a:r>
            <a:r>
              <a:rPr sz="2800" spc="-15" dirty="0">
                <a:latin typeface="Calibri"/>
                <a:cs typeface="Calibri"/>
              </a:rPr>
              <a:t>to </a:t>
            </a:r>
            <a:r>
              <a:rPr sz="2800" spc="-5" dirty="0">
                <a:latin typeface="Calibri"/>
                <a:cs typeface="Calibri"/>
              </a:rPr>
              <a:t>another </a:t>
            </a:r>
            <a:r>
              <a:rPr sz="2800" spc="-15" dirty="0">
                <a:latin typeface="Calibri"/>
                <a:cs typeface="Calibri"/>
              </a:rPr>
              <a:t>task </a:t>
            </a:r>
            <a:r>
              <a:rPr sz="2800" spc="-5" dirty="0">
                <a:latin typeface="Calibri"/>
                <a:cs typeface="Calibri"/>
              </a:rPr>
              <a:t>in </a:t>
            </a:r>
            <a:r>
              <a:rPr sz="2800" spc="-20" dirty="0">
                <a:latin typeface="Calibri"/>
                <a:cs typeface="Calibri"/>
              </a:rPr>
              <a:t>any</a:t>
            </a:r>
            <a:r>
              <a:rPr sz="2800" spc="175" dirty="0">
                <a:latin typeface="Calibri"/>
                <a:cs typeface="Calibri"/>
              </a:rPr>
              <a:t> </a:t>
            </a:r>
            <a:r>
              <a:rPr sz="2800" spc="-10" dirty="0" smtClean="0">
                <a:latin typeface="Calibri"/>
                <a:cs typeface="Calibri"/>
              </a:rPr>
              <a:t>of</a:t>
            </a:r>
            <a:r>
              <a:rPr lang="en-US" sz="2800" dirty="0">
                <a:latin typeface="Calibri"/>
                <a:cs typeface="Calibri"/>
              </a:rPr>
              <a:t> </a:t>
            </a:r>
            <a:r>
              <a:rPr sz="2800" spc="-25" dirty="0" smtClean="0">
                <a:latin typeface="Calibri"/>
                <a:cs typeface="Calibri"/>
              </a:rPr>
              <a:t>four</a:t>
            </a:r>
            <a:r>
              <a:rPr sz="2800" spc="-75" dirty="0" smtClean="0">
                <a:latin typeface="Calibri"/>
                <a:cs typeface="Calibri"/>
              </a:rPr>
              <a:t> </a:t>
            </a:r>
            <a:r>
              <a:rPr sz="2800" spc="-5" dirty="0">
                <a:latin typeface="Calibri"/>
                <a:cs typeface="Calibri"/>
              </a:rPr>
              <a:t>cases:</a:t>
            </a:r>
            <a:endParaRPr sz="2800" dirty="0">
              <a:latin typeface="Calibri"/>
              <a:cs typeface="Calibri"/>
            </a:endParaRPr>
          </a:p>
          <a:p>
            <a:pPr>
              <a:lnSpc>
                <a:spcPct val="100000"/>
              </a:lnSpc>
              <a:spcBef>
                <a:spcPts val="35"/>
              </a:spcBef>
            </a:pPr>
            <a:endParaRPr sz="4000" dirty="0">
              <a:latin typeface="Times New Roman"/>
              <a:cs typeface="Times New Roman"/>
            </a:endParaRPr>
          </a:p>
          <a:p>
            <a:pPr marL="285115" indent="-272415">
              <a:lnSpc>
                <a:spcPct val="100000"/>
              </a:lnSpc>
              <a:buClr>
                <a:srgbClr val="0AD0D9"/>
              </a:buClr>
              <a:buSzPct val="93750"/>
              <a:buFont typeface="Wingdings 2"/>
              <a:buChar char=""/>
              <a:tabLst>
                <a:tab pos="285750" algn="l"/>
              </a:tabLst>
            </a:pPr>
            <a:r>
              <a:rPr sz="2400" dirty="0" smtClean="0">
                <a:latin typeface="Calibri"/>
                <a:cs typeface="Calibri"/>
              </a:rPr>
              <a:t> </a:t>
            </a:r>
            <a:r>
              <a:rPr sz="2400" spc="-10" dirty="0">
                <a:latin typeface="Calibri"/>
                <a:cs typeface="Calibri"/>
              </a:rPr>
              <a:t>The current task </a:t>
            </a:r>
            <a:r>
              <a:rPr sz="2400" spc="-15" dirty="0">
                <a:latin typeface="Calibri"/>
                <a:cs typeface="Calibri"/>
              </a:rPr>
              <a:t>executes </a:t>
            </a:r>
            <a:r>
              <a:rPr sz="2400" dirty="0">
                <a:latin typeface="Calibri"/>
                <a:cs typeface="Calibri"/>
              </a:rPr>
              <a:t>a </a:t>
            </a:r>
            <a:r>
              <a:rPr sz="2400" dirty="0">
                <a:solidFill>
                  <a:srgbClr val="00B050"/>
                </a:solidFill>
                <a:latin typeface="Calibri"/>
                <a:cs typeface="Calibri"/>
              </a:rPr>
              <a:t>JMP</a:t>
            </a:r>
            <a:r>
              <a:rPr sz="2400" dirty="0">
                <a:latin typeface="Calibri"/>
                <a:cs typeface="Calibri"/>
              </a:rPr>
              <a:t> </a:t>
            </a:r>
            <a:r>
              <a:rPr sz="2400" spc="-10" dirty="0">
                <a:latin typeface="Calibri"/>
                <a:cs typeface="Calibri"/>
              </a:rPr>
              <a:t>or </a:t>
            </a:r>
            <a:r>
              <a:rPr sz="2400" spc="-5" dirty="0">
                <a:solidFill>
                  <a:srgbClr val="00B050"/>
                </a:solidFill>
                <a:latin typeface="Calibri"/>
                <a:cs typeface="Calibri"/>
              </a:rPr>
              <a:t>CALL</a:t>
            </a:r>
            <a:r>
              <a:rPr sz="2400" spc="-5" dirty="0">
                <a:latin typeface="Calibri"/>
                <a:cs typeface="Calibri"/>
              </a:rPr>
              <a:t> </a:t>
            </a:r>
            <a:r>
              <a:rPr sz="2400" spc="-10" dirty="0">
                <a:latin typeface="Calibri"/>
                <a:cs typeface="Calibri"/>
              </a:rPr>
              <a:t>that </a:t>
            </a:r>
            <a:r>
              <a:rPr sz="2400" spc="-25" dirty="0">
                <a:latin typeface="Calibri"/>
                <a:cs typeface="Calibri"/>
              </a:rPr>
              <a:t>refers </a:t>
            </a:r>
            <a:r>
              <a:rPr sz="2400" spc="-20" dirty="0">
                <a:latin typeface="Calibri"/>
                <a:cs typeface="Calibri"/>
              </a:rPr>
              <a:t>to </a:t>
            </a:r>
            <a:r>
              <a:rPr sz="2400" dirty="0">
                <a:latin typeface="Calibri"/>
                <a:cs typeface="Calibri"/>
              </a:rPr>
              <a:t>a</a:t>
            </a:r>
            <a:r>
              <a:rPr sz="2400" spc="-15" dirty="0">
                <a:latin typeface="Calibri"/>
                <a:cs typeface="Calibri"/>
              </a:rPr>
              <a:t> </a:t>
            </a:r>
            <a:r>
              <a:rPr sz="2400" spc="-10" dirty="0">
                <a:solidFill>
                  <a:srgbClr val="00B050"/>
                </a:solidFill>
                <a:latin typeface="Calibri"/>
                <a:cs typeface="Calibri"/>
              </a:rPr>
              <a:t>TSS</a:t>
            </a:r>
            <a:endParaRPr sz="2400" dirty="0">
              <a:solidFill>
                <a:srgbClr val="00B050"/>
              </a:solidFill>
              <a:latin typeface="Calibri"/>
              <a:cs typeface="Calibri"/>
            </a:endParaRPr>
          </a:p>
          <a:p>
            <a:pPr marL="285115">
              <a:lnSpc>
                <a:spcPct val="100000"/>
              </a:lnSpc>
            </a:pPr>
            <a:r>
              <a:rPr sz="2400" spc="-30" dirty="0">
                <a:solidFill>
                  <a:srgbClr val="00B050"/>
                </a:solidFill>
                <a:latin typeface="Calibri"/>
                <a:cs typeface="Calibri"/>
              </a:rPr>
              <a:t>descriptor.</a:t>
            </a:r>
            <a:endParaRPr sz="2400" dirty="0">
              <a:solidFill>
                <a:srgbClr val="00B050"/>
              </a:solidFill>
              <a:latin typeface="Calibri"/>
              <a:cs typeface="Calibri"/>
            </a:endParaRPr>
          </a:p>
          <a:p>
            <a:pPr marL="285115" marR="5080" indent="-272415">
              <a:lnSpc>
                <a:spcPct val="100000"/>
              </a:lnSpc>
              <a:spcBef>
                <a:spcPts val="575"/>
              </a:spcBef>
              <a:buClr>
                <a:srgbClr val="0AD0D9"/>
              </a:buClr>
              <a:buSzPct val="93750"/>
              <a:buFont typeface="Wingdings 2"/>
              <a:buChar char=""/>
              <a:tabLst>
                <a:tab pos="285750" algn="l"/>
              </a:tabLst>
            </a:pPr>
            <a:r>
              <a:rPr sz="2400" spc="-5" dirty="0" smtClean="0">
                <a:latin typeface="Calibri"/>
                <a:cs typeface="Calibri"/>
              </a:rPr>
              <a:t>The </a:t>
            </a:r>
            <a:r>
              <a:rPr sz="2400" spc="-10" dirty="0">
                <a:latin typeface="Calibri"/>
                <a:cs typeface="Calibri"/>
              </a:rPr>
              <a:t>current task </a:t>
            </a:r>
            <a:r>
              <a:rPr sz="2400" spc="-15" dirty="0">
                <a:latin typeface="Calibri"/>
                <a:cs typeface="Calibri"/>
              </a:rPr>
              <a:t>executes </a:t>
            </a:r>
            <a:r>
              <a:rPr sz="2400" dirty="0">
                <a:latin typeface="Calibri"/>
                <a:cs typeface="Calibri"/>
              </a:rPr>
              <a:t>a </a:t>
            </a:r>
            <a:r>
              <a:rPr sz="2400" dirty="0">
                <a:solidFill>
                  <a:srgbClr val="00B050"/>
                </a:solidFill>
                <a:latin typeface="Calibri"/>
                <a:cs typeface="Calibri"/>
              </a:rPr>
              <a:t>JMP</a:t>
            </a:r>
            <a:r>
              <a:rPr sz="2400" dirty="0">
                <a:latin typeface="Calibri"/>
                <a:cs typeface="Calibri"/>
              </a:rPr>
              <a:t> </a:t>
            </a:r>
            <a:r>
              <a:rPr sz="2400" spc="-5" dirty="0">
                <a:latin typeface="Calibri"/>
                <a:cs typeface="Calibri"/>
              </a:rPr>
              <a:t>or </a:t>
            </a:r>
            <a:r>
              <a:rPr sz="2400" spc="-5" dirty="0">
                <a:solidFill>
                  <a:srgbClr val="00B050"/>
                </a:solidFill>
                <a:latin typeface="Calibri"/>
                <a:cs typeface="Calibri"/>
              </a:rPr>
              <a:t>CALL</a:t>
            </a:r>
            <a:r>
              <a:rPr sz="2400" spc="-5" dirty="0">
                <a:latin typeface="Calibri"/>
                <a:cs typeface="Calibri"/>
              </a:rPr>
              <a:t> </a:t>
            </a:r>
            <a:r>
              <a:rPr sz="2400" spc="-10" dirty="0">
                <a:latin typeface="Calibri"/>
                <a:cs typeface="Calibri"/>
              </a:rPr>
              <a:t>that </a:t>
            </a:r>
            <a:r>
              <a:rPr sz="2400" spc="-25" dirty="0">
                <a:latin typeface="Calibri"/>
                <a:cs typeface="Calibri"/>
              </a:rPr>
              <a:t>refers </a:t>
            </a:r>
            <a:r>
              <a:rPr sz="2400" spc="-15" dirty="0">
                <a:latin typeface="Calibri"/>
                <a:cs typeface="Calibri"/>
              </a:rPr>
              <a:t>to </a:t>
            </a:r>
            <a:r>
              <a:rPr sz="2400" dirty="0">
                <a:latin typeface="Calibri"/>
                <a:cs typeface="Calibri"/>
              </a:rPr>
              <a:t>a </a:t>
            </a:r>
            <a:r>
              <a:rPr sz="2400" spc="-10" dirty="0">
                <a:solidFill>
                  <a:srgbClr val="00B050"/>
                </a:solidFill>
                <a:latin typeface="Calibri"/>
                <a:cs typeface="Calibri"/>
              </a:rPr>
              <a:t>task  </a:t>
            </a:r>
            <a:r>
              <a:rPr sz="2400" spc="-20" dirty="0">
                <a:solidFill>
                  <a:srgbClr val="00B050"/>
                </a:solidFill>
                <a:latin typeface="Calibri"/>
                <a:cs typeface="Calibri"/>
              </a:rPr>
              <a:t>gate</a:t>
            </a:r>
            <a:r>
              <a:rPr sz="2400" spc="-20" dirty="0">
                <a:latin typeface="Calibri"/>
                <a:cs typeface="Calibri"/>
              </a:rPr>
              <a:t>.</a:t>
            </a:r>
            <a:endParaRPr sz="2400" dirty="0">
              <a:latin typeface="Calibri"/>
              <a:cs typeface="Calibri"/>
            </a:endParaRPr>
          </a:p>
          <a:p>
            <a:pPr marL="285115" indent="-272415">
              <a:lnSpc>
                <a:spcPct val="100000"/>
              </a:lnSpc>
              <a:spcBef>
                <a:spcPts val="575"/>
              </a:spcBef>
              <a:buClr>
                <a:srgbClr val="0AD0D9"/>
              </a:buClr>
              <a:buSzPct val="93750"/>
              <a:buFont typeface="Wingdings 2"/>
              <a:buChar char=""/>
              <a:tabLst>
                <a:tab pos="285750" algn="l"/>
              </a:tabLst>
            </a:pPr>
            <a:r>
              <a:rPr sz="2400" dirty="0" smtClean="0">
                <a:latin typeface="Calibri"/>
                <a:cs typeface="Calibri"/>
              </a:rPr>
              <a:t>An </a:t>
            </a:r>
            <a:r>
              <a:rPr sz="2400" spc="-10" dirty="0">
                <a:latin typeface="Calibri"/>
                <a:cs typeface="Calibri"/>
              </a:rPr>
              <a:t>interrupt or </a:t>
            </a:r>
            <a:r>
              <a:rPr sz="2400" spc="-15" dirty="0">
                <a:latin typeface="Calibri"/>
                <a:cs typeface="Calibri"/>
              </a:rPr>
              <a:t>exception vectors to </a:t>
            </a:r>
            <a:r>
              <a:rPr sz="2400" dirty="0">
                <a:latin typeface="Calibri"/>
                <a:cs typeface="Calibri"/>
              </a:rPr>
              <a:t>a </a:t>
            </a:r>
            <a:r>
              <a:rPr sz="2400" spc="-10" dirty="0">
                <a:solidFill>
                  <a:srgbClr val="00B050"/>
                </a:solidFill>
                <a:latin typeface="Calibri"/>
                <a:cs typeface="Calibri"/>
              </a:rPr>
              <a:t>task </a:t>
            </a:r>
            <a:r>
              <a:rPr sz="2400" spc="-25" dirty="0">
                <a:solidFill>
                  <a:srgbClr val="00B050"/>
                </a:solidFill>
                <a:latin typeface="Calibri"/>
                <a:cs typeface="Calibri"/>
              </a:rPr>
              <a:t>gate </a:t>
            </a:r>
            <a:r>
              <a:rPr sz="2400" dirty="0">
                <a:latin typeface="Calibri"/>
                <a:cs typeface="Calibri"/>
              </a:rPr>
              <a:t>in the</a:t>
            </a:r>
            <a:r>
              <a:rPr sz="2400" spc="-15" dirty="0">
                <a:latin typeface="Calibri"/>
                <a:cs typeface="Calibri"/>
              </a:rPr>
              <a:t> </a:t>
            </a:r>
            <a:r>
              <a:rPr sz="2400" spc="-75" dirty="0">
                <a:solidFill>
                  <a:srgbClr val="00B050"/>
                </a:solidFill>
                <a:latin typeface="Calibri"/>
                <a:cs typeface="Calibri"/>
              </a:rPr>
              <a:t>IDT</a:t>
            </a:r>
            <a:r>
              <a:rPr sz="2400" spc="-75" dirty="0">
                <a:latin typeface="Calibri"/>
                <a:cs typeface="Calibri"/>
              </a:rPr>
              <a:t>.</a:t>
            </a:r>
            <a:endParaRPr sz="2400" dirty="0">
              <a:latin typeface="Calibri"/>
              <a:cs typeface="Calibri"/>
            </a:endParaRPr>
          </a:p>
          <a:p>
            <a:pPr marL="285115" indent="-272415">
              <a:lnSpc>
                <a:spcPct val="100000"/>
              </a:lnSpc>
              <a:spcBef>
                <a:spcPts val="575"/>
              </a:spcBef>
              <a:buClr>
                <a:srgbClr val="0AD0D9"/>
              </a:buClr>
              <a:buSzPct val="93750"/>
              <a:buFont typeface="Wingdings 2"/>
              <a:buChar char=""/>
              <a:tabLst>
                <a:tab pos="285750" algn="l"/>
              </a:tabLst>
            </a:pPr>
            <a:r>
              <a:rPr sz="2400" dirty="0" smtClean="0">
                <a:latin typeface="Calibri"/>
                <a:cs typeface="Calibri"/>
              </a:rPr>
              <a:t> </a:t>
            </a:r>
            <a:r>
              <a:rPr sz="2400" spc="-5" dirty="0">
                <a:latin typeface="Calibri"/>
                <a:cs typeface="Calibri"/>
              </a:rPr>
              <a:t>The </a:t>
            </a:r>
            <a:r>
              <a:rPr sz="2400" spc="-10" dirty="0">
                <a:latin typeface="Calibri"/>
                <a:cs typeface="Calibri"/>
              </a:rPr>
              <a:t>current task </a:t>
            </a:r>
            <a:r>
              <a:rPr sz="2400" spc="-15" dirty="0">
                <a:latin typeface="Calibri"/>
                <a:cs typeface="Calibri"/>
              </a:rPr>
              <a:t>executes </a:t>
            </a:r>
            <a:r>
              <a:rPr sz="2400" dirty="0">
                <a:latin typeface="Calibri"/>
                <a:cs typeface="Calibri"/>
              </a:rPr>
              <a:t>an </a:t>
            </a:r>
            <a:r>
              <a:rPr sz="2400" dirty="0">
                <a:solidFill>
                  <a:srgbClr val="00B050"/>
                </a:solidFill>
                <a:latin typeface="Calibri"/>
                <a:cs typeface="Calibri"/>
              </a:rPr>
              <a:t>IRET</a:t>
            </a:r>
            <a:r>
              <a:rPr sz="2400" dirty="0">
                <a:latin typeface="Calibri"/>
                <a:cs typeface="Calibri"/>
              </a:rPr>
              <a:t> when the </a:t>
            </a:r>
            <a:r>
              <a:rPr sz="2400" dirty="0">
                <a:solidFill>
                  <a:srgbClr val="00B050"/>
                </a:solidFill>
                <a:latin typeface="Calibri"/>
                <a:cs typeface="Calibri"/>
              </a:rPr>
              <a:t>NT</a:t>
            </a:r>
            <a:r>
              <a:rPr sz="2400" dirty="0">
                <a:latin typeface="Calibri"/>
                <a:cs typeface="Calibri"/>
              </a:rPr>
              <a:t> </a:t>
            </a:r>
            <a:r>
              <a:rPr sz="2400" spc="-5" dirty="0">
                <a:latin typeface="Calibri"/>
                <a:cs typeface="Calibri"/>
              </a:rPr>
              <a:t>flag </a:t>
            </a:r>
            <a:r>
              <a:rPr sz="2400" dirty="0">
                <a:latin typeface="Calibri"/>
                <a:cs typeface="Calibri"/>
              </a:rPr>
              <a:t>is</a:t>
            </a:r>
            <a:r>
              <a:rPr sz="2400" spc="-135" dirty="0">
                <a:latin typeface="Calibri"/>
                <a:cs typeface="Calibri"/>
              </a:rPr>
              <a:t> </a:t>
            </a:r>
            <a:r>
              <a:rPr sz="2400" spc="-5" dirty="0">
                <a:latin typeface="Calibri"/>
                <a:cs typeface="Calibri"/>
              </a:rPr>
              <a:t>set.</a:t>
            </a:r>
            <a:endParaRPr sz="2400" dirty="0">
              <a:latin typeface="Calibri"/>
              <a:cs typeface="Calibri"/>
            </a:endParaRPr>
          </a:p>
        </p:txBody>
      </p:sp>
      <p:pic>
        <p:nvPicPr>
          <p:cNvPr id="5" name="Picture 6"/>
          <p:cNvPicPr>
            <a:picLocks noChangeAspect="1"/>
          </p:cNvPicPr>
          <p:nvPr/>
        </p:nvPicPr>
        <p:blipFill>
          <a:blip r:embed="rId2" cstate="print"/>
          <a:srcRect/>
          <a:stretch>
            <a:fillRect/>
          </a:stretch>
        </p:blipFill>
        <p:spPr bwMode="auto">
          <a:xfrm>
            <a:off x="127000" y="87682"/>
            <a:ext cx="1270000" cy="120015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14E40042-87ED-425F-AF1F-BA731B4E6C17}" type="slidenum">
              <a:rPr lang="en-US" smtClean="0"/>
              <a:pPr>
                <a:defRPr/>
              </a:pPr>
              <a:t>59</a:t>
            </a:fld>
            <a:endParaRPr lang="en-US"/>
          </a:p>
        </p:txBody>
      </p:sp>
    </p:spTree>
    <p:extLst>
      <p:ext uri="{BB962C8B-B14F-4D97-AF65-F5344CB8AC3E}">
        <p14:creationId xmlns:p14="http://schemas.microsoft.com/office/powerpoint/2010/main" xmlns="" val="2548519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1628384" y="421623"/>
            <a:ext cx="5586608" cy="580459"/>
          </a:xfrm>
        </p:spPr>
        <p:txBody>
          <a:bodyPr/>
          <a:lstStyle/>
          <a:p>
            <a:r>
              <a:rPr lang="en-US" sz="2400" b="1" dirty="0" smtClean="0">
                <a:solidFill>
                  <a:srgbClr val="FF0000"/>
                </a:solidFill>
              </a:rPr>
              <a:t>Segmentation and Paging</a:t>
            </a:r>
          </a:p>
        </p:txBody>
      </p:sp>
      <p:pic>
        <p:nvPicPr>
          <p:cNvPr id="2051" name="Picture 2"/>
          <p:cNvPicPr>
            <a:picLocks noGrp="1" noChangeAspect="1" noChangeArrowheads="1"/>
          </p:cNvPicPr>
          <p:nvPr>
            <p:ph idx="1"/>
          </p:nvPr>
        </p:nvPicPr>
        <p:blipFill>
          <a:blip r:embed="rId3"/>
          <a:srcRect/>
          <a:stretch>
            <a:fillRect/>
          </a:stretch>
        </p:blipFill>
        <p:spPr>
          <a:xfrm>
            <a:off x="2342367" y="1265129"/>
            <a:ext cx="8119881" cy="4812583"/>
          </a:xfrm>
        </p:spPr>
      </p:pic>
      <p:pic>
        <p:nvPicPr>
          <p:cNvPr id="2053" name="Picture 7"/>
          <p:cNvPicPr>
            <a:picLocks noChangeAspect="1"/>
          </p:cNvPicPr>
          <p:nvPr/>
        </p:nvPicPr>
        <p:blipFill>
          <a:blip r:embed="rId4"/>
          <a:srcRect/>
          <a:stretch>
            <a:fillRect/>
          </a:stretch>
        </p:blipFill>
        <p:spPr bwMode="auto">
          <a:xfrm>
            <a:off x="304800" y="152401"/>
            <a:ext cx="1068917" cy="8667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14E40042-87ED-425F-AF1F-BA731B4E6C17}"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90805" y="857186"/>
            <a:ext cx="9793474" cy="492443"/>
          </a:xfrm>
          <a:prstGeom prst="rect">
            <a:avLst/>
          </a:prstGeom>
        </p:spPr>
        <p:txBody>
          <a:bodyPr vert="horz" wrap="square" lIns="0" tIns="0" rIns="0" bIns="0" rtlCol="0">
            <a:spAutoFit/>
          </a:bodyPr>
          <a:lstStyle/>
          <a:p>
            <a:pPr marL="12700">
              <a:lnSpc>
                <a:spcPct val="100000"/>
              </a:lnSpc>
            </a:pPr>
            <a:r>
              <a:rPr sz="3200" b="0" dirty="0">
                <a:solidFill>
                  <a:srgbClr val="FF0000"/>
                </a:solidFill>
                <a:latin typeface="Calibri"/>
                <a:cs typeface="Calibri"/>
              </a:rPr>
              <a:t>A </a:t>
            </a:r>
            <a:r>
              <a:rPr sz="3200" b="0" spc="-10" dirty="0">
                <a:solidFill>
                  <a:srgbClr val="FF0000"/>
                </a:solidFill>
                <a:latin typeface="Calibri"/>
                <a:cs typeface="Calibri"/>
              </a:rPr>
              <a:t>task switching </a:t>
            </a:r>
            <a:r>
              <a:rPr sz="3200" b="0" spc="-15" dirty="0">
                <a:solidFill>
                  <a:srgbClr val="FF0000"/>
                </a:solidFill>
                <a:latin typeface="Calibri"/>
                <a:cs typeface="Calibri"/>
              </a:rPr>
              <a:t>operation involves </a:t>
            </a:r>
            <a:r>
              <a:rPr sz="3200" b="0" spc="-5" dirty="0">
                <a:solidFill>
                  <a:srgbClr val="FF0000"/>
                </a:solidFill>
                <a:latin typeface="Calibri"/>
                <a:cs typeface="Calibri"/>
              </a:rPr>
              <a:t>these</a:t>
            </a:r>
            <a:r>
              <a:rPr sz="3200" b="0" spc="50" dirty="0">
                <a:solidFill>
                  <a:srgbClr val="FF0000"/>
                </a:solidFill>
                <a:latin typeface="Calibri"/>
                <a:cs typeface="Calibri"/>
              </a:rPr>
              <a:t> </a:t>
            </a:r>
            <a:r>
              <a:rPr sz="3200" b="0" spc="-20" dirty="0">
                <a:solidFill>
                  <a:srgbClr val="FF0000"/>
                </a:solidFill>
                <a:latin typeface="Calibri"/>
                <a:cs typeface="Calibri"/>
              </a:rPr>
              <a:t>steps:</a:t>
            </a:r>
            <a:endParaRPr sz="3200" dirty="0">
              <a:solidFill>
                <a:srgbClr val="FF0000"/>
              </a:solidFill>
              <a:latin typeface="Calibri"/>
              <a:cs typeface="Calibri"/>
            </a:endParaRPr>
          </a:p>
        </p:txBody>
      </p:sp>
      <p:sp>
        <p:nvSpPr>
          <p:cNvPr id="3" name="object 3"/>
          <p:cNvSpPr txBox="1">
            <a:spLocks noGrp="1"/>
          </p:cNvSpPr>
          <p:nvPr>
            <p:ph type="body" idx="1"/>
          </p:nvPr>
        </p:nvSpPr>
        <p:spPr>
          <a:xfrm>
            <a:off x="1096963" y="1846263"/>
            <a:ext cx="10058400" cy="3734356"/>
          </a:xfrm>
          <a:prstGeom prst="rect">
            <a:avLst/>
          </a:prstGeom>
        </p:spPr>
        <p:txBody>
          <a:bodyPr vert="horz" wrap="square" lIns="0" tIns="0" rIns="0" bIns="0" rtlCol="0">
            <a:spAutoFit/>
          </a:bodyPr>
          <a:lstStyle/>
          <a:p>
            <a:pPr marL="903605" indent="-514984" algn="just">
              <a:lnSpc>
                <a:spcPct val="100000"/>
              </a:lnSpc>
              <a:buClr>
                <a:srgbClr val="0AD0D9"/>
              </a:buClr>
              <a:buSzPct val="93750"/>
              <a:buAutoNum type="arabicPeriod"/>
              <a:tabLst>
                <a:tab pos="903605" algn="l"/>
                <a:tab pos="904240" algn="l"/>
              </a:tabLst>
            </a:pPr>
            <a:r>
              <a:rPr sz="2400" spc="-5" dirty="0"/>
              <a:t>Checking</a:t>
            </a:r>
            <a:r>
              <a:rPr sz="2400" spc="-20" dirty="0"/>
              <a:t> </a:t>
            </a:r>
            <a:r>
              <a:rPr sz="2400" dirty="0"/>
              <a:t>that</a:t>
            </a:r>
            <a:r>
              <a:rPr sz="2400" spc="-95" dirty="0"/>
              <a:t> </a:t>
            </a:r>
            <a:r>
              <a:rPr sz="2400" dirty="0"/>
              <a:t>the</a:t>
            </a:r>
            <a:r>
              <a:rPr sz="2400" spc="-120" dirty="0"/>
              <a:t> </a:t>
            </a:r>
            <a:r>
              <a:rPr sz="2400" spc="-10" dirty="0"/>
              <a:t>current</a:t>
            </a:r>
            <a:r>
              <a:rPr sz="2400" spc="-75" dirty="0"/>
              <a:t> </a:t>
            </a:r>
            <a:r>
              <a:rPr sz="2400" dirty="0"/>
              <a:t>task</a:t>
            </a:r>
            <a:r>
              <a:rPr sz="2400" spc="-25" dirty="0"/>
              <a:t> </a:t>
            </a:r>
            <a:r>
              <a:rPr sz="2400" spc="-5" dirty="0"/>
              <a:t>is</a:t>
            </a:r>
            <a:r>
              <a:rPr sz="2400" spc="-110" dirty="0"/>
              <a:t> </a:t>
            </a:r>
            <a:r>
              <a:rPr sz="2400" spc="-20" dirty="0"/>
              <a:t>allowed</a:t>
            </a:r>
            <a:r>
              <a:rPr sz="2400" spc="-10" dirty="0"/>
              <a:t> </a:t>
            </a:r>
            <a:r>
              <a:rPr sz="2400" spc="-20" dirty="0"/>
              <a:t>to</a:t>
            </a:r>
            <a:r>
              <a:rPr sz="2400" spc="-114" dirty="0"/>
              <a:t> </a:t>
            </a:r>
            <a:r>
              <a:rPr sz="2400" spc="-10" dirty="0"/>
              <a:t>switch</a:t>
            </a:r>
            <a:r>
              <a:rPr sz="2400" spc="-55" dirty="0"/>
              <a:t> </a:t>
            </a:r>
            <a:r>
              <a:rPr sz="2400" spc="-20" dirty="0"/>
              <a:t>to</a:t>
            </a:r>
            <a:r>
              <a:rPr sz="2400" spc="-90" dirty="0"/>
              <a:t> </a:t>
            </a:r>
            <a:r>
              <a:rPr sz="2400" smtClean="0"/>
              <a:t>the</a:t>
            </a:r>
            <a:r>
              <a:rPr lang="en-US" sz="2400" dirty="0" smtClean="0"/>
              <a:t> </a:t>
            </a:r>
            <a:r>
              <a:rPr sz="2400" spc="-10" smtClean="0"/>
              <a:t>designated</a:t>
            </a:r>
            <a:r>
              <a:rPr lang="en-US" sz="2400" spc="-10" dirty="0" smtClean="0"/>
              <a:t> </a:t>
            </a:r>
            <a:r>
              <a:rPr sz="2400" smtClean="0"/>
              <a:t>task</a:t>
            </a:r>
            <a:r>
              <a:rPr lang="en-US" sz="2400" dirty="0" smtClean="0"/>
              <a:t>(New task).</a:t>
            </a:r>
            <a:endParaRPr sz="2400" dirty="0"/>
          </a:p>
          <a:p>
            <a:pPr marL="903605" marR="180340" indent="-514984" algn="just">
              <a:lnSpc>
                <a:spcPct val="100000"/>
              </a:lnSpc>
              <a:spcBef>
                <a:spcPts val="575"/>
              </a:spcBef>
              <a:buClr>
                <a:srgbClr val="0AD0D9"/>
              </a:buClr>
              <a:buSzPct val="93750"/>
              <a:buAutoNum type="arabicPeriod" startAt="2"/>
              <a:tabLst>
                <a:tab pos="903605" algn="l"/>
                <a:tab pos="904240" algn="l"/>
              </a:tabLst>
            </a:pPr>
            <a:r>
              <a:rPr sz="2400" spc="-5" dirty="0"/>
              <a:t>Checking </a:t>
            </a:r>
            <a:r>
              <a:rPr sz="2400" dirty="0"/>
              <a:t>that</a:t>
            </a:r>
            <a:r>
              <a:rPr sz="2400" spc="-95" dirty="0"/>
              <a:t> </a:t>
            </a:r>
            <a:r>
              <a:rPr sz="2400" dirty="0"/>
              <a:t>the</a:t>
            </a:r>
            <a:r>
              <a:rPr sz="2400" spc="-110" dirty="0"/>
              <a:t> </a:t>
            </a:r>
            <a:r>
              <a:rPr sz="2400" spc="-5" dirty="0"/>
              <a:t>TSS</a:t>
            </a:r>
            <a:r>
              <a:rPr sz="2400" spc="-60" dirty="0"/>
              <a:t> </a:t>
            </a:r>
            <a:r>
              <a:rPr sz="2400" spc="-10" dirty="0"/>
              <a:t>descriptor</a:t>
            </a:r>
            <a:r>
              <a:rPr sz="2400" spc="-150" dirty="0"/>
              <a:t> </a:t>
            </a:r>
            <a:r>
              <a:rPr sz="2400" dirty="0"/>
              <a:t>of</a:t>
            </a:r>
            <a:r>
              <a:rPr sz="2400" spc="20" dirty="0"/>
              <a:t> </a:t>
            </a:r>
            <a:r>
              <a:rPr sz="2400" dirty="0"/>
              <a:t>the</a:t>
            </a:r>
            <a:r>
              <a:rPr sz="2400" spc="-60" dirty="0"/>
              <a:t> </a:t>
            </a:r>
            <a:r>
              <a:rPr sz="2400" spc="-5" dirty="0"/>
              <a:t>new</a:t>
            </a:r>
            <a:r>
              <a:rPr sz="2400" spc="-70" dirty="0"/>
              <a:t> </a:t>
            </a:r>
            <a:r>
              <a:rPr sz="2400" dirty="0"/>
              <a:t>task</a:t>
            </a:r>
            <a:r>
              <a:rPr sz="2400" spc="-25" dirty="0"/>
              <a:t> </a:t>
            </a:r>
            <a:r>
              <a:rPr sz="2400" spc="-5" dirty="0"/>
              <a:t>is</a:t>
            </a:r>
            <a:r>
              <a:rPr sz="2400" spc="-50" dirty="0"/>
              <a:t> </a:t>
            </a:r>
            <a:r>
              <a:rPr sz="2400" spc="-15" dirty="0"/>
              <a:t>marked  </a:t>
            </a:r>
            <a:r>
              <a:rPr sz="2400" spc="-5" dirty="0"/>
              <a:t>present</a:t>
            </a:r>
            <a:r>
              <a:rPr sz="2400" spc="-140" dirty="0"/>
              <a:t> </a:t>
            </a:r>
            <a:r>
              <a:rPr sz="2400" dirty="0"/>
              <a:t>and</a:t>
            </a:r>
            <a:r>
              <a:rPr sz="2400" spc="-30" dirty="0"/>
              <a:t> </a:t>
            </a:r>
            <a:r>
              <a:rPr sz="2400" dirty="0"/>
              <a:t>has</a:t>
            </a:r>
            <a:r>
              <a:rPr sz="2400" spc="-135" dirty="0"/>
              <a:t> </a:t>
            </a:r>
            <a:r>
              <a:rPr sz="2400" dirty="0"/>
              <a:t>a</a:t>
            </a:r>
            <a:r>
              <a:rPr sz="2400" spc="-155" dirty="0"/>
              <a:t> </a:t>
            </a:r>
            <a:r>
              <a:rPr sz="2400" spc="-5" dirty="0"/>
              <a:t>valid</a:t>
            </a:r>
            <a:r>
              <a:rPr sz="2400" spc="-30" dirty="0"/>
              <a:t> </a:t>
            </a:r>
            <a:r>
              <a:rPr sz="2400" dirty="0" smtClean="0"/>
              <a:t>limit</a:t>
            </a:r>
            <a:r>
              <a:rPr lang="en-US" sz="2400" dirty="0" smtClean="0"/>
              <a:t>.</a:t>
            </a:r>
            <a:endParaRPr sz="2400" dirty="0"/>
          </a:p>
          <a:p>
            <a:pPr marL="903605" indent="-514984" algn="just">
              <a:lnSpc>
                <a:spcPct val="100000"/>
              </a:lnSpc>
              <a:spcBef>
                <a:spcPts val="575"/>
              </a:spcBef>
              <a:buClr>
                <a:srgbClr val="0AD0D9"/>
              </a:buClr>
              <a:buSzPct val="93750"/>
              <a:buAutoNum type="arabicPeriod" startAt="2"/>
              <a:tabLst>
                <a:tab pos="903605" algn="l"/>
                <a:tab pos="904240" algn="l"/>
              </a:tabLst>
            </a:pPr>
            <a:r>
              <a:rPr sz="2400" spc="-15" dirty="0"/>
              <a:t>Saving </a:t>
            </a:r>
            <a:r>
              <a:rPr sz="2400" dirty="0"/>
              <a:t>the </a:t>
            </a:r>
            <a:r>
              <a:rPr sz="2400" spc="-10" dirty="0"/>
              <a:t>state </a:t>
            </a:r>
            <a:r>
              <a:rPr sz="2400" dirty="0"/>
              <a:t>of </a:t>
            </a:r>
            <a:r>
              <a:rPr sz="2400"/>
              <a:t>the </a:t>
            </a:r>
            <a:r>
              <a:rPr sz="2400" spc="-10" smtClean="0"/>
              <a:t>current</a:t>
            </a:r>
            <a:r>
              <a:rPr lang="en-US" sz="2400" spc="-10" dirty="0" smtClean="0"/>
              <a:t> </a:t>
            </a:r>
            <a:r>
              <a:rPr sz="2400" spc="-430" smtClean="0"/>
              <a:t> </a:t>
            </a:r>
            <a:r>
              <a:rPr sz="2400" smtClean="0"/>
              <a:t>task</a:t>
            </a:r>
            <a:r>
              <a:rPr lang="en-US" sz="2400" dirty="0" smtClean="0"/>
              <a:t>.</a:t>
            </a:r>
            <a:endParaRPr sz="2400" dirty="0"/>
          </a:p>
          <a:p>
            <a:pPr marL="903605" marR="279400" indent="-514984" algn="just">
              <a:lnSpc>
                <a:spcPct val="100000"/>
              </a:lnSpc>
              <a:spcBef>
                <a:spcPts val="575"/>
              </a:spcBef>
              <a:buClr>
                <a:srgbClr val="0AD0D9"/>
              </a:buClr>
              <a:buSzPct val="93750"/>
              <a:buAutoNum type="arabicPeriod" startAt="2"/>
              <a:tabLst>
                <a:tab pos="903605" algn="l"/>
                <a:tab pos="904240" algn="l"/>
              </a:tabLst>
            </a:pPr>
            <a:r>
              <a:rPr sz="2400" dirty="0"/>
              <a:t>Loading</a:t>
            </a:r>
            <a:r>
              <a:rPr sz="2400" spc="-10" dirty="0"/>
              <a:t> </a:t>
            </a:r>
            <a:r>
              <a:rPr sz="2400" dirty="0"/>
              <a:t>the</a:t>
            </a:r>
            <a:r>
              <a:rPr sz="2400" spc="-110" dirty="0"/>
              <a:t> </a:t>
            </a:r>
            <a:r>
              <a:rPr sz="2400" dirty="0"/>
              <a:t>task</a:t>
            </a:r>
            <a:r>
              <a:rPr sz="2400" spc="-70" dirty="0"/>
              <a:t> </a:t>
            </a:r>
            <a:r>
              <a:rPr sz="2400" spc="-10" dirty="0"/>
              <a:t>register</a:t>
            </a:r>
            <a:r>
              <a:rPr sz="2400" spc="-150" dirty="0"/>
              <a:t> </a:t>
            </a:r>
            <a:r>
              <a:rPr sz="2400" dirty="0"/>
              <a:t>with</a:t>
            </a:r>
            <a:r>
              <a:rPr sz="2400" spc="-70" dirty="0"/>
              <a:t> </a:t>
            </a:r>
            <a:r>
              <a:rPr sz="2400" dirty="0"/>
              <a:t>the</a:t>
            </a:r>
            <a:r>
              <a:rPr sz="2400" spc="-125" dirty="0"/>
              <a:t> </a:t>
            </a:r>
            <a:r>
              <a:rPr sz="2400" spc="-5" dirty="0"/>
              <a:t>selector</a:t>
            </a:r>
            <a:r>
              <a:rPr sz="2400" spc="-135" dirty="0"/>
              <a:t> </a:t>
            </a:r>
            <a:r>
              <a:rPr sz="2400" dirty="0"/>
              <a:t>of</a:t>
            </a:r>
            <a:r>
              <a:rPr sz="2400" spc="15" dirty="0"/>
              <a:t> </a:t>
            </a:r>
            <a:r>
              <a:rPr sz="2400" dirty="0"/>
              <a:t>the</a:t>
            </a:r>
            <a:r>
              <a:rPr sz="2400" spc="-80" dirty="0"/>
              <a:t> </a:t>
            </a:r>
            <a:r>
              <a:rPr sz="2400" spc="-10" dirty="0"/>
              <a:t>incoming </a:t>
            </a:r>
            <a:r>
              <a:rPr lang="en-US" sz="2400" spc="-10" dirty="0" smtClean="0"/>
              <a:t>(New)</a:t>
            </a:r>
            <a:r>
              <a:rPr sz="2400" spc="-10" dirty="0" smtClean="0"/>
              <a:t> </a:t>
            </a:r>
            <a:r>
              <a:rPr sz="2400" spc="-20" dirty="0"/>
              <a:t>task’s </a:t>
            </a:r>
            <a:r>
              <a:rPr sz="2400" dirty="0"/>
              <a:t>TSS</a:t>
            </a:r>
            <a:r>
              <a:rPr sz="2400" spc="-180" dirty="0"/>
              <a:t> </a:t>
            </a:r>
            <a:r>
              <a:rPr sz="2400" spc="-5" dirty="0"/>
              <a:t>descriptor</a:t>
            </a:r>
          </a:p>
          <a:p>
            <a:pPr marL="903605" indent="-514984" algn="just">
              <a:lnSpc>
                <a:spcPct val="100000"/>
              </a:lnSpc>
              <a:spcBef>
                <a:spcPts val="575"/>
              </a:spcBef>
              <a:buClr>
                <a:srgbClr val="0AD0D9"/>
              </a:buClr>
              <a:buSzPct val="93750"/>
              <a:buAutoNum type="arabicPeriod" startAt="2"/>
              <a:tabLst>
                <a:tab pos="903605" algn="l"/>
                <a:tab pos="904240" algn="l"/>
              </a:tabLst>
            </a:pPr>
            <a:r>
              <a:rPr sz="2400" dirty="0"/>
              <a:t>Loading</a:t>
            </a:r>
            <a:r>
              <a:rPr sz="2400" spc="-5" dirty="0"/>
              <a:t> </a:t>
            </a:r>
            <a:r>
              <a:rPr sz="2400" dirty="0"/>
              <a:t>the</a:t>
            </a:r>
            <a:r>
              <a:rPr sz="2400" spc="-80" dirty="0"/>
              <a:t> </a:t>
            </a:r>
            <a:r>
              <a:rPr sz="2400" spc="-10" dirty="0" smtClean="0"/>
              <a:t>incoming</a:t>
            </a:r>
            <a:r>
              <a:rPr lang="en-US" sz="2400" spc="-10" dirty="0" smtClean="0"/>
              <a:t>(New)</a:t>
            </a:r>
            <a:r>
              <a:rPr sz="2400" spc="-20" dirty="0" smtClean="0"/>
              <a:t> </a:t>
            </a:r>
            <a:r>
              <a:rPr sz="2400" spc="-20" dirty="0"/>
              <a:t>task’s</a:t>
            </a:r>
            <a:r>
              <a:rPr sz="2400" spc="-80" dirty="0"/>
              <a:t> </a:t>
            </a:r>
            <a:r>
              <a:rPr sz="2400" spc="-10" dirty="0"/>
              <a:t>state</a:t>
            </a:r>
            <a:r>
              <a:rPr sz="2400" spc="-90" dirty="0"/>
              <a:t> </a:t>
            </a:r>
            <a:r>
              <a:rPr sz="2400" spc="-10" dirty="0"/>
              <a:t>from</a:t>
            </a:r>
            <a:r>
              <a:rPr sz="2400" spc="-50" dirty="0"/>
              <a:t> </a:t>
            </a:r>
            <a:r>
              <a:rPr sz="2400" dirty="0"/>
              <a:t>its</a:t>
            </a:r>
            <a:r>
              <a:rPr sz="2400" spc="-105" dirty="0"/>
              <a:t> </a:t>
            </a:r>
            <a:r>
              <a:rPr sz="2400" dirty="0"/>
              <a:t>TSS</a:t>
            </a:r>
            <a:r>
              <a:rPr sz="2400" spc="-65" dirty="0"/>
              <a:t> </a:t>
            </a:r>
            <a:r>
              <a:rPr sz="2400" spc="-5" dirty="0"/>
              <a:t>and</a:t>
            </a:r>
            <a:r>
              <a:rPr sz="2400" spc="-45" dirty="0"/>
              <a:t> </a:t>
            </a:r>
            <a:r>
              <a:rPr lang="en-US" sz="2400" spc="-5" dirty="0" smtClean="0"/>
              <a:t>continue </a:t>
            </a:r>
            <a:r>
              <a:rPr sz="2400" spc="-10" dirty="0" smtClean="0"/>
              <a:t>execution</a:t>
            </a:r>
            <a:endParaRPr sz="2400" spc="-10" dirty="0"/>
          </a:p>
        </p:txBody>
      </p:sp>
      <p:pic>
        <p:nvPicPr>
          <p:cNvPr id="4" name="Picture 6"/>
          <p:cNvPicPr>
            <a:picLocks noChangeAspect="1"/>
          </p:cNvPicPr>
          <p:nvPr/>
        </p:nvPicPr>
        <p:blipFill>
          <a:blip r:embed="rId2" cstate="print"/>
          <a:srcRect/>
          <a:stretch>
            <a:fillRect/>
          </a:stretch>
        </p:blipFill>
        <p:spPr bwMode="auto">
          <a:xfrm>
            <a:off x="127000" y="132959"/>
            <a:ext cx="1270000" cy="12001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14E40042-87ED-425F-AF1F-BA731B4E6C17}" type="slidenum">
              <a:rPr lang="en-US" smtClean="0"/>
              <a:pPr>
                <a:defRPr/>
              </a:pPr>
              <a:t>60</a:t>
            </a:fld>
            <a:endParaRPr lang="en-US"/>
          </a:p>
        </p:txBody>
      </p:sp>
    </p:spTree>
    <p:extLst>
      <p:ext uri="{BB962C8B-B14F-4D97-AF65-F5344CB8AC3E}">
        <p14:creationId xmlns:p14="http://schemas.microsoft.com/office/powerpoint/2010/main" xmlns="" val="26340380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9007" y="287338"/>
            <a:ext cx="9226355" cy="990317"/>
          </a:xfrm>
        </p:spPr>
        <p:txBody>
          <a:bodyPr>
            <a:normAutofit/>
          </a:bodyPr>
          <a:lstStyle/>
          <a:p>
            <a:r>
              <a:rPr lang="en-US" sz="4300" dirty="0" smtClean="0">
                <a:solidFill>
                  <a:srgbClr val="FF0000"/>
                </a:solidFill>
              </a:rPr>
              <a:t>NT : Nested Task</a:t>
            </a:r>
            <a:endParaRPr lang="en-US" sz="4300" dirty="0">
              <a:solidFill>
                <a:srgbClr val="FF0000"/>
              </a:solidFill>
            </a:endParaRPr>
          </a:p>
        </p:txBody>
      </p:sp>
      <p:sp>
        <p:nvSpPr>
          <p:cNvPr id="3" name="Content Placeholder 2"/>
          <p:cNvSpPr>
            <a:spLocks noGrp="1"/>
          </p:cNvSpPr>
          <p:nvPr>
            <p:ph idx="1"/>
          </p:nvPr>
        </p:nvSpPr>
        <p:spPr/>
        <p:txBody>
          <a:bodyPr/>
          <a:lstStyle/>
          <a:p>
            <a:pPr algn="just">
              <a:buFont typeface="Wingdings" pitchFamily="2" charset="2"/>
              <a:buChar char="§"/>
            </a:pPr>
            <a:r>
              <a:rPr lang="en-US" dirty="0" smtClean="0"/>
              <a:t>  The previous task link field of the TSS (sometimes called the “</a:t>
            </a:r>
            <a:r>
              <a:rPr lang="en-US" b="1" dirty="0" smtClean="0"/>
              <a:t>back link”) and </a:t>
            </a:r>
            <a:r>
              <a:rPr lang="en-US" dirty="0" smtClean="0"/>
              <a:t>the </a:t>
            </a:r>
            <a:r>
              <a:rPr lang="en-US" b="1" dirty="0" smtClean="0"/>
              <a:t>NT flag</a:t>
            </a:r>
            <a:r>
              <a:rPr lang="en-US" dirty="0" smtClean="0"/>
              <a:t> in the</a:t>
            </a:r>
          </a:p>
          <a:p>
            <a:pPr algn="just">
              <a:buNone/>
            </a:pPr>
            <a:r>
              <a:rPr lang="en-US" dirty="0" smtClean="0"/>
              <a:t>    EFLAGS register are used to return execution to the previous task.</a:t>
            </a:r>
          </a:p>
          <a:p>
            <a:pPr algn="just">
              <a:buFont typeface="Wingdings" pitchFamily="2" charset="2"/>
              <a:buChar char="§"/>
            </a:pPr>
            <a:endParaRPr lang="en-US" dirty="0" smtClean="0"/>
          </a:p>
          <a:p>
            <a:pPr algn="just">
              <a:buFont typeface="Wingdings" pitchFamily="2" charset="2"/>
              <a:buChar char="§"/>
            </a:pPr>
            <a:r>
              <a:rPr lang="en-US" dirty="0" smtClean="0"/>
              <a:t> The NT flag indicates whether the currently executing task is nested within the execution of another task.</a:t>
            </a:r>
          </a:p>
          <a:p>
            <a:pPr algn="just">
              <a:buFont typeface="Wingdings" pitchFamily="2" charset="2"/>
              <a:buChar char="§"/>
            </a:pPr>
            <a:r>
              <a:rPr lang="en-US" dirty="0" smtClean="0"/>
              <a:t> The previous task link field of the current task's TSS holds the TSS selector for the higher-level task .</a:t>
            </a:r>
            <a:endParaRPr lang="en-US" dirty="0"/>
          </a:p>
        </p:txBody>
      </p:sp>
      <p:sp>
        <p:nvSpPr>
          <p:cNvPr id="4" name="Slide Number Placeholder 3"/>
          <p:cNvSpPr>
            <a:spLocks noGrp="1"/>
          </p:cNvSpPr>
          <p:nvPr>
            <p:ph type="sldNum" sz="quarter" idx="12"/>
          </p:nvPr>
        </p:nvSpPr>
        <p:spPr/>
        <p:txBody>
          <a:bodyPr/>
          <a:lstStyle/>
          <a:p>
            <a:pPr>
              <a:defRPr/>
            </a:pPr>
            <a:fld id="{14E40042-87ED-425F-AF1F-BA731B4E6C17}" type="slidenum">
              <a:rPr lang="en-US" smtClean="0"/>
              <a:pPr>
                <a:defRPr/>
              </a:pPr>
              <a:t>61</a:t>
            </a:fld>
            <a:endParaRPr lang="en-US"/>
          </a:p>
        </p:txBody>
      </p:sp>
      <p:pic>
        <p:nvPicPr>
          <p:cNvPr id="5" name="Picture 6"/>
          <p:cNvPicPr>
            <a:picLocks noChangeAspect="1"/>
          </p:cNvPicPr>
          <p:nvPr/>
        </p:nvPicPr>
        <p:blipFill>
          <a:blip r:embed="rId2" cstate="print"/>
          <a:srcRect/>
          <a:stretch>
            <a:fillRect/>
          </a:stretch>
        </p:blipFill>
        <p:spPr bwMode="auto">
          <a:xfrm>
            <a:off x="127000" y="333375"/>
            <a:ext cx="1270000" cy="1200150"/>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3955" y="287338"/>
            <a:ext cx="9251407" cy="927687"/>
          </a:xfrm>
        </p:spPr>
        <p:txBody>
          <a:bodyPr>
            <a:normAutofit/>
          </a:bodyPr>
          <a:lstStyle/>
          <a:p>
            <a:r>
              <a:rPr lang="en-US" sz="4300" dirty="0" smtClean="0">
                <a:solidFill>
                  <a:srgbClr val="FF0000"/>
                </a:solidFill>
              </a:rPr>
              <a:t>Task Linking</a:t>
            </a:r>
            <a:endParaRPr lang="en-US" sz="4300" dirty="0">
              <a:solidFill>
                <a:srgbClr val="FF0000"/>
              </a:solidFill>
            </a:endParaRPr>
          </a:p>
        </p:txBody>
      </p:sp>
      <p:sp>
        <p:nvSpPr>
          <p:cNvPr id="4" name="Slide Number Placeholder 3"/>
          <p:cNvSpPr>
            <a:spLocks noGrp="1"/>
          </p:cNvSpPr>
          <p:nvPr>
            <p:ph type="sldNum" sz="quarter" idx="12"/>
          </p:nvPr>
        </p:nvSpPr>
        <p:spPr/>
        <p:txBody>
          <a:bodyPr/>
          <a:lstStyle/>
          <a:p>
            <a:pPr>
              <a:defRPr/>
            </a:pPr>
            <a:fld id="{14E40042-87ED-425F-AF1F-BA731B4E6C17}" type="slidenum">
              <a:rPr lang="en-US" smtClean="0"/>
              <a:pPr>
                <a:defRPr/>
              </a:pPr>
              <a:t>62</a:t>
            </a:fld>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2073275" y="2328863"/>
            <a:ext cx="8105775" cy="3057525"/>
          </a:xfrm>
          <a:prstGeom prst="rect">
            <a:avLst/>
          </a:prstGeom>
          <a:noFill/>
          <a:ln w="9525">
            <a:noFill/>
            <a:miter lim="800000"/>
            <a:headEnd/>
            <a:tailEnd/>
          </a:ln>
          <a:effectLst/>
        </p:spPr>
      </p:pic>
      <p:pic>
        <p:nvPicPr>
          <p:cNvPr id="5" name="Picture 6"/>
          <p:cNvPicPr>
            <a:picLocks noChangeAspect="1"/>
          </p:cNvPicPr>
          <p:nvPr/>
        </p:nvPicPr>
        <p:blipFill>
          <a:blip r:embed="rId3" cstate="print"/>
          <a:srcRect/>
          <a:stretch>
            <a:fillRect/>
          </a:stretch>
        </p:blipFill>
        <p:spPr bwMode="auto">
          <a:xfrm>
            <a:off x="127000" y="333375"/>
            <a:ext cx="1270000" cy="120015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5649" y="287339"/>
            <a:ext cx="9639714" cy="664640"/>
          </a:xfrm>
        </p:spPr>
        <p:txBody>
          <a:bodyPr>
            <a:noAutofit/>
          </a:bodyPr>
          <a:lstStyle/>
          <a:p>
            <a:r>
              <a:rPr lang="en-US" sz="4300" dirty="0" smtClean="0">
                <a:solidFill>
                  <a:srgbClr val="FF0000"/>
                </a:solidFill>
              </a:rPr>
              <a:t>IOPL flag</a:t>
            </a:r>
            <a:endParaRPr lang="en-US" sz="4300" dirty="0">
              <a:solidFill>
                <a:srgbClr val="FF0000"/>
              </a:solidFill>
            </a:endParaRPr>
          </a:p>
        </p:txBody>
      </p:sp>
      <p:sp>
        <p:nvSpPr>
          <p:cNvPr id="3" name="Content Placeholder 2"/>
          <p:cNvSpPr>
            <a:spLocks noGrp="1"/>
          </p:cNvSpPr>
          <p:nvPr>
            <p:ph idx="1"/>
          </p:nvPr>
        </p:nvSpPr>
        <p:spPr>
          <a:xfrm>
            <a:off x="1327758" y="1465544"/>
            <a:ext cx="10254641" cy="4935255"/>
          </a:xfrm>
        </p:spPr>
        <p:txBody>
          <a:bodyPr>
            <a:normAutofit/>
          </a:bodyPr>
          <a:lstStyle/>
          <a:p>
            <a:endParaRPr lang="en-US" dirty="0" smtClean="0"/>
          </a:p>
          <a:p>
            <a:pPr algn="just"/>
            <a:r>
              <a:rPr lang="en-US" b="1" dirty="0" smtClean="0"/>
              <a:t>This two-bit field applies to Protected Mode. </a:t>
            </a:r>
          </a:p>
          <a:p>
            <a:pPr algn="just">
              <a:buFont typeface="Wingdings" pitchFamily="2" charset="2"/>
              <a:buChar char="§"/>
            </a:pPr>
            <a:r>
              <a:rPr lang="en-US" dirty="0" smtClean="0"/>
              <a:t> IOPL indicates the numerically maximum CPL value permitted to execute I/O instructions without generating an exception fault or consulting the I/O Permission Bitmap. </a:t>
            </a:r>
          </a:p>
          <a:p>
            <a:pPr algn="just">
              <a:buFont typeface="Wingdings" pitchFamily="2" charset="2"/>
              <a:buChar char="§"/>
            </a:pPr>
            <a:r>
              <a:rPr lang="en-US" dirty="0" smtClean="0"/>
              <a:t> Task switches can always alter the IOPL field, when the new flag image is loaded from the incoming task's TSS.</a:t>
            </a:r>
          </a:p>
          <a:p>
            <a:pPr algn="just">
              <a:buFont typeface="Wingdings" pitchFamily="2" charset="2"/>
              <a:buChar char="§"/>
            </a:pPr>
            <a:r>
              <a:rPr lang="en-US" dirty="0" smtClean="0"/>
              <a:t> I/O instructions can be unconditionally performed when </a:t>
            </a:r>
            <a:r>
              <a:rPr lang="en-US" dirty="0" smtClean="0">
                <a:solidFill>
                  <a:srgbClr val="FF0000"/>
                </a:solidFill>
              </a:rPr>
              <a:t>CPL &lt;= IOPL.</a:t>
            </a:r>
            <a:endParaRPr lang="en-US" dirty="0" smtClean="0"/>
          </a:p>
          <a:p>
            <a:pPr algn="just">
              <a:buFont typeface="Wingdings" pitchFamily="2" charset="2"/>
              <a:buChar char="§"/>
            </a:pPr>
            <a:r>
              <a:rPr lang="en-US" dirty="0" smtClean="0"/>
              <a:t>The I/O instructions are     IN, OUT, INS, OUTS, REP INS, and REP OUTS.</a:t>
            </a:r>
          </a:p>
          <a:p>
            <a:pPr algn="just">
              <a:buFont typeface="Wingdings" pitchFamily="2" charset="2"/>
              <a:buChar char="§"/>
            </a:pPr>
            <a:r>
              <a:rPr lang="en-US" dirty="0" smtClean="0"/>
              <a:t>When </a:t>
            </a:r>
            <a:r>
              <a:rPr lang="en-US" dirty="0" smtClean="0">
                <a:solidFill>
                  <a:srgbClr val="FF0000"/>
                </a:solidFill>
              </a:rPr>
              <a:t>CPL &gt; IOPL</a:t>
            </a:r>
            <a:r>
              <a:rPr lang="en-US" dirty="0" smtClean="0"/>
              <a:t>, and the current task is associated with a TSS, the </a:t>
            </a:r>
            <a:r>
              <a:rPr lang="en-US" dirty="0" smtClean="0">
                <a:solidFill>
                  <a:srgbClr val="FF0000"/>
                </a:solidFill>
              </a:rPr>
              <a:t>I/O Permission Bitmap</a:t>
            </a:r>
            <a:r>
              <a:rPr lang="en-US" dirty="0" smtClean="0"/>
              <a:t> (TSS) is consulted on whether I/O to the port is allowed for that task.</a:t>
            </a:r>
          </a:p>
          <a:p>
            <a:endParaRPr lang="en-US" dirty="0"/>
          </a:p>
        </p:txBody>
      </p:sp>
      <p:pic>
        <p:nvPicPr>
          <p:cNvPr id="4" name="Picture 6"/>
          <p:cNvPicPr>
            <a:picLocks noChangeAspect="1"/>
          </p:cNvPicPr>
          <p:nvPr/>
        </p:nvPicPr>
        <p:blipFill>
          <a:blip r:embed="rId2" cstate="print"/>
          <a:srcRect/>
          <a:stretch>
            <a:fillRect/>
          </a:stretch>
        </p:blipFill>
        <p:spPr bwMode="auto">
          <a:xfrm>
            <a:off x="127000" y="333375"/>
            <a:ext cx="1270000" cy="12001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14E40042-87ED-425F-AF1F-BA731B4E6C17}" type="slidenum">
              <a:rPr lang="en-US" smtClean="0"/>
              <a:pPr>
                <a:defRPr/>
              </a:pPr>
              <a:t>63</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20033" y="1013673"/>
            <a:ext cx="10972800" cy="563562"/>
          </a:xfrm>
        </p:spPr>
        <p:txBody>
          <a:bodyPr>
            <a:normAutofit fontScale="90000"/>
          </a:bodyPr>
          <a:lstStyle/>
          <a:p>
            <a:r>
              <a:rPr lang="en-US" sz="3600" b="1" dirty="0" smtClean="0">
                <a:solidFill>
                  <a:srgbClr val="FF0000"/>
                </a:solidFill>
              </a:rPr>
              <a:t/>
            </a:r>
            <a:br>
              <a:rPr lang="en-US" sz="3600" b="1" dirty="0" smtClean="0">
                <a:solidFill>
                  <a:srgbClr val="FF0000"/>
                </a:solidFill>
              </a:rPr>
            </a:br>
            <a:r>
              <a:rPr lang="en-US" sz="3600" b="1" dirty="0" smtClean="0">
                <a:solidFill>
                  <a:srgbClr val="FF0000"/>
                </a:solidFill>
              </a:rPr>
              <a:t>Page Translation</a:t>
            </a:r>
            <a:br>
              <a:rPr lang="en-US" sz="3600" b="1" dirty="0" smtClean="0">
                <a:solidFill>
                  <a:srgbClr val="FF0000"/>
                </a:solidFill>
              </a:rPr>
            </a:br>
            <a:endParaRPr lang="en-US" sz="3600" dirty="0" smtClean="0">
              <a:solidFill>
                <a:srgbClr val="FF0000"/>
              </a:solidFill>
            </a:endParaRPr>
          </a:p>
        </p:txBody>
      </p:sp>
      <p:sp>
        <p:nvSpPr>
          <p:cNvPr id="3075" name="Content Placeholder 2"/>
          <p:cNvSpPr>
            <a:spLocks noGrp="1"/>
          </p:cNvSpPr>
          <p:nvPr>
            <p:ph idx="1"/>
          </p:nvPr>
        </p:nvSpPr>
        <p:spPr>
          <a:xfrm>
            <a:off x="747386" y="1883079"/>
            <a:ext cx="10972800" cy="5181600"/>
          </a:xfrm>
        </p:spPr>
        <p:txBody>
          <a:bodyPr/>
          <a:lstStyle/>
          <a:p>
            <a:pPr algn="just"/>
            <a:r>
              <a:rPr lang="en-US" sz="2400" dirty="0" smtClean="0"/>
              <a:t>In the second phase of address transformation, the Pentium transforms a </a:t>
            </a:r>
            <a:r>
              <a:rPr lang="en-US" sz="2400" dirty="0" smtClean="0">
                <a:solidFill>
                  <a:srgbClr val="FF0000"/>
                </a:solidFill>
              </a:rPr>
              <a:t>linear address into a physical address</a:t>
            </a:r>
            <a:r>
              <a:rPr lang="en-US" sz="2400" dirty="0" smtClean="0"/>
              <a:t>.</a:t>
            </a:r>
          </a:p>
          <a:p>
            <a:pPr algn="just">
              <a:buFontTx/>
              <a:buNone/>
            </a:pPr>
            <a:r>
              <a:rPr lang="en-US" sz="2400" dirty="0" smtClean="0"/>
              <a:t> </a:t>
            </a:r>
          </a:p>
          <a:p>
            <a:pPr algn="just"/>
            <a:r>
              <a:rPr lang="en-US" sz="2400" dirty="0" smtClean="0"/>
              <a:t>It is needed for page-oriented virtual-memory systems and page-level protection.</a:t>
            </a:r>
          </a:p>
          <a:p>
            <a:pPr algn="just">
              <a:buFontTx/>
              <a:buNone/>
            </a:pPr>
            <a:r>
              <a:rPr lang="en-US" sz="2400" dirty="0" smtClean="0"/>
              <a:t> </a:t>
            </a:r>
          </a:p>
          <a:p>
            <a:pPr algn="just"/>
            <a:r>
              <a:rPr lang="en-US" sz="2400" dirty="0" smtClean="0"/>
              <a:t>The page-translation step is </a:t>
            </a:r>
            <a:r>
              <a:rPr lang="en-US" sz="2400" dirty="0" smtClean="0">
                <a:solidFill>
                  <a:srgbClr val="FF0000"/>
                </a:solidFill>
              </a:rPr>
              <a:t>optional</a:t>
            </a:r>
            <a:r>
              <a:rPr lang="en-US" sz="2400" dirty="0" smtClean="0"/>
              <a:t>.</a:t>
            </a:r>
          </a:p>
          <a:p>
            <a:pPr algn="just"/>
            <a:endParaRPr lang="en-US" sz="2400" dirty="0" smtClean="0"/>
          </a:p>
          <a:p>
            <a:pPr algn="just"/>
            <a:endParaRPr lang="en-US" sz="2400" dirty="0" smtClean="0"/>
          </a:p>
        </p:txBody>
      </p:sp>
      <p:pic>
        <p:nvPicPr>
          <p:cNvPr id="3076" name="Picture 7"/>
          <p:cNvPicPr>
            <a:picLocks noChangeAspect="1"/>
          </p:cNvPicPr>
          <p:nvPr/>
        </p:nvPicPr>
        <p:blipFill>
          <a:blip r:embed="rId2"/>
          <a:srcRect/>
          <a:stretch>
            <a:fillRect/>
          </a:stretch>
        </p:blipFill>
        <p:spPr bwMode="auto">
          <a:xfrm>
            <a:off x="304800" y="152401"/>
            <a:ext cx="1068917" cy="8667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14E40042-87ED-425F-AF1F-BA731B4E6C17}"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741118" y="789138"/>
            <a:ext cx="8889304" cy="257827"/>
          </a:xfrm>
        </p:spPr>
        <p:txBody>
          <a:bodyPr>
            <a:noAutofit/>
          </a:bodyPr>
          <a:lstStyle/>
          <a:p>
            <a:r>
              <a:rPr lang="en-US" sz="3200" b="1" dirty="0" smtClean="0">
                <a:solidFill>
                  <a:srgbClr val="FF0000"/>
                </a:solidFill>
              </a:rPr>
              <a:t>Paging</a:t>
            </a:r>
          </a:p>
        </p:txBody>
      </p:sp>
      <p:sp>
        <p:nvSpPr>
          <p:cNvPr id="4099" name="Content Placeholder 2"/>
          <p:cNvSpPr>
            <a:spLocks noGrp="1"/>
          </p:cNvSpPr>
          <p:nvPr>
            <p:ph idx="1"/>
          </p:nvPr>
        </p:nvSpPr>
        <p:spPr>
          <a:xfrm>
            <a:off x="1202497" y="1965543"/>
            <a:ext cx="10091803" cy="4259893"/>
          </a:xfrm>
        </p:spPr>
        <p:txBody>
          <a:bodyPr/>
          <a:lstStyle/>
          <a:p>
            <a:pPr algn="just">
              <a:buFont typeface="Wingdings" pitchFamily="2" charset="2"/>
              <a:buChar char="§"/>
            </a:pPr>
            <a:r>
              <a:rPr lang="en-US" sz="1600" dirty="0" smtClean="0"/>
              <a:t>When operating in protected mode, the Intel Architecture permits the linear address space to be mapped directly into a large physical memory (for example, 4 </a:t>
            </a:r>
            <a:r>
              <a:rPr lang="en-US" sz="1600" dirty="0" err="1" smtClean="0"/>
              <a:t>GBytes</a:t>
            </a:r>
            <a:r>
              <a:rPr lang="en-US" sz="1600" dirty="0" smtClean="0"/>
              <a:t> of RAM) or </a:t>
            </a:r>
          </a:p>
          <a:p>
            <a:pPr algn="just">
              <a:buFont typeface="Wingdings" pitchFamily="2" charset="2"/>
              <a:buChar char="§"/>
            </a:pPr>
            <a:r>
              <a:rPr lang="en-US" sz="1600" dirty="0" smtClean="0"/>
              <a:t>indirectly (using paging) into a smaller physical memory and disk storage. This method of mapping the linear address space is commonly referred to as </a:t>
            </a:r>
            <a:r>
              <a:rPr lang="en-US" sz="1600" b="1" dirty="0" smtClean="0"/>
              <a:t>virtual memory or demand-paged virtual memory.</a:t>
            </a:r>
          </a:p>
          <a:p>
            <a:pPr algn="just">
              <a:buFont typeface="Wingdings" pitchFamily="2" charset="2"/>
              <a:buChar char="§"/>
            </a:pPr>
            <a:r>
              <a:rPr lang="en-US" sz="1600" dirty="0" smtClean="0"/>
              <a:t>When paging is used, the processor divides the </a:t>
            </a:r>
            <a:r>
              <a:rPr lang="en-US" sz="1600" b="1" dirty="0" smtClean="0"/>
              <a:t>linear address space </a:t>
            </a:r>
            <a:r>
              <a:rPr lang="en-US" sz="1600" dirty="0" smtClean="0"/>
              <a:t>into fixed-size </a:t>
            </a:r>
            <a:r>
              <a:rPr lang="en-US" sz="1600" b="1" dirty="0" smtClean="0"/>
              <a:t>pages</a:t>
            </a:r>
            <a:r>
              <a:rPr lang="en-US" sz="1600" dirty="0" smtClean="0"/>
              <a:t> (generally4 KB in length) that can be mapped into </a:t>
            </a:r>
            <a:r>
              <a:rPr lang="en-US" sz="1600" b="1" dirty="0" smtClean="0"/>
              <a:t>physical memory and/or disk storage.</a:t>
            </a:r>
          </a:p>
          <a:p>
            <a:pPr algn="just">
              <a:buFont typeface="Wingdings" pitchFamily="2" charset="2"/>
              <a:buChar char="§"/>
            </a:pPr>
            <a:r>
              <a:rPr lang="en-US" sz="1600" dirty="0" smtClean="0"/>
              <a:t>Paging is different from segmentation through its use of </a:t>
            </a:r>
            <a:r>
              <a:rPr lang="en-US" sz="1600" b="1" dirty="0" smtClean="0"/>
              <a:t>fixed-size pages</a:t>
            </a:r>
            <a:r>
              <a:rPr lang="en-US" sz="1600" dirty="0" smtClean="0"/>
              <a:t>. </a:t>
            </a:r>
          </a:p>
          <a:p>
            <a:pPr algn="just">
              <a:buFont typeface="Wingdings" pitchFamily="2" charset="2"/>
              <a:buChar char="§"/>
            </a:pPr>
            <a:r>
              <a:rPr lang="en-US" sz="1600" dirty="0" smtClean="0"/>
              <a:t>If segmentation is the only form of address translation used, a data structure present in physical memory will have </a:t>
            </a:r>
            <a:r>
              <a:rPr lang="en-US" sz="1600" b="1" dirty="0" smtClean="0"/>
              <a:t>all of its parts in memory</a:t>
            </a:r>
            <a:r>
              <a:rPr lang="en-US" sz="1600" dirty="0" smtClean="0"/>
              <a:t>.</a:t>
            </a:r>
          </a:p>
          <a:p>
            <a:pPr algn="just">
              <a:buFont typeface="Wingdings" pitchFamily="2" charset="2"/>
              <a:buChar char="§"/>
            </a:pPr>
            <a:r>
              <a:rPr lang="en-US" sz="1600" dirty="0" smtClean="0"/>
              <a:t> If paging is used, a data structure can be partly </a:t>
            </a:r>
            <a:r>
              <a:rPr lang="en-US" sz="1600" b="1" dirty="0" smtClean="0"/>
              <a:t>in memory and partly in disk storage</a:t>
            </a:r>
            <a:r>
              <a:rPr lang="en-US" sz="1600" dirty="0" smtClean="0"/>
              <a:t>.</a:t>
            </a:r>
          </a:p>
          <a:p>
            <a:pPr algn="just">
              <a:buFont typeface="Wingdings" pitchFamily="2" charset="2"/>
              <a:buChar char="§"/>
            </a:pPr>
            <a:r>
              <a:rPr lang="en-US" sz="1600" b="1" dirty="0" smtClean="0"/>
              <a:t>To minimize the number of bus cycles </a:t>
            </a:r>
            <a:r>
              <a:rPr lang="en-US" sz="1600" dirty="0" smtClean="0"/>
              <a:t>required for address translation, the most recently accessed page-directory and page-table entries are cached in the processor in devices called </a:t>
            </a:r>
            <a:r>
              <a:rPr lang="en-US" sz="1600" b="1" dirty="0" smtClean="0"/>
              <a:t>translation </a:t>
            </a:r>
            <a:r>
              <a:rPr lang="en-US" sz="1600" b="1" dirty="0" err="1" smtClean="0"/>
              <a:t>lookaside</a:t>
            </a:r>
            <a:r>
              <a:rPr lang="en-US" sz="1600" b="1" dirty="0" smtClean="0"/>
              <a:t> buffers (TLBs</a:t>
            </a:r>
            <a:r>
              <a:rPr lang="en-US" sz="1600" dirty="0" smtClean="0"/>
              <a:t>).</a:t>
            </a:r>
          </a:p>
        </p:txBody>
      </p:sp>
      <p:pic>
        <p:nvPicPr>
          <p:cNvPr id="4100" name="Picture 7"/>
          <p:cNvPicPr>
            <a:picLocks noChangeAspect="1"/>
          </p:cNvPicPr>
          <p:nvPr/>
        </p:nvPicPr>
        <p:blipFill>
          <a:blip r:embed="rId2"/>
          <a:srcRect/>
          <a:stretch>
            <a:fillRect/>
          </a:stretch>
        </p:blipFill>
        <p:spPr bwMode="auto">
          <a:xfrm>
            <a:off x="304800" y="152401"/>
            <a:ext cx="1068917" cy="8667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14E40042-87ED-425F-AF1F-BA731B4E6C17}"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39" y="287338"/>
            <a:ext cx="9451823" cy="1278415"/>
          </a:xfrm>
        </p:spPr>
        <p:txBody>
          <a:bodyPr>
            <a:normAutofit/>
          </a:bodyPr>
          <a:lstStyle/>
          <a:p>
            <a:r>
              <a:rPr lang="en-US" sz="4300" spc="-85" dirty="0" smtClean="0">
                <a:solidFill>
                  <a:srgbClr val="FF0000"/>
                </a:solidFill>
              </a:rPr>
              <a:t>Virtual memory to each task</a:t>
            </a:r>
            <a:endParaRPr lang="en-US" sz="4300" spc="-85" dirty="0">
              <a:solidFill>
                <a:srgbClr val="FF0000"/>
              </a:solidFill>
            </a:endParaRPr>
          </a:p>
        </p:txBody>
      </p:sp>
      <p:sp>
        <p:nvSpPr>
          <p:cNvPr id="3" name="Content Placeholder 2"/>
          <p:cNvSpPr>
            <a:spLocks noGrp="1"/>
          </p:cNvSpPr>
          <p:nvPr>
            <p:ph idx="1"/>
          </p:nvPr>
        </p:nvSpPr>
        <p:spPr/>
        <p:txBody>
          <a:bodyPr/>
          <a:lstStyle/>
          <a:p>
            <a:r>
              <a:rPr lang="en-US" sz="2400" dirty="0" smtClean="0"/>
              <a:t>GDT- 8191 descriptors</a:t>
            </a:r>
          </a:p>
          <a:p>
            <a:r>
              <a:rPr lang="en-US" sz="2400" dirty="0" smtClean="0"/>
              <a:t>LDT-8192 descriptors</a:t>
            </a:r>
          </a:p>
          <a:p>
            <a:r>
              <a:rPr lang="en-US" sz="2400" dirty="0" smtClean="0"/>
              <a:t>Each descriptor can define a segment up to 4GB</a:t>
            </a:r>
          </a:p>
          <a:p>
            <a:r>
              <a:rPr lang="en-US" sz="2400" dirty="0" smtClean="0"/>
              <a:t>Total memory = 4GB (8191+8192)</a:t>
            </a:r>
          </a:p>
          <a:p>
            <a:pPr>
              <a:buNone/>
            </a:pPr>
            <a:r>
              <a:rPr lang="en-US" sz="2400" dirty="0" smtClean="0"/>
              <a:t>                              = 4GB x 16381</a:t>
            </a:r>
          </a:p>
          <a:p>
            <a:pPr>
              <a:buNone/>
            </a:pPr>
            <a:r>
              <a:rPr lang="en-US" sz="2400" dirty="0" smtClean="0"/>
              <a:t>                              =  </a:t>
            </a:r>
            <a:r>
              <a:rPr lang="en-US" sz="2400" dirty="0" smtClean="0">
                <a:solidFill>
                  <a:srgbClr val="FF0000"/>
                </a:solidFill>
              </a:rPr>
              <a:t>64 Tera Bytes </a:t>
            </a:r>
            <a:endParaRPr lang="en-US" sz="2400" dirty="0">
              <a:solidFill>
                <a:srgbClr val="FF0000"/>
              </a:solidFill>
            </a:endParaRPr>
          </a:p>
        </p:txBody>
      </p:sp>
      <p:pic>
        <p:nvPicPr>
          <p:cNvPr id="4" name="Picture 6"/>
          <p:cNvPicPr>
            <a:picLocks noChangeAspect="1"/>
          </p:cNvPicPr>
          <p:nvPr/>
        </p:nvPicPr>
        <p:blipFill>
          <a:blip r:embed="rId2" cstate="print"/>
          <a:srcRect/>
          <a:stretch>
            <a:fillRect/>
          </a:stretch>
        </p:blipFill>
        <p:spPr bwMode="auto">
          <a:xfrm>
            <a:off x="127000" y="333375"/>
            <a:ext cx="1270000" cy="12001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14E40042-87ED-425F-AF1F-BA731B4E6C17}"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5449</TotalTime>
  <Words>3932</Words>
  <Application>Microsoft Office PowerPoint</Application>
  <PresentationFormat>Custom</PresentationFormat>
  <Paragraphs>606</Paragraphs>
  <Slides>63</Slides>
  <Notes>4</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Retrospect</vt:lpstr>
      <vt:lpstr>Slide 1</vt:lpstr>
      <vt:lpstr>    CS232   Microprocessor and  Microcontrollers </vt:lpstr>
      <vt:lpstr>Module III paging and Task Management  </vt:lpstr>
      <vt:lpstr>Syllabus</vt:lpstr>
      <vt:lpstr>         CS232   Microprocessor and  Microcontrollers </vt:lpstr>
      <vt:lpstr>Segmentation and Paging</vt:lpstr>
      <vt:lpstr> Page Translation </vt:lpstr>
      <vt:lpstr>Paging</vt:lpstr>
      <vt:lpstr>Virtual memory to each task</vt:lpstr>
      <vt:lpstr>Paging Options</vt:lpstr>
      <vt:lpstr>Control Registers</vt:lpstr>
      <vt:lpstr>Components of  the paging mechanism</vt:lpstr>
      <vt:lpstr>Continued..</vt:lpstr>
      <vt:lpstr>Linear Address Translation</vt:lpstr>
      <vt:lpstr>PAGE DIRECTORY BASE REGISTER</vt:lpstr>
      <vt:lpstr>CR2,CR3</vt:lpstr>
      <vt:lpstr>Linear Address Translation</vt:lpstr>
      <vt:lpstr>Slide 18</vt:lpstr>
      <vt:lpstr>Linear Address to Physical Address</vt:lpstr>
      <vt:lpstr>Example</vt:lpstr>
      <vt:lpstr>Linear Address to Physical Address</vt:lpstr>
      <vt:lpstr>Page-Directory and Page-Table Entries</vt:lpstr>
      <vt:lpstr>Page Level Protection</vt:lpstr>
      <vt:lpstr>Page Level Protection</vt:lpstr>
      <vt:lpstr>Translation Lookaside Buffer</vt:lpstr>
      <vt:lpstr>Translation Lookaside Buffer</vt:lpstr>
      <vt:lpstr>TLB Hit</vt:lpstr>
      <vt:lpstr>Who is responsible?</vt:lpstr>
      <vt:lpstr>Multitasking</vt:lpstr>
      <vt:lpstr>  Multitasking</vt:lpstr>
      <vt:lpstr> Timesharing </vt:lpstr>
      <vt:lpstr>Elements required to maintain timesharing</vt:lpstr>
      <vt:lpstr>   A context switch </vt:lpstr>
      <vt:lpstr>What is a Task?</vt:lpstr>
      <vt:lpstr>Task structure</vt:lpstr>
      <vt:lpstr>Task structure</vt:lpstr>
      <vt:lpstr>Task State</vt:lpstr>
      <vt:lpstr>Executing a Task</vt:lpstr>
      <vt:lpstr>Executing a Task </vt:lpstr>
      <vt:lpstr>TASK MANAGEMENT DATA STRUCTURES</vt:lpstr>
      <vt:lpstr>TSS- Task State Segment</vt:lpstr>
      <vt:lpstr>Slide 42</vt:lpstr>
      <vt:lpstr> TSS</vt:lpstr>
      <vt:lpstr>Slide 44</vt:lpstr>
      <vt:lpstr>Static set</vt:lpstr>
      <vt:lpstr>Slide 46</vt:lpstr>
      <vt:lpstr> TSS Descriptor </vt:lpstr>
      <vt:lpstr>Task state segment descriptor</vt:lpstr>
      <vt:lpstr>TSS Descriptor</vt:lpstr>
      <vt:lpstr>  How does Processor know which TSS to save the old task in? </vt:lpstr>
      <vt:lpstr>TR: Task Register</vt:lpstr>
      <vt:lpstr>Slide 52</vt:lpstr>
      <vt:lpstr>Task Register</vt:lpstr>
      <vt:lpstr>Virtual memory to each task</vt:lpstr>
      <vt:lpstr>Task Gate</vt:lpstr>
      <vt:lpstr>Task gate descriptor</vt:lpstr>
      <vt:lpstr>Task gate descriptor</vt:lpstr>
      <vt:lpstr>Figure 6 illustrates How both a task gate in an LDT and a task gate in the IDT can identify the same task.</vt:lpstr>
      <vt:lpstr>Task Switching</vt:lpstr>
      <vt:lpstr>A task switching operation involves these steps:</vt:lpstr>
      <vt:lpstr>NT : Nested Task</vt:lpstr>
      <vt:lpstr>Task Linking</vt:lpstr>
      <vt:lpstr>IOPL flag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Anita.Gunjal</dc:creator>
  <cp:lastModifiedBy>ranjana.agrawal</cp:lastModifiedBy>
  <cp:revision>759</cp:revision>
  <dcterms:created xsi:type="dcterms:W3CDTF">2017-06-20T09:56:08Z</dcterms:created>
  <dcterms:modified xsi:type="dcterms:W3CDTF">2019-04-19T05:40:09Z</dcterms:modified>
</cp:coreProperties>
</file>