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na%20Kwame\Desktop\Udemy\Financial%20Analysis\Course%20Challenges\Course%20Challenge%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na%20Kwame\Desktop\Udemy\Financial%20Analysis\Course%20Challenges\Course%20Challenge%20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rgbClr val="002060"/>
                </a:solidFill>
              </a:rPr>
              <a:t>Development</a:t>
            </a:r>
            <a:r>
              <a:rPr lang="en-US" baseline="0">
                <a:solidFill>
                  <a:srgbClr val="002060"/>
                </a:solidFill>
              </a:rPr>
              <a:t> of Revenues and Cogs</a:t>
            </a:r>
            <a:endParaRPr lang="en-US">
              <a:solidFill>
                <a:srgbClr val="002060"/>
              </a:solidFill>
            </a:endParaRPr>
          </a:p>
        </c:rich>
      </c:tx>
      <c:layout>
        <c:manualLayout>
          <c:xMode val="edge"/>
          <c:yMode val="edge"/>
          <c:x val="1.6826334208223964E-2"/>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'Task 2'!$B$8</c:f>
              <c:strCache>
                <c:ptCount val="1"/>
                <c:pt idx="0">
                  <c:v>Revenue</c:v>
                </c:pt>
              </c:strCache>
            </c:strRef>
          </c:tx>
          <c:spPr>
            <a:solidFill>
              <a:schemeClr val="accent1"/>
            </a:solidFill>
            <a:ln w="25400">
              <a:noFill/>
            </a:ln>
            <a:effectLst/>
          </c:spPr>
          <c:cat>
            <c:numRef>
              <c:f>'Task 2'!$C$7:$N$7</c:f>
              <c:numCache>
                <c:formatCode>[$-409]mmm\-yy;@</c:formatCode>
                <c:ptCount val="12"/>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numCache>
            </c:numRef>
          </c:cat>
          <c:val>
            <c:numRef>
              <c:f>'Task 2'!$C$8:$N$8</c:f>
              <c:numCache>
                <c:formatCode>_-* #,##0\ _л_в_._-;\-* #,##0\ _л_в_._-;_-* "-"??\ _л_в_._-;_-@_-</c:formatCode>
                <c:ptCount val="12"/>
                <c:pt idx="0">
                  <c:v>40000</c:v>
                </c:pt>
                <c:pt idx="1">
                  <c:v>44000</c:v>
                </c:pt>
                <c:pt idx="2">
                  <c:v>43120</c:v>
                </c:pt>
                <c:pt idx="3">
                  <c:v>41826.400000000001</c:v>
                </c:pt>
                <c:pt idx="4">
                  <c:v>38062.02399999999</c:v>
                </c:pt>
                <c:pt idx="5">
                  <c:v>40726.365680000003</c:v>
                </c:pt>
                <c:pt idx="6">
                  <c:v>42371.710853472003</c:v>
                </c:pt>
                <c:pt idx="7">
                  <c:v>43202.528713344014</c:v>
                </c:pt>
                <c:pt idx="8">
                  <c:v>47954.806871811852</c:v>
                </c:pt>
                <c:pt idx="9">
                  <c:v>47475.258803093726</c:v>
                </c:pt>
                <c:pt idx="10">
                  <c:v>45576.248450969972</c:v>
                </c:pt>
                <c:pt idx="11">
                  <c:v>50133.873296066973</c:v>
                </c:pt>
              </c:numCache>
            </c:numRef>
          </c:val>
        </c:ser>
        <c:ser>
          <c:idx val="1"/>
          <c:order val="1"/>
          <c:tx>
            <c:strRef>
              <c:f>'Task 2'!$B$9</c:f>
              <c:strCache>
                <c:ptCount val="1"/>
                <c:pt idx="0">
                  <c:v>Cogs</c:v>
                </c:pt>
              </c:strCache>
            </c:strRef>
          </c:tx>
          <c:spPr>
            <a:solidFill>
              <a:schemeClr val="accent2"/>
            </a:solidFill>
            <a:ln w="25400">
              <a:noFill/>
            </a:ln>
            <a:effectLst/>
          </c:spPr>
          <c:cat>
            <c:numRef>
              <c:f>'Task 2'!$C$7:$N$7</c:f>
              <c:numCache>
                <c:formatCode>[$-409]mmm\-yy;@</c:formatCode>
                <c:ptCount val="12"/>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numCache>
            </c:numRef>
          </c:cat>
          <c:val>
            <c:numRef>
              <c:f>'Task 2'!$C$9:$N$9</c:f>
              <c:numCache>
                <c:formatCode>_-* #,##0\ _л_в_._-;\-* #,##0\ _л_в_._-;_-* "-"??\ _л_в_._-;_-@_-</c:formatCode>
                <c:ptCount val="12"/>
                <c:pt idx="0">
                  <c:v>19552.48</c:v>
                </c:pt>
                <c:pt idx="1">
                  <c:v>21978.051040000002</c:v>
                </c:pt>
                <c:pt idx="2">
                  <c:v>21729.517854352005</c:v>
                </c:pt>
                <c:pt idx="3">
                  <c:v>21278.12091516213</c:v>
                </c:pt>
                <c:pt idx="4">
                  <c:v>19416.40747015956</c:v>
                </c:pt>
                <c:pt idx="5">
                  <c:v>21432.956402718137</c:v>
                </c:pt>
                <c:pt idx="6">
                  <c:v>22417.63459304985</c:v>
                </c:pt>
                <c:pt idx="7">
                  <c:v>23460.956474254621</c:v>
                </c:pt>
                <c:pt idx="8">
                  <c:v>25981.448685404252</c:v>
                </c:pt>
                <c:pt idx="9">
                  <c:v>23984.946065250533</c:v>
                </c:pt>
                <c:pt idx="10">
                  <c:v>23879.021934772212</c:v>
                </c:pt>
                <c:pt idx="11">
                  <c:v>27313.274908148269</c:v>
                </c:pt>
              </c:numCache>
            </c:numRef>
          </c:val>
        </c:ser>
        <c:dLbls>
          <c:showLegendKey val="0"/>
          <c:showVal val="0"/>
          <c:showCatName val="0"/>
          <c:showSerName val="0"/>
          <c:showPercent val="0"/>
          <c:showBubbleSize val="0"/>
        </c:dLbls>
        <c:axId val="-438409680"/>
        <c:axId val="-438404240"/>
      </c:areaChart>
      <c:dateAx>
        <c:axId val="-438409680"/>
        <c:scaling>
          <c:orientation val="minMax"/>
        </c:scaling>
        <c:delete val="0"/>
        <c:axPos val="b"/>
        <c:numFmt formatCode="[$-409]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404240"/>
        <c:crosses val="autoZero"/>
        <c:auto val="1"/>
        <c:lblOffset val="100"/>
        <c:baseTimeUnit val="months"/>
      </c:dateAx>
      <c:valAx>
        <c:axId val="-438404240"/>
        <c:scaling>
          <c:orientation val="minMax"/>
        </c:scaling>
        <c:delete val="0"/>
        <c:axPos val="l"/>
        <c:majorGridlines>
          <c:spPr>
            <a:ln w="9525" cap="flat" cmpd="sng" algn="ctr">
              <a:solidFill>
                <a:schemeClr val="tx1">
                  <a:lumMod val="15000"/>
                  <a:lumOff val="85000"/>
                </a:schemeClr>
              </a:solidFill>
              <a:round/>
            </a:ln>
            <a:effectLst/>
          </c:spPr>
        </c:majorGridlines>
        <c:numFmt formatCode="_-* #,##0\ _л_в_._-;\-* #,##0\ _л_в_._-;_-* &quot;-&quot;??\ _л_в_.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4096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Incidence of Revenues on type of clients</a:t>
            </a:r>
          </a:p>
        </c:rich>
      </c:tx>
      <c:layout>
        <c:manualLayout>
          <c:xMode val="edge"/>
          <c:yMode val="edge"/>
          <c:x val="3.7340113735783026E-2"/>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'Task 3'!$B$14</c:f>
              <c:strCache>
                <c:ptCount val="1"/>
                <c:pt idx="0">
                  <c:v>Supermarkets</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'Task 3'!$C$7:$N$7</c:f>
              <c:numCache>
                <c:formatCode>[$-409]mmm\-yy;@</c:formatCode>
                <c:ptCount val="12"/>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numCache>
            </c:numRef>
          </c:cat>
          <c:val>
            <c:numRef>
              <c:f>'Task 3'!$C$14:$N$14</c:f>
              <c:numCache>
                <c:formatCode>0.0%</c:formatCode>
                <c:ptCount val="12"/>
                <c:pt idx="0">
                  <c:v>0.61899999999999999</c:v>
                </c:pt>
                <c:pt idx="1">
                  <c:v>0.55900000000000005</c:v>
                </c:pt>
                <c:pt idx="2">
                  <c:v>0.59899999999999998</c:v>
                </c:pt>
                <c:pt idx="3">
                  <c:v>0.52900000000000003</c:v>
                </c:pt>
                <c:pt idx="4">
                  <c:v>0.51600000000000001</c:v>
                </c:pt>
                <c:pt idx="5">
                  <c:v>0.56600000000000006</c:v>
                </c:pt>
                <c:pt idx="6">
                  <c:v>0.60392156862745094</c:v>
                </c:pt>
                <c:pt idx="7">
                  <c:v>0.66600000000000004</c:v>
                </c:pt>
                <c:pt idx="8">
                  <c:v>0.57600000000000007</c:v>
                </c:pt>
                <c:pt idx="9">
                  <c:v>0.53599999999999992</c:v>
                </c:pt>
                <c:pt idx="10">
                  <c:v>0.55599999999999994</c:v>
                </c:pt>
                <c:pt idx="11">
                  <c:v>0.48099999999999993</c:v>
                </c:pt>
              </c:numCache>
            </c:numRef>
          </c:val>
        </c:ser>
        <c:ser>
          <c:idx val="1"/>
          <c:order val="1"/>
          <c:tx>
            <c:strRef>
              <c:f>'Task 3'!$B$15</c:f>
              <c:strCache>
                <c:ptCount val="1"/>
                <c:pt idx="0">
                  <c:v>Fast Food</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'Task 3'!$C$7:$N$7</c:f>
              <c:numCache>
                <c:formatCode>[$-409]mmm\-yy;@</c:formatCode>
                <c:ptCount val="12"/>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numCache>
            </c:numRef>
          </c:cat>
          <c:val>
            <c:numRef>
              <c:f>'Task 3'!$C$15:$N$15</c:f>
              <c:numCache>
                <c:formatCode>0.0%</c:formatCode>
                <c:ptCount val="12"/>
                <c:pt idx="0">
                  <c:v>0.113</c:v>
                </c:pt>
                <c:pt idx="1">
                  <c:v>0.13300000000000001</c:v>
                </c:pt>
                <c:pt idx="2">
                  <c:v>0.11299999999999999</c:v>
                </c:pt>
                <c:pt idx="3">
                  <c:v>0.16300000000000001</c:v>
                </c:pt>
                <c:pt idx="4">
                  <c:v>0.16600000000000001</c:v>
                </c:pt>
                <c:pt idx="5">
                  <c:v>0.156</c:v>
                </c:pt>
                <c:pt idx="6">
                  <c:v>0.1235294117647059</c:v>
                </c:pt>
                <c:pt idx="7">
                  <c:v>0.11599999999999999</c:v>
                </c:pt>
                <c:pt idx="8">
                  <c:v>0.17599999999999999</c:v>
                </c:pt>
                <c:pt idx="9">
                  <c:v>0.19700000000000001</c:v>
                </c:pt>
                <c:pt idx="10">
                  <c:v>0.217</c:v>
                </c:pt>
                <c:pt idx="11">
                  <c:v>0.22699999999999995</c:v>
                </c:pt>
              </c:numCache>
            </c:numRef>
          </c:val>
        </c:ser>
        <c:ser>
          <c:idx val="2"/>
          <c:order val="2"/>
          <c:tx>
            <c:strRef>
              <c:f>'Task 3'!$B$16</c:f>
              <c:strCache>
                <c:ptCount val="1"/>
                <c:pt idx="0">
                  <c:v>Other</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'Task 3'!$C$7:$N$7</c:f>
              <c:numCache>
                <c:formatCode>[$-409]mmm\-yy;@</c:formatCode>
                <c:ptCount val="12"/>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numCache>
            </c:numRef>
          </c:cat>
          <c:val>
            <c:numRef>
              <c:f>'Task 3'!$C$16:$N$16</c:f>
              <c:numCache>
                <c:formatCode>0.0%</c:formatCode>
                <c:ptCount val="12"/>
                <c:pt idx="0">
                  <c:v>0.26800000000000002</c:v>
                </c:pt>
                <c:pt idx="1">
                  <c:v>0.308</c:v>
                </c:pt>
                <c:pt idx="2">
                  <c:v>0.28799999999999998</c:v>
                </c:pt>
                <c:pt idx="3">
                  <c:v>0.308</c:v>
                </c:pt>
                <c:pt idx="4">
                  <c:v>0.318</c:v>
                </c:pt>
                <c:pt idx="5">
                  <c:v>0.27800000000000002</c:v>
                </c:pt>
                <c:pt idx="6">
                  <c:v>0.27254901960784311</c:v>
                </c:pt>
                <c:pt idx="7">
                  <c:v>0.218</c:v>
                </c:pt>
                <c:pt idx="8">
                  <c:v>0.24799999999999997</c:v>
                </c:pt>
                <c:pt idx="9">
                  <c:v>0.26700000000000007</c:v>
                </c:pt>
                <c:pt idx="10">
                  <c:v>0.22700000000000001</c:v>
                </c:pt>
                <c:pt idx="11">
                  <c:v>0.29199999999999998</c:v>
                </c:pt>
              </c:numCache>
            </c:numRef>
          </c:val>
        </c:ser>
        <c:dLbls>
          <c:showLegendKey val="0"/>
          <c:showVal val="0"/>
          <c:showCatName val="0"/>
          <c:showSerName val="0"/>
          <c:showPercent val="0"/>
          <c:showBubbleSize val="0"/>
        </c:dLbls>
        <c:gapWidth val="150"/>
        <c:overlap val="100"/>
        <c:axId val="-438415120"/>
        <c:axId val="-438410768"/>
      </c:barChart>
      <c:dateAx>
        <c:axId val="-438415120"/>
        <c:scaling>
          <c:orientation val="minMax"/>
        </c:scaling>
        <c:delete val="0"/>
        <c:axPos val="b"/>
        <c:numFmt formatCode="[$-409]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410768"/>
        <c:crosses val="autoZero"/>
        <c:auto val="1"/>
        <c:lblOffset val="100"/>
        <c:baseTimeUnit val="months"/>
      </c:dateAx>
      <c:valAx>
        <c:axId val="-43841076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415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D9F551-650B-4C99-ACC4-5C4891A42A12}" type="datetimeFigureOut">
              <a:rPr lang="en-US" smtClean="0"/>
              <a:t>20-Sep-20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238835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9F551-650B-4C99-ACC4-5C4891A42A12}" type="datetimeFigureOut">
              <a:rPr lang="en-US" smtClean="0"/>
              <a:t>20-Sep-20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163113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9F551-650B-4C99-ACC4-5C4891A42A12}" type="datetimeFigureOut">
              <a:rPr lang="en-US" smtClean="0"/>
              <a:t>20-Sep-20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45953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9F551-650B-4C99-ACC4-5C4891A42A12}" type="datetimeFigureOut">
              <a:rPr lang="en-US" smtClean="0"/>
              <a:t>20-Sep-20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97869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D9F551-650B-4C99-ACC4-5C4891A42A12}" type="datetimeFigureOut">
              <a:rPr lang="en-US" smtClean="0"/>
              <a:t>20-Sep-20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44358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D9F551-650B-4C99-ACC4-5C4891A42A12}" type="datetimeFigureOut">
              <a:rPr lang="en-US" smtClean="0"/>
              <a:t>20-Sep-20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28719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D9F551-650B-4C99-ACC4-5C4891A42A12}" type="datetimeFigureOut">
              <a:rPr lang="en-US" smtClean="0"/>
              <a:t>20-Sep-20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344469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D9F551-650B-4C99-ACC4-5C4891A42A12}" type="datetimeFigureOut">
              <a:rPr lang="en-US" smtClean="0"/>
              <a:t>20-Sep-20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15849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9F551-650B-4C99-ACC4-5C4891A42A12}" type="datetimeFigureOut">
              <a:rPr lang="en-US" smtClean="0"/>
              <a:t>20-Sep-20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89649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D9F551-650B-4C99-ACC4-5C4891A42A12}" type="datetimeFigureOut">
              <a:rPr lang="en-US" smtClean="0"/>
              <a:t>20-Sep-20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172179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D9F551-650B-4C99-ACC4-5C4891A42A12}" type="datetimeFigureOut">
              <a:rPr lang="en-US" smtClean="0"/>
              <a:t>20-Sep-20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334023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9F551-650B-4C99-ACC4-5C4891A42A12}" type="datetimeFigureOut">
              <a:rPr lang="en-US" smtClean="0"/>
              <a:t>20-Sep-20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AE298-72BC-491D-A45D-5055A651E8FC}" type="slidenum">
              <a:rPr lang="en-US" smtClean="0"/>
              <a:t>‹#›</a:t>
            </a:fld>
            <a:endParaRPr lang="en-US"/>
          </a:p>
        </p:txBody>
      </p:sp>
    </p:spTree>
    <p:extLst>
      <p:ext uri="{BB962C8B-B14F-4D97-AF65-F5344CB8AC3E}">
        <p14:creationId xmlns:p14="http://schemas.microsoft.com/office/powerpoint/2010/main" val="1249868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371" b="9587"/>
          <a:stretch/>
        </p:blipFill>
        <p:spPr>
          <a:xfrm>
            <a:off x="0" y="-41564"/>
            <a:ext cx="12192000" cy="6954982"/>
          </a:xfrm>
          <a:prstGeom prst="rect">
            <a:avLst/>
          </a:prstGeom>
        </p:spPr>
      </p:pic>
      <p:sp>
        <p:nvSpPr>
          <p:cNvPr id="7" name="Rectangle 6"/>
          <p:cNvSpPr/>
          <p:nvPr/>
        </p:nvSpPr>
        <p:spPr>
          <a:xfrm>
            <a:off x="1177632" y="2895597"/>
            <a:ext cx="4461164" cy="1537855"/>
          </a:xfrm>
          <a:prstGeom prst="rect">
            <a:avLst/>
          </a:prstGeom>
          <a:solidFill>
            <a:schemeClr val="bg1">
              <a:lumMod val="5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t>Saldi: Company Overview</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6025" y="6345910"/>
            <a:ext cx="2085975" cy="567508"/>
          </a:xfrm>
          <a:prstGeom prst="rect">
            <a:avLst/>
          </a:prstGeom>
        </p:spPr>
      </p:pic>
    </p:spTree>
    <p:extLst>
      <p:ext uri="{BB962C8B-B14F-4D97-AF65-F5344CB8AC3E}">
        <p14:creationId xmlns:p14="http://schemas.microsoft.com/office/powerpoint/2010/main" val="1578478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992777" y="901337"/>
            <a:ext cx="1004533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2777" y="470450"/>
            <a:ext cx="3344091" cy="430887"/>
          </a:xfrm>
          <a:prstGeom prst="rect">
            <a:avLst/>
          </a:prstGeom>
          <a:noFill/>
        </p:spPr>
        <p:txBody>
          <a:bodyPr wrap="square" rtlCol="0">
            <a:spAutoFit/>
          </a:bodyPr>
          <a:lstStyle/>
          <a:p>
            <a:r>
              <a:rPr lang="en-US" sz="2200" b="1" dirty="0" smtClean="0">
                <a:solidFill>
                  <a:srgbClr val="002060"/>
                </a:solidFill>
              </a:rPr>
              <a:t>Company Overview</a:t>
            </a:r>
            <a:endParaRPr lang="en-US" sz="2200" b="1" dirty="0">
              <a:solidFill>
                <a:srgbClr val="002060"/>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1004" y="470450"/>
            <a:ext cx="1797737" cy="489090"/>
          </a:xfrm>
          <a:prstGeom prst="rect">
            <a:avLst/>
          </a:prstGeom>
        </p:spPr>
      </p:pic>
      <p:sp>
        <p:nvSpPr>
          <p:cNvPr id="7" name="Rectangle 6"/>
          <p:cNvSpPr/>
          <p:nvPr/>
        </p:nvSpPr>
        <p:spPr>
          <a:xfrm>
            <a:off x="992777" y="1332224"/>
            <a:ext cx="9938459" cy="775855"/>
          </a:xfrm>
          <a:prstGeom prst="rect">
            <a:avLst/>
          </a:prstGeom>
          <a:ln>
            <a:noFill/>
          </a:ln>
          <a:effectLst/>
        </p:spPr>
        <p:style>
          <a:lnRef idx="2">
            <a:schemeClr val="accent6"/>
          </a:lnRef>
          <a:fillRef idx="1">
            <a:schemeClr val="lt1"/>
          </a:fillRef>
          <a:effectRef idx="0">
            <a:schemeClr val="accent6"/>
          </a:effectRef>
          <a:fontRef idx="minor">
            <a:schemeClr val="dk1"/>
          </a:fontRef>
        </p:style>
        <p:txBody>
          <a:bodyPr rtlCol="0" anchor="ctr"/>
          <a:lstStyle/>
          <a:p>
            <a:r>
              <a:rPr lang="en-US" b="1" dirty="0" err="1" smtClean="0">
                <a:solidFill>
                  <a:srgbClr val="002060"/>
                </a:solidFill>
                <a:latin typeface="Georgia" panose="02040502050405020303" pitchFamily="18" charset="0"/>
                <a:cs typeface="Arial" panose="020B0604020202020204" pitchFamily="34" charset="0"/>
              </a:rPr>
              <a:t>Saldi</a:t>
            </a:r>
            <a:r>
              <a:rPr lang="en-US" b="1" dirty="0" smtClean="0">
                <a:solidFill>
                  <a:srgbClr val="002060"/>
                </a:solidFill>
                <a:latin typeface="Georgia" panose="02040502050405020303" pitchFamily="18" charset="0"/>
                <a:cs typeface="Arial" panose="020B0604020202020204" pitchFamily="34" charset="0"/>
              </a:rPr>
              <a:t> </a:t>
            </a:r>
            <a:r>
              <a:rPr lang="en-US" b="1" dirty="0">
                <a:solidFill>
                  <a:srgbClr val="002060"/>
                </a:solidFill>
                <a:latin typeface="Georgia" panose="02040502050405020303" pitchFamily="18" charset="0"/>
                <a:cs typeface="Arial" panose="020B0604020202020204" pitchFamily="34" charset="0"/>
              </a:rPr>
              <a:t>sells inventory storage systems to large supermarket chains, fast food </a:t>
            </a:r>
            <a:r>
              <a:rPr lang="en-US" b="1" dirty="0" smtClean="0">
                <a:solidFill>
                  <a:srgbClr val="002060"/>
                </a:solidFill>
                <a:latin typeface="Georgia" panose="02040502050405020303" pitchFamily="18" charset="0"/>
                <a:cs typeface="Arial" panose="020B0604020202020204" pitchFamily="34" charset="0"/>
              </a:rPr>
              <a:t>chains, 		and other </a:t>
            </a:r>
            <a:r>
              <a:rPr lang="en-US" b="1" dirty="0">
                <a:solidFill>
                  <a:srgbClr val="002060"/>
                </a:solidFill>
                <a:latin typeface="Georgia" panose="02040502050405020303" pitchFamily="18" charset="0"/>
                <a:cs typeface="Arial" panose="020B0604020202020204" pitchFamily="34" charset="0"/>
              </a:rPr>
              <a:t>clients, offering them a complete solution. </a:t>
            </a:r>
          </a:p>
        </p:txBody>
      </p:sp>
      <p:sp>
        <p:nvSpPr>
          <p:cNvPr id="8" name="Rectangle 7"/>
          <p:cNvSpPr/>
          <p:nvPr/>
        </p:nvSpPr>
        <p:spPr>
          <a:xfrm>
            <a:off x="978921" y="2396833"/>
            <a:ext cx="4743006" cy="20781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6484044" y="2396832"/>
            <a:ext cx="4765963" cy="20781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Rectangle 9"/>
          <p:cNvSpPr/>
          <p:nvPr/>
        </p:nvSpPr>
        <p:spPr>
          <a:xfrm>
            <a:off x="978921" y="4779821"/>
            <a:ext cx="2179915" cy="12876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002060"/>
                </a:solidFill>
                <a:latin typeface="Arial" panose="020B0604020202020204" pitchFamily="34" charset="0"/>
                <a:cs typeface="Arial" panose="020B0604020202020204" pitchFamily="34" charset="0"/>
              </a:rPr>
              <a:t>Headquarters: Denver, Colorado  USA</a:t>
            </a:r>
            <a:endParaRPr lang="en-US" b="1" dirty="0">
              <a:solidFill>
                <a:srgbClr val="002060"/>
              </a:solidFill>
              <a:latin typeface="Arial" panose="020B0604020202020204" pitchFamily="34" charset="0"/>
              <a:cs typeface="Arial" panose="020B0604020202020204" pitchFamily="34" charset="0"/>
            </a:endParaRPr>
          </a:p>
        </p:txBody>
      </p:sp>
      <p:sp>
        <p:nvSpPr>
          <p:cNvPr id="14" name="Rectangle 13"/>
          <p:cNvSpPr/>
          <p:nvPr/>
        </p:nvSpPr>
        <p:spPr>
          <a:xfrm>
            <a:off x="3542012" y="4779821"/>
            <a:ext cx="2179915" cy="12876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02060"/>
                </a:solidFill>
                <a:latin typeface="Arial" panose="020B0604020202020204" pitchFamily="34" charset="0"/>
                <a:cs typeface="Arial" panose="020B0604020202020204" pitchFamily="34" charset="0"/>
              </a:rPr>
              <a:t>Industry: Inventory Storage</a:t>
            </a:r>
          </a:p>
        </p:txBody>
      </p:sp>
      <p:sp>
        <p:nvSpPr>
          <p:cNvPr id="15" name="Rectangle 14"/>
          <p:cNvSpPr/>
          <p:nvPr/>
        </p:nvSpPr>
        <p:spPr>
          <a:xfrm>
            <a:off x="6160521" y="4779821"/>
            <a:ext cx="2179915" cy="12876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02060"/>
                </a:solidFill>
                <a:latin typeface="Arial" panose="020B0604020202020204" pitchFamily="34" charset="0"/>
                <a:cs typeface="Arial" panose="020B0604020202020204" pitchFamily="34" charset="0"/>
              </a:rPr>
              <a:t>91 employees</a:t>
            </a:r>
          </a:p>
        </p:txBody>
      </p:sp>
      <p:sp>
        <p:nvSpPr>
          <p:cNvPr id="16" name="Rectangle 15"/>
          <p:cNvSpPr/>
          <p:nvPr/>
        </p:nvSpPr>
        <p:spPr>
          <a:xfrm>
            <a:off x="8751321" y="4779821"/>
            <a:ext cx="2179915" cy="12876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02060"/>
                </a:solidFill>
                <a:latin typeface="Arial" panose="020B0604020202020204" pitchFamily="34" charset="0"/>
                <a:cs typeface="Arial" panose="020B0604020202020204" pitchFamily="34" charset="0"/>
              </a:rPr>
              <a:t>CEO: James Scott</a:t>
            </a:r>
          </a:p>
        </p:txBody>
      </p:sp>
      <p:pic>
        <p:nvPicPr>
          <p:cNvPr id="28" name="Picture 27"/>
          <p:cNvPicPr>
            <a:picLocks noChangeAspect="1"/>
          </p:cNvPicPr>
          <p:nvPr/>
        </p:nvPicPr>
        <p:blipFill>
          <a:blip r:embed="rId3"/>
          <a:stretch>
            <a:fillRect/>
          </a:stretch>
        </p:blipFill>
        <p:spPr>
          <a:xfrm>
            <a:off x="1092771" y="2228021"/>
            <a:ext cx="4749196" cy="2072820"/>
          </a:xfrm>
          <a:prstGeom prst="rect">
            <a:avLst/>
          </a:prstGeom>
        </p:spPr>
      </p:pic>
      <p:pic>
        <p:nvPicPr>
          <p:cNvPr id="2" name="Picture 1"/>
          <p:cNvPicPr>
            <a:picLocks noChangeAspect="1"/>
          </p:cNvPicPr>
          <p:nvPr/>
        </p:nvPicPr>
        <p:blipFill>
          <a:blip r:embed="rId4"/>
          <a:stretch>
            <a:fillRect/>
          </a:stretch>
        </p:blipFill>
        <p:spPr>
          <a:xfrm>
            <a:off x="6182265" y="2219299"/>
            <a:ext cx="4316342" cy="2255716"/>
          </a:xfrm>
          <a:prstGeom prst="rect">
            <a:avLst/>
          </a:prstGeom>
        </p:spPr>
      </p:pic>
    </p:spTree>
    <p:extLst>
      <p:ext uri="{BB962C8B-B14F-4D97-AF65-F5344CB8AC3E}">
        <p14:creationId xmlns:p14="http://schemas.microsoft.com/office/powerpoint/2010/main" val="738636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992777" y="901337"/>
            <a:ext cx="1004533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2777" y="470450"/>
            <a:ext cx="3344091" cy="430887"/>
          </a:xfrm>
          <a:prstGeom prst="rect">
            <a:avLst/>
          </a:prstGeom>
          <a:noFill/>
        </p:spPr>
        <p:txBody>
          <a:bodyPr wrap="square" rtlCol="0">
            <a:spAutoFit/>
          </a:bodyPr>
          <a:lstStyle/>
          <a:p>
            <a:r>
              <a:rPr lang="en-US" sz="2200" b="1" dirty="0" smtClean="0">
                <a:solidFill>
                  <a:srgbClr val="002060"/>
                </a:solidFill>
              </a:rPr>
              <a:t>Organizational Chart</a:t>
            </a:r>
            <a:endParaRPr lang="en-US" sz="2200" b="1" dirty="0">
              <a:solidFill>
                <a:srgbClr val="002060"/>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1004" y="470450"/>
            <a:ext cx="1797737" cy="489090"/>
          </a:xfrm>
          <a:prstGeom prst="rect">
            <a:avLst/>
          </a:prstGeom>
        </p:spPr>
      </p:pic>
      <p:sp>
        <p:nvSpPr>
          <p:cNvPr id="7" name="Rectangle 6"/>
          <p:cNvSpPr/>
          <p:nvPr/>
        </p:nvSpPr>
        <p:spPr>
          <a:xfrm>
            <a:off x="992777" y="1332224"/>
            <a:ext cx="10045337" cy="4863860"/>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Rounded Rectangle 1"/>
          <p:cNvSpPr/>
          <p:nvPr/>
        </p:nvSpPr>
        <p:spPr>
          <a:xfrm>
            <a:off x="5032805" y="1446662"/>
            <a:ext cx="1965277"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latin typeface="Arial" panose="020B0604020202020204" pitchFamily="34" charset="0"/>
                <a:cs typeface="Arial" panose="020B0604020202020204" pitchFamily="34" charset="0"/>
              </a:rPr>
              <a:t>CEO</a:t>
            </a:r>
            <a:endParaRPr lang="en-US" dirty="0">
              <a:solidFill>
                <a:schemeClr val="bg1"/>
              </a:solidFill>
              <a:latin typeface="Arial" panose="020B0604020202020204" pitchFamily="34" charset="0"/>
              <a:cs typeface="Arial" panose="020B0604020202020204" pitchFamily="34" charset="0"/>
            </a:endParaRPr>
          </a:p>
        </p:txBody>
      </p:sp>
      <p:sp>
        <p:nvSpPr>
          <p:cNvPr id="8" name="Rounded Rectangle 7"/>
          <p:cNvSpPr/>
          <p:nvPr/>
        </p:nvSpPr>
        <p:spPr>
          <a:xfrm>
            <a:off x="7948418" y="3349575"/>
            <a:ext cx="1965277"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rial" panose="020B0604020202020204" pitchFamily="34" charset="0"/>
                <a:cs typeface="Arial" panose="020B0604020202020204" pitchFamily="34" charset="0"/>
              </a:rPr>
              <a:t>Head of Product Development</a:t>
            </a:r>
            <a:endParaRPr lang="en-US" dirty="0">
              <a:latin typeface="Arial" panose="020B0604020202020204" pitchFamily="34" charset="0"/>
              <a:cs typeface="Arial" panose="020B0604020202020204" pitchFamily="34" charset="0"/>
            </a:endParaRPr>
          </a:p>
        </p:txBody>
      </p:sp>
      <p:sp>
        <p:nvSpPr>
          <p:cNvPr id="9" name="Rounded Rectangle 8"/>
          <p:cNvSpPr/>
          <p:nvPr/>
        </p:nvSpPr>
        <p:spPr>
          <a:xfrm>
            <a:off x="2068739" y="3346858"/>
            <a:ext cx="1965277"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rial" panose="020B0604020202020204" pitchFamily="34" charset="0"/>
                <a:cs typeface="Arial" panose="020B0604020202020204" pitchFamily="34" charset="0"/>
              </a:rPr>
              <a:t>Head of Sales</a:t>
            </a:r>
            <a:endParaRPr lang="en-US" dirty="0">
              <a:latin typeface="Arial" panose="020B0604020202020204" pitchFamily="34" charset="0"/>
              <a:cs typeface="Arial" panose="020B0604020202020204" pitchFamily="34" charset="0"/>
            </a:endParaRPr>
          </a:p>
        </p:txBody>
      </p:sp>
      <p:sp>
        <p:nvSpPr>
          <p:cNvPr id="10" name="Rounded Rectangle 9"/>
          <p:cNvSpPr/>
          <p:nvPr/>
        </p:nvSpPr>
        <p:spPr>
          <a:xfrm>
            <a:off x="5016654" y="3346858"/>
            <a:ext cx="1965277"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CFO</a:t>
            </a:r>
            <a:endParaRPr lang="en-US" dirty="0">
              <a:latin typeface="Arial" panose="020B0604020202020204" pitchFamily="34" charset="0"/>
              <a:cs typeface="Arial" panose="020B0604020202020204" pitchFamily="34" charset="0"/>
            </a:endParaRPr>
          </a:p>
        </p:txBody>
      </p:sp>
      <p:cxnSp>
        <p:nvCxnSpPr>
          <p:cNvPr id="13" name="Straight Arrow Connector 12"/>
          <p:cNvCxnSpPr>
            <a:stCxn id="2" idx="2"/>
            <a:endCxn id="10" idx="0"/>
          </p:cNvCxnSpPr>
          <p:nvPr/>
        </p:nvCxnSpPr>
        <p:spPr>
          <a:xfrm flipH="1">
            <a:off x="5999293" y="2361062"/>
            <a:ext cx="16151" cy="985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ounded Rectangle 22"/>
          <p:cNvSpPr/>
          <p:nvPr/>
        </p:nvSpPr>
        <p:spPr>
          <a:xfrm>
            <a:off x="1190964" y="4917006"/>
            <a:ext cx="1965277" cy="914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Head of UK Operations</a:t>
            </a:r>
            <a:endParaRPr lang="en-US" dirty="0">
              <a:latin typeface="Arial" panose="020B0604020202020204" pitchFamily="34" charset="0"/>
              <a:cs typeface="Arial" panose="020B0604020202020204" pitchFamily="34" charset="0"/>
            </a:endParaRPr>
          </a:p>
        </p:txBody>
      </p:sp>
      <p:sp>
        <p:nvSpPr>
          <p:cNvPr id="24" name="Rounded Rectangle 23"/>
          <p:cNvSpPr/>
          <p:nvPr/>
        </p:nvSpPr>
        <p:spPr>
          <a:xfrm>
            <a:off x="5032805" y="4905735"/>
            <a:ext cx="1965277" cy="914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Head of Canada Operations</a:t>
            </a:r>
            <a:endParaRPr lang="en-US" dirty="0">
              <a:latin typeface="Arial" panose="020B0604020202020204" pitchFamily="34" charset="0"/>
              <a:cs typeface="Arial" panose="020B0604020202020204" pitchFamily="34" charset="0"/>
            </a:endParaRPr>
          </a:p>
        </p:txBody>
      </p:sp>
      <p:sp>
        <p:nvSpPr>
          <p:cNvPr id="25" name="Rounded Rectangle 24"/>
          <p:cNvSpPr/>
          <p:nvPr/>
        </p:nvSpPr>
        <p:spPr>
          <a:xfrm>
            <a:off x="9072837" y="4918364"/>
            <a:ext cx="1965277" cy="914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Head of Australia Operations</a:t>
            </a:r>
            <a:endParaRPr lang="en-US" dirty="0">
              <a:latin typeface="Arial" panose="020B0604020202020204" pitchFamily="34" charset="0"/>
              <a:cs typeface="Arial" panose="020B0604020202020204" pitchFamily="34" charset="0"/>
            </a:endParaRPr>
          </a:p>
        </p:txBody>
      </p:sp>
      <p:cxnSp>
        <p:nvCxnSpPr>
          <p:cNvPr id="34" name="Elbow Connector 33"/>
          <p:cNvCxnSpPr/>
          <p:nvPr/>
        </p:nvCxnSpPr>
        <p:spPr>
          <a:xfrm rot="10800000" flipV="1">
            <a:off x="3067530" y="2819741"/>
            <a:ext cx="2947912" cy="51441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0" name="Elbow Connector 39"/>
          <p:cNvCxnSpPr>
            <a:endCxn id="8" idx="0"/>
          </p:cNvCxnSpPr>
          <p:nvPr/>
        </p:nvCxnSpPr>
        <p:spPr>
          <a:xfrm>
            <a:off x="6015442" y="2819741"/>
            <a:ext cx="2915615" cy="52983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10" idx="2"/>
            <a:endCxn id="24" idx="0"/>
          </p:cNvCxnSpPr>
          <p:nvPr/>
        </p:nvCxnSpPr>
        <p:spPr>
          <a:xfrm>
            <a:off x="5999293" y="4261258"/>
            <a:ext cx="16151" cy="644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Elbow Connector 44"/>
          <p:cNvCxnSpPr>
            <a:endCxn id="23" idx="0"/>
          </p:cNvCxnSpPr>
          <p:nvPr/>
        </p:nvCxnSpPr>
        <p:spPr>
          <a:xfrm rot="10800000" flipV="1">
            <a:off x="2173604" y="4633942"/>
            <a:ext cx="3841839" cy="28306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7" name="Elbow Connector 46"/>
          <p:cNvCxnSpPr>
            <a:endCxn id="25" idx="0"/>
          </p:cNvCxnSpPr>
          <p:nvPr/>
        </p:nvCxnSpPr>
        <p:spPr>
          <a:xfrm>
            <a:off x="6015442" y="4633942"/>
            <a:ext cx="4040034" cy="28442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21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1000"/>
                                        <p:tgtEl>
                                          <p:spTgt spid="42"/>
                                        </p:tgtEl>
                                      </p:cBhvr>
                                    </p:animEffect>
                                    <p:anim calcmode="lin" valueType="num">
                                      <p:cBhvr>
                                        <p:cTn id="34" dur="1000" fill="hold"/>
                                        <p:tgtEl>
                                          <p:spTgt spid="42"/>
                                        </p:tgtEl>
                                        <p:attrNameLst>
                                          <p:attrName>ppt_x</p:attrName>
                                        </p:attrNameLst>
                                      </p:cBhvr>
                                      <p:tavLst>
                                        <p:tav tm="0">
                                          <p:val>
                                            <p:strVal val="#ppt_x"/>
                                          </p:val>
                                        </p:tav>
                                        <p:tav tm="100000">
                                          <p:val>
                                            <p:strVal val="#ppt_x"/>
                                          </p:val>
                                        </p:tav>
                                      </p:tavLst>
                                    </p:anim>
                                    <p:anim calcmode="lin" valueType="num">
                                      <p:cBhvr>
                                        <p:cTn id="35" dur="1000" fill="hold"/>
                                        <p:tgtEl>
                                          <p:spTgt spid="42"/>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1000"/>
                                        <p:tgtEl>
                                          <p:spTgt spid="45"/>
                                        </p:tgtEl>
                                      </p:cBhvr>
                                    </p:animEffect>
                                    <p:anim calcmode="lin" valueType="num">
                                      <p:cBhvr>
                                        <p:cTn id="39" dur="1000" fill="hold"/>
                                        <p:tgtEl>
                                          <p:spTgt spid="45"/>
                                        </p:tgtEl>
                                        <p:attrNameLst>
                                          <p:attrName>ppt_x</p:attrName>
                                        </p:attrNameLst>
                                      </p:cBhvr>
                                      <p:tavLst>
                                        <p:tav tm="0">
                                          <p:val>
                                            <p:strVal val="#ppt_x"/>
                                          </p:val>
                                        </p:tav>
                                        <p:tav tm="100000">
                                          <p:val>
                                            <p:strVal val="#ppt_x"/>
                                          </p:val>
                                        </p:tav>
                                      </p:tavLst>
                                    </p:anim>
                                    <p:anim calcmode="lin" valueType="num">
                                      <p:cBhvr>
                                        <p:cTn id="40" dur="1000" fill="hold"/>
                                        <p:tgtEl>
                                          <p:spTgt spid="45"/>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1000"/>
                                        <p:tgtEl>
                                          <p:spTgt spid="47"/>
                                        </p:tgtEl>
                                      </p:cBhvr>
                                    </p:animEffect>
                                    <p:anim calcmode="lin" valueType="num">
                                      <p:cBhvr>
                                        <p:cTn id="44" dur="1000" fill="hold"/>
                                        <p:tgtEl>
                                          <p:spTgt spid="47"/>
                                        </p:tgtEl>
                                        <p:attrNameLst>
                                          <p:attrName>ppt_x</p:attrName>
                                        </p:attrNameLst>
                                      </p:cBhvr>
                                      <p:tavLst>
                                        <p:tav tm="0">
                                          <p:val>
                                            <p:strVal val="#ppt_x"/>
                                          </p:val>
                                        </p:tav>
                                        <p:tav tm="100000">
                                          <p:val>
                                            <p:strVal val="#ppt_x"/>
                                          </p:val>
                                        </p:tav>
                                      </p:tavLst>
                                    </p:anim>
                                    <p:anim calcmode="lin" valueType="num">
                                      <p:cBhvr>
                                        <p:cTn id="45" dur="1000" fill="hold"/>
                                        <p:tgtEl>
                                          <p:spTgt spid="4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1000"/>
                                        <p:tgtEl>
                                          <p:spTgt spid="23"/>
                                        </p:tgtEl>
                                      </p:cBhvr>
                                    </p:animEffect>
                                    <p:anim calcmode="lin" valueType="num">
                                      <p:cBhvr>
                                        <p:cTn id="59" dur="1000" fill="hold"/>
                                        <p:tgtEl>
                                          <p:spTgt spid="23"/>
                                        </p:tgtEl>
                                        <p:attrNameLst>
                                          <p:attrName>ppt_x</p:attrName>
                                        </p:attrNameLst>
                                      </p:cBhvr>
                                      <p:tavLst>
                                        <p:tav tm="0">
                                          <p:val>
                                            <p:strVal val="#ppt_x"/>
                                          </p:val>
                                        </p:tav>
                                        <p:tav tm="100000">
                                          <p:val>
                                            <p:strVal val="#ppt_x"/>
                                          </p:val>
                                        </p:tav>
                                      </p:tavLst>
                                    </p:anim>
                                    <p:anim calcmode="lin" valueType="num">
                                      <p:cBhvr>
                                        <p:cTn id="6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23"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992777" y="901337"/>
            <a:ext cx="1004533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2777" y="470450"/>
            <a:ext cx="3344091" cy="430887"/>
          </a:xfrm>
          <a:prstGeom prst="rect">
            <a:avLst/>
          </a:prstGeom>
          <a:noFill/>
        </p:spPr>
        <p:txBody>
          <a:bodyPr wrap="square" rtlCol="0">
            <a:spAutoFit/>
          </a:bodyPr>
          <a:lstStyle/>
          <a:p>
            <a:r>
              <a:rPr lang="en-US" sz="2200" b="1" dirty="0" smtClean="0">
                <a:solidFill>
                  <a:srgbClr val="002060"/>
                </a:solidFill>
              </a:rPr>
              <a:t>2015 P&amp;L</a:t>
            </a:r>
            <a:endParaRPr lang="en-US" sz="2200" b="1" dirty="0">
              <a:solidFill>
                <a:srgbClr val="002060"/>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1004" y="470450"/>
            <a:ext cx="1797737" cy="489090"/>
          </a:xfrm>
          <a:prstGeom prst="rect">
            <a:avLst/>
          </a:prstGeom>
        </p:spPr>
      </p:pic>
      <p:sp>
        <p:nvSpPr>
          <p:cNvPr id="7" name="Rectangle 6"/>
          <p:cNvSpPr/>
          <p:nvPr/>
        </p:nvSpPr>
        <p:spPr>
          <a:xfrm>
            <a:off x="992777" y="1332224"/>
            <a:ext cx="10045337" cy="24639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p:cNvSpPr/>
          <p:nvPr/>
        </p:nvSpPr>
        <p:spPr>
          <a:xfrm>
            <a:off x="992777" y="4061576"/>
            <a:ext cx="10045337" cy="24639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aphicFrame>
        <p:nvGraphicFramePr>
          <p:cNvPr id="12" name="Chart 11"/>
          <p:cNvGraphicFramePr>
            <a:graphicFrameLocks/>
          </p:cNvGraphicFramePr>
          <p:nvPr>
            <p:extLst>
              <p:ext uri="{D42A27DB-BD31-4B8C-83A1-F6EECF244321}">
                <p14:modId xmlns:p14="http://schemas.microsoft.com/office/powerpoint/2010/main" val="301163518"/>
              </p:ext>
            </p:extLst>
          </p:nvPr>
        </p:nvGraphicFramePr>
        <p:xfrm>
          <a:off x="991862" y="1224971"/>
          <a:ext cx="10376723" cy="25711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1097928619"/>
              </p:ext>
            </p:extLst>
          </p:nvPr>
        </p:nvGraphicFramePr>
        <p:xfrm>
          <a:off x="991862" y="4061576"/>
          <a:ext cx="10376723"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33353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992777" y="901337"/>
            <a:ext cx="1004533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2777" y="470450"/>
            <a:ext cx="3344091" cy="430887"/>
          </a:xfrm>
          <a:prstGeom prst="rect">
            <a:avLst/>
          </a:prstGeom>
          <a:noFill/>
        </p:spPr>
        <p:txBody>
          <a:bodyPr wrap="square" rtlCol="0">
            <a:spAutoFit/>
          </a:bodyPr>
          <a:lstStyle/>
          <a:p>
            <a:r>
              <a:rPr lang="en-US" sz="2200" b="1" dirty="0" smtClean="0">
                <a:solidFill>
                  <a:srgbClr val="002060"/>
                </a:solidFill>
              </a:rPr>
              <a:t>2015 P&amp;L</a:t>
            </a:r>
            <a:endParaRPr lang="en-US" sz="2200" b="1" dirty="0">
              <a:solidFill>
                <a:srgbClr val="002060"/>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1004" y="470450"/>
            <a:ext cx="1797737" cy="489090"/>
          </a:xfrm>
          <a:prstGeom prst="rect">
            <a:avLst/>
          </a:prstGeom>
        </p:spPr>
      </p:pic>
      <p:sp>
        <p:nvSpPr>
          <p:cNvPr id="7" name="Rectangle 6"/>
          <p:cNvSpPr/>
          <p:nvPr/>
        </p:nvSpPr>
        <p:spPr>
          <a:xfrm>
            <a:off x="1167618" y="1332224"/>
            <a:ext cx="4726745" cy="45005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p:cNvSpPr/>
          <p:nvPr/>
        </p:nvSpPr>
        <p:spPr>
          <a:xfrm>
            <a:off x="6927273" y="1332224"/>
            <a:ext cx="4110841" cy="45005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GB" sz="1600" dirty="0" smtClean="0">
                <a:solidFill>
                  <a:srgbClr val="002060"/>
                </a:solidFill>
                <a:latin typeface="Arial" panose="020B0604020202020204" pitchFamily="34" charset="0"/>
                <a:cs typeface="Arial" panose="020B0604020202020204" pitchFamily="34" charset="0"/>
              </a:rPr>
              <a:t>Revenue increased slightly by 15% whereas Earnings before interest, taxes, depreciation and amortization (EBITDA) recorded a massive growth</a:t>
            </a:r>
            <a:r>
              <a:rPr lang="en-GB" sz="1600" dirty="0">
                <a:solidFill>
                  <a:srgbClr val="002060"/>
                </a:solidFill>
                <a:latin typeface="Arial" panose="020B0604020202020204" pitchFamily="34" charset="0"/>
                <a:cs typeface="Arial" panose="020B0604020202020204" pitchFamily="34" charset="0"/>
              </a:rPr>
              <a:t> </a:t>
            </a:r>
            <a:r>
              <a:rPr lang="en-GB" sz="1600" dirty="0" smtClean="0">
                <a:solidFill>
                  <a:srgbClr val="002060"/>
                </a:solidFill>
                <a:latin typeface="Arial" panose="020B0604020202020204" pitchFamily="34" charset="0"/>
                <a:cs typeface="Arial" panose="020B0604020202020204" pitchFamily="34" charset="0"/>
              </a:rPr>
              <a:t>of 105%.</a:t>
            </a:r>
          </a:p>
          <a:p>
            <a:pPr marL="285750" indent="-285750">
              <a:lnSpc>
                <a:spcPct val="150000"/>
              </a:lnSpc>
              <a:buFont typeface="Arial" panose="020B0604020202020204" pitchFamily="34" charset="0"/>
              <a:buChar char="•"/>
            </a:pPr>
            <a:r>
              <a:rPr lang="en-GB" sz="1600" dirty="0" smtClean="0">
                <a:solidFill>
                  <a:srgbClr val="002060"/>
                </a:solidFill>
                <a:latin typeface="Arial" panose="020B0604020202020204" pitchFamily="34" charset="0"/>
                <a:cs typeface="Arial" panose="020B0604020202020204" pitchFamily="34" charset="0"/>
              </a:rPr>
              <a:t>There was an increase in EBIT, coupled with an increase of total assets. This resulted in a Return on Assets (RoA) of 32%.</a:t>
            </a:r>
          </a:p>
          <a:p>
            <a:pPr marL="285750" indent="-285750">
              <a:lnSpc>
                <a:spcPct val="150000"/>
              </a:lnSpc>
              <a:buFont typeface="Arial" panose="020B0604020202020204" pitchFamily="34" charset="0"/>
              <a:buChar char="•"/>
            </a:pPr>
            <a:r>
              <a:rPr lang="en-GB" sz="1600" dirty="0" smtClean="0">
                <a:solidFill>
                  <a:srgbClr val="002060"/>
                </a:solidFill>
                <a:latin typeface="Arial" panose="020B0604020202020204" pitchFamily="34" charset="0"/>
                <a:cs typeface="Arial" panose="020B0604020202020204" pitchFamily="34" charset="0"/>
              </a:rPr>
              <a:t>The results of Net Income and Total Equity also resulted in a Return on Equity (RoE) of 48%.</a:t>
            </a:r>
            <a:endParaRPr lang="en-US" sz="1600" dirty="0">
              <a:solidFill>
                <a:srgbClr val="002060"/>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1167618" y="1332223"/>
            <a:ext cx="4234376" cy="4702817"/>
          </a:xfrm>
          <a:prstGeom prst="rect">
            <a:avLst/>
          </a:prstGeom>
        </p:spPr>
      </p:pic>
    </p:spTree>
    <p:extLst>
      <p:ext uri="{BB962C8B-B14F-4D97-AF65-F5344CB8AC3E}">
        <p14:creationId xmlns:p14="http://schemas.microsoft.com/office/powerpoint/2010/main" val="3494363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992777" y="901337"/>
            <a:ext cx="1004533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2777" y="470450"/>
            <a:ext cx="3344091" cy="430887"/>
          </a:xfrm>
          <a:prstGeom prst="rect">
            <a:avLst/>
          </a:prstGeom>
          <a:noFill/>
        </p:spPr>
        <p:txBody>
          <a:bodyPr wrap="square" rtlCol="0">
            <a:spAutoFit/>
          </a:bodyPr>
          <a:lstStyle/>
          <a:p>
            <a:r>
              <a:rPr lang="en-US" sz="2200" b="1" dirty="0" smtClean="0">
                <a:solidFill>
                  <a:srgbClr val="002060"/>
                </a:solidFill>
              </a:rPr>
              <a:t>2015 Balance Sheet</a:t>
            </a:r>
            <a:endParaRPr lang="en-US" sz="2200" b="1" dirty="0">
              <a:solidFill>
                <a:srgbClr val="002060"/>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1004" y="470450"/>
            <a:ext cx="1797737" cy="489090"/>
          </a:xfrm>
          <a:prstGeom prst="rect">
            <a:avLst/>
          </a:prstGeom>
        </p:spPr>
      </p:pic>
      <p:sp>
        <p:nvSpPr>
          <p:cNvPr id="7" name="Rectangle 6"/>
          <p:cNvSpPr/>
          <p:nvPr/>
        </p:nvSpPr>
        <p:spPr>
          <a:xfrm>
            <a:off x="992777" y="1332224"/>
            <a:ext cx="5449587" cy="450054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p:cNvSpPr/>
          <p:nvPr/>
        </p:nvSpPr>
        <p:spPr>
          <a:xfrm>
            <a:off x="6927273" y="1332224"/>
            <a:ext cx="4110841" cy="4500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buFont typeface="Arial" panose="020B0604020202020204" pitchFamily="34" charset="0"/>
              <a:buChar char="•"/>
            </a:pPr>
            <a:r>
              <a:rPr lang="en-GB" sz="1400" dirty="0" smtClean="0">
                <a:solidFill>
                  <a:srgbClr val="002060"/>
                </a:solidFill>
                <a:latin typeface="Arial" panose="020B0604020202020204" pitchFamily="34" charset="0"/>
                <a:cs typeface="Arial" panose="020B0604020202020204" pitchFamily="34" charset="0"/>
              </a:rPr>
              <a:t>The Current Ratio of Saldi is 2.97 and is considered good because it is more 2.</a:t>
            </a:r>
          </a:p>
          <a:p>
            <a:pPr marL="285750" indent="-285750" algn="just">
              <a:lnSpc>
                <a:spcPct val="150000"/>
              </a:lnSpc>
              <a:buFont typeface="Arial" panose="020B0604020202020204" pitchFamily="34" charset="0"/>
              <a:buChar char="•"/>
            </a:pPr>
            <a:r>
              <a:rPr lang="en-GB" sz="1400" dirty="0" smtClean="0">
                <a:solidFill>
                  <a:srgbClr val="002060"/>
                </a:solidFill>
                <a:latin typeface="Arial" panose="020B0604020202020204" pitchFamily="34" charset="0"/>
                <a:cs typeface="Arial" panose="020B0604020202020204" pitchFamily="34" charset="0"/>
              </a:rPr>
              <a:t>  With DPO higher than DSO, this indicates that Saldi has a stronger bargaining power.</a:t>
            </a:r>
          </a:p>
          <a:p>
            <a:pPr marL="285750" indent="-285750" algn="just">
              <a:lnSpc>
                <a:spcPct val="150000"/>
              </a:lnSpc>
              <a:buFont typeface="Arial" panose="020B0604020202020204" pitchFamily="34" charset="0"/>
              <a:buChar char="•"/>
            </a:pPr>
            <a:r>
              <a:rPr lang="en-GB" sz="1400" dirty="0" smtClean="0">
                <a:solidFill>
                  <a:srgbClr val="002060"/>
                </a:solidFill>
                <a:latin typeface="Arial" panose="020B0604020202020204" pitchFamily="34" charset="0"/>
                <a:cs typeface="Arial" panose="020B0604020202020204" pitchFamily="34" charset="0"/>
              </a:rPr>
              <a:t>The Debt Ratio at 0.46 is below the threshold of 0.67 so that’s good.</a:t>
            </a:r>
          </a:p>
          <a:p>
            <a:pPr marL="285750" indent="-285750" algn="just">
              <a:lnSpc>
                <a:spcPct val="150000"/>
              </a:lnSpc>
              <a:buFont typeface="Arial" panose="020B0604020202020204" pitchFamily="34" charset="0"/>
              <a:buChar char="•"/>
            </a:pPr>
            <a:r>
              <a:rPr lang="en-GB" sz="1400" dirty="0" smtClean="0">
                <a:solidFill>
                  <a:srgbClr val="002060"/>
                </a:solidFill>
                <a:latin typeface="Arial" panose="020B0604020202020204" pitchFamily="34" charset="0"/>
                <a:cs typeface="Arial" panose="020B0604020202020204" pitchFamily="34" charset="0"/>
              </a:rPr>
              <a:t>The Interest Coverage of 24.64  shows that Saldi’s EBIT is almost 25 times its interest expenses, which is reassuring and indicates that the company is unlikely to become insolvent any time soon.</a:t>
            </a:r>
          </a:p>
          <a:p>
            <a:endParaRPr lang="en-GB" dirty="0" smtClean="0">
              <a:solidFill>
                <a:srgbClr val="002060"/>
              </a:solidFill>
            </a:endParaRPr>
          </a:p>
          <a:p>
            <a:endParaRPr lang="en-US" dirty="0">
              <a:solidFill>
                <a:srgbClr val="002060"/>
              </a:solidFill>
            </a:endParaRPr>
          </a:p>
        </p:txBody>
      </p:sp>
      <p:pic>
        <p:nvPicPr>
          <p:cNvPr id="3" name="Picture 2"/>
          <p:cNvPicPr>
            <a:picLocks noChangeAspect="1"/>
          </p:cNvPicPr>
          <p:nvPr/>
        </p:nvPicPr>
        <p:blipFill>
          <a:blip r:embed="rId3"/>
          <a:stretch>
            <a:fillRect/>
          </a:stretch>
        </p:blipFill>
        <p:spPr>
          <a:xfrm>
            <a:off x="1364566" y="1332223"/>
            <a:ext cx="4571999" cy="4773155"/>
          </a:xfrm>
          <a:prstGeom prst="rect">
            <a:avLst/>
          </a:prstGeom>
        </p:spPr>
      </p:pic>
    </p:spTree>
    <p:extLst>
      <p:ext uri="{BB962C8B-B14F-4D97-AF65-F5344CB8AC3E}">
        <p14:creationId xmlns:p14="http://schemas.microsoft.com/office/powerpoint/2010/main" val="3883203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2481</TotalTime>
  <Words>236</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Nana Kwame Opoku</dc:creator>
  <cp:lastModifiedBy>Windows User</cp:lastModifiedBy>
  <cp:revision>32</cp:revision>
  <dcterms:created xsi:type="dcterms:W3CDTF">2016-01-09T21:29:40Z</dcterms:created>
  <dcterms:modified xsi:type="dcterms:W3CDTF">2020-09-20T00:58:42Z</dcterms:modified>
</cp:coreProperties>
</file>