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Objects="1">
      <p:cViewPr varScale="1">
        <p:scale>
          <a:sx n="65" d="100"/>
          <a:sy n="65" d="100"/>
        </p:scale>
        <p:origin x="271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5862-87BF-4C41-9E5E-714418595A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1DE4-83E0-4E36-B0B7-E71FB1AC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7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5862-87BF-4C41-9E5E-714418595A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1DE4-83E0-4E36-B0B7-E71FB1AC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3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5862-87BF-4C41-9E5E-714418595A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1DE4-83E0-4E36-B0B7-E71FB1AC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5862-87BF-4C41-9E5E-714418595A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1DE4-83E0-4E36-B0B7-E71FB1AC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4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5862-87BF-4C41-9E5E-714418595A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1DE4-83E0-4E36-B0B7-E71FB1AC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91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5862-87BF-4C41-9E5E-714418595A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1DE4-83E0-4E36-B0B7-E71FB1AC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27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5862-87BF-4C41-9E5E-714418595A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1DE4-83E0-4E36-B0B7-E71FB1AC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6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5862-87BF-4C41-9E5E-714418595A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1DE4-83E0-4E36-B0B7-E71FB1AC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1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5862-87BF-4C41-9E5E-714418595A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1DE4-83E0-4E36-B0B7-E71FB1AC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2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5862-87BF-4C41-9E5E-714418595A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1DE4-83E0-4E36-B0B7-E71FB1AC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0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5862-87BF-4C41-9E5E-714418595A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1DE4-83E0-4E36-B0B7-E71FB1AC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5862-87BF-4C41-9E5E-714418595A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1DE4-83E0-4E36-B0B7-E71FB1AC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7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580AD6-39A0-4A12-886C-AA5640A2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46" y="10034300"/>
            <a:ext cx="6167106" cy="7143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583DC5-D53D-4EA2-AD34-FBB801686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36" y="350271"/>
            <a:ext cx="6157328" cy="25772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DE5FF9-1800-486C-A807-0D07993C9E95}"/>
              </a:ext>
            </a:extLst>
          </p:cNvPr>
          <p:cNvSpPr txBox="1"/>
          <p:nvPr/>
        </p:nvSpPr>
        <p:spPr>
          <a:xfrm>
            <a:off x="368660" y="2945225"/>
            <a:ext cx="5456514" cy="12852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이 에셋은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엠플리파이 셰이더 그래프에는 단축키가 있으나 유니티 셰이더 그래프는 없어서</a:t>
            </a:r>
            <a:r>
              <a:rPr lang="en-US" altLang="ko-KR">
                <a:latin typeface="+mj-ea"/>
                <a:ea typeface="+mj-ea"/>
              </a:rPr>
              <a:t>,</a:t>
            </a:r>
            <a:r>
              <a:rPr lang="ko-KR" altLang="en-US">
                <a:latin typeface="+mj-ea"/>
                <a:ea typeface="+mj-ea"/>
              </a:rPr>
              <a:t> 불편함을 느껴 탄생하게 된 플러그인 입니다</a:t>
            </a:r>
            <a:r>
              <a:rPr lang="en-US" altLang="ko-KR">
                <a:latin typeface="+mj-ea"/>
                <a:ea typeface="+mj-ea"/>
              </a:rPr>
              <a:t>.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624B9-FAAD-43B0-A7F3-59C50123ECD3}"/>
              </a:ext>
            </a:extLst>
          </p:cNvPr>
          <p:cNvSpPr txBox="1"/>
          <p:nvPr/>
        </p:nvSpPr>
        <p:spPr>
          <a:xfrm>
            <a:off x="296652" y="48358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ea"/>
                <a:ea typeface="+mj-ea"/>
              </a:rPr>
              <a:t>설치 방법 </a:t>
            </a:r>
            <a:r>
              <a:rPr lang="en-US" altLang="ko-KR" b="1">
                <a:latin typeface="+mj-ea"/>
                <a:ea typeface="+mj-ea"/>
              </a:rPr>
              <a:t>: </a:t>
            </a:r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163AF5-E16D-42FE-AE0B-0DB8CAFDDF3D}"/>
              </a:ext>
            </a:extLst>
          </p:cNvPr>
          <p:cNvSpPr txBox="1"/>
          <p:nvPr/>
        </p:nvSpPr>
        <p:spPr>
          <a:xfrm>
            <a:off x="304444" y="5341014"/>
            <a:ext cx="63289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쉐이더 그래프가 설치되어 있는 상태를 준비합니다</a:t>
            </a:r>
            <a:r>
              <a:rPr lang="en-US" altLang="ko-KR">
                <a:latin typeface="+mj-ea"/>
                <a:ea typeface="+mj-ea"/>
              </a:rPr>
              <a:t>.</a:t>
            </a:r>
            <a:endParaRPr lang="ko-KR" altLang="en-US"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95952CF-F314-46A9-9D6A-8947A1FB5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60" y="5931128"/>
            <a:ext cx="3701846" cy="17613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D9FAF3-3531-45F3-9480-ACF63469B5CA}"/>
              </a:ext>
            </a:extLst>
          </p:cNvPr>
          <p:cNvSpPr txBox="1"/>
          <p:nvPr/>
        </p:nvSpPr>
        <p:spPr>
          <a:xfrm>
            <a:off x="304444" y="7684677"/>
            <a:ext cx="6328911" cy="86979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유니티 상단에 </a:t>
            </a:r>
            <a:r>
              <a:rPr lang="en-US" altLang="ko-KR">
                <a:latin typeface="+mj-ea"/>
                <a:ea typeface="+mj-ea"/>
              </a:rPr>
              <a:t>Windows -&gt; ShadowGraph Hotkey -&gt;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ShaderGraph Settings</a:t>
            </a:r>
            <a:r>
              <a:rPr lang="ko-KR" altLang="en-US">
                <a:latin typeface="+mj-ea"/>
                <a:ea typeface="+mj-ea"/>
              </a:rPr>
              <a:t>를 클릭한 후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해당 버튼을 클릭합니다</a:t>
            </a:r>
            <a:r>
              <a:rPr lang="en-US" altLang="ko-KR">
                <a:latin typeface="+mj-ea"/>
                <a:ea typeface="+mj-ea"/>
              </a:rPr>
              <a:t>.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6A9177-8EA2-4C4F-A891-80F5FB6C9F31}"/>
              </a:ext>
            </a:extLst>
          </p:cNvPr>
          <p:cNvSpPr txBox="1"/>
          <p:nvPr/>
        </p:nvSpPr>
        <p:spPr>
          <a:xfrm>
            <a:off x="396889" y="10755483"/>
            <a:ext cx="6144022" cy="86979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만약 설치하는 중 다음과 같은 에러가 뜬다면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유니티를 껐다 키면 정상적으로 설치가 완료됩니다</a:t>
            </a:r>
            <a:r>
              <a:rPr lang="en-US" altLang="ko-KR">
                <a:latin typeface="+mj-ea"/>
                <a:ea typeface="+mj-ea"/>
              </a:rPr>
              <a:t>.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CB6CBB-FF6E-4BD2-B027-5A4159E88A07}"/>
              </a:ext>
            </a:extLst>
          </p:cNvPr>
          <p:cNvSpPr txBox="1"/>
          <p:nvPr/>
        </p:nvSpPr>
        <p:spPr>
          <a:xfrm>
            <a:off x="296652" y="96649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ea"/>
                <a:ea typeface="+mj-ea"/>
              </a:rPr>
              <a:t>에러 </a:t>
            </a:r>
            <a:r>
              <a:rPr lang="en-US" altLang="ko-KR" b="1">
                <a:latin typeface="+mj-ea"/>
                <a:ea typeface="+mj-ea"/>
              </a:rPr>
              <a:t>Fix !</a:t>
            </a:r>
            <a:endParaRPr lang="ko-KR" altLang="en-US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718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0841B2B-47C9-4071-A888-BD1FC5BA2212}"/>
              </a:ext>
            </a:extLst>
          </p:cNvPr>
          <p:cNvSpPr txBox="1"/>
          <p:nvPr/>
        </p:nvSpPr>
        <p:spPr>
          <a:xfrm>
            <a:off x="304444" y="2588056"/>
            <a:ext cx="6328911" cy="4542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설치가 완료되면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다음과 같은 메시지를 볼 수 있습니다</a:t>
            </a:r>
            <a:r>
              <a:rPr lang="en-US" altLang="ko-KR">
                <a:latin typeface="+mj-ea"/>
                <a:ea typeface="+mj-ea"/>
              </a:rPr>
              <a:t>.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D3DF3D-55C4-454E-8CDE-F8170F90E0C8}"/>
              </a:ext>
            </a:extLst>
          </p:cNvPr>
          <p:cNvSpPr txBox="1"/>
          <p:nvPr/>
        </p:nvSpPr>
        <p:spPr>
          <a:xfrm>
            <a:off x="296652" y="4119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ea"/>
                <a:ea typeface="+mj-ea"/>
              </a:rPr>
              <a:t>설치 완료</a:t>
            </a:r>
            <a:r>
              <a:rPr lang="en-US" altLang="ko-KR" b="1">
                <a:latin typeface="+mj-ea"/>
                <a:ea typeface="+mj-ea"/>
              </a:rPr>
              <a:t>!</a:t>
            </a:r>
            <a:endParaRPr lang="ko-KR" altLang="en-US" b="1">
              <a:latin typeface="+mj-ea"/>
              <a:ea typeface="+mj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D9C1AEF-60A7-4C39-882E-32AF697A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7" y="839416"/>
            <a:ext cx="3675107" cy="17486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11F50E-014C-4330-AD27-EE84D296B7A6}"/>
              </a:ext>
            </a:extLst>
          </p:cNvPr>
          <p:cNvSpPr txBox="1"/>
          <p:nvPr/>
        </p:nvSpPr>
        <p:spPr>
          <a:xfrm>
            <a:off x="296652" y="40843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ea"/>
                <a:ea typeface="+mj-ea"/>
              </a:rPr>
              <a:t>사용법 </a:t>
            </a:r>
            <a:r>
              <a:rPr lang="en-US" altLang="ko-KR" b="1">
                <a:latin typeface="+mj-ea"/>
                <a:ea typeface="+mj-ea"/>
              </a:rPr>
              <a:t>: </a:t>
            </a:r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9C2C4D-E029-4F64-A8DD-B7524EB7A2BA}"/>
              </a:ext>
            </a:extLst>
          </p:cNvPr>
          <p:cNvSpPr txBox="1"/>
          <p:nvPr/>
        </p:nvSpPr>
        <p:spPr>
          <a:xfrm>
            <a:off x="361336" y="8963512"/>
            <a:ext cx="6135328" cy="253178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사용법은 엠플리 파이 쉐이더의 단축키 시스템과 동일합니다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UV</a:t>
            </a:r>
            <a:r>
              <a:rPr lang="ko-KR" altLang="en-US">
                <a:latin typeface="+mj-ea"/>
                <a:ea typeface="+mj-ea"/>
              </a:rPr>
              <a:t>노드의 단축키는 </a:t>
            </a:r>
            <a:r>
              <a:rPr lang="en-US" altLang="ko-KR">
                <a:latin typeface="+mj-ea"/>
                <a:ea typeface="+mj-ea"/>
              </a:rPr>
              <a:t>U</a:t>
            </a:r>
            <a:r>
              <a:rPr lang="ko-KR" altLang="en-US">
                <a:latin typeface="+mj-ea"/>
                <a:ea typeface="+mj-ea"/>
              </a:rPr>
              <a:t>이며</a:t>
            </a:r>
            <a:r>
              <a:rPr lang="en-US" altLang="ko-KR">
                <a:latin typeface="+mj-ea"/>
                <a:ea typeface="+mj-ea"/>
              </a:rPr>
              <a:t>, U</a:t>
            </a:r>
            <a:r>
              <a:rPr lang="ko-KR" altLang="en-US">
                <a:latin typeface="+mj-ea"/>
                <a:ea typeface="+mj-ea"/>
              </a:rPr>
              <a:t>키를 누르고 있는 상태에서 마우스 왼쪽 클릭을 하면 마우스 커서가 있는 쪽에 노드가 생성됩니다</a:t>
            </a:r>
            <a:r>
              <a:rPr lang="en-US" altLang="ko-KR">
                <a:latin typeface="+mj-ea"/>
                <a:ea typeface="+mj-ea"/>
              </a:rPr>
              <a:t>.</a:t>
            </a:r>
            <a:endParaRPr lang="ko-KR" altLang="en-US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AC36F3-1F4D-4F28-A7C0-9F1FEDB3B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50" y="4517214"/>
            <a:ext cx="6140700" cy="44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2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8D3DF3D-55C4-454E-8CDE-F8170F90E0C8}"/>
              </a:ext>
            </a:extLst>
          </p:cNvPr>
          <p:cNvSpPr txBox="1"/>
          <p:nvPr/>
        </p:nvSpPr>
        <p:spPr>
          <a:xfrm>
            <a:off x="296652" y="4119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ea"/>
                <a:ea typeface="+mj-ea"/>
              </a:rPr>
              <a:t>단축키 모음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F63C5FA-8DCD-462F-8956-59981D9A8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38176"/>
              </p:ext>
            </p:extLst>
          </p:nvPr>
        </p:nvGraphicFramePr>
        <p:xfrm>
          <a:off x="449826" y="1128252"/>
          <a:ext cx="5958348" cy="10476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3090">
                  <a:extLst>
                    <a:ext uri="{9D8B030D-6E8A-4147-A177-3AD203B41FA5}">
                      <a16:colId xmlns:a16="http://schemas.microsoft.com/office/drawing/2014/main" val="1125917550"/>
                    </a:ext>
                  </a:extLst>
                </a:gridCol>
                <a:gridCol w="3735258">
                  <a:extLst>
                    <a:ext uri="{9D8B030D-6E8A-4147-A177-3AD203B41FA5}">
                      <a16:colId xmlns:a16="http://schemas.microsoft.com/office/drawing/2014/main" val="155129661"/>
                    </a:ext>
                  </a:extLst>
                </a:gridCol>
              </a:tblGrid>
              <a:tr h="5513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+mj-ea"/>
                          <a:ea typeface="+mj-ea"/>
                        </a:rPr>
                        <a:t>IntegerNode :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>
                          <a:latin typeface="+mj-ea"/>
                          <a:ea typeface="+mj-ea"/>
                        </a:rPr>
                        <a:t>숫자 </a:t>
                      </a:r>
                      <a:r>
                        <a:rPr lang="en-US" altLang="ko-KR">
                          <a:latin typeface="+mj-ea"/>
                          <a:ea typeface="+mj-ea"/>
                        </a:rPr>
                        <a:t>0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59956"/>
                  </a:ext>
                </a:extLst>
              </a:tr>
              <a:tr h="5513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+mj-ea"/>
                          <a:ea typeface="+mj-ea"/>
                        </a:rPr>
                        <a:t>Vector1Node :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>
                          <a:latin typeface="+mj-ea"/>
                          <a:ea typeface="+mj-ea"/>
                        </a:rPr>
                        <a:t>숫자 </a:t>
                      </a:r>
                      <a:r>
                        <a:rPr lang="en-US" altLang="ko-KR">
                          <a:latin typeface="+mj-ea"/>
                          <a:ea typeface="+mj-ea"/>
                        </a:rPr>
                        <a:t>1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77045"/>
                  </a:ext>
                </a:extLst>
              </a:tr>
              <a:tr h="5513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+mj-ea"/>
                          <a:ea typeface="+mj-ea"/>
                        </a:rPr>
                        <a:t>Vector2Node :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>
                          <a:latin typeface="+mj-ea"/>
                          <a:ea typeface="+mj-ea"/>
                        </a:rPr>
                        <a:t>숫자 </a:t>
                      </a:r>
                      <a:r>
                        <a:rPr lang="en-US" altLang="ko-KR">
                          <a:latin typeface="+mj-ea"/>
                          <a:ea typeface="+mj-ea"/>
                        </a:rPr>
                        <a:t>2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267890"/>
                  </a:ext>
                </a:extLst>
              </a:tr>
              <a:tr h="5513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+mj-ea"/>
                          <a:ea typeface="+mj-ea"/>
                        </a:rPr>
                        <a:t>Vector3Node :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>
                          <a:latin typeface="+mj-ea"/>
                          <a:ea typeface="+mj-ea"/>
                        </a:rPr>
                        <a:t>숫자 </a:t>
                      </a:r>
                      <a:r>
                        <a:rPr lang="en-US" altLang="ko-KR">
                          <a:latin typeface="+mj-ea"/>
                          <a:ea typeface="+mj-ea"/>
                        </a:rPr>
                        <a:t>3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256473"/>
                  </a:ext>
                </a:extLst>
              </a:tr>
              <a:tr h="5513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+mj-ea"/>
                          <a:ea typeface="+mj-ea"/>
                        </a:rPr>
                        <a:t>Vector4Node :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>
                          <a:latin typeface="+mj-ea"/>
                          <a:ea typeface="+mj-ea"/>
                        </a:rPr>
                        <a:t>숫자 </a:t>
                      </a:r>
                      <a:r>
                        <a:rPr lang="en-US" altLang="ko-KR">
                          <a:latin typeface="+mj-ea"/>
                          <a:ea typeface="+mj-ea"/>
                        </a:rPr>
                        <a:t>4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504915"/>
                  </a:ext>
                </a:extLst>
              </a:tr>
              <a:tr h="5513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+mj-ea"/>
                          <a:ea typeface="+mj-ea"/>
                        </a:rPr>
                        <a:t>ColorNode :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>
                          <a:latin typeface="+mj-ea"/>
                          <a:ea typeface="+mj-ea"/>
                        </a:rPr>
                        <a:t>숫자 </a:t>
                      </a:r>
                      <a:r>
                        <a:rPr lang="en-US" altLang="ko-KR">
                          <a:latin typeface="+mj-ea"/>
                          <a:ea typeface="+mj-ea"/>
                        </a:rPr>
                        <a:t>5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89703"/>
                  </a:ext>
                </a:extLst>
              </a:tr>
              <a:tr h="5513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+mj-ea"/>
                          <a:ea typeface="+mj-ea"/>
                        </a:rPr>
                        <a:t>SampleTexture2DNode :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+mj-ea"/>
                          <a:ea typeface="+mj-ea"/>
                        </a:rPr>
                        <a:t>T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797341"/>
                  </a:ext>
                </a:extLst>
              </a:tr>
              <a:tr h="5513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+mj-ea"/>
                          <a:ea typeface="+mj-ea"/>
                        </a:rPr>
                        <a:t>UVNode :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+mj-ea"/>
                          <a:ea typeface="+mj-ea"/>
                        </a:rPr>
                        <a:t>U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045041"/>
                  </a:ext>
                </a:extLst>
              </a:tr>
              <a:tr h="5513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+mj-ea"/>
                          <a:ea typeface="+mj-ea"/>
                        </a:rPr>
                        <a:t>AddNode :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+mj-ea"/>
                          <a:ea typeface="+mj-ea"/>
                        </a:rPr>
                        <a:t>A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470305"/>
                  </a:ext>
                </a:extLst>
              </a:tr>
              <a:tr h="5513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+mj-ea"/>
                          <a:ea typeface="+mj-ea"/>
                        </a:rPr>
                        <a:t>SubtractNode :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+mj-ea"/>
                          <a:ea typeface="+mj-ea"/>
                        </a:rPr>
                        <a:t>S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762617"/>
                  </a:ext>
                </a:extLst>
              </a:tr>
              <a:tr h="5513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+mj-ea"/>
                          <a:ea typeface="+mj-ea"/>
                        </a:rPr>
                        <a:t>MultiplyNode :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+mj-ea"/>
                          <a:ea typeface="+mj-ea"/>
                        </a:rPr>
                        <a:t>M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984304"/>
                  </a:ext>
                </a:extLst>
              </a:tr>
              <a:tr h="5513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+mj-ea"/>
                          <a:ea typeface="+mj-ea"/>
                        </a:rPr>
                        <a:t>DivideNode :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+mj-ea"/>
                          <a:ea typeface="+mj-ea"/>
                        </a:rPr>
                        <a:t>D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866345"/>
                  </a:ext>
                </a:extLst>
              </a:tr>
              <a:tr h="5513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+mj-ea"/>
                          <a:ea typeface="+mj-ea"/>
                        </a:rPr>
                        <a:t>OneMinusNode :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+mj-ea"/>
                          <a:ea typeface="+mj-ea"/>
                        </a:rPr>
                        <a:t>O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149857"/>
                  </a:ext>
                </a:extLst>
              </a:tr>
              <a:tr h="5513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+mj-ea"/>
                          <a:ea typeface="+mj-ea"/>
                        </a:rPr>
                        <a:t>PowerNode :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+mj-ea"/>
                          <a:ea typeface="+mj-ea"/>
                        </a:rPr>
                        <a:t>E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547042"/>
                  </a:ext>
                </a:extLst>
              </a:tr>
              <a:tr h="5513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+mj-ea"/>
                          <a:ea typeface="+mj-ea"/>
                        </a:rPr>
                        <a:t>LerpNode :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+mj-ea"/>
                          <a:ea typeface="+mj-ea"/>
                        </a:rPr>
                        <a:t>L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4931"/>
                  </a:ext>
                </a:extLst>
              </a:tr>
              <a:tr h="5513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+mj-ea"/>
                          <a:ea typeface="+mj-ea"/>
                        </a:rPr>
                        <a:t>SplitNode :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+mj-ea"/>
                          <a:ea typeface="+mj-ea"/>
                        </a:rPr>
                        <a:t>B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57698"/>
                  </a:ext>
                </a:extLst>
              </a:tr>
              <a:tr h="5513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+mj-ea"/>
                          <a:ea typeface="+mj-ea"/>
                        </a:rPr>
                        <a:t>SwizzleNode :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+mj-ea"/>
                          <a:ea typeface="+mj-ea"/>
                        </a:rPr>
                        <a:t>Z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961988"/>
                  </a:ext>
                </a:extLst>
              </a:tr>
              <a:tr h="5513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+mj-ea"/>
                          <a:ea typeface="+mj-ea"/>
                        </a:rPr>
                        <a:t>NormalizeNode :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+mj-ea"/>
                          <a:ea typeface="+mj-ea"/>
                        </a:rPr>
                        <a:t>N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065429"/>
                  </a:ext>
                </a:extLst>
              </a:tr>
              <a:tr h="5513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+mj-ea"/>
                          <a:ea typeface="+mj-ea"/>
                        </a:rPr>
                        <a:t>DotProductNode :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+mj-ea"/>
                          <a:ea typeface="+mj-ea"/>
                        </a:rPr>
                        <a:t>. (</a:t>
                      </a:r>
                      <a:r>
                        <a:rPr lang="ko-KR" altLang="en-US">
                          <a:latin typeface="+mj-ea"/>
                          <a:ea typeface="+mj-ea"/>
                        </a:rPr>
                        <a:t>점</a:t>
                      </a:r>
                      <a:r>
                        <a:rPr lang="en-US" altLang="ko-KR">
                          <a:latin typeface="+mj-ea"/>
                          <a:ea typeface="+mj-ea"/>
                        </a:rPr>
                        <a:t>)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02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13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178</Words>
  <Application>Microsoft Office PowerPoint</Application>
  <PresentationFormat>와이드스크린</PresentationFormat>
  <Paragraphs>52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hanyong</dc:creator>
  <cp:lastModifiedBy>kim hanyong</cp:lastModifiedBy>
  <cp:revision>16</cp:revision>
  <dcterms:created xsi:type="dcterms:W3CDTF">2022-05-31T20:51:57Z</dcterms:created>
  <dcterms:modified xsi:type="dcterms:W3CDTF">2022-05-31T21:31:09Z</dcterms:modified>
</cp:coreProperties>
</file>