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12192000"/>
  <p:notesSz cx="6858000" cy="12192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2763" y="6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3779520"/>
            <a:ext cx="5829300" cy="256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6827520"/>
            <a:ext cx="4800600" cy="304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804160"/>
            <a:ext cx="2983230" cy="804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804160"/>
            <a:ext cx="2983230" cy="804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6858000" h="12192000">
                <a:moveTo>
                  <a:pt x="6858000" y="0"/>
                </a:moveTo>
                <a:lnTo>
                  <a:pt x="0" y="0"/>
                </a:lnTo>
                <a:lnTo>
                  <a:pt x="0" y="12192000"/>
                </a:lnTo>
                <a:lnTo>
                  <a:pt x="6858000" y="12192000"/>
                </a:lnTo>
                <a:lnTo>
                  <a:pt x="6858000" y="0"/>
                </a:lnTo>
                <a:close/>
              </a:path>
            </a:pathLst>
          </a:custGeom>
          <a:solidFill>
            <a:srgbClr val="2A2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900" y="487680"/>
            <a:ext cx="6172200" cy="1950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804160"/>
            <a:ext cx="6172200" cy="804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11338560"/>
            <a:ext cx="2194560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11338560"/>
            <a:ext cx="1577340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11338560"/>
            <a:ext cx="1577340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808" y="7648295"/>
            <a:ext cx="5517515" cy="7902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dirty="0">
                <a:solidFill>
                  <a:schemeClr val="bg1"/>
                </a:solidFill>
                <a:latin typeface="맑은 고딕"/>
                <a:cs typeface="맑은 고딕"/>
              </a:rPr>
              <a:t>유니티</a:t>
            </a:r>
            <a:r>
              <a:rPr sz="1800" spc="-10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chemeClr val="bg1"/>
                </a:solidFill>
                <a:latin typeface="맑은 고딕"/>
                <a:cs typeface="맑은 고딕"/>
              </a:rPr>
              <a:t>상단에</a:t>
            </a:r>
            <a:r>
              <a:rPr sz="1800" spc="-1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맑은 고딕"/>
                <a:cs typeface="맑은 고딕"/>
              </a:rPr>
              <a:t>Windows</a:t>
            </a:r>
            <a:r>
              <a:rPr sz="1800" spc="-10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맑은 고딕"/>
                <a:cs typeface="맑은 고딕"/>
              </a:rPr>
              <a:t>-&gt;</a:t>
            </a:r>
            <a:r>
              <a:rPr sz="1800" spc="-1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chemeClr val="bg1"/>
                </a:solidFill>
                <a:latin typeface="맑은 고딕"/>
                <a:cs typeface="맑은 고딕"/>
              </a:rPr>
              <a:t>ShadowGraph</a:t>
            </a:r>
            <a:r>
              <a:rPr sz="1800" spc="-1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chemeClr val="bg1"/>
                </a:solidFill>
                <a:latin typeface="맑은 고딕"/>
                <a:cs typeface="맑은 고딕"/>
              </a:rPr>
              <a:t>Hotkey</a:t>
            </a:r>
            <a:r>
              <a:rPr sz="1800" spc="-1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맑은 고딕"/>
                <a:cs typeface="맑은 고딕"/>
              </a:rPr>
              <a:t>-&gt; </a:t>
            </a:r>
            <a:r>
              <a:rPr sz="1800" spc="-620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chemeClr val="bg1"/>
                </a:solidFill>
                <a:latin typeface="맑은 고딕"/>
                <a:cs typeface="맑은 고딕"/>
              </a:rPr>
              <a:t>Setup</a:t>
            </a:r>
            <a:r>
              <a:rPr sz="1800" spc="-210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chemeClr val="bg1"/>
                </a:solidFill>
                <a:latin typeface="맑은 고딕"/>
                <a:cs typeface="맑은 고딕"/>
              </a:rPr>
              <a:t>W</a:t>
            </a:r>
            <a:r>
              <a:rPr sz="1800" spc="-5" dirty="0">
                <a:solidFill>
                  <a:schemeClr val="bg1"/>
                </a:solidFill>
                <a:latin typeface="맑은 고딕"/>
                <a:cs typeface="맑은 고딕"/>
              </a:rPr>
              <a:t>indow</a:t>
            </a:r>
            <a:r>
              <a:rPr sz="1800" dirty="0">
                <a:solidFill>
                  <a:schemeClr val="bg1"/>
                </a:solidFill>
                <a:latin typeface="맑은 고딕"/>
                <a:cs typeface="맑은 고딕"/>
              </a:rPr>
              <a:t>를</a:t>
            </a:r>
            <a:r>
              <a:rPr sz="1800" spc="-21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chemeClr val="bg1"/>
                </a:solidFill>
                <a:latin typeface="맑은 고딕"/>
                <a:cs typeface="맑은 고딕"/>
              </a:rPr>
              <a:t>클릭한</a:t>
            </a:r>
            <a:r>
              <a:rPr sz="1800" spc="-21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chemeClr val="bg1"/>
                </a:solidFill>
                <a:latin typeface="맑은 고딕"/>
                <a:cs typeface="맑은 고딕"/>
              </a:rPr>
              <a:t>후,</a:t>
            </a:r>
            <a:r>
              <a:rPr sz="1800" spc="-210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chemeClr val="bg1"/>
                </a:solidFill>
                <a:latin typeface="맑은 고딕"/>
                <a:cs typeface="맑은 고딕"/>
              </a:rPr>
              <a:t>해당</a:t>
            </a:r>
            <a:r>
              <a:rPr sz="1800" spc="-21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chemeClr val="bg1"/>
                </a:solidFill>
                <a:latin typeface="맑은 고딕"/>
                <a:cs typeface="맑은 고딕"/>
              </a:rPr>
              <a:t>버튼을</a:t>
            </a:r>
            <a:r>
              <a:rPr sz="1800" spc="-21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600" dirty="0">
                <a:solidFill>
                  <a:schemeClr val="bg1"/>
                </a:solidFill>
                <a:latin typeface="맑은 고딕"/>
                <a:cs typeface="맑은 고딕"/>
              </a:rPr>
              <a:t>클릭합니다.</a:t>
            </a:r>
            <a:endParaRPr sz="160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708" y="5886958"/>
            <a:ext cx="3701796" cy="176133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56108" y="5099712"/>
            <a:ext cx="5739892" cy="697306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800" b="1" dirty="0">
                <a:solidFill>
                  <a:schemeClr val="bg1"/>
                </a:solidFill>
                <a:latin typeface="맑은 고딕"/>
                <a:cs typeface="맑은 고딕"/>
              </a:rPr>
              <a:t>설치</a:t>
            </a:r>
            <a:r>
              <a:rPr sz="1800" b="1" spc="-3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b="1" dirty="0">
                <a:solidFill>
                  <a:schemeClr val="bg1"/>
                </a:solidFill>
                <a:latin typeface="맑은 고딕"/>
                <a:cs typeface="맑은 고딕"/>
              </a:rPr>
              <a:t>방법</a:t>
            </a:r>
            <a:r>
              <a:rPr sz="1800" b="1" spc="-3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b="1" dirty="0">
                <a:solidFill>
                  <a:schemeClr val="bg1"/>
                </a:solidFill>
                <a:latin typeface="맑은 고딕"/>
                <a:cs typeface="맑은 고딕"/>
              </a:rPr>
              <a:t>:</a:t>
            </a:r>
            <a:endParaRPr sz="180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39370">
              <a:lnSpc>
                <a:spcPct val="150000"/>
              </a:lnSpc>
              <a:spcBef>
                <a:spcPts val="160"/>
              </a:spcBef>
            </a:pPr>
            <a:r>
              <a:rPr sz="1800">
                <a:solidFill>
                  <a:schemeClr val="bg1"/>
                </a:solidFill>
                <a:latin typeface="맑은 고딕"/>
                <a:cs typeface="맑은 고딕"/>
              </a:rPr>
              <a:t>쉐이더</a:t>
            </a:r>
            <a:r>
              <a:rPr sz="1800" spc="-2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spc="25">
                <a:solidFill>
                  <a:schemeClr val="bg1"/>
                </a:solidFill>
                <a:latin typeface="맑은 고딕"/>
                <a:cs typeface="맑은 고딕"/>
              </a:rPr>
              <a:t>그래프가</a:t>
            </a:r>
            <a:r>
              <a:rPr lang="en-US" sz="1800" spc="25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spc="25">
                <a:solidFill>
                  <a:schemeClr val="bg1"/>
                </a:solidFill>
                <a:latin typeface="맑은 고딕"/>
                <a:cs typeface="맑은 고딕"/>
              </a:rPr>
              <a:t>설치</a:t>
            </a:r>
            <a:r>
              <a:rPr sz="1800" spc="-15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chemeClr val="bg1"/>
                </a:solidFill>
                <a:latin typeface="맑은 고딕"/>
                <a:cs typeface="맑은 고딕"/>
              </a:rPr>
              <a:t>되어</a:t>
            </a:r>
            <a:r>
              <a:rPr sz="1800" spc="-1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chemeClr val="bg1"/>
                </a:solidFill>
                <a:latin typeface="맑은 고딕"/>
                <a:cs typeface="맑은 고딕"/>
              </a:rPr>
              <a:t>있는</a:t>
            </a:r>
            <a:r>
              <a:rPr sz="1800" spc="-20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chemeClr val="bg1"/>
                </a:solidFill>
                <a:latin typeface="맑은 고딕"/>
                <a:cs typeface="맑은 고딕"/>
              </a:rPr>
              <a:t>상태를</a:t>
            </a:r>
            <a:r>
              <a:rPr sz="1800" spc="-1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chemeClr val="bg1"/>
                </a:solidFill>
                <a:latin typeface="맑은 고딕"/>
                <a:cs typeface="맑은 고딕"/>
              </a:rPr>
              <a:t>준비합니다.</a:t>
            </a:r>
            <a:endParaRPr sz="180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8808" y="10058400"/>
            <a:ext cx="6176594" cy="150876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75"/>
              </a:spcBef>
            </a:pPr>
            <a:r>
              <a:rPr sz="1800" b="1" spc="-5" dirty="0">
                <a:solidFill>
                  <a:schemeClr val="bg1"/>
                </a:solidFill>
                <a:latin typeface="맑은 고딕"/>
                <a:cs typeface="맑은 고딕"/>
              </a:rPr>
              <a:t>설치중</a:t>
            </a:r>
            <a:r>
              <a:rPr sz="1800" b="1" spc="-50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b="1" dirty="0">
                <a:solidFill>
                  <a:schemeClr val="bg1"/>
                </a:solidFill>
                <a:latin typeface="맑은 고딕"/>
                <a:cs typeface="맑은 고딕"/>
              </a:rPr>
              <a:t>:</a:t>
            </a:r>
            <a:endParaRPr sz="180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33655" marR="5080" algn="just">
              <a:lnSpc>
                <a:spcPts val="2970"/>
              </a:lnSpc>
            </a:pPr>
            <a:r>
              <a:rPr sz="1600" b="1" spc="65" dirty="0">
                <a:solidFill>
                  <a:schemeClr val="bg1"/>
                </a:solidFill>
                <a:latin typeface="맑은 고딕"/>
                <a:cs typeface="맑은 고딕"/>
              </a:rPr>
              <a:t>설치 되는 중에 </a:t>
            </a:r>
            <a:r>
              <a:rPr sz="1600" b="1" spc="100" dirty="0">
                <a:solidFill>
                  <a:schemeClr val="bg1"/>
                </a:solidFill>
                <a:latin typeface="맑은 고딕"/>
                <a:cs typeface="맑은 고딕"/>
              </a:rPr>
              <a:t>유니티가 </a:t>
            </a:r>
            <a:r>
              <a:rPr sz="1600" b="1" spc="110" dirty="0">
                <a:solidFill>
                  <a:schemeClr val="bg1"/>
                </a:solidFill>
                <a:latin typeface="맑은 고딕"/>
                <a:cs typeface="맑은 고딕"/>
              </a:rPr>
              <a:t>재시작</a:t>
            </a:r>
            <a:r>
              <a:rPr sz="1600" spc="110" dirty="0">
                <a:solidFill>
                  <a:schemeClr val="bg1"/>
                </a:solidFill>
                <a:latin typeface="맑은 고딕"/>
                <a:cs typeface="맑은 고딕"/>
              </a:rPr>
              <a:t>되고, </a:t>
            </a:r>
            <a:r>
              <a:rPr sz="1600" b="1" spc="65" dirty="0">
                <a:solidFill>
                  <a:schemeClr val="bg1"/>
                </a:solidFill>
                <a:latin typeface="맑은 고딕"/>
                <a:cs typeface="맑은 고딕"/>
              </a:rPr>
              <a:t>다시 </a:t>
            </a:r>
            <a:r>
              <a:rPr sz="1600" b="1" spc="90" dirty="0">
                <a:solidFill>
                  <a:schemeClr val="bg1"/>
                </a:solidFill>
                <a:latin typeface="맑은 고딕"/>
                <a:cs typeface="맑은 고딕"/>
              </a:rPr>
              <a:t>열리면 </a:t>
            </a:r>
            <a:r>
              <a:rPr sz="1600" b="1" spc="105" dirty="0">
                <a:solidFill>
                  <a:schemeClr val="bg1"/>
                </a:solidFill>
                <a:latin typeface="맑은 고딕"/>
                <a:cs typeface="맑은 고딕"/>
              </a:rPr>
              <a:t>최종적으로 </a:t>
            </a:r>
            <a:r>
              <a:rPr sz="1600" b="1" spc="-550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600" b="1" spc="105" dirty="0">
                <a:solidFill>
                  <a:schemeClr val="bg1"/>
                </a:solidFill>
                <a:latin typeface="맑은 고딕"/>
                <a:cs typeface="맑은 고딕"/>
              </a:rPr>
              <a:t>설치</a:t>
            </a:r>
            <a:r>
              <a:rPr sz="1600" dirty="0">
                <a:solidFill>
                  <a:schemeClr val="bg1"/>
                </a:solidFill>
                <a:latin typeface="맑은 고딕"/>
                <a:cs typeface="맑은 고딕"/>
              </a:rPr>
              <a:t>를</a:t>
            </a:r>
            <a:r>
              <a:rPr sz="1600" spc="140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600" spc="105" dirty="0">
                <a:solidFill>
                  <a:schemeClr val="bg1"/>
                </a:solidFill>
                <a:latin typeface="맑은 고딕"/>
                <a:cs typeface="맑은 고딕"/>
              </a:rPr>
              <a:t>하</a:t>
            </a:r>
            <a:r>
              <a:rPr sz="1600" dirty="0">
                <a:solidFill>
                  <a:schemeClr val="bg1"/>
                </a:solidFill>
                <a:latin typeface="맑은 고딕"/>
                <a:cs typeface="맑은 고딕"/>
              </a:rPr>
              <a:t>여</a:t>
            </a:r>
            <a:r>
              <a:rPr sz="1600" spc="140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600">
                <a:solidFill>
                  <a:schemeClr val="bg1"/>
                </a:solidFill>
                <a:latin typeface="맑은 고딕"/>
                <a:cs typeface="맑은 고딕"/>
              </a:rPr>
              <a:t>Setup Wi</a:t>
            </a:r>
            <a:r>
              <a:rPr sz="1600" spc="-5">
                <a:solidFill>
                  <a:schemeClr val="bg1"/>
                </a:solidFill>
                <a:latin typeface="맑은 고딕"/>
                <a:cs typeface="맑은 고딕"/>
              </a:rPr>
              <a:t>ndo</a:t>
            </a:r>
            <a:r>
              <a:rPr sz="1600">
                <a:solidFill>
                  <a:schemeClr val="bg1"/>
                </a:solidFill>
                <a:latin typeface="맑은 고딕"/>
                <a:cs typeface="맑은 고딕"/>
              </a:rPr>
              <a:t>w</a:t>
            </a:r>
            <a:r>
              <a:rPr sz="1600" spc="-17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600" dirty="0">
                <a:solidFill>
                  <a:schemeClr val="bg1"/>
                </a:solidFill>
                <a:latin typeface="맑은 고딕"/>
                <a:cs typeface="맑은 고딕"/>
              </a:rPr>
              <a:t>에</a:t>
            </a:r>
            <a:r>
              <a:rPr sz="1600" spc="140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600" b="1" spc="20" dirty="0">
                <a:solidFill>
                  <a:schemeClr val="bg1"/>
                </a:solidFill>
                <a:latin typeface="맑은 고딕"/>
                <a:cs typeface="맑은 고딕"/>
              </a:rPr>
              <a:t>'</a:t>
            </a:r>
            <a:r>
              <a:rPr sz="1600" b="1" spc="105" dirty="0">
                <a:solidFill>
                  <a:schemeClr val="bg1"/>
                </a:solidFill>
                <a:latin typeface="맑은 고딕"/>
                <a:cs typeface="맑은 고딕"/>
              </a:rPr>
              <a:t>단축</a:t>
            </a:r>
            <a:r>
              <a:rPr sz="1600" b="1" dirty="0">
                <a:solidFill>
                  <a:schemeClr val="bg1"/>
                </a:solidFill>
                <a:latin typeface="맑은 고딕"/>
                <a:cs typeface="맑은 고딕"/>
              </a:rPr>
              <a:t>키</a:t>
            </a:r>
            <a:r>
              <a:rPr sz="1600" b="1" spc="140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600" b="1" spc="105" dirty="0">
                <a:solidFill>
                  <a:schemeClr val="bg1"/>
                </a:solidFill>
                <a:latin typeface="맑은 고딕"/>
                <a:cs typeface="맑은 고딕"/>
              </a:rPr>
              <a:t>적용</a:t>
            </a:r>
            <a:r>
              <a:rPr sz="1600" b="1" dirty="0">
                <a:solidFill>
                  <a:schemeClr val="bg1"/>
                </a:solidFill>
                <a:latin typeface="맑은 고딕"/>
                <a:cs typeface="맑은 고딕"/>
              </a:rPr>
              <a:t>이</a:t>
            </a:r>
            <a:r>
              <a:rPr sz="1600" b="1" spc="140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600" b="1" spc="105" dirty="0">
                <a:solidFill>
                  <a:schemeClr val="bg1"/>
                </a:solidFill>
                <a:latin typeface="맑은 고딕"/>
                <a:cs typeface="맑은 고딕"/>
              </a:rPr>
              <a:t>완료되었습니다</a:t>
            </a:r>
            <a:r>
              <a:rPr sz="1600" b="1" dirty="0">
                <a:solidFill>
                  <a:schemeClr val="bg1"/>
                </a:solidFill>
                <a:latin typeface="맑은 고딕"/>
                <a:cs typeface="맑은 고딕"/>
              </a:rPr>
              <a:t>.'  </a:t>
            </a:r>
            <a:r>
              <a:rPr sz="1600" dirty="0">
                <a:solidFill>
                  <a:schemeClr val="bg1"/>
                </a:solidFill>
                <a:latin typeface="맑은 고딕"/>
                <a:cs typeface="맑은 고딕"/>
              </a:rPr>
              <a:t>라는</a:t>
            </a:r>
            <a:r>
              <a:rPr sz="1600" spc="-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600" dirty="0">
                <a:solidFill>
                  <a:schemeClr val="bg1"/>
                </a:solidFill>
                <a:latin typeface="맑은 고딕"/>
                <a:cs typeface="맑은 고딕"/>
              </a:rPr>
              <a:t>문구가</a:t>
            </a:r>
            <a:r>
              <a:rPr sz="1600" spc="-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600" dirty="0">
                <a:solidFill>
                  <a:schemeClr val="bg1"/>
                </a:solidFill>
                <a:latin typeface="맑은 고딕"/>
                <a:cs typeface="맑은 고딕"/>
              </a:rPr>
              <a:t>떠야</a:t>
            </a:r>
            <a:r>
              <a:rPr sz="1600" spc="-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600" b="1" u="sng" dirty="0">
                <a:solidFill>
                  <a:schemeClr val="bg1"/>
                </a:solidFill>
                <a:latin typeface="맑은 고딕"/>
                <a:cs typeface="맑은 고딕"/>
              </a:rPr>
              <a:t>최종적으로 패치가</a:t>
            </a:r>
            <a:r>
              <a:rPr sz="1600" b="1" u="sng" spc="-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600" b="1" u="sng" dirty="0">
                <a:solidFill>
                  <a:schemeClr val="bg1"/>
                </a:solidFill>
                <a:latin typeface="맑은 고딕"/>
                <a:cs typeface="맑은 고딕"/>
              </a:rPr>
              <a:t>완료</a:t>
            </a:r>
            <a:r>
              <a:rPr sz="1600" dirty="0">
                <a:solidFill>
                  <a:schemeClr val="bg1"/>
                </a:solidFill>
                <a:latin typeface="맑은 고딕"/>
                <a:cs typeface="맑은 고딕"/>
              </a:rPr>
              <a:t>됩니다.</a:t>
            </a:r>
            <a:endParaRPr sz="160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A0472D-8E47-47BC-8289-A03CD5C14DF7}"/>
              </a:ext>
            </a:extLst>
          </p:cNvPr>
          <p:cNvSpPr txBox="1"/>
          <p:nvPr/>
        </p:nvSpPr>
        <p:spPr>
          <a:xfrm>
            <a:off x="2684399" y="1850780"/>
            <a:ext cx="1489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Inter Light" panose="02000503000000020004" pitchFamily="2" charset="0"/>
              </a:rPr>
              <a:t>1.1.</a:t>
            </a:r>
            <a:r>
              <a:rPr lang="en-US" altLang="ko-KR">
                <a:solidFill>
                  <a:schemeClr val="bg1"/>
                </a:solidFill>
                <a:latin typeface="Inter Light" panose="02000503000000020004" pitchFamily="2" charset="0"/>
              </a:rPr>
              <a:t>10</a:t>
            </a:r>
            <a:r>
              <a:rPr lang="ko-KR" altLang="en-US">
                <a:solidFill>
                  <a:schemeClr val="bg1"/>
                </a:solidFill>
                <a:latin typeface="Inter Light" panose="02000503000000020004" pitchFamily="2" charset="0"/>
              </a:rPr>
              <a:t> Lite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F9A68A-5A1C-4730-8009-DAF24D03B1DF}"/>
              </a:ext>
            </a:extLst>
          </p:cNvPr>
          <p:cNvSpPr txBox="1"/>
          <p:nvPr/>
        </p:nvSpPr>
        <p:spPr>
          <a:xfrm>
            <a:off x="1028650" y="1131303"/>
            <a:ext cx="5517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+mj-ea"/>
                <a:ea typeface="+mj-ea"/>
              </a:rPr>
              <a:t>Shader Graph Hot Key</a:t>
            </a:r>
            <a:endParaRPr lang="ko-KR" altLang="en-US" sz="36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21184A-9B58-4DF3-82E0-FC315114069C}"/>
              </a:ext>
            </a:extLst>
          </p:cNvPr>
          <p:cNvSpPr txBox="1"/>
          <p:nvPr/>
        </p:nvSpPr>
        <p:spPr>
          <a:xfrm>
            <a:off x="343585" y="2808902"/>
            <a:ext cx="6176594" cy="878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</a:rPr>
              <a:t>이 에셋은, 엠플리파이 셰이더 그래프에는 단축키가 있으나 유니티 셰이더 그래프는 없어서 탄생하게된 플러그인입니다.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BB1B253-517D-4194-B140-168B9230A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98" y="1226739"/>
            <a:ext cx="472677" cy="4726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2564764"/>
            <a:ext cx="5722620" cy="3747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sz="1800" dirty="0">
                <a:solidFill>
                  <a:schemeClr val="bg1"/>
                </a:solidFill>
                <a:latin typeface="맑은 고딕"/>
                <a:cs typeface="맑은 고딕"/>
              </a:rPr>
              <a:t>설치가</a:t>
            </a:r>
            <a:r>
              <a:rPr sz="1800" spc="-10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chemeClr val="bg1"/>
                </a:solidFill>
                <a:latin typeface="맑은 고딕"/>
                <a:cs typeface="맑은 고딕"/>
              </a:rPr>
              <a:t>완료되면,</a:t>
            </a:r>
            <a:r>
              <a:rPr sz="1800" spc="-1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chemeClr val="bg1"/>
                </a:solidFill>
                <a:latin typeface="맑은 고딕"/>
                <a:cs typeface="맑은 고딕"/>
              </a:rPr>
              <a:t>다음과</a:t>
            </a:r>
            <a:r>
              <a:rPr sz="1800" spc="-1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chemeClr val="bg1"/>
                </a:solidFill>
                <a:latin typeface="맑은 고딕"/>
                <a:cs typeface="맑은 고딕"/>
              </a:rPr>
              <a:t>같은</a:t>
            </a:r>
            <a:r>
              <a:rPr sz="1800" spc="-1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chemeClr val="bg1"/>
                </a:solidFill>
                <a:latin typeface="맑은 고딕"/>
                <a:cs typeface="맑은 고딕"/>
              </a:rPr>
              <a:t>메시지를</a:t>
            </a:r>
            <a:r>
              <a:rPr sz="1800" spc="-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chemeClr val="bg1"/>
                </a:solidFill>
                <a:latin typeface="맑은 고딕"/>
                <a:cs typeface="맑은 고딕"/>
              </a:rPr>
              <a:t>볼</a:t>
            </a:r>
            <a:r>
              <a:rPr sz="1800" spc="-1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chemeClr val="bg1"/>
                </a:solidFill>
                <a:latin typeface="맑은 고딕"/>
                <a:cs typeface="맑은 고딕"/>
              </a:rPr>
              <a:t>수</a:t>
            </a:r>
            <a:r>
              <a:rPr sz="1800" spc="-1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chemeClr val="bg1"/>
                </a:solidFill>
                <a:latin typeface="맑은 고딕"/>
                <a:cs typeface="맑은 고딕"/>
              </a:rPr>
              <a:t>있습니다.</a:t>
            </a:r>
            <a:endParaRPr sz="180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8792" y="304800"/>
            <a:ext cx="1094740" cy="3747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sz="1800" b="1" dirty="0">
                <a:solidFill>
                  <a:schemeClr val="bg1"/>
                </a:solidFill>
                <a:latin typeface="맑은 고딕"/>
                <a:cs typeface="맑은 고딕"/>
              </a:rPr>
              <a:t>설치</a:t>
            </a:r>
            <a:r>
              <a:rPr sz="1800" b="1" spc="-90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b="1" dirty="0">
                <a:solidFill>
                  <a:schemeClr val="bg1"/>
                </a:solidFill>
                <a:latin typeface="맑은 고딕"/>
                <a:cs typeface="맑은 고딕"/>
              </a:rPr>
              <a:t>완료!</a:t>
            </a:r>
            <a:endParaRPr sz="180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" y="4517135"/>
            <a:ext cx="6141720" cy="44317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140" y="816483"/>
            <a:ext cx="3674364" cy="174828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83540" y="4038600"/>
            <a:ext cx="852169" cy="3747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b="1" dirty="0">
                <a:solidFill>
                  <a:schemeClr val="bg1"/>
                </a:solidFill>
                <a:latin typeface="맑은 고딕"/>
                <a:cs typeface="맑은 고딕"/>
              </a:rPr>
              <a:t>사용법</a:t>
            </a:r>
            <a:r>
              <a:rPr b="1" spc="-90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b="1" dirty="0">
                <a:solidFill>
                  <a:schemeClr val="bg1"/>
                </a:solidFill>
                <a:latin typeface="맑은 고딕"/>
                <a:cs typeface="맑은 고딕"/>
              </a:rPr>
              <a:t>:</a:t>
            </a:r>
            <a:endParaRPr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B4345E-A68D-430C-A0DE-8DE461A8DBDC}"/>
              </a:ext>
            </a:extLst>
          </p:cNvPr>
          <p:cNvSpPr txBox="1"/>
          <p:nvPr/>
        </p:nvSpPr>
        <p:spPr>
          <a:xfrm>
            <a:off x="267426" y="9003268"/>
            <a:ext cx="6576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사용법은 </a:t>
            </a:r>
            <a:r>
              <a:rPr lang="ko-KR" altLang="en-US" b="1" u="sng">
                <a:solidFill>
                  <a:schemeClr val="bg1"/>
                </a:solidFill>
              </a:rPr>
              <a:t>엠플리파이 쉐이더의 단축키 시스템과  동일</a:t>
            </a:r>
            <a:r>
              <a:rPr lang="ko-KR" altLang="en-US">
                <a:solidFill>
                  <a:schemeClr val="bg1"/>
                </a:solidFill>
              </a:rPr>
              <a:t>합니다.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90C026-B0DB-480C-B779-3A7EA5062D8E}"/>
              </a:ext>
            </a:extLst>
          </p:cNvPr>
          <p:cNvSpPr txBox="1"/>
          <p:nvPr/>
        </p:nvSpPr>
        <p:spPr>
          <a:xfrm>
            <a:off x="267426" y="9677400"/>
            <a:ext cx="6232434" cy="1293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</a:rPr>
              <a:t>UV노드의 단축키는 U이며, U키를 누르고 있는 상태에서 </a:t>
            </a:r>
            <a:endParaRPr lang="en-US" altLang="ko-KR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</a:rPr>
              <a:t>마우스 왼쪽 클릭을 하면 마우스 커서가 있는 쪽에 노드가 </a:t>
            </a:r>
            <a:endParaRPr lang="en-US" altLang="ko-KR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</a:rPr>
              <a:t>생성됩니다.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615" y="440563"/>
            <a:ext cx="1249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chemeClr val="bg1"/>
                </a:solidFill>
                <a:latin typeface="맑은 고딕"/>
                <a:cs typeface="맑은 고딕"/>
              </a:rPr>
              <a:t>단축키</a:t>
            </a:r>
            <a:r>
              <a:rPr sz="1800" b="1" spc="-90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b="1" dirty="0">
                <a:solidFill>
                  <a:schemeClr val="bg1"/>
                </a:solidFill>
                <a:latin typeface="맑은 고딕"/>
                <a:cs typeface="맑은 고딕"/>
              </a:rPr>
              <a:t>모음</a:t>
            </a:r>
            <a:endParaRPr sz="180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43471" y="1121917"/>
            <a:ext cx="5971540" cy="10489565"/>
            <a:chOff x="443471" y="1121917"/>
            <a:chExt cx="5971540" cy="10489565"/>
          </a:xfrm>
        </p:grpSpPr>
        <p:sp>
          <p:nvSpPr>
            <p:cNvPr id="4" name="object 4"/>
            <p:cNvSpPr/>
            <p:nvPr/>
          </p:nvSpPr>
          <p:spPr>
            <a:xfrm>
              <a:off x="449821" y="1121917"/>
              <a:ext cx="0" cy="10489565"/>
            </a:xfrm>
            <a:custGeom>
              <a:avLst/>
              <a:gdLst/>
              <a:ahLst/>
              <a:cxnLst/>
              <a:rect l="l" t="t" r="r" b="b"/>
              <a:pathLst>
                <a:path h="10489565">
                  <a:moveTo>
                    <a:pt x="0" y="0"/>
                  </a:moveTo>
                  <a:lnTo>
                    <a:pt x="0" y="10489031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08166" y="1121917"/>
              <a:ext cx="0" cy="10489565"/>
            </a:xfrm>
            <a:custGeom>
              <a:avLst/>
              <a:gdLst/>
              <a:ahLst/>
              <a:cxnLst/>
              <a:rect l="l" t="t" r="r" b="b"/>
              <a:pathLst>
                <a:path h="10489565">
                  <a:moveTo>
                    <a:pt x="0" y="0"/>
                  </a:moveTo>
                  <a:lnTo>
                    <a:pt x="0" y="10489031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3471" y="1128267"/>
              <a:ext cx="5971540" cy="0"/>
            </a:xfrm>
            <a:custGeom>
              <a:avLst/>
              <a:gdLst/>
              <a:ahLst/>
              <a:cxnLst/>
              <a:rect l="l" t="t" r="r" b="b"/>
              <a:pathLst>
                <a:path w="5971540">
                  <a:moveTo>
                    <a:pt x="0" y="0"/>
                  </a:moveTo>
                  <a:lnTo>
                    <a:pt x="5971044" y="0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3471" y="11604599"/>
              <a:ext cx="5971540" cy="0"/>
            </a:xfrm>
            <a:custGeom>
              <a:avLst/>
              <a:gdLst/>
              <a:ahLst/>
              <a:cxnLst/>
              <a:rect l="l" t="t" r="r" b="b"/>
              <a:pathLst>
                <a:path w="5971540">
                  <a:moveTo>
                    <a:pt x="0" y="0"/>
                  </a:moveTo>
                  <a:lnTo>
                    <a:pt x="5971044" y="0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009818"/>
              </p:ext>
            </p:extLst>
          </p:nvPr>
        </p:nvGraphicFramePr>
        <p:xfrm>
          <a:off x="683310" y="1281450"/>
          <a:ext cx="2612389" cy="10149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0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89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350" spc="-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IntegerNode</a:t>
                      </a:r>
                      <a:r>
                        <a:rPr sz="1350" spc="-6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587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350" spc="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숫자</a:t>
                      </a:r>
                      <a:r>
                        <a:rPr sz="1350" spc="-7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0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587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1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Vector1Node</a:t>
                      </a:r>
                      <a:r>
                        <a:rPr sz="1350" spc="-4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숫자</a:t>
                      </a:r>
                      <a:r>
                        <a:rPr sz="1350" spc="-7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1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1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Vector2Node</a:t>
                      </a:r>
                      <a:r>
                        <a:rPr sz="1350" spc="-4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숫자</a:t>
                      </a:r>
                      <a:r>
                        <a:rPr sz="1350" spc="-7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2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1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Vector3Node</a:t>
                      </a:r>
                      <a:r>
                        <a:rPr sz="1350" spc="-4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숫자</a:t>
                      </a:r>
                      <a:r>
                        <a:rPr sz="1350" spc="-7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3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1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Vector4Node</a:t>
                      </a:r>
                      <a:r>
                        <a:rPr sz="1350" spc="-4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숫자</a:t>
                      </a:r>
                      <a:r>
                        <a:rPr sz="1350" spc="-7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4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ColorNode</a:t>
                      </a:r>
                      <a:r>
                        <a:rPr sz="1350" spc="-5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숫자</a:t>
                      </a:r>
                      <a:r>
                        <a:rPr sz="1350" spc="-7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5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1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SampleTexture2DNode</a:t>
                      </a:r>
                      <a:r>
                        <a:rPr sz="1350" spc="-8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T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UVNode</a:t>
                      </a:r>
                      <a:r>
                        <a:rPr sz="1350" spc="-4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U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AddNode</a:t>
                      </a:r>
                      <a:r>
                        <a:rPr sz="1350" spc="-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A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SubtractNode</a:t>
                      </a:r>
                      <a:r>
                        <a:rPr sz="1350" spc="-6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S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MultiplyNode</a:t>
                      </a:r>
                      <a:r>
                        <a:rPr sz="1350" spc="-8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M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DivideNode</a:t>
                      </a:r>
                      <a:r>
                        <a:rPr sz="1350" spc="-3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D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OneMinusNode</a:t>
                      </a:r>
                      <a:r>
                        <a:rPr sz="1350" spc="-4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O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1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PowerNode</a:t>
                      </a:r>
                      <a:r>
                        <a:rPr sz="1350" spc="-4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E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LerpNode</a:t>
                      </a:r>
                      <a:r>
                        <a:rPr sz="1350" spc="-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L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SplitNode</a:t>
                      </a:r>
                      <a:r>
                        <a:rPr sz="1350" spc="-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B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SwizzleNode</a:t>
                      </a:r>
                      <a:r>
                        <a:rPr sz="1350" spc="-2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Z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NormalizeNode</a:t>
                      </a:r>
                      <a:r>
                        <a:rPr sz="1350" spc="-4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N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marR="83820" algn="r">
                        <a:lnSpc>
                          <a:spcPts val="1580"/>
                        </a:lnSpc>
                        <a:spcBef>
                          <a:spcPts val="1395"/>
                        </a:spcBef>
                      </a:pPr>
                      <a:r>
                        <a:rPr sz="1350" spc="-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DotProductNode</a:t>
                      </a:r>
                      <a:r>
                        <a:rPr sz="1350" spc="-6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8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.</a:t>
                      </a:r>
                      <a:r>
                        <a:rPr sz="1350" spc="-4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(점)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614" y="440563"/>
            <a:ext cx="26723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b="1">
                <a:solidFill>
                  <a:schemeClr val="bg1"/>
                </a:solidFill>
                <a:latin typeface="맑은 고딕"/>
                <a:cs typeface="맑은 고딕"/>
              </a:rPr>
              <a:t>단축키를 추가하는 방법</a:t>
            </a:r>
            <a:endParaRPr sz="180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DB3095-34F8-433E-B579-F4C4A41935E3}"/>
              </a:ext>
            </a:extLst>
          </p:cNvPr>
          <p:cNvSpPr txBox="1"/>
          <p:nvPr/>
        </p:nvSpPr>
        <p:spPr>
          <a:xfrm>
            <a:off x="70814" y="6429478"/>
            <a:ext cx="6787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Assets/Plugins/ShaderGraphHotKey/Settings/HotKeySettings.asset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2183BA-965A-4EF8-9F63-A906786D99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99"/>
          <a:stretch/>
        </p:blipFill>
        <p:spPr>
          <a:xfrm>
            <a:off x="457200" y="2738815"/>
            <a:ext cx="1579081" cy="1866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A0DADD-24C1-4FB9-B301-44EE140723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625"/>
          <a:stretch/>
        </p:blipFill>
        <p:spPr>
          <a:xfrm>
            <a:off x="2362200" y="1143000"/>
            <a:ext cx="4114800" cy="50585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0EC7110-34F4-4796-B379-47858BCCA81F}"/>
              </a:ext>
            </a:extLst>
          </p:cNvPr>
          <p:cNvSpPr txBox="1"/>
          <p:nvPr/>
        </p:nvSpPr>
        <p:spPr>
          <a:xfrm>
            <a:off x="267426" y="6918289"/>
            <a:ext cx="6232434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</a:rPr>
              <a:t>다음 경로로 이동하면</a:t>
            </a:r>
            <a:r>
              <a:rPr lang="en-US" altLang="ko-KR">
                <a:solidFill>
                  <a:schemeClr val="bg1"/>
                </a:solidFill>
              </a:rPr>
              <a:t>, HotKeySettings </a:t>
            </a:r>
            <a:r>
              <a:rPr lang="ko-KR" altLang="en-US">
                <a:solidFill>
                  <a:schemeClr val="bg1"/>
                </a:solidFill>
              </a:rPr>
              <a:t>에셋이 있습니다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66518DD-72D5-435A-BF3F-10E9C60F92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222" t="49192" b="40625"/>
          <a:stretch/>
        </p:blipFill>
        <p:spPr>
          <a:xfrm>
            <a:off x="367799" y="7878358"/>
            <a:ext cx="3235543" cy="24557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350CB9D-D765-413E-9B80-EB86D98EFE7C}"/>
              </a:ext>
            </a:extLst>
          </p:cNvPr>
          <p:cNvSpPr txBox="1"/>
          <p:nvPr/>
        </p:nvSpPr>
        <p:spPr>
          <a:xfrm>
            <a:off x="267426" y="10668000"/>
            <a:ext cx="6232434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+</a:t>
            </a:r>
            <a:r>
              <a:rPr lang="ko-KR" altLang="en-US">
                <a:solidFill>
                  <a:schemeClr val="bg1"/>
                </a:solidFill>
              </a:rPr>
              <a:t>를 눌러서 목록을 추가합니다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2FB2DB-C46E-4BE0-8B71-FCABCF14309F}"/>
              </a:ext>
            </a:extLst>
          </p:cNvPr>
          <p:cNvSpPr/>
          <p:nvPr/>
        </p:nvSpPr>
        <p:spPr>
          <a:xfrm>
            <a:off x="1860550" y="8934450"/>
            <a:ext cx="622300" cy="6223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430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614" y="440563"/>
            <a:ext cx="26723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b="1">
                <a:solidFill>
                  <a:schemeClr val="bg1"/>
                </a:solidFill>
                <a:latin typeface="맑은 고딕"/>
                <a:cs typeface="맑은 고딕"/>
              </a:rPr>
              <a:t>단축키를 추가하는 방법</a:t>
            </a:r>
            <a:endParaRPr sz="180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50CB9D-D765-413E-9B80-EB86D98EFE7C}"/>
              </a:ext>
            </a:extLst>
          </p:cNvPr>
          <p:cNvSpPr txBox="1"/>
          <p:nvPr/>
        </p:nvSpPr>
        <p:spPr>
          <a:xfrm>
            <a:off x="400050" y="2379807"/>
            <a:ext cx="6099810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패키지 폴더에서 다음과 같은 경로로 이동하면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, </a:t>
            </a:r>
            <a:b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쉐이더 그래프에서 사용하는 노드들을 볼 수 있습니다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폴더 안에 있는 것만 사용을 권장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57BCE3-3EBE-45EA-8DFE-1E5B3E4514E5}"/>
              </a:ext>
            </a:extLst>
          </p:cNvPr>
          <p:cNvSpPr txBox="1"/>
          <p:nvPr/>
        </p:nvSpPr>
        <p:spPr>
          <a:xfrm>
            <a:off x="400050" y="859565"/>
            <a:ext cx="5886450" cy="323165"/>
          </a:xfrm>
          <a:prstGeom prst="rect">
            <a:avLst/>
          </a:prstGeom>
          <a:noFill/>
        </p:spPr>
        <p:txBody>
          <a:bodyPr wrap="square" lIns="0" bIns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n-ea"/>
              </a:rPr>
              <a:t>Packages/com.unity.shadergraph/Editor/Data/Nodes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E6FEBB-49CC-4A27-9B4D-CDF9C0C40E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4"/>
          <a:stretch/>
        </p:blipFill>
        <p:spPr>
          <a:xfrm>
            <a:off x="400050" y="1219200"/>
            <a:ext cx="6070600" cy="118907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DDD05E1-E863-4278-8159-3394D9A1BD00}"/>
              </a:ext>
            </a:extLst>
          </p:cNvPr>
          <p:cNvSpPr txBox="1"/>
          <p:nvPr/>
        </p:nvSpPr>
        <p:spPr>
          <a:xfrm>
            <a:off x="375613" y="8305800"/>
            <a:ext cx="5818047" cy="1164614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이 노드를 단축키에 적용한다고 가정시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,</a:t>
            </a:r>
            <a:b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해당 노드의 </a:t>
            </a:r>
            <a:r>
              <a:rPr lang="ko-KR" altLang="en-US" b="1" u="sng">
                <a:solidFill>
                  <a:schemeClr val="bg1"/>
                </a:solidFill>
                <a:latin typeface="+mj-ea"/>
                <a:ea typeface="+mj-ea"/>
              </a:rPr>
              <a:t>클래스 이름을 복사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합니다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TMI :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가끔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, C#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파일 이름과 클래스 이름이 다를 때가 있으니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주의 합니다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DE978F-E13C-4F7D-BCB0-BE40DD0030E1}"/>
              </a:ext>
            </a:extLst>
          </p:cNvPr>
          <p:cNvSpPr/>
          <p:nvPr/>
        </p:nvSpPr>
        <p:spPr>
          <a:xfrm>
            <a:off x="440531" y="1359694"/>
            <a:ext cx="3450431" cy="5119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D74528-8E4B-413A-BCAA-622A659830D5}"/>
              </a:ext>
            </a:extLst>
          </p:cNvPr>
          <p:cNvGrpSpPr/>
          <p:nvPr/>
        </p:nvGrpSpPr>
        <p:grpSpPr>
          <a:xfrm>
            <a:off x="304800" y="6616699"/>
            <a:ext cx="5888861" cy="1642562"/>
            <a:chOff x="304800" y="5671011"/>
            <a:chExt cx="5888861" cy="164256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4A7BFAB-EE1F-442F-B56D-A3BFB4761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59628" y="5702300"/>
              <a:ext cx="1434033" cy="1611273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1355E41-8482-4E8B-9F6F-F2543E01D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800" y="5671011"/>
              <a:ext cx="4454828" cy="1642562"/>
            </a:xfrm>
            <a:prstGeom prst="rect">
              <a:avLst/>
            </a:prstGeom>
          </p:spPr>
        </p:pic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31657A1-3E08-4ECF-BE92-DD520204A798}"/>
              </a:ext>
            </a:extLst>
          </p:cNvPr>
          <p:cNvCxnSpPr>
            <a:cxnSpLocks/>
          </p:cNvCxnSpPr>
          <p:nvPr/>
        </p:nvCxnSpPr>
        <p:spPr>
          <a:xfrm>
            <a:off x="966788" y="7461249"/>
            <a:ext cx="12541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0953896-9813-4F78-A4FC-FCF986B3E9FE}"/>
              </a:ext>
            </a:extLst>
          </p:cNvPr>
          <p:cNvCxnSpPr>
            <a:cxnSpLocks/>
          </p:cNvCxnSpPr>
          <p:nvPr/>
        </p:nvCxnSpPr>
        <p:spPr>
          <a:xfrm flipH="1" flipV="1">
            <a:off x="2324100" y="7554912"/>
            <a:ext cx="371475" cy="21431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B57E491-1BF5-44DC-A5F0-BDE34B406502}"/>
              </a:ext>
            </a:extLst>
          </p:cNvPr>
          <p:cNvSpPr txBox="1"/>
          <p:nvPr/>
        </p:nvSpPr>
        <p:spPr>
          <a:xfrm>
            <a:off x="2695575" y="7633242"/>
            <a:ext cx="91916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>
                <a:solidFill>
                  <a:schemeClr val="bg1"/>
                </a:solidFill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236764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614" y="440563"/>
            <a:ext cx="26723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b="1">
                <a:solidFill>
                  <a:schemeClr val="bg1"/>
                </a:solidFill>
                <a:latin typeface="맑은 고딕"/>
                <a:cs typeface="맑은 고딕"/>
              </a:rPr>
              <a:t>단축키를 추가하는 방법</a:t>
            </a:r>
            <a:endParaRPr sz="180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E86979-EA57-4290-8C06-6E74B28B1CF5}"/>
              </a:ext>
            </a:extLst>
          </p:cNvPr>
          <p:cNvSpPr txBox="1"/>
          <p:nvPr/>
        </p:nvSpPr>
        <p:spPr>
          <a:xfrm>
            <a:off x="343877" y="2729343"/>
            <a:ext cx="6099810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세팅 파일에 원하는 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노드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클래스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이름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을 적고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,</a:t>
            </a:r>
            <a:b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원하는 키 입력을 선택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합니다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42DD93-B9A9-481D-B7C4-E90EF588835C}"/>
              </a:ext>
            </a:extLst>
          </p:cNvPr>
          <p:cNvSpPr txBox="1"/>
          <p:nvPr/>
        </p:nvSpPr>
        <p:spPr>
          <a:xfrm>
            <a:off x="4953000" y="8924240"/>
            <a:ext cx="1657350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4000">
                <a:solidFill>
                  <a:schemeClr val="bg1"/>
                </a:solidFill>
                <a:latin typeface="+mj-ea"/>
                <a:ea typeface="+mj-ea"/>
              </a:rPr>
              <a:t>끝</a:t>
            </a:r>
            <a:r>
              <a:rPr lang="en-US" altLang="ko-KR" sz="4000">
                <a:solidFill>
                  <a:schemeClr val="bg1"/>
                </a:solidFill>
                <a:latin typeface="+mj-ea"/>
                <a:ea typeface="+mj-ea"/>
              </a:rPr>
              <a:t>!</a:t>
            </a:r>
            <a:endParaRPr lang="ko-KR" altLang="en-US" sz="40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33231A1-3BFE-45DD-BFAB-A93B5E055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77" y="889937"/>
            <a:ext cx="6170246" cy="183940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C664A2E-0120-4F70-A3C8-3DDAFE3AA6FF}"/>
              </a:ext>
            </a:extLst>
          </p:cNvPr>
          <p:cNvSpPr txBox="1"/>
          <p:nvPr/>
        </p:nvSpPr>
        <p:spPr>
          <a:xfrm>
            <a:off x="375613" y="4267200"/>
            <a:ext cx="6068073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주의</a:t>
            </a: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키 입력이 다른 노드랑 중복되면 동작되지 않을 수</a:t>
            </a:r>
            <a:b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있으니 주의해야합니다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lang="ko-KR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1117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323</Words>
  <Application>Microsoft Office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맑은 고딕</vt:lpstr>
      <vt:lpstr>Calibri</vt:lpstr>
      <vt:lpstr>Inter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hanyong</dc:creator>
  <cp:lastModifiedBy>kim hanyong</cp:lastModifiedBy>
  <cp:revision>41</cp:revision>
  <dcterms:created xsi:type="dcterms:W3CDTF">2022-06-02T10:51:59Z</dcterms:created>
  <dcterms:modified xsi:type="dcterms:W3CDTF">2022-06-02T13:09:29Z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2022-06-01T00:00:00Z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2022-06-02T00:00:00Z</vt:filetime>
  </property>
</Properties>
</file>