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12192000"/>
  <p:notesSz cx="6858000" cy="12192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3408" y="57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779520"/>
            <a:ext cx="5829300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6827520"/>
            <a:ext cx="4800600" cy="304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804160"/>
            <a:ext cx="298323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858000" cy="12192000"/>
          </a:xfrm>
          <a:custGeom>
            <a:avLst/>
            <a:gdLst/>
            <a:ahLst/>
            <a:cxnLst/>
            <a:rect l="l" t="t" r="r" b="b"/>
            <a:pathLst>
              <a:path w="6858000" h="12192000">
                <a:moveTo>
                  <a:pt x="6858000" y="0"/>
                </a:moveTo>
                <a:lnTo>
                  <a:pt x="0" y="0"/>
                </a:lnTo>
                <a:lnTo>
                  <a:pt x="0" y="12192000"/>
                </a:lnTo>
                <a:lnTo>
                  <a:pt x="6858000" y="12192000"/>
                </a:lnTo>
                <a:lnTo>
                  <a:pt x="6858000" y="0"/>
                </a:lnTo>
                <a:close/>
              </a:path>
            </a:pathLst>
          </a:custGeom>
          <a:solidFill>
            <a:srgbClr val="2A2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00" y="487680"/>
            <a:ext cx="6172200" cy="195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804160"/>
            <a:ext cx="6172200" cy="804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11338560"/>
            <a:ext cx="219456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11338560"/>
            <a:ext cx="157734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56108" y="5099712"/>
            <a:ext cx="5739892" cy="62517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altLang="ko-KR" sz="1800" b="1">
                <a:solidFill>
                  <a:schemeClr val="bg1"/>
                </a:solidFill>
                <a:latin typeface="맑은 고딕"/>
                <a:cs typeface="맑은 고딕"/>
              </a:rPr>
              <a:t>How to install :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altLang="ko-KR" sz="1800">
                <a:solidFill>
                  <a:schemeClr val="bg1"/>
                </a:solidFill>
                <a:latin typeface="맑은 고딕"/>
                <a:cs typeface="맑은 고딕"/>
              </a:rPr>
              <a:t>Prepare the state in which Shader Graph is installed.</a:t>
            </a:r>
            <a:endParaRPr lang="ko-KR" altLang="en-US"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0472D-8E47-47BC-8289-A03CD5C14DF7}"/>
              </a:ext>
            </a:extLst>
          </p:cNvPr>
          <p:cNvSpPr txBox="1"/>
          <p:nvPr/>
        </p:nvSpPr>
        <p:spPr>
          <a:xfrm>
            <a:off x="2684399" y="1850780"/>
            <a:ext cx="1489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1.</a:t>
            </a:r>
            <a:r>
              <a:rPr lang="en-US" altLang="ko-KR">
                <a:solidFill>
                  <a:schemeClr val="bg1"/>
                </a:solidFill>
                <a:latin typeface="Inter Light" panose="02000503000000020004" pitchFamily="2" charset="0"/>
              </a:rPr>
              <a:t>4</a:t>
            </a:r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.</a:t>
            </a:r>
            <a:r>
              <a:rPr lang="en-US" altLang="ko-KR">
                <a:solidFill>
                  <a:schemeClr val="bg1"/>
                </a:solidFill>
                <a:latin typeface="Inter Light" panose="02000503000000020004" pitchFamily="2" charset="0"/>
              </a:rPr>
              <a:t>0</a:t>
            </a:r>
            <a:r>
              <a:rPr lang="ko-KR" altLang="en-US">
                <a:solidFill>
                  <a:schemeClr val="bg1"/>
                </a:solidFill>
                <a:latin typeface="Inter Light" panose="02000503000000020004" pitchFamily="2" charset="0"/>
              </a:rPr>
              <a:t> Lite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9A68A-5A1C-4730-8009-DAF24D03B1DF}"/>
              </a:ext>
            </a:extLst>
          </p:cNvPr>
          <p:cNvSpPr txBox="1"/>
          <p:nvPr/>
        </p:nvSpPr>
        <p:spPr>
          <a:xfrm>
            <a:off x="1028650" y="1131303"/>
            <a:ext cx="551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chemeClr val="bg1"/>
                </a:solidFill>
                <a:latin typeface="+mj-ea"/>
                <a:ea typeface="+mj-ea"/>
              </a:rPr>
              <a:t>Shader Graph Hot Key</a:t>
            </a:r>
            <a:endParaRPr lang="ko-KR" altLang="en-US" sz="3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1184A-9B58-4DF3-82E0-FC315114069C}"/>
              </a:ext>
            </a:extLst>
          </p:cNvPr>
          <p:cNvSpPr txBox="1"/>
          <p:nvPr/>
        </p:nvSpPr>
        <p:spPr>
          <a:xfrm>
            <a:off x="343585" y="2808902"/>
            <a:ext cx="617659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Amplify Shader Graph has shortcut keys, but Unity Shader Graph is not, so it is a plugin that was created.</a:t>
            </a: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3B904C-FB89-4668-96B7-38F9F8E77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9" y="1204695"/>
            <a:ext cx="472678" cy="472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02EAE4-08FF-4393-ADE0-B31EB936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08" y="5886958"/>
            <a:ext cx="3701794" cy="1761337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8B741353-EB11-4ADB-B6CF-32134483E6AC}"/>
              </a:ext>
            </a:extLst>
          </p:cNvPr>
          <p:cNvSpPr txBox="1"/>
          <p:nvPr/>
        </p:nvSpPr>
        <p:spPr>
          <a:xfrm>
            <a:off x="368808" y="10058400"/>
            <a:ext cx="6176594" cy="1504707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75"/>
              </a:spcBef>
            </a:pPr>
            <a:r>
              <a:rPr lang="en-US" altLang="ko-KR" sz="1800" b="1" spc="-5">
                <a:solidFill>
                  <a:schemeClr val="bg1"/>
                </a:solidFill>
                <a:latin typeface="맑은 고딕"/>
                <a:cs typeface="맑은 고딕"/>
              </a:rPr>
              <a:t>Installing :</a:t>
            </a:r>
            <a:endParaRPr lang="ko-KR" altLang="en-US" sz="180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33655" marR="5080" algn="just">
              <a:lnSpc>
                <a:spcPts val="2970"/>
              </a:lnSpc>
            </a:pPr>
            <a: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  <a:t>During installation, Define is added, the function is activated, and </a:t>
            </a:r>
            <a:r>
              <a:rPr lang="en-US" altLang="ko-KR" sz="1600" b="1" u="sng">
                <a:solidFill>
                  <a:schemeClr val="bg1"/>
                </a:solidFill>
                <a:latin typeface="맑은 고딕"/>
                <a:cs typeface="맑은 고딕"/>
              </a:rPr>
              <a:t>'Shortcut key application is complete'</a:t>
            </a:r>
            <a:r>
              <a:rPr lang="en-US" altLang="ko-KR" sz="1600">
                <a:solidFill>
                  <a:schemeClr val="bg1"/>
                </a:solidFill>
                <a:latin typeface="맑은 고딕"/>
                <a:cs typeface="맑은 고딕"/>
              </a:rPr>
              <a:t> in the Setup Window. The patch is finally completed when the message pops up.</a:t>
            </a:r>
            <a:endParaRPr lang="ko-KR" altLang="en-US" sz="16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77238C0E-9EEF-4E12-9B93-D3999A79A326}"/>
              </a:ext>
            </a:extLst>
          </p:cNvPr>
          <p:cNvSpPr txBox="1"/>
          <p:nvPr/>
        </p:nvSpPr>
        <p:spPr>
          <a:xfrm>
            <a:off x="368808" y="7648295"/>
            <a:ext cx="6336792" cy="703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600">
                <a:solidFill>
                  <a:schemeClr val="bg1"/>
                </a:solidFill>
                <a:latin typeface="맑은 고딕"/>
                <a:cs typeface="맑은 고딕"/>
              </a:rPr>
              <a:t>At the top of Unity, click Windows -&gt; ShadowGraph Hotkey -&gt;</a:t>
            </a:r>
            <a:br>
              <a:rPr lang="en-US" sz="1600">
                <a:solidFill>
                  <a:schemeClr val="bg1"/>
                </a:solidFill>
                <a:latin typeface="맑은 고딕"/>
                <a:cs typeface="맑은 고딕"/>
              </a:rPr>
            </a:br>
            <a:r>
              <a:rPr lang="en-US" sz="1600">
                <a:solidFill>
                  <a:schemeClr val="bg1"/>
                </a:solidFill>
                <a:latin typeface="맑은 고딕"/>
                <a:cs typeface="맑은 고딕"/>
              </a:rPr>
              <a:t>Setup Window, and then click the corresponding button.</a:t>
            </a:r>
            <a:endParaRPr sz="14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105" y="435991"/>
            <a:ext cx="1478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>
                <a:solidFill>
                  <a:srgbClr val="FFFFFF"/>
                </a:solidFill>
                <a:latin typeface="맑은 고딕"/>
                <a:cs typeface="맑은 고딕"/>
              </a:rPr>
              <a:t>How to use</a:t>
            </a:r>
            <a:endParaRPr sz="1800">
              <a:latin typeface="맑은 고딕"/>
              <a:cs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5C2968-3829-4A92-B8A5-1EB76766B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" y="1048779"/>
            <a:ext cx="3821104" cy="2100376"/>
          </a:xfrm>
          <a:prstGeom prst="rect">
            <a:avLst/>
          </a:prstGeom>
        </p:spPr>
      </p:pic>
      <p:sp>
        <p:nvSpPr>
          <p:cNvPr id="13" name="object 11">
            <a:extLst>
              <a:ext uri="{FF2B5EF4-FFF2-40B4-BE49-F238E27FC236}">
                <a16:creationId xmlns:a16="http://schemas.microsoft.com/office/drawing/2014/main" id="{8E6FAD0A-533E-46BB-A241-6A0773A144B1}"/>
              </a:ext>
            </a:extLst>
          </p:cNvPr>
          <p:cNvSpPr txBox="1"/>
          <p:nvPr/>
        </p:nvSpPr>
        <p:spPr>
          <a:xfrm>
            <a:off x="375105" y="3195041"/>
            <a:ext cx="562610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Click the screenshot button at the desired moment.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957B0B61-5223-455C-9557-F3113FE31705}"/>
              </a:ext>
            </a:extLst>
          </p:cNvPr>
          <p:cNvSpPr txBox="1"/>
          <p:nvPr/>
        </p:nvSpPr>
        <p:spPr>
          <a:xfrm>
            <a:off x="375105" y="3968372"/>
            <a:ext cx="5626100" cy="1218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TMI :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When you click the button, the Graph Inspector/Main Preview/Blackboard is temporarily turned off.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465B5C-7601-4E4B-8FB6-D869421BD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" y="5598433"/>
            <a:ext cx="5327424" cy="2851356"/>
          </a:xfrm>
          <a:prstGeom prst="rect">
            <a:avLst/>
          </a:prstGeom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A0C82DD4-B503-4077-ACCA-D720596F2119}"/>
              </a:ext>
            </a:extLst>
          </p:cNvPr>
          <p:cNvSpPr txBox="1"/>
          <p:nvPr/>
        </p:nvSpPr>
        <p:spPr>
          <a:xfrm>
            <a:off x="375104" y="8449789"/>
            <a:ext cx="6235245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When the action is done, you will get a Screenshot.png.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17FF-F306-4F60-8819-A5AAF120976E}"/>
              </a:ext>
            </a:extLst>
          </p:cNvPr>
          <p:cNvSpPr txBox="1"/>
          <p:nvPr/>
        </p:nvSpPr>
        <p:spPr>
          <a:xfrm>
            <a:off x="4953000" y="10972800"/>
            <a:ext cx="1657350" cy="896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000">
                <a:solidFill>
                  <a:schemeClr val="bg1"/>
                </a:solidFill>
                <a:latin typeface="+mj-ea"/>
                <a:ea typeface="+mj-ea"/>
              </a:rPr>
              <a:t>END!</a:t>
            </a:r>
            <a:endParaRPr lang="ko-KR" altLang="en-US" sz="40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37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" y="4517135"/>
            <a:ext cx="6141720" cy="44317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3540" y="4038600"/>
            <a:ext cx="175006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b="1">
                <a:solidFill>
                  <a:schemeClr val="bg1"/>
                </a:solidFill>
                <a:latin typeface="맑은 고딕"/>
                <a:cs typeface="맑은 고딕"/>
              </a:rPr>
              <a:t>How to use</a:t>
            </a:r>
            <a:r>
              <a:rPr b="1" spc="-9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b="1" dirty="0">
                <a:solidFill>
                  <a:schemeClr val="bg1"/>
                </a:solidFill>
                <a:latin typeface="맑은 고딕"/>
                <a:cs typeface="맑은 고딕"/>
              </a:rPr>
              <a:t>:</a:t>
            </a:r>
            <a:endParaRPr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7F2DA6-81EB-4DB5-9A8B-AA9238D7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16" y="816483"/>
            <a:ext cx="3674353" cy="1748281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A8193C50-9CBF-4364-A3BA-24FE85DDDD04}"/>
              </a:ext>
            </a:extLst>
          </p:cNvPr>
          <p:cNvSpPr txBox="1"/>
          <p:nvPr/>
        </p:nvSpPr>
        <p:spPr>
          <a:xfrm>
            <a:off x="348792" y="304800"/>
            <a:ext cx="109474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800" b="1">
                <a:solidFill>
                  <a:schemeClr val="bg1"/>
                </a:solidFill>
                <a:latin typeface="맑은 고딕"/>
                <a:cs typeface="맑은 고딕"/>
              </a:rPr>
              <a:t>installed!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0DF0F83-1676-4507-A027-7885E9E5D02E}"/>
              </a:ext>
            </a:extLst>
          </p:cNvPr>
          <p:cNvSpPr txBox="1"/>
          <p:nvPr/>
        </p:nvSpPr>
        <p:spPr>
          <a:xfrm>
            <a:off x="383540" y="2564764"/>
            <a:ext cx="4036060" cy="790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1800">
                <a:solidFill>
                  <a:schemeClr val="bg1"/>
                </a:solidFill>
                <a:latin typeface="맑은 고딕"/>
                <a:cs typeface="맑은 고딕"/>
              </a:rPr>
              <a:t>When the installation is complete, </a:t>
            </a:r>
            <a:br>
              <a:rPr lang="en-US" sz="1800">
                <a:solidFill>
                  <a:schemeClr val="bg1"/>
                </a:solidFill>
                <a:latin typeface="맑은 고딕"/>
                <a:cs typeface="맑은 고딕"/>
              </a:rPr>
            </a:br>
            <a:r>
              <a:rPr lang="en-US" sz="1800">
                <a:solidFill>
                  <a:schemeClr val="bg1"/>
                </a:solidFill>
                <a:latin typeface="맑은 고딕"/>
                <a:cs typeface="맑은 고딕"/>
              </a:rPr>
              <a:t>you will see the following message.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533960-8E69-4696-95EB-B5D435980830}"/>
              </a:ext>
            </a:extLst>
          </p:cNvPr>
          <p:cNvSpPr txBox="1"/>
          <p:nvPr/>
        </p:nvSpPr>
        <p:spPr>
          <a:xfrm>
            <a:off x="267426" y="9003268"/>
            <a:ext cx="6576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Usage is the </a:t>
            </a:r>
            <a:r>
              <a:rPr lang="en-US" altLang="ko-KR" b="1" u="sng">
                <a:solidFill>
                  <a:schemeClr val="bg1"/>
                </a:solidFill>
              </a:rPr>
              <a:t>same as the Amplify shader shortcut system.</a:t>
            </a:r>
            <a:endParaRPr lang="ko-KR" altLang="en-US" b="1" u="sng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7F41D5-8011-46CE-B2B1-C8F9691B3946}"/>
              </a:ext>
            </a:extLst>
          </p:cNvPr>
          <p:cNvSpPr txBox="1"/>
          <p:nvPr/>
        </p:nvSpPr>
        <p:spPr>
          <a:xfrm>
            <a:off x="267426" y="9677400"/>
            <a:ext cx="6232434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The shortcut for UV node is U, and while holding down the U key, If you click the left mouse button, a node will appear at the mouse cursor position.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is created.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3471" y="1121917"/>
            <a:ext cx="5971540" cy="10489565"/>
            <a:chOff x="443471" y="1121917"/>
            <a:chExt cx="5971540" cy="10489565"/>
          </a:xfrm>
        </p:grpSpPr>
        <p:sp>
          <p:nvSpPr>
            <p:cNvPr id="4" name="object 4"/>
            <p:cNvSpPr/>
            <p:nvPr/>
          </p:nvSpPr>
          <p:spPr>
            <a:xfrm>
              <a:off x="449821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08166" y="1121917"/>
              <a:ext cx="0" cy="10489565"/>
            </a:xfrm>
            <a:custGeom>
              <a:avLst/>
              <a:gdLst/>
              <a:ahLst/>
              <a:cxnLst/>
              <a:rect l="l" t="t" r="r" b="b"/>
              <a:pathLst>
                <a:path h="10489565">
                  <a:moveTo>
                    <a:pt x="0" y="0"/>
                  </a:moveTo>
                  <a:lnTo>
                    <a:pt x="0" y="10489031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471" y="1128267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3471" y="11604599"/>
              <a:ext cx="5971540" cy="0"/>
            </a:xfrm>
            <a:custGeom>
              <a:avLst/>
              <a:gdLst/>
              <a:ahLst/>
              <a:cxnLst/>
              <a:rect l="l" t="t" r="r" b="b"/>
              <a:pathLst>
                <a:path w="5971540">
                  <a:moveTo>
                    <a:pt x="0" y="0"/>
                  </a:moveTo>
                  <a:lnTo>
                    <a:pt x="5971044" y="0"/>
                  </a:lnTo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331740"/>
              </p:ext>
            </p:extLst>
          </p:nvPr>
        </p:nvGraphicFramePr>
        <p:xfrm>
          <a:off x="683309" y="1321260"/>
          <a:ext cx="2974289" cy="100908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IntegerNode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en-US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0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587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Vector1Node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1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Vector2Node</a:t>
                      </a:r>
                      <a:r>
                        <a:rPr sz="1350" spc="-4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2</a:t>
                      </a: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Vector3Node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3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Vector4Node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4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ColorNode</a:t>
                      </a:r>
                      <a:r>
                        <a:rPr sz="1350" spc="-5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altLang="ko-KR" sz="1350" spc="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alpha</a:t>
                      </a:r>
                      <a:r>
                        <a:rPr sz="1350" spc="-7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5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SampleTexture2DNode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T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UVNode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U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AddNode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lang="en-US"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V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SubtractNode</a:t>
                      </a:r>
                      <a:r>
                        <a:rPr sz="1350" spc="-6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MultiplyNode</a:t>
                      </a:r>
                      <a:r>
                        <a:rPr sz="1350" spc="-8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M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DivideNode</a:t>
                      </a:r>
                      <a:r>
                        <a:rPr sz="1350" spc="-3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OneMinusNode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O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1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PowerNode</a:t>
                      </a:r>
                      <a:r>
                        <a:rPr sz="1350" spc="-4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E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LerpNode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L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SplitNode</a:t>
                      </a:r>
                      <a:r>
                        <a:rPr sz="1350" spc="-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B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SwizzleNode</a:t>
                      </a:r>
                      <a:r>
                        <a:rPr sz="1350" spc="-2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Z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NormalizeNode</a:t>
                      </a:r>
                      <a:r>
                        <a:rPr sz="1350" spc="-4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N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R="83820" algn="r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 spc="-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DotProductNode</a:t>
                      </a:r>
                      <a:r>
                        <a:rPr sz="1350" spc="-65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 dirty="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.</a:t>
                      </a:r>
                      <a:r>
                        <a:rPr sz="1350" spc="-4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(</a:t>
                      </a:r>
                      <a:r>
                        <a:rPr lang="en-US"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Dot</a:t>
                      </a:r>
                      <a:r>
                        <a:rPr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)</a:t>
                      </a: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L="0" marR="83820" lvl="0" indent="0" algn="r" defTabSz="914400" eaLnBrk="1" fontAlgn="auto" latinLnBrk="0" hangingPunct="1">
                        <a:lnSpc>
                          <a:spcPts val="1580"/>
                        </a:lnSpc>
                        <a:spcBef>
                          <a:spcPts val="13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spc="-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Register Variable</a:t>
                      </a:r>
                      <a:r>
                        <a:rPr lang="en-US" altLang="ko-KR" sz="1350" spc="-4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lang="en-US"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R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35770"/>
                  </a:ext>
                </a:extLst>
              </a:tr>
              <a:tr h="480518">
                <a:tc>
                  <a:txBody>
                    <a:bodyPr/>
                    <a:lstStyle/>
                    <a:p>
                      <a:pPr marL="0" marR="83820" lvl="0" indent="0" algn="r" defTabSz="914400" eaLnBrk="1" fontAlgn="auto" latinLnBrk="0" hangingPunct="1">
                        <a:lnSpc>
                          <a:spcPts val="1580"/>
                        </a:lnSpc>
                        <a:spcBef>
                          <a:spcPts val="139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50" spc="-5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Get Variable</a:t>
                      </a:r>
                      <a:r>
                        <a:rPr lang="en-US" altLang="ko-KR" sz="1350" spc="-4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en-US" altLang="ko-KR"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:</a:t>
                      </a: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80"/>
                        </a:lnSpc>
                        <a:spcBef>
                          <a:spcPts val="1395"/>
                        </a:spcBef>
                      </a:pPr>
                      <a:r>
                        <a:rPr lang="en-US" sz="1350">
                          <a:solidFill>
                            <a:schemeClr val="bg1"/>
                          </a:solidFill>
                          <a:latin typeface="맑은 고딕"/>
                          <a:cs typeface="맑은 고딕"/>
                        </a:rPr>
                        <a:t>G</a:t>
                      </a:r>
                      <a:endParaRPr sz="1350">
                        <a:solidFill>
                          <a:schemeClr val="bg1"/>
                        </a:solidFill>
                        <a:latin typeface="맑은 고딕"/>
                        <a:cs typeface="맑은 고딕"/>
                      </a:endParaRPr>
                    </a:p>
                  </a:txBody>
                  <a:tcPr marL="0" marR="0" marT="177165" marB="0" anchor="ctr">
                    <a:solidFill>
                      <a:srgbClr val="2A2A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486281"/>
                  </a:ext>
                </a:extLst>
              </a:tr>
            </a:tbl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0E52EF28-50DC-4B43-A938-4AC58E09550F}"/>
              </a:ext>
            </a:extLst>
          </p:cNvPr>
          <p:cNvSpPr txBox="1"/>
          <p:nvPr/>
        </p:nvSpPr>
        <p:spPr>
          <a:xfrm>
            <a:off x="375614" y="440563"/>
            <a:ext cx="16055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>
                <a:solidFill>
                  <a:schemeClr val="bg1"/>
                </a:solidFill>
                <a:latin typeface="맑은 고딕"/>
                <a:cs typeface="맑은 고딕"/>
              </a:rPr>
              <a:t>Shortcut set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DB3095-34F8-433E-B579-F4C4A41935E3}"/>
              </a:ext>
            </a:extLst>
          </p:cNvPr>
          <p:cNvSpPr txBox="1"/>
          <p:nvPr/>
        </p:nvSpPr>
        <p:spPr>
          <a:xfrm>
            <a:off x="70814" y="6429478"/>
            <a:ext cx="678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Assets/Plugins/ShaderGraphHotKey/Settings</a:t>
            </a:r>
            <a:r>
              <a:rPr lang="ko-KR" altLang="en-US">
                <a:solidFill>
                  <a:schemeClr val="bg1"/>
                </a:solidFill>
              </a:rPr>
              <a:t>/HotKeySettings.asset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2183BA-965A-4EF8-9F63-A906786D9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99"/>
          <a:stretch/>
        </p:blipFill>
        <p:spPr>
          <a:xfrm>
            <a:off x="457200" y="2738815"/>
            <a:ext cx="1579081" cy="1866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6518DD-72D5-435A-BF3F-10E9C60F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22" t="49192" b="40625"/>
          <a:stretch/>
        </p:blipFill>
        <p:spPr>
          <a:xfrm>
            <a:off x="367799" y="7878358"/>
            <a:ext cx="3235543" cy="24557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72FB2DB-C46E-4BE0-8B71-FCABCF14309F}"/>
              </a:ext>
            </a:extLst>
          </p:cNvPr>
          <p:cNvSpPr/>
          <p:nvPr/>
        </p:nvSpPr>
        <p:spPr>
          <a:xfrm>
            <a:off x="1860550" y="8934450"/>
            <a:ext cx="622300" cy="622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41B3EEC-A18B-4B39-8120-57D5E1A22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899"/>
          <a:stretch/>
        </p:blipFill>
        <p:spPr>
          <a:xfrm>
            <a:off x="2632801" y="983880"/>
            <a:ext cx="3867059" cy="5111713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9CAFEC9F-A390-4C44-B49D-7062941C8C90}"/>
              </a:ext>
            </a:extLst>
          </p:cNvPr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>
                <a:solidFill>
                  <a:schemeClr val="bg1"/>
                </a:solidFill>
                <a:latin typeface="맑은 고딕"/>
                <a:cs typeface="맑은 고딕"/>
              </a:rPr>
              <a:t>How to add shortcuts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061D14-28DE-4C6C-AC08-ABDD4548CC35}"/>
              </a:ext>
            </a:extLst>
          </p:cNvPr>
          <p:cNvSpPr txBox="1"/>
          <p:nvPr/>
        </p:nvSpPr>
        <p:spPr>
          <a:xfrm>
            <a:off x="267426" y="6918289"/>
            <a:ext cx="623243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If you go to the following path, you will find the HotKey Settings asset.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BECAC7-5E47-4569-98BC-F8F5B95DB820}"/>
              </a:ext>
            </a:extLst>
          </p:cNvPr>
          <p:cNvSpPr txBox="1"/>
          <p:nvPr/>
        </p:nvSpPr>
        <p:spPr>
          <a:xfrm>
            <a:off x="267426" y="10668000"/>
            <a:ext cx="62324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</a:rPr>
              <a:t>Click + to add a list.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57BCE3-3EBE-45EA-8DFE-1E5B3E4514E5}"/>
              </a:ext>
            </a:extLst>
          </p:cNvPr>
          <p:cNvSpPr txBox="1"/>
          <p:nvPr/>
        </p:nvSpPr>
        <p:spPr>
          <a:xfrm>
            <a:off x="400050" y="859565"/>
            <a:ext cx="5886450" cy="323165"/>
          </a:xfrm>
          <a:prstGeom prst="rect">
            <a:avLst/>
          </a:prstGeom>
          <a:noFill/>
        </p:spPr>
        <p:txBody>
          <a:bodyPr wrap="square" lIns="0" bIns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+mn-ea"/>
              </a:rPr>
              <a:t>Packages/com.unity.shadergraph/Editor/Data/Nodes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6FEBB-49CC-4A27-9B4D-CDF9C0C40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4"/>
          <a:stretch/>
        </p:blipFill>
        <p:spPr>
          <a:xfrm>
            <a:off x="400050" y="1219200"/>
            <a:ext cx="6070600" cy="118907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DE978F-E13C-4F7D-BCB0-BE40DD0030E1}"/>
              </a:ext>
            </a:extLst>
          </p:cNvPr>
          <p:cNvSpPr/>
          <p:nvPr/>
        </p:nvSpPr>
        <p:spPr>
          <a:xfrm>
            <a:off x="440531" y="1359694"/>
            <a:ext cx="3450431" cy="5119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D74528-8E4B-413A-BCAA-622A659830D5}"/>
              </a:ext>
            </a:extLst>
          </p:cNvPr>
          <p:cNvGrpSpPr/>
          <p:nvPr/>
        </p:nvGrpSpPr>
        <p:grpSpPr>
          <a:xfrm>
            <a:off x="304800" y="6616699"/>
            <a:ext cx="5888861" cy="1642562"/>
            <a:chOff x="304800" y="5671011"/>
            <a:chExt cx="5888861" cy="16425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A7BFAB-EE1F-442F-B56D-A3BFB4761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9628" y="5702300"/>
              <a:ext cx="1434033" cy="161127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355E41-8482-4E8B-9F6F-F2543E01D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5671011"/>
              <a:ext cx="4454828" cy="1642562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657A1-3E08-4ECF-BE92-DD520204A798}"/>
              </a:ext>
            </a:extLst>
          </p:cNvPr>
          <p:cNvCxnSpPr>
            <a:cxnSpLocks/>
          </p:cNvCxnSpPr>
          <p:nvPr/>
        </p:nvCxnSpPr>
        <p:spPr>
          <a:xfrm>
            <a:off x="966788" y="7461249"/>
            <a:ext cx="1254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53896-9813-4F78-A4FC-FCF986B3E9FE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7554912"/>
            <a:ext cx="371475" cy="21431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2">
            <a:extLst>
              <a:ext uri="{FF2B5EF4-FFF2-40B4-BE49-F238E27FC236}">
                <a16:creationId xmlns:a16="http://schemas.microsoft.com/office/drawing/2014/main" id="{31D26068-27AA-44C8-81F0-785658EFAB65}"/>
              </a:ext>
            </a:extLst>
          </p:cNvPr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>
                <a:solidFill>
                  <a:schemeClr val="bg1"/>
                </a:solidFill>
                <a:latin typeface="맑은 고딕"/>
                <a:cs typeface="맑은 고딕"/>
              </a:rPr>
              <a:t>How to add shortcuts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BA583-1BBB-49D3-9F5B-1F74C38B0BE7}"/>
              </a:ext>
            </a:extLst>
          </p:cNvPr>
          <p:cNvSpPr txBox="1"/>
          <p:nvPr/>
        </p:nvSpPr>
        <p:spPr>
          <a:xfrm>
            <a:off x="400050" y="2379807"/>
            <a:ext cx="609981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bg1"/>
                </a:solidFill>
                <a:latin typeface="+mj-ea"/>
                <a:ea typeface="+mj-ea"/>
              </a:rPr>
              <a:t>If you move from the package folder to the following path, you can see the nodes used in the shader graph.(It is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recommended to use only what is in the folder)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DDC4E-8F7D-440E-8423-B912820E5D17}"/>
              </a:ext>
            </a:extLst>
          </p:cNvPr>
          <p:cNvSpPr txBox="1"/>
          <p:nvPr/>
        </p:nvSpPr>
        <p:spPr>
          <a:xfrm>
            <a:off x="375613" y="8305800"/>
            <a:ext cx="5818047" cy="1164614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Assuming this node applies to shortcut keys,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copy the node's class name.</a:t>
            </a:r>
          </a:p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TMI : Sometimes, the C# file name and the class name are different, so be careful.</a:t>
            </a:r>
            <a:endParaRPr lang="en-US" altLang="ko-KR" sz="10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12A463-5F22-4EC9-B3CC-A62A44CEA287}"/>
              </a:ext>
            </a:extLst>
          </p:cNvPr>
          <p:cNvSpPr txBox="1"/>
          <p:nvPr/>
        </p:nvSpPr>
        <p:spPr>
          <a:xfrm>
            <a:off x="2695575" y="7633242"/>
            <a:ext cx="9191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>
                <a:solidFill>
                  <a:schemeClr val="bg1"/>
                </a:solidFill>
              </a:rPr>
              <a:t>copy</a:t>
            </a:r>
            <a:endParaRPr lang="ko-KR" altLang="en-US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64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b="1">
                <a:solidFill>
                  <a:schemeClr val="bg1"/>
                </a:solidFill>
                <a:latin typeface="맑은 고딕"/>
                <a:cs typeface="맑은 고딕"/>
              </a:rPr>
              <a:t>How to add shortcuts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33231A1-3BFE-45DD-BFAB-A93B5E05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7" y="889937"/>
            <a:ext cx="6170246" cy="18394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1C9A2B-275E-4743-8EAC-74F5A3A94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5" y="4003915"/>
            <a:ext cx="6170245" cy="17308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6C1D6-31BF-49B6-8B9C-FC9D5D884052}"/>
              </a:ext>
            </a:extLst>
          </p:cNvPr>
          <p:cNvSpPr txBox="1"/>
          <p:nvPr/>
        </p:nvSpPr>
        <p:spPr>
          <a:xfrm>
            <a:off x="343877" y="2729343"/>
            <a:ext cx="609981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Write the desired node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(class)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name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in the settings file, and </a:t>
            </a: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select the desired keystroke.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B27B7-7378-4F3B-B265-53237CBC4264}"/>
              </a:ext>
            </a:extLst>
          </p:cNvPr>
          <p:cNvSpPr txBox="1"/>
          <p:nvPr/>
        </p:nvSpPr>
        <p:spPr>
          <a:xfrm>
            <a:off x="343877" y="5776719"/>
            <a:ext cx="609981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When the </a:t>
            </a:r>
            <a:r>
              <a:rPr lang="en-US" altLang="ko-KR" b="1" u="sng">
                <a:solidFill>
                  <a:schemeClr val="bg1"/>
                </a:solidFill>
                <a:latin typeface="+mj-ea"/>
                <a:ea typeface="+mj-ea"/>
              </a:rPr>
              <a:t>Refresh</a:t>
            </a: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 button becomes active, click it to finalize the application.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4258C-4400-4788-86F7-3360C565178D}"/>
              </a:ext>
            </a:extLst>
          </p:cNvPr>
          <p:cNvSpPr txBox="1"/>
          <p:nvPr/>
        </p:nvSpPr>
        <p:spPr>
          <a:xfrm>
            <a:off x="375613" y="7543800"/>
            <a:ext cx="6068073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chemeClr val="bg1"/>
                </a:solidFill>
                <a:latin typeface="+mj-ea"/>
                <a:ea typeface="+mj-ea"/>
              </a:rPr>
              <a:t>Caution!</a:t>
            </a: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If key input is duplicated with other nodes, it may not work, so be careful.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111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DE7D5-1C29-4A64-A17B-8E12F95B9656}"/>
              </a:ext>
            </a:extLst>
          </p:cNvPr>
          <p:cNvSpPr txBox="1"/>
          <p:nvPr/>
        </p:nvSpPr>
        <p:spPr>
          <a:xfrm>
            <a:off x="414215" y="769382"/>
            <a:ext cx="602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+mj-ea"/>
                <a:ea typeface="+mj-ea"/>
              </a:rPr>
              <a:t>Register Variable Node &amp; Get Variable</a:t>
            </a:r>
            <a:endParaRPr lang="ko-KR" altLang="en-US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DE894AF-8AB8-48D2-A230-58920505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89" y="1524000"/>
            <a:ext cx="5976422" cy="2489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069547-BD36-4EFB-9629-1D5ADC3617F7}"/>
              </a:ext>
            </a:extLst>
          </p:cNvPr>
          <p:cNvSpPr txBox="1"/>
          <p:nvPr/>
        </p:nvSpPr>
        <p:spPr>
          <a:xfrm>
            <a:off x="375613" y="4191000"/>
            <a:ext cx="606807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You can register a node and load it from a desired location.</a:t>
            </a:r>
            <a:endParaRPr lang="ko-KR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83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614" y="440563"/>
            <a:ext cx="26723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800" b="1">
                <a:solidFill>
                  <a:schemeClr val="bg1"/>
                </a:solidFill>
                <a:latin typeface="맑은 고딕"/>
                <a:cs typeface="맑은 고딕"/>
              </a:rPr>
              <a:t>How to use</a:t>
            </a:r>
            <a:endParaRPr sz="1800">
              <a:solidFill>
                <a:schemeClr val="bg1"/>
              </a:solidFill>
              <a:latin typeface="맑은 고딕"/>
              <a:cs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ECB432-3430-4C46-97D9-5028EDE7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471590" cy="265297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BC0578-D3DA-4916-BDDA-7199071CC098}"/>
              </a:ext>
            </a:extLst>
          </p:cNvPr>
          <p:cNvCxnSpPr/>
          <p:nvPr/>
        </p:nvCxnSpPr>
        <p:spPr>
          <a:xfrm flipH="1">
            <a:off x="4572000" y="18288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5939C1-4D3C-4C90-8BAC-9632BD21E607}"/>
              </a:ext>
            </a:extLst>
          </p:cNvPr>
          <p:cNvSpPr txBox="1"/>
          <p:nvPr/>
        </p:nvSpPr>
        <p:spPr>
          <a:xfrm>
            <a:off x="5403850" y="1644134"/>
            <a:ext cx="14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Write name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D425E7-220E-435D-A1A4-8A17E450C528}"/>
              </a:ext>
            </a:extLst>
          </p:cNvPr>
          <p:cNvSpPr txBox="1"/>
          <p:nvPr/>
        </p:nvSpPr>
        <p:spPr>
          <a:xfrm>
            <a:off x="375613" y="3596667"/>
            <a:ext cx="606807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When you want to register the desired result value, Register Variable Just connect the nodes.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A3A962-1AE2-45AD-8F6A-2BC37B90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92" y="6630119"/>
            <a:ext cx="4659036" cy="24502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83F137-5B47-4F27-8719-959B990ED292}"/>
              </a:ext>
            </a:extLst>
          </p:cNvPr>
          <p:cNvSpPr txBox="1"/>
          <p:nvPr/>
        </p:nvSpPr>
        <p:spPr>
          <a:xfrm>
            <a:off x="394963" y="9146766"/>
            <a:ext cx="606807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When you want to use it, you can create a Get Variable node and call the node by writing the same name.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051872-4F29-43A7-BCB4-F32E101A5E69}"/>
              </a:ext>
            </a:extLst>
          </p:cNvPr>
          <p:cNvSpPr txBox="1"/>
          <p:nvPr/>
        </p:nvSpPr>
        <p:spPr>
          <a:xfrm>
            <a:off x="375613" y="5037737"/>
            <a:ext cx="6068073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bg1"/>
                </a:solidFill>
                <a:latin typeface="+mj-ea"/>
                <a:ea typeface="+mj-ea"/>
              </a:rPr>
              <a:t>Only float1 and Vector4 are supported, and when Vector2 is connected, it is cast to Vector4.</a:t>
            </a:r>
          </a:p>
        </p:txBody>
      </p:sp>
    </p:spTree>
    <p:extLst>
      <p:ext uri="{BB962C8B-B14F-4D97-AF65-F5344CB8AC3E}">
        <p14:creationId xmlns:p14="http://schemas.microsoft.com/office/powerpoint/2010/main" val="128942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632" y="796304"/>
            <a:ext cx="56254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>
                <a:solidFill>
                  <a:srgbClr val="FFFFFF"/>
                </a:solidFill>
                <a:latin typeface="맑은 고딕"/>
                <a:cs typeface="맑은 고딕"/>
              </a:rPr>
              <a:t>Screenshot System</a:t>
            </a:r>
            <a:endParaRPr sz="2400">
              <a:latin typeface="맑은 고딕"/>
              <a:cs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869B6-D1A4-49DC-AE6B-A4C67327E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4" y="6019800"/>
            <a:ext cx="6079034" cy="284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BE987A-B6D7-4E7D-899E-152CCDD4B7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6" y="1752600"/>
            <a:ext cx="5697416" cy="3131742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5CCEEE23-CD20-469F-8AD3-0EC302B8AB98}"/>
              </a:ext>
            </a:extLst>
          </p:cNvPr>
          <p:cNvSpPr txBox="1"/>
          <p:nvPr/>
        </p:nvSpPr>
        <p:spPr>
          <a:xfrm>
            <a:off x="596582" y="4953000"/>
            <a:ext cx="562610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You can capture a node with the screenshot function.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B40AE01-759C-424C-B838-3C01AA559403}"/>
              </a:ext>
            </a:extLst>
          </p:cNvPr>
          <p:cNvSpPr txBox="1"/>
          <p:nvPr/>
        </p:nvSpPr>
        <p:spPr>
          <a:xfrm>
            <a:off x="596582" y="8991600"/>
            <a:ext cx="5626100" cy="374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altLang="ko-KR">
                <a:solidFill>
                  <a:srgbClr val="FFFFFF"/>
                </a:solidFill>
                <a:latin typeface="맑은 고딕"/>
                <a:cs typeface="맑은 고딕"/>
              </a:rPr>
              <a:t>preview picture</a:t>
            </a:r>
            <a:endParaRPr sz="180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307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579</Words>
  <Application>Microsoft Office PowerPoint</Application>
  <PresentationFormat>와이드스크린</PresentationFormat>
  <Paragraphs>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Calibri</vt:lpstr>
      <vt:lpstr>Inter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hanyong</dc:creator>
  <cp:lastModifiedBy>kim hanyong</cp:lastModifiedBy>
  <cp:revision>85</cp:revision>
  <dcterms:created xsi:type="dcterms:W3CDTF">2022-06-02T10:51:59Z</dcterms:created>
  <dcterms:modified xsi:type="dcterms:W3CDTF">2022-06-12T02:00:38Z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2022-06-02T00:00:00Z</vt:filetime>
  </property>
</Properties>
</file>