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5" Type="http://schemas.microsoft.com/office/2020/02/relationships/classificationlabels" Target="docMetadata/LabelInfo.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saveSubsetFonts="1" autoCompressPictures="0" conformance="strict">
  <p:sldMasterIdLst>
    <p:sldMasterId id="2147483684" r:id="rId4"/>
  </p:sldMasterIdLst>
  <p:notesMasterIdLst>
    <p:notesMasterId r:id="rId17"/>
  </p:notesMasterIdLst>
  <p:handoutMasterIdLst>
    <p:handoutMasterId r:id="rId18"/>
  </p:handoutMasterIdLst>
  <p:sldIdLst>
    <p:sldId id="257" r:id="rId5"/>
    <p:sldId id="389" r:id="rId6"/>
    <p:sldId id="384" r:id="rId7"/>
    <p:sldId id="393" r:id="rId8"/>
    <p:sldId id="270" r:id="rId9"/>
    <p:sldId id="272" r:id="rId10"/>
    <p:sldId id="397" r:id="rId11"/>
    <p:sldId id="394" r:id="rId12"/>
    <p:sldId id="281" r:id="rId13"/>
    <p:sldId id="398" r:id="rId14"/>
    <p:sldId id="39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
            </a:schemeClr>
          </a:solidFill>
        </a:fill>
      </a:tcStyle>
    </a:wholeTbl>
    <a:band1H>
      <a:tcStyle>
        <a:tcBdr/>
        <a:fill>
          <a:solidFill>
            <a:schemeClr val="accent6">
              <a:tint val="40%"/>
            </a:schemeClr>
          </a:solidFill>
        </a:fill>
      </a:tcStyle>
    </a:band1H>
    <a:band2H>
      <a:tcStyle>
        <a:tcBdr/>
      </a:tcStyle>
    </a:band2H>
    <a:band1V>
      <a:tcStyle>
        <a:tcBdr/>
        <a:fill>
          <a:solidFill>
            <a:schemeClr val="accent6">
              <a:tint val="4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
            </a:schemeClr>
          </a:solidFill>
        </a:fill>
      </a:tcStyle>
    </a:wholeTbl>
    <a:band1H>
      <a:tcStyle>
        <a:tcBdr/>
        <a:fill>
          <a:solidFill>
            <a:schemeClr val="accent4">
              <a:tint val="40%"/>
            </a:schemeClr>
          </a:solidFill>
        </a:fill>
      </a:tcStyle>
    </a:band1H>
    <a:band2H>
      <a:tcStyle>
        <a:tcBdr/>
      </a:tcStyle>
    </a:band2H>
    <a:band1V>
      <a:tcStyle>
        <a:tcBdr/>
        <a:fill>
          <a:solidFill>
            <a:schemeClr val="accent4">
              <a:tint val="4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
            </a:schemeClr>
          </a:solidFill>
        </a:fill>
      </a:tcStyle>
    </a:wholeTbl>
    <a:band1H>
      <a:tcStyle>
        <a:tcBdr/>
        <a:fill>
          <a:solidFill>
            <a:schemeClr val="accent2">
              <a:tint val="40%"/>
            </a:schemeClr>
          </a:solidFill>
        </a:fill>
      </a:tcStyle>
    </a:band1H>
    <a:band2H>
      <a:tcStyle>
        <a:tcBdr/>
      </a:tcStyle>
    </a:band2H>
    <a:band1V>
      <a:tcStyle>
        <a:tcBdr/>
        <a:fill>
          <a:solidFill>
            <a:schemeClr val="accent2">
              <a:tint val="4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
            </a:schemeClr>
          </a:solidFill>
        </a:fill>
      </a:tcStyle>
    </a:wholeTbl>
    <a:band1H>
      <a:tcStyle>
        <a:tcBdr/>
        <a:fill>
          <a:solidFill>
            <a:schemeClr val="accent3">
              <a:tint val="40%"/>
            </a:schemeClr>
          </a:solidFill>
        </a:fill>
      </a:tcStyle>
    </a:band1H>
    <a:band2H>
      <a:tcStyle>
        <a:tcBdr/>
      </a:tcStyle>
    </a:band2H>
    <a:band1V>
      <a:tcStyle>
        <a:tcBdr/>
        <a:fill>
          <a:solidFill>
            <a:schemeClr val="accent3">
              <a:tint val="4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
            </a:schemeClr>
          </a:solidFill>
        </a:fill>
      </a:tcStyle>
    </a:wholeTbl>
    <a:band1H>
      <a:tcStyle>
        <a:tcBdr/>
        <a:fill>
          <a:solidFill>
            <a:schemeClr val="accent5">
              <a:tint val="40%"/>
            </a:schemeClr>
          </a:solidFill>
        </a:fill>
      </a:tcStyle>
    </a:band1H>
    <a:band2H>
      <a:tcStyle>
        <a:tcBdr/>
      </a:tcStyle>
    </a:band2H>
    <a:band1V>
      <a:tcStyle>
        <a:tcBdr/>
        <a:fill>
          <a:solidFill>
            <a:schemeClr val="accent5">
              <a:tint val="4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purl.oclc.org/ooxml/drawingml/main" xmlns:r="http://purl.oclc.org/ooxml/officeDocument/relationships" xmlns:p="http://purl.oclc.org/ooxml/presentationml/main">
  <p:normalViewPr horzBarState="maximized">
    <p:restoredLeft sz="15.969%" autoAdjust="0"/>
    <p:restoredTop sz="93.725%" autoAdjust="0"/>
  </p:normalViewPr>
  <p:slideViewPr>
    <p:cSldViewPr snapToGrid="0">
      <p:cViewPr varScale="1">
        <p:scale>
          <a:sx n="86" d="100"/>
          <a:sy n="86" d="100"/>
        </p:scale>
        <p:origin x="288"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4.xml"/><Relationship Id="rId13" Type="http://purl.oclc.org/ooxml/officeDocument/relationships/slide" Target="slides/slide9.xml"/><Relationship Id="rId18" Type="http://purl.oclc.org/ooxml/officeDocument/relationships/handoutMaster" Target="handoutMasters/handoutMaster1.xml"/><Relationship Id="rId3" Type="http://purl.oclc.org/ooxml/officeDocument/relationships/customXml" Target="../customXml/item3.xml"/><Relationship Id="rId21" Type="http://purl.oclc.org/ooxml/officeDocument/relationships/theme" Target="theme/theme1.xml"/><Relationship Id="rId7" Type="http://purl.oclc.org/ooxml/officeDocument/relationships/slide" Target="slides/slide3.xml"/><Relationship Id="rId12" Type="http://purl.oclc.org/ooxml/officeDocument/relationships/slide" Target="slides/slide8.xml"/><Relationship Id="rId17" Type="http://purl.oclc.org/ooxml/officeDocument/relationships/notesMaster" Target="notesMasters/notesMaster1.xml"/><Relationship Id="rId2" Type="http://purl.oclc.org/ooxml/officeDocument/relationships/customXml" Target="../customXml/item2.xml"/><Relationship Id="rId16" Type="http://purl.oclc.org/ooxml/officeDocument/relationships/slide" Target="slides/slide12.xml"/><Relationship Id="rId20" Type="http://purl.oclc.org/ooxml/officeDocument/relationships/viewProps" Target="viewProps.xml"/><Relationship Id="rId1" Type="http://purl.oclc.org/ooxml/officeDocument/relationships/customXml" Target="../customXml/item1.xml"/><Relationship Id="rId6" Type="http://purl.oclc.org/ooxml/officeDocument/relationships/slide" Target="slides/slide2.xml"/><Relationship Id="rId11" Type="http://purl.oclc.org/ooxml/officeDocument/relationships/slide" Target="slides/slide7.xml"/><Relationship Id="rId5" Type="http://purl.oclc.org/ooxml/officeDocument/relationships/slide" Target="slides/slide1.xml"/><Relationship Id="rId15" Type="http://purl.oclc.org/ooxml/officeDocument/relationships/slide" Target="slides/slide11.xml"/><Relationship Id="rId10" Type="http://purl.oclc.org/ooxml/officeDocument/relationships/slide" Target="slides/slide6.xml"/><Relationship Id="rId19" Type="http://purl.oclc.org/ooxml/officeDocument/relationships/presProps" Target="presProps.xml"/><Relationship Id="rId4" Type="http://purl.oclc.org/ooxml/officeDocument/relationships/slideMaster" Target="slideMasters/slideMaster1.xml"/><Relationship Id="rId9" Type="http://purl.oclc.org/ooxml/officeDocument/relationships/slide" Target="slides/slide5.xml"/><Relationship Id="rId14" Type="http://purl.oclc.org/ooxml/officeDocument/relationships/slide" Target="slides/slide10.xml"/><Relationship Id="rId22" Type="http://purl.oclc.org/ooxml/officeDocument/relationships/tableStyles" Target="tableStyles.xml"/></Relationships>
</file>

<file path=ppt/diagrams/colors1.xml><?xml version="1.0" encoding="utf-8"?>
<dgm:colorsDef xmlns:dgm="http://purl.oclc.org/ooxml/drawingml/diagram" xmlns:a="http://purl.oclc.org/ooxml/drawingml/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
      </a:schemeClr>
      <a:schemeClr val="accent6">
        <a:alpha val="5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
      </a:schemeClr>
      <a:schemeClr val="accent6">
        <a:tint val="5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bg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
      </a:schemeClr>
    </dgm:linClrLst>
    <dgm:effectClrLst/>
    <dgm:txLinClrLst/>
    <dgm:txFillClrLst/>
    <dgm:txEffectClrLst/>
  </dgm:styleLbl>
  <dgm:styleLbl name="asst1">
    <dgm:fillClrLst meth="repeat">
      <a:schemeClr val="accent6"/>
    </dgm:fillClrLst>
    <dgm:linClrLst meth="repeat">
      <a:schemeClr val="lt1">
        <a:shade val="8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
        <a:alpha val="90%"/>
      </a:schemeClr>
      <a:schemeClr val="accent6">
        <a:tint val="40%"/>
        <a:alpha val="90%"/>
      </a:schemeClr>
    </dgm:fillClrLst>
    <dgm:linClrLst>
      <a:schemeClr val="accent5">
        <a:tint val="40%"/>
        <a:alpha val="90%"/>
      </a:schemeClr>
      <a:schemeClr val="accent5">
        <a:tint val="40%"/>
        <a:alpha val="90%"/>
      </a:schemeClr>
    </dgm:linClrLst>
    <dgm:effectClrLst/>
    <dgm:txLinClrLst/>
    <dgm:txFillClrLst meth="repeat">
      <a:schemeClr val="dk1"/>
    </dgm:txFillClrLst>
    <dgm:txEffectClrLst/>
  </dgm:styleLbl>
  <dgm:styleLbl name="align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bg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fgAcc0">
    <dgm:fillClrLst meth="repeat">
      <a:schemeClr val="lt1">
        <a:alpha val="90%"/>
      </a:schemeClr>
    </dgm:fillClrLst>
    <dgm:linClrLst>
      <a:schemeClr val="accent4"/>
    </dgm:linClrLst>
    <dgm:effectClrLst/>
    <dgm:txLinClrLst/>
    <dgm:txFillClrLst meth="repeat">
      <a:schemeClr val="dk1"/>
    </dgm:txFillClrLst>
    <dgm:txEffectClrLst/>
  </dgm:styleLbl>
  <dgm:styleLbl name="fgAcc2">
    <dgm:fillClrLst meth="repeat">
      <a:schemeClr val="lt1">
        <a:alpha val="90%"/>
      </a:schemeClr>
    </dgm:fillClrLst>
    <dgm:linClrLst>
      <a:schemeClr val="accent6"/>
    </dgm:linClrLst>
    <dgm:effectClrLst/>
    <dgm:txLinClrLst/>
    <dgm:txFillClrLst meth="repeat">
      <a:schemeClr val="dk1"/>
    </dgm:txFillClrLst>
    <dgm:txEffectClrLst/>
  </dgm:styleLbl>
  <dgm:styleLbl name="fgAcc3">
    <dgm:fillClrLst meth="repeat">
      <a:schemeClr val="lt1">
        <a:alpha val="90%"/>
      </a:schemeClr>
    </dgm:fillClrLst>
    <dgm:linClrLst>
      <a:schemeClr val="accent1"/>
    </dgm:linClrLst>
    <dgm:effectClrLst/>
    <dgm:txLinClrLst/>
    <dgm:txFillClrLst meth="repeat">
      <a:schemeClr val="dk1"/>
    </dgm:txFillClrLst>
    <dgm:txEffectClrLst/>
  </dgm:styleLbl>
  <dgm:styleLbl name="fgAcc4">
    <dgm:fillClrLst meth="repeat">
      <a:schemeClr val="lt1">
        <a:alpha val="90%"/>
      </a:schemeClr>
    </dgm:fillClrLst>
    <dgm:linClrLst>
      <a:schemeClr val="accent2"/>
    </dgm:linClrLst>
    <dgm:effectClrLst/>
    <dgm:txLinClrLst/>
    <dgm:txFillClrLst meth="repeat">
      <a:schemeClr val="dk1"/>
    </dgm:txFillClrLst>
    <dgm:txEffectClrLst/>
  </dgm:styleLbl>
  <dgm:styleLbl name="bgShp">
    <dgm:fillClrLst meth="repeat">
      <a:schemeClr val="accent5">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
        <a:alpha val="4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purl.oclc.org/ooxml/drawingml/diagram" xmlns:a="http://purl.oclc.org/ooxml/drawingml/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
      </a:schemeClr>
      <a:schemeClr val="accent6">
        <a:alpha val="5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
      </a:schemeClr>
      <a:schemeClr val="accent6">
        <a:tint val="5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bg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
      </a:schemeClr>
    </dgm:linClrLst>
    <dgm:effectClrLst/>
    <dgm:txLinClrLst/>
    <dgm:txFillClrLst/>
    <dgm:txEffectClrLst/>
  </dgm:styleLbl>
  <dgm:styleLbl name="asst1">
    <dgm:fillClrLst meth="repeat">
      <a:schemeClr val="accent6"/>
    </dgm:fillClrLst>
    <dgm:linClrLst meth="repeat">
      <a:schemeClr val="lt1">
        <a:shade val="8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
        <a:alpha val="90%"/>
      </a:schemeClr>
      <a:schemeClr val="accent6">
        <a:tint val="40%"/>
        <a:alpha val="90%"/>
      </a:schemeClr>
    </dgm:fillClrLst>
    <dgm:linClrLst>
      <a:schemeClr val="accent5">
        <a:tint val="40%"/>
        <a:alpha val="90%"/>
      </a:schemeClr>
      <a:schemeClr val="accent5">
        <a:tint val="40%"/>
        <a:alpha val="90%"/>
      </a:schemeClr>
    </dgm:linClrLst>
    <dgm:effectClrLst/>
    <dgm:txLinClrLst/>
    <dgm:txFillClrLst meth="repeat">
      <a:schemeClr val="dk1"/>
    </dgm:txFillClrLst>
    <dgm:txEffectClrLst/>
  </dgm:styleLbl>
  <dgm:styleLbl name="align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bg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fgAcc0">
    <dgm:fillClrLst meth="repeat">
      <a:schemeClr val="lt1">
        <a:alpha val="90%"/>
      </a:schemeClr>
    </dgm:fillClrLst>
    <dgm:linClrLst>
      <a:schemeClr val="accent4"/>
    </dgm:linClrLst>
    <dgm:effectClrLst/>
    <dgm:txLinClrLst/>
    <dgm:txFillClrLst meth="repeat">
      <a:schemeClr val="dk1"/>
    </dgm:txFillClrLst>
    <dgm:txEffectClrLst/>
  </dgm:styleLbl>
  <dgm:styleLbl name="fgAcc2">
    <dgm:fillClrLst meth="repeat">
      <a:schemeClr val="lt1">
        <a:alpha val="90%"/>
      </a:schemeClr>
    </dgm:fillClrLst>
    <dgm:linClrLst>
      <a:schemeClr val="accent6"/>
    </dgm:linClrLst>
    <dgm:effectClrLst/>
    <dgm:txLinClrLst/>
    <dgm:txFillClrLst meth="repeat">
      <a:schemeClr val="dk1"/>
    </dgm:txFillClrLst>
    <dgm:txEffectClrLst/>
  </dgm:styleLbl>
  <dgm:styleLbl name="fgAcc3">
    <dgm:fillClrLst meth="repeat">
      <a:schemeClr val="lt1">
        <a:alpha val="90%"/>
      </a:schemeClr>
    </dgm:fillClrLst>
    <dgm:linClrLst>
      <a:schemeClr val="accent1"/>
    </dgm:linClrLst>
    <dgm:effectClrLst/>
    <dgm:txLinClrLst/>
    <dgm:txFillClrLst meth="repeat">
      <a:schemeClr val="dk1"/>
    </dgm:txFillClrLst>
    <dgm:txEffectClrLst/>
  </dgm:styleLbl>
  <dgm:styleLbl name="fgAcc4">
    <dgm:fillClrLst meth="repeat">
      <a:schemeClr val="lt1">
        <a:alpha val="90%"/>
      </a:schemeClr>
    </dgm:fillClrLst>
    <dgm:linClrLst>
      <a:schemeClr val="accent2"/>
    </dgm:linClrLst>
    <dgm:effectClrLst/>
    <dgm:txLinClrLst/>
    <dgm:txFillClrLst meth="repeat">
      <a:schemeClr val="dk1"/>
    </dgm:txFillClrLst>
    <dgm:txEffectClrLst/>
  </dgm:styleLbl>
  <dgm:styleLbl name="bgShp">
    <dgm:fillClrLst meth="repeat">
      <a:schemeClr val="accent5">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
        <a:alpha val="4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purl.oclc.org/ooxml/drawingml/diagram" xmlns:a="http://purl.oclc.org/ooxml/drawingml/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
      </a:schemeClr>
      <a:schemeClr val="accent6">
        <a:alpha val="5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
      </a:schemeClr>
      <a:schemeClr val="accent6">
        <a:tint val="5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bg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
      </a:schemeClr>
    </dgm:linClrLst>
    <dgm:effectClrLst/>
    <dgm:txLinClrLst/>
    <dgm:txFillClrLst/>
    <dgm:txEffectClrLst/>
  </dgm:styleLbl>
  <dgm:styleLbl name="asst1">
    <dgm:fillClrLst meth="repeat">
      <a:schemeClr val="accent6"/>
    </dgm:fillClrLst>
    <dgm:linClrLst meth="repeat">
      <a:schemeClr val="lt1">
        <a:shade val="8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
        <a:alpha val="90%"/>
      </a:schemeClr>
      <a:schemeClr val="accent6">
        <a:tint val="40%"/>
        <a:alpha val="90%"/>
      </a:schemeClr>
    </dgm:fillClrLst>
    <dgm:linClrLst>
      <a:schemeClr val="accent5">
        <a:tint val="40%"/>
        <a:alpha val="90%"/>
      </a:schemeClr>
      <a:schemeClr val="accent5">
        <a:tint val="40%"/>
        <a:alpha val="90%"/>
      </a:schemeClr>
    </dgm:linClrLst>
    <dgm:effectClrLst/>
    <dgm:txLinClrLst/>
    <dgm:txFillClrLst meth="repeat">
      <a:schemeClr val="dk1"/>
    </dgm:txFillClrLst>
    <dgm:txEffectClrLst/>
  </dgm:styleLbl>
  <dgm:styleLbl name="align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bg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fgAcc0">
    <dgm:fillClrLst meth="repeat">
      <a:schemeClr val="lt1">
        <a:alpha val="90%"/>
      </a:schemeClr>
    </dgm:fillClrLst>
    <dgm:linClrLst>
      <a:schemeClr val="accent4"/>
    </dgm:linClrLst>
    <dgm:effectClrLst/>
    <dgm:txLinClrLst/>
    <dgm:txFillClrLst meth="repeat">
      <a:schemeClr val="dk1"/>
    </dgm:txFillClrLst>
    <dgm:txEffectClrLst/>
  </dgm:styleLbl>
  <dgm:styleLbl name="fgAcc2">
    <dgm:fillClrLst meth="repeat">
      <a:schemeClr val="lt1">
        <a:alpha val="90%"/>
      </a:schemeClr>
    </dgm:fillClrLst>
    <dgm:linClrLst>
      <a:schemeClr val="accent6"/>
    </dgm:linClrLst>
    <dgm:effectClrLst/>
    <dgm:txLinClrLst/>
    <dgm:txFillClrLst meth="repeat">
      <a:schemeClr val="dk1"/>
    </dgm:txFillClrLst>
    <dgm:txEffectClrLst/>
  </dgm:styleLbl>
  <dgm:styleLbl name="fgAcc3">
    <dgm:fillClrLst meth="repeat">
      <a:schemeClr val="lt1">
        <a:alpha val="90%"/>
      </a:schemeClr>
    </dgm:fillClrLst>
    <dgm:linClrLst>
      <a:schemeClr val="accent1"/>
    </dgm:linClrLst>
    <dgm:effectClrLst/>
    <dgm:txLinClrLst/>
    <dgm:txFillClrLst meth="repeat">
      <a:schemeClr val="dk1"/>
    </dgm:txFillClrLst>
    <dgm:txEffectClrLst/>
  </dgm:styleLbl>
  <dgm:styleLbl name="fgAcc4">
    <dgm:fillClrLst meth="repeat">
      <a:schemeClr val="lt1">
        <a:alpha val="90%"/>
      </a:schemeClr>
    </dgm:fillClrLst>
    <dgm:linClrLst>
      <a:schemeClr val="accent2"/>
    </dgm:linClrLst>
    <dgm:effectClrLst/>
    <dgm:txLinClrLst/>
    <dgm:txFillClrLst meth="repeat">
      <a:schemeClr val="dk1"/>
    </dgm:txFillClrLst>
    <dgm:txEffectClrLst/>
  </dgm:styleLbl>
  <dgm:styleLbl name="bgShp">
    <dgm:fillClrLst meth="repeat">
      <a:schemeClr val="accent5">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
        <a:alpha val="4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Data tuple input in a shape compatible for the model</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 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u="sng" dirty="0">
              <a:latin typeface="+mn-lt"/>
            </a:rPr>
            <a:t>Forget Gate:</a:t>
          </a:r>
          <a:r>
            <a:rPr lang="en-US" sz="1800" dirty="0">
              <a:latin typeface="+mn-lt"/>
            </a:rPr>
            <a:t> decision over which bits of the cell state are useful</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 2</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New memory network:</a:t>
          </a:r>
          <a:r>
            <a:rPr lang="en-US" sz="1800" dirty="0"/>
            <a:t> combination of previous hidden layers with new data input, using activation function (Relu in this case)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 3</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u="sng" dirty="0"/>
            <a:t>Output gate:</a:t>
          </a:r>
          <a:r>
            <a:rPr lang="en-US" sz="1800" dirty="0"/>
            <a:t> decides new hidden state, using updated cell state, previous hidden state and new data</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u="sng" dirty="0"/>
            <a:t>Input Gate:</a:t>
          </a:r>
          <a:r>
            <a:rPr lang="en-US" sz="1800" dirty="0"/>
            <a:t> checks if the new data is worth remembering, using a sigmoid function</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
              <a:alphaOff val="0%"/>
            </a:schemeClr>
          </a:solidFill>
          <a:prstDash val="dash"/>
          <a:miter lim="8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79%"/>
              <a:alphaOff val="0%"/>
            </a:schemeClr>
          </a:solidFill>
          <a:prstDash val="dash"/>
          <a:miter lim="8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purl.oclc.org/ooxml/drawingml/diagram" xmlns:a="http://purl.oclc.org/ooxml/drawingml/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Data tuple input in a shape compatible for the model</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 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u="sng" dirty="0">
              <a:latin typeface="+mn-lt"/>
            </a:rPr>
            <a:t>2DCLayers:</a:t>
          </a:r>
          <a:r>
            <a:rPr lang="en-US" sz="1800" u="none" dirty="0">
              <a:latin typeface="+mn-lt"/>
            </a:rPr>
            <a:t> each C layer is proceeded with a max pooling operation</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 2</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Flatten</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 3</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u="sng" dirty="0"/>
            <a:t>Output shape:</a:t>
          </a:r>
          <a:r>
            <a:rPr lang="en-US" sz="1800" u="none" dirty="0"/>
            <a:t> 8 nodes (including neutral)</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u="sng" dirty="0"/>
            <a:t>Dense layer:</a:t>
          </a:r>
          <a:r>
            <a:rPr lang="en-US" sz="1800" u="none" dirty="0"/>
            <a:t> where the model is actually trained</a:t>
          </a:r>
          <a:endParaRPr lang="en-US" sz="1800" u="none"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
              <a:alphaOff val="0%"/>
            </a:schemeClr>
          </a:solidFill>
          <a:prstDash val="dash"/>
          <a:miter lim="8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79%"/>
              <a:alphaOff val="0%"/>
            </a:schemeClr>
          </a:solidFill>
          <a:prstDash val="dash"/>
          <a:miter lim="8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LinFactNeighborX="0.342%">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purl.oclc.org/ooxml/drawingml/diagram" xmlns:a="http://purl.oclc.org/ooxml/drawingml/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Data tuple input in a shape compatible for the model</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 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u="sng" dirty="0">
              <a:latin typeface="+mn-lt"/>
            </a:rPr>
            <a:t>Initiation of CNN:</a:t>
          </a:r>
          <a:r>
            <a:rPr lang="en-US" sz="1800" dirty="0">
              <a:latin typeface="+mn-lt"/>
            </a:rPr>
            <a:t> high level feature extraction to enhance training and predictions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 2</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Convolution:</a:t>
          </a:r>
          <a:r>
            <a:rPr lang="en-US" sz="1800" dirty="0"/>
            <a:t> the most important step as at the end of this face the input for LSTM is provided</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 3</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u="sng" dirty="0"/>
            <a:t>Hyperparameters:</a:t>
          </a:r>
          <a:r>
            <a:rPr lang="en-US" sz="1800" dirty="0"/>
            <a:t> tuning regarding the learning rate reduction among epochs, monitoring value for each set of epochs, patience, etc.</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u="sng" dirty="0"/>
            <a:t>LSTM model:</a:t>
          </a:r>
          <a:r>
            <a:rPr lang="en-US" sz="1800" dirty="0"/>
            <a:t> using the recursive nature of the network that is fed with high level features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
              <a:alphaOff val="0%"/>
            </a:schemeClr>
          </a:solidFill>
          <a:prstDash val="dash"/>
          <a:miter lim="8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79%"/>
              <a:alphaOff val="0%"/>
            </a:schemeClr>
          </a:solidFill>
          <a:prstDash val="dash"/>
          <a:miter lim="8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0</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Data tuple input in a shape compatible for the model</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
            <a:alphaOff val="0%"/>
          </a:schemeClr>
        </a:solidFill>
        <a:ln w="12700" cap="flat" cmpd="sng" algn="ctr">
          <a:solidFill>
            <a:schemeClr val="accent5">
              <a:hueOff val="90002"/>
              <a:satOff val="2.173%"/>
              <a:lumOff val="-10.49%"/>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latin typeface="+mn-lt"/>
            </a:rPr>
            <a:t>Forget Gate:</a:t>
          </a:r>
          <a:r>
            <a:rPr lang="en-US" sz="1800" kern="1200" dirty="0">
              <a:latin typeface="+mn-lt"/>
            </a:rPr>
            <a:t> decision over which bits of the cell state are useful</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
              <a:alphaOff val="0%"/>
            </a:schemeClr>
          </a:solidFill>
          <a:prstDash val="dash"/>
          <a:miter lim="8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
            <a:alphaOff val="0%"/>
          </a:schemeClr>
        </a:solidFill>
        <a:ln w="12700" cap="flat" cmpd="sng" algn="ctr">
          <a:solidFill>
            <a:schemeClr val="accent5">
              <a:hueOff val="180003"/>
              <a:satOff val="4.346%"/>
              <a:lumOff val="-20.98%"/>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2</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New memory network:</a:t>
          </a:r>
          <a:r>
            <a:rPr lang="en-US" sz="1800" kern="1200" dirty="0"/>
            <a:t> combination of previous hidden layers with new data input, using activation function (Relu in this case)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79%"/>
              <a:alphaOff val="0%"/>
            </a:schemeClr>
          </a:solidFill>
          <a:prstDash val="dash"/>
          <a:miter lim="8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3</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Input Gate:</a:t>
          </a:r>
          <a:r>
            <a:rPr lang="en-US" sz="1800" kern="1200" dirty="0"/>
            <a:t> checks if the new data is worth remembering, using a sigmoid function</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Output gate:</a:t>
          </a:r>
          <a:r>
            <a:rPr lang="en-US" sz="1800" kern="1200" dirty="0"/>
            <a:t> decides new hidden state, using updated cell state, previous hidden state and new data</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purl.oclc.org/ooxml/drawingml/diagram" xmlns:dsp="http://schemas.microsoft.com/office/drawing/2008/diagram" xmlns:a="http://purl.oclc.org/ooxml/drawingml/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0</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Data tuple input in a shape compatible for the model</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
            <a:alphaOff val="0%"/>
          </a:schemeClr>
        </a:solidFill>
        <a:ln w="12700" cap="flat" cmpd="sng" algn="ctr">
          <a:solidFill>
            <a:schemeClr val="accent5">
              <a:hueOff val="90002"/>
              <a:satOff val="2.173%"/>
              <a:lumOff val="-10.49%"/>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latin typeface="+mn-lt"/>
            </a:rPr>
            <a:t>2DCLayers:</a:t>
          </a:r>
          <a:r>
            <a:rPr lang="en-US" sz="1800" u="none" kern="1200" dirty="0">
              <a:latin typeface="+mn-lt"/>
            </a:rPr>
            <a:t> each C layer is proceeded with a max pooling operation</a:t>
          </a:r>
          <a:endParaRPr lang="en-U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
              <a:alphaOff val="0%"/>
            </a:schemeClr>
          </a:solidFill>
          <a:prstDash val="dash"/>
          <a:miter lim="8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
            <a:alphaOff val="0%"/>
          </a:schemeClr>
        </a:solidFill>
        <a:ln w="12700" cap="flat" cmpd="sng" algn="ctr">
          <a:solidFill>
            <a:schemeClr val="accent5">
              <a:hueOff val="180003"/>
              <a:satOff val="4.346%"/>
              <a:lumOff val="-20.98%"/>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2</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Flatten</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79%"/>
              <a:alphaOff val="0%"/>
            </a:schemeClr>
          </a:solidFill>
          <a:prstDash val="dash"/>
          <a:miter lim="8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3</a:t>
          </a:r>
        </a:p>
      </dsp:txBody>
      <dsp:txXfrm>
        <a:off x="6523117" y="1790937"/>
        <a:ext cx="1955960" cy="397986"/>
      </dsp:txXfrm>
    </dsp:sp>
    <dsp:sp modelId="{1BB5FD64-47F9-47A3-911F-535BFE17A3B9}">
      <dsp:nvSpPr>
        <dsp:cNvPr id="0" name=""/>
        <dsp:cNvSpPr/>
      </dsp:nvSpPr>
      <dsp:spPr>
        <a:xfrm>
          <a:off x="588227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Dense layer:</a:t>
          </a:r>
          <a:r>
            <a:rPr lang="en-US" sz="1800" u="none" kern="1200" dirty="0"/>
            <a:t> where the model is actually trained</a:t>
          </a:r>
          <a:endParaRPr lang="en-US" sz="1800" u="none" kern="1200" dirty="0">
            <a:latin typeface="+mn-lt"/>
          </a:endParaRPr>
        </a:p>
      </dsp:txBody>
      <dsp:txXfrm>
        <a:off x="5882279"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Output shape:</a:t>
          </a:r>
          <a:r>
            <a:rPr lang="en-US" sz="1800" u="none" kern="1200" dirty="0"/>
            <a:t> 8 nodes (including neutral)</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purl.oclc.org/ooxml/drawingml/diagram" xmlns:dsp="http://schemas.microsoft.com/office/drawing/2008/diagram" xmlns:a="http://purl.oclc.org/ooxml/drawingml/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0</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Data tuple input in a shape compatible for the model</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
            <a:alphaOff val="0%"/>
          </a:schemeClr>
        </a:solidFill>
        <a:ln w="12700" cap="flat" cmpd="sng" algn="ctr">
          <a:solidFill>
            <a:schemeClr val="accent5">
              <a:hueOff val="90002"/>
              <a:satOff val="2.173%"/>
              <a:lumOff val="-10.49%"/>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latin typeface="+mn-lt"/>
            </a:rPr>
            <a:t>Initiation of CNN:</a:t>
          </a:r>
          <a:r>
            <a:rPr lang="en-US" sz="1800" kern="1200" dirty="0">
              <a:latin typeface="+mn-lt"/>
            </a:rPr>
            <a:t> high level feature extraction to enhance training and predictions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
              <a:alphaOff val="0%"/>
            </a:schemeClr>
          </a:solidFill>
          <a:prstDash val="dash"/>
          <a:miter lim="8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
            <a:alphaOff val="0%"/>
          </a:schemeClr>
        </a:solidFill>
        <a:ln w="12700" cap="flat" cmpd="sng" algn="ctr">
          <a:solidFill>
            <a:schemeClr val="accent5">
              <a:hueOff val="180003"/>
              <a:satOff val="4.346%"/>
              <a:lumOff val="-20.98%"/>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2</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Convolution:</a:t>
          </a:r>
          <a:r>
            <a:rPr lang="en-US" sz="1800" kern="1200" dirty="0"/>
            <a:t> the most important step as at the end of this face the input for LSTM is provided</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79%"/>
              <a:alphaOff val="0%"/>
            </a:schemeClr>
          </a:solidFill>
          <a:prstDash val="dash"/>
          <a:miter lim="8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3</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LSTM model:</a:t>
          </a:r>
          <a:r>
            <a:rPr lang="en-US" sz="1800" kern="1200" dirty="0"/>
            <a:t> using the recursive nature of the network that is fed with high level features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Hyperparameters:</a:t>
          </a:r>
          <a:r>
            <a:rPr lang="en-US" sz="1800" kern="1200" dirty="0"/>
            <a:t> tuning regarding the learning rate reduction among epochs, monitoring value for each set of epochs, patience, etc.</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layout2.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layout3.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quickStyle1.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674279023"/>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186587161"/>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1666087117"/>
      </p:ext>
    </p:extLst>
  </p:cSld>
  <p:clrMapOvr>
    <a:masterClrMapping/>
  </p:clrMapOvr>
</p:notes>
</file>

<file path=ppt/notesSlides/notesSlide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101600" dist="50800" dir="732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
                <a:lumOff val="10%"/>
              </a:schemeClr>
            </a:soli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
                  </a:schemeClr>
                </a:solidFill>
              </a:rPr>
              <a:t>Click to edit Master subtitle style</a:t>
            </a:r>
            <a:endParaRPr lang="en-US" dirty="0">
              <a:solidFill>
                <a:schemeClr val="tx1">
                  <a:alpha val="6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
                  <a:lumOff val="6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101600" dist="50800" dir="732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
                <a:lumOff val="10%"/>
              </a:schemeClr>
            </a:soli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
                <a:schemeClr val="bg2">
                  <a:lumMod val="50%"/>
                  <a:lumOff val="50%"/>
                </a:schemeClr>
              </a:gs>
              <a:gs pos="60%">
                <a:schemeClr val="bg2">
                  <a:lumMod val="100%"/>
                </a:schemeClr>
              </a:gs>
            </a:gsLst>
            <a:path path="circle">
              <a:fillToRect l="100%" b="100%"/>
            </a:path>
            <a:tileRect t="-100%" r="-100%"/>
          </a:gradFill>
          <a:ln>
            <a:noFill/>
          </a:ln>
          <a:effectLst>
            <a:innerShdw blurRad="254000" dist="127000" dir="2700000">
              <a:schemeClr val="accent1">
                <a:lumMod val="60%"/>
                <a:lumOff val="40%"/>
                <a:alpha val="4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
              </a:lnSpc>
              <a:buNone/>
              <a:defRPr sz="2400">
                <a:solidFill>
                  <a:schemeClr val="tx1">
                    <a:alpha val="8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101600" dist="50800" dir="732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
                  <a:schemeClr val="accent1">
                    <a:lumMod val="60%"/>
                    <a:lumOff val="40%"/>
                    <a:alpha val="0%"/>
                  </a:schemeClr>
                </a:gs>
                <a:gs pos="0%">
                  <a:schemeClr val="bg2">
                    <a:lumMod val="75%"/>
                    <a:lumOff val="25%"/>
                    <a:alpha val="33%"/>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
                <a:schemeClr val="bg2">
                  <a:alpha val="60%"/>
                </a:schemeClr>
              </a:gs>
              <a:gs pos="28%">
                <a:schemeClr val="bg2">
                  <a:alpha val="0%"/>
                </a:schemeClr>
              </a:gs>
            </a:gsLst>
            <a:lin ang="5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
                <a:schemeClr val="bg2">
                  <a:alpha val="60%"/>
                </a:schemeClr>
              </a:gs>
              <a:gs pos="0%">
                <a:schemeClr val="bg2">
                  <a:alpha val="0%"/>
                </a:schemeClr>
              </a:gs>
            </a:gsLst>
            <a:lin ang="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
                  </a:schemeClr>
                </a:solidFill>
              </a:rPr>
              <a:t>Click to edit Master subtitle style</a:t>
            </a:r>
            <a:endParaRPr lang="en-US" dirty="0">
              <a:solidFill>
                <a:schemeClr val="tx1">
                  <a:alpha val="6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purl.oclc.org/ooxml/drawingml/main" xmlns:r="http://purl.oclc.org/ooxml/officeDocument/relationships" xmlns:p="http://purl.oclc.org/ooxml/presentationml/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
                <a:schemeClr val="bg2">
                  <a:alpha val="60%"/>
                </a:schemeClr>
              </a:gs>
            </a:gsLst>
            <a:lin ang="10800000" scaled="1"/>
          </a:gradFill>
        </p:spPr>
        <p:txBody>
          <a:bodyPr>
            <a:noAutofit/>
          </a:bodyPr>
          <a:lstStyle>
            <a:lvl1pPr marL="548640" indent="0">
              <a:lnSpc>
                <a:spcPct val="200%"/>
              </a:lnSpc>
              <a:buNone/>
              <a:defRPr/>
            </a:lvl1pPr>
          </a:lstStyle>
          <a:p>
            <a:r>
              <a:rPr lang="en-US">
                <a:solidFill>
                  <a:schemeClr val="tx1">
                    <a:alpha val="60%"/>
                  </a:schemeClr>
                </a:solidFill>
              </a:rPr>
              <a:t>Click to edit Master subtitle style</a:t>
            </a:r>
            <a:endParaRPr lang="en-US" dirty="0">
              <a:solidFill>
                <a:schemeClr val="tx1">
                  <a:alpha val="6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
                <a:schemeClr val="bg2">
                  <a:alpha val="7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purl.oclc.org/ooxml/drawingml/main" xmlns:r="http://purl.oclc.org/ooxml/officeDocument/relationships" xmlns:p="http://purl.oclc.org/ooxml/presentationml/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
                  <a:lumOff val="6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20%"/>
              </a:schemeClr>
            </a:solidFill>
            <a:ln>
              <a:noFill/>
            </a:ln>
            <a:effectLst>
              <a:softEdge rad="1016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
                  <a:schemeClr val="bg2">
                    <a:lumMod val="90%"/>
                    <a:lumOff val="10%"/>
                    <a:alpha val="20%"/>
                  </a:schemeClr>
                </a:gs>
                <a:gs pos="100%">
                  <a:schemeClr val="accent1">
                    <a:lumMod val="60%"/>
                    <a:lumOff val="40%"/>
                    <a:alpha val="20%"/>
                  </a:schemeClr>
                </a:gs>
              </a:gsLst>
              <a:lin ang="0" scaled="0"/>
              <a:tileRect/>
            </a:gradFill>
            <a:ln>
              <a:noFill/>
            </a:ln>
            <a:effectLst>
              <a:innerShdw blurRad="254000">
                <a:schemeClr val="bg2">
                  <a:lumMod val="90%"/>
                  <a:lumOff val="1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
                  <a:schemeClr val="bg2">
                    <a:lumMod val="90%"/>
                    <a:lumOff val="10%"/>
                    <a:alpha val="20%"/>
                  </a:schemeClr>
                </a:gs>
                <a:gs pos="100%">
                  <a:schemeClr val="accent1">
                    <a:lumMod val="60%"/>
                    <a:lumOff val="40%"/>
                    <a:alpha val="20%"/>
                  </a:schemeClr>
                </a:gs>
              </a:gsLst>
              <a:lin ang="19800000" scaled="0"/>
              <a:tileRect/>
            </a:gradFill>
            <a:ln>
              <a:noFill/>
            </a:ln>
            <a:effectLst>
              <a:innerShdw blurRad="254000">
                <a:schemeClr val="bg2">
                  <a:lumMod val="90%"/>
                  <a:lumOff val="1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
                  <a:schemeClr val="bg2">
                    <a:lumMod val="90%"/>
                    <a:lumOff val="10%"/>
                    <a:alpha val="20%"/>
                  </a:schemeClr>
                </a:gs>
                <a:gs pos="100%">
                  <a:schemeClr val="accent1">
                    <a:lumMod val="60%"/>
                    <a:lumOff val="40%"/>
                    <a:alpha val="20%"/>
                  </a:schemeClr>
                </a:gs>
              </a:gsLst>
              <a:lin ang="18000000" scaled="0"/>
              <a:tileRect/>
            </a:gradFill>
            <a:ln>
              <a:noFill/>
            </a:ln>
            <a:effectLst>
              <a:innerShdw blurRad="254000">
                <a:schemeClr val="accent1">
                  <a:lumMod val="60%"/>
                  <a:lumOff val="40%"/>
                  <a:alpha val="6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
                <a:schemeClr val="bg2">
                  <a:lumMod val="50%"/>
                  <a:lumOff val="50%"/>
                </a:schemeClr>
              </a:gs>
              <a:gs pos="60%">
                <a:schemeClr val="bg2">
                  <a:lumMod val="100%"/>
                </a:schemeClr>
              </a:gs>
            </a:gsLst>
            <a:path path="circle">
              <a:fillToRect l="100%" b="100%"/>
            </a:path>
            <a:tileRect t="-100%" r="-100%"/>
          </a:gradFill>
          <a:ln>
            <a:noFill/>
          </a:ln>
          <a:effectLst>
            <a:innerShdw blurRad="254000" dist="127000" dir="2700000">
              <a:schemeClr val="accent1">
                <a:lumMod val="60%"/>
                <a:lumOff val="40%"/>
                <a:alpha val="4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
                <a:schemeClr val="bg2">
                  <a:alpha val="60%"/>
                </a:schemeClr>
              </a:gs>
              <a:gs pos="40%">
                <a:schemeClr val="bg2">
                  <a:alpha val="0%"/>
                </a:schemeClr>
              </a:gs>
            </a:gsLst>
            <a:lin ang="5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
                <a:schemeClr val="bg2">
                  <a:lumMod val="50%"/>
                  <a:lumOff val="50%"/>
                </a:schemeClr>
              </a:gs>
              <a:gs pos="60%">
                <a:schemeClr val="bg2">
                  <a:lumMod val="100%"/>
                </a:schemeClr>
              </a:gs>
            </a:gsLst>
            <a:path path="circle">
              <a:fillToRect l="100%" b="100%"/>
            </a:path>
            <a:tileRect t="-100%" r="-100%"/>
          </a:gradFill>
          <a:ln>
            <a:noFill/>
          </a:ln>
          <a:effectLst>
            <a:innerShdw blurRad="254000" dist="127000" dir="2700000">
              <a:schemeClr val="accent1">
                <a:lumMod val="60%"/>
                <a:lumOff val="40%"/>
                <a:alpha val="4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theme" Target="../theme/theme1.xml"/><Relationship Id="rId2" Type="http://purl.oclc.org/ooxml/officeDocument/relationships/slideLayout" Target="../slideLayouts/slideLayout2.xml"/><Relationship Id="rId16" Type="http://purl.oclc.org/ooxml/officeDocument/relationships/slideLayout" Target="../slideLayouts/slideLayout16.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
                    <a:alpha val="8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
                    <a:alpha val="8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
                    <a:alpha val="8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3" Type="http://purl.oclc.org/ooxml/officeDocument/relationships/image" Target="../media/image12.png"/><Relationship Id="rId2" Type="http://purl.oclc.org/ooxml/officeDocument/relationships/image" Target="../media/image11.png"/><Relationship Id="rId1" Type="http://purl.oclc.org/ooxml/officeDocument/relationships/slideLayout" Target="../slideLayouts/slideLayout10.xml"/></Relationships>
</file>

<file path=ppt/slides/_rels/slide11.xml.rels><?xml version="1.0" encoding="UTF-8" standalone="yes"?>
<Relationships xmlns="http://schemas.openxmlformats.org/package/2006/relationships"><Relationship Id="rId3" Type="http://purl.oclc.org/ooxml/officeDocument/relationships/image" Target="../media/image14.png"/><Relationship Id="rId2" Type="http://purl.oclc.org/ooxml/officeDocument/relationships/image" Target="../media/image13.png"/><Relationship Id="rId1" Type="http://purl.oclc.org/ooxml/officeDocument/relationships/slideLayout" Target="../slideLayouts/slideLayout10.xml"/></Relationships>
</file>

<file path=ppt/slides/_rels/slide12.xml.rels><?xml version="1.0" encoding="UTF-8" standalone="yes"?>
<Relationships xmlns="http://schemas.openxmlformats.org/package/2006/relationships"><Relationship Id="rId3" Type="http://purl.oclc.org/ooxml/officeDocument/relationships/image" Target="../media/image15.jpg"/><Relationship Id="rId2" Type="http://purl.oclc.org/ooxml/officeDocument/relationships/notesSlide" Target="../notesSlides/notesSlide8.xml"/><Relationship Id="rId1" Type="http://purl.oclc.org/ooxml/officeDocument/relationships/slideLayout" Target="../slideLayouts/slideLayout4.xml"/></Relationships>
</file>

<file path=ppt/slides/_rels/slide2.xml.rels><?xml version="1.0" encoding="UTF-8" standalone="yes"?>
<Relationships xmlns="http://schemas.openxmlformats.org/package/2006/relationships"><Relationship Id="rId3" Type="http://purl.oclc.org/ooxml/officeDocument/relationships/image" Target="../media/image3.jpeg"/><Relationship Id="rId2" Type="http://purl.oclc.org/ooxml/officeDocument/relationships/image" Target="../media/image2.jpeg"/><Relationship Id="rId1" Type="http://purl.oclc.org/ooxml/officeDocument/relationships/slideLayout" Target="../slideLayouts/slideLayout2.xml"/><Relationship Id="rId4" Type="http://purl.oclc.org/ooxml/officeDocument/relationships/image" Target="../media/image4.jpeg"/></Relationships>
</file>

<file path=ppt/slides/_rels/slide3.xml.rels><?xml version="1.0" encoding="UTF-8" standalone="yes"?>
<Relationships xmlns="http://schemas.openxmlformats.org/package/2006/relationships"><Relationship Id="rId3" Type="http://purl.oclc.org/ooxml/officeDocument/relationships/image" Target="../media/image5.jpeg"/><Relationship Id="rId2" Type="http://purl.oclc.org/ooxml/officeDocument/relationships/notesSlide" Target="../notesSlides/notesSlide2.xml"/><Relationship Id="rId1" Type="http://purl.oclc.org/ooxml/officeDocument/relationships/slideLayout" Target="../slideLayouts/slideLayout3.xml"/><Relationship Id="rId6" Type="http://purl.oclc.org/ooxml/officeDocument/relationships/image" Target="../media/image8.jpeg"/><Relationship Id="rId5" Type="http://purl.oclc.org/ooxml/officeDocument/relationships/image" Target="../media/image7.jpeg"/><Relationship Id="rId4" Type="http://purl.oclc.org/ooxml/officeDocument/relationships/image" Target="../media/image6.jpeg"/></Relationships>
</file>

<file path=ppt/slides/_rels/slide4.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2" Type="http://purl.oclc.org/ooxml/officeDocument/relationships/notesSlide" Target="../notesSlides/notesSlide4.xml"/><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3" Type="http://purl.oclc.org/ooxml/officeDocument/relationships/diagramData" Target="../diagrams/data1.xml"/><Relationship Id="rId7" Type="http://schemas.microsoft.com/office/2007/relationships/diagramDrawing" Target="../diagrams/drawing1.xml"/><Relationship Id="rId2" Type="http://purl.oclc.org/ooxml/officeDocument/relationships/notesSlide" Target="../notesSlides/notesSlide5.xml"/><Relationship Id="rId1" Type="http://purl.oclc.org/ooxml/officeDocument/relationships/slideLayout" Target="../slideLayouts/slideLayout6.xml"/><Relationship Id="rId6" Type="http://purl.oclc.org/ooxml/officeDocument/relationships/diagramColors" Target="../diagrams/colors1.xml"/><Relationship Id="rId5" Type="http://purl.oclc.org/ooxml/officeDocument/relationships/diagramQuickStyle" Target="../diagrams/quickStyle1.xml"/><Relationship Id="rId4" Type="http://purl.oclc.org/ooxml/officeDocument/relationships/diagramLayout" Target="../diagrams/layout1.xml"/></Relationships>
</file>

<file path=ppt/slides/_rels/slide7.xml.rels><?xml version="1.0" encoding="UTF-8" standalone="yes"?>
<Relationships xmlns="http://schemas.openxmlformats.org/package/2006/relationships"><Relationship Id="rId3" Type="http://purl.oclc.org/ooxml/officeDocument/relationships/diagramData" Target="../diagrams/data2.xml"/><Relationship Id="rId7" Type="http://schemas.microsoft.com/office/2007/relationships/diagramDrawing" Target="../diagrams/drawing2.xml"/><Relationship Id="rId2" Type="http://purl.oclc.org/ooxml/officeDocument/relationships/notesSlide" Target="../notesSlides/notesSlide6.xml"/><Relationship Id="rId1" Type="http://purl.oclc.org/ooxml/officeDocument/relationships/slideLayout" Target="../slideLayouts/slideLayout6.xml"/><Relationship Id="rId6" Type="http://purl.oclc.org/ooxml/officeDocument/relationships/diagramColors" Target="../diagrams/colors2.xml"/><Relationship Id="rId5" Type="http://purl.oclc.org/ooxml/officeDocument/relationships/diagramQuickStyle" Target="../diagrams/quickStyle2.xml"/><Relationship Id="rId4" Type="http://purl.oclc.org/ooxml/officeDocument/relationships/diagramLayout" Target="../diagrams/layout2.xml"/></Relationships>
</file>

<file path=ppt/slides/_rels/slide8.xml.rels><?xml version="1.0" encoding="UTF-8" standalone="yes"?>
<Relationships xmlns="http://schemas.openxmlformats.org/package/2006/relationships"><Relationship Id="rId3" Type="http://purl.oclc.org/ooxml/officeDocument/relationships/diagramData" Target="../diagrams/data3.xml"/><Relationship Id="rId7" Type="http://schemas.microsoft.com/office/2007/relationships/diagramDrawing" Target="../diagrams/drawing3.xml"/><Relationship Id="rId2" Type="http://purl.oclc.org/ooxml/officeDocument/relationships/notesSlide" Target="../notesSlides/notesSlide7.xml"/><Relationship Id="rId1" Type="http://purl.oclc.org/ooxml/officeDocument/relationships/slideLayout" Target="../slideLayouts/slideLayout6.xml"/><Relationship Id="rId6" Type="http://purl.oclc.org/ooxml/officeDocument/relationships/diagramColors" Target="../diagrams/colors3.xml"/><Relationship Id="rId5" Type="http://purl.oclc.org/ooxml/officeDocument/relationships/diagramQuickStyle" Target="../diagrams/quickStyle3.xml"/><Relationship Id="rId4" Type="http://purl.oclc.org/ooxml/officeDocument/relationships/diagramLayout" Target="../diagrams/layout3.xml"/></Relationships>
</file>

<file path=ppt/slides/_rels/slide9.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Layout" Target="../slideLayouts/slideLayout10.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26000"/>
            <a:ext cx="3565524" cy="2384898"/>
          </a:xfrm>
        </p:spPr>
        <p:txBody>
          <a:bodyPr anchor="b" anchorCtr="0">
            <a:normAutofit/>
          </a:bodyPr>
          <a:lstStyle/>
          <a:p>
            <a:r>
              <a:rPr lang="en-US" sz="3600" dirty="0"/>
              <a:t>Speech Emotion Recognition on Augmented Data</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2384898"/>
          </a:xfrm>
        </p:spPr>
        <p:txBody>
          <a:bodyPr>
            <a:normAutofit/>
          </a:bodyPr>
          <a:lstStyle/>
          <a:p>
            <a:r>
              <a:rPr lang="en-US" dirty="0"/>
              <a:t>Aristeidis Kalokyris (dit2106)</a:t>
            </a:r>
          </a:p>
          <a:p>
            <a:r>
              <a:rPr lang="en-US" dirty="0"/>
              <a:t>Nikolaos Katsimpras (dit2108)</a:t>
            </a:r>
          </a:p>
          <a:p>
            <a:r>
              <a:rPr lang="en-US" i="1" dirty="0"/>
              <a:t>Instructor:</a:t>
            </a:r>
          </a:p>
          <a:p>
            <a:r>
              <a:rPr lang="en-US" i="1" dirty="0"/>
              <a:t>T. Yannakopoulos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ABD0915-FC20-CBC0-E5FD-A98ED7F44487}"/>
              </a:ext>
            </a:extLst>
          </p:cNvPr>
          <p:cNvSpPr/>
          <p:nvPr/>
        </p:nvSpPr>
        <p:spPr>
          <a:xfrm>
            <a:off x="5642517" y="1215275"/>
            <a:ext cx="5486400" cy="5291937"/>
          </a:xfrm>
          <a:prstGeom prst="roundRect">
            <a:avLst/>
          </a:prstGeom>
          <a:solidFill>
            <a:schemeClr val="tx1"/>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819175"/>
          </a:xfrm>
        </p:spPr>
        <p:txBody>
          <a:bodyPr/>
          <a:lstStyle/>
          <a:p>
            <a:r>
              <a:rPr lang="en-US" sz="4000" dirty="0"/>
              <a:t>Deep CON2D CNN Results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0862" y="1536298"/>
            <a:ext cx="4649490" cy="5210189"/>
          </a:xfrm>
        </p:spPr>
        <p:txBody>
          <a:bodyPr>
            <a:normAutofit/>
          </a:bodyPr>
          <a:lstStyle/>
          <a:p>
            <a:pPr lvl="0"/>
            <a:r>
              <a:rPr lang="en-US" dirty="0"/>
              <a:t>The learning rate seems to be avoiding overfitting but stays almost intact after 20 epochs</a:t>
            </a:r>
          </a:p>
          <a:p>
            <a:pPr lvl="0"/>
            <a:r>
              <a:rPr lang="en-US" dirty="0"/>
              <a:t>The 60 epochs seem to be a little bit too long, in opposition to the simple LSTM architecture</a:t>
            </a:r>
          </a:p>
          <a:p>
            <a:pPr lvl="0"/>
            <a:r>
              <a:rPr lang="en-US" dirty="0"/>
              <a:t>The validation accuracy though seems to improve until the first 35 epochs</a:t>
            </a:r>
          </a:p>
          <a:p>
            <a:r>
              <a:rPr lang="en-US" dirty="0"/>
              <a:t>The difference between the most successful model deployed and the lesser successful ones is that it has more convolution layers</a:t>
            </a:r>
          </a:p>
          <a:p>
            <a:r>
              <a:rPr lang="en-US" dirty="0"/>
              <a:t>The final result of validation accuracy was 64.27</a:t>
            </a:r>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8" name="Content Placeholder 7" descr="Graphical user interface&#10;&#10;Description automatically generated">
            <a:extLst>
              <a:ext uri="{FF2B5EF4-FFF2-40B4-BE49-F238E27FC236}">
                <a16:creationId xmlns:a16="http://schemas.microsoft.com/office/drawing/2014/main" id="{352B66B2-E5C8-CE78-62A3-AE69263B2D92}"/>
              </a:ext>
            </a:extLst>
          </p:cNvPr>
          <p:cNvPicPr>
            <a:picLocks noGrp="1" noChangeAspect="1"/>
          </p:cNvPicPr>
          <p:nvPr>
            <p:ph sz="quarter" idx="4"/>
          </p:nvPr>
        </p:nvPicPr>
        <p:blipFill>
          <a:blip r:embed="rId2"/>
          <a:stretch>
            <a:fillRect/>
          </a:stretch>
        </p:blipFill>
        <p:spPr>
          <a:xfrm>
            <a:off x="6206649" y="1319059"/>
            <a:ext cx="4358136" cy="1466607"/>
          </a:xfrm>
        </p:spPr>
      </p:pic>
      <p:pic>
        <p:nvPicPr>
          <p:cNvPr id="11" name="Content Placeholder 10" descr="A picture containing text, white&#10;&#10;Description automatically generated">
            <a:extLst>
              <a:ext uri="{FF2B5EF4-FFF2-40B4-BE49-F238E27FC236}">
                <a16:creationId xmlns:a16="http://schemas.microsoft.com/office/drawing/2014/main" id="{8A142944-0563-EEA5-B43A-50177601C1F9}"/>
              </a:ext>
            </a:extLst>
          </p:cNvPr>
          <p:cNvPicPr>
            <a:picLocks noGrp="1" noChangeAspect="1"/>
          </p:cNvPicPr>
          <p:nvPr>
            <p:ph sz="quarter" idx="14"/>
          </p:nvPr>
        </p:nvPicPr>
        <p:blipFill>
          <a:blip r:embed="rId3"/>
          <a:stretch>
            <a:fillRect/>
          </a:stretch>
        </p:blipFill>
        <p:spPr>
          <a:xfrm>
            <a:off x="6631529" y="2889450"/>
            <a:ext cx="3508375" cy="3234035"/>
          </a:xfrm>
        </p:spPr>
      </p:pic>
    </p:spTree>
    <p:extLst>
      <p:ext uri="{BB962C8B-B14F-4D97-AF65-F5344CB8AC3E}">
        <p14:creationId xmlns:p14="http://schemas.microsoft.com/office/powerpoint/2010/main" val="1716753892"/>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ABD0915-FC20-CBC0-E5FD-A98ED7F44487}"/>
              </a:ext>
            </a:extLst>
          </p:cNvPr>
          <p:cNvSpPr/>
          <p:nvPr/>
        </p:nvSpPr>
        <p:spPr>
          <a:xfrm>
            <a:off x="5642517" y="1215275"/>
            <a:ext cx="5486400" cy="5291937"/>
          </a:xfrm>
          <a:prstGeom prst="roundRect">
            <a:avLst/>
          </a:prstGeom>
          <a:solidFill>
            <a:schemeClr val="tx1"/>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sz="4000" dirty="0"/>
              <a:t>CNN+LSTM results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0862" y="1190611"/>
            <a:ext cx="4649490" cy="5210189"/>
          </a:xfrm>
        </p:spPr>
        <p:txBody>
          <a:bodyPr>
            <a:normAutofit/>
          </a:bodyPr>
          <a:lstStyle/>
          <a:p>
            <a:pPr lvl="0"/>
            <a:r>
              <a:rPr lang="en-US" dirty="0"/>
              <a:t>The learning rate and testing loss are showing a form </a:t>
            </a:r>
            <a:r>
              <a:rPr lang="en-US"/>
              <a:t>of underfitting </a:t>
            </a:r>
            <a:r>
              <a:rPr lang="en-US" dirty="0"/>
              <a:t>after a number of epochs</a:t>
            </a:r>
          </a:p>
          <a:p>
            <a:pPr lvl="0"/>
            <a:r>
              <a:rPr lang="en-US" dirty="0"/>
              <a:t>The callback functions used played a crucial role to avoid this and keep only the best results</a:t>
            </a:r>
          </a:p>
          <a:p>
            <a:pPr lvl="0"/>
            <a:r>
              <a:rPr lang="en-US" dirty="0"/>
              <a:t>The additional convolutional layers in the beginning seem to enhance the training process</a:t>
            </a:r>
          </a:p>
          <a:p>
            <a:r>
              <a:rPr lang="en-US" dirty="0"/>
              <a:t>After trying different number of layers, the 3-CONV1D and 3-CONV1D were the most promising</a:t>
            </a:r>
          </a:p>
          <a:p>
            <a:r>
              <a:rPr lang="en-US" dirty="0"/>
              <a:t>The final result of validation accuracy was 63.99%, a fair score comparing to other state-of-the-art examples</a:t>
            </a:r>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8" name="Content Placeholder 7" descr="Graphical user interface&#10;&#10;Description automatically generated">
            <a:extLst>
              <a:ext uri="{FF2B5EF4-FFF2-40B4-BE49-F238E27FC236}">
                <a16:creationId xmlns:a16="http://schemas.microsoft.com/office/drawing/2014/main" id="{C88666FF-F20D-0585-3364-CFF5AA4266FD}"/>
              </a:ext>
            </a:extLst>
          </p:cNvPr>
          <p:cNvPicPr>
            <a:picLocks noGrp="1" noChangeAspect="1"/>
          </p:cNvPicPr>
          <p:nvPr>
            <p:ph sz="quarter" idx="4"/>
          </p:nvPr>
        </p:nvPicPr>
        <p:blipFill>
          <a:blip r:embed="rId2"/>
          <a:stretch>
            <a:fillRect/>
          </a:stretch>
        </p:blipFill>
        <p:spPr>
          <a:xfrm>
            <a:off x="6004801" y="1406075"/>
            <a:ext cx="4761831" cy="1598290"/>
          </a:xfrm>
        </p:spPr>
      </p:pic>
      <p:pic>
        <p:nvPicPr>
          <p:cNvPr id="11" name="Content Placeholder 10" descr="Table, calendar&#10;&#10;Description automatically generated">
            <a:extLst>
              <a:ext uri="{FF2B5EF4-FFF2-40B4-BE49-F238E27FC236}">
                <a16:creationId xmlns:a16="http://schemas.microsoft.com/office/drawing/2014/main" id="{6275D31D-BB51-C5D8-5E96-7D98483D258E}"/>
              </a:ext>
            </a:extLst>
          </p:cNvPr>
          <p:cNvPicPr>
            <a:picLocks noGrp="1" noChangeAspect="1"/>
          </p:cNvPicPr>
          <p:nvPr>
            <p:ph sz="quarter" idx="14"/>
          </p:nvPr>
        </p:nvPicPr>
        <p:blipFill>
          <a:blip r:embed="rId3"/>
          <a:stretch>
            <a:fillRect/>
          </a:stretch>
        </p:blipFill>
        <p:spPr>
          <a:xfrm>
            <a:off x="6670195" y="3103608"/>
            <a:ext cx="3508375" cy="3205117"/>
          </a:xfrm>
        </p:spPr>
      </p:pic>
    </p:spTree>
    <p:extLst>
      <p:ext uri="{BB962C8B-B14F-4D97-AF65-F5344CB8AC3E}">
        <p14:creationId xmlns:p14="http://schemas.microsoft.com/office/powerpoint/2010/main" val="2452761201"/>
      </p:ext>
    </p:extLst>
  </p:cSld>
  <p:clrMapOvr>
    <a:masterClrMapping/>
  </p:clrMapOvr>
</p:sld>
</file>

<file path=ppt/slides/slide12.xml><?xml version="1.0" encoding="utf-8"?>
<p:sld xmlns:a="http://purl.oclc.org/ooxml/drawingml/main" xmlns:r="http://purl.oclc.org/ooxml/officeDocument/relationships" xmlns:p="http://purl.oclc.org/ooxml/presentationml/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
          </a:ln>
          <a:effectLst/>
          <a:extLst>
            <a:ext uri="{91240B29-F687-4F45-9708-019B960494DF}">
              <a14:hiddenLine xmlns:a14="http://schemas.microsoft.com/office/drawing/2010/main" w="12700" cap="flat" cmpd="sng" algn="ctr">
                <a:solidFill>
                  <a:schemeClr val="accent1">
                    <a:shade val="50%"/>
                  </a:schemeClr>
                </a:solidFill>
                <a:prstDash val="solid"/>
                <a:miter lim="800%"/>
              </a14:hiddenLine>
            </a:ext>
          </a:ex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
                <a:schemeClr val="bg2">
                  <a:alpha val="60%"/>
                </a:schemeClr>
              </a:gs>
              <a:gs pos="28%">
                <a:schemeClr val="bg2">
                  <a:alpha val="0%"/>
                </a:schemeClr>
              </a:gs>
            </a:gsLst>
            <a:lin ang="5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
                <a:schemeClr val="bg2">
                  <a:alpha val="60%"/>
                </a:schemeClr>
              </a:gs>
              <a:gs pos="0%">
                <a:schemeClr val="bg2">
                  <a:alpha val="0%"/>
                </a:schemeClr>
              </a:gs>
            </a:gsLst>
            <a:lin ang="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
              </a:lnSpc>
            </a:pPr>
            <a:r>
              <a:rPr lang="en-US" sz="6400" kern="1200" dirty="0">
                <a:solidFill>
                  <a:schemeClr val="tx1"/>
                </a:solidFill>
                <a:latin typeface="+mj-lt"/>
                <a:ea typeface="+mj-ea"/>
                <a:cs typeface="+mj-cs"/>
              </a:rPr>
              <a:t>Thank you</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56002182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145710"/>
          </a:xfrm>
        </p:spPr>
        <p:txBody>
          <a:bodyPr/>
          <a:lstStyle/>
          <a:p>
            <a:r>
              <a:rPr lang="en-US" dirty="0"/>
              <a:t>Project Outline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38629" y="1907869"/>
            <a:ext cx="5749574" cy="3623132"/>
          </a:xfrm>
        </p:spPr>
        <p:txBody>
          <a:bodyPr/>
          <a:lstStyle/>
          <a:p>
            <a:pPr marL="342900" indent="-342900">
              <a:buFont typeface="Arial" panose="020B0604020202020204" pitchFamily="34" charset="0"/>
              <a:buChar char="•"/>
            </a:pPr>
            <a:r>
              <a:rPr lang="en-US" dirty="0"/>
              <a:t>Selection of the Data Corpus (RAVDESS Data Set)</a:t>
            </a:r>
          </a:p>
          <a:p>
            <a:pPr marL="342900" indent="-342900">
              <a:buFont typeface="Arial" panose="020B0604020202020204" pitchFamily="34" charset="0"/>
              <a:buChar char="•"/>
            </a:pPr>
            <a:r>
              <a:rPr lang="en-US" dirty="0"/>
              <a:t>Exploration of the Feature Extraction techniques</a:t>
            </a:r>
          </a:p>
          <a:p>
            <a:pPr marL="342900" indent="-342900">
              <a:buFont typeface="Arial" panose="020B0604020202020204" pitchFamily="34" charset="0"/>
              <a:buChar char="•"/>
            </a:pPr>
            <a:r>
              <a:rPr lang="en-US" dirty="0"/>
              <a:t>Data Augmentation strategies</a:t>
            </a:r>
          </a:p>
          <a:p>
            <a:pPr marL="342900" indent="-342900">
              <a:buFont typeface="Arial" panose="020B0604020202020204" pitchFamily="34" charset="0"/>
              <a:buChar char="•"/>
            </a:pPr>
            <a:r>
              <a:rPr lang="en-US" dirty="0"/>
              <a:t>DL Model architectures selection</a:t>
            </a:r>
          </a:p>
          <a:p>
            <a:pPr marL="342900" indent="-342900">
              <a:buFont typeface="Arial" panose="020B0604020202020204" pitchFamily="34" charset="0"/>
              <a:buChar char="•"/>
            </a:pPr>
            <a:r>
              <a:rPr lang="en-US" dirty="0"/>
              <a:t>Model deployment and Hyper-parameter tuning</a:t>
            </a:r>
          </a:p>
          <a:p>
            <a:pPr marL="342900" indent="-342900">
              <a:buFont typeface="Arial" panose="020B0604020202020204" pitchFamily="34" charset="0"/>
              <a:buChar char="•"/>
            </a:pPr>
            <a:r>
              <a:rPr lang="en-US" dirty="0"/>
              <a:t>Comparison between the validation results of selected DL architectures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88063" y="170828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018934"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191971"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60934" y="3971942"/>
            <a:ext cx="4500562" cy="1562959"/>
          </a:xfrm>
        </p:spPr>
        <p:txBody>
          <a:bodyPr/>
          <a:lstStyle/>
          <a:p>
            <a:r>
              <a:rPr lang="en-US" sz="4000" dirty="0"/>
              <a:t>RAVDESS Data Set</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0.042%" b="0.0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0.042%" b="0.0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0.042%" b="0.0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0.042%" b="0.0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761496" y="4040151"/>
            <a:ext cx="7169570" cy="2817849"/>
          </a:xfrm>
          <a:noFill/>
        </p:spPr>
        <p:txBody>
          <a:bodyPr>
            <a:normAutofit/>
          </a:bodyPr>
          <a:lstStyle/>
          <a:p>
            <a:pPr marL="0" indent="0" algn="l">
              <a:buNone/>
            </a:pPr>
            <a:r>
              <a:rPr lang="en-US" sz="1400" b="0" i="0" u="none" strike="noStrike" baseline="0%" dirty="0">
                <a:latin typeface="Helvetica" panose="020B0604020202020204" pitchFamily="34" charset="0"/>
              </a:rPr>
              <a:t>The RAVDESS is a validated database of emotional speech and song, using face-and-voice, face-only, and voice-only formats, developed in 2018</a:t>
            </a:r>
          </a:p>
          <a:p>
            <a:pPr marL="0" indent="0" algn="l">
              <a:buNone/>
            </a:pPr>
            <a:r>
              <a:rPr lang="en-US" sz="1400" b="0" i="0" u="none" strike="noStrike" baseline="0%" dirty="0">
                <a:latin typeface="Helvetica" panose="020B0604020202020204" pitchFamily="34" charset="0"/>
              </a:rPr>
              <a:t>Is gender balanced consisting of 24 (12 males &amp; 12 female) professional actors, expressing several emotions</a:t>
            </a:r>
          </a:p>
          <a:p>
            <a:pPr marL="0" indent="0">
              <a:buNone/>
            </a:pPr>
            <a:r>
              <a:rPr lang="en-US" sz="1400" b="0" i="0" u="none" strike="noStrike" baseline="0%" dirty="0">
                <a:latin typeface="Helvetica" panose="020B0604020202020204" pitchFamily="34" charset="0"/>
              </a:rPr>
              <a:t>Statements are in a neutral North American accent, and emotions are balanced with 192 samples on average of each emotion</a:t>
            </a:r>
          </a:p>
          <a:p>
            <a:pPr marL="0" indent="0">
              <a:buNone/>
            </a:pPr>
            <a:r>
              <a:rPr lang="en-US" sz="1400" dirty="0">
                <a:latin typeface="Helvetica" panose="020B0604020202020204" pitchFamily="34" charset="0"/>
              </a:rPr>
              <a:t>For the 2/3 of our experiments we excluded the neutral emotion speech samples and</a:t>
            </a:r>
            <a:r>
              <a:rPr lang="en-US" sz="1400" b="0" i="0" u="none" strike="noStrike" baseline="0%" dirty="0">
                <a:latin typeface="Helvetica" panose="020B0604020202020204" pitchFamily="34" charset="0"/>
              </a:rPr>
              <a:t> kept:</a:t>
            </a:r>
            <a:r>
              <a:rPr lang="en-US" sz="1400" dirty="0">
                <a:latin typeface="Helvetica" panose="020B0604020202020204" pitchFamily="34" charset="0"/>
              </a:rPr>
              <a:t> calm, sad, disgust, happy, angry, surprised and fearful</a:t>
            </a:r>
            <a:endParaRPr lang="en-US" sz="1400" b="0" i="0" u="none" strike="noStrike" baseline="0%" dirty="0">
              <a:latin typeface="Helvetica" panose="020B0604020202020204" pitchFamily="34" charset="0"/>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254000" dist="101600" dir="732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
                  <a:schemeClr val="accent1">
                    <a:lumMod val="60%"/>
                    <a:lumOff val="40%"/>
                    <a:alpha val="0%"/>
                  </a:schemeClr>
                </a:gs>
                <a:gs pos="0%">
                  <a:schemeClr val="bg2">
                    <a:lumMod val="75%"/>
                    <a:lumOff val="25%"/>
                    <a:alpha val="33%"/>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17813"/>
          </a:xfrm>
        </p:spPr>
        <p:txBody>
          <a:bodyPr>
            <a:normAutofit fontScale="90%"/>
          </a:bodyPr>
          <a:lstStyle/>
          <a:p>
            <a:r>
              <a:rPr lang="en-US" dirty="0"/>
              <a:t>Feature Extraction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662175" y="1051152"/>
            <a:ext cx="2939468" cy="535354"/>
          </a:xfrm>
        </p:spPr>
        <p:txBody>
          <a:bodyPr/>
          <a:lstStyle/>
          <a:p>
            <a:r>
              <a:rPr lang="en-US" dirty="0"/>
              <a:t>Zero Crossing Rate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12235" y="1769450"/>
            <a:ext cx="3178098" cy="1209215"/>
          </a:xfrm>
        </p:spPr>
        <p:txBody>
          <a:bodyPr/>
          <a:lstStyle/>
          <a:p>
            <a:r>
              <a:rPr lang="en-US" sz="1800" dirty="0"/>
              <a:t>The rate at which a signal is transitioned from positive to negative. Important for audio classification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4373875" y="1167088"/>
            <a:ext cx="2720103" cy="535354"/>
          </a:xfrm>
        </p:spPr>
        <p:txBody>
          <a:bodyPr/>
          <a:lstStyle/>
          <a:p>
            <a:r>
              <a:rPr lang="en-US" dirty="0"/>
              <a:t>Chroma standard Furrier transfer</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4000310" y="1769450"/>
            <a:ext cx="3467235" cy="2244989"/>
          </a:xfrm>
        </p:spPr>
        <p:txBody>
          <a:bodyPr/>
          <a:lstStyle/>
          <a:p>
            <a:r>
              <a:rPr lang="en-US" sz="1800" dirty="0"/>
              <a:t>Computes chromagram from a waveform spectrogram</a:t>
            </a:r>
          </a:p>
          <a:p>
            <a:r>
              <a:rPr lang="en-US" sz="1800" dirty="0"/>
              <a:t>Chromagram captures harmonic and melodic characteristics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 Placeholder 10">
            <a:extLst>
              <a:ext uri="{FF2B5EF4-FFF2-40B4-BE49-F238E27FC236}">
                <a16:creationId xmlns:a16="http://schemas.microsoft.com/office/drawing/2014/main" id="{9579EB21-AC72-8EFA-55ED-53854F087D06}"/>
              </a:ext>
            </a:extLst>
          </p:cNvPr>
          <p:cNvSpPr txBox="1">
            <a:spLocks/>
          </p:cNvSpPr>
          <p:nvPr/>
        </p:nvSpPr>
        <p:spPr>
          <a:xfrm>
            <a:off x="8375329" y="1051151"/>
            <a:ext cx="2939468" cy="651291"/>
          </a:xfrm>
          <a:prstGeom prst="rect">
            <a:avLst/>
          </a:prstGeom>
        </p:spPr>
        <p:txBody>
          <a:bodyPr vert="horz" wrap="square" lIns="0" tIns="0" rIns="0" bIns="0" rtlCol="0" anchor="b">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Mel Frequency Cepstral Coefficients</a:t>
            </a:r>
          </a:p>
        </p:txBody>
      </p:sp>
      <p:sp>
        <p:nvSpPr>
          <p:cNvPr id="15" name="Content Placeholder 11">
            <a:extLst>
              <a:ext uri="{FF2B5EF4-FFF2-40B4-BE49-F238E27FC236}">
                <a16:creationId xmlns:a16="http://schemas.microsoft.com/office/drawing/2014/main" id="{C00F316D-2E20-AB0B-A17E-BF4A7BAD2F56}"/>
              </a:ext>
            </a:extLst>
          </p:cNvPr>
          <p:cNvSpPr txBox="1">
            <a:spLocks/>
          </p:cNvSpPr>
          <p:nvPr/>
        </p:nvSpPr>
        <p:spPr>
          <a:xfrm>
            <a:off x="8183898" y="1769450"/>
            <a:ext cx="3322329" cy="4226175"/>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Well-acclaimed characteristic for speech signal spectrum representation</a:t>
            </a:r>
          </a:p>
          <a:p>
            <a:r>
              <a:rPr lang="en-US" sz="1800" dirty="0"/>
              <a:t>The output of this feature is between the optimum frequencies, in order to get as much “dense” information about the audio sample</a:t>
            </a:r>
          </a:p>
          <a:p>
            <a:r>
              <a:rPr lang="en-US" sz="1800" dirty="0"/>
              <a:t>MFCC is filtering the audio signal by sampling energy in various sound zones</a:t>
            </a:r>
          </a:p>
          <a:p>
            <a:endParaRPr lang="en-US" sz="1800" dirty="0"/>
          </a:p>
        </p:txBody>
      </p:sp>
      <p:sp>
        <p:nvSpPr>
          <p:cNvPr id="16" name="Text Placeholder 8">
            <a:extLst>
              <a:ext uri="{FF2B5EF4-FFF2-40B4-BE49-F238E27FC236}">
                <a16:creationId xmlns:a16="http://schemas.microsoft.com/office/drawing/2014/main" id="{DD4594B2-9319-68B0-B0DB-5D89DE58E2E4}"/>
              </a:ext>
            </a:extLst>
          </p:cNvPr>
          <p:cNvSpPr txBox="1">
            <a:spLocks/>
          </p:cNvSpPr>
          <p:nvPr/>
        </p:nvSpPr>
        <p:spPr>
          <a:xfrm>
            <a:off x="662175" y="3675611"/>
            <a:ext cx="2939468" cy="535354"/>
          </a:xfrm>
          <a:prstGeom prst="rect">
            <a:avLst/>
          </a:prstGeom>
        </p:spPr>
        <p:txBody>
          <a:bodyPr vert="horz" wrap="square" lIns="0" tIns="0" rIns="0" bIns="0" rtlCol="0" anchor="b">
            <a:noAutofit/>
          </a:bodyPr>
          <a:lstStyle>
            <a:lvl1pPr marL="0" indent="0" algn="l" defTabSz="914400" rtl="0" eaLnBrk="1" latinLnBrk="0" hangingPunct="1">
              <a:lnSpc>
                <a:spcPct val="11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
              </a:lnSpc>
              <a:spcBef>
                <a:spcPts val="500"/>
              </a:spcBef>
              <a:spcAft>
                <a:spcPts val="800"/>
              </a:spcAft>
              <a:buFont typeface="Arial" panose="020B0604020202020204" pitchFamily="34" charset="0"/>
              <a:buNone/>
              <a:defRPr sz="2000" b="1" kern="1200">
                <a:solidFill>
                  <a:schemeClr val="tx1">
                    <a:alpha val="60%"/>
                  </a:schemeClr>
                </a:solidFill>
                <a:latin typeface="+mn-lt"/>
                <a:ea typeface="+mn-ea"/>
                <a:cs typeface="+mn-cs"/>
              </a:defRPr>
            </a:lvl2pPr>
            <a:lvl3pPr marL="914400" indent="0" algn="l" defTabSz="914400" rtl="0" eaLnBrk="1" latinLnBrk="0" hangingPunct="1">
              <a:lnSpc>
                <a:spcPct val="110%"/>
              </a:lnSpc>
              <a:spcBef>
                <a:spcPts val="500"/>
              </a:spcBef>
              <a:spcAft>
                <a:spcPts val="800"/>
              </a:spcAft>
              <a:buFont typeface="Arial" panose="020B0604020202020204" pitchFamily="34" charset="0"/>
              <a:buNone/>
              <a:defRPr sz="1800" b="1" kern="1200">
                <a:solidFill>
                  <a:schemeClr val="tx1">
                    <a:alpha val="60%"/>
                  </a:schemeClr>
                </a:solidFill>
                <a:latin typeface="+mn-lt"/>
                <a:ea typeface="+mn-ea"/>
                <a:cs typeface="+mn-cs"/>
              </a:defRPr>
            </a:lvl3pPr>
            <a:lvl4pPr marL="1371600" indent="0" algn="l" defTabSz="914400" rtl="0" eaLnBrk="1" latinLnBrk="0" hangingPunct="1">
              <a:lnSpc>
                <a:spcPct val="110%"/>
              </a:lnSpc>
              <a:spcBef>
                <a:spcPts val="500"/>
              </a:spcBef>
              <a:spcAft>
                <a:spcPts val="800"/>
              </a:spcAft>
              <a:buFont typeface="Arial" panose="020B0604020202020204" pitchFamily="34" charset="0"/>
              <a:buNone/>
              <a:defRPr sz="1600" b="1" kern="1200">
                <a:solidFill>
                  <a:schemeClr val="tx1">
                    <a:alpha val="60%"/>
                  </a:schemeClr>
                </a:solidFill>
                <a:latin typeface="+mn-lt"/>
                <a:ea typeface="+mn-ea"/>
                <a:cs typeface="+mn-cs"/>
              </a:defRPr>
            </a:lvl4pPr>
            <a:lvl5pPr marL="1828800" indent="0" algn="l" defTabSz="914400" rtl="0" eaLnBrk="1" latinLnBrk="0" hangingPunct="1">
              <a:lnSpc>
                <a:spcPct val="110%"/>
              </a:lnSpc>
              <a:spcBef>
                <a:spcPts val="500"/>
              </a:spcBef>
              <a:spcAft>
                <a:spcPts val="800"/>
              </a:spcAft>
              <a:buFont typeface="Arial" panose="020B0604020202020204" pitchFamily="34" charset="0"/>
              <a:buNone/>
              <a:defRPr sz="1600" b="1" kern="1200">
                <a:solidFill>
                  <a:schemeClr val="tx1">
                    <a:alpha val="60%"/>
                  </a:schemeClr>
                </a:solidFill>
                <a:latin typeface="+mn-lt"/>
                <a:ea typeface="+mn-ea"/>
                <a:cs typeface="+mn-cs"/>
              </a:defRPr>
            </a:lvl5pPr>
            <a:lvl6pPr marL="22860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Root Mean Square Value</a:t>
            </a:r>
          </a:p>
        </p:txBody>
      </p:sp>
      <p:sp>
        <p:nvSpPr>
          <p:cNvPr id="17" name="Content Placeholder 9">
            <a:extLst>
              <a:ext uri="{FF2B5EF4-FFF2-40B4-BE49-F238E27FC236}">
                <a16:creationId xmlns:a16="http://schemas.microsoft.com/office/drawing/2014/main" id="{544E3E7B-88F1-7E8F-5F04-B1894E96AC77}"/>
              </a:ext>
            </a:extLst>
          </p:cNvPr>
          <p:cNvSpPr txBox="1">
            <a:spLocks/>
          </p:cNvSpPr>
          <p:nvPr/>
        </p:nvSpPr>
        <p:spPr>
          <a:xfrm>
            <a:off x="312235" y="4393909"/>
            <a:ext cx="3178098" cy="2244989"/>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Metering tool that measures the average loudness of an audio</a:t>
            </a:r>
          </a:p>
          <a:p>
            <a:r>
              <a:rPr lang="en-US" sz="1800" dirty="0"/>
              <a:t>Can track within a range of 300 millisecond</a:t>
            </a:r>
          </a:p>
        </p:txBody>
      </p:sp>
      <p:sp>
        <p:nvSpPr>
          <p:cNvPr id="18" name="Text Placeholder 10">
            <a:extLst>
              <a:ext uri="{FF2B5EF4-FFF2-40B4-BE49-F238E27FC236}">
                <a16:creationId xmlns:a16="http://schemas.microsoft.com/office/drawing/2014/main" id="{C56E33F4-0914-873C-B777-33E0A1F8D025}"/>
              </a:ext>
            </a:extLst>
          </p:cNvPr>
          <p:cNvSpPr txBox="1">
            <a:spLocks/>
          </p:cNvSpPr>
          <p:nvPr/>
        </p:nvSpPr>
        <p:spPr>
          <a:xfrm>
            <a:off x="4373875" y="3675611"/>
            <a:ext cx="2720103" cy="535354"/>
          </a:xfrm>
          <a:prstGeom prst="rect">
            <a:avLst/>
          </a:prstGeom>
        </p:spPr>
        <p:txBody>
          <a:bodyPr vert="horz" wrap="square" lIns="0" tIns="0" rIns="0" bIns="0" rtlCol="0" anchor="b">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Mel-</a:t>
            </a:r>
            <a:r>
              <a:rPr lang="en-US" dirty="0" err="1"/>
              <a:t>Spectogram</a:t>
            </a:r>
            <a:endParaRPr lang="en-US" dirty="0"/>
          </a:p>
        </p:txBody>
      </p:sp>
      <p:sp>
        <p:nvSpPr>
          <p:cNvPr id="19" name="Content Placeholder 11">
            <a:extLst>
              <a:ext uri="{FF2B5EF4-FFF2-40B4-BE49-F238E27FC236}">
                <a16:creationId xmlns:a16="http://schemas.microsoft.com/office/drawing/2014/main" id="{5170F8CE-CA40-3A5E-331D-68C0405E24A4}"/>
              </a:ext>
            </a:extLst>
          </p:cNvPr>
          <p:cNvSpPr txBox="1">
            <a:spLocks/>
          </p:cNvSpPr>
          <p:nvPr/>
        </p:nvSpPr>
        <p:spPr>
          <a:xfrm>
            <a:off x="4000310" y="4393909"/>
            <a:ext cx="3467235" cy="2244989"/>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Spectrograms distributed in the Mel scale</a:t>
            </a:r>
          </a:p>
          <a:p>
            <a:r>
              <a:rPr lang="en-US" sz="1800" dirty="0"/>
              <a:t>Mel scale: assigning an additional pitch to the existing frequency of an audio sample</a:t>
            </a:r>
          </a:p>
          <a:p>
            <a:endParaRPr lang="en-US" sz="1800" dirty="0"/>
          </a:p>
        </p:txBody>
      </p:sp>
    </p:spTree>
    <p:extLst>
      <p:ext uri="{BB962C8B-B14F-4D97-AF65-F5344CB8AC3E}">
        <p14:creationId xmlns:p14="http://schemas.microsoft.com/office/powerpoint/2010/main" val="881233001"/>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254000" dist="101600" dir="732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
                  <a:schemeClr val="accent1">
                    <a:lumMod val="60%"/>
                    <a:lumOff val="40%"/>
                    <a:alpha val="0%"/>
                  </a:schemeClr>
                </a:gs>
                <a:gs pos="0%">
                  <a:schemeClr val="bg2">
                    <a:lumMod val="75%"/>
                    <a:lumOff val="25%"/>
                    <a:alpha val="33%"/>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17813"/>
          </a:xfrm>
        </p:spPr>
        <p:txBody>
          <a:bodyPr>
            <a:normAutofit fontScale="90%"/>
          </a:bodyPr>
          <a:lstStyle/>
          <a:p>
            <a:r>
              <a:rPr lang="en-US" dirty="0"/>
              <a:t>Data Augmentation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662175" y="1051152"/>
            <a:ext cx="2939468" cy="535354"/>
          </a:xfrm>
        </p:spPr>
        <p:txBody>
          <a:bodyPr/>
          <a:lstStyle/>
          <a:p>
            <a:r>
              <a:rPr lang="en-US" dirty="0"/>
              <a:t>Noise Insertion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12235" y="2427370"/>
            <a:ext cx="3178098" cy="3515555"/>
          </a:xfrm>
        </p:spPr>
        <p:txBody>
          <a:bodyPr/>
          <a:lstStyle/>
          <a:p>
            <a:r>
              <a:rPr lang="en-US" sz="1800" dirty="0"/>
              <a:t>Relatively simple technique multiplying the max signal freq. values with random numbers and</a:t>
            </a:r>
          </a:p>
          <a:p>
            <a:r>
              <a:rPr lang="en-US" sz="1800" dirty="0"/>
              <a:t>Adding the results on initial sample and creates a new “noisy” audio sample</a:t>
            </a:r>
          </a:p>
          <a:p>
            <a:r>
              <a:rPr lang="en-US" sz="1800" dirty="0"/>
              <a:t>Helps the model to assume better generalization on higher frequencies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4377647" y="1051152"/>
            <a:ext cx="2720103" cy="535354"/>
          </a:xfrm>
        </p:spPr>
        <p:txBody>
          <a:bodyPr/>
          <a:lstStyle/>
          <a:p>
            <a:r>
              <a:rPr lang="en-US" dirty="0"/>
              <a:t>Stretch</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4004082" y="2434925"/>
            <a:ext cx="3467235" cy="3515555"/>
          </a:xfrm>
        </p:spPr>
        <p:txBody>
          <a:bodyPr/>
          <a:lstStyle/>
          <a:p>
            <a:r>
              <a:rPr lang="en-US" sz="1800" dirty="0"/>
              <a:t>Changing duration or speed of an audio signal, without affecting pitch</a:t>
            </a:r>
          </a:p>
          <a:p>
            <a:r>
              <a:rPr lang="en-US" sz="1800" dirty="0"/>
              <a:t>The simplest way is to perform sample rate conversion</a:t>
            </a:r>
          </a:p>
          <a:p>
            <a:r>
              <a:rPr lang="en-US" sz="1800" dirty="0"/>
              <a:t>Sample Rate Conversion: changing the sampling rate or sampling frequency of a discrete signal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 Placeholder 10">
            <a:extLst>
              <a:ext uri="{FF2B5EF4-FFF2-40B4-BE49-F238E27FC236}">
                <a16:creationId xmlns:a16="http://schemas.microsoft.com/office/drawing/2014/main" id="{9579EB21-AC72-8EFA-55ED-53854F087D06}"/>
              </a:ext>
            </a:extLst>
          </p:cNvPr>
          <p:cNvSpPr txBox="1">
            <a:spLocks/>
          </p:cNvSpPr>
          <p:nvPr/>
        </p:nvSpPr>
        <p:spPr>
          <a:xfrm>
            <a:off x="8375329" y="1051152"/>
            <a:ext cx="2720103" cy="535354"/>
          </a:xfrm>
          <a:prstGeom prst="rect">
            <a:avLst/>
          </a:prstGeom>
        </p:spPr>
        <p:txBody>
          <a:bodyPr vert="horz" wrap="square" lIns="0" tIns="0" rIns="0" bIns="0" rtlCol="0" anchor="b">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Pitch and shift</a:t>
            </a:r>
          </a:p>
        </p:txBody>
      </p:sp>
      <p:sp>
        <p:nvSpPr>
          <p:cNvPr id="15" name="Content Placeholder 11">
            <a:extLst>
              <a:ext uri="{FF2B5EF4-FFF2-40B4-BE49-F238E27FC236}">
                <a16:creationId xmlns:a16="http://schemas.microsoft.com/office/drawing/2014/main" id="{C00F316D-2E20-AB0B-A17E-BF4A7BAD2F56}"/>
              </a:ext>
            </a:extLst>
          </p:cNvPr>
          <p:cNvSpPr txBox="1">
            <a:spLocks/>
          </p:cNvSpPr>
          <p:nvPr/>
        </p:nvSpPr>
        <p:spPr>
          <a:xfrm>
            <a:off x="8074217" y="2434925"/>
            <a:ext cx="3322329" cy="4226175"/>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Applying random shift, on original audio data within a given spectrum, so the numerical values extracted by signals are different</a:t>
            </a:r>
          </a:p>
          <a:p>
            <a:r>
              <a:rPr lang="en-US" sz="1800" dirty="0"/>
              <a:t>Pitch is transposing the audio sample while keeping speed and duration constant</a:t>
            </a:r>
          </a:p>
          <a:p>
            <a:r>
              <a:rPr lang="en-US" sz="1800" dirty="0"/>
              <a:t>The second augmentation technique is a join between Stretch, Shift &amp; Pitch</a:t>
            </a:r>
          </a:p>
          <a:p>
            <a:endParaRPr lang="en-US" sz="1800" dirty="0"/>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415463"/>
            <a:ext cx="11091600" cy="721964"/>
          </a:xfrm>
        </p:spPr>
        <p:txBody>
          <a:bodyPr/>
          <a:lstStyle/>
          <a:p>
            <a:r>
              <a:rPr lang="en-US" dirty="0"/>
              <a:t>Simple LSTM</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060449993"/>
              </p:ext>
            </p:extLst>
          </p:nvPr>
        </p:nvGraphicFramePr>
        <p:xfrm>
          <a:off x="550863" y="2815490"/>
          <a:ext cx="11090275" cy="3979862"/>
        </p:xfrm>
        <a:graphic>
          <a:graphicData uri="http://purl.oclc.org/ooxml/drawingml/diagram">
            <dgm:relIds xmlns:dgm="http://purl.oclc.org/ooxml/drawingml/diagram" xmlns:r="http://purl.oclc.org/ooxml/officeDocument/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8" name="Content Placeholder 9">
            <a:extLst>
              <a:ext uri="{FF2B5EF4-FFF2-40B4-BE49-F238E27FC236}">
                <a16:creationId xmlns:a16="http://schemas.microsoft.com/office/drawing/2014/main" id="{B02605BC-A7AE-A43B-04BC-A43B7F02E26A}"/>
              </a:ext>
            </a:extLst>
          </p:cNvPr>
          <p:cNvSpPr txBox="1">
            <a:spLocks/>
          </p:cNvSpPr>
          <p:nvPr/>
        </p:nvSpPr>
        <p:spPr>
          <a:xfrm>
            <a:off x="549538" y="1081672"/>
            <a:ext cx="11090275" cy="1599320"/>
          </a:xfrm>
          <a:prstGeom prst="rect">
            <a:avLst/>
          </a:prstGeom>
        </p:spPr>
        <p:txBody>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Designed to overcome the long-term dependency problem faced by other RNNs, due to the vanishing gradient problem</a:t>
            </a:r>
          </a:p>
          <a:p>
            <a:pPr marL="0" indent="0">
              <a:buNone/>
            </a:pPr>
            <a:r>
              <a:rPr lang="en-US" sz="1600" dirty="0"/>
              <a:t>Feedback connections: process entire sequences of data, without treating each point independently, retaining only useful information</a:t>
            </a:r>
          </a:p>
          <a:p>
            <a:pPr marL="0" indent="0">
              <a:buNone/>
            </a:pPr>
            <a:r>
              <a:rPr lang="en-US" sz="1600" dirty="0"/>
              <a:t>Cell State: current long-term memory        Hidden State: previous point in time output         Current input on next step</a:t>
            </a:r>
          </a:p>
        </p:txBody>
      </p:sp>
      <p:sp>
        <p:nvSpPr>
          <p:cNvPr id="5" name="Arrow: Right 4">
            <a:extLst>
              <a:ext uri="{FF2B5EF4-FFF2-40B4-BE49-F238E27FC236}">
                <a16:creationId xmlns:a16="http://schemas.microsoft.com/office/drawing/2014/main" id="{BA6BFE0A-1743-E461-9601-FD2B55ED59C4}"/>
              </a:ext>
            </a:extLst>
          </p:cNvPr>
          <p:cNvSpPr/>
          <p:nvPr/>
        </p:nvSpPr>
        <p:spPr>
          <a:xfrm>
            <a:off x="3836020" y="2141034"/>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Arrow: Right 8">
            <a:extLst>
              <a:ext uri="{FF2B5EF4-FFF2-40B4-BE49-F238E27FC236}">
                <a16:creationId xmlns:a16="http://schemas.microsoft.com/office/drawing/2014/main" id="{2AC6CB9C-E0A5-4F58-0A15-B52130FFAED9}"/>
              </a:ext>
            </a:extLst>
          </p:cNvPr>
          <p:cNvSpPr/>
          <p:nvPr/>
        </p:nvSpPr>
        <p:spPr>
          <a:xfrm>
            <a:off x="7887631" y="2141034"/>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415463"/>
            <a:ext cx="11091600" cy="721964"/>
          </a:xfrm>
        </p:spPr>
        <p:txBody>
          <a:bodyPr/>
          <a:lstStyle/>
          <a:p>
            <a:r>
              <a:rPr lang="en-US" dirty="0"/>
              <a:t>Deep CON2D CNN</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663548603"/>
              </p:ext>
            </p:extLst>
          </p:nvPr>
        </p:nvGraphicFramePr>
        <p:xfrm>
          <a:off x="550863" y="2815490"/>
          <a:ext cx="11090275" cy="3979862"/>
        </p:xfrm>
        <a:graphic>
          <a:graphicData uri="http://purl.oclc.org/ooxml/drawingml/diagram">
            <dgm:relIds xmlns:dgm="http://purl.oclc.org/ooxml/drawingml/diagram" xmlns:r="http://purl.oclc.org/ooxml/officeDocument/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Content Placeholder 9">
            <a:extLst>
              <a:ext uri="{FF2B5EF4-FFF2-40B4-BE49-F238E27FC236}">
                <a16:creationId xmlns:a16="http://schemas.microsoft.com/office/drawing/2014/main" id="{B02605BC-A7AE-A43B-04BC-A43B7F02E26A}"/>
              </a:ext>
            </a:extLst>
          </p:cNvPr>
          <p:cNvSpPr txBox="1">
            <a:spLocks/>
          </p:cNvSpPr>
          <p:nvPr/>
        </p:nvSpPr>
        <p:spPr>
          <a:xfrm>
            <a:off x="549538" y="925558"/>
            <a:ext cx="11090275" cy="1889932"/>
          </a:xfrm>
          <a:prstGeom prst="rect">
            <a:avLst/>
          </a:prstGeom>
        </p:spPr>
        <p:txBody>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We extracted the MFCC from our samples, we chose as size to be 3.1 seconds.</a:t>
            </a:r>
          </a:p>
          <a:p>
            <a:pPr marL="0" indent="0">
              <a:buNone/>
            </a:pPr>
            <a:r>
              <a:rPr lang="en-US" sz="1600" dirty="0"/>
              <a:t>Those 3.1 sec produce a matrix of float values with size 223x20.</a:t>
            </a:r>
          </a:p>
          <a:p>
            <a:pPr marL="0" indent="0">
              <a:buNone/>
            </a:pPr>
            <a:r>
              <a:rPr lang="en-US" sz="1600" dirty="0"/>
              <a:t>Then we designed 4 different CNNs, where we combined different numbers of 2d convolution layers, and with different combination of filter number on each convolution. We tried to fix overfitting with l1 and l2 regularization, as well as with dropout layer but the performance dropped significantly.</a:t>
            </a:r>
          </a:p>
        </p:txBody>
      </p:sp>
    </p:spTree>
    <p:extLst>
      <p:ext uri="{BB962C8B-B14F-4D97-AF65-F5344CB8AC3E}">
        <p14:creationId xmlns:p14="http://schemas.microsoft.com/office/powerpoint/2010/main" val="3046177172"/>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415463"/>
            <a:ext cx="11091600" cy="721964"/>
          </a:xfrm>
        </p:spPr>
        <p:txBody>
          <a:bodyPr/>
          <a:lstStyle/>
          <a:p>
            <a:r>
              <a:rPr lang="en-US" dirty="0"/>
              <a:t>CNN + LSTM</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1490258"/>
              </p:ext>
            </p:extLst>
          </p:nvPr>
        </p:nvGraphicFramePr>
        <p:xfrm>
          <a:off x="550863" y="3016209"/>
          <a:ext cx="11090275" cy="3979862"/>
        </p:xfrm>
        <a:graphic>
          <a:graphicData uri="http://purl.oclc.org/ooxml/drawingml/diagram">
            <dgm:relIds xmlns:dgm="http://purl.oclc.org/ooxml/drawingml/diagram" xmlns:r="http://purl.oclc.org/ooxml/officeDocument/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8" name="Content Placeholder 9">
            <a:extLst>
              <a:ext uri="{FF2B5EF4-FFF2-40B4-BE49-F238E27FC236}">
                <a16:creationId xmlns:a16="http://schemas.microsoft.com/office/drawing/2014/main" id="{B02605BC-A7AE-A43B-04BC-A43B7F02E26A}"/>
              </a:ext>
            </a:extLst>
          </p:cNvPr>
          <p:cNvSpPr txBox="1">
            <a:spLocks/>
          </p:cNvSpPr>
          <p:nvPr/>
        </p:nvSpPr>
        <p:spPr>
          <a:xfrm>
            <a:off x="549538" y="1081671"/>
            <a:ext cx="11090275" cy="1934537"/>
          </a:xfrm>
          <a:prstGeom prst="rect">
            <a:avLst/>
          </a:prstGeom>
        </p:spPr>
        <p:txBody>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CNN LSTM architecture involves using Convolutional Neural Network (CNN) layers for feature extraction on input data combined with LSTMs to support sequence prediction</a:t>
            </a:r>
          </a:p>
          <a:p>
            <a:pPr marL="0" indent="0">
              <a:buNone/>
            </a:pPr>
            <a:r>
              <a:rPr lang="en-US" sz="1600" dirty="0"/>
              <a:t>Using one-dimensional convolutional layers as the initial step of iteration, using a Kernel filtering method and padding + pooling in the same manner among layers</a:t>
            </a:r>
          </a:p>
          <a:p>
            <a:pPr marL="0" indent="0">
              <a:buNone/>
            </a:pPr>
            <a:r>
              <a:rPr lang="en-US" sz="1600" dirty="0"/>
              <a:t>Dimensionality among layers: 256 dimensions         128 dimensions         64 dimensions            32 dimensions</a:t>
            </a:r>
          </a:p>
        </p:txBody>
      </p:sp>
      <p:sp>
        <p:nvSpPr>
          <p:cNvPr id="10" name="Arrow: Right 9">
            <a:extLst>
              <a:ext uri="{FF2B5EF4-FFF2-40B4-BE49-F238E27FC236}">
                <a16:creationId xmlns:a16="http://schemas.microsoft.com/office/drawing/2014/main" id="{E616DD7D-F369-808C-3ADF-8F09F046CAC9}"/>
              </a:ext>
            </a:extLst>
          </p:cNvPr>
          <p:cNvSpPr/>
          <p:nvPr/>
        </p:nvSpPr>
        <p:spPr>
          <a:xfrm>
            <a:off x="4449335" y="2648217"/>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Arrow: Right 10">
            <a:extLst>
              <a:ext uri="{FF2B5EF4-FFF2-40B4-BE49-F238E27FC236}">
                <a16:creationId xmlns:a16="http://schemas.microsoft.com/office/drawing/2014/main" id="{412603A6-AAEA-5EFB-3B7D-D61102A39E2A}"/>
              </a:ext>
            </a:extLst>
          </p:cNvPr>
          <p:cNvSpPr/>
          <p:nvPr/>
        </p:nvSpPr>
        <p:spPr>
          <a:xfrm>
            <a:off x="6250791" y="2659368"/>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Arrow: Right 11">
            <a:extLst>
              <a:ext uri="{FF2B5EF4-FFF2-40B4-BE49-F238E27FC236}">
                <a16:creationId xmlns:a16="http://schemas.microsoft.com/office/drawing/2014/main" id="{02AE17F4-C48D-533D-B7F5-FB9BE82151AB}"/>
              </a:ext>
            </a:extLst>
          </p:cNvPr>
          <p:cNvSpPr/>
          <p:nvPr/>
        </p:nvSpPr>
        <p:spPr>
          <a:xfrm>
            <a:off x="8044574" y="2659368"/>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820225631"/>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ABD0915-FC20-CBC0-E5FD-A98ED7F44487}"/>
              </a:ext>
            </a:extLst>
          </p:cNvPr>
          <p:cNvSpPr/>
          <p:nvPr/>
        </p:nvSpPr>
        <p:spPr>
          <a:xfrm>
            <a:off x="5642517" y="1215275"/>
            <a:ext cx="5486400" cy="5291937"/>
          </a:xfrm>
          <a:prstGeom prst="roundRect">
            <a:avLst/>
          </a:prstGeom>
          <a:solidFill>
            <a:schemeClr val="tx1"/>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sz="4000" dirty="0"/>
              <a:t>Simple LSTM results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0862" y="1190611"/>
            <a:ext cx="4649490" cy="5210189"/>
          </a:xfrm>
        </p:spPr>
        <p:txBody>
          <a:bodyPr>
            <a:normAutofit/>
          </a:bodyPr>
          <a:lstStyle/>
          <a:p>
            <a:pPr lvl="0"/>
            <a:r>
              <a:rPr lang="en-US" dirty="0"/>
              <a:t>The learning rate was following a linear trend</a:t>
            </a:r>
          </a:p>
          <a:p>
            <a:pPr lvl="0"/>
            <a:r>
              <a:rPr lang="en-US" dirty="0"/>
              <a:t>The 60 epochs seem to be a little bit too short, maybe needed more to reach the max potential</a:t>
            </a:r>
          </a:p>
          <a:p>
            <a:pPr lvl="0"/>
            <a:r>
              <a:rPr lang="en-US" dirty="0"/>
              <a:t>The first set of 60 epochs was built around the minimizations of training loss, while keeping the best checkpoints in every epoch with patience of three epochs</a:t>
            </a:r>
          </a:p>
          <a:p>
            <a:r>
              <a:rPr lang="en-US" dirty="0"/>
              <a:t>The next three epoch sets were trying to optimize training accuracy, validation loss and validation accuracy respectively</a:t>
            </a:r>
          </a:p>
          <a:p>
            <a:r>
              <a:rPr lang="en-US" dirty="0"/>
              <a:t>The final result of validation accuracy was 44%, a good start build upon</a:t>
            </a:r>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3" name="Content Placeholder 22" descr="A picture containing text, white&#10;&#10;Description automatically generated">
            <a:extLst>
              <a:ext uri="{FF2B5EF4-FFF2-40B4-BE49-F238E27FC236}">
                <a16:creationId xmlns:a16="http://schemas.microsoft.com/office/drawing/2014/main" id="{12D427DE-AE56-7073-F27D-02D89E348AD1}"/>
              </a:ext>
              <a:ext uri="{C183D7F6-B498-43B3-948B-1728B52AA6E4}">
                <adec:decorative xmlns:adec="http://schemas.microsoft.com/office/drawing/2017/decorative" val="0"/>
              </a:ext>
            </a:extLst>
          </p:cNvPr>
          <p:cNvPicPr>
            <a:picLocks noGrp="1" noChangeAspect="1"/>
          </p:cNvPicPr>
          <p:nvPr>
            <p:ph sz="quarter" idx="14"/>
          </p:nvPr>
        </p:nvPicPr>
        <p:blipFill>
          <a:blip r:embed="rId2"/>
          <a:stretch>
            <a:fillRect/>
          </a:stretch>
        </p:blipFill>
        <p:spPr>
          <a:xfrm>
            <a:off x="6631529" y="3103608"/>
            <a:ext cx="3508375" cy="3205117"/>
          </a:xfrm>
        </p:spPr>
      </p:pic>
      <p:pic>
        <p:nvPicPr>
          <p:cNvPr id="21" name="Content Placeholder 20">
            <a:extLst>
              <a:ext uri="{FF2B5EF4-FFF2-40B4-BE49-F238E27FC236}">
                <a16:creationId xmlns:a16="http://schemas.microsoft.com/office/drawing/2014/main" id="{8BA9EE79-D6C5-2C01-D819-8A669630E6E7}"/>
              </a:ext>
            </a:extLst>
          </p:cNvPr>
          <p:cNvPicPr>
            <a:picLocks noGrp="1" noChangeAspect="1"/>
          </p:cNvPicPr>
          <p:nvPr>
            <p:ph sz="quarter" idx="4"/>
          </p:nvPr>
        </p:nvPicPr>
        <p:blipFill>
          <a:blip r:embed="rId3"/>
          <a:stretch>
            <a:fillRect/>
          </a:stretch>
        </p:blipFill>
        <p:spPr>
          <a:xfrm>
            <a:off x="6084679" y="1368450"/>
            <a:ext cx="4602073" cy="1536671"/>
          </a:xfrm>
        </p:spPr>
      </p:pic>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purl.oclc.org/ooxml/drawingml/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purl.oclc.org/ooxml/officeDocument/customXml" ds:itemID="{50811A92-D464-4AC4-A396-BA73B10CEEAC}">
  <ds:schemaRefs>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71af3243-3dd4-4a8d-8c0d-dd76da1f02a5"/>
    <ds:schemaRef ds:uri="http://purl.org/dc/dcmitype/"/>
    <ds:schemaRef ds:uri="http://schemas.microsoft.com/sharepoint/v3"/>
    <ds:schemaRef ds:uri="http://schemas.microsoft.com/office/2006/metadata/properties"/>
    <ds:schemaRef ds:uri="http://schemas.microsoft.com/office/infopath/2007/PartnerControls"/>
    <ds:schemaRef ds:uri="230e9df3-be65-4c73-a93b-d1236ebd677e"/>
    <ds:schemaRef ds:uri="16c05727-aa75-4e4a-9b5f-8a80a1165891"/>
  </ds:schemaRefs>
</ds:datastoreItem>
</file>

<file path=customXml/itemProps2.xml><?xml version="1.0" encoding="utf-8"?>
<ds:datastoreItem xmlns:ds="http://purl.oclc.org/ooxml/officeDocument/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purl.oclc.org/ooxml/officeDocument/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purl.oclc.org/ooxml/officeDocument/extendedProperties" xmlns:vt="http://purl.oclc.org/ooxml/officeDocument/docPropsVTypes">
  <Template>{CEF1B432-A1DA-495E-9E72-5E3CDB9F1FA0}tf33713516_win32</Template>
  <TotalTime>242</TotalTime>
  <Words>1133</Words>
  <Application>Microsoft Office PowerPoint</Application>
  <PresentationFormat>Widescreen</PresentationFormat>
  <Paragraphs>126</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Helvetica</vt:lpstr>
      <vt:lpstr>Symbol</vt:lpstr>
      <vt:lpstr>Walbaum Display</vt:lpstr>
      <vt:lpstr>3DFloatVTI</vt:lpstr>
      <vt:lpstr>Speech Emotion Recognition on Augmented Data</vt:lpstr>
      <vt:lpstr>Project Outline</vt:lpstr>
      <vt:lpstr>RAVDESS Data Set</vt:lpstr>
      <vt:lpstr>Feature Extraction</vt:lpstr>
      <vt:lpstr>Data Augmentation</vt:lpstr>
      <vt:lpstr>Simple LSTM</vt:lpstr>
      <vt:lpstr>Deep CON2D CNN</vt:lpstr>
      <vt:lpstr>CNN + LSTM</vt:lpstr>
      <vt:lpstr>Simple LSTM results</vt:lpstr>
      <vt:lpstr>Deep CON2D CNN Results</vt:lpstr>
      <vt:lpstr>CNN+LSTM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on Augmented Data</dc:title>
  <dc:creator>ARISTEIDIS KALOKYRIS</dc:creator>
  <cp:lastModifiedBy>dit2106dsc@office365.uop.gr</cp:lastModifiedBy>
  <cp:revision>29</cp:revision>
  <dcterms:created xsi:type="dcterms:W3CDTF">2022-07-07T11:42:11Z</dcterms:created>
  <dcterms:modified xsi:type="dcterms:W3CDTF">2022-07-07T15:49:10Z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0x01010079F111ED35F8CC479449609E8A0923A6</vt:lpwstr>
  </property>
</Properties>
</file>