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4" r:id="rId1"/>
  </p:sldMasterIdLst>
  <p:sldIdLst>
    <p:sldId id="261" r:id="rId2"/>
    <p:sldId id="257" r:id="rId3"/>
    <p:sldId id="259" r:id="rId4"/>
    <p:sldId id="258" r:id="rId5"/>
    <p:sldId id="263" r:id="rId6"/>
    <p:sldId id="262" r:id="rId7"/>
    <p:sldId id="260" r:id="rId8"/>
    <p:sldId id="265"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66"/>
    <a:srgbClr val="240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36" autoAdjust="0"/>
    <p:restoredTop sz="94660"/>
  </p:normalViewPr>
  <p:slideViewPr>
    <p:cSldViewPr snapToGrid="0">
      <p:cViewPr varScale="1">
        <p:scale>
          <a:sx n="74" d="100"/>
          <a:sy n="74" d="100"/>
        </p:scale>
        <p:origin x="428" y="3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AC8FC-4773-50DA-2564-D5E8C178B3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DA6AE65-65B3-899A-4486-92E08B495E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7709830-CA78-EDEE-9173-CCE478670CF0}"/>
              </a:ext>
            </a:extLst>
          </p:cNvPr>
          <p:cNvSpPr>
            <a:spLocks noGrp="1"/>
          </p:cNvSpPr>
          <p:nvPr>
            <p:ph type="dt" sz="half" idx="10"/>
          </p:nvPr>
        </p:nvSpPr>
        <p:spPr/>
        <p:txBody>
          <a:bodyPr/>
          <a:lstStyle/>
          <a:p>
            <a:fld id="{F196A126-7090-4E66-A488-02B9EAA345AB}" type="datetimeFigureOut">
              <a:rPr lang="en-US" smtClean="0"/>
              <a:t>2/16/2024</a:t>
            </a:fld>
            <a:endParaRPr lang="en-US"/>
          </a:p>
        </p:txBody>
      </p:sp>
      <p:sp>
        <p:nvSpPr>
          <p:cNvPr id="5" name="Footer Placeholder 4">
            <a:extLst>
              <a:ext uri="{FF2B5EF4-FFF2-40B4-BE49-F238E27FC236}">
                <a16:creationId xmlns:a16="http://schemas.microsoft.com/office/drawing/2014/main" id="{C3179440-C77B-1ECD-8D6A-E95723DED7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43DA5-F3DD-FFD1-18E6-E0E46D454385}"/>
              </a:ext>
            </a:extLst>
          </p:cNvPr>
          <p:cNvSpPr>
            <a:spLocks noGrp="1"/>
          </p:cNvSpPr>
          <p:nvPr>
            <p:ph type="sldNum" sz="quarter" idx="12"/>
          </p:nvPr>
        </p:nvSpPr>
        <p:spPr/>
        <p:txBody>
          <a:bodyPr/>
          <a:lstStyle/>
          <a:p>
            <a:fld id="{3558C222-6809-4822-A943-2BF02A531525}" type="slidenum">
              <a:rPr lang="en-US" smtClean="0"/>
              <a:t>‹#›</a:t>
            </a:fld>
            <a:endParaRPr lang="en-US"/>
          </a:p>
        </p:txBody>
      </p:sp>
    </p:spTree>
    <p:extLst>
      <p:ext uri="{BB962C8B-B14F-4D97-AF65-F5344CB8AC3E}">
        <p14:creationId xmlns:p14="http://schemas.microsoft.com/office/powerpoint/2010/main" val="2837788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F0C9C-4DED-266F-2474-06053B080DE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7455798-88CE-FDB7-864D-14E9FB75A5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9CA7AD-4B14-CA7F-B58F-00082934A2E0}"/>
              </a:ext>
            </a:extLst>
          </p:cNvPr>
          <p:cNvSpPr>
            <a:spLocks noGrp="1"/>
          </p:cNvSpPr>
          <p:nvPr>
            <p:ph type="dt" sz="half" idx="10"/>
          </p:nvPr>
        </p:nvSpPr>
        <p:spPr/>
        <p:txBody>
          <a:bodyPr/>
          <a:lstStyle/>
          <a:p>
            <a:fld id="{F196A126-7090-4E66-A488-02B9EAA345AB}" type="datetimeFigureOut">
              <a:rPr lang="en-US" smtClean="0"/>
              <a:t>2/16/2024</a:t>
            </a:fld>
            <a:endParaRPr lang="en-US"/>
          </a:p>
        </p:txBody>
      </p:sp>
      <p:sp>
        <p:nvSpPr>
          <p:cNvPr id="5" name="Footer Placeholder 4">
            <a:extLst>
              <a:ext uri="{FF2B5EF4-FFF2-40B4-BE49-F238E27FC236}">
                <a16:creationId xmlns:a16="http://schemas.microsoft.com/office/drawing/2014/main" id="{DF9FBBCF-D234-8280-A30D-84601CE935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1F284B-7D29-8064-5A9C-D54121017CEE}"/>
              </a:ext>
            </a:extLst>
          </p:cNvPr>
          <p:cNvSpPr>
            <a:spLocks noGrp="1"/>
          </p:cNvSpPr>
          <p:nvPr>
            <p:ph type="sldNum" sz="quarter" idx="12"/>
          </p:nvPr>
        </p:nvSpPr>
        <p:spPr/>
        <p:txBody>
          <a:bodyPr/>
          <a:lstStyle/>
          <a:p>
            <a:fld id="{3558C222-6809-4822-A943-2BF02A531525}" type="slidenum">
              <a:rPr lang="en-US" smtClean="0"/>
              <a:t>‹#›</a:t>
            </a:fld>
            <a:endParaRPr lang="en-US"/>
          </a:p>
        </p:txBody>
      </p:sp>
    </p:spTree>
    <p:extLst>
      <p:ext uri="{BB962C8B-B14F-4D97-AF65-F5344CB8AC3E}">
        <p14:creationId xmlns:p14="http://schemas.microsoft.com/office/powerpoint/2010/main" val="4073595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9E4FD8-2F7F-1D0D-D31F-B930493421A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0F6366D-53B7-A1FA-0716-804E1BD6DEA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BF6A5D-6159-759A-F000-C7656FDA884D}"/>
              </a:ext>
            </a:extLst>
          </p:cNvPr>
          <p:cNvSpPr>
            <a:spLocks noGrp="1"/>
          </p:cNvSpPr>
          <p:nvPr>
            <p:ph type="dt" sz="half" idx="10"/>
          </p:nvPr>
        </p:nvSpPr>
        <p:spPr/>
        <p:txBody>
          <a:bodyPr/>
          <a:lstStyle/>
          <a:p>
            <a:fld id="{F196A126-7090-4E66-A488-02B9EAA345AB}" type="datetimeFigureOut">
              <a:rPr lang="en-US" smtClean="0"/>
              <a:t>2/16/2024</a:t>
            </a:fld>
            <a:endParaRPr lang="en-US"/>
          </a:p>
        </p:txBody>
      </p:sp>
      <p:sp>
        <p:nvSpPr>
          <p:cNvPr id="5" name="Footer Placeholder 4">
            <a:extLst>
              <a:ext uri="{FF2B5EF4-FFF2-40B4-BE49-F238E27FC236}">
                <a16:creationId xmlns:a16="http://schemas.microsoft.com/office/drawing/2014/main" id="{69A0F23A-296C-1B68-C90E-78A7C3F8E3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018217-7B45-EE80-1D9A-A705C9C5C4FC}"/>
              </a:ext>
            </a:extLst>
          </p:cNvPr>
          <p:cNvSpPr>
            <a:spLocks noGrp="1"/>
          </p:cNvSpPr>
          <p:nvPr>
            <p:ph type="sldNum" sz="quarter" idx="12"/>
          </p:nvPr>
        </p:nvSpPr>
        <p:spPr/>
        <p:txBody>
          <a:bodyPr/>
          <a:lstStyle/>
          <a:p>
            <a:fld id="{3558C222-6809-4822-A943-2BF02A531525}" type="slidenum">
              <a:rPr lang="en-US" smtClean="0"/>
              <a:t>‹#›</a:t>
            </a:fld>
            <a:endParaRPr lang="en-US"/>
          </a:p>
        </p:txBody>
      </p:sp>
    </p:spTree>
    <p:extLst>
      <p:ext uri="{BB962C8B-B14F-4D97-AF65-F5344CB8AC3E}">
        <p14:creationId xmlns:p14="http://schemas.microsoft.com/office/powerpoint/2010/main" val="753412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1D4E1-3353-E0DB-838C-E9A73B1FA60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7ED3472-114C-21C5-C89C-AB3EC2A5C9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97315E-E9FD-FFBA-3971-7558461C3F95}"/>
              </a:ext>
            </a:extLst>
          </p:cNvPr>
          <p:cNvSpPr>
            <a:spLocks noGrp="1"/>
          </p:cNvSpPr>
          <p:nvPr>
            <p:ph type="dt" sz="half" idx="10"/>
          </p:nvPr>
        </p:nvSpPr>
        <p:spPr/>
        <p:txBody>
          <a:bodyPr/>
          <a:lstStyle/>
          <a:p>
            <a:fld id="{F196A126-7090-4E66-A488-02B9EAA345AB}" type="datetimeFigureOut">
              <a:rPr lang="en-US" smtClean="0"/>
              <a:t>2/16/2024</a:t>
            </a:fld>
            <a:endParaRPr lang="en-US"/>
          </a:p>
        </p:txBody>
      </p:sp>
      <p:sp>
        <p:nvSpPr>
          <p:cNvPr id="5" name="Footer Placeholder 4">
            <a:extLst>
              <a:ext uri="{FF2B5EF4-FFF2-40B4-BE49-F238E27FC236}">
                <a16:creationId xmlns:a16="http://schemas.microsoft.com/office/drawing/2014/main" id="{29E8537D-F139-8C6A-08F2-09D16ADA05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B5BDC0-3A15-3F37-06B5-FF79F458AC54}"/>
              </a:ext>
            </a:extLst>
          </p:cNvPr>
          <p:cNvSpPr>
            <a:spLocks noGrp="1"/>
          </p:cNvSpPr>
          <p:nvPr>
            <p:ph type="sldNum" sz="quarter" idx="12"/>
          </p:nvPr>
        </p:nvSpPr>
        <p:spPr/>
        <p:txBody>
          <a:bodyPr/>
          <a:lstStyle/>
          <a:p>
            <a:fld id="{3558C222-6809-4822-A943-2BF02A531525}" type="slidenum">
              <a:rPr lang="en-US" smtClean="0"/>
              <a:t>‹#›</a:t>
            </a:fld>
            <a:endParaRPr lang="en-US"/>
          </a:p>
        </p:txBody>
      </p:sp>
    </p:spTree>
    <p:extLst>
      <p:ext uri="{BB962C8B-B14F-4D97-AF65-F5344CB8AC3E}">
        <p14:creationId xmlns:p14="http://schemas.microsoft.com/office/powerpoint/2010/main" val="2609369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AD127-B836-9FEA-0F60-8352EF0CC2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85BE6D6-8746-2B01-0232-CE461FACFC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513800-403D-0287-BA4E-99A5EBE8D2AF}"/>
              </a:ext>
            </a:extLst>
          </p:cNvPr>
          <p:cNvSpPr>
            <a:spLocks noGrp="1"/>
          </p:cNvSpPr>
          <p:nvPr>
            <p:ph type="dt" sz="half" idx="10"/>
          </p:nvPr>
        </p:nvSpPr>
        <p:spPr/>
        <p:txBody>
          <a:bodyPr/>
          <a:lstStyle/>
          <a:p>
            <a:fld id="{F196A126-7090-4E66-A488-02B9EAA345AB}" type="datetimeFigureOut">
              <a:rPr lang="en-US" smtClean="0"/>
              <a:t>2/16/2024</a:t>
            </a:fld>
            <a:endParaRPr lang="en-US"/>
          </a:p>
        </p:txBody>
      </p:sp>
      <p:sp>
        <p:nvSpPr>
          <p:cNvPr id="5" name="Footer Placeholder 4">
            <a:extLst>
              <a:ext uri="{FF2B5EF4-FFF2-40B4-BE49-F238E27FC236}">
                <a16:creationId xmlns:a16="http://schemas.microsoft.com/office/drawing/2014/main" id="{A3343944-4A00-E6A6-FA52-C22A262011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8E717C-52C9-9327-F7FA-058385E327A5}"/>
              </a:ext>
            </a:extLst>
          </p:cNvPr>
          <p:cNvSpPr>
            <a:spLocks noGrp="1"/>
          </p:cNvSpPr>
          <p:nvPr>
            <p:ph type="sldNum" sz="quarter" idx="12"/>
          </p:nvPr>
        </p:nvSpPr>
        <p:spPr/>
        <p:txBody>
          <a:bodyPr/>
          <a:lstStyle/>
          <a:p>
            <a:fld id="{3558C222-6809-4822-A943-2BF02A531525}" type="slidenum">
              <a:rPr lang="en-US" smtClean="0"/>
              <a:t>‹#›</a:t>
            </a:fld>
            <a:endParaRPr lang="en-US"/>
          </a:p>
        </p:txBody>
      </p:sp>
    </p:spTree>
    <p:extLst>
      <p:ext uri="{BB962C8B-B14F-4D97-AF65-F5344CB8AC3E}">
        <p14:creationId xmlns:p14="http://schemas.microsoft.com/office/powerpoint/2010/main" val="4030720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53DE6-E7BE-3933-E024-4FA51BFD003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3B7D02-B296-32F0-0122-4F496D928D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8C2BCBF-0D32-21C1-E80B-7FC81032A8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08DE14A-B18A-C6D0-E0C2-F2CE0963D2E5}"/>
              </a:ext>
            </a:extLst>
          </p:cNvPr>
          <p:cNvSpPr>
            <a:spLocks noGrp="1"/>
          </p:cNvSpPr>
          <p:nvPr>
            <p:ph type="dt" sz="half" idx="10"/>
          </p:nvPr>
        </p:nvSpPr>
        <p:spPr/>
        <p:txBody>
          <a:bodyPr/>
          <a:lstStyle/>
          <a:p>
            <a:fld id="{F196A126-7090-4E66-A488-02B9EAA345AB}" type="datetimeFigureOut">
              <a:rPr lang="en-US" smtClean="0"/>
              <a:t>2/16/2024</a:t>
            </a:fld>
            <a:endParaRPr lang="en-US"/>
          </a:p>
        </p:txBody>
      </p:sp>
      <p:sp>
        <p:nvSpPr>
          <p:cNvPr id="6" name="Footer Placeholder 5">
            <a:extLst>
              <a:ext uri="{FF2B5EF4-FFF2-40B4-BE49-F238E27FC236}">
                <a16:creationId xmlns:a16="http://schemas.microsoft.com/office/drawing/2014/main" id="{320848CD-465C-2F4F-AC84-C6C5714A28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0E7125-58D8-8360-7834-07789F81EEBC}"/>
              </a:ext>
            </a:extLst>
          </p:cNvPr>
          <p:cNvSpPr>
            <a:spLocks noGrp="1"/>
          </p:cNvSpPr>
          <p:nvPr>
            <p:ph type="sldNum" sz="quarter" idx="12"/>
          </p:nvPr>
        </p:nvSpPr>
        <p:spPr/>
        <p:txBody>
          <a:bodyPr/>
          <a:lstStyle/>
          <a:p>
            <a:fld id="{3558C222-6809-4822-A943-2BF02A531525}" type="slidenum">
              <a:rPr lang="en-US" smtClean="0"/>
              <a:t>‹#›</a:t>
            </a:fld>
            <a:endParaRPr lang="en-US"/>
          </a:p>
        </p:txBody>
      </p:sp>
    </p:spTree>
    <p:extLst>
      <p:ext uri="{BB962C8B-B14F-4D97-AF65-F5344CB8AC3E}">
        <p14:creationId xmlns:p14="http://schemas.microsoft.com/office/powerpoint/2010/main" val="2454896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F169D-7505-FBFA-489B-7566506C54B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098ACED-53A2-E5A3-44BC-248442B789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F65338-0B77-4A06-4F99-DA44D575560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1EECECF-82AD-5287-77BD-2B0ED72872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E87335-F560-F952-9AE7-212F8119AD0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4C920E4-E490-B363-5A1F-E001F3C307E6}"/>
              </a:ext>
            </a:extLst>
          </p:cNvPr>
          <p:cNvSpPr>
            <a:spLocks noGrp="1"/>
          </p:cNvSpPr>
          <p:nvPr>
            <p:ph type="dt" sz="half" idx="10"/>
          </p:nvPr>
        </p:nvSpPr>
        <p:spPr/>
        <p:txBody>
          <a:bodyPr/>
          <a:lstStyle/>
          <a:p>
            <a:fld id="{F196A126-7090-4E66-A488-02B9EAA345AB}" type="datetimeFigureOut">
              <a:rPr lang="en-US" smtClean="0"/>
              <a:t>2/16/2024</a:t>
            </a:fld>
            <a:endParaRPr lang="en-US"/>
          </a:p>
        </p:txBody>
      </p:sp>
      <p:sp>
        <p:nvSpPr>
          <p:cNvPr id="8" name="Footer Placeholder 7">
            <a:extLst>
              <a:ext uri="{FF2B5EF4-FFF2-40B4-BE49-F238E27FC236}">
                <a16:creationId xmlns:a16="http://schemas.microsoft.com/office/drawing/2014/main" id="{7A487E1A-09C4-43DD-9A3B-1E2433E8C31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586B907-A7D6-C64D-F35A-4DE16C9B69FE}"/>
              </a:ext>
            </a:extLst>
          </p:cNvPr>
          <p:cNvSpPr>
            <a:spLocks noGrp="1"/>
          </p:cNvSpPr>
          <p:nvPr>
            <p:ph type="sldNum" sz="quarter" idx="12"/>
          </p:nvPr>
        </p:nvSpPr>
        <p:spPr/>
        <p:txBody>
          <a:bodyPr/>
          <a:lstStyle/>
          <a:p>
            <a:fld id="{3558C222-6809-4822-A943-2BF02A531525}" type="slidenum">
              <a:rPr lang="en-US" smtClean="0"/>
              <a:t>‹#›</a:t>
            </a:fld>
            <a:endParaRPr lang="en-US"/>
          </a:p>
        </p:txBody>
      </p:sp>
    </p:spTree>
    <p:extLst>
      <p:ext uri="{BB962C8B-B14F-4D97-AF65-F5344CB8AC3E}">
        <p14:creationId xmlns:p14="http://schemas.microsoft.com/office/powerpoint/2010/main" val="1975091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3A2A3-F2F5-E8E3-A8D2-84B0293E628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C3B3C29-2D2D-9358-4CD7-4C87C8334CEF}"/>
              </a:ext>
            </a:extLst>
          </p:cNvPr>
          <p:cNvSpPr>
            <a:spLocks noGrp="1"/>
          </p:cNvSpPr>
          <p:nvPr>
            <p:ph type="dt" sz="half" idx="10"/>
          </p:nvPr>
        </p:nvSpPr>
        <p:spPr/>
        <p:txBody>
          <a:bodyPr/>
          <a:lstStyle/>
          <a:p>
            <a:fld id="{F196A126-7090-4E66-A488-02B9EAA345AB}" type="datetimeFigureOut">
              <a:rPr lang="en-US" smtClean="0"/>
              <a:t>2/16/2024</a:t>
            </a:fld>
            <a:endParaRPr lang="en-US"/>
          </a:p>
        </p:txBody>
      </p:sp>
      <p:sp>
        <p:nvSpPr>
          <p:cNvPr id="4" name="Footer Placeholder 3">
            <a:extLst>
              <a:ext uri="{FF2B5EF4-FFF2-40B4-BE49-F238E27FC236}">
                <a16:creationId xmlns:a16="http://schemas.microsoft.com/office/drawing/2014/main" id="{C4F18985-B5D8-E26B-CD20-7A3C6AF98AD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FF6676-4893-D329-D84D-09C49B2E8545}"/>
              </a:ext>
            </a:extLst>
          </p:cNvPr>
          <p:cNvSpPr>
            <a:spLocks noGrp="1"/>
          </p:cNvSpPr>
          <p:nvPr>
            <p:ph type="sldNum" sz="quarter" idx="12"/>
          </p:nvPr>
        </p:nvSpPr>
        <p:spPr/>
        <p:txBody>
          <a:bodyPr/>
          <a:lstStyle/>
          <a:p>
            <a:fld id="{3558C222-6809-4822-A943-2BF02A531525}" type="slidenum">
              <a:rPr lang="en-US" smtClean="0"/>
              <a:t>‹#›</a:t>
            </a:fld>
            <a:endParaRPr lang="en-US"/>
          </a:p>
        </p:txBody>
      </p:sp>
    </p:spTree>
    <p:extLst>
      <p:ext uri="{BB962C8B-B14F-4D97-AF65-F5344CB8AC3E}">
        <p14:creationId xmlns:p14="http://schemas.microsoft.com/office/powerpoint/2010/main" val="2376870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C11D38-ADB0-50D6-00EA-D1145E860083}"/>
              </a:ext>
            </a:extLst>
          </p:cNvPr>
          <p:cNvSpPr>
            <a:spLocks noGrp="1"/>
          </p:cNvSpPr>
          <p:nvPr>
            <p:ph type="dt" sz="half" idx="10"/>
          </p:nvPr>
        </p:nvSpPr>
        <p:spPr/>
        <p:txBody>
          <a:bodyPr/>
          <a:lstStyle/>
          <a:p>
            <a:fld id="{F196A126-7090-4E66-A488-02B9EAA345AB}" type="datetimeFigureOut">
              <a:rPr lang="en-US" smtClean="0"/>
              <a:t>2/16/2024</a:t>
            </a:fld>
            <a:endParaRPr lang="en-US"/>
          </a:p>
        </p:txBody>
      </p:sp>
      <p:sp>
        <p:nvSpPr>
          <p:cNvPr id="3" name="Footer Placeholder 2">
            <a:extLst>
              <a:ext uri="{FF2B5EF4-FFF2-40B4-BE49-F238E27FC236}">
                <a16:creationId xmlns:a16="http://schemas.microsoft.com/office/drawing/2014/main" id="{8DFB2ED9-476A-ACDC-5E22-1765D511584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EFF382D-EDC1-1FCB-0EC8-F71CBBC501A5}"/>
              </a:ext>
            </a:extLst>
          </p:cNvPr>
          <p:cNvSpPr>
            <a:spLocks noGrp="1"/>
          </p:cNvSpPr>
          <p:nvPr>
            <p:ph type="sldNum" sz="quarter" idx="12"/>
          </p:nvPr>
        </p:nvSpPr>
        <p:spPr/>
        <p:txBody>
          <a:bodyPr/>
          <a:lstStyle/>
          <a:p>
            <a:fld id="{3558C222-6809-4822-A943-2BF02A531525}" type="slidenum">
              <a:rPr lang="en-US" smtClean="0"/>
              <a:t>‹#›</a:t>
            </a:fld>
            <a:endParaRPr lang="en-US"/>
          </a:p>
        </p:txBody>
      </p:sp>
    </p:spTree>
    <p:extLst>
      <p:ext uri="{BB962C8B-B14F-4D97-AF65-F5344CB8AC3E}">
        <p14:creationId xmlns:p14="http://schemas.microsoft.com/office/powerpoint/2010/main" val="3430011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C2ABE-ACB7-A994-91EA-A421F8A8FA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0825E53-96F1-519E-37BE-57AE181FCA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77889E8-B891-1793-8A90-8A773CAB1D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5685F5-0CE2-A341-31D6-B02B7DAF6A8B}"/>
              </a:ext>
            </a:extLst>
          </p:cNvPr>
          <p:cNvSpPr>
            <a:spLocks noGrp="1"/>
          </p:cNvSpPr>
          <p:nvPr>
            <p:ph type="dt" sz="half" idx="10"/>
          </p:nvPr>
        </p:nvSpPr>
        <p:spPr/>
        <p:txBody>
          <a:bodyPr/>
          <a:lstStyle/>
          <a:p>
            <a:fld id="{F196A126-7090-4E66-A488-02B9EAA345AB}" type="datetimeFigureOut">
              <a:rPr lang="en-US" smtClean="0"/>
              <a:t>2/16/2024</a:t>
            </a:fld>
            <a:endParaRPr lang="en-US"/>
          </a:p>
        </p:txBody>
      </p:sp>
      <p:sp>
        <p:nvSpPr>
          <p:cNvPr id="6" name="Footer Placeholder 5">
            <a:extLst>
              <a:ext uri="{FF2B5EF4-FFF2-40B4-BE49-F238E27FC236}">
                <a16:creationId xmlns:a16="http://schemas.microsoft.com/office/drawing/2014/main" id="{6CA0DFAC-1D28-F268-40C4-4839831E94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D6A607-17B2-5E97-EFF8-011364F12DEB}"/>
              </a:ext>
            </a:extLst>
          </p:cNvPr>
          <p:cNvSpPr>
            <a:spLocks noGrp="1"/>
          </p:cNvSpPr>
          <p:nvPr>
            <p:ph type="sldNum" sz="quarter" idx="12"/>
          </p:nvPr>
        </p:nvSpPr>
        <p:spPr/>
        <p:txBody>
          <a:bodyPr/>
          <a:lstStyle/>
          <a:p>
            <a:fld id="{3558C222-6809-4822-A943-2BF02A531525}" type="slidenum">
              <a:rPr lang="en-US" smtClean="0"/>
              <a:t>‹#›</a:t>
            </a:fld>
            <a:endParaRPr lang="en-US"/>
          </a:p>
        </p:txBody>
      </p:sp>
    </p:spTree>
    <p:extLst>
      <p:ext uri="{BB962C8B-B14F-4D97-AF65-F5344CB8AC3E}">
        <p14:creationId xmlns:p14="http://schemas.microsoft.com/office/powerpoint/2010/main" val="2568352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0B732-B8D5-F30C-D324-A9E53C8BE0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FB1A903-5B95-B9C4-3B9E-C181EB2F94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A62C53B-014C-ABC1-4FC2-48750E0FE5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7C6F1E-D574-3BAD-848F-1C41E3812158}"/>
              </a:ext>
            </a:extLst>
          </p:cNvPr>
          <p:cNvSpPr>
            <a:spLocks noGrp="1"/>
          </p:cNvSpPr>
          <p:nvPr>
            <p:ph type="dt" sz="half" idx="10"/>
          </p:nvPr>
        </p:nvSpPr>
        <p:spPr/>
        <p:txBody>
          <a:bodyPr/>
          <a:lstStyle/>
          <a:p>
            <a:fld id="{F196A126-7090-4E66-A488-02B9EAA345AB}" type="datetimeFigureOut">
              <a:rPr lang="en-US" smtClean="0"/>
              <a:t>2/16/2024</a:t>
            </a:fld>
            <a:endParaRPr lang="en-US"/>
          </a:p>
        </p:txBody>
      </p:sp>
      <p:sp>
        <p:nvSpPr>
          <p:cNvPr id="6" name="Footer Placeholder 5">
            <a:extLst>
              <a:ext uri="{FF2B5EF4-FFF2-40B4-BE49-F238E27FC236}">
                <a16:creationId xmlns:a16="http://schemas.microsoft.com/office/drawing/2014/main" id="{16DC4207-9B84-4468-C5FD-22E3A721F9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CF8B2C-0F12-4EE5-0C70-CB9294D8674D}"/>
              </a:ext>
            </a:extLst>
          </p:cNvPr>
          <p:cNvSpPr>
            <a:spLocks noGrp="1"/>
          </p:cNvSpPr>
          <p:nvPr>
            <p:ph type="sldNum" sz="quarter" idx="12"/>
          </p:nvPr>
        </p:nvSpPr>
        <p:spPr/>
        <p:txBody>
          <a:bodyPr/>
          <a:lstStyle/>
          <a:p>
            <a:fld id="{3558C222-6809-4822-A943-2BF02A531525}" type="slidenum">
              <a:rPr lang="en-US" smtClean="0"/>
              <a:t>‹#›</a:t>
            </a:fld>
            <a:endParaRPr lang="en-US"/>
          </a:p>
        </p:txBody>
      </p:sp>
    </p:spTree>
    <p:extLst>
      <p:ext uri="{BB962C8B-B14F-4D97-AF65-F5344CB8AC3E}">
        <p14:creationId xmlns:p14="http://schemas.microsoft.com/office/powerpoint/2010/main" val="4011384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772083-7B94-1CC2-A070-FE5D96757F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491225C-2A76-10DF-1246-D741E145BC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FF3E66-ED0D-E5E6-7275-CF3436907A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96A126-7090-4E66-A488-02B9EAA345AB}" type="datetimeFigureOut">
              <a:rPr lang="en-US" smtClean="0"/>
              <a:t>2/16/2024</a:t>
            </a:fld>
            <a:endParaRPr lang="en-US"/>
          </a:p>
        </p:txBody>
      </p:sp>
      <p:sp>
        <p:nvSpPr>
          <p:cNvPr id="5" name="Footer Placeholder 4">
            <a:extLst>
              <a:ext uri="{FF2B5EF4-FFF2-40B4-BE49-F238E27FC236}">
                <a16:creationId xmlns:a16="http://schemas.microsoft.com/office/drawing/2014/main" id="{DB6E24B4-AD9C-A7B7-1266-BBD0DFA4F9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F6F989B-C4FC-0271-FBAE-07FA669CFC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58C222-6809-4822-A943-2BF02A531525}" type="slidenum">
              <a:rPr lang="en-US" smtClean="0"/>
              <a:t>‹#›</a:t>
            </a:fld>
            <a:endParaRPr lang="en-US"/>
          </a:p>
        </p:txBody>
      </p:sp>
    </p:spTree>
    <p:extLst>
      <p:ext uri="{BB962C8B-B14F-4D97-AF65-F5344CB8AC3E}">
        <p14:creationId xmlns:p14="http://schemas.microsoft.com/office/powerpoint/2010/main" val="1208706132"/>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0B50496-2724-2414-5E15-207CB7110BCE}"/>
              </a:ext>
            </a:extLst>
          </p:cNvPr>
          <p:cNvSpPr>
            <a:spLocks noGrp="1"/>
          </p:cNvSpPr>
          <p:nvPr>
            <p:ph type="title"/>
          </p:nvPr>
        </p:nvSpPr>
        <p:spPr>
          <a:xfrm>
            <a:off x="1997175" y="623669"/>
            <a:ext cx="8596668" cy="1320800"/>
          </a:xfrm>
        </p:spPr>
        <p:txBody>
          <a:bodyPr>
            <a:normAutofit fontScale="90000"/>
          </a:bodyPr>
          <a:lstStyle/>
          <a:p>
            <a:pPr marL="0" indent="0" algn="ctr"/>
            <a:r>
              <a:rPr lang="en-US" sz="4000" b="1" dirty="0">
                <a:solidFill>
                  <a:srgbClr val="FF0000"/>
                </a:solidFill>
                <a:latin typeface="BankGothic Md BT" panose="020B0807020203060204" pitchFamily="34" charset="0"/>
                <a:cs typeface="Times New Roman" panose="02020603050405020304" pitchFamily="18" charset="0"/>
              </a:rPr>
              <a:t>StreamBeat: Real-Time Music Streaming Platform</a:t>
            </a:r>
            <a:br>
              <a:rPr lang="en-US" sz="3600" b="1" dirty="0">
                <a:solidFill>
                  <a:srgbClr val="FF0000"/>
                </a:solidFill>
                <a:latin typeface="BankGothic Md BT" panose="020B0807020203060204" pitchFamily="34" charset="0"/>
                <a:cs typeface="Times New Roman" panose="02020603050405020304" pitchFamily="18" charset="0"/>
              </a:rPr>
            </a:br>
            <a:r>
              <a:rPr lang="en-US" sz="3600" b="1" dirty="0">
                <a:solidFill>
                  <a:srgbClr val="FF0000"/>
                </a:solidFill>
                <a:latin typeface="BankGothic Md BT" panose="020B0807020203060204" pitchFamily="34" charset="0"/>
                <a:cs typeface="Times New Roman" panose="02020603050405020304" pitchFamily="18" charset="0"/>
              </a:rPr>
              <a:t> </a:t>
            </a:r>
            <a:br>
              <a:rPr lang="en-US" sz="3600" dirty="0">
                <a:solidFill>
                  <a:srgbClr val="FF0000"/>
                </a:solidFill>
                <a:latin typeface="BankGothic Md BT" panose="020B0807020203060204" pitchFamily="34" charset="0"/>
                <a:cs typeface="Times New Roman" panose="02020603050405020304" pitchFamily="18" charset="0"/>
              </a:rPr>
            </a:br>
            <a:endParaRPr lang="en-IN" dirty="0">
              <a:solidFill>
                <a:srgbClr val="FF0000"/>
              </a:solidFill>
              <a:latin typeface="BankGothic Md BT" panose="020B0807020203060204" pitchFamily="34" charset="0"/>
              <a:cs typeface="Times New Roman" panose="02020603050405020304" pitchFamily="18" charset="0"/>
            </a:endParaRPr>
          </a:p>
        </p:txBody>
      </p:sp>
      <p:sp>
        <p:nvSpPr>
          <p:cNvPr id="3" name="Content Placeholder 2"/>
          <p:cNvSpPr>
            <a:spLocks noGrp="1"/>
          </p:cNvSpPr>
          <p:nvPr>
            <p:ph idx="1"/>
          </p:nvPr>
        </p:nvSpPr>
        <p:spPr>
          <a:xfrm>
            <a:off x="7595719" y="3592903"/>
            <a:ext cx="4127580" cy="3880773"/>
          </a:xfrm>
        </p:spPr>
        <p:txBody>
          <a:bodyPr>
            <a:normAutofit/>
          </a:bodyPr>
          <a:lstStyle/>
          <a:p>
            <a:pPr marL="0" indent="0">
              <a:buNone/>
            </a:pPr>
            <a:r>
              <a:rPr lang="en-US" sz="1600" b="1" u="sng" dirty="0">
                <a:latin typeface="Times New Roman" panose="02020603050405020304" pitchFamily="18" charset="0"/>
                <a:cs typeface="Times New Roman" panose="02020603050405020304" pitchFamily="18" charset="0"/>
              </a:rPr>
              <a:t>Group Member:</a:t>
            </a:r>
          </a:p>
          <a:p>
            <a:pPr marL="0" indent="0">
              <a:buNone/>
            </a:pPr>
            <a:endParaRPr lang="en-US" sz="100" b="1" u="sng"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Arpita Munale – 230943025007</a:t>
            </a:r>
          </a:p>
          <a:p>
            <a:r>
              <a:rPr lang="en-US" sz="1600" b="1" dirty="0">
                <a:latin typeface="Times New Roman" panose="02020603050405020304" pitchFamily="18" charset="0"/>
                <a:cs typeface="Times New Roman" panose="02020603050405020304" pitchFamily="18" charset="0"/>
              </a:rPr>
              <a:t>Nikita </a:t>
            </a:r>
            <a:r>
              <a:rPr lang="en-US" sz="1600" b="1" dirty="0" err="1">
                <a:solidFill>
                  <a:srgbClr val="660066"/>
                </a:solidFill>
                <a:latin typeface="Times New Roman" panose="02020603050405020304" pitchFamily="18" charset="0"/>
                <a:cs typeface="Times New Roman" panose="02020603050405020304" pitchFamily="18" charset="0"/>
              </a:rPr>
              <a:t>Shendge</a:t>
            </a:r>
            <a:r>
              <a:rPr lang="en-US" sz="1600" b="1" dirty="0">
                <a:latin typeface="Times New Roman" panose="02020603050405020304" pitchFamily="18" charset="0"/>
                <a:cs typeface="Times New Roman" panose="02020603050405020304" pitchFamily="18" charset="0"/>
              </a:rPr>
              <a:t> - 230943025033</a:t>
            </a:r>
          </a:p>
          <a:p>
            <a:r>
              <a:rPr lang="en-US" sz="1600" b="1" dirty="0">
                <a:latin typeface="Times New Roman" panose="02020603050405020304" pitchFamily="18" charset="0"/>
                <a:cs typeface="Times New Roman" panose="02020603050405020304" pitchFamily="18" charset="0"/>
              </a:rPr>
              <a:t>Saurab Pawar - 230943025043</a:t>
            </a:r>
          </a:p>
          <a:p>
            <a:r>
              <a:rPr lang="en-US" sz="1600" b="1" dirty="0">
                <a:latin typeface="Times New Roman" panose="02020603050405020304" pitchFamily="18" charset="0"/>
                <a:cs typeface="Times New Roman" panose="02020603050405020304" pitchFamily="18" charset="0"/>
              </a:rPr>
              <a:t>Vedant </a:t>
            </a:r>
            <a:r>
              <a:rPr lang="en-US" sz="1600" b="1" dirty="0" err="1">
                <a:latin typeface="Times New Roman" panose="02020603050405020304" pitchFamily="18" charset="0"/>
                <a:cs typeface="Times New Roman" panose="02020603050405020304" pitchFamily="18" charset="0"/>
              </a:rPr>
              <a:t>Kawade</a:t>
            </a:r>
            <a:r>
              <a:rPr lang="en-US" sz="1600" b="1" dirty="0">
                <a:latin typeface="Times New Roman" panose="02020603050405020304" pitchFamily="18" charset="0"/>
                <a:cs typeface="Times New Roman" panose="02020603050405020304" pitchFamily="18" charset="0"/>
              </a:rPr>
              <a:t> - 230943025053</a:t>
            </a:r>
          </a:p>
        </p:txBody>
      </p:sp>
      <p:sp>
        <p:nvSpPr>
          <p:cNvPr id="7" name="TextBox 6">
            <a:extLst>
              <a:ext uri="{FF2B5EF4-FFF2-40B4-BE49-F238E27FC236}">
                <a16:creationId xmlns:a16="http://schemas.microsoft.com/office/drawing/2014/main" id="{9827AB1C-40DA-2926-D7D4-A7F96837C855}"/>
              </a:ext>
            </a:extLst>
          </p:cNvPr>
          <p:cNvSpPr txBox="1"/>
          <p:nvPr/>
        </p:nvSpPr>
        <p:spPr>
          <a:xfrm>
            <a:off x="4180958" y="2315646"/>
            <a:ext cx="4229101" cy="461665"/>
          </a:xfrm>
          <a:prstGeom prst="rect">
            <a:avLst/>
          </a:prstGeom>
          <a:noFill/>
        </p:spPr>
        <p:txBody>
          <a:bodyPr wrap="square">
            <a:spAutoFit/>
          </a:bodyPr>
          <a:lstStyle/>
          <a:p>
            <a:pPr algn="ctr"/>
            <a:r>
              <a:rPr lang="en-US" sz="2400" b="1" u="sng" dirty="0">
                <a:solidFill>
                  <a:schemeClr val="tx1">
                    <a:lumMod val="75000"/>
                    <a:lumOff val="25000"/>
                  </a:schemeClr>
                </a:solidFill>
                <a:latin typeface="Times New Roman" panose="02020603050405020304" pitchFamily="18" charset="0"/>
                <a:cs typeface="Times New Roman" panose="02020603050405020304" pitchFamily="18" charset="0"/>
              </a:rPr>
              <a:t>Group no : 5 </a:t>
            </a:r>
          </a:p>
        </p:txBody>
      </p:sp>
      <p:sp>
        <p:nvSpPr>
          <p:cNvPr id="9" name="TextBox 8">
            <a:extLst>
              <a:ext uri="{FF2B5EF4-FFF2-40B4-BE49-F238E27FC236}">
                <a16:creationId xmlns:a16="http://schemas.microsoft.com/office/drawing/2014/main" id="{A87B5ED7-742A-46EB-A0DC-228D75C6AF66}"/>
              </a:ext>
            </a:extLst>
          </p:cNvPr>
          <p:cNvSpPr txBox="1"/>
          <p:nvPr/>
        </p:nvSpPr>
        <p:spPr>
          <a:xfrm>
            <a:off x="800101" y="3679166"/>
            <a:ext cx="6103188" cy="1115947"/>
          </a:xfrm>
          <a:prstGeom prst="rect">
            <a:avLst/>
          </a:prstGeom>
          <a:noFill/>
        </p:spPr>
        <p:txBody>
          <a:bodyPr wrap="square">
            <a:spAutoFit/>
          </a:bodyPr>
          <a:lstStyle/>
          <a:p>
            <a:pPr>
              <a:lnSpc>
                <a:spcPct val="200000"/>
              </a:lnSpc>
            </a:pPr>
            <a:r>
              <a:rPr lang="en-US" b="1" dirty="0">
                <a:latin typeface="Times New Roman" panose="02020603050405020304" pitchFamily="18" charset="0"/>
                <a:cs typeface="Times New Roman" panose="02020603050405020304" pitchFamily="18" charset="0"/>
              </a:rPr>
              <a:t>Project Guide - Anay </a:t>
            </a:r>
            <a:r>
              <a:rPr lang="en-US" b="1" dirty="0" err="1">
                <a:latin typeface="Times New Roman" panose="02020603050405020304" pitchFamily="18" charset="0"/>
                <a:cs typeface="Times New Roman" panose="02020603050405020304" pitchFamily="18" charset="0"/>
              </a:rPr>
              <a:t>Tamhankar</a:t>
            </a:r>
            <a:endParaRPr lang="en-US" b="1" dirty="0">
              <a:latin typeface="Times New Roman" panose="02020603050405020304" pitchFamily="18" charset="0"/>
              <a:cs typeface="Times New Roman" panose="02020603050405020304" pitchFamily="18" charset="0"/>
            </a:endParaRPr>
          </a:p>
          <a:p>
            <a:pPr>
              <a:lnSpc>
                <a:spcPct val="200000"/>
              </a:lnSpc>
            </a:pPr>
            <a:r>
              <a:rPr lang="en-US" b="1" dirty="0">
                <a:latin typeface="Times New Roman" panose="02020603050405020304" pitchFamily="18" charset="0"/>
                <a:cs typeface="Times New Roman" panose="02020603050405020304" pitchFamily="18" charset="0"/>
              </a:rPr>
              <a:t>Project Mentor - Dr. Prasad Sir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3597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4334" y="186187"/>
            <a:ext cx="8596668" cy="1084366"/>
          </a:xfrm>
        </p:spPr>
        <p:txBody>
          <a:bodyPr>
            <a:normAutofit/>
          </a:bodyPr>
          <a:lstStyle/>
          <a:p>
            <a:r>
              <a:rPr lang="en-US" sz="3600" b="1" dirty="0">
                <a:solidFill>
                  <a:schemeClr val="tx2">
                    <a:lumMod val="75000"/>
                  </a:schemeClr>
                </a:solidFill>
              </a:rPr>
              <a:t>Introduction</a:t>
            </a:r>
          </a:p>
        </p:txBody>
      </p:sp>
      <p:sp>
        <p:nvSpPr>
          <p:cNvPr id="3" name="Content Placeholder 2"/>
          <p:cNvSpPr>
            <a:spLocks noGrp="1"/>
          </p:cNvSpPr>
          <p:nvPr>
            <p:ph idx="1"/>
          </p:nvPr>
        </p:nvSpPr>
        <p:spPr>
          <a:xfrm>
            <a:off x="1464334" y="1638455"/>
            <a:ext cx="9263331" cy="4869456"/>
          </a:xfrm>
        </p:spPr>
        <p:txBody>
          <a:bodyPr>
            <a:normAutofit fontScale="92500"/>
          </a:bodyPr>
          <a:lstStyle/>
          <a:p>
            <a:pPr algn="just"/>
            <a:r>
              <a:rPr lang="en-US" dirty="0">
                <a:solidFill>
                  <a:schemeClr val="accent1">
                    <a:lumMod val="75000"/>
                  </a:schemeClr>
                </a:solidFill>
              </a:rPr>
              <a:t>StreamBeat is revolutionizing the way you listen to music. Our platform offers real-time streaming, bringing you closer to your favorite artists, live performances, and trending tracks.</a:t>
            </a:r>
          </a:p>
          <a:p>
            <a:pPr algn="just"/>
            <a:endParaRPr lang="en-US" dirty="0">
              <a:solidFill>
                <a:schemeClr val="accent1">
                  <a:lumMod val="75000"/>
                </a:schemeClr>
              </a:solidFill>
            </a:endParaRPr>
          </a:p>
          <a:p>
            <a:pPr algn="just"/>
            <a:r>
              <a:rPr lang="en-US" dirty="0">
                <a:solidFill>
                  <a:schemeClr val="accent1">
                    <a:lumMod val="75000"/>
                  </a:schemeClr>
                </a:solidFill>
              </a:rPr>
              <a:t>StreamBeat is a dynamic platform designed for music enthusiasts of all kinds. It offers a vast library of genres, artists, and live performances, curated to cater to diverse tastes and preferences.</a:t>
            </a:r>
          </a:p>
          <a:p>
            <a:pPr algn="just"/>
            <a:endParaRPr lang="en-US" dirty="0">
              <a:solidFill>
                <a:schemeClr val="accent1">
                  <a:lumMod val="75000"/>
                </a:schemeClr>
              </a:solidFill>
            </a:endParaRPr>
          </a:p>
          <a:p>
            <a:pPr algn="just"/>
            <a:r>
              <a:rPr lang="en-US" dirty="0" err="1">
                <a:solidFill>
                  <a:schemeClr val="accent1">
                    <a:lumMod val="75000"/>
                  </a:schemeClr>
                </a:solidFill>
              </a:rPr>
              <a:t>Streambeat</a:t>
            </a:r>
            <a:r>
              <a:rPr lang="en-US" dirty="0">
                <a:solidFill>
                  <a:schemeClr val="accent1">
                    <a:lumMod val="75000"/>
                  </a:schemeClr>
                </a:solidFill>
              </a:rPr>
              <a:t> aims to provide a seamless and enjoyable streaming experience for music and audio enthusiasts, offering a diverse selection of content and features to meet the needs of its users.</a:t>
            </a:r>
          </a:p>
          <a:p>
            <a:pPr algn="just"/>
            <a:endParaRPr lang="en-US" sz="2000" dirty="0">
              <a:solidFill>
                <a:schemeClr val="accent1">
                  <a:lumMod val="75000"/>
                </a:schemeClr>
              </a:solidFill>
            </a:endParaRPr>
          </a:p>
          <a:p>
            <a:pPr algn="just"/>
            <a:endParaRPr lang="en-US" dirty="0">
              <a:solidFill>
                <a:schemeClr val="accent1">
                  <a:lumMod val="75000"/>
                </a:schemeClr>
              </a:solidFill>
            </a:endParaRPr>
          </a:p>
        </p:txBody>
      </p:sp>
    </p:spTree>
    <p:extLst>
      <p:ext uri="{BB962C8B-B14F-4D97-AF65-F5344CB8AC3E}">
        <p14:creationId xmlns:p14="http://schemas.microsoft.com/office/powerpoint/2010/main" val="823033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535" y="192629"/>
            <a:ext cx="8596668" cy="1320800"/>
          </a:xfrm>
        </p:spPr>
        <p:txBody>
          <a:bodyPr>
            <a:normAutofit/>
          </a:bodyPr>
          <a:lstStyle/>
          <a:p>
            <a:r>
              <a:rPr lang="en-US" sz="3600" b="1" dirty="0">
                <a:solidFill>
                  <a:schemeClr val="tx2">
                    <a:lumMod val="75000"/>
                  </a:schemeClr>
                </a:solidFill>
              </a:rPr>
              <a:t>Abstraction</a:t>
            </a:r>
          </a:p>
        </p:txBody>
      </p:sp>
      <p:sp>
        <p:nvSpPr>
          <p:cNvPr id="3" name="Content Placeholder 2"/>
          <p:cNvSpPr>
            <a:spLocks noGrp="1"/>
          </p:cNvSpPr>
          <p:nvPr>
            <p:ph idx="1"/>
          </p:nvPr>
        </p:nvSpPr>
        <p:spPr>
          <a:xfrm>
            <a:off x="812535" y="1746522"/>
            <a:ext cx="10712356" cy="4222957"/>
          </a:xfrm>
        </p:spPr>
        <p:txBody>
          <a:bodyPr>
            <a:normAutofit fontScale="92500" lnSpcReduction="10000"/>
          </a:bodyPr>
          <a:lstStyle/>
          <a:p>
            <a:pPr algn="just"/>
            <a:r>
              <a:rPr lang="en-US" dirty="0">
                <a:solidFill>
                  <a:schemeClr val="accent1">
                    <a:lumMod val="75000"/>
                  </a:schemeClr>
                </a:solidFill>
              </a:rPr>
              <a:t>In the age of data-driven decision-making, our project dives into the world of real-time data analysis, focusing on music streaming. By employing simulated data, we replicate the complexities of online music consumption, including user interactions, genre preferences, and playlist dynamics, enabling us to develop and evaluate advanced analytics solutions tailored to the music industry. </a:t>
            </a:r>
          </a:p>
          <a:p>
            <a:pPr algn="just"/>
            <a:r>
              <a:rPr lang="en-US" dirty="0">
                <a:solidFill>
                  <a:schemeClr val="accent1">
                    <a:lumMod val="75000"/>
                  </a:schemeClr>
                </a:solidFill>
              </a:rPr>
              <a:t>Through the integration of Apache Kafka, Apache Spark, MongoDB, and cutting-edge machine learning techniques, we construct an end-to-end data processing pipeline capable of handling large-scale streaming data. This project explores data generation, storage, analysis, and visualization, providing valuable insights into listener behavior , music consumption patterns, and the effectiveness of various promotional strategies.</a:t>
            </a:r>
          </a:p>
        </p:txBody>
      </p:sp>
    </p:spTree>
    <p:extLst>
      <p:ext uri="{BB962C8B-B14F-4D97-AF65-F5344CB8AC3E}">
        <p14:creationId xmlns:p14="http://schemas.microsoft.com/office/powerpoint/2010/main" val="3611732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3598" y="255918"/>
            <a:ext cx="8596668" cy="1320800"/>
          </a:xfrm>
        </p:spPr>
        <p:txBody>
          <a:bodyPr>
            <a:normAutofit/>
          </a:bodyPr>
          <a:lstStyle/>
          <a:p>
            <a:r>
              <a:rPr lang="en-US" sz="3600" b="1" dirty="0">
                <a:solidFill>
                  <a:schemeClr val="tx2">
                    <a:lumMod val="75000"/>
                  </a:schemeClr>
                </a:solidFill>
              </a:rPr>
              <a:t>Description</a:t>
            </a:r>
          </a:p>
        </p:txBody>
      </p:sp>
      <p:sp>
        <p:nvSpPr>
          <p:cNvPr id="3" name="Content Placeholder 2"/>
          <p:cNvSpPr>
            <a:spLocks noGrp="1"/>
          </p:cNvSpPr>
          <p:nvPr>
            <p:ph idx="1"/>
          </p:nvPr>
        </p:nvSpPr>
        <p:spPr>
          <a:xfrm>
            <a:off x="504806" y="1930400"/>
            <a:ext cx="10752666" cy="3880773"/>
          </a:xfrm>
        </p:spPr>
        <p:txBody>
          <a:bodyPr>
            <a:normAutofit fontScale="92500" lnSpcReduction="20000"/>
          </a:bodyPr>
          <a:lstStyle/>
          <a:p>
            <a:pPr algn="just"/>
            <a:r>
              <a:rPr lang="en-US" dirty="0">
                <a:solidFill>
                  <a:schemeClr val="accent1">
                    <a:lumMod val="75000"/>
                  </a:schemeClr>
                </a:solidFill>
              </a:rPr>
              <a:t>The project will stream events generated from a music streaming service (like Spotify) and create a data pipeline that consumes the real-time data. The data coming in would be similar to an event of a user listening to a song, navigating on the website, authenticating.</a:t>
            </a:r>
          </a:p>
          <a:p>
            <a:pPr algn="just"/>
            <a:endParaRPr lang="en-US" dirty="0">
              <a:solidFill>
                <a:schemeClr val="accent1">
                  <a:lumMod val="75000"/>
                </a:schemeClr>
              </a:solidFill>
            </a:endParaRPr>
          </a:p>
          <a:p>
            <a:pPr algn="just"/>
            <a:r>
              <a:rPr lang="en-US" dirty="0">
                <a:solidFill>
                  <a:schemeClr val="accent1">
                    <a:lumMod val="75000"/>
                  </a:schemeClr>
                </a:solidFill>
              </a:rPr>
              <a:t> The data would be processed in real-time and stored to the data lake periodically (every two minutes). </a:t>
            </a:r>
          </a:p>
          <a:p>
            <a:pPr algn="just"/>
            <a:endParaRPr lang="en-US" dirty="0">
              <a:solidFill>
                <a:schemeClr val="accent1">
                  <a:lumMod val="75000"/>
                </a:schemeClr>
              </a:solidFill>
            </a:endParaRPr>
          </a:p>
          <a:p>
            <a:pPr algn="just"/>
            <a:r>
              <a:rPr lang="en-US" dirty="0">
                <a:solidFill>
                  <a:schemeClr val="accent1">
                    <a:lumMod val="75000"/>
                  </a:schemeClr>
                </a:solidFill>
              </a:rPr>
              <a:t>The hourly batch job will then consume this data, apply transformations, and create the desired tables for our dashboard to generate analytics. We will try to analyze metrics like popular songs, active users, user demographics etc.</a:t>
            </a:r>
          </a:p>
        </p:txBody>
      </p:sp>
    </p:spTree>
    <p:extLst>
      <p:ext uri="{BB962C8B-B14F-4D97-AF65-F5344CB8AC3E}">
        <p14:creationId xmlns:p14="http://schemas.microsoft.com/office/powerpoint/2010/main" val="609885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chemeClr val="tx2">
                    <a:lumMod val="75000"/>
                  </a:schemeClr>
                </a:solidFill>
              </a:rPr>
              <a:t>About</a:t>
            </a:r>
            <a:r>
              <a:rPr lang="en-US" sz="3600" b="1" dirty="0"/>
              <a:t> </a:t>
            </a:r>
            <a:r>
              <a:rPr lang="en-US" sz="3600" b="1" dirty="0">
                <a:solidFill>
                  <a:schemeClr val="tx2">
                    <a:lumMod val="75000"/>
                  </a:schemeClr>
                </a:solidFill>
              </a:rPr>
              <a:t>Data</a:t>
            </a:r>
          </a:p>
        </p:txBody>
      </p:sp>
      <p:sp>
        <p:nvSpPr>
          <p:cNvPr id="3" name="Content Placeholder 2"/>
          <p:cNvSpPr>
            <a:spLocks noGrp="1"/>
          </p:cNvSpPr>
          <p:nvPr>
            <p:ph idx="1"/>
          </p:nvPr>
        </p:nvSpPr>
        <p:spPr>
          <a:xfrm>
            <a:off x="711840" y="1616445"/>
            <a:ext cx="10114311" cy="4562940"/>
          </a:xfrm>
        </p:spPr>
        <p:txBody>
          <a:bodyPr>
            <a:normAutofit lnSpcReduction="10000"/>
          </a:bodyPr>
          <a:lstStyle/>
          <a:p>
            <a:pPr algn="just"/>
            <a:r>
              <a:rPr lang="en-US" sz="2400" dirty="0">
                <a:solidFill>
                  <a:schemeClr val="accent1">
                    <a:lumMod val="75000"/>
                  </a:schemeClr>
                </a:solidFill>
                <a:latin typeface="Times New Roman" panose="02020603050405020304" pitchFamily="18" charset="0"/>
                <a:cs typeface="Times New Roman" panose="02020603050405020304" pitchFamily="18" charset="0"/>
              </a:rPr>
              <a:t> </a:t>
            </a:r>
            <a:r>
              <a:rPr lang="en-US" sz="2400" b="1" dirty="0">
                <a:solidFill>
                  <a:schemeClr val="accent1">
                    <a:lumMod val="75000"/>
                  </a:schemeClr>
                </a:solidFill>
                <a:latin typeface="Times New Roman" panose="02020603050405020304" pitchFamily="18" charset="0"/>
                <a:cs typeface="Times New Roman" panose="02020603050405020304" pitchFamily="18" charset="0"/>
              </a:rPr>
              <a:t>User Id - </a:t>
            </a:r>
            <a:r>
              <a:rPr lang="en-US" sz="2400" dirty="0">
                <a:solidFill>
                  <a:schemeClr val="accent1">
                    <a:lumMod val="75000"/>
                  </a:schemeClr>
                </a:solidFill>
                <a:latin typeface="Times New Roman" panose="02020603050405020304" pitchFamily="18" charset="0"/>
                <a:cs typeface="Times New Roman" panose="02020603050405020304" pitchFamily="18" charset="0"/>
              </a:rPr>
              <a:t>This could be a unique identifier assigned to each user on a particular music platform or service. User IDs help track individual user interactions, such as listening history, playlist creation, and preferences.</a:t>
            </a:r>
          </a:p>
          <a:p>
            <a:pPr algn="just"/>
            <a:r>
              <a:rPr lang="en-US" sz="2400" dirty="0">
                <a:solidFill>
                  <a:schemeClr val="accent1">
                    <a:lumMod val="75000"/>
                  </a:schemeClr>
                </a:solidFill>
                <a:latin typeface="Times New Roman" panose="02020603050405020304" pitchFamily="18" charset="0"/>
                <a:cs typeface="Times New Roman" panose="02020603050405020304" pitchFamily="18" charset="0"/>
              </a:rPr>
              <a:t> </a:t>
            </a:r>
            <a:r>
              <a:rPr lang="en-US" sz="2400" b="1" dirty="0">
                <a:solidFill>
                  <a:schemeClr val="accent1">
                    <a:lumMod val="75000"/>
                  </a:schemeClr>
                </a:solidFill>
                <a:latin typeface="Times New Roman" panose="02020603050405020304" pitchFamily="18" charset="0"/>
                <a:cs typeface="Times New Roman" panose="02020603050405020304" pitchFamily="18" charset="0"/>
              </a:rPr>
              <a:t>Artist Name</a:t>
            </a:r>
            <a:r>
              <a:rPr lang="en-US" sz="2400" dirty="0">
                <a:solidFill>
                  <a:schemeClr val="accent1">
                    <a:lumMod val="75000"/>
                  </a:schemeClr>
                </a:solidFill>
                <a:latin typeface="Times New Roman" panose="02020603050405020304" pitchFamily="18" charset="0"/>
                <a:cs typeface="Times New Roman" panose="02020603050405020304" pitchFamily="18" charset="0"/>
              </a:rPr>
              <a:t> - The name of the artist or musical group associated with a particular song. This information is crucial for identifying the creators of the music.</a:t>
            </a:r>
          </a:p>
          <a:p>
            <a:pPr algn="just"/>
            <a:r>
              <a:rPr lang="en-US" sz="2400" dirty="0">
                <a:solidFill>
                  <a:schemeClr val="accent1">
                    <a:lumMod val="75000"/>
                  </a:schemeClr>
                </a:solidFill>
                <a:latin typeface="Times New Roman" panose="02020603050405020304" pitchFamily="18" charset="0"/>
                <a:cs typeface="Times New Roman" panose="02020603050405020304" pitchFamily="18" charset="0"/>
              </a:rPr>
              <a:t> </a:t>
            </a:r>
            <a:r>
              <a:rPr lang="en-US" sz="2400" b="1" dirty="0">
                <a:solidFill>
                  <a:schemeClr val="accent1">
                    <a:lumMod val="75000"/>
                  </a:schemeClr>
                </a:solidFill>
                <a:latin typeface="Times New Roman" panose="02020603050405020304" pitchFamily="18" charset="0"/>
                <a:cs typeface="Times New Roman" panose="02020603050405020304" pitchFamily="18" charset="0"/>
              </a:rPr>
              <a:t>Songs -</a:t>
            </a:r>
            <a:r>
              <a:rPr lang="en-US" sz="2400" dirty="0">
                <a:solidFill>
                  <a:schemeClr val="accent1">
                    <a:lumMod val="75000"/>
                  </a:schemeClr>
                </a:solidFill>
                <a:latin typeface="Times New Roman" panose="02020603050405020304" pitchFamily="18" charset="0"/>
                <a:cs typeface="Times New Roman" panose="02020603050405020304" pitchFamily="18" charset="0"/>
              </a:rPr>
              <a:t> The title of the song or musical composition. This serves as a unique identifier for each piece of music and helps users locate specific tracks.</a:t>
            </a:r>
          </a:p>
          <a:p>
            <a:pPr algn="just"/>
            <a:r>
              <a:rPr lang="en-US" sz="2400" b="1" dirty="0">
                <a:solidFill>
                  <a:schemeClr val="accent1">
                    <a:lumMod val="75000"/>
                  </a:schemeClr>
                </a:solidFill>
                <a:latin typeface="Times New Roman" panose="02020603050405020304" pitchFamily="18" charset="0"/>
                <a:cs typeface="Times New Roman" panose="02020603050405020304" pitchFamily="18" charset="0"/>
              </a:rPr>
              <a:t>Platform Rank</a:t>
            </a:r>
            <a:r>
              <a:rPr lang="en-US" sz="2400" dirty="0">
                <a:solidFill>
                  <a:schemeClr val="accent1">
                    <a:lumMod val="75000"/>
                  </a:schemeClr>
                </a:solidFill>
                <a:latin typeface="Times New Roman" panose="02020603050405020304" pitchFamily="18" charset="0"/>
                <a:cs typeface="Times New Roman" panose="02020603050405020304" pitchFamily="18" charset="0"/>
              </a:rPr>
              <a:t> - The ranking of a song or artist within a specific music platform or service. </a:t>
            </a:r>
          </a:p>
          <a:p>
            <a:pPr algn="just"/>
            <a:r>
              <a:rPr lang="en-US" sz="2400" b="1" dirty="0">
                <a:solidFill>
                  <a:schemeClr val="accent1">
                    <a:lumMod val="75000"/>
                  </a:schemeClr>
                </a:solidFill>
                <a:latin typeface="Times New Roman" panose="02020603050405020304" pitchFamily="18" charset="0"/>
                <a:cs typeface="Times New Roman" panose="02020603050405020304" pitchFamily="18" charset="0"/>
              </a:rPr>
              <a:t>Popularity Score</a:t>
            </a:r>
            <a:r>
              <a:rPr lang="en-US" sz="2400" dirty="0">
                <a:solidFill>
                  <a:schemeClr val="accent1">
                    <a:lumMod val="75000"/>
                  </a:schemeClr>
                </a:solidFill>
                <a:latin typeface="Times New Roman" panose="02020603050405020304" pitchFamily="18" charset="0"/>
                <a:cs typeface="Times New Roman" panose="02020603050405020304" pitchFamily="18" charset="0"/>
              </a:rPr>
              <a:t> - A metric indicating the popularity or relative popularity of a song. Popularity scores can be based on various factors, including the number of streams, downloads, likes, shares, and user ratings.</a:t>
            </a:r>
          </a:p>
        </p:txBody>
      </p:sp>
    </p:spTree>
    <p:extLst>
      <p:ext uri="{BB962C8B-B14F-4D97-AF65-F5344CB8AC3E}">
        <p14:creationId xmlns:p14="http://schemas.microsoft.com/office/powerpoint/2010/main" val="241648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chemeClr val="tx2">
                    <a:lumMod val="75000"/>
                  </a:schemeClr>
                </a:solidFill>
              </a:rPr>
              <a:t>Data-Flow</a:t>
            </a:r>
            <a:r>
              <a:rPr lang="en-US" sz="3600" b="1" dirty="0"/>
              <a:t> </a:t>
            </a:r>
            <a:r>
              <a:rPr lang="en-US" sz="3600" b="1" dirty="0">
                <a:solidFill>
                  <a:schemeClr val="tx2">
                    <a:lumMod val="75000"/>
                  </a:schemeClr>
                </a:solidFill>
              </a:rPr>
              <a:t>Diagram</a:t>
            </a:r>
          </a:p>
        </p:txBody>
      </p:sp>
      <p:pic>
        <p:nvPicPr>
          <p:cNvPr id="5" name="Content Placeholder 4">
            <a:extLst>
              <a:ext uri="{FF2B5EF4-FFF2-40B4-BE49-F238E27FC236}">
                <a16:creationId xmlns:a16="http://schemas.microsoft.com/office/drawing/2014/main" id="{55D23E41-24F5-4616-906C-651E85709A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7466" y="1489075"/>
            <a:ext cx="9903191" cy="5058374"/>
          </a:xfrm>
        </p:spPr>
      </p:pic>
    </p:spTree>
    <p:extLst>
      <p:ext uri="{BB962C8B-B14F-4D97-AF65-F5344CB8AC3E}">
        <p14:creationId xmlns:p14="http://schemas.microsoft.com/office/powerpoint/2010/main" val="1963918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9161" y="78201"/>
            <a:ext cx="8596668" cy="1622752"/>
          </a:xfrm>
        </p:spPr>
        <p:txBody>
          <a:bodyPr>
            <a:normAutofit/>
          </a:bodyPr>
          <a:lstStyle/>
          <a:p>
            <a:r>
              <a:rPr lang="en-US" sz="3600" b="1" dirty="0">
                <a:solidFill>
                  <a:schemeClr val="tx2">
                    <a:lumMod val="75000"/>
                  </a:schemeClr>
                </a:solidFill>
              </a:rPr>
              <a:t>Conclusion</a:t>
            </a:r>
          </a:p>
        </p:txBody>
      </p:sp>
      <p:sp>
        <p:nvSpPr>
          <p:cNvPr id="3" name="Content Placeholder 2"/>
          <p:cNvSpPr>
            <a:spLocks noGrp="1"/>
          </p:cNvSpPr>
          <p:nvPr>
            <p:ph idx="1"/>
          </p:nvPr>
        </p:nvSpPr>
        <p:spPr>
          <a:xfrm>
            <a:off x="556564" y="1488613"/>
            <a:ext cx="10252334" cy="3880773"/>
          </a:xfrm>
        </p:spPr>
        <p:txBody>
          <a:bodyPr>
            <a:normAutofit fontScale="92500" lnSpcReduction="10000"/>
          </a:bodyPr>
          <a:lstStyle/>
          <a:p>
            <a:pPr algn="just"/>
            <a:r>
              <a:rPr lang="en-US" dirty="0">
                <a:solidFill>
                  <a:schemeClr val="accent1">
                    <a:lumMod val="75000"/>
                  </a:schemeClr>
                </a:solidFill>
              </a:rPr>
              <a:t>In conclusion, our live streaming project marks a significant leap forward in how we connect, engage, and share experiences in real-time. Throughout this purposeful effort, we've witnessed the transformative power of live streaming the ability to go beyond, bridge communities, and amplify voices.</a:t>
            </a:r>
          </a:p>
          <a:p>
            <a:pPr algn="just"/>
            <a:r>
              <a:rPr lang="en-US" dirty="0">
                <a:solidFill>
                  <a:schemeClr val="accent1">
                    <a:lumMod val="75000"/>
                  </a:schemeClr>
                </a:solidFill>
              </a:rPr>
              <a:t>Through our project, we've accepted the directness and interactivity that live streaming offers, supporting meaningful connections between creators and audiences, performers and fans, educators and learners. We've seen how live streaming has become a catalyst for creativity, enabling individuals and organizations to showcase their talents, share their expertise, and inspire others around the globe.</a:t>
            </a:r>
          </a:p>
        </p:txBody>
      </p:sp>
    </p:spTree>
    <p:extLst>
      <p:ext uri="{BB962C8B-B14F-4D97-AF65-F5344CB8AC3E}">
        <p14:creationId xmlns:p14="http://schemas.microsoft.com/office/powerpoint/2010/main" val="2785555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3663" y="248653"/>
            <a:ext cx="8596668" cy="1320800"/>
          </a:xfrm>
        </p:spPr>
        <p:txBody>
          <a:bodyPr/>
          <a:lstStyle/>
          <a:p>
            <a:r>
              <a:rPr lang="en-US" dirty="0">
                <a:solidFill>
                  <a:schemeClr val="tx2">
                    <a:lumMod val="75000"/>
                  </a:schemeClr>
                </a:solidFill>
              </a:rPr>
              <a:t>Visualization </a:t>
            </a:r>
            <a:br>
              <a:rPr lang="en-US" dirty="0">
                <a:solidFill>
                  <a:schemeClr val="tx2">
                    <a:lumMod val="75000"/>
                  </a:schemeClr>
                </a:solidFill>
              </a:rPr>
            </a:br>
            <a:endParaRPr lang="en-US" dirty="0">
              <a:solidFill>
                <a:schemeClr val="tx2">
                  <a:lumMod val="75000"/>
                </a:schemeClr>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663" y="1082843"/>
            <a:ext cx="10632435" cy="5637134"/>
          </a:xfrm>
          <a:prstGeom prst="rect">
            <a:avLst/>
          </a:prstGeom>
        </p:spPr>
      </p:pic>
    </p:spTree>
    <p:extLst>
      <p:ext uri="{BB962C8B-B14F-4D97-AF65-F5344CB8AC3E}">
        <p14:creationId xmlns:p14="http://schemas.microsoft.com/office/powerpoint/2010/main" val="679882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6004" y="2529018"/>
            <a:ext cx="8596668" cy="1320800"/>
          </a:xfrm>
        </p:spPr>
        <p:txBody>
          <a:bodyPr>
            <a:normAutofit/>
          </a:bodyPr>
          <a:lstStyle/>
          <a:p>
            <a:r>
              <a:rPr lang="en-US" sz="4400" b="1" dirty="0">
                <a:solidFill>
                  <a:schemeClr val="tx1"/>
                </a:solidFill>
              </a:rPr>
              <a:t>                  THANK YOU</a:t>
            </a:r>
          </a:p>
        </p:txBody>
      </p:sp>
    </p:spTree>
    <p:extLst>
      <p:ext uri="{BB962C8B-B14F-4D97-AF65-F5344CB8AC3E}">
        <p14:creationId xmlns:p14="http://schemas.microsoft.com/office/powerpoint/2010/main" val="9124158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715</TotalTime>
  <Words>669</Words>
  <Application>Microsoft Office PowerPoint</Application>
  <PresentationFormat>Widescreen</PresentationFormat>
  <Paragraphs>37</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BankGothic Md BT</vt:lpstr>
      <vt:lpstr>Calibri</vt:lpstr>
      <vt:lpstr>Calibri Light</vt:lpstr>
      <vt:lpstr>Times New Roman</vt:lpstr>
      <vt:lpstr>Office Theme</vt:lpstr>
      <vt:lpstr>StreamBeat: Real-Time Music Streaming Platform   </vt:lpstr>
      <vt:lpstr>Introduction</vt:lpstr>
      <vt:lpstr>Abstraction</vt:lpstr>
      <vt:lpstr>Description</vt:lpstr>
      <vt:lpstr>About Data</vt:lpstr>
      <vt:lpstr>Data-Flow Diagram</vt:lpstr>
      <vt:lpstr>Conclusion</vt:lpstr>
      <vt:lpstr>Visualization  </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Project</dc:title>
  <dc:creator>Microsoft account</dc:creator>
  <cp:lastModifiedBy>Saurab Pawar</cp:lastModifiedBy>
  <cp:revision>28</cp:revision>
  <dcterms:created xsi:type="dcterms:W3CDTF">2024-02-14T08:31:05Z</dcterms:created>
  <dcterms:modified xsi:type="dcterms:W3CDTF">2024-02-15T22:54:42Z</dcterms:modified>
</cp:coreProperties>
</file>