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59" r:id="rId7"/>
    <p:sldId id="260" r:id="rId8"/>
    <p:sldId id="261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Dhirmalani" initials="ND" lastIdx="1" clrIdx="0">
    <p:extLst>
      <p:ext uri="{19B8F6BF-5375-455C-9EA6-DF929625EA0E}">
        <p15:presenceInfo xmlns:p15="http://schemas.microsoft.com/office/powerpoint/2012/main" userId="b5e839a0-486d-4ec4-affb-249bcb7b35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nceton.edu/~achaney/tmve/wiki100k/browse/topic-presenc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939-F5ED-F84E-A737-E0B63077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Document clustering using </a:t>
            </a:r>
            <a:r>
              <a:rPr lang="en-US" sz="4000" dirty="0" err="1"/>
              <a:t>Kmeans</a:t>
            </a:r>
            <a:r>
              <a:rPr lang="en-US" sz="4000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9B0D6-7BD0-454D-A2F5-CD5516225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Dhirmalani – B00775542</a:t>
            </a:r>
          </a:p>
          <a:p>
            <a:r>
              <a:rPr lang="en-US" dirty="0" err="1"/>
              <a:t>Khushboo</a:t>
            </a:r>
            <a:r>
              <a:rPr lang="en-US" dirty="0"/>
              <a:t> </a:t>
            </a:r>
            <a:r>
              <a:rPr lang="en-US" dirty="0" err="1"/>
              <a:t>siwal</a:t>
            </a:r>
            <a:r>
              <a:rPr lang="en-US" dirty="0"/>
              <a:t>    – B00781497</a:t>
            </a:r>
          </a:p>
        </p:txBody>
      </p:sp>
    </p:spTree>
    <p:extLst>
      <p:ext uri="{BB962C8B-B14F-4D97-AF65-F5344CB8AC3E}">
        <p14:creationId xmlns:p14="http://schemas.microsoft.com/office/powerpoint/2010/main" val="18579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3364-EF2F-314B-95B0-CE342C81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7CB1-075C-3749-9C71-6B515DD7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Very Simple approach would like to incorporate novel approaches such as Topic Modeling approach.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LDA based Topic models</a:t>
            </a:r>
          </a:p>
          <a:p>
            <a:pPr lvl="2"/>
            <a:r>
              <a:rPr lang="en-US" sz="2000" dirty="0"/>
              <a:t>A.J.B. Chaney and D.M. </a:t>
            </a:r>
            <a:r>
              <a:rPr lang="en-US" sz="2000" dirty="0" err="1"/>
              <a:t>Blei</a:t>
            </a:r>
            <a:r>
              <a:rPr lang="en-US" sz="2000" dirty="0"/>
              <a:t>, “Visualizing Topic Models,” Proc. Sixth Int’l AAAI Conf. Weblogs and Social Media (AAAI ICWSM), pp. 419-422, 2012.</a:t>
            </a:r>
          </a:p>
          <a:p>
            <a:pPr lvl="2"/>
            <a:r>
              <a:rPr lang="en-US" sz="2000" dirty="0">
                <a:hlinkClick r:id="rId2"/>
              </a:rPr>
              <a:t>http://www.princeton.edu/~achaney/tmve/wiki100k/browse/topic-presence.html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6FD1-1EAD-2B41-BFF5-24FA370E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3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5CE4-C443-5640-B867-15293A95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and motivation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981D6-6338-6340-8703-0EC19653A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412" y="2430379"/>
            <a:ext cx="2857500" cy="255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39DEE-02A4-FE4F-ABFB-D4B600256170}"/>
              </a:ext>
            </a:extLst>
          </p:cNvPr>
          <p:cNvSpPr txBox="1"/>
          <p:nvPr/>
        </p:nvSpPr>
        <p:spPr>
          <a:xfrm>
            <a:off x="1451579" y="3429000"/>
            <a:ext cx="29519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Creating</a:t>
            </a:r>
            <a:r>
              <a:rPr lang="en-US" sz="1200" dirty="0"/>
              <a:t> organizational value through Document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26C3B-17D4-E94B-872A-B6E28D43734E}"/>
              </a:ext>
            </a:extLst>
          </p:cNvPr>
          <p:cNvSpPr txBox="1"/>
          <p:nvPr/>
        </p:nvSpPr>
        <p:spPr>
          <a:xfrm>
            <a:off x="8102766" y="3429000"/>
            <a:ext cx="295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Document Clustering in information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9961A-CF72-884A-A833-85DBB665123D}"/>
              </a:ext>
            </a:extLst>
          </p:cNvPr>
          <p:cNvSpPr txBox="1"/>
          <p:nvPr/>
        </p:nvSpPr>
        <p:spPr>
          <a:xfrm>
            <a:off x="4824412" y="5269832"/>
            <a:ext cx="294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Store (Taxonomy)</a:t>
            </a:r>
          </a:p>
        </p:txBody>
      </p:sp>
    </p:spTree>
    <p:extLst>
      <p:ext uri="{BB962C8B-B14F-4D97-AF65-F5344CB8AC3E}">
        <p14:creationId xmlns:p14="http://schemas.microsoft.com/office/powerpoint/2010/main" val="120392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504-040F-6E44-B56A-D81F0B9A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Big bang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25DB-BD37-294C-82C5-66C9B446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Document Clusters.</a:t>
            </a:r>
          </a:p>
          <a:p>
            <a:endParaRPr lang="en-US" dirty="0"/>
          </a:p>
          <a:p>
            <a:r>
              <a:rPr lang="en-US" dirty="0"/>
              <a:t>LDA (Latent </a:t>
            </a:r>
            <a:r>
              <a:rPr lang="en-US" dirty="0" err="1"/>
              <a:t>Drichlet</a:t>
            </a:r>
            <a:r>
              <a:rPr lang="en-US" dirty="0"/>
              <a:t> Allocation) Topic Modeling. </a:t>
            </a:r>
          </a:p>
        </p:txBody>
      </p:sp>
    </p:spTree>
    <p:extLst>
      <p:ext uri="{BB962C8B-B14F-4D97-AF65-F5344CB8AC3E}">
        <p14:creationId xmlns:p14="http://schemas.microsoft.com/office/powerpoint/2010/main" val="40690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2364-91F1-A84C-BE9D-8A19635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(20 Newsgroups)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A0AB-58FB-DC48-8737-5D1C47C4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data is organized into 20 different newsgroups, each corresponding to a different topic. Some of the newsgroups are very closely related to each other (e.g. </a:t>
            </a:r>
            <a:r>
              <a:rPr lang="en-IN" b="1" dirty="0" err="1"/>
              <a:t>comp.sys.ibm.pc.hardware</a:t>
            </a:r>
            <a:r>
              <a:rPr lang="en-IN" b="1" dirty="0"/>
              <a:t> / </a:t>
            </a:r>
            <a:r>
              <a:rPr lang="en-IN" b="1" dirty="0" err="1"/>
              <a:t>comp.sys.mac.hardware</a:t>
            </a:r>
            <a:r>
              <a:rPr lang="en-IN" dirty="0"/>
              <a:t>), while others are highly unrelated (</a:t>
            </a:r>
            <a:r>
              <a:rPr lang="en-IN" dirty="0" err="1"/>
              <a:t>e.g</a:t>
            </a:r>
            <a:r>
              <a:rPr lang="en-IN" dirty="0"/>
              <a:t> </a:t>
            </a:r>
            <a:r>
              <a:rPr lang="en-IN" b="1" dirty="0" err="1"/>
              <a:t>misc.forsale</a:t>
            </a:r>
            <a:r>
              <a:rPr lang="en-IN" b="1" dirty="0"/>
              <a:t> / </a:t>
            </a:r>
            <a:r>
              <a:rPr lang="en-IN" b="1" dirty="0" err="1"/>
              <a:t>soc.religion.christian</a:t>
            </a:r>
            <a:r>
              <a:rPr lang="en-IN" dirty="0"/>
              <a:t>). 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20BC30-0944-EC4E-875A-640C2735E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15499"/>
              </p:ext>
            </p:extLst>
          </p:nvPr>
        </p:nvGraphicFramePr>
        <p:xfrm>
          <a:off x="1451579" y="3741037"/>
          <a:ext cx="960327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092">
                  <a:extLst>
                    <a:ext uri="{9D8B030D-6E8A-4147-A177-3AD203B41FA5}">
                      <a16:colId xmlns:a16="http://schemas.microsoft.com/office/drawing/2014/main" val="1571827732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1715957858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1146364579"/>
                    </a:ext>
                  </a:extLst>
                </a:gridCol>
              </a:tblGrid>
              <a:tr h="1297713">
                <a:tc>
                  <a:txBody>
                    <a:bodyPr/>
                    <a:lstStyle/>
                    <a:p>
                      <a:r>
                        <a:rPr lang="en-IN" sz="1600" dirty="0" err="1"/>
                        <a:t>comp.graphics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comp.os.ms-windows.misc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comp.sys.ibm.pc.hardware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comp.sys.mac.hardware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comp.windows.x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rec.autos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rec.motorcycles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rec.sport.baseball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rec.sport.hockey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sci.crypt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sci.electronics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sci.med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sci.space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871101"/>
                  </a:ext>
                </a:extLst>
              </a:tr>
              <a:tr h="819608">
                <a:tc>
                  <a:txBody>
                    <a:bodyPr/>
                    <a:lstStyle/>
                    <a:p>
                      <a:r>
                        <a:rPr lang="en-IN" sz="1600"/>
                        <a:t>misc.forsale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talk.politics.misc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talk.politics.guns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talk.politics.mideast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talk.religion.misc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alt.atheism</a:t>
                      </a:r>
                      <a:br>
                        <a:rPr lang="en-IN" sz="1600" dirty="0"/>
                      </a:br>
                      <a:r>
                        <a:rPr lang="en-IN" sz="1600" dirty="0" err="1"/>
                        <a:t>soc.religion.christian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0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34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B18F-F03C-3647-8438-A389A4D6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Libraries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E32F-6D84-A84F-931D-55FFE0C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for Tokenizing, Count </a:t>
            </a:r>
            <a:r>
              <a:rPr lang="en-US" dirty="0" err="1"/>
              <a:t>Vectorizer</a:t>
            </a:r>
            <a:r>
              <a:rPr lang="en-US" dirty="0"/>
              <a:t> and IDF (Inverse Document Frequency).</a:t>
            </a:r>
          </a:p>
          <a:p>
            <a:r>
              <a:rPr lang="en-US" dirty="0" err="1"/>
              <a:t>Sklearn</a:t>
            </a:r>
            <a:r>
              <a:rPr lang="en-US" dirty="0"/>
              <a:t> for datasets, PCA (Principal Component Analysis), K-Means model.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Plotly</a:t>
            </a:r>
            <a:r>
              <a:rPr lang="en-US" dirty="0"/>
              <a:t> for Visualizations.</a:t>
            </a:r>
          </a:p>
          <a:p>
            <a:r>
              <a:rPr lang="en-US" dirty="0"/>
              <a:t>Apache Spark for data manipulations. </a:t>
            </a:r>
          </a:p>
          <a:p>
            <a:r>
              <a:rPr lang="en-US" dirty="0"/>
              <a:t>Python 2.7.</a:t>
            </a:r>
          </a:p>
        </p:txBody>
      </p:sp>
    </p:spTree>
    <p:extLst>
      <p:ext uri="{BB962C8B-B14F-4D97-AF65-F5344CB8AC3E}">
        <p14:creationId xmlns:p14="http://schemas.microsoft.com/office/powerpoint/2010/main" val="305401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E3A-1E22-784A-B496-2F6C3A6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processing pipeline. (Sprint 1) </a:t>
            </a:r>
            <a:br>
              <a:rPr lang="en-US" sz="2400" dirty="0"/>
            </a:br>
            <a:r>
              <a:rPr lang="en-US" sz="2400" dirty="0"/>
              <a:t>executed by-(</a:t>
            </a:r>
            <a:r>
              <a:rPr lang="en-US" sz="2400" dirty="0" err="1"/>
              <a:t>khushboo</a:t>
            </a:r>
            <a:r>
              <a:rPr lang="en-US" sz="2400" dirty="0"/>
              <a:t> </a:t>
            </a:r>
            <a:r>
              <a:rPr lang="en-US" sz="2400" dirty="0" err="1"/>
              <a:t>siwal</a:t>
            </a:r>
            <a:r>
              <a:rPr lang="en-US" sz="2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D3187-36FD-5C4C-863F-540D5BE136EF}"/>
              </a:ext>
            </a:extLst>
          </p:cNvPr>
          <p:cNvSpPr txBox="1"/>
          <p:nvPr/>
        </p:nvSpPr>
        <p:spPr>
          <a:xfrm>
            <a:off x="4572000" y="2014780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C1C23-7129-FC48-B773-0B99E821FCCB}"/>
              </a:ext>
            </a:extLst>
          </p:cNvPr>
          <p:cNvSpPr txBox="1"/>
          <p:nvPr/>
        </p:nvSpPr>
        <p:spPr>
          <a:xfrm>
            <a:off x="4169044" y="2796721"/>
            <a:ext cx="261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Tokenizer and Stop words remover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2E48-78F6-9E45-8B05-28222359E8CB}"/>
              </a:ext>
            </a:extLst>
          </p:cNvPr>
          <p:cNvSpPr txBox="1"/>
          <p:nvPr/>
        </p:nvSpPr>
        <p:spPr>
          <a:xfrm>
            <a:off x="4331776" y="4016687"/>
            <a:ext cx="229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</a:t>
            </a:r>
            <a:r>
              <a:rPr lang="en-US" b="1" dirty="0" err="1"/>
              <a:t>Vectorizer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9117B-F93A-E843-BC06-D699C5B3BDE6}"/>
              </a:ext>
            </a:extLst>
          </p:cNvPr>
          <p:cNvSpPr txBox="1"/>
          <p:nvPr/>
        </p:nvSpPr>
        <p:spPr>
          <a:xfrm>
            <a:off x="4370522" y="4959654"/>
            <a:ext cx="261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Inverse Document Frequency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8BBA7C-8397-254E-8C2A-C04437048EE0}"/>
              </a:ext>
            </a:extLst>
          </p:cNvPr>
          <p:cNvSpPr/>
          <p:nvPr/>
        </p:nvSpPr>
        <p:spPr>
          <a:xfrm>
            <a:off x="5207431" y="2384112"/>
            <a:ext cx="201477" cy="41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DA01D31-F48C-A840-B4A4-B7701478D1EC}"/>
              </a:ext>
            </a:extLst>
          </p:cNvPr>
          <p:cNvSpPr/>
          <p:nvPr/>
        </p:nvSpPr>
        <p:spPr>
          <a:xfrm>
            <a:off x="5207431" y="4497527"/>
            <a:ext cx="201477" cy="41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77ED608-7159-3C4D-9228-979A51A42B15}"/>
              </a:ext>
            </a:extLst>
          </p:cNvPr>
          <p:cNvSpPr/>
          <p:nvPr/>
        </p:nvSpPr>
        <p:spPr>
          <a:xfrm>
            <a:off x="5212596" y="3533613"/>
            <a:ext cx="201477" cy="41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DF96C43-585A-9F41-ABEF-FDCE2CF40616}"/>
              </a:ext>
            </a:extLst>
          </p:cNvPr>
          <p:cNvSpPr/>
          <p:nvPr/>
        </p:nvSpPr>
        <p:spPr>
          <a:xfrm>
            <a:off x="9291257" y="3533613"/>
            <a:ext cx="2401633" cy="1112520"/>
          </a:xfrm>
          <a:prstGeom prst="wedgeRoundRectCallout">
            <a:avLst>
              <a:gd name="adj1" fmla="val -52999"/>
              <a:gd name="adj2" fmla="val 647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 Document term matrix with TF-IDF score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431669-A920-6E49-9A74-F35FDE21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66243"/>
              </p:ext>
            </p:extLst>
          </p:nvPr>
        </p:nvGraphicFramePr>
        <p:xfrm>
          <a:off x="875630" y="3533613"/>
          <a:ext cx="266573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433">
                  <a:extLst>
                    <a:ext uri="{9D8B030D-6E8A-4147-A177-3AD203B41FA5}">
                      <a16:colId xmlns:a16="http://schemas.microsoft.com/office/drawing/2014/main" val="2189189668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4121973147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41613272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200569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084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4D6D72-418B-3B42-9A16-5CE6BD758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43985"/>
              </p:ext>
            </p:extLst>
          </p:nvPr>
        </p:nvGraphicFramePr>
        <p:xfrm>
          <a:off x="6625525" y="4928232"/>
          <a:ext cx="266573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433">
                  <a:extLst>
                    <a:ext uri="{9D8B030D-6E8A-4147-A177-3AD203B41FA5}">
                      <a16:colId xmlns:a16="http://schemas.microsoft.com/office/drawing/2014/main" val="2189189668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4121973147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41613272"/>
                    </a:ext>
                  </a:extLst>
                </a:gridCol>
                <a:gridCol w="666433">
                  <a:extLst>
                    <a:ext uri="{9D8B030D-6E8A-4147-A177-3AD203B41FA5}">
                      <a16:colId xmlns:a16="http://schemas.microsoft.com/office/drawing/2014/main" val="200569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0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39FA-60FD-DE4F-BE08-EA8E15E8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K-means algorithm implementation (sprint 2)</a:t>
            </a:r>
            <a:br>
              <a:rPr lang="en-US" sz="2400" dirty="0"/>
            </a:br>
            <a:r>
              <a:rPr lang="en-US" sz="2400" dirty="0"/>
              <a:t>executed by-(Nikhil </a:t>
            </a:r>
            <a:r>
              <a:rPr lang="en-US" sz="2400" dirty="0" err="1"/>
              <a:t>dhirmalani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9B7E6-3CC6-C24A-96E4-CD2E23BA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64" y="2271235"/>
            <a:ext cx="6276814" cy="345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C3731-4A7F-F94A-BEEE-8203D055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61" y="2367734"/>
            <a:ext cx="6276816" cy="325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3D394-602B-6E43-A089-2FD7480B1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64" y="2743200"/>
            <a:ext cx="6276814" cy="2964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0E6AA-0DC9-EB4B-994D-0571C8980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64" y="2357659"/>
            <a:ext cx="6276814" cy="3320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C5068C-7EEC-8D4E-AFEE-4A3D7113B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464" y="2337508"/>
            <a:ext cx="6160577" cy="3257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60400-A0CC-EB44-BC98-E7BF2F9E3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465" y="2271235"/>
            <a:ext cx="6276814" cy="3417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1041C3-12BA-1A48-9C15-8FA37A400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462" y="2337508"/>
            <a:ext cx="6276815" cy="3361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F3EB0A-ACC7-5244-8B1E-24F658ADD3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1460" y="2275194"/>
            <a:ext cx="6273800" cy="34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77C-8DB2-F74F-A6C0-774F6E40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Our Results       vs       </a:t>
            </a:r>
            <a:r>
              <a:rPr lang="en-US" sz="2400" dirty="0" err="1"/>
              <a:t>Sklearn</a:t>
            </a:r>
            <a:r>
              <a:rPr lang="en-US" sz="2400" dirty="0"/>
              <a:t> results (Sprint 3)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A653A-C612-4A48-9B78-A321EB2E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1" y="2138766"/>
            <a:ext cx="5672382" cy="344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1F572-C64D-A74C-A6DC-6928709E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07" y="2138766"/>
            <a:ext cx="5672381" cy="3440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6F76D-B4A5-A641-B6B9-AB8BA2A8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1" y="2138766"/>
            <a:ext cx="5672382" cy="3440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B5C71-C315-224A-9F1E-4982CF7D4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06" y="2138766"/>
            <a:ext cx="5672381" cy="34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EE4-71AD-684B-9E54-962DF25B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Clusters on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8061F-5A81-CA4E-BBAA-81E318FB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16" y="213360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4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4538</TotalTime>
  <Words>305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Document clustering using Kmeans algorithm</vt:lpstr>
      <vt:lpstr>Introduction and motivation</vt:lpstr>
      <vt:lpstr>2 Big bang approaches</vt:lpstr>
      <vt:lpstr>Dataset (20 Newsgroups)</vt:lpstr>
      <vt:lpstr>Libraries and Tools used</vt:lpstr>
      <vt:lpstr>Text processing pipeline. (Sprint 1)  executed by-(khushboo siwal)</vt:lpstr>
      <vt:lpstr>K-means algorithm implementation (sprint 2) executed by-(Nikhil dhirmalani)</vt:lpstr>
      <vt:lpstr>Our Results       vs       Sklearn results (Sprint 3) </vt:lpstr>
      <vt:lpstr>Clusters on iris dataset</vt:lpstr>
      <vt:lpstr>Problems and future work</vt:lpstr>
      <vt:lpstr>Questions 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clustering using Kmeans algorithm</dc:title>
  <dc:creator>Nikhil Dhirmalani</dc:creator>
  <cp:lastModifiedBy>Nikhil Dhirmalani</cp:lastModifiedBy>
  <cp:revision>24</cp:revision>
  <dcterms:created xsi:type="dcterms:W3CDTF">2018-07-29T16:31:15Z</dcterms:created>
  <dcterms:modified xsi:type="dcterms:W3CDTF">2018-08-04T22:14:23Z</dcterms:modified>
</cp:coreProperties>
</file>