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2" r:id="rId2"/>
    <p:sldId id="257" r:id="rId3"/>
    <p:sldId id="258" r:id="rId4"/>
    <p:sldId id="284" r:id="rId5"/>
    <p:sldId id="285" r:id="rId6"/>
    <p:sldId id="286" r:id="rId7"/>
    <p:sldId id="278" r:id="rId8"/>
    <p:sldId id="260" r:id="rId9"/>
    <p:sldId id="261" r:id="rId10"/>
    <p:sldId id="268" r:id="rId11"/>
    <p:sldId id="276" r:id="rId12"/>
    <p:sldId id="272" r:id="rId13"/>
    <p:sldId id="273" r:id="rId14"/>
    <p:sldId id="274" r:id="rId15"/>
    <p:sldId id="275" r:id="rId16"/>
    <p:sldId id="280" r:id="rId17"/>
    <p:sldId id="287"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E817-5660-41B6-9540-2E9D5AB65730}"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A2473-3EA9-42F8-A881-DF2DC643DD54}" type="slidenum">
              <a:rPr lang="en-IN" smtClean="0"/>
              <a:t>‹#›</a:t>
            </a:fld>
            <a:endParaRPr lang="en-IN"/>
          </a:p>
        </p:txBody>
      </p:sp>
    </p:spTree>
    <p:extLst>
      <p:ext uri="{BB962C8B-B14F-4D97-AF65-F5344CB8AC3E}">
        <p14:creationId xmlns:p14="http://schemas.microsoft.com/office/powerpoint/2010/main" val="421433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6FB9C8-F060-4DF7-BE72-504492461BCF}"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178695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5575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45426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2418DEB-3DF7-4677-9F10-6AEB7C1B296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9979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08461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6FB9C8-F060-4DF7-BE72-504492461BCF}"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1019700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6FB9C8-F060-4DF7-BE72-504492461BCF}"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81023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6FB9C8-F060-4DF7-BE72-504492461BCF}"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946356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66FB9C8-F060-4DF7-BE72-504492461BCF}" type="datetimeFigureOut">
              <a:rPr lang="en-IN" smtClean="0"/>
              <a:t>05-12-2023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2418DEB-3DF7-4677-9F10-6AEB7C1B296D}" type="slidenum">
              <a:rPr lang="en-IN" smtClean="0"/>
              <a:t>‹#›</a:t>
            </a:fld>
            <a:endParaRPr lang="en-IN"/>
          </a:p>
        </p:txBody>
      </p:sp>
    </p:spTree>
    <p:extLst>
      <p:ext uri="{BB962C8B-B14F-4D97-AF65-F5344CB8AC3E}">
        <p14:creationId xmlns:p14="http://schemas.microsoft.com/office/powerpoint/2010/main" val="90797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6FB9C8-F060-4DF7-BE72-504492461BCF}"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95913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6FB9C8-F060-4DF7-BE72-504492461BCF}"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79718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55781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6FB9C8-F060-4DF7-BE72-504492461BCF}"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15103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6FB9C8-F060-4DF7-BE72-504492461BCF}"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336572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66FB9C8-F060-4DF7-BE72-504492461BCF}"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171336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406158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FB9C8-F060-4DF7-BE72-504492461BCF}"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18DEB-3DF7-4677-9F10-6AEB7C1B296D}" type="slidenum">
              <a:rPr lang="en-IN" smtClean="0"/>
              <a:t>‹#›</a:t>
            </a:fld>
            <a:endParaRPr lang="en-IN"/>
          </a:p>
        </p:txBody>
      </p:sp>
    </p:spTree>
    <p:extLst>
      <p:ext uri="{BB962C8B-B14F-4D97-AF65-F5344CB8AC3E}">
        <p14:creationId xmlns:p14="http://schemas.microsoft.com/office/powerpoint/2010/main" val="109323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6FB9C8-F060-4DF7-BE72-504492461BCF}" type="datetimeFigureOut">
              <a:rPr lang="en-IN" smtClean="0"/>
              <a:t>05-12-2023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2418DEB-3DF7-4677-9F10-6AEB7C1B296D}" type="slidenum">
              <a:rPr lang="en-IN" smtClean="0"/>
              <a:t>‹#›</a:t>
            </a:fld>
            <a:endParaRPr lang="en-IN"/>
          </a:p>
        </p:txBody>
      </p:sp>
    </p:spTree>
    <p:extLst>
      <p:ext uri="{BB962C8B-B14F-4D97-AF65-F5344CB8AC3E}">
        <p14:creationId xmlns:p14="http://schemas.microsoft.com/office/powerpoint/2010/main" val="1390294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5C056F8-D585-4665-BA02-565008BCC669}"/>
              </a:ext>
            </a:extLst>
          </p:cNvPr>
          <p:cNvSpPr>
            <a:spLocks noGrp="1"/>
          </p:cNvSpPr>
          <p:nvPr/>
        </p:nvSpPr>
        <p:spPr>
          <a:xfrm>
            <a:off x="405654" y="266021"/>
            <a:ext cx="10999693" cy="619260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2800" b="1" dirty="0" smtClean="0">
              <a:solidFill>
                <a:schemeClr val="bg1"/>
              </a:solidFill>
              <a:latin typeface="Times New Roman" panose="02020603050405020304" pitchFamily="18" charset="0"/>
              <a:cs typeface="Times New Roman" panose="02020603050405020304" pitchFamily="18" charset="0"/>
            </a:endParaRPr>
          </a:p>
          <a:p>
            <a:pPr algn="ctr"/>
            <a:r>
              <a:rPr lang="en-US" sz="2800" b="1" dirty="0" smtClean="0">
                <a:solidFill>
                  <a:schemeClr val="bg1"/>
                </a:solidFill>
                <a:latin typeface="Times New Roman" panose="02020603050405020304" pitchFamily="18" charset="0"/>
                <a:cs typeface="Times New Roman" panose="02020603050405020304" pitchFamily="18" charset="0"/>
              </a:rPr>
              <a:t>    BHARATHIAR </a:t>
            </a:r>
            <a:r>
              <a:rPr lang="en-US" sz="2800" b="1" dirty="0">
                <a:solidFill>
                  <a:schemeClr val="bg1"/>
                </a:solidFill>
                <a:latin typeface="Times New Roman" panose="02020603050405020304" pitchFamily="18" charset="0"/>
                <a:cs typeface="Times New Roman" panose="02020603050405020304" pitchFamily="18" charset="0"/>
              </a:rPr>
              <a:t>UNIVERSITY, COIMBATORE</a:t>
            </a:r>
          </a:p>
          <a:p>
            <a:pPr algn="ctr"/>
            <a:r>
              <a:rPr lang="en-US" sz="2800" b="1" dirty="0" smtClean="0">
                <a:solidFill>
                  <a:schemeClr val="bg1"/>
                </a:solidFill>
                <a:latin typeface="Times New Roman" panose="02020603050405020304" pitchFamily="18" charset="0"/>
                <a:cs typeface="Times New Roman" panose="02020603050405020304" pitchFamily="18" charset="0"/>
              </a:rPr>
              <a:t>     DEPARTMENT </a:t>
            </a:r>
            <a:r>
              <a:rPr lang="en-US" sz="2800" b="1" dirty="0">
                <a:solidFill>
                  <a:schemeClr val="bg1"/>
                </a:solidFill>
                <a:latin typeface="Times New Roman" panose="02020603050405020304" pitchFamily="18" charset="0"/>
                <a:cs typeface="Times New Roman" panose="02020603050405020304" pitchFamily="18" charset="0"/>
              </a:rPr>
              <a:t>OF COMPUTER APPLICATIONS</a:t>
            </a:r>
          </a:p>
          <a:p>
            <a:pPr algn="ctr"/>
            <a:endParaRPr lang="en-US" sz="2400" b="1" i="1" dirty="0">
              <a:solidFill>
                <a:schemeClr val="bg1"/>
              </a:solidFill>
              <a:latin typeface="Times New Roman" panose="02020603050405020304" pitchFamily="18" charset="0"/>
              <a:cs typeface="Times New Roman" panose="02020603050405020304" pitchFamily="18" charset="0"/>
            </a:endParaRPr>
          </a:p>
          <a:p>
            <a:pPr algn="ctr"/>
            <a:endParaRPr lang="en-US" sz="2400" b="1" i="1" dirty="0">
              <a:solidFill>
                <a:schemeClr val="bg1"/>
              </a:solidFill>
              <a:latin typeface="Times New Roman" panose="02020603050405020304" pitchFamily="18" charset="0"/>
              <a:cs typeface="Times New Roman" panose="02020603050405020304" pitchFamily="18" charset="0"/>
            </a:endParaRPr>
          </a:p>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VOICE BASED FOOD ORDERING SYSTEM</a:t>
            </a:r>
            <a:endParaRPr lang="en-US" sz="3200" b="1" i="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US" sz="2400" b="1" i="1" dirty="0" smtClean="0">
              <a:solidFill>
                <a:schemeClr val="tx1">
                  <a:lumMod val="95000"/>
                </a:schemeClr>
              </a:solidFill>
              <a:latin typeface="Times New Roman" panose="02020603050405020304" pitchFamily="18" charset="0"/>
              <a:cs typeface="Times New Roman" panose="02020603050405020304" pitchFamily="18" charset="0"/>
            </a:endParaRPr>
          </a:p>
          <a:p>
            <a:pPr algn="ctr"/>
            <a:endParaRPr lang="en-US" sz="2400" b="1" i="1" dirty="0">
              <a:solidFill>
                <a:schemeClr val="tx1">
                  <a:lumMod val="95000"/>
                </a:schemeClr>
              </a:solidFill>
              <a:latin typeface="Times New Roman" panose="02020603050405020304" pitchFamily="18" charset="0"/>
              <a:cs typeface="Times New Roman" panose="02020603050405020304" pitchFamily="18" charset="0"/>
            </a:endParaRPr>
          </a:p>
          <a:p>
            <a:pPr algn="l"/>
            <a:r>
              <a:rPr lang="en-US" sz="2000" b="1" i="1" dirty="0">
                <a:solidFill>
                  <a:schemeClr val="tx1">
                    <a:lumMod val="95000"/>
                  </a:schemeClr>
                </a:solidFill>
                <a:latin typeface="Times New Roman" panose="02020603050405020304" pitchFamily="18" charset="0"/>
                <a:cs typeface="Times New Roman" panose="02020603050405020304" pitchFamily="18" charset="0"/>
              </a:rPr>
              <a:t>          </a:t>
            </a:r>
            <a:r>
              <a:rPr lang="en-US" sz="2000" b="1" dirty="0">
                <a:solidFill>
                  <a:schemeClr val="tx1">
                    <a:lumMod val="95000"/>
                  </a:schemeClr>
                </a:solidFill>
                <a:latin typeface="Times New Roman" panose="02020603050405020304" pitchFamily="18" charset="0"/>
                <a:cs typeface="Times New Roman" panose="02020603050405020304" pitchFamily="18" charset="0"/>
              </a:rPr>
              <a:t>Under the guidance of ,                                                                          Project by,</a:t>
            </a:r>
          </a:p>
          <a:p>
            <a:pPr algn="l"/>
            <a:r>
              <a:rPr lang="en-US" sz="2000" b="1" dirty="0">
                <a:solidFill>
                  <a:schemeClr val="tx1">
                    <a:lumMod val="95000"/>
                  </a:schemeClr>
                </a:solidFill>
                <a:latin typeface="Times New Roman" panose="02020603050405020304" pitchFamily="18" charset="0"/>
                <a:cs typeface="Times New Roman" panose="02020603050405020304" pitchFamily="18" charset="0"/>
              </a:rPr>
              <a:t>          Dr. S. GAVASKAR, MCA., Ph.D.,                                                        </a:t>
            </a:r>
            <a:r>
              <a:rPr lang="en-US" sz="2000" b="1" dirty="0" smtClean="0">
                <a:solidFill>
                  <a:schemeClr val="tx1">
                    <a:lumMod val="95000"/>
                  </a:schemeClr>
                </a:solidFill>
                <a:latin typeface="Times New Roman" panose="02020603050405020304" pitchFamily="18" charset="0"/>
                <a:cs typeface="Times New Roman" panose="02020603050405020304" pitchFamily="18" charset="0"/>
              </a:rPr>
              <a:t>NANDHAKUMAR S</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l"/>
            <a:r>
              <a:rPr lang="en-US" sz="2000" b="1" dirty="0">
                <a:solidFill>
                  <a:schemeClr val="tx1">
                    <a:lumMod val="95000"/>
                  </a:schemeClr>
                </a:solidFill>
                <a:latin typeface="Times New Roman" panose="02020603050405020304" pitchFamily="18" charset="0"/>
                <a:cs typeface="Times New Roman" panose="02020603050405020304" pitchFamily="18" charset="0"/>
              </a:rPr>
              <a:t>          Assistant Professor,                                                                                 </a:t>
            </a:r>
            <a:r>
              <a:rPr lang="en-US" sz="2000" b="1" dirty="0" smtClean="0">
                <a:solidFill>
                  <a:schemeClr val="tx1">
                    <a:lumMod val="95000"/>
                  </a:schemeClr>
                </a:solidFill>
                <a:latin typeface="Times New Roman" panose="02020603050405020304" pitchFamily="18" charset="0"/>
                <a:cs typeface="Times New Roman" panose="02020603050405020304" pitchFamily="18" charset="0"/>
              </a:rPr>
              <a:t>22CSEA19</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l"/>
            <a:r>
              <a:rPr lang="en-US" sz="2000" b="1" dirty="0">
                <a:solidFill>
                  <a:schemeClr val="tx1">
                    <a:lumMod val="95000"/>
                  </a:schemeClr>
                </a:solidFill>
                <a:latin typeface="Times New Roman" panose="02020603050405020304" pitchFamily="18" charset="0"/>
                <a:cs typeface="Times New Roman" panose="02020603050405020304" pitchFamily="18" charset="0"/>
              </a:rPr>
              <a:t>          Department of Computer Applications                                                II MCA - BATCH I</a:t>
            </a:r>
          </a:p>
          <a:p>
            <a:pPr algn="ctr"/>
            <a:endParaRPr lang="en-IN" sz="20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IN" sz="1900" b="1" i="1" dirty="0">
              <a:solidFill>
                <a:schemeClr val="bg1"/>
              </a:solidFill>
              <a:latin typeface="Times New Roman" panose="02020603050405020304" pitchFamily="18" charset="0"/>
              <a:cs typeface="Times New Roman" panose="02020603050405020304" pitchFamily="18" charset="0"/>
            </a:endParaRPr>
          </a:p>
          <a:p>
            <a:pPr algn="l"/>
            <a:endParaRPr lang="en-IN" sz="1900" b="1" i="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272304" y="718124"/>
            <a:ext cx="1572658" cy="1263076"/>
          </a:xfrm>
          <a:prstGeom prst="rect">
            <a:avLst/>
          </a:prstGeom>
        </p:spPr>
      </p:pic>
    </p:spTree>
    <p:extLst>
      <p:ext uri="{BB962C8B-B14F-4D97-AF65-F5344CB8AC3E}">
        <p14:creationId xmlns:p14="http://schemas.microsoft.com/office/powerpoint/2010/main" val="187291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BASE DESIGN</a:t>
            </a:r>
            <a:endParaRPr lang="en-IN" dirty="0"/>
          </a:p>
        </p:txBody>
      </p:sp>
      <p:pic>
        <p:nvPicPr>
          <p:cNvPr id="6" name="Content Placeholder 5"/>
          <p:cNvPicPr>
            <a:picLocks noGrp="1"/>
          </p:cNvPicPr>
          <p:nvPr>
            <p:ph idx="1"/>
          </p:nvPr>
        </p:nvPicPr>
        <p:blipFill rotWithShape="1">
          <a:blip r:embed="rId2"/>
          <a:srcRect r="10527"/>
          <a:stretch/>
        </p:blipFill>
        <p:spPr bwMode="auto">
          <a:xfrm>
            <a:off x="681038" y="2995698"/>
            <a:ext cx="10336860" cy="2452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215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2298" y="1822450"/>
            <a:ext cx="8398051" cy="4723904"/>
          </a:xfrm>
          <a:prstGeom prst="rect">
            <a:avLst/>
          </a:prstGeom>
        </p:spPr>
      </p:pic>
      <p:sp>
        <p:nvSpPr>
          <p:cNvPr id="3" name="TextBox 2"/>
          <p:cNvSpPr txBox="1"/>
          <p:nvPr/>
        </p:nvSpPr>
        <p:spPr>
          <a:xfrm>
            <a:off x="857250" y="1360765"/>
            <a:ext cx="2914650" cy="369332"/>
          </a:xfrm>
          <a:prstGeom prst="rect">
            <a:avLst/>
          </a:prstGeom>
          <a:noFill/>
        </p:spPr>
        <p:txBody>
          <a:bodyPr wrap="square" rtlCol="0">
            <a:spAutoFit/>
          </a:bodyPr>
          <a:lstStyle/>
          <a:p>
            <a:r>
              <a:rPr lang="en-US" dirty="0" smtClean="0"/>
              <a:t>REGISTER PAGE :</a:t>
            </a:r>
            <a:endParaRPr lang="en-IN" dirty="0"/>
          </a:p>
        </p:txBody>
      </p:sp>
      <p:sp>
        <p:nvSpPr>
          <p:cNvPr id="4" name="TextBox 3"/>
          <p:cNvSpPr txBox="1"/>
          <p:nvPr/>
        </p:nvSpPr>
        <p:spPr>
          <a:xfrm>
            <a:off x="180975" y="630892"/>
            <a:ext cx="2914650" cy="523220"/>
          </a:xfrm>
          <a:prstGeom prst="rect">
            <a:avLst/>
          </a:prstGeom>
          <a:noFill/>
        </p:spPr>
        <p:txBody>
          <a:bodyPr wrap="square" rtlCol="0">
            <a:spAutoFit/>
          </a:bodyPr>
          <a:lstStyle/>
          <a:p>
            <a:pPr algn="ctr"/>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OUTPUT</a:t>
            </a:r>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97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7775" y="1122640"/>
            <a:ext cx="2914650" cy="369332"/>
          </a:xfrm>
          <a:prstGeom prst="rect">
            <a:avLst/>
          </a:prstGeom>
          <a:noFill/>
        </p:spPr>
        <p:txBody>
          <a:bodyPr wrap="square" rtlCol="0">
            <a:spAutoFit/>
          </a:bodyPr>
          <a:lstStyle/>
          <a:p>
            <a:r>
              <a:rPr lang="en-US" dirty="0" smtClean="0"/>
              <a:t>LOGIN PAGE :</a:t>
            </a:r>
            <a:endParaRPr lang="en-IN" dirty="0"/>
          </a:p>
        </p:txBody>
      </p:sp>
      <p:pic>
        <p:nvPicPr>
          <p:cNvPr id="4" name="Picture 3"/>
          <p:cNvPicPr/>
          <p:nvPr/>
        </p:nvPicPr>
        <p:blipFill>
          <a:blip r:embed="rId2"/>
          <a:stretch>
            <a:fillRect/>
          </a:stretch>
        </p:blipFill>
        <p:spPr>
          <a:xfrm>
            <a:off x="1991995" y="1988502"/>
            <a:ext cx="7590272" cy="4269423"/>
          </a:xfrm>
          <a:prstGeom prst="rect">
            <a:avLst/>
          </a:prstGeom>
        </p:spPr>
      </p:pic>
    </p:spTree>
    <p:extLst>
      <p:ext uri="{BB962C8B-B14F-4D97-AF65-F5344CB8AC3E}">
        <p14:creationId xmlns:p14="http://schemas.microsoft.com/office/powerpoint/2010/main" val="425469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8473" y="1984375"/>
            <a:ext cx="7665155" cy="4311650"/>
          </a:xfrm>
          <a:prstGeom prst="rect">
            <a:avLst/>
          </a:prstGeom>
        </p:spPr>
      </p:pic>
      <p:sp>
        <p:nvSpPr>
          <p:cNvPr id="3" name="TextBox 2"/>
          <p:cNvSpPr txBox="1"/>
          <p:nvPr/>
        </p:nvSpPr>
        <p:spPr>
          <a:xfrm>
            <a:off x="1095374" y="998815"/>
            <a:ext cx="4467225" cy="369332"/>
          </a:xfrm>
          <a:prstGeom prst="rect">
            <a:avLst/>
          </a:prstGeom>
          <a:noFill/>
        </p:spPr>
        <p:txBody>
          <a:bodyPr wrap="square" rtlCol="0">
            <a:spAutoFit/>
          </a:bodyPr>
          <a:lstStyle/>
          <a:p>
            <a:r>
              <a:rPr lang="en-US" b="1" dirty="0"/>
              <a:t>PRIOR TO PLACING YOUR ORDER </a:t>
            </a:r>
            <a:r>
              <a:rPr lang="en-US" dirty="0" smtClean="0"/>
              <a:t> :</a:t>
            </a:r>
            <a:endParaRPr lang="en-IN" dirty="0"/>
          </a:p>
        </p:txBody>
      </p:sp>
    </p:spTree>
    <p:extLst>
      <p:ext uri="{BB962C8B-B14F-4D97-AF65-F5344CB8AC3E}">
        <p14:creationId xmlns:p14="http://schemas.microsoft.com/office/powerpoint/2010/main" val="269296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1050" y="608290"/>
            <a:ext cx="4476750" cy="369332"/>
          </a:xfrm>
          <a:prstGeom prst="rect">
            <a:avLst/>
          </a:prstGeom>
          <a:noFill/>
        </p:spPr>
        <p:txBody>
          <a:bodyPr wrap="square" rtlCol="0">
            <a:spAutoFit/>
          </a:bodyPr>
          <a:lstStyle/>
          <a:p>
            <a:r>
              <a:rPr lang="en-US" b="1" dirty="0"/>
              <a:t>FOLLOWING THE ORDERING OF FOOD</a:t>
            </a:r>
            <a:r>
              <a:rPr lang="en-US" dirty="0"/>
              <a:t> </a:t>
            </a:r>
            <a:r>
              <a:rPr lang="en-US" dirty="0" smtClean="0"/>
              <a:t> :</a:t>
            </a:r>
            <a:endParaRPr lang="en-IN" dirty="0"/>
          </a:p>
        </p:txBody>
      </p:sp>
      <p:pic>
        <p:nvPicPr>
          <p:cNvPr id="4" name="Picture 3"/>
          <p:cNvPicPr/>
          <p:nvPr/>
        </p:nvPicPr>
        <p:blipFill>
          <a:blip r:embed="rId2"/>
          <a:stretch>
            <a:fillRect/>
          </a:stretch>
        </p:blipFill>
        <p:spPr>
          <a:xfrm>
            <a:off x="1394928" y="1645602"/>
            <a:ext cx="8081351" cy="4545648"/>
          </a:xfrm>
          <a:prstGeom prst="rect">
            <a:avLst/>
          </a:prstGeom>
        </p:spPr>
      </p:pic>
    </p:spTree>
    <p:extLst>
      <p:ext uri="{BB962C8B-B14F-4D97-AF65-F5344CB8AC3E}">
        <p14:creationId xmlns:p14="http://schemas.microsoft.com/office/powerpoint/2010/main" val="694279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p:cNvPicPr>
          <p:nvPr/>
        </p:nvPicPr>
        <p:blipFill>
          <a:blip r:embed="rId2"/>
          <a:stretch>
            <a:fillRect/>
          </a:stretch>
        </p:blipFill>
        <p:spPr>
          <a:xfrm>
            <a:off x="1860373" y="1879600"/>
            <a:ext cx="8036102" cy="4520308"/>
          </a:xfrm>
          <a:prstGeom prst="rect">
            <a:avLst/>
          </a:prstGeom>
        </p:spPr>
      </p:pic>
      <p:sp>
        <p:nvSpPr>
          <p:cNvPr id="3" name="TextBox 2"/>
          <p:cNvSpPr txBox="1"/>
          <p:nvPr/>
        </p:nvSpPr>
        <p:spPr>
          <a:xfrm>
            <a:off x="923925" y="684490"/>
            <a:ext cx="4419600" cy="646331"/>
          </a:xfrm>
          <a:prstGeom prst="rect">
            <a:avLst/>
          </a:prstGeom>
          <a:noFill/>
        </p:spPr>
        <p:txBody>
          <a:bodyPr wrap="square" rtlCol="0">
            <a:spAutoFit/>
          </a:bodyPr>
          <a:lstStyle/>
          <a:p>
            <a:r>
              <a:rPr lang="en-US" b="1" dirty="0"/>
              <a:t>REMOVING OR UPDATING FROM ORDERED ITEMS </a:t>
            </a:r>
            <a:r>
              <a:rPr lang="en-US" dirty="0" smtClean="0"/>
              <a:t>:</a:t>
            </a:r>
            <a:endParaRPr lang="en-IN" dirty="0"/>
          </a:p>
        </p:txBody>
      </p:sp>
    </p:spTree>
    <p:extLst>
      <p:ext uri="{BB962C8B-B14F-4D97-AF65-F5344CB8AC3E}">
        <p14:creationId xmlns:p14="http://schemas.microsoft.com/office/powerpoint/2010/main" val="416166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71575" y="2562225"/>
            <a:ext cx="9448800" cy="378565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development of the Food Ordering System stands as a testament to the commitment to revolutionize the food service industry. Through meticulous requirement analysis and thoughtful input-output design considerations, this project endeavors to deliver a seamless user experience for both customers and restaurant owners. The system's focus on intuitive input designs and clear output interfaces aims to simplify the food ordering process, fostering a positive user experience. By emphasizing user-friendly navigation, robust security measures, and responsive design, this system bridges the gap between customers and restaurants, providing an efficient and accessible </a:t>
            </a:r>
            <a:r>
              <a:rPr lang="en-US" sz="2400" dirty="0" smtClean="0">
                <a:latin typeface="Times New Roman" panose="02020603050405020304" pitchFamily="18" charset="0"/>
                <a:cs typeface="Times New Roman" panose="02020603050405020304" pitchFamily="18" charset="0"/>
              </a:rPr>
              <a:t>platform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45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428624" y="2268528"/>
            <a:ext cx="11306176" cy="4185761"/>
          </a:xfrm>
          <a:prstGeom prst="rect">
            <a:avLst/>
          </a:prstGeom>
        </p:spPr>
        <p:txBody>
          <a:bodyPr wrap="square">
            <a:spAutoFit/>
          </a:bodyPr>
          <a:lstStyle/>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Multi-Restaurant Integration:</a:t>
            </a:r>
            <a:r>
              <a:rPr lang="en-US" dirty="0">
                <a:latin typeface="Times New Roman" panose="02020603050405020304" pitchFamily="18" charset="0"/>
                <a:ea typeface="Calibri" panose="020F0502020204030204" pitchFamily="34" charset="0"/>
                <a:cs typeface="Times New Roman" panose="02020603050405020304" pitchFamily="18" charset="0"/>
              </a:rPr>
              <a:t> Incorporate different restaurant categories and menus, allowing users to search based on preferences like cuisine, location, and ratings.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Geolocation and Localization:</a:t>
            </a:r>
            <a:r>
              <a:rPr lang="en-US" dirty="0">
                <a:latin typeface="Times New Roman" panose="02020603050405020304" pitchFamily="18" charset="0"/>
                <a:ea typeface="Calibri" panose="020F0502020204030204" pitchFamily="34" charset="0"/>
                <a:cs typeface="Times New Roman" panose="02020603050405020304" pitchFamily="18" charset="0"/>
              </a:rPr>
              <a:t> Customize the app based on users' locations and country-specific norms, languages, and currencies for a tailored experience.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Diverse Payment Methods:</a:t>
            </a:r>
            <a:r>
              <a:rPr lang="en-US" dirty="0">
                <a:latin typeface="Times New Roman" panose="02020603050405020304" pitchFamily="18" charset="0"/>
                <a:ea typeface="Calibri" panose="020F0502020204030204" pitchFamily="34" charset="0"/>
                <a:cs typeface="Times New Roman" panose="02020603050405020304" pitchFamily="18" charset="0"/>
              </a:rPr>
              <a:t> Integrate various secure payment gateways, digital wallets, cryptocurrencies, and international cards to accommodate global transactions.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Multi-Language Support:</a:t>
            </a:r>
            <a:r>
              <a:rPr lang="en-US" dirty="0">
                <a:latin typeface="Times New Roman" panose="02020603050405020304" pitchFamily="18" charset="0"/>
                <a:ea typeface="Calibri" panose="020F0502020204030204" pitchFamily="34" charset="0"/>
                <a:cs typeface="Times New Roman" panose="02020603050405020304" pitchFamily="18" charset="0"/>
              </a:rPr>
              <a:t> Implement language options for diverse users, ensuring an accessible interface in their preferred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Enhanced Review System:</a:t>
            </a:r>
            <a:r>
              <a:rPr lang="en-US" dirty="0">
                <a:latin typeface="Times New Roman" panose="02020603050405020304" pitchFamily="18" charset="0"/>
                <a:ea typeface="Calibri" panose="020F0502020204030204" pitchFamily="34" charset="0"/>
                <a:cs typeface="Times New Roman" panose="02020603050405020304" pitchFamily="18" charset="0"/>
              </a:rPr>
              <a:t> Allow users to rate and review restaurants, focusing on cuisine authenticity and service quality across different regions.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Dynamic Menu Display:</a:t>
            </a:r>
            <a:r>
              <a:rPr lang="en-US" dirty="0">
                <a:latin typeface="Times New Roman" panose="02020603050405020304" pitchFamily="18" charset="0"/>
                <a:ea typeface="Calibri" panose="020F0502020204030204" pitchFamily="34" charset="0"/>
                <a:cs typeface="Times New Roman" panose="02020603050405020304" pitchFamily="18" charset="0"/>
              </a:rPr>
              <a:t> Show menus with localized pricing and region-specific items,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ensuring a user-friendly display on all devices.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56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05200" y="3258303"/>
            <a:ext cx="5248275"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5400" dirty="0" smtClean="0"/>
              <a:t>THANK YOU…</a:t>
            </a:r>
            <a:endParaRPr lang="en-IN" sz="5400" dirty="0"/>
          </a:p>
        </p:txBody>
      </p:sp>
    </p:spTree>
    <p:extLst>
      <p:ext uri="{BB962C8B-B14F-4D97-AF65-F5344CB8AC3E}">
        <p14:creationId xmlns:p14="http://schemas.microsoft.com/office/powerpoint/2010/main" val="317453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336873"/>
            <a:ext cx="11306158" cy="4232892"/>
          </a:xfrm>
        </p:spPr>
        <p:txBody>
          <a:bodyPr>
            <a:normAutofit/>
          </a:bodyPr>
          <a:lstStyle/>
          <a:p>
            <a:pPr algn="just"/>
            <a:r>
              <a:rPr lang="en-US" dirty="0">
                <a:latin typeface="Times New Roman" panose="02020603050405020304" pitchFamily="18" charset="0"/>
                <a:cs typeface="Times New Roman" panose="02020603050405020304" pitchFamily="18" charset="0"/>
              </a:rPr>
              <a:t>This project endeavors to revolutionize the food ordering experience by integrating Alan AI's advanced capabilities into a comprehensive system. Aimed at enhancing user engagement and efficiency, our AI-powered solution seeks to transform traditional ordering methods through voice-enabled interactions, personalized </a:t>
            </a:r>
            <a:r>
              <a:rPr lang="en-US" dirty="0" smtClean="0">
                <a:latin typeface="Times New Roman" panose="02020603050405020304" pitchFamily="18" charset="0"/>
                <a:cs typeface="Times New Roman" panose="02020603050405020304" pitchFamily="18" charset="0"/>
              </a:rPr>
              <a:t>recommendations, </a:t>
            </a:r>
            <a:r>
              <a:rPr lang="en-US" dirty="0">
                <a:latin typeface="Times New Roman" panose="02020603050405020304" pitchFamily="18" charset="0"/>
                <a:cs typeface="Times New Roman" panose="02020603050405020304" pitchFamily="18" charset="0"/>
              </a:rPr>
              <a:t>and secure payment processing.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focusing on improving customer satisfaction and optimizing restaurant operations, this innovative platform aims to set new benchmarks in the food industry, reshaping how users interact with food services while offering restaurants an opportunity to streamline their operations and engage customers more effectively.</a:t>
            </a: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6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336873"/>
            <a:ext cx="10849070" cy="3599316"/>
          </a:xfrm>
        </p:spPr>
        <p:txBody>
          <a:bodyPr>
            <a:noAutofit/>
          </a:bodyPr>
          <a:lstStyle/>
          <a:p>
            <a:pPr algn="just"/>
            <a:r>
              <a:rPr lang="en-US" dirty="0" smtClean="0">
                <a:latin typeface="Times New Roman" panose="02020603050405020304" pitchFamily="18" charset="0"/>
                <a:cs typeface="Times New Roman" panose="02020603050405020304" pitchFamily="18" charset="0"/>
              </a:rPr>
              <a:t>The Voice-Enabled Food Ordering System represents an innovative and user-centric web application designed to revolutionize the food service industry. This system integrates cutting-edge technologies, including Alan AI for voice recognition capabilities, to create a seamless and interactive platform for users to place food orders. With a focus on user convenience and accessibility, the project employs a blend of frontend technologies like HTML, CSS, JavaScript, and backend scripting using PHP for session management and authentication. </a:t>
            </a:r>
          </a:p>
          <a:p>
            <a:pPr algn="just"/>
            <a:r>
              <a:rPr lang="en-US" dirty="0">
                <a:latin typeface="Times New Roman" panose="02020603050405020304" pitchFamily="18" charset="0"/>
                <a:cs typeface="Times New Roman" panose="02020603050405020304" pitchFamily="18" charset="0"/>
              </a:rPr>
              <a:t>The project's primary goal is to redefine the conventional food ordering process by amalgamating advanced voice recognition technologies with a user-friendly interface, aiming to set new standards in efficiency, accessibility, and technological innovation within the food service industry.</a:t>
            </a:r>
            <a:endParaRPr lang="en-IN" dirty="0">
              <a:latin typeface="Times New Roman" panose="02020603050405020304" pitchFamily="18" charset="0"/>
              <a:cs typeface="Times New Roman" panose="02020603050405020304" pitchFamily="18" charset="0"/>
            </a:endParaRPr>
          </a:p>
          <a:p>
            <a:pPr algn="just"/>
            <a:endParaRPr lang="en-IN" dirty="0"/>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50" dirty="0">
                <a:latin typeface="Times New Roman" panose="02020603050405020304" pitchFamily="18" charset="0"/>
                <a:ea typeface="Droid Sans Fallback"/>
                <a:cs typeface="Times New Roman" panose="02020603050405020304" pitchFamily="18" charset="0"/>
              </a:rPr>
              <a:t>EXISTING SYSTEM</a:t>
            </a:r>
            <a:r>
              <a:rPr lang="en-IN" sz="2800" kern="150" dirty="0">
                <a:latin typeface="Times New Roman" panose="02020603050405020304" pitchFamily="18" charset="0"/>
                <a:ea typeface="Droid Sans Fallback"/>
                <a:cs typeface="Times New Roman" panose="02020603050405020304" pitchFamily="18" charset="0"/>
              </a:rPr>
              <a:t> </a:t>
            </a:r>
            <a:endParaRPr lang="en-IN" dirty="0"/>
          </a:p>
        </p:txBody>
      </p:sp>
      <p:sp>
        <p:nvSpPr>
          <p:cNvPr id="3" name="Content Placeholder 2"/>
          <p:cNvSpPr>
            <a:spLocks noGrp="1"/>
          </p:cNvSpPr>
          <p:nvPr>
            <p:ph idx="1"/>
          </p:nvPr>
        </p:nvSpPr>
        <p:spPr>
          <a:xfrm>
            <a:off x="680321" y="2336873"/>
            <a:ext cx="9816229" cy="2263702"/>
          </a:xfrm>
        </p:spPr>
        <p:txBody>
          <a:bodyPr>
            <a:normAutofit/>
          </a:bodyPr>
          <a:lstStyle/>
          <a:p>
            <a:pPr algn="just"/>
            <a:r>
              <a:rPr lang="en-US" sz="2200" dirty="0">
                <a:latin typeface="Times New Roman" panose="02020603050405020304" pitchFamily="18" charset="0"/>
                <a:cs typeface="Times New Roman" panose="02020603050405020304" pitchFamily="18" charset="0"/>
              </a:rPr>
              <a:t>The current food ordering process involves traditional methods primarily reliant on manual interaction. Customers visit restaurants or use phone calls to place orders. There's limited visibility into available menus, and the ordering process lacks interactivity and personalization. Payments are often handled manually, causing potential delays and errors.</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198065" y="4292289"/>
            <a:ext cx="4661854" cy="559640"/>
          </a:xfrm>
          <a:prstGeom prst="rect">
            <a:avLst/>
          </a:prstGeom>
        </p:spPr>
        <p:txBody>
          <a:bodyPr wrap="none">
            <a:spAutoFit/>
          </a:bodyPr>
          <a:lstStyle/>
          <a:p>
            <a:pPr lvl="2">
              <a:lnSpc>
                <a:spcPct val="150000"/>
              </a:lnSpc>
              <a:spcAft>
                <a:spcPts val="0"/>
              </a:spcAft>
            </a:pPr>
            <a:r>
              <a:rPr lang="en-US" sz="2300" b="1" u="sng" dirty="0">
                <a:solidFill>
                  <a:schemeClr val="bg1"/>
                </a:solidFill>
                <a:latin typeface="Times New Roman" panose="02020603050405020304" pitchFamily="18" charset="0"/>
                <a:ea typeface="Times New Roman" panose="02020603050405020304" pitchFamily="18" charset="0"/>
              </a:rPr>
              <a:t>Challenges and Limitations:</a:t>
            </a:r>
            <a:endParaRPr lang="en-IN" sz="2300" b="1" u="sng" dirty="0">
              <a:solidFill>
                <a:schemeClr val="bg1"/>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2385296" y="5103282"/>
            <a:ext cx="1038772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t>
            </a:r>
            <a:r>
              <a:rPr lang="en-US" sz="2000" dirty="0" smtClean="0">
                <a:latin typeface="Times New Roman" panose="02020603050405020304" pitchFamily="18" charset="0"/>
                <a:cs typeface="Times New Roman" panose="02020603050405020304" pitchFamily="18" charset="0"/>
              </a:rPr>
              <a:t>Interactivity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Manual </a:t>
            </a:r>
            <a:r>
              <a:rPr lang="en-US" sz="2000" dirty="0">
                <a:latin typeface="Times New Roman" panose="02020603050405020304" pitchFamily="18" charset="0"/>
                <a:cs typeface="Times New Roman" panose="02020603050405020304" pitchFamily="18" charset="0"/>
              </a:rPr>
              <a:t>Order </a:t>
            </a:r>
            <a:r>
              <a:rPr lang="en-US" sz="2000" dirty="0" smtClean="0">
                <a:latin typeface="Times New Roman" panose="02020603050405020304" pitchFamily="18" charset="0"/>
                <a:cs typeface="Times New Roman" panose="02020603050405020304" pitchFamily="18" charset="0"/>
              </a:rPr>
              <a:t>Handling</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Payment </a:t>
            </a:r>
            <a:r>
              <a:rPr lang="en-US" sz="2000" dirty="0" smtClean="0">
                <a:latin typeface="Times New Roman" panose="02020603050405020304" pitchFamily="18" charset="0"/>
                <a:cs typeface="Times New Roman" panose="02020603050405020304" pitchFamily="18" charset="0"/>
              </a:rPr>
              <a:t>Inefficiencies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a:t>
            </a:r>
            <a:r>
              <a:rPr lang="en-US" sz="2000" dirty="0" smtClean="0">
                <a:latin typeface="Times New Roman" panose="02020603050405020304" pitchFamily="18" charset="0"/>
                <a:cs typeface="Times New Roman" panose="02020603050405020304" pitchFamily="18" charset="0"/>
              </a:rPr>
              <a:t>Personalization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93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50" dirty="0">
                <a:latin typeface="Times New Roman" panose="02020603050405020304" pitchFamily="18" charset="0"/>
                <a:ea typeface="Droid Sans Fallback"/>
                <a:cs typeface="Times New Roman" panose="02020603050405020304" pitchFamily="18" charset="0"/>
              </a:rPr>
              <a:t> </a:t>
            </a:r>
            <a:r>
              <a:rPr lang="en-IN" kern="150" dirty="0">
                <a:latin typeface="Times New Roman" panose="02020603050405020304" pitchFamily="18" charset="0"/>
                <a:ea typeface="Droid Sans Fallback"/>
                <a:cs typeface="Times New Roman" panose="02020603050405020304" pitchFamily="18" charset="0"/>
              </a:rPr>
              <a:t>PROPOSED </a:t>
            </a:r>
            <a:r>
              <a:rPr lang="en-IN" kern="150" dirty="0" smtClean="0">
                <a:latin typeface="Times New Roman" panose="02020603050405020304" pitchFamily="18" charset="0"/>
                <a:ea typeface="Droid Sans Fallback"/>
                <a:cs typeface="Times New Roman" panose="02020603050405020304" pitchFamily="18" charset="0"/>
              </a:rPr>
              <a:t>SYSTEM</a:t>
            </a:r>
            <a:endParaRPr lang="en-IN" dirty="0"/>
          </a:p>
        </p:txBody>
      </p:sp>
      <p:sp>
        <p:nvSpPr>
          <p:cNvPr id="3" name="Content Placeholder 2"/>
          <p:cNvSpPr>
            <a:spLocks noGrp="1"/>
          </p:cNvSpPr>
          <p:nvPr>
            <p:ph idx="1"/>
          </p:nvPr>
        </p:nvSpPr>
        <p:spPr>
          <a:xfrm>
            <a:off x="1308972" y="2809189"/>
            <a:ext cx="9216154" cy="3715435"/>
          </a:xfrm>
        </p:spPr>
        <p:txBody>
          <a:bodyPr>
            <a:normAutofit/>
          </a:bodyPr>
          <a:lstStyle/>
          <a:p>
            <a:pPr marL="914400" lvl="2" indent="0" algn="just">
              <a:buNone/>
            </a:pP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proposed AI-based system aims to revolutionize the food ordering experience by integrating Alan AI. It offers:</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Voice-Enabled Interaction:</a:t>
            </a:r>
            <a:r>
              <a:rPr lang="en-US" sz="2000" dirty="0">
                <a:latin typeface="Times New Roman" panose="02020603050405020304" pitchFamily="18" charset="0"/>
                <a:cs typeface="Times New Roman" panose="02020603050405020304" pitchFamily="18" charset="0"/>
              </a:rPr>
              <a:t> Customers can place orders and navigate menus through voice commands, ensuring a seamless and hands-free experience.</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Personalized Recommendations:</a:t>
            </a:r>
            <a:r>
              <a:rPr lang="en-US" sz="2000" dirty="0">
                <a:latin typeface="Times New Roman" panose="02020603050405020304" pitchFamily="18" charset="0"/>
                <a:cs typeface="Times New Roman" panose="02020603050405020304" pitchFamily="18" charset="0"/>
              </a:rPr>
              <a:t> Alan AI utilizes customer data to suggest personalized menu items based on preferences and past orders.</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Secure and Efficient Payment Processing:</a:t>
            </a:r>
            <a:r>
              <a:rPr lang="en-US" sz="2000" dirty="0">
                <a:latin typeface="Times New Roman" panose="02020603050405020304" pitchFamily="18" charset="0"/>
                <a:cs typeface="Times New Roman" panose="02020603050405020304" pitchFamily="18" charset="0"/>
              </a:rPr>
              <a:t> Integration with secure payment gateways ensures swift and accurate transactions.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0321" y="2486025"/>
            <a:ext cx="6472954"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Overview of the Alan AI-Based Food Ordering System:</a:t>
            </a:r>
          </a:p>
          <a:p>
            <a:endParaRPr lang="en-IN" sz="2000" dirty="0">
              <a:solidFill>
                <a:schemeClr val="bg1"/>
              </a:solidFill>
            </a:endParaRPr>
          </a:p>
        </p:txBody>
      </p:sp>
    </p:spTree>
    <p:extLst>
      <p:ext uri="{BB962C8B-B14F-4D97-AF65-F5344CB8AC3E}">
        <p14:creationId xmlns:p14="http://schemas.microsoft.com/office/powerpoint/2010/main" val="46946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025" y="247650"/>
            <a:ext cx="11125199" cy="5827236"/>
          </a:xfrm>
          <a:prstGeom prst="rect">
            <a:avLst/>
          </a:prstGeom>
        </p:spPr>
        <p:txBody>
          <a:bodyPr wrap="square">
            <a:spAutoFit/>
          </a:bodyPr>
          <a:lstStyle/>
          <a:p>
            <a:pPr algn="just">
              <a:spcAft>
                <a:spcPts val="100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165735">
              <a:spcBef>
                <a:spcPts val="200"/>
              </a:spcBef>
              <a:spcAft>
                <a:spcPts val="0"/>
              </a:spcAft>
            </a:pPr>
            <a:r>
              <a:rPr lang="en-US" sz="2000" b="1" dirty="0" smtClean="0">
                <a:solidFill>
                  <a:srgbClr val="243F60"/>
                </a:solidFill>
                <a:latin typeface="Times New Roman" panose="02020603050405020304" pitchFamily="18" charset="0"/>
                <a:ea typeface="Times New Roman" panose="02020603050405020304" pitchFamily="18" charset="0"/>
                <a:cs typeface="Times New Roman" panose="02020603050405020304" pitchFamily="18" charset="0"/>
              </a:rPr>
              <a:t>HARDWARE SPECIFICATIONS</a:t>
            </a:r>
          </a:p>
          <a:p>
            <a:pPr marL="165735">
              <a:spcBef>
                <a:spcPts val="200"/>
              </a:spcBef>
              <a:spcAft>
                <a:spcPts val="0"/>
              </a:spcAf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352425">
              <a:spcAft>
                <a:spcPts val="0"/>
              </a:spcAft>
              <a:tabLst>
                <a:tab pos="1879600" algn="l"/>
              </a:tabLs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b="1" spc="2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AMD Ryzen 5 4600H with Radeon Graphics 3.00 GHz</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Aft>
                <a:spcPts val="0"/>
              </a:spcAft>
              <a:tabLst>
                <a:tab pos="1879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Aft>
                <a:spcPts val="1000"/>
              </a:spcAft>
              <a:tabLst>
                <a:tab pos="1875155"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RAM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en-US" sz="1600" b="1" spc="3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8GB</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457200" indent="352425">
              <a:spcBef>
                <a:spcPts val="50"/>
              </a:spcBef>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HARD DISK	      </a:t>
            </a: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500GB</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Bef>
                <a:spcPts val="50"/>
              </a:spcBef>
              <a:spcAft>
                <a:spcPts val="0"/>
              </a:spcAft>
            </a:pP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Bef>
                <a:spcPts val="5"/>
              </a:spcBef>
              <a:spcAft>
                <a:spcPts val="1000"/>
              </a:spcAft>
              <a:tabLst>
                <a:tab pos="1875155"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SYSTEM TYPE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en-US" sz="1600" b="1" spc="3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x64-based</a:t>
            </a:r>
            <a:r>
              <a:rPr lang="en-US" sz="1600" spc="295"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processor</a:t>
            </a:r>
          </a:p>
          <a:p>
            <a:pPr marL="457200">
              <a:spcBef>
                <a:spcPts val="5"/>
              </a:spcBef>
              <a:spcAft>
                <a:spcPts val="1000"/>
              </a:spcAft>
              <a:tabLst>
                <a:tab pos="1875155" algn="l"/>
              </a:tabLst>
            </a:pPr>
            <a:endParaRPr lang="en-IN" sz="1400" dirty="0" smtClean="0">
              <a:latin typeface="Times New Roman" panose="02020603050405020304" pitchFamily="18" charset="0"/>
              <a:ea typeface="Calibri" panose="020F0502020204030204" pitchFamily="34" charset="0"/>
              <a:cs typeface="Times New Roman" panose="02020603050405020304" pitchFamily="18" charset="0"/>
            </a:endParaRPr>
          </a:p>
          <a:p>
            <a:pPr marL="165735">
              <a:spcBef>
                <a:spcPts val="200"/>
              </a:spcBef>
              <a:spcAft>
                <a:spcPts val="0"/>
              </a:spcAft>
            </a:pPr>
            <a:r>
              <a:rPr lang="en-US" sz="2000" b="1" dirty="0" smtClean="0">
                <a:solidFill>
                  <a:srgbClr val="243F60"/>
                </a:solidFill>
                <a:latin typeface="Times New Roman" panose="02020603050405020304" pitchFamily="18" charset="0"/>
                <a:ea typeface="Times New Roman" panose="02020603050405020304" pitchFamily="18" charset="0"/>
                <a:cs typeface="Times New Roman" panose="02020603050405020304" pitchFamily="18" charset="0"/>
              </a:rPr>
              <a:t>SOFTWARE SPECIFICATIONS</a:t>
            </a:r>
          </a:p>
          <a:p>
            <a:pPr marL="165735">
              <a:spcBef>
                <a:spcPts val="200"/>
              </a:spcBef>
              <a:spcAft>
                <a:spcPts val="0"/>
              </a:spcAft>
            </a:pPr>
            <a:endParaRPr lang="en-IN" sz="2000" b="1" dirty="0">
              <a:solidFill>
                <a:srgbClr val="243F6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Aft>
                <a:spcPts val="10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OPERATING</a:t>
            </a:r>
            <a:r>
              <a:rPr lang="en-US" sz="1600" b="1" spc="-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SYSTEM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en-US" sz="1600" b="1" spc="3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windows</a:t>
            </a:r>
            <a:r>
              <a:rPr lang="en-US" sz="1600" spc="-5"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10</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352425">
              <a:spcAft>
                <a:spcPts val="1000"/>
              </a:spcAft>
              <a:tabLst>
                <a:tab pos="1875790" algn="l"/>
              </a:tabLs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FRONTEND	                                                  :</a:t>
            </a:r>
            <a:r>
              <a:rPr lang="en-US" sz="1600" b="1" spc="28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HTML,</a:t>
            </a:r>
            <a:r>
              <a:rPr lang="en-US" sz="1600" spc="-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CSS,</a:t>
            </a:r>
            <a:r>
              <a:rPr lang="en-US" sz="1600" spc="-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Java Script, JQuery</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352425">
              <a:spcBef>
                <a:spcPts val="5"/>
              </a:spcBef>
              <a:spcAft>
                <a:spcPts val="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SERVER</a:t>
            </a:r>
            <a:r>
              <a:rPr lang="en-US" sz="1600" b="1" spc="-1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SIDE</a:t>
            </a:r>
            <a:r>
              <a:rPr lang="en-US" sz="16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SCRIPTING</a:t>
            </a:r>
            <a:r>
              <a:rPr lang="en-US" sz="16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LANGUAGE   </a:t>
            </a: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PHP</a:t>
            </a:r>
          </a:p>
          <a:p>
            <a:pPr marL="457200" indent="352425">
              <a:spcBef>
                <a:spcPts val="5"/>
              </a:spcBef>
              <a:spcAft>
                <a:spcPts val="0"/>
              </a:spcAft>
            </a:pP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352425">
              <a:spcAft>
                <a:spcPts val="1000"/>
              </a:spcAft>
              <a:tabLst>
                <a:tab pos="1884045"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DATABASE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MYSQL,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457200" indent="352425">
              <a:spcAft>
                <a:spcPts val="1000"/>
              </a:spcAft>
              <a:tabLst>
                <a:tab pos="1884045"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DATABASE CONNECTIVITY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 XAMPP Server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8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a:stretch>
            <a:fillRect/>
          </a:stretch>
        </p:blipFill>
        <p:spPr>
          <a:xfrm>
            <a:off x="4810124" y="-1833"/>
            <a:ext cx="5153025" cy="6859833"/>
          </a:xfrm>
          <a:prstGeom prst="rect">
            <a:avLst/>
          </a:prstGeom>
        </p:spPr>
      </p:pic>
      <p:sp>
        <p:nvSpPr>
          <p:cNvPr id="58" name="Title 1"/>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FLOW CHART</a:t>
            </a:r>
            <a:endParaRPr lang="en-IN" dirty="0"/>
          </a:p>
        </p:txBody>
      </p:sp>
    </p:spTree>
    <p:extLst>
      <p:ext uri="{BB962C8B-B14F-4D97-AF65-F5344CB8AC3E}">
        <p14:creationId xmlns:p14="http://schemas.microsoft.com/office/powerpoint/2010/main" val="151819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WORKFLOW REPRESENTATION</a:t>
            </a:r>
            <a:endParaRPr lang="en-IN" dirty="0">
              <a:latin typeface="Times New Roman" panose="02020603050405020304" pitchFamily="18" charset="0"/>
              <a:cs typeface="Times New Roman" panose="02020603050405020304" pitchFamily="18" charset="0"/>
            </a:endParaRPr>
          </a:p>
        </p:txBody>
      </p:sp>
      <p:pic>
        <p:nvPicPr>
          <p:cNvPr id="2050" name="Picture 2" descr="../../../_images/alan-schem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0982" y="2310181"/>
            <a:ext cx="8953200" cy="43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VOICE PROCESSING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9774" y="2177847"/>
            <a:ext cx="10441566" cy="3599316"/>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In the Alan AI’s infrastructure, all voice processing is performed in the Alan AI Cloud. The Alan AI Cloud is the AI-backend of the Alan AI Platform. This is where dialog scripts are hosted and Spoken Language Understanding (SLU) and Natural Language Processing (NLP) tasks are accomplished.</a:t>
            </a:r>
          </a:p>
          <a:p>
            <a:pPr algn="just"/>
            <a:r>
              <a:rPr lang="en-US" sz="2000" dirty="0" smtClean="0">
                <a:latin typeface="Times New Roman" panose="02020603050405020304" pitchFamily="18" charset="0"/>
                <a:cs typeface="Times New Roman" panose="02020603050405020304" pitchFamily="18" charset="0"/>
              </a:rPr>
              <a:t>Under the hood, the Alan AI Cloud engages a combination of voice AI tools and technologies to simulate human-like dialog between the user and the app. Together, they allow Alan AI to interpret human speech, generate responses and perform the necessary actions in the app. The main voice technologies used by Alan AI are:</a:t>
            </a:r>
          </a:p>
          <a:p>
            <a:pPr algn="just"/>
            <a:r>
              <a:rPr lang="en-US" sz="2000" dirty="0" smtClean="0">
                <a:latin typeface="Times New Roman" panose="02020603050405020304" pitchFamily="18" charset="0"/>
                <a:cs typeface="Times New Roman" panose="02020603050405020304" pitchFamily="18" charset="0"/>
              </a:rPr>
              <a:t>Natural language processing (NLP)</a:t>
            </a:r>
          </a:p>
          <a:p>
            <a:pPr algn="just"/>
            <a:r>
              <a:rPr lang="en-US" sz="2000" dirty="0" smtClean="0">
                <a:latin typeface="Times New Roman" panose="02020603050405020304" pitchFamily="18" charset="0"/>
                <a:cs typeface="Times New Roman" panose="02020603050405020304" pitchFamily="18" charset="0"/>
              </a:rPr>
              <a:t>Spoken Language Understanding (SLU)</a:t>
            </a:r>
          </a:p>
          <a:p>
            <a:pPr algn="just"/>
            <a:r>
              <a:rPr lang="en-US" sz="2000" dirty="0" smtClean="0">
                <a:latin typeface="Times New Roman" panose="02020603050405020304" pitchFamily="18" charset="0"/>
                <a:cs typeface="Times New Roman" panose="02020603050405020304" pitchFamily="18" charset="0"/>
              </a:rPr>
              <a:t>Automatic Speech Recognition (ASR)</a:t>
            </a:r>
          </a:p>
          <a:p>
            <a:pPr algn="just"/>
            <a:r>
              <a:rPr lang="en-US" sz="2000" dirty="0" smtClean="0">
                <a:latin typeface="Times New Roman" panose="02020603050405020304" pitchFamily="18" charset="0"/>
                <a:cs typeface="Times New Roman" panose="02020603050405020304" pitchFamily="18" charset="0"/>
              </a:rPr>
              <a:t>Machine Learning (ML)</a:t>
            </a:r>
          </a:p>
          <a:p>
            <a:pPr algn="just"/>
            <a:r>
              <a:rPr lang="en-US" sz="2000" dirty="0" smtClean="0">
                <a:latin typeface="Times New Roman" panose="02020603050405020304" pitchFamily="18" charset="0"/>
                <a:cs typeface="Times New Roman" panose="02020603050405020304" pitchFamily="18" charset="0"/>
              </a:rPr>
              <a:t>Speech-to-Text (STT) and Text-to-Speech (TTS)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48071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153</TotalTime>
  <Words>932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Droid Sans Fallback</vt:lpstr>
      <vt:lpstr>Times New Roman</vt:lpstr>
      <vt:lpstr>Trebuchet MS</vt:lpstr>
      <vt:lpstr>Wingdings 3</vt:lpstr>
      <vt:lpstr>Berlin</vt:lpstr>
      <vt:lpstr>PowerPoint Presentation</vt:lpstr>
      <vt:lpstr>INTRODUCTION</vt:lpstr>
      <vt:lpstr>OVERVIEW</vt:lpstr>
      <vt:lpstr>EXISTING SYSTEM </vt:lpstr>
      <vt:lpstr> PROPOSED SYSTEM</vt:lpstr>
      <vt:lpstr>PowerPoint Presentation</vt:lpstr>
      <vt:lpstr>PowerPoint Presentation</vt:lpstr>
      <vt:lpstr>WORKFLOW REPRESENTATION</vt:lpstr>
      <vt:lpstr>VOICE PROCESSING </vt:lpstr>
      <vt:lpstr>DATA BASE DESIGN</vt:lpstr>
      <vt:lpstr>PowerPoint Presentation</vt:lpstr>
      <vt:lpstr>PowerPoint Presentation</vt:lpstr>
      <vt:lpstr>PowerPoint Presentation</vt:lpstr>
      <vt:lpstr>PowerPoint Presentation</vt:lpstr>
      <vt:lpstr>PowerPoint Presentation</vt:lpstr>
      <vt:lpstr>CONCLUSION</vt:lpstr>
      <vt:lpstr>FUTURE ENHANCEMENT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FOOD ORDERING SYSTEM</dc:title>
  <dc:creator>nandh</dc:creator>
  <cp:lastModifiedBy>nandh</cp:lastModifiedBy>
  <cp:revision>39</cp:revision>
  <dcterms:created xsi:type="dcterms:W3CDTF">2023-12-03T02:56:17Z</dcterms:created>
  <dcterms:modified xsi:type="dcterms:W3CDTF">2023-12-05T03:23:44Z</dcterms:modified>
</cp:coreProperties>
</file>