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343" autoAdjust="0"/>
  </p:normalViewPr>
  <p:slideViewPr>
    <p:cSldViewPr snapToGrid="0">
      <p:cViewPr varScale="1">
        <p:scale>
          <a:sx n="38" d="100"/>
          <a:sy n="38" d="100"/>
        </p:scale>
        <p:origin x="66" y="6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48301" y="4141999"/>
            <a:ext cx="4264660" cy="861497"/>
          </a:xfrm>
        </p:spPr>
        <p:txBody>
          <a:bodyPr>
            <a:normAutofit fontScale="85000" lnSpcReduction="10000"/>
          </a:bodyPr>
          <a:lstStyle/>
          <a:p>
            <a:pPr algn="r"/>
            <a:r>
              <a:rPr lang="en-US" b="0" dirty="0" smtClean="0">
                <a:solidFill>
                  <a:schemeClr val="tx1"/>
                </a:solidFill>
              </a:rPr>
              <a:t>[</a:t>
            </a:r>
            <a:r>
              <a:rPr lang="en-US" b="0" dirty="0" err="1" smtClean="0">
                <a:solidFill>
                  <a:schemeClr val="tx1"/>
                </a:solidFill>
              </a:rPr>
              <a:t>Adithya</a:t>
            </a:r>
            <a:r>
              <a:rPr lang="en-US" b="0" dirty="0" smtClean="0">
                <a:solidFill>
                  <a:schemeClr val="tx1"/>
                </a:solidFill>
              </a:rPr>
              <a:t> N K]</a:t>
            </a:r>
            <a:endParaRPr lang="en-US" b="0" dirty="0">
              <a:solidFill>
                <a:schemeClr val="tx1"/>
              </a:solidFill>
            </a:endParaRPr>
          </a:p>
          <a:p>
            <a:pPr algn="r"/>
            <a:r>
              <a:rPr lang="en-US" b="0" dirty="0">
                <a:solidFill>
                  <a:schemeClr val="tx1"/>
                </a:solidFill>
              </a:rPr>
              <a:t>[INTERNSHIP_172663295366ea53f910591]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14975" y="1485900"/>
            <a:ext cx="5086350" cy="1308101"/>
          </a:xfrm>
        </p:spPr>
        <p:txBody>
          <a:bodyPr>
            <a:normAutofit/>
          </a:bodyPr>
          <a:lstStyle/>
          <a:p>
            <a:r>
              <a:rPr lang="en-GB" sz="3200" dirty="0"/>
              <a:t>Project Title </a:t>
            </a:r>
            <a:r>
              <a:rPr lang="en-GB" sz="3200" dirty="0" smtClean="0"/>
              <a:t>- </a:t>
            </a:r>
            <a:r>
              <a:rPr lang="en-US" dirty="0"/>
              <a:t>Airbnb Hotel Booking Analysis Project</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0" y="23611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stretch>
            <a:fillRect/>
          </a:stretch>
        </p:blipFill>
        <p:spPr>
          <a:xfrm>
            <a:off x="375111" y="885354"/>
            <a:ext cx="8957147" cy="566525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24136" y="965790"/>
            <a:ext cx="8854335" cy="5513541"/>
          </a:xfrm>
          <a:prstGeom prst="rect">
            <a:avLst/>
          </a:prstGeom>
        </p:spPr>
      </p:pic>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3095065"/>
            <a:ext cx="11340000" cy="700114"/>
          </a:xfrm>
          <a:prstGeom prst="rect">
            <a:avLst/>
          </a:prstGeom>
        </p:spPr>
        <p:txBody>
          <a:bodyPr anchor="ctr">
            <a:noAutofit/>
          </a:bodyPr>
          <a:lstStyle/>
          <a:p>
            <a:pPr algn="ctr"/>
            <a:r>
              <a:rPr lang="en-US" sz="8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lstStyle/>
          <a:p>
            <a:pPr marL="0" indent="0">
              <a:lnSpc>
                <a:spcPct val="150000"/>
              </a:lnSpc>
              <a:buNone/>
            </a:pPr>
            <a:r>
              <a:rPr lang="en-US" b="1" dirty="0"/>
              <a:t>Project </a:t>
            </a:r>
            <a:r>
              <a:rPr lang="en-US" b="1" dirty="0" smtClean="0"/>
              <a:t>Description:</a:t>
            </a:r>
            <a:endParaRPr lang="en-US" sz="2800" b="1" dirty="0" smtClean="0"/>
          </a:p>
          <a:p>
            <a:pPr marL="0" indent="0" algn="just">
              <a:lnSpc>
                <a:spcPct val="150000"/>
              </a:lnSpc>
              <a:buNone/>
            </a:pPr>
            <a:r>
              <a:rPr lang="en-US" dirty="0" smtClean="0"/>
              <a:t>This </a:t>
            </a:r>
            <a:r>
              <a:rPr lang="en-US" dirty="0"/>
              <a:t>project analyzes Airbnb booking data to understand pricing patterns, host performance, and customer preferences across different neighborhoods in New York City. The analysis helps identify what factors influence listing prices and popularity.</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5213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7" name="Title 2">
            <a:extLst>
              <a:ext uri="{FF2B5EF4-FFF2-40B4-BE49-F238E27FC236}">
                <a16:creationId xmlns:a16="http://schemas.microsoft.com/office/drawing/2014/main" id="{EBF2FBC7-3552-4F01-BB27-8BEEE74F7277}"/>
              </a:ext>
            </a:extLst>
          </p:cNvPr>
          <p:cNvSpPr txBox="1">
            <a:spLocks/>
          </p:cNvSpPr>
          <p:nvPr/>
        </p:nvSpPr>
        <p:spPr>
          <a:xfrm>
            <a:off x="784224" y="2014888"/>
            <a:ext cx="8302626" cy="4157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50000"/>
              </a:lnSpc>
            </a:pPr>
            <a:r>
              <a:rPr lang="en-US" sz="2000" b="0" dirty="0"/>
              <a:t>This project analyzes Airbnb booking data to understand pricing patterns, host performance, and customer preferences across different neighborhoods in New York City. The analysis helps identify what factors influence listing prices and popularity.</a:t>
            </a:r>
            <a:endParaRPr lang="en-IN" sz="2000" b="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147717"/>
            <a:ext cx="7904481" cy="4866640"/>
          </a:xfrm>
        </p:spPr>
        <p:txBody>
          <a:bodyPr>
            <a:noAutofit/>
          </a:bodyPr>
          <a:lstStyle/>
          <a:p>
            <a:pPr marL="0" indent="0">
              <a:buNone/>
            </a:pPr>
            <a:r>
              <a:rPr lang="en-US" b="1" dirty="0"/>
              <a:t>1. Airbnb Hosts:</a:t>
            </a:r>
            <a:endParaRPr lang="en-US" dirty="0"/>
          </a:p>
          <a:p>
            <a:pPr lvl="1"/>
            <a:r>
              <a:rPr lang="en-US" sz="2000" dirty="0"/>
              <a:t>Understand competitive pricing strategies</a:t>
            </a:r>
          </a:p>
          <a:p>
            <a:pPr lvl="1"/>
            <a:r>
              <a:rPr lang="en-US" sz="2000" dirty="0"/>
              <a:t>Identify what makes listings successful</a:t>
            </a:r>
          </a:p>
          <a:p>
            <a:pPr lvl="1"/>
            <a:r>
              <a:rPr lang="en-US" sz="2000" dirty="0"/>
              <a:t>Learn from top-performing hosts</a:t>
            </a:r>
          </a:p>
          <a:p>
            <a:pPr marL="0" indent="0">
              <a:buNone/>
            </a:pPr>
            <a:r>
              <a:rPr lang="en-US" b="1" dirty="0"/>
              <a:t>2. Travelers:</a:t>
            </a:r>
            <a:endParaRPr lang="en-US" dirty="0"/>
          </a:p>
          <a:p>
            <a:pPr lvl="1"/>
            <a:r>
              <a:rPr lang="en-US" sz="2000" dirty="0"/>
              <a:t>Find best value accommodations</a:t>
            </a:r>
          </a:p>
          <a:p>
            <a:pPr lvl="1"/>
            <a:r>
              <a:rPr lang="en-US" sz="2000" dirty="0"/>
              <a:t>Understand neighborhood pricing patterns</a:t>
            </a:r>
          </a:p>
          <a:p>
            <a:pPr lvl="1"/>
            <a:r>
              <a:rPr lang="en-US" sz="2000" dirty="0"/>
              <a:t>Make informed booking decisions</a:t>
            </a:r>
          </a:p>
          <a:p>
            <a:pPr marL="0" indent="0">
              <a:buNone/>
            </a:pPr>
            <a:r>
              <a:rPr lang="en-US" b="1" dirty="0"/>
              <a:t>3. Airbnb Platform:</a:t>
            </a:r>
            <a:endParaRPr lang="en-US" dirty="0"/>
          </a:p>
          <a:p>
            <a:pPr lvl="1"/>
            <a:r>
              <a:rPr lang="en-US" sz="2000" dirty="0"/>
              <a:t>Insights for improving host guidelines</a:t>
            </a:r>
          </a:p>
          <a:p>
            <a:pPr lvl="1"/>
            <a:r>
              <a:rPr lang="en-US" sz="2000" dirty="0"/>
              <a:t>Data-driven recommendations for hosts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397646"/>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2">
                                            <p:txEl>
                                              <p:pRg st="5" end="5"/>
                                            </p:txEl>
                                          </p:spTgt>
                                        </p:tgtEl>
                                        <p:attrNameLst>
                                          <p:attrName>style.visibility</p:attrName>
                                        </p:attrNameLst>
                                      </p:cBhvr>
                                      <p:to>
                                        <p:strVal val="visible"/>
                                      </p:to>
                                    </p:set>
                                    <p:animEffect transition="in" filter="fade">
                                      <p:cBhvr>
                                        <p:cTn id="41" dur="1000"/>
                                        <p:tgtEl>
                                          <p:spTgt spid="2">
                                            <p:txEl>
                                              <p:pRg st="5" end="5"/>
                                            </p:txEl>
                                          </p:spTgt>
                                        </p:tgtEl>
                                      </p:cBhvr>
                                    </p:animEffect>
                                    <p:anim calcmode="lin" valueType="num">
                                      <p:cBhvr>
                                        <p:cTn id="4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
                                            <p:txEl>
                                              <p:pRg st="6" end="6"/>
                                            </p:txEl>
                                          </p:spTgt>
                                        </p:tgtEl>
                                        <p:attrNameLst>
                                          <p:attrName>style.visibility</p:attrName>
                                        </p:attrNameLst>
                                      </p:cBhvr>
                                      <p:to>
                                        <p:strVal val="visible"/>
                                      </p:to>
                                    </p:set>
                                    <p:animEffect transition="in" filter="fade">
                                      <p:cBhvr>
                                        <p:cTn id="46" dur="1000"/>
                                        <p:tgtEl>
                                          <p:spTgt spid="2">
                                            <p:txEl>
                                              <p:pRg st="6" end="6"/>
                                            </p:txEl>
                                          </p:spTgt>
                                        </p:tgtEl>
                                      </p:cBhvr>
                                    </p:animEffect>
                                    <p:anim calcmode="lin" valueType="num">
                                      <p:cBhvr>
                                        <p:cTn id="4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2">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
                                            <p:txEl>
                                              <p:pRg st="7" end="7"/>
                                            </p:txEl>
                                          </p:spTgt>
                                        </p:tgtEl>
                                        <p:attrNameLst>
                                          <p:attrName>style.visibility</p:attrName>
                                        </p:attrNameLst>
                                      </p:cBhvr>
                                      <p:to>
                                        <p:strVal val="visible"/>
                                      </p:to>
                                    </p:set>
                                    <p:animEffect transition="in" filter="fade">
                                      <p:cBhvr>
                                        <p:cTn id="51" dur="1000"/>
                                        <p:tgtEl>
                                          <p:spTgt spid="2">
                                            <p:txEl>
                                              <p:pRg st="7" end="7"/>
                                            </p:txEl>
                                          </p:spTgt>
                                        </p:tgtEl>
                                      </p:cBhvr>
                                    </p:animEffect>
                                    <p:anim calcmode="lin" valueType="num">
                                      <p:cBhvr>
                                        <p:cTn id="52"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
                                            <p:txEl>
                                              <p:pRg st="8" end="8"/>
                                            </p:txEl>
                                          </p:spTgt>
                                        </p:tgtEl>
                                        <p:attrNameLst>
                                          <p:attrName>style.visibility</p:attrName>
                                        </p:attrNameLst>
                                      </p:cBhvr>
                                      <p:to>
                                        <p:strVal val="visible"/>
                                      </p:to>
                                    </p:set>
                                    <p:animEffect transition="in" filter="fade">
                                      <p:cBhvr>
                                        <p:cTn id="58" dur="1000"/>
                                        <p:tgtEl>
                                          <p:spTgt spid="2">
                                            <p:txEl>
                                              <p:pRg st="8" end="8"/>
                                            </p:txEl>
                                          </p:spTgt>
                                        </p:tgtEl>
                                      </p:cBhvr>
                                    </p:animEffect>
                                    <p:anim calcmode="lin" valueType="num">
                                      <p:cBhvr>
                                        <p:cTn id="59"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
                                            <p:txEl>
                                              <p:pRg st="10" end="10"/>
                                            </p:txEl>
                                          </p:spTgt>
                                        </p:tgtEl>
                                        <p:attrNameLst>
                                          <p:attrName>style.visibility</p:attrName>
                                        </p:attrNameLst>
                                      </p:cBhvr>
                                      <p:to>
                                        <p:strVal val="visible"/>
                                      </p:to>
                                    </p:set>
                                    <p:animEffect transition="in" filter="fade">
                                      <p:cBhvr>
                                        <p:cTn id="68" dur="1000"/>
                                        <p:tgtEl>
                                          <p:spTgt spid="2">
                                            <p:txEl>
                                              <p:pRg st="10" end="10"/>
                                            </p:txEl>
                                          </p:spTgt>
                                        </p:tgtEl>
                                      </p:cBhvr>
                                    </p:animEffect>
                                    <p:anim calcmode="lin" valueType="num">
                                      <p:cBhvr>
                                        <p:cTn id="69"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0"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IN" b="1" dirty="0"/>
              <a:t>Python</a:t>
            </a:r>
            <a:r>
              <a:rPr lang="en-IN" dirty="0"/>
              <a:t> - Data analysis and processing</a:t>
            </a:r>
          </a:p>
          <a:p>
            <a:r>
              <a:rPr lang="en-IN" b="1" dirty="0"/>
              <a:t>Pandas</a:t>
            </a:r>
            <a:r>
              <a:rPr lang="en-IN" dirty="0"/>
              <a:t> - Data manipulation and cleaning</a:t>
            </a:r>
          </a:p>
          <a:p>
            <a:r>
              <a:rPr lang="en-IN" b="1" dirty="0" err="1"/>
              <a:t>Matplotlib</a:t>
            </a:r>
            <a:r>
              <a:rPr lang="en-IN" b="1" dirty="0"/>
              <a:t> &amp; </a:t>
            </a:r>
            <a:r>
              <a:rPr lang="en-IN" b="1" dirty="0" err="1"/>
              <a:t>Seaborn</a:t>
            </a:r>
            <a:r>
              <a:rPr lang="en-IN" dirty="0"/>
              <a:t> - Data visualization</a:t>
            </a:r>
          </a:p>
          <a:p>
            <a:r>
              <a:rPr lang="en-IN" b="1" dirty="0" err="1"/>
              <a:t>Jupyter</a:t>
            </a:r>
            <a:r>
              <a:rPr lang="en-IN" b="1" dirty="0"/>
              <a:t> Notebook</a:t>
            </a:r>
            <a:r>
              <a:rPr lang="en-IN" dirty="0"/>
              <a:t> - Development environment</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2" name="Picture 1"/>
          <p:cNvPicPr>
            <a:picLocks noChangeAspect="1"/>
          </p:cNvPicPr>
          <p:nvPr/>
        </p:nvPicPr>
        <p:blipFill>
          <a:blip r:embed="rId4"/>
          <a:stretch>
            <a:fillRect/>
          </a:stretch>
        </p:blipFill>
        <p:spPr>
          <a:xfrm>
            <a:off x="295274" y="1368425"/>
            <a:ext cx="9077325" cy="47815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2" name="Picture 1"/>
          <p:cNvPicPr>
            <a:picLocks noChangeAspect="1"/>
          </p:cNvPicPr>
          <p:nvPr/>
        </p:nvPicPr>
        <p:blipFill>
          <a:blip r:embed="rId4"/>
          <a:stretch>
            <a:fillRect/>
          </a:stretch>
        </p:blipFill>
        <p:spPr>
          <a:xfrm>
            <a:off x="0" y="1298575"/>
            <a:ext cx="9315450" cy="466725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pic>
        <p:nvPicPr>
          <p:cNvPr id="2" name="Picture 1"/>
          <p:cNvPicPr>
            <a:picLocks noChangeAspect="1"/>
          </p:cNvPicPr>
          <p:nvPr/>
        </p:nvPicPr>
        <p:blipFill>
          <a:blip r:embed="rId4"/>
          <a:stretch>
            <a:fillRect/>
          </a:stretch>
        </p:blipFill>
        <p:spPr>
          <a:xfrm>
            <a:off x="0" y="1247775"/>
            <a:ext cx="9429750" cy="466725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29364" y="2066693"/>
            <a:ext cx="8286036" cy="511407"/>
          </a:xfrm>
        </p:spPr>
        <p:txBody>
          <a:bodyPr vert="horz" lIns="91440" tIns="45720" rIns="91440" bIns="45720" rtlCol="0" anchor="t">
            <a:normAutofit/>
          </a:bodyPr>
          <a:lstStyle/>
          <a:p>
            <a:pPr marL="0" indent="0">
              <a:buNone/>
            </a:pPr>
            <a:r>
              <a:rPr lang="en-US" dirty="0">
                <a:solidFill>
                  <a:schemeClr val="tx1"/>
                </a:solidFill>
              </a:rPr>
              <a:t>https://github.com/NKAdithya/VOIS_AICTE_Oct2025_AdithyaNK.git</a:t>
            </a:r>
            <a:endParaRPr lang="en-US" dirty="0" smtClean="0">
              <a:solidFill>
                <a:schemeClr val="tx1"/>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619</TotalTime>
  <Words>189</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Airbnb Hotel Booking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KIRAN BAVOR</cp:lastModifiedBy>
  <cp:revision>113</cp:revision>
  <dcterms:created xsi:type="dcterms:W3CDTF">2021-07-11T13:13:15Z</dcterms:created>
  <dcterms:modified xsi:type="dcterms:W3CDTF">2025-10-03T08:29:31Z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