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45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1" r:id="rId13"/>
    <p:sldId id="272" r:id="rId14"/>
    <p:sldId id="273" r:id="rId15"/>
    <p:sldId id="274" r:id="rId16"/>
    <p:sldId id="303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A0691"/>
    <a:srgbClr val="008000"/>
    <a:srgbClr val="CCECFF"/>
    <a:srgbClr val="FFCCCC"/>
    <a:srgbClr val="6699FF"/>
    <a:srgbClr val="19C7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9" autoAdjust="0"/>
    <p:restoredTop sz="95833" autoAdjust="0"/>
  </p:normalViewPr>
  <p:slideViewPr>
    <p:cSldViewPr>
      <p:cViewPr varScale="1">
        <p:scale>
          <a:sx n="107" d="100"/>
          <a:sy n="107" d="100"/>
        </p:scale>
        <p:origin x="174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26" Type="http://schemas.openxmlformats.org/officeDocument/2006/relationships/slide" Target="slides/slide31.xml"/><Relationship Id="rId3" Type="http://schemas.openxmlformats.org/officeDocument/2006/relationships/slide" Target="slides/slide3.xml"/><Relationship Id="rId21" Type="http://schemas.openxmlformats.org/officeDocument/2006/relationships/slide" Target="slides/slide21.xml"/><Relationship Id="rId34" Type="http://schemas.openxmlformats.org/officeDocument/2006/relationships/slide" Target="slides/slide42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5" Type="http://schemas.openxmlformats.org/officeDocument/2006/relationships/slide" Target="slides/slide30.xml"/><Relationship Id="rId33" Type="http://schemas.openxmlformats.org/officeDocument/2006/relationships/slide" Target="slides/slide41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0" Type="http://schemas.openxmlformats.org/officeDocument/2006/relationships/slide" Target="slides/slide20.xml"/><Relationship Id="rId29" Type="http://schemas.openxmlformats.org/officeDocument/2006/relationships/slide" Target="slides/slide35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24" Type="http://schemas.openxmlformats.org/officeDocument/2006/relationships/slide" Target="slides/slide29.xml"/><Relationship Id="rId32" Type="http://schemas.openxmlformats.org/officeDocument/2006/relationships/slide" Target="slides/slide40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23" Type="http://schemas.openxmlformats.org/officeDocument/2006/relationships/slide" Target="slides/slide28.xml"/><Relationship Id="rId28" Type="http://schemas.openxmlformats.org/officeDocument/2006/relationships/slide" Target="slides/slide33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31" Type="http://schemas.openxmlformats.org/officeDocument/2006/relationships/slide" Target="slides/slide38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2.xml"/><Relationship Id="rId27" Type="http://schemas.openxmlformats.org/officeDocument/2006/relationships/slide" Target="slides/slide32.xml"/><Relationship Id="rId30" Type="http://schemas.openxmlformats.org/officeDocument/2006/relationships/slide" Target="slides/slide36.xml"/><Relationship Id="rId35" Type="http://schemas.openxmlformats.org/officeDocument/2006/relationships/slide" Target="slides/slide43.xml"/><Relationship Id="rId8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84138B5C-4BF8-47C0-873C-A4707FB27F5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D1FE37-BA93-49EB-904F-6212224FB9C5}" type="slidenum">
              <a:rPr lang="zh-CN" altLang="en-US">
                <a:ea typeface="宋体" charset="-122"/>
              </a:rPr>
              <a:pPr/>
              <a:t>4</a:t>
            </a:fld>
            <a:endParaRPr lang="en-US" altLang="zh-CN">
              <a:ea typeface="宋体" charset="-122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Value parameter</a:t>
            </a:r>
          </a:p>
          <a:p>
            <a:pPr eaLnBrk="1" hangingPunct="1"/>
            <a:r>
              <a:rPr lang="en-US" altLang="zh-CN">
                <a:ea typeface="宋体" charset="-122"/>
              </a:rPr>
              <a:t>Format parameter</a:t>
            </a:r>
          </a:p>
          <a:p>
            <a:pPr eaLnBrk="1" hangingPunct="1"/>
            <a:r>
              <a:rPr lang="en-US" altLang="zh-CN">
                <a:ea typeface="宋体" charset="-122"/>
              </a:rPr>
              <a:t>Actual parameter</a:t>
            </a:r>
          </a:p>
          <a:p>
            <a:pPr eaLnBrk="1" hangingPunct="1"/>
            <a:r>
              <a:rPr lang="en-US" altLang="zh-CN">
                <a:ea typeface="宋体" charset="-122"/>
              </a:rPr>
              <a:t>Copy constructor</a:t>
            </a:r>
          </a:p>
          <a:p>
            <a:pPr eaLnBrk="1" hangingPunct="1"/>
            <a:r>
              <a:rPr lang="en-US" altLang="zh-CN">
                <a:ea typeface="宋体" charset="-122"/>
              </a:rPr>
              <a:t>Destructor</a:t>
            </a:r>
          </a:p>
          <a:p>
            <a:pPr eaLnBrk="1" hangingPunct="1"/>
            <a:endParaRPr lang="en-US" altLang="zh-CN">
              <a:ea typeface="宋体" charset="-122"/>
            </a:endParaRPr>
          </a:p>
          <a:p>
            <a:pPr eaLnBrk="1" hangingPunct="1"/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70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0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1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F99AAE7-160C-40D1-A0C5-949BE1ECB081}" type="datetime7">
              <a:rPr lang="zh-CN" altLang="en-US"/>
              <a:pPr>
                <a:defRPr/>
              </a:pPr>
              <a:t>19.9.4</a:t>
            </a:fld>
            <a:endParaRPr lang="en-US" altLang="zh-CN"/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28D3CD2-A750-4A32-BC8E-BCD9FA569F9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D83CD-2B87-4220-862B-2DF7DF82CEDA}" type="datetime7">
              <a:rPr lang="zh-CN" altLang="en-US"/>
              <a:pPr>
                <a:defRPr/>
              </a:pPr>
              <a:t>19.9.4</a:t>
            </a:fld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449C9-BE73-48E8-8444-C24951D0A20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03593E-F668-4482-A1FA-F7BC05AFDEC1}" type="datetime7">
              <a:rPr lang="zh-CN" altLang="en-US"/>
              <a:pPr>
                <a:defRPr/>
              </a:pPr>
              <a:t>19.9.4</a:t>
            </a:fld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BC4905-8FE6-44D3-BF63-AB215655DA2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F59693-CCB6-403E-9183-8A50EB04D096}" type="datetime7">
              <a:rPr lang="zh-CN" altLang="en-US"/>
              <a:pPr>
                <a:defRPr/>
              </a:pPr>
              <a:t>19.9.4</a:t>
            </a:fld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C04DA9-1498-4762-A8AC-9E62E1F6ED1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3BB507-33CA-4D13-8F95-323D18DF1155}" type="datetime7">
              <a:rPr lang="zh-CN" altLang="en-US"/>
              <a:pPr>
                <a:defRPr/>
              </a:pPr>
              <a:t>19.9.4</a:t>
            </a:fld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C21A3A-F68A-4FE6-8070-C8DD49083FF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3158A2-B419-47FC-976E-743464177A36}" type="datetime7">
              <a:rPr lang="zh-CN" altLang="en-US"/>
              <a:pPr>
                <a:defRPr/>
              </a:pPr>
              <a:t>19.9.4</a:t>
            </a:fld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9435B7-77F4-4D69-ABEA-0A54B653EEB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17C55C-B17F-4C61-A37E-E5142E9D413E}" type="datetime7">
              <a:rPr lang="zh-CN" altLang="en-US"/>
              <a:pPr>
                <a:defRPr/>
              </a:pPr>
              <a:t>19.9.4</a:t>
            </a:fld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F1D4B6-F57F-4A59-AA0E-1FFE40A8638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093A3D-2C03-4893-9526-5FF96ACEB36C}" type="datetime7">
              <a:rPr lang="zh-CN" altLang="en-US"/>
              <a:pPr>
                <a:defRPr/>
              </a:pPr>
              <a:t>19.9.4</a:t>
            </a:fld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A825AE-1398-4DC2-83AD-D8B929A4944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7883D1-1D4B-4EB6-B324-AFCEBE64AC35}" type="datetime7">
              <a:rPr lang="zh-CN" altLang="en-US"/>
              <a:pPr>
                <a:defRPr/>
              </a:pPr>
              <a:t>19.9.4</a:t>
            </a:fld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5252F-3C4A-40E4-A024-F242D1E4350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E07EE-214E-4ADC-9EE9-14B9544D81BA}" type="datetime7">
              <a:rPr lang="zh-CN" altLang="en-US"/>
              <a:pPr>
                <a:defRPr/>
              </a:pPr>
              <a:t>19.9.4</a:t>
            </a:fld>
            <a:endParaRPr lang="en-US" altLang="zh-CN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80C66A-19BF-43FC-8C96-25E240EA0FB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526E4-00AD-4C60-9A7A-FAB5C37D2D3E}" type="datetime7">
              <a:rPr lang="zh-CN" altLang="en-US"/>
              <a:pPr>
                <a:defRPr/>
              </a:pPr>
              <a:t>19.9.4</a:t>
            </a:fld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EEB69A-8EC3-438F-A09B-043147897A4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06BD6F-57D7-4BC7-9CAC-2C24E7D45316}" type="datetime7">
              <a:rPr lang="zh-CN" altLang="en-US"/>
              <a:pPr>
                <a:defRPr/>
              </a:pPr>
              <a:t>19.9.4</a:t>
            </a:fld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511E70-B558-4B92-BC57-53B889D5D9B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704515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04516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04517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04518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04519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04521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ea typeface="宋体" pitchFamily="2" charset="-122"/>
              </a:defRPr>
            </a:lvl1pPr>
          </a:lstStyle>
          <a:p>
            <a:pPr>
              <a:defRPr/>
            </a:pPr>
            <a:fld id="{DBF36F71-ED59-4A2C-A18E-EFAF1A48707D}" type="datetime7">
              <a:rPr lang="zh-CN" altLang="en-US"/>
              <a:pPr>
                <a:defRPr/>
              </a:pPr>
              <a:t>19.9.4</a:t>
            </a:fld>
            <a:endParaRPr lang="en-US" altLang="zh-CN"/>
          </a:p>
        </p:txBody>
      </p:sp>
      <p:sp>
        <p:nvSpPr>
          <p:cNvPr id="704522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452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ea typeface="宋体" pitchFamily="2" charset="-122"/>
              </a:defRPr>
            </a:lvl1pPr>
          </a:lstStyle>
          <a:p>
            <a:pPr>
              <a:defRPr/>
            </a:pPr>
            <a:fld id="{79F289F4-8C17-4748-AED4-1B36FE580E4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¡"/>
        <a:defRPr sz="27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5091C74-0D4B-44EC-BD2F-C90ACB34A5EA}" type="datetime7">
              <a:rPr lang="zh-CN" altLang="en-US">
                <a:ea typeface="宋体" charset="-122"/>
              </a:rPr>
              <a:pPr/>
              <a:t>19.9.4</a:t>
            </a:fld>
            <a:endParaRPr lang="en-US" altLang="zh-CN">
              <a:ea typeface="宋体" charset="-122"/>
            </a:endParaRPr>
          </a:p>
        </p:txBody>
      </p:sp>
      <p:sp>
        <p:nvSpPr>
          <p:cNvPr id="307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D78429-303C-42E9-9BD2-2F9A1AE6E07F}" type="slidenum">
              <a:rPr lang="zh-CN" altLang="en-US">
                <a:ea typeface="宋体" charset="-122"/>
              </a:rPr>
              <a:pPr/>
              <a:t>1</a:t>
            </a:fld>
            <a:endParaRPr lang="en-US" altLang="zh-CN">
              <a:ea typeface="宋体" charset="-122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73063"/>
            <a:ext cx="8229600" cy="1044575"/>
          </a:xfrm>
        </p:spPr>
        <p:txBody>
          <a:bodyPr/>
          <a:lstStyle/>
          <a:p>
            <a:pPr eaLnBrk="1" hangingPunct="1"/>
            <a:r>
              <a:rPr lang="en-US" altLang="zh-CN">
                <a:sym typeface="Webdings" pitchFamily="18" charset="2"/>
              </a:rPr>
              <a:t>CH1 Programming in C++</a:t>
            </a:r>
            <a:endParaRPr lang="zh-CN" altLang="en-US">
              <a:sym typeface="Webdings" pitchFamily="18" charset="2"/>
            </a:endParaRPr>
          </a:p>
        </p:txBody>
      </p:sp>
      <p:sp>
        <p:nvSpPr>
          <p:cNvPr id="65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9800" y="1849438"/>
            <a:ext cx="7953375" cy="4281487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sz="3600" dirty="0">
                <a:latin typeface="Comic Sans MS" pitchFamily="66" charset="0"/>
              </a:rPr>
              <a:t>1.1	</a:t>
            </a:r>
            <a:r>
              <a:rPr lang="en-US" altLang="zh-CN" sz="3600">
                <a:latin typeface="Comic Sans MS" pitchFamily="66" charset="0"/>
              </a:rPr>
              <a:t>	Introduction</a:t>
            </a:r>
            <a:endParaRPr lang="en-US" altLang="zh-CN" sz="3600" dirty="0">
              <a:latin typeface="Comic Sans MS" pitchFamily="66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3600" dirty="0">
                <a:latin typeface="Comic Sans MS" pitchFamily="66" charset="0"/>
              </a:rPr>
              <a:t>1.2	Function and Parameters</a:t>
            </a:r>
            <a:endParaRPr lang="zh-CN" altLang="en-US" sz="3600" dirty="0">
              <a:latin typeface="Comic Sans MS" pitchFamily="66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3600" dirty="0">
                <a:latin typeface="Comic Sans MS" pitchFamily="66" charset="0"/>
              </a:rPr>
              <a:t>1.3	Dynamic Memory Allocation</a:t>
            </a:r>
            <a:endParaRPr lang="zh-CN" altLang="en-US" sz="3600" dirty="0">
              <a:latin typeface="Comic Sans MS" pitchFamily="66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3600" dirty="0">
                <a:latin typeface="Comic Sans MS" pitchFamily="66" charset="0"/>
              </a:rPr>
              <a:t>1.4	Classes</a:t>
            </a:r>
            <a:endParaRPr lang="zh-CN" altLang="en-US" sz="3600" dirty="0">
              <a:latin typeface="Comic Sans MS" pitchFamily="66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3600" dirty="0">
                <a:latin typeface="Comic Sans MS" pitchFamily="66" charset="0"/>
              </a:rPr>
              <a:t>1.5	Testing and Debugging</a:t>
            </a:r>
            <a:endParaRPr lang="zh-CN" altLang="en-US" sz="3600" dirty="0">
              <a:latin typeface="Comic Sans MS" pitchFamily="66" charset="0"/>
            </a:endParaRPr>
          </a:p>
        </p:txBody>
      </p:sp>
      <p:sp>
        <p:nvSpPr>
          <p:cNvPr id="3078" name="矩形 5"/>
          <p:cNvSpPr>
            <a:spLocks noChangeArrowheads="1"/>
          </p:cNvSpPr>
          <p:nvPr/>
        </p:nvSpPr>
        <p:spPr bwMode="auto">
          <a:xfrm>
            <a:off x="6286500" y="785813"/>
            <a:ext cx="2214563" cy="7143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zh-CN" altLang="en-US" sz="3600"/>
              <a:t>自学内容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5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5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5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5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5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5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5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821BDB97-54A0-40AD-BD82-B2DC4D9E1BB9}" type="datetime7">
              <a:rPr lang="zh-CN" altLang="en-US">
                <a:ea typeface="宋体" charset="-122"/>
              </a:rPr>
              <a:pPr/>
              <a:t>19.9.4</a:t>
            </a:fld>
            <a:endParaRPr lang="en-US" altLang="zh-CN">
              <a:ea typeface="宋体" charset="-122"/>
            </a:endParaRPr>
          </a:p>
        </p:txBody>
      </p:sp>
      <p:sp>
        <p:nvSpPr>
          <p:cNvPr id="1229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C864602-F273-4787-A1DF-56CFAAEEB03E}" type="slidenum">
              <a:rPr lang="zh-CN" altLang="en-US">
                <a:ea typeface="宋体" charset="-122"/>
              </a:rPr>
              <a:pPr/>
              <a:t>10</a:t>
            </a:fld>
            <a:endParaRPr lang="en-US" altLang="zh-CN">
              <a:ea typeface="宋体" charset="-122"/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3"/>
            <a:ext cx="8229600" cy="923925"/>
          </a:xfrm>
        </p:spPr>
        <p:txBody>
          <a:bodyPr/>
          <a:lstStyle/>
          <a:p>
            <a:pPr eaLnBrk="1" hangingPunct="1"/>
            <a:r>
              <a:rPr lang="en-US" altLang="zh-CN"/>
              <a:t>1.2	</a:t>
            </a:r>
            <a:r>
              <a:rPr lang="zh-CN" altLang="en-US"/>
              <a:t>函数与参数</a:t>
            </a:r>
          </a:p>
        </p:txBody>
      </p:sp>
      <p:sp>
        <p:nvSpPr>
          <p:cNvPr id="66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5313" y="1662113"/>
            <a:ext cx="8091487" cy="31829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latin typeface="Comic Sans MS" pitchFamily="66" charset="0"/>
              </a:rPr>
              <a:t>6. </a:t>
            </a:r>
            <a:r>
              <a:rPr lang="zh-CN" altLang="en-US">
                <a:latin typeface="Comic Sans MS" pitchFamily="66" charset="0"/>
              </a:rPr>
              <a:t>递归函数</a:t>
            </a:r>
            <a:r>
              <a:rPr lang="en-US" altLang="zh-CN">
                <a:latin typeface="Comic Sans MS" pitchFamily="66" charset="0"/>
              </a:rPr>
              <a:t>(recursive function)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latin typeface="Comic Sans MS" pitchFamily="66" charset="0"/>
              </a:rPr>
              <a:t>递归函数是一种自己调用自己的函数。递归函数包括两种：直接递归</a:t>
            </a:r>
            <a:r>
              <a:rPr lang="en-US" altLang="zh-CN">
                <a:latin typeface="Comic Sans MS" pitchFamily="66" charset="0"/>
              </a:rPr>
              <a:t>(direct recursive)</a:t>
            </a:r>
            <a:r>
              <a:rPr lang="zh-CN" altLang="en-US">
                <a:latin typeface="Comic Sans MS" pitchFamily="66" charset="0"/>
              </a:rPr>
              <a:t>和间接递归</a:t>
            </a:r>
            <a:r>
              <a:rPr lang="en-US" altLang="zh-CN">
                <a:latin typeface="Comic Sans MS" pitchFamily="66" charset="0"/>
              </a:rPr>
              <a:t>(indirect recursive)</a:t>
            </a:r>
            <a:r>
              <a:rPr lang="zh-CN" altLang="en-US">
                <a:latin typeface="Comic Sans MS" pitchFamily="66" charset="0"/>
              </a:rPr>
              <a:t>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latin typeface="Comic Sans MS" pitchFamily="66" charset="0"/>
              </a:rPr>
              <a:t>首先我们讨论以下数学上的两个概念</a:t>
            </a:r>
            <a:r>
              <a:rPr lang="en-US" altLang="zh-CN">
                <a:latin typeface="Comic Sans MS" pitchFamily="66" charset="0"/>
              </a:rPr>
              <a:t>—</a:t>
            </a:r>
            <a:r>
              <a:rPr lang="zh-CN" altLang="en-US">
                <a:latin typeface="Comic Sans MS" pitchFamily="66" charset="0"/>
              </a:rPr>
              <a:t>数学函数的</a:t>
            </a:r>
            <a:r>
              <a:rPr lang="zh-CN" altLang="en-US">
                <a:solidFill>
                  <a:schemeClr val="tx2"/>
                </a:solidFill>
                <a:latin typeface="Comic Sans MS" pitchFamily="66" charset="0"/>
              </a:rPr>
              <a:t>递归定义</a:t>
            </a:r>
            <a:r>
              <a:rPr lang="zh-CN" altLang="en-US">
                <a:latin typeface="Comic Sans MS" pitchFamily="66" charset="0"/>
              </a:rPr>
              <a:t>以及</a:t>
            </a:r>
            <a:r>
              <a:rPr lang="zh-CN" altLang="en-US">
                <a:solidFill>
                  <a:schemeClr val="tx2"/>
                </a:solidFill>
                <a:latin typeface="Comic Sans MS" pitchFamily="66" charset="0"/>
              </a:rPr>
              <a:t>归纳证明</a:t>
            </a:r>
            <a:r>
              <a:rPr lang="zh-CN" altLang="en-US">
                <a:latin typeface="Comic Sans MS" pitchFamily="66" charset="0"/>
              </a:rPr>
              <a:t>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latin typeface="Comic Sans MS" pitchFamily="66" charset="0"/>
              </a:rPr>
              <a:t>在数学上常用一个函数本身来定义该函数。如阶乘</a:t>
            </a:r>
            <a:r>
              <a:rPr lang="en-US" altLang="zh-CN">
                <a:latin typeface="Comic Sans MS" pitchFamily="66" charset="0"/>
              </a:rPr>
              <a:t>f(n)=n!</a:t>
            </a:r>
            <a:r>
              <a:rPr lang="zh-CN" altLang="en-US">
                <a:latin typeface="Comic Sans MS" pitchFamily="66" charset="0"/>
              </a:rPr>
              <a:t>的定义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68538" y="5445125"/>
            <a:ext cx="5040312" cy="1081088"/>
            <a:chOff x="703" y="3475"/>
            <a:chExt cx="3175" cy="681"/>
          </a:xfrm>
        </p:grpSpPr>
        <p:sp>
          <p:nvSpPr>
            <p:cNvPr id="12295" name="Rectangle 5"/>
            <p:cNvSpPr>
              <a:spLocks noChangeArrowheads="1"/>
            </p:cNvSpPr>
            <p:nvPr/>
          </p:nvSpPr>
          <p:spPr bwMode="auto">
            <a:xfrm>
              <a:off x="703" y="3475"/>
              <a:ext cx="3175" cy="6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 sz="2400">
                  <a:latin typeface="Comic Sans MS" pitchFamily="66" charset="0"/>
                </a:rPr>
                <a:t>  f(n)=                                      </a:t>
              </a:r>
              <a:r>
                <a:rPr kumimoji="1" lang="en-US" altLang="zh-CN" sz="2000">
                  <a:latin typeface="Comic Sans MS" pitchFamily="66" charset="0"/>
                </a:rPr>
                <a:t>(1-1)</a:t>
              </a:r>
              <a:r>
                <a:rPr kumimoji="1" lang="en-US" altLang="zh-CN" sz="2400">
                  <a:latin typeface="Comic Sans MS" pitchFamily="66" charset="0"/>
                </a:rPr>
                <a:t> </a:t>
              </a:r>
            </a:p>
          </p:txBody>
        </p:sp>
        <p:sp>
          <p:nvSpPr>
            <p:cNvPr id="12296" name="AutoShape 6"/>
            <p:cNvSpPr>
              <a:spLocks/>
            </p:cNvSpPr>
            <p:nvPr/>
          </p:nvSpPr>
          <p:spPr bwMode="auto">
            <a:xfrm>
              <a:off x="1429" y="3612"/>
              <a:ext cx="91" cy="453"/>
            </a:xfrm>
            <a:prstGeom prst="leftBrace">
              <a:avLst>
                <a:gd name="adj1" fmla="val 41484"/>
                <a:gd name="adj2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7" name="Text Box 7"/>
            <p:cNvSpPr txBox="1">
              <a:spLocks noChangeArrowheads="1"/>
            </p:cNvSpPr>
            <p:nvPr/>
          </p:nvSpPr>
          <p:spPr bwMode="auto">
            <a:xfrm>
              <a:off x="1610" y="3521"/>
              <a:ext cx="19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latin typeface="Comic Sans MS" pitchFamily="66" charset="0"/>
                </a:rPr>
                <a:t>1               n≤1</a:t>
              </a:r>
            </a:p>
          </p:txBody>
        </p:sp>
        <p:sp>
          <p:nvSpPr>
            <p:cNvPr id="12298" name="Text Box 8"/>
            <p:cNvSpPr txBox="1">
              <a:spLocks noChangeArrowheads="1"/>
            </p:cNvSpPr>
            <p:nvPr/>
          </p:nvSpPr>
          <p:spPr bwMode="auto">
            <a:xfrm>
              <a:off x="1565" y="3793"/>
              <a:ext cx="167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latin typeface="Comic Sans MS" pitchFamily="66" charset="0"/>
                </a:rPr>
                <a:t>nf(n-1)        n&gt;1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6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6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6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6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DB73E56-0241-4A83-81BD-457C1EF2EC7C}" type="datetime7">
              <a:rPr lang="zh-CN" altLang="en-US">
                <a:ea typeface="宋体" charset="-122"/>
              </a:rPr>
              <a:pPr/>
              <a:t>19.9.4</a:t>
            </a:fld>
            <a:endParaRPr lang="en-US" altLang="zh-CN">
              <a:ea typeface="宋体" charset="-122"/>
            </a:endParaRPr>
          </a:p>
        </p:txBody>
      </p:sp>
      <p:sp>
        <p:nvSpPr>
          <p:cNvPr id="1331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A35BE4-310F-4889-BB6A-67E2412D6C08}" type="slidenum">
              <a:rPr lang="zh-CN" altLang="en-US">
                <a:ea typeface="宋体" charset="-122"/>
              </a:rPr>
              <a:pPr/>
              <a:t>11</a:t>
            </a:fld>
            <a:endParaRPr lang="en-US" altLang="zh-CN">
              <a:ea typeface="宋体" charset="-122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3"/>
            <a:ext cx="8229600" cy="923925"/>
          </a:xfrm>
        </p:spPr>
        <p:txBody>
          <a:bodyPr/>
          <a:lstStyle/>
          <a:p>
            <a:pPr eaLnBrk="1" hangingPunct="1"/>
            <a:r>
              <a:rPr lang="en-US" altLang="zh-CN"/>
              <a:t>1.2	</a:t>
            </a:r>
            <a:r>
              <a:rPr lang="zh-CN" altLang="en-US"/>
              <a:t>函数与参数</a:t>
            </a:r>
          </a:p>
        </p:txBody>
      </p:sp>
      <p:sp>
        <p:nvSpPr>
          <p:cNvPr id="66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5313" y="1600200"/>
            <a:ext cx="8091487" cy="29956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Comic Sans MS" pitchFamily="66" charset="0"/>
              </a:rPr>
              <a:t>对于函数</a:t>
            </a:r>
            <a:r>
              <a:rPr lang="en-US" altLang="zh-CN" sz="2800">
                <a:latin typeface="Comic Sans MS" pitchFamily="66" charset="0"/>
              </a:rPr>
              <a:t>f(n)</a:t>
            </a:r>
            <a:r>
              <a:rPr lang="zh-CN" altLang="en-US" sz="2800">
                <a:latin typeface="Comic Sans MS" pitchFamily="66" charset="0"/>
              </a:rPr>
              <a:t>的一个完整递归定义（直接递归），必须满足以下两个条件：</a:t>
            </a:r>
            <a:endParaRPr lang="en-US" altLang="zh-CN" sz="2800">
              <a:latin typeface="Comic Sans MS" pitchFamily="66" charset="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300">
                <a:latin typeface="Comic Sans MS" pitchFamily="66" charset="0"/>
              </a:rPr>
              <a:t>1.</a:t>
            </a:r>
            <a:r>
              <a:rPr lang="zh-CN" altLang="en-US" sz="2300">
                <a:latin typeface="Comic Sans MS" pitchFamily="66" charset="0"/>
              </a:rPr>
              <a:t>定义中必须包含一个基本部分</a:t>
            </a:r>
            <a:r>
              <a:rPr lang="en-US" altLang="zh-CN" sz="2300">
                <a:latin typeface="Comic Sans MS" pitchFamily="66" charset="0"/>
              </a:rPr>
              <a:t>(base)</a:t>
            </a:r>
            <a:r>
              <a:rPr lang="zh-CN" altLang="en-US" sz="2300">
                <a:latin typeface="Comic Sans MS" pitchFamily="66" charset="0"/>
              </a:rPr>
              <a:t>，对于</a:t>
            </a:r>
            <a:r>
              <a:rPr lang="en-US" altLang="zh-CN" sz="2300">
                <a:latin typeface="Comic Sans MS" pitchFamily="66" charset="0"/>
              </a:rPr>
              <a:t>n</a:t>
            </a:r>
            <a:r>
              <a:rPr lang="zh-CN" altLang="en-US" sz="2300">
                <a:latin typeface="Comic Sans MS" pitchFamily="66" charset="0"/>
              </a:rPr>
              <a:t>的一个值或多个值必须是直接定义的（即非递归）。通常为了简单，我们假定基本部分包括了</a:t>
            </a:r>
            <a:r>
              <a:rPr lang="en-US" altLang="zh-CN" sz="2300">
                <a:latin typeface="Comic Sans MS" pitchFamily="66" charset="0"/>
              </a:rPr>
              <a:t>n≤k</a:t>
            </a:r>
            <a:r>
              <a:rPr lang="zh-CN" altLang="en-US" sz="2300">
                <a:latin typeface="Comic Sans MS" pitchFamily="66" charset="0"/>
              </a:rPr>
              <a:t>的情况，其中</a:t>
            </a:r>
            <a:r>
              <a:rPr lang="en-US" altLang="zh-CN" sz="2300">
                <a:latin typeface="Comic Sans MS" pitchFamily="66" charset="0"/>
              </a:rPr>
              <a:t>k</a:t>
            </a:r>
            <a:r>
              <a:rPr lang="zh-CN" altLang="en-US" sz="2300">
                <a:latin typeface="Comic Sans MS" pitchFamily="66" charset="0"/>
              </a:rPr>
              <a:t>为常数。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300">
                <a:latin typeface="Comic Sans MS" pitchFamily="66" charset="0"/>
              </a:rPr>
              <a:t>2.</a:t>
            </a:r>
            <a:r>
              <a:rPr lang="zh-CN" altLang="en-US" sz="2300">
                <a:latin typeface="Comic Sans MS" pitchFamily="66" charset="0"/>
              </a:rPr>
              <a:t>在递归部分</a:t>
            </a:r>
            <a:r>
              <a:rPr lang="en-US" altLang="zh-CN" sz="2300">
                <a:latin typeface="Comic Sans MS" pitchFamily="66" charset="0"/>
              </a:rPr>
              <a:t>(recursive component)</a:t>
            </a:r>
            <a:r>
              <a:rPr lang="zh-CN" altLang="en-US" sz="2300">
                <a:latin typeface="Comic Sans MS" pitchFamily="66" charset="0"/>
              </a:rPr>
              <a:t>中，右侧出现的所有</a:t>
            </a:r>
            <a:r>
              <a:rPr lang="en-US" altLang="zh-CN" sz="2300">
                <a:latin typeface="Comic Sans MS" pitchFamily="66" charset="0"/>
              </a:rPr>
              <a:t>f</a:t>
            </a:r>
            <a:r>
              <a:rPr lang="zh-CN" altLang="en-US" sz="2300">
                <a:latin typeface="Comic Sans MS" pitchFamily="66" charset="0"/>
              </a:rPr>
              <a:t>的参数都必须有一个比</a:t>
            </a:r>
            <a:r>
              <a:rPr lang="en-US" altLang="zh-CN" sz="2300">
                <a:latin typeface="Comic Sans MS" pitchFamily="66" charset="0"/>
              </a:rPr>
              <a:t>n</a:t>
            </a:r>
            <a:r>
              <a:rPr lang="zh-CN" altLang="en-US" sz="2300">
                <a:latin typeface="Comic Sans MS" pitchFamily="66" charset="0"/>
              </a:rPr>
              <a:t>小，以便重复运用递归部分来改变右侧出现的</a:t>
            </a:r>
            <a:r>
              <a:rPr lang="en-US" altLang="zh-CN" sz="2300">
                <a:latin typeface="Comic Sans MS" pitchFamily="66" charset="0"/>
              </a:rPr>
              <a:t>f</a:t>
            </a:r>
            <a:r>
              <a:rPr lang="zh-CN" altLang="en-US" sz="2300">
                <a:latin typeface="Comic Sans MS" pitchFamily="66" charset="0"/>
              </a:rPr>
              <a:t>，直至出现</a:t>
            </a:r>
            <a:r>
              <a:rPr lang="en-US" altLang="zh-CN" sz="2300">
                <a:latin typeface="Comic Sans MS" pitchFamily="66" charset="0"/>
              </a:rPr>
              <a:t>f</a:t>
            </a:r>
            <a:r>
              <a:rPr lang="zh-CN" altLang="en-US" sz="2300">
                <a:latin typeface="Comic Sans MS" pitchFamily="66" charset="0"/>
              </a:rPr>
              <a:t>的基本部分。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58888" y="4868863"/>
            <a:ext cx="5040312" cy="1081087"/>
            <a:chOff x="703" y="3475"/>
            <a:chExt cx="3175" cy="681"/>
          </a:xfrm>
        </p:grpSpPr>
        <p:sp>
          <p:nvSpPr>
            <p:cNvPr id="13321" name="Rectangle 5"/>
            <p:cNvSpPr>
              <a:spLocks noChangeArrowheads="1"/>
            </p:cNvSpPr>
            <p:nvPr/>
          </p:nvSpPr>
          <p:spPr bwMode="auto">
            <a:xfrm>
              <a:off x="703" y="3475"/>
              <a:ext cx="3175" cy="6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 sz="2400">
                  <a:latin typeface="Comic Sans MS" pitchFamily="66" charset="0"/>
                </a:rPr>
                <a:t>  f(n)=                                      </a:t>
              </a:r>
              <a:r>
                <a:rPr kumimoji="1" lang="en-US" altLang="zh-CN" sz="2000">
                  <a:latin typeface="Comic Sans MS" pitchFamily="66" charset="0"/>
                </a:rPr>
                <a:t>(1-1)</a:t>
              </a:r>
              <a:r>
                <a:rPr kumimoji="1" lang="en-US" altLang="zh-CN" sz="2400">
                  <a:latin typeface="Comic Sans MS" pitchFamily="66" charset="0"/>
                </a:rPr>
                <a:t> </a:t>
              </a:r>
            </a:p>
          </p:txBody>
        </p:sp>
        <p:sp>
          <p:nvSpPr>
            <p:cNvPr id="13322" name="AutoShape 6"/>
            <p:cNvSpPr>
              <a:spLocks/>
            </p:cNvSpPr>
            <p:nvPr/>
          </p:nvSpPr>
          <p:spPr bwMode="auto">
            <a:xfrm>
              <a:off x="1429" y="3612"/>
              <a:ext cx="91" cy="453"/>
            </a:xfrm>
            <a:prstGeom prst="leftBrace">
              <a:avLst>
                <a:gd name="adj1" fmla="val 41484"/>
                <a:gd name="adj2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3" name="Text Box 7"/>
            <p:cNvSpPr txBox="1">
              <a:spLocks noChangeArrowheads="1"/>
            </p:cNvSpPr>
            <p:nvPr/>
          </p:nvSpPr>
          <p:spPr bwMode="auto">
            <a:xfrm>
              <a:off x="1610" y="3521"/>
              <a:ext cx="19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latin typeface="Comic Sans MS" pitchFamily="66" charset="0"/>
                </a:rPr>
                <a:t>1               n≤1</a:t>
              </a:r>
            </a:p>
          </p:txBody>
        </p:sp>
        <p:sp>
          <p:nvSpPr>
            <p:cNvPr id="13324" name="Text Box 8"/>
            <p:cNvSpPr txBox="1">
              <a:spLocks noChangeArrowheads="1"/>
            </p:cNvSpPr>
            <p:nvPr/>
          </p:nvSpPr>
          <p:spPr bwMode="auto">
            <a:xfrm>
              <a:off x="1565" y="3793"/>
              <a:ext cx="167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latin typeface="Comic Sans MS" pitchFamily="66" charset="0"/>
                </a:rPr>
                <a:t>nf(n-1)        n&gt;1</a:t>
              </a:r>
            </a:p>
          </p:txBody>
        </p:sp>
      </p:grpSp>
      <p:sp>
        <p:nvSpPr>
          <p:cNvPr id="662537" name="Text Box 9"/>
          <p:cNvSpPr txBox="1">
            <a:spLocks noChangeArrowheads="1"/>
          </p:cNvSpPr>
          <p:nvPr/>
        </p:nvSpPr>
        <p:spPr bwMode="auto">
          <a:xfrm>
            <a:off x="1295400" y="6165850"/>
            <a:ext cx="655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Comic Sans MS" pitchFamily="66" charset="0"/>
              </a:rPr>
              <a:t>f(6)=6*f(5)=6*5*f(4)=…=6*5*4*3*2* f(1)</a:t>
            </a:r>
          </a:p>
        </p:txBody>
      </p:sp>
      <p:sp>
        <p:nvSpPr>
          <p:cNvPr id="662538" name="Rectangle 10"/>
          <p:cNvSpPr>
            <a:spLocks noChangeArrowheads="1"/>
          </p:cNvSpPr>
          <p:nvPr/>
        </p:nvSpPr>
        <p:spPr bwMode="auto">
          <a:xfrm>
            <a:off x="6804025" y="6092825"/>
            <a:ext cx="647700" cy="576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kumimoji="1" lang="en-US" altLang="zh-CN" sz="2400">
                <a:latin typeface="Comic Sans MS" pitchFamily="66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625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625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625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625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2537" grpId="0"/>
      <p:bldP spid="66253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CB4A4448-791D-46A8-BEC0-48A4EBBB9221}" type="datetime7">
              <a:rPr lang="zh-CN" altLang="en-US">
                <a:ea typeface="宋体" charset="-122"/>
              </a:rPr>
              <a:pPr/>
              <a:t>19.9.4</a:t>
            </a:fld>
            <a:endParaRPr lang="en-US" altLang="zh-CN">
              <a:ea typeface="宋体" charset="-122"/>
            </a:endParaRPr>
          </a:p>
        </p:txBody>
      </p:sp>
      <p:sp>
        <p:nvSpPr>
          <p:cNvPr id="1433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98860EC-5CB5-494C-A9CB-DF4DBC23AC7D}" type="slidenum">
              <a:rPr lang="zh-CN" altLang="en-US">
                <a:ea typeface="宋体" charset="-122"/>
              </a:rPr>
              <a:pPr/>
              <a:t>12</a:t>
            </a:fld>
            <a:endParaRPr lang="en-US" altLang="zh-CN">
              <a:ea typeface="宋体" charset="-122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1.2	</a:t>
            </a:r>
            <a:r>
              <a:rPr lang="zh-CN" altLang="en-US"/>
              <a:t>函数与参数</a:t>
            </a:r>
          </a:p>
        </p:txBody>
      </p:sp>
      <p:sp>
        <p:nvSpPr>
          <p:cNvPr id="66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87525"/>
            <a:ext cx="3365500" cy="19970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Comic Sans MS" pitchFamily="66" charset="0"/>
              </a:rPr>
              <a:t>例</a:t>
            </a:r>
            <a:r>
              <a:rPr lang="en-US" altLang="zh-CN" sz="2800">
                <a:latin typeface="Comic Sans MS" pitchFamily="66" charset="0"/>
              </a:rPr>
              <a:t>1-1  </a:t>
            </a:r>
            <a:r>
              <a:rPr lang="zh-CN" altLang="en-US" sz="2800">
                <a:latin typeface="Comic Sans MS" pitchFamily="66" charset="0"/>
              </a:rPr>
              <a:t>计算</a:t>
            </a:r>
            <a:r>
              <a:rPr lang="en-US" altLang="zh-CN" sz="2800">
                <a:latin typeface="Comic Sans MS" pitchFamily="66" charset="0"/>
              </a:rPr>
              <a:t>n!</a:t>
            </a:r>
            <a:r>
              <a:rPr lang="zh-CN" altLang="en-US" sz="2800">
                <a:latin typeface="Comic Sans MS" pitchFamily="66" charset="0"/>
              </a:rPr>
              <a:t>的</a:t>
            </a:r>
            <a:r>
              <a:rPr lang="en-US" altLang="zh-CN" sz="2800">
                <a:latin typeface="Comic Sans MS" pitchFamily="66" charset="0"/>
              </a:rPr>
              <a:t>C++</a:t>
            </a:r>
            <a:r>
              <a:rPr lang="zh-CN" altLang="en-US" sz="2800">
                <a:latin typeface="Comic Sans MS" pitchFamily="66" charset="0"/>
              </a:rPr>
              <a:t>函数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Comic Sans MS" pitchFamily="66" charset="0"/>
              </a:rPr>
              <a:t>例</a:t>
            </a:r>
            <a:r>
              <a:rPr lang="en-US" altLang="zh-CN" sz="2800">
                <a:latin typeface="Comic Sans MS" pitchFamily="66" charset="0"/>
              </a:rPr>
              <a:t>1-2  </a:t>
            </a:r>
            <a:r>
              <a:rPr lang="zh-CN" altLang="en-US" sz="2800">
                <a:latin typeface="Comic Sans MS" pitchFamily="66" charset="0"/>
              </a:rPr>
              <a:t>模版函数</a:t>
            </a:r>
            <a:r>
              <a:rPr lang="en-US" altLang="zh-CN" sz="2800">
                <a:latin typeface="Comic Sans MS" pitchFamily="66" charset="0"/>
              </a:rPr>
              <a:t>sum</a:t>
            </a:r>
            <a:r>
              <a:rPr lang="zh-CN" altLang="en-US" sz="2800">
                <a:latin typeface="Comic Sans MS" pitchFamily="66" charset="0"/>
              </a:rPr>
              <a:t>统计计算</a:t>
            </a:r>
            <a:r>
              <a:rPr lang="en-US" altLang="zh-CN" sz="2800">
                <a:latin typeface="Comic Sans MS" pitchFamily="66" charset="0"/>
              </a:rPr>
              <a:t>n</a:t>
            </a:r>
            <a:r>
              <a:rPr lang="zh-CN" altLang="en-US" sz="2800">
                <a:latin typeface="Comic Sans MS" pitchFamily="66" charset="0"/>
              </a:rPr>
              <a:t>个元素的和</a:t>
            </a:r>
          </a:p>
        </p:txBody>
      </p:sp>
      <p:sp>
        <p:nvSpPr>
          <p:cNvPr id="664580" name="Rectangle 4"/>
          <p:cNvSpPr>
            <a:spLocks noChangeArrowheads="1"/>
          </p:cNvSpPr>
          <p:nvPr/>
        </p:nvSpPr>
        <p:spPr bwMode="auto">
          <a:xfrm>
            <a:off x="4140200" y="1773238"/>
            <a:ext cx="4752975" cy="18732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int Factorial(int n)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{//</a:t>
            </a:r>
            <a:r>
              <a:rPr lang="zh-CN" altLang="en-US" sz="2000">
                <a:latin typeface="Comic Sans MS" pitchFamily="66" charset="0"/>
              </a:rPr>
              <a:t>递归计算</a:t>
            </a:r>
            <a:r>
              <a:rPr lang="en-US" altLang="zh-CN" sz="2000">
                <a:latin typeface="Comic Sans MS" pitchFamily="66" charset="0"/>
              </a:rPr>
              <a:t>n!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	if (n &lt;=1)  return 1;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	else return n* Factorial(n-1);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} //</a:t>
            </a:r>
            <a:r>
              <a:rPr lang="zh-CN" altLang="en-US" sz="2000">
                <a:latin typeface="Comic Sans MS" pitchFamily="66" charset="0"/>
              </a:rPr>
              <a:t>程序</a:t>
            </a:r>
            <a:r>
              <a:rPr lang="en-US" altLang="zh-CN" sz="2000">
                <a:latin typeface="Comic Sans MS" pitchFamily="66" charset="0"/>
              </a:rPr>
              <a:t>1-7</a:t>
            </a:r>
          </a:p>
        </p:txBody>
      </p:sp>
      <p:sp>
        <p:nvSpPr>
          <p:cNvPr id="664581" name="Rectangle 5"/>
          <p:cNvSpPr>
            <a:spLocks noChangeArrowheads="1"/>
          </p:cNvSpPr>
          <p:nvPr/>
        </p:nvSpPr>
        <p:spPr bwMode="auto">
          <a:xfrm>
            <a:off x="323850" y="4005263"/>
            <a:ext cx="3455988" cy="244951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Template &lt;class T&gt;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T Sum(T a[], int n)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{//</a:t>
            </a:r>
            <a:r>
              <a:rPr lang="zh-CN" altLang="en-US" sz="2000">
                <a:latin typeface="Comic Sans MS" pitchFamily="66" charset="0"/>
              </a:rPr>
              <a:t>计算</a:t>
            </a:r>
            <a:r>
              <a:rPr lang="en-US" altLang="zh-CN" sz="2000">
                <a:latin typeface="Comic Sans MS" pitchFamily="66" charset="0"/>
              </a:rPr>
              <a:t>a[0:n-1]</a:t>
            </a:r>
            <a:r>
              <a:rPr lang="zh-CN" altLang="en-US" sz="2000">
                <a:latin typeface="Comic Sans MS" pitchFamily="66" charset="0"/>
              </a:rPr>
              <a:t>的和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	T  tsum=0;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	for (int i=0; i&lt;n; i++)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		tsum+=a[i];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	return tsum;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} //</a:t>
            </a:r>
            <a:r>
              <a:rPr lang="zh-CN" altLang="en-US" sz="2000">
                <a:latin typeface="Comic Sans MS" pitchFamily="66" charset="0"/>
              </a:rPr>
              <a:t>程序</a:t>
            </a:r>
            <a:r>
              <a:rPr lang="en-US" altLang="zh-CN" sz="2000">
                <a:latin typeface="Comic Sans MS" pitchFamily="66" charset="0"/>
              </a:rPr>
              <a:t>1-8</a:t>
            </a:r>
          </a:p>
        </p:txBody>
      </p:sp>
      <p:sp>
        <p:nvSpPr>
          <p:cNvPr id="664582" name="Rectangle 6"/>
          <p:cNvSpPr>
            <a:spLocks noChangeArrowheads="1"/>
          </p:cNvSpPr>
          <p:nvPr/>
        </p:nvSpPr>
        <p:spPr bwMode="auto">
          <a:xfrm>
            <a:off x="4140200" y="4005263"/>
            <a:ext cx="4752975" cy="24479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Template &lt;class T&gt;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T Rsum(T a[], int n)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{//</a:t>
            </a:r>
            <a:r>
              <a:rPr lang="zh-CN" altLang="en-US" sz="2000">
                <a:latin typeface="Comic Sans MS" pitchFamily="66" charset="0"/>
              </a:rPr>
              <a:t>递归计算</a:t>
            </a:r>
            <a:r>
              <a:rPr lang="en-US" altLang="zh-CN" sz="2000">
                <a:latin typeface="Comic Sans MS" pitchFamily="66" charset="0"/>
              </a:rPr>
              <a:t>a[0:n-1]</a:t>
            </a:r>
            <a:r>
              <a:rPr lang="zh-CN" altLang="en-US" sz="2000">
                <a:latin typeface="Comic Sans MS" pitchFamily="66" charset="0"/>
              </a:rPr>
              <a:t>的和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	if (n&gt;0)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		return Rsum(a,n-1)+a[n-1];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	 return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} //</a:t>
            </a:r>
            <a:r>
              <a:rPr lang="zh-CN" altLang="en-US" sz="2000">
                <a:latin typeface="Comic Sans MS" pitchFamily="66" charset="0"/>
              </a:rPr>
              <a:t>程序</a:t>
            </a:r>
            <a:r>
              <a:rPr lang="en-US" altLang="zh-CN" sz="2000">
                <a:latin typeface="Comic Sans MS" pitchFamily="66" charset="0"/>
              </a:rPr>
              <a:t>1-9</a:t>
            </a:r>
          </a:p>
        </p:txBody>
      </p:sp>
      <p:sp>
        <p:nvSpPr>
          <p:cNvPr id="664583" name="Line 7"/>
          <p:cNvSpPr>
            <a:spLocks noChangeShapeType="1"/>
          </p:cNvSpPr>
          <p:nvPr/>
        </p:nvSpPr>
        <p:spPr bwMode="auto">
          <a:xfrm>
            <a:off x="3563938" y="5300663"/>
            <a:ext cx="792162" cy="0"/>
          </a:xfrm>
          <a:prstGeom prst="line">
            <a:avLst/>
          </a:prstGeom>
          <a:noFill/>
          <a:ln w="38100">
            <a:solidFill>
              <a:srgbClr val="008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4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4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64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64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64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64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4580" grpId="0" animBg="1"/>
      <p:bldP spid="664581" grpId="0" animBg="1"/>
      <p:bldP spid="664582" grpId="0" animBg="1"/>
      <p:bldP spid="66458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D472F06E-D763-4665-8247-822DD0FFC6B6}" type="datetime7">
              <a:rPr lang="zh-CN" altLang="en-US">
                <a:ea typeface="宋体" charset="-122"/>
              </a:rPr>
              <a:pPr/>
              <a:t>19.9.4</a:t>
            </a:fld>
            <a:endParaRPr lang="en-US" altLang="zh-CN">
              <a:ea typeface="宋体" charset="-122"/>
            </a:endParaRPr>
          </a:p>
        </p:txBody>
      </p:sp>
      <p:sp>
        <p:nvSpPr>
          <p:cNvPr id="1536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4D4747A-2122-4FD6-A325-151DCB308B8F}" type="slidenum">
              <a:rPr lang="zh-CN" altLang="en-US">
                <a:ea typeface="宋体" charset="-122"/>
              </a:rPr>
              <a:pPr/>
              <a:t>13</a:t>
            </a:fld>
            <a:endParaRPr lang="en-US" altLang="zh-CN">
              <a:ea typeface="宋体" charset="-122"/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260350"/>
            <a:ext cx="7742237" cy="852488"/>
          </a:xfrm>
        </p:spPr>
        <p:txBody>
          <a:bodyPr/>
          <a:lstStyle/>
          <a:p>
            <a:pPr eaLnBrk="1" hangingPunct="1"/>
            <a:r>
              <a:rPr lang="en-US" altLang="zh-CN"/>
              <a:t>1.2	</a:t>
            </a:r>
            <a:r>
              <a:rPr lang="zh-CN" altLang="en-US"/>
              <a:t>函数与参数</a:t>
            </a:r>
          </a:p>
        </p:txBody>
      </p:sp>
      <p:sp>
        <p:nvSpPr>
          <p:cNvPr id="66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1838" y="1725613"/>
            <a:ext cx="2814637" cy="29321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>
                <a:latin typeface="Comic Sans MS" pitchFamily="66" charset="0"/>
              </a:rPr>
              <a:t>例</a:t>
            </a:r>
            <a:r>
              <a:rPr lang="en-US" altLang="zh-CN" sz="2400">
                <a:latin typeface="Comic Sans MS" pitchFamily="66" charset="0"/>
              </a:rPr>
              <a:t>1-3  </a:t>
            </a:r>
            <a:r>
              <a:rPr lang="zh-CN" altLang="en-US" sz="2400">
                <a:latin typeface="Comic Sans MS" pitchFamily="66" charset="0"/>
              </a:rPr>
              <a:t>计算</a:t>
            </a:r>
            <a:r>
              <a:rPr lang="en-US" altLang="zh-CN" sz="2400">
                <a:latin typeface="Comic Sans MS" pitchFamily="66" charset="0"/>
              </a:rPr>
              <a:t>n</a:t>
            </a:r>
            <a:r>
              <a:rPr lang="zh-CN" altLang="en-US" sz="2400">
                <a:latin typeface="Comic Sans MS" pitchFamily="66" charset="0"/>
              </a:rPr>
              <a:t>个元素的所有排列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>
                <a:latin typeface="Comic Sans MS" pitchFamily="66" charset="0"/>
              </a:rPr>
              <a:t>n</a:t>
            </a:r>
            <a:r>
              <a:rPr lang="zh-CN" altLang="en-US" sz="2400">
                <a:latin typeface="Comic Sans MS" pitchFamily="66" charset="0"/>
              </a:rPr>
              <a:t>个元素的排列方式共有</a:t>
            </a:r>
            <a:r>
              <a:rPr lang="en-US" altLang="zh-CN" sz="2400">
                <a:latin typeface="Comic Sans MS" pitchFamily="66" charset="0"/>
              </a:rPr>
              <a:t>n!</a:t>
            </a:r>
            <a:r>
              <a:rPr lang="zh-CN" altLang="en-US" sz="2400">
                <a:latin typeface="Comic Sans MS" pitchFamily="66" charset="0"/>
              </a:rPr>
              <a:t>种</a:t>
            </a:r>
            <a:r>
              <a:rPr lang="en-US" altLang="zh-CN" sz="2400">
                <a:latin typeface="Comic Sans MS" pitchFamily="66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>
                <a:latin typeface="Comic Sans MS" pitchFamily="66" charset="0"/>
              </a:rPr>
              <a:t>由于非递归的方式输出所有的</a:t>
            </a:r>
            <a:r>
              <a:rPr lang="en-US" altLang="zh-CN" sz="2400">
                <a:latin typeface="Comic Sans MS" pitchFamily="66" charset="0"/>
              </a:rPr>
              <a:t>n</a:t>
            </a:r>
            <a:r>
              <a:rPr lang="zh-CN" altLang="en-US" sz="2400">
                <a:latin typeface="Comic Sans MS" pitchFamily="66" charset="0"/>
              </a:rPr>
              <a:t>个元素的排列很困难，我们采用递归方式来处理它</a:t>
            </a:r>
            <a:endParaRPr lang="en-US" altLang="zh-CN" sz="2400">
              <a:latin typeface="Comic Sans MS" pitchFamily="66" charset="0"/>
            </a:endParaRPr>
          </a:p>
        </p:txBody>
      </p:sp>
      <p:sp>
        <p:nvSpPr>
          <p:cNvPr id="665604" name="Rectangle 4"/>
          <p:cNvSpPr>
            <a:spLocks noChangeArrowheads="1"/>
          </p:cNvSpPr>
          <p:nvPr/>
        </p:nvSpPr>
        <p:spPr bwMode="auto">
          <a:xfrm>
            <a:off x="0" y="1412875"/>
            <a:ext cx="5761038" cy="48244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template &lt;class T&gt;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void Perm(T list[],int k, int m )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{//</a:t>
            </a:r>
            <a:r>
              <a:rPr lang="zh-CN" altLang="en-US" sz="2000">
                <a:latin typeface="Comic Sans MS" pitchFamily="66" charset="0"/>
              </a:rPr>
              <a:t>生成</a:t>
            </a:r>
            <a:r>
              <a:rPr lang="en-US" altLang="zh-CN" sz="2000">
                <a:latin typeface="Comic Sans MS" pitchFamily="66" charset="0"/>
              </a:rPr>
              <a:t>list [k: m]</a:t>
            </a:r>
            <a:r>
              <a:rPr lang="zh-CN" altLang="en-US" sz="2000">
                <a:latin typeface="Comic Sans MS" pitchFamily="66" charset="0"/>
              </a:rPr>
              <a:t>的所有排列方式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	int	i;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	if( k==m) {//</a:t>
            </a:r>
            <a:r>
              <a:rPr lang="zh-CN" altLang="en-US" sz="2000">
                <a:latin typeface="Comic Sans MS" pitchFamily="66" charset="0"/>
              </a:rPr>
              <a:t>输出一个排列方式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	   for (i=0; i&lt;=m; i++)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		cout &lt;&lt; list[i];	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	   cout &lt;&lt; endl;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	} else //list[k: m]</a:t>
            </a:r>
            <a:r>
              <a:rPr lang="zh-CN" altLang="en-US" sz="2000">
                <a:latin typeface="Comic Sans MS" pitchFamily="66" charset="0"/>
              </a:rPr>
              <a:t>有多个排列方式 递归产生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2000">
                <a:latin typeface="Comic Sans MS" pitchFamily="66" charset="0"/>
              </a:rPr>
              <a:t>	   </a:t>
            </a:r>
            <a:r>
              <a:rPr lang="en-US" altLang="zh-CN" sz="2000">
                <a:latin typeface="Comic Sans MS" pitchFamily="66" charset="0"/>
              </a:rPr>
              <a:t>for (i=k; i&lt;=m; i++)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		Swap(list[k], list[i]);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		Perm(list, k+1, m);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		Swap(list[k], list[i]); 	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	   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} //</a:t>
            </a:r>
            <a:r>
              <a:rPr lang="zh-CN" altLang="en-US" sz="2000">
                <a:latin typeface="Comic Sans MS" pitchFamily="66" charset="0"/>
              </a:rPr>
              <a:t>程序</a:t>
            </a:r>
            <a:r>
              <a:rPr lang="en-US" altLang="zh-CN" sz="2000">
                <a:latin typeface="Comic Sans MS" pitchFamily="66" charset="0"/>
              </a:rPr>
              <a:t>1-10</a:t>
            </a:r>
          </a:p>
        </p:txBody>
      </p:sp>
      <p:sp>
        <p:nvSpPr>
          <p:cNvPr id="665605" name="Rectangle 5"/>
          <p:cNvSpPr>
            <a:spLocks noChangeArrowheads="1"/>
          </p:cNvSpPr>
          <p:nvPr/>
        </p:nvSpPr>
        <p:spPr bwMode="auto">
          <a:xfrm>
            <a:off x="4751388" y="5202238"/>
            <a:ext cx="4392612" cy="16557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template &lt;class T&gt;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inline void Swap( T&amp;  a, T&amp; b )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{//</a:t>
            </a:r>
            <a:r>
              <a:rPr lang="zh-CN" altLang="en-US" sz="2000">
                <a:latin typeface="Comic Sans MS" pitchFamily="66" charset="0"/>
              </a:rPr>
              <a:t>交换</a:t>
            </a:r>
            <a:r>
              <a:rPr lang="en-US" altLang="zh-CN" sz="2000">
                <a:latin typeface="Comic Sans MS" pitchFamily="66" charset="0"/>
              </a:rPr>
              <a:t>a,b</a:t>
            </a:r>
            <a:endParaRPr lang="zh-CN" altLang="en-US" sz="2000">
              <a:latin typeface="Comic Sans MS" pitchFamily="66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	T temp=a; a=b; b=temp;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} //</a:t>
            </a:r>
            <a:r>
              <a:rPr lang="zh-CN" altLang="en-US" sz="2000">
                <a:latin typeface="Comic Sans MS" pitchFamily="66" charset="0"/>
              </a:rPr>
              <a:t>程序</a:t>
            </a:r>
            <a:r>
              <a:rPr lang="en-US" altLang="zh-CN" sz="2000">
                <a:latin typeface="Comic Sans MS" pitchFamily="66" charset="0"/>
              </a:rPr>
              <a:t>1-11</a:t>
            </a:r>
          </a:p>
        </p:txBody>
      </p:sp>
      <p:sp>
        <p:nvSpPr>
          <p:cNvPr id="665606" name="AutoShape 6"/>
          <p:cNvSpPr>
            <a:spLocks noChangeArrowheads="1"/>
          </p:cNvSpPr>
          <p:nvPr/>
        </p:nvSpPr>
        <p:spPr bwMode="auto">
          <a:xfrm>
            <a:off x="3924300" y="1412875"/>
            <a:ext cx="1871663" cy="360363"/>
          </a:xfrm>
          <a:prstGeom prst="wedgeRoundRectCallout">
            <a:avLst>
              <a:gd name="adj1" fmla="val -76546"/>
              <a:gd name="adj2" fmla="val 42954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1" lang="en-US" altLang="zh-CN">
                <a:latin typeface="Tahoma" pitchFamily="34" charset="0"/>
              </a:rPr>
              <a:t>Perm[L[],0,n-1]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65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65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65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65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65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65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03" grpId="0" build="p"/>
      <p:bldP spid="665604" grpId="0" animBg="1"/>
      <p:bldP spid="665605" grpId="0" animBg="1"/>
      <p:bldP spid="66560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FB16124E-B67C-446D-824E-DF98F45842F9}" type="datetime7">
              <a:rPr lang="zh-CN" altLang="en-US">
                <a:ea typeface="宋体" charset="-122"/>
              </a:rPr>
              <a:pPr/>
              <a:t>19.9.4</a:t>
            </a:fld>
            <a:endParaRPr lang="en-US" altLang="zh-CN">
              <a:ea typeface="宋体" charset="-122"/>
            </a:endParaRPr>
          </a:p>
        </p:txBody>
      </p:sp>
      <p:sp>
        <p:nvSpPr>
          <p:cNvPr id="1638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B33FEC-64A8-4F0A-8E1D-0485D22BD469}" type="slidenum">
              <a:rPr lang="zh-CN" altLang="en-US">
                <a:ea typeface="宋体" charset="-122"/>
              </a:rPr>
              <a:pPr/>
              <a:t>14</a:t>
            </a:fld>
            <a:endParaRPr lang="en-US" altLang="zh-CN">
              <a:ea typeface="宋体" charset="-122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273050"/>
            <a:ext cx="7742237" cy="852488"/>
          </a:xfrm>
        </p:spPr>
        <p:txBody>
          <a:bodyPr/>
          <a:lstStyle/>
          <a:p>
            <a:pPr eaLnBrk="1" hangingPunct="1"/>
            <a:r>
              <a:rPr lang="en-US" altLang="zh-CN"/>
              <a:t>1.2	</a:t>
            </a:r>
            <a:r>
              <a:rPr lang="zh-CN" altLang="en-US"/>
              <a:t>函数与参数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540750" cy="42703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400">
                <a:latin typeface="Comic Sans MS" pitchFamily="66" charset="0"/>
              </a:rPr>
              <a:t>本问题的抽象分析：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>
                <a:latin typeface="Comic Sans MS" pitchFamily="66" charset="0"/>
              </a:rPr>
              <a:t>令 </a:t>
            </a:r>
            <a:r>
              <a:rPr lang="en-US" altLang="zh-CN" sz="2400">
                <a:latin typeface="Comic Sans MS" pitchFamily="66" charset="0"/>
              </a:rPr>
              <a:t>E={e</a:t>
            </a:r>
            <a:r>
              <a:rPr lang="en-US" altLang="zh-CN" sz="2400" baseline="-25000">
                <a:latin typeface="Comic Sans MS" pitchFamily="66" charset="0"/>
              </a:rPr>
              <a:t>1</a:t>
            </a:r>
            <a:r>
              <a:rPr lang="en-US" altLang="zh-CN" sz="2400">
                <a:latin typeface="Comic Sans MS" pitchFamily="66" charset="0"/>
              </a:rPr>
              <a:t>,…e</a:t>
            </a:r>
            <a:r>
              <a:rPr lang="en-US" altLang="zh-CN" sz="2400" baseline="-25000">
                <a:latin typeface="Comic Sans MS" pitchFamily="66" charset="0"/>
              </a:rPr>
              <a:t>n</a:t>
            </a:r>
            <a:r>
              <a:rPr lang="en-US" altLang="zh-CN" sz="2400">
                <a:latin typeface="Comic Sans MS" pitchFamily="66" charset="0"/>
              </a:rPr>
              <a:t>} </a:t>
            </a:r>
            <a:r>
              <a:rPr lang="zh-CN" altLang="en-US" sz="2400">
                <a:latin typeface="Comic Sans MS" pitchFamily="66" charset="0"/>
              </a:rPr>
              <a:t>表示</a:t>
            </a:r>
            <a:r>
              <a:rPr lang="en-US" altLang="zh-CN" sz="2400">
                <a:latin typeface="Comic Sans MS" pitchFamily="66" charset="0"/>
              </a:rPr>
              <a:t>n</a:t>
            </a:r>
            <a:r>
              <a:rPr lang="zh-CN" altLang="en-US" sz="2400">
                <a:latin typeface="Comic Sans MS" pitchFamily="66" charset="0"/>
              </a:rPr>
              <a:t>个元素的集合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>
                <a:latin typeface="Comic Sans MS" pitchFamily="66" charset="0"/>
              </a:rPr>
              <a:t>令 </a:t>
            </a:r>
            <a:r>
              <a:rPr lang="en-US" altLang="zh-CN" sz="2400">
                <a:latin typeface="Comic Sans MS" pitchFamily="66" charset="0"/>
              </a:rPr>
              <a:t>E</a:t>
            </a:r>
            <a:r>
              <a:rPr lang="en-US" altLang="zh-CN" sz="2400" baseline="-25000">
                <a:latin typeface="Comic Sans MS" pitchFamily="66" charset="0"/>
              </a:rPr>
              <a:t>i </a:t>
            </a:r>
            <a:r>
              <a:rPr lang="zh-CN" altLang="en-US" sz="2400">
                <a:latin typeface="Comic Sans MS" pitchFamily="66" charset="0"/>
              </a:rPr>
              <a:t>为</a:t>
            </a:r>
            <a:r>
              <a:rPr lang="en-US" altLang="zh-CN" sz="2400">
                <a:latin typeface="Comic Sans MS" pitchFamily="66" charset="0"/>
              </a:rPr>
              <a:t>E</a:t>
            </a:r>
            <a:r>
              <a:rPr lang="zh-CN" altLang="en-US" sz="2400">
                <a:latin typeface="Comic Sans MS" pitchFamily="66" charset="0"/>
              </a:rPr>
              <a:t>移去元素</a:t>
            </a:r>
            <a:r>
              <a:rPr lang="en-US" altLang="zh-CN" sz="2400">
                <a:latin typeface="Comic Sans MS" pitchFamily="66" charset="0"/>
              </a:rPr>
              <a:t>i</a:t>
            </a:r>
            <a:r>
              <a:rPr lang="zh-CN" altLang="en-US" sz="2400">
                <a:latin typeface="Comic Sans MS" pitchFamily="66" charset="0"/>
              </a:rPr>
              <a:t>以后所产生的集合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>
                <a:latin typeface="Comic Sans MS" pitchFamily="66" charset="0"/>
              </a:rPr>
              <a:t>令 </a:t>
            </a:r>
            <a:r>
              <a:rPr lang="en-US" altLang="zh-CN" sz="2400">
                <a:latin typeface="Comic Sans MS" pitchFamily="66" charset="0"/>
              </a:rPr>
              <a:t>Perm(X) </a:t>
            </a:r>
            <a:r>
              <a:rPr lang="zh-CN" altLang="en-US" sz="2400">
                <a:latin typeface="Comic Sans MS" pitchFamily="66" charset="0"/>
              </a:rPr>
              <a:t>表示集合</a:t>
            </a:r>
            <a:r>
              <a:rPr lang="en-US" altLang="zh-CN" sz="2400">
                <a:latin typeface="Comic Sans MS" pitchFamily="66" charset="0"/>
              </a:rPr>
              <a:t>X</a:t>
            </a:r>
            <a:r>
              <a:rPr lang="zh-CN" altLang="en-US" sz="2400">
                <a:latin typeface="Comic Sans MS" pitchFamily="66" charset="0"/>
              </a:rPr>
              <a:t>中元素的排列方式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>
                <a:latin typeface="Comic Sans MS" pitchFamily="66" charset="0"/>
              </a:rPr>
              <a:t>令 </a:t>
            </a:r>
            <a:r>
              <a:rPr lang="en-US" altLang="zh-CN" sz="2400">
                <a:latin typeface="Comic Sans MS" pitchFamily="66" charset="0"/>
              </a:rPr>
              <a:t>e</a:t>
            </a:r>
            <a:r>
              <a:rPr lang="en-US" altLang="zh-CN" sz="2400" baseline="-25000">
                <a:latin typeface="Comic Sans MS" pitchFamily="66" charset="0"/>
              </a:rPr>
              <a:t>i</a:t>
            </a:r>
            <a:r>
              <a:rPr lang="en-US" altLang="zh-CN" sz="2400">
                <a:latin typeface="Comic Sans MS" pitchFamily="66" charset="0"/>
              </a:rPr>
              <a:t>.Perm(X) </a:t>
            </a:r>
            <a:r>
              <a:rPr lang="zh-CN" altLang="en-US" sz="2400">
                <a:latin typeface="Comic Sans MS" pitchFamily="66" charset="0"/>
              </a:rPr>
              <a:t>表示在</a:t>
            </a:r>
            <a:r>
              <a:rPr lang="en-US" altLang="zh-CN" sz="2400">
                <a:latin typeface="Comic Sans MS" pitchFamily="66" charset="0"/>
              </a:rPr>
              <a:t>Perm(X)</a:t>
            </a:r>
            <a:r>
              <a:rPr lang="zh-CN" altLang="en-US" sz="2400">
                <a:latin typeface="Comic Sans MS" pitchFamily="66" charset="0"/>
              </a:rPr>
              <a:t>中的每个排列方式前面均加上</a:t>
            </a:r>
            <a:r>
              <a:rPr lang="en-US" altLang="zh-CN" sz="2400">
                <a:latin typeface="Comic Sans MS" pitchFamily="66" charset="0"/>
              </a:rPr>
              <a:t>e</a:t>
            </a:r>
            <a:r>
              <a:rPr lang="en-US" altLang="zh-CN" sz="2400" baseline="-25000">
                <a:latin typeface="Comic Sans MS" pitchFamily="66" charset="0"/>
              </a:rPr>
              <a:t>i</a:t>
            </a:r>
            <a:r>
              <a:rPr lang="zh-CN" altLang="en-US" sz="2400">
                <a:latin typeface="Comic Sans MS" pitchFamily="66" charset="0"/>
              </a:rPr>
              <a:t>以后的排列方式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>
                <a:latin typeface="Comic Sans MS" pitchFamily="66" charset="0"/>
              </a:rPr>
              <a:t>例如：</a:t>
            </a:r>
            <a:r>
              <a:rPr lang="en-US" altLang="zh-CN" sz="2400">
                <a:latin typeface="Comic Sans MS" pitchFamily="66" charset="0"/>
              </a:rPr>
              <a:t>E={a,b,c} then E</a:t>
            </a:r>
            <a:r>
              <a:rPr lang="en-US" altLang="zh-CN" sz="2400" baseline="-25000">
                <a:latin typeface="Comic Sans MS" pitchFamily="66" charset="0"/>
              </a:rPr>
              <a:t>1</a:t>
            </a:r>
            <a:r>
              <a:rPr lang="en-US" altLang="zh-CN" sz="2400">
                <a:latin typeface="Comic Sans MS" pitchFamily="66" charset="0"/>
              </a:rPr>
              <a:t>={b,c} Perm(E</a:t>
            </a:r>
            <a:r>
              <a:rPr lang="en-US" altLang="zh-CN" sz="2400" baseline="-25000">
                <a:latin typeface="Comic Sans MS" pitchFamily="66" charset="0"/>
              </a:rPr>
              <a:t>1</a:t>
            </a:r>
            <a:r>
              <a:rPr lang="en-US" altLang="zh-CN" sz="2400">
                <a:latin typeface="Comic Sans MS" pitchFamily="66" charset="0"/>
              </a:rPr>
              <a:t>)={bc,cb} e</a:t>
            </a:r>
            <a:r>
              <a:rPr lang="en-US" altLang="zh-CN" sz="2400" baseline="-25000">
                <a:latin typeface="Comic Sans MS" pitchFamily="66" charset="0"/>
              </a:rPr>
              <a:t>1</a:t>
            </a:r>
            <a:r>
              <a:rPr lang="en-US" altLang="zh-CN" sz="2400">
                <a:latin typeface="Comic Sans MS" pitchFamily="66" charset="0"/>
              </a:rPr>
              <a:t>.Perm(E</a:t>
            </a:r>
            <a:r>
              <a:rPr lang="en-US" altLang="zh-CN" sz="2400" baseline="-25000">
                <a:latin typeface="Comic Sans MS" pitchFamily="66" charset="0"/>
              </a:rPr>
              <a:t>1</a:t>
            </a:r>
            <a:r>
              <a:rPr lang="en-US" altLang="zh-CN" sz="2400">
                <a:latin typeface="Comic Sans MS" pitchFamily="66" charset="0"/>
              </a:rPr>
              <a:t>)={abc,acb}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>
                <a:latin typeface="Comic Sans MS" pitchFamily="66" charset="0"/>
              </a:rPr>
              <a:t>递归定义：当</a:t>
            </a:r>
            <a:r>
              <a:rPr lang="en-US" altLang="zh-CN" sz="2400">
                <a:latin typeface="Comic Sans MS" pitchFamily="66" charset="0"/>
              </a:rPr>
              <a:t>n=1</a:t>
            </a:r>
            <a:r>
              <a:rPr lang="zh-CN" altLang="en-US" sz="2400">
                <a:latin typeface="Comic Sans MS" pitchFamily="66" charset="0"/>
              </a:rPr>
              <a:t>时，只可能产生一种排列，所以</a:t>
            </a:r>
            <a:r>
              <a:rPr lang="en-US" altLang="zh-CN" sz="2400">
                <a:latin typeface="Comic Sans MS" pitchFamily="66" charset="0"/>
              </a:rPr>
              <a:t>Perm(E)={e}</a:t>
            </a:r>
            <a:r>
              <a:rPr lang="zh-CN" altLang="en-US" sz="2400">
                <a:latin typeface="Comic Sans MS" pitchFamily="66" charset="0"/>
              </a:rPr>
              <a:t>，当</a:t>
            </a:r>
            <a:r>
              <a:rPr lang="en-US" altLang="zh-CN" sz="2400">
                <a:latin typeface="Comic Sans MS" pitchFamily="66" charset="0"/>
              </a:rPr>
              <a:t>n&gt;1</a:t>
            </a:r>
            <a:r>
              <a:rPr lang="zh-CN" altLang="en-US" sz="2400">
                <a:latin typeface="Comic Sans MS" pitchFamily="66" charset="0"/>
              </a:rPr>
              <a:t>时</a:t>
            </a:r>
            <a:r>
              <a:rPr lang="en-US" altLang="zh-CN" sz="2400">
                <a:latin typeface="Comic Sans MS" pitchFamily="66" charset="0"/>
              </a:rPr>
              <a:t>Perm(E)= e</a:t>
            </a:r>
            <a:r>
              <a:rPr lang="en-US" altLang="zh-CN" sz="2400" baseline="-25000">
                <a:latin typeface="Comic Sans MS" pitchFamily="66" charset="0"/>
              </a:rPr>
              <a:t>1</a:t>
            </a:r>
            <a:r>
              <a:rPr lang="en-US" altLang="zh-CN" sz="2400">
                <a:latin typeface="Comic Sans MS" pitchFamily="66" charset="0"/>
              </a:rPr>
              <a:t>.Perm(E</a:t>
            </a:r>
            <a:r>
              <a:rPr lang="en-US" altLang="zh-CN" sz="2400" baseline="-25000">
                <a:latin typeface="Comic Sans MS" pitchFamily="66" charset="0"/>
              </a:rPr>
              <a:t>1</a:t>
            </a:r>
            <a:r>
              <a:rPr lang="en-US" altLang="zh-CN" sz="2400">
                <a:latin typeface="Comic Sans MS" pitchFamily="66" charset="0"/>
              </a:rPr>
              <a:t>)+e</a:t>
            </a:r>
            <a:r>
              <a:rPr lang="en-US" altLang="zh-CN" sz="2400" baseline="-25000">
                <a:latin typeface="Comic Sans MS" pitchFamily="66" charset="0"/>
              </a:rPr>
              <a:t>2</a:t>
            </a:r>
            <a:r>
              <a:rPr lang="en-US" altLang="zh-CN" sz="2400">
                <a:latin typeface="Comic Sans MS" pitchFamily="66" charset="0"/>
              </a:rPr>
              <a:t>.Perm(E</a:t>
            </a:r>
            <a:r>
              <a:rPr lang="en-US" altLang="zh-CN" sz="2400" baseline="-25000">
                <a:latin typeface="Comic Sans MS" pitchFamily="66" charset="0"/>
              </a:rPr>
              <a:t>2</a:t>
            </a:r>
            <a:r>
              <a:rPr lang="en-US" altLang="zh-CN" sz="2400">
                <a:latin typeface="Comic Sans MS" pitchFamily="66" charset="0"/>
              </a:rPr>
              <a:t>)+…+ e</a:t>
            </a:r>
            <a:r>
              <a:rPr lang="en-US" altLang="zh-CN" sz="2400" baseline="-25000">
                <a:latin typeface="Comic Sans MS" pitchFamily="66" charset="0"/>
              </a:rPr>
              <a:t>n</a:t>
            </a:r>
            <a:r>
              <a:rPr lang="en-US" altLang="zh-CN" sz="2400">
                <a:latin typeface="Comic Sans MS" pitchFamily="66" charset="0"/>
              </a:rPr>
              <a:t>.Perm(E</a:t>
            </a:r>
            <a:r>
              <a:rPr lang="en-US" altLang="zh-CN" sz="2400" baseline="-25000">
                <a:latin typeface="Comic Sans MS" pitchFamily="66" charset="0"/>
              </a:rPr>
              <a:t>n</a:t>
            </a:r>
            <a:r>
              <a:rPr lang="en-US" altLang="zh-CN" sz="2400">
                <a:latin typeface="Comic Sans MS" pitchFamily="66" charset="0"/>
              </a:rPr>
              <a:t>)</a:t>
            </a:r>
            <a:r>
              <a:rPr lang="zh-CN" altLang="en-US" sz="2400">
                <a:latin typeface="Comic Sans MS" pitchFamily="66" charset="0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>
                <a:latin typeface="Comic Sans MS" pitchFamily="66" charset="0"/>
              </a:rPr>
              <a:t>在这个递归定义中我们用</a:t>
            </a:r>
            <a:r>
              <a:rPr lang="en-US" altLang="zh-CN" sz="2400">
                <a:latin typeface="Comic Sans MS" pitchFamily="66" charset="0"/>
              </a:rPr>
              <a:t>n</a:t>
            </a:r>
            <a:r>
              <a:rPr lang="zh-CN" altLang="en-US" sz="2400">
                <a:latin typeface="Comic Sans MS" pitchFamily="66" charset="0"/>
              </a:rPr>
              <a:t>个</a:t>
            </a:r>
            <a:r>
              <a:rPr lang="en-US" altLang="zh-CN" sz="2400">
                <a:latin typeface="Comic Sans MS" pitchFamily="66" charset="0"/>
              </a:rPr>
              <a:t>Perm(X)</a:t>
            </a:r>
            <a:r>
              <a:rPr lang="zh-CN" altLang="en-US" sz="2400">
                <a:latin typeface="Comic Sans MS" pitchFamily="66" charset="0"/>
              </a:rPr>
              <a:t>来定义</a:t>
            </a:r>
            <a:r>
              <a:rPr lang="en-US" altLang="zh-CN" sz="2400">
                <a:latin typeface="Comic Sans MS" pitchFamily="66" charset="0"/>
              </a:rPr>
              <a:t>Perm(E)</a:t>
            </a:r>
            <a:r>
              <a:rPr lang="zh-CN" altLang="en-US" sz="2400">
                <a:latin typeface="Comic Sans MS" pitchFamily="66" charset="0"/>
              </a:rPr>
              <a:t>，其中每个</a:t>
            </a:r>
            <a:r>
              <a:rPr lang="en-US" altLang="zh-CN" sz="2400">
                <a:latin typeface="Comic Sans MS" pitchFamily="66" charset="0"/>
              </a:rPr>
              <a:t>X</a:t>
            </a:r>
            <a:r>
              <a:rPr lang="zh-CN" altLang="en-US" sz="2400">
                <a:latin typeface="Comic Sans MS" pitchFamily="66" charset="0"/>
              </a:rPr>
              <a:t>包含</a:t>
            </a:r>
            <a:r>
              <a:rPr lang="en-US" altLang="zh-CN" sz="2400">
                <a:latin typeface="Comic Sans MS" pitchFamily="66" charset="0"/>
              </a:rPr>
              <a:t>n-1</a:t>
            </a:r>
            <a:r>
              <a:rPr lang="zh-CN" altLang="en-US" sz="2400">
                <a:latin typeface="Comic Sans MS" pitchFamily="66" charset="0"/>
              </a:rPr>
              <a:t>个元素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9FC7626-A1E5-4608-AD0E-8E1DDD4508BF}" type="datetime7">
              <a:rPr lang="zh-CN" altLang="en-US">
                <a:ea typeface="宋体" charset="-122"/>
              </a:rPr>
              <a:pPr/>
              <a:t>19.9.4</a:t>
            </a:fld>
            <a:endParaRPr lang="en-US" altLang="zh-CN">
              <a:ea typeface="宋体" charset="-122"/>
            </a:endParaRPr>
          </a:p>
        </p:txBody>
      </p:sp>
      <p:sp>
        <p:nvSpPr>
          <p:cNvPr id="1741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13E3EB-AA20-4395-97B5-6550A54B5D0C}" type="slidenum">
              <a:rPr lang="zh-CN" altLang="en-US">
                <a:ea typeface="宋体" charset="-122"/>
              </a:rPr>
              <a:pPr/>
              <a:t>15</a:t>
            </a:fld>
            <a:endParaRPr lang="en-US" altLang="zh-CN">
              <a:ea typeface="宋体" charset="-122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188913"/>
            <a:ext cx="7742237" cy="852487"/>
          </a:xfrm>
        </p:spPr>
        <p:txBody>
          <a:bodyPr/>
          <a:lstStyle/>
          <a:p>
            <a:pPr eaLnBrk="1" hangingPunct="1"/>
            <a:r>
              <a:rPr lang="en-US" altLang="zh-CN"/>
              <a:t>1.2	</a:t>
            </a:r>
            <a:r>
              <a:rPr lang="zh-CN" altLang="en-US"/>
              <a:t>函数与参数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96975"/>
            <a:ext cx="8540750" cy="4270375"/>
          </a:xfrm>
        </p:spPr>
        <p:txBody>
          <a:bodyPr/>
          <a:lstStyle/>
          <a:p>
            <a:pPr eaLnBrk="1" hangingPunct="1"/>
            <a:r>
              <a:rPr lang="zh-CN" altLang="en-US" sz="2800">
                <a:latin typeface="Comic Sans MS" pitchFamily="66" charset="0"/>
              </a:rPr>
              <a:t>分析过程：我们用</a:t>
            </a:r>
            <a:r>
              <a:rPr lang="en-US" altLang="zh-CN" sz="2800">
                <a:latin typeface="Comic Sans MS" pitchFamily="66" charset="0"/>
              </a:rPr>
              <a:t>( )</a:t>
            </a:r>
            <a:r>
              <a:rPr lang="zh-CN" altLang="en-US" sz="2800">
                <a:latin typeface="Comic Sans MS" pitchFamily="66" charset="0"/>
              </a:rPr>
              <a:t>表示前缀，用</a:t>
            </a:r>
            <a:r>
              <a:rPr lang="en-US" altLang="zh-CN" sz="2800">
                <a:latin typeface="Comic Sans MS" pitchFamily="66" charset="0"/>
              </a:rPr>
              <a:t>{ }</a:t>
            </a:r>
            <a:r>
              <a:rPr lang="zh-CN" altLang="en-US" sz="2800">
                <a:latin typeface="Comic Sans MS" pitchFamily="66" charset="0"/>
              </a:rPr>
              <a:t>表示后缀；对</a:t>
            </a:r>
            <a:r>
              <a:rPr lang="en-US" altLang="zh-CN" sz="2800">
                <a:latin typeface="Comic Sans MS" pitchFamily="66" charset="0"/>
              </a:rPr>
              <a:t>L=[abcd]</a:t>
            </a:r>
            <a:r>
              <a:rPr lang="zh-CN" altLang="en-US" sz="2800">
                <a:latin typeface="Comic Sans MS" pitchFamily="66" charset="0"/>
              </a:rPr>
              <a:t>而言过程如下</a:t>
            </a:r>
            <a:endParaRPr lang="en-US" altLang="zh-CN" sz="2800">
              <a:latin typeface="Comic Sans MS" pitchFamily="66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	Call [L,0,3] =(^) {abcd} -&gt;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	(a){bcd} -&gt;(ab){cd}	-&gt;(abc){d}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				    	-&gt;(abd){c}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		     -&gt;(ac){bd}		-&gt;(acb){d}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				     	-&gt;(acd){b}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		     -&gt;(ad){bc}		-&gt;(adb){c}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				     	-&gt;(adc){b}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	(b){acd}-&gt;(ba){cd}	-&gt;(bac){d}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				     	-&gt;(bad){c}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	… …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日期占位符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C1F684C-7A2F-4DF9-BEE5-29DEA510E707}" type="datetime7">
              <a:rPr lang="zh-CN" altLang="en-US">
                <a:ea typeface="宋体" charset="-122"/>
              </a:rPr>
              <a:pPr/>
              <a:t>19.9.4</a:t>
            </a:fld>
            <a:endParaRPr lang="en-US" altLang="zh-CN">
              <a:ea typeface="宋体" charset="-122"/>
            </a:endParaRPr>
          </a:p>
        </p:txBody>
      </p:sp>
      <p:sp>
        <p:nvSpPr>
          <p:cNvPr id="18435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EEE48B-D5C2-49AE-BBC4-72C5E3DEE06F}" type="slidenum">
              <a:rPr lang="zh-CN" altLang="en-US">
                <a:ea typeface="宋体" charset="-122"/>
              </a:rPr>
              <a:pPr/>
              <a:t>16</a:t>
            </a:fld>
            <a:endParaRPr lang="en-US" altLang="zh-CN">
              <a:ea typeface="宋体" charset="-122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1.2	</a:t>
            </a:r>
            <a:r>
              <a:rPr lang="zh-CN" altLang="en-US"/>
              <a:t>函数与参数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268413"/>
            <a:ext cx="7345362" cy="865187"/>
          </a:xfrm>
        </p:spPr>
        <p:txBody>
          <a:bodyPr/>
          <a:lstStyle/>
          <a:p>
            <a:pPr eaLnBrk="1" hangingPunct="1"/>
            <a:r>
              <a:rPr lang="zh-CN" altLang="en-US" sz="2400">
                <a:latin typeface="Comic Sans MS" pitchFamily="66" charset="0"/>
              </a:rPr>
              <a:t>函数</a:t>
            </a:r>
            <a:r>
              <a:rPr lang="en-US" altLang="zh-CN" sz="2400">
                <a:latin typeface="Comic Sans MS" pitchFamily="66" charset="0"/>
              </a:rPr>
              <a:t>perm(L,0,3)</a:t>
            </a:r>
            <a:r>
              <a:rPr lang="zh-CN" altLang="en-US" sz="2400">
                <a:latin typeface="Comic Sans MS" pitchFamily="66" charset="0"/>
              </a:rPr>
              <a:t>的执行过程如下：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	</a:t>
            </a:r>
          </a:p>
        </p:txBody>
      </p:sp>
      <p:graphicFrame>
        <p:nvGraphicFramePr>
          <p:cNvPr id="700568" name="Group 152"/>
          <p:cNvGraphicFramePr>
            <a:graphicFrameLocks noGrp="1"/>
          </p:cNvGraphicFramePr>
          <p:nvPr>
            <p:ph sz="half" idx="2"/>
          </p:nvPr>
        </p:nvGraphicFramePr>
        <p:xfrm>
          <a:off x="611188" y="1773238"/>
          <a:ext cx="8064500" cy="4711192"/>
        </p:xfrm>
        <a:graphic>
          <a:graphicData uri="http://schemas.openxmlformats.org/drawingml/2006/table">
            <a:tbl>
              <a:tblPr/>
              <a:tblGrid>
                <a:gridCol w="1873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57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k=0;m=3;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k=1;m=3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k=2;m=3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k=3;m=3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775">
                <a:tc rowSpan="6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i=0;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perm([abcd],1,3)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i=1;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perm([abcd],2,3)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i=2; perm([abcd],3,3)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Output: [abcd]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i=3; perm([abdc],3,3)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Output: [abdc]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i=2;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perm([acbd],2,3)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i=2; perm([acbd],3,3)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Output: [acbd]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i=3; perm([acdb],3,3)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Output: [acdb]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i=3;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perm([adcb],2,3)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i=2; perm([adcb],3,3)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Output: [adcd]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3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i=3; perm([adbc],3,3)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Output: [adbc]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4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i=1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；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perm([bacd],1,3)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……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i=2;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perm([cbad],1,3)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……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i=3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；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perm([dbca,1,3])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……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00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8A789946-CEC7-4297-9CC6-8FD464F27097}" type="datetime7">
              <a:rPr lang="zh-CN" altLang="en-US">
                <a:ea typeface="宋体" charset="-122"/>
              </a:rPr>
              <a:pPr/>
              <a:t>19.9.4</a:t>
            </a:fld>
            <a:endParaRPr lang="en-US" altLang="zh-CN">
              <a:ea typeface="宋体" charset="-122"/>
            </a:endParaRPr>
          </a:p>
        </p:txBody>
      </p:sp>
      <p:sp>
        <p:nvSpPr>
          <p:cNvPr id="1945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93281E-C61D-4735-B0EF-2E4ABB0F96A4}" type="slidenum">
              <a:rPr lang="zh-CN" altLang="en-US">
                <a:ea typeface="宋体" charset="-122"/>
              </a:rPr>
              <a:pPr/>
              <a:t>17</a:t>
            </a:fld>
            <a:endParaRPr lang="en-US" altLang="zh-CN">
              <a:ea typeface="宋体" charset="-122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260350"/>
            <a:ext cx="7742237" cy="852488"/>
          </a:xfrm>
        </p:spPr>
        <p:txBody>
          <a:bodyPr/>
          <a:lstStyle/>
          <a:p>
            <a:pPr eaLnBrk="1" hangingPunct="1"/>
            <a:r>
              <a:rPr lang="en-US" altLang="zh-CN"/>
              <a:t>1.2	</a:t>
            </a:r>
            <a:r>
              <a:rPr lang="zh-CN" altLang="en-US"/>
              <a:t>函数与参数</a:t>
            </a:r>
          </a:p>
        </p:txBody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95963" y="1412875"/>
            <a:ext cx="3348037" cy="36718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>
                <a:latin typeface="Comic Sans MS" pitchFamily="66" charset="0"/>
              </a:rPr>
              <a:t>例</a:t>
            </a:r>
            <a:r>
              <a:rPr lang="en-US" altLang="zh-CN" sz="2800">
                <a:latin typeface="Comic Sans MS" pitchFamily="66" charset="0"/>
              </a:rPr>
              <a:t>1-3  </a:t>
            </a:r>
            <a:r>
              <a:rPr lang="zh-CN" altLang="en-US" sz="2800">
                <a:latin typeface="Comic Sans MS" pitchFamily="66" charset="0"/>
              </a:rPr>
              <a:t>计算</a:t>
            </a:r>
            <a:r>
              <a:rPr lang="en-US" altLang="zh-CN" sz="2800">
                <a:latin typeface="Comic Sans MS" pitchFamily="66" charset="0"/>
              </a:rPr>
              <a:t>n</a:t>
            </a:r>
            <a:r>
              <a:rPr lang="zh-CN" altLang="en-US" sz="2800">
                <a:latin typeface="Comic Sans MS" pitchFamily="66" charset="0"/>
              </a:rPr>
              <a:t>个元素的所有排列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>
                <a:latin typeface="Comic Sans MS" pitchFamily="66" charset="0"/>
              </a:rPr>
              <a:t>n</a:t>
            </a:r>
            <a:r>
              <a:rPr lang="zh-CN" altLang="en-US" sz="2800">
                <a:latin typeface="Comic Sans MS" pitchFamily="66" charset="0"/>
              </a:rPr>
              <a:t>个元素的排列方式共有</a:t>
            </a:r>
            <a:r>
              <a:rPr lang="en-US" altLang="zh-CN" sz="2800">
                <a:latin typeface="Comic Sans MS" pitchFamily="66" charset="0"/>
              </a:rPr>
              <a:t>n!</a:t>
            </a:r>
            <a:r>
              <a:rPr lang="zh-CN" altLang="en-US" sz="2800">
                <a:latin typeface="Comic Sans MS" pitchFamily="66" charset="0"/>
              </a:rPr>
              <a:t>种</a:t>
            </a:r>
            <a:r>
              <a:rPr lang="en-US" altLang="zh-CN" sz="2800">
                <a:latin typeface="Comic Sans MS" pitchFamily="66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>
                <a:latin typeface="Comic Sans MS" pitchFamily="66" charset="0"/>
              </a:rPr>
              <a:t>由于非递归的方式输出所有的</a:t>
            </a:r>
            <a:r>
              <a:rPr lang="en-US" altLang="zh-CN" sz="2800">
                <a:latin typeface="Comic Sans MS" pitchFamily="66" charset="0"/>
              </a:rPr>
              <a:t>n</a:t>
            </a:r>
            <a:r>
              <a:rPr lang="zh-CN" altLang="en-US" sz="2800">
                <a:latin typeface="Comic Sans MS" pitchFamily="66" charset="0"/>
              </a:rPr>
              <a:t>个元素的排列很困难，我们采用递归方式来处理它</a:t>
            </a:r>
            <a:endParaRPr lang="en-US" altLang="zh-CN" sz="2800">
              <a:latin typeface="Comic Sans MS" pitchFamily="66" charset="0"/>
            </a:endParaRPr>
          </a:p>
        </p:txBody>
      </p:sp>
      <p:sp>
        <p:nvSpPr>
          <p:cNvPr id="668676" name="Rectangle 4"/>
          <p:cNvSpPr>
            <a:spLocks noChangeArrowheads="1"/>
          </p:cNvSpPr>
          <p:nvPr/>
        </p:nvSpPr>
        <p:spPr bwMode="auto">
          <a:xfrm>
            <a:off x="0" y="1341438"/>
            <a:ext cx="9144000" cy="2808287"/>
          </a:xfrm>
          <a:prstGeom prst="rect">
            <a:avLst/>
          </a:prstGeom>
          <a:solidFill>
            <a:srgbClr val="CCECFF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2400">
                <a:latin typeface="Comic Sans MS" pitchFamily="66" charset="0"/>
              </a:rPr>
              <a:t>我们先抽象的分析一下本问题：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2400">
                <a:latin typeface="Comic Sans MS" pitchFamily="66" charset="0"/>
              </a:rPr>
              <a:t>令 </a:t>
            </a:r>
            <a:r>
              <a:rPr lang="en-US" altLang="zh-CN" sz="2400">
                <a:latin typeface="Comic Sans MS" pitchFamily="66" charset="0"/>
              </a:rPr>
              <a:t>E={e</a:t>
            </a:r>
            <a:r>
              <a:rPr lang="en-US" altLang="zh-CN" sz="2400" baseline="-25000">
                <a:latin typeface="Comic Sans MS" pitchFamily="66" charset="0"/>
              </a:rPr>
              <a:t>1</a:t>
            </a:r>
            <a:r>
              <a:rPr lang="en-US" altLang="zh-CN" sz="2400">
                <a:latin typeface="Comic Sans MS" pitchFamily="66" charset="0"/>
              </a:rPr>
              <a:t>,…e</a:t>
            </a:r>
            <a:r>
              <a:rPr lang="en-US" altLang="zh-CN" sz="2400" baseline="-25000">
                <a:latin typeface="Comic Sans MS" pitchFamily="66" charset="0"/>
              </a:rPr>
              <a:t>n</a:t>
            </a:r>
            <a:r>
              <a:rPr lang="en-US" altLang="zh-CN" sz="2400">
                <a:latin typeface="Comic Sans MS" pitchFamily="66" charset="0"/>
              </a:rPr>
              <a:t>} </a:t>
            </a:r>
            <a:r>
              <a:rPr lang="zh-CN" altLang="en-US" sz="2400">
                <a:latin typeface="Comic Sans MS" pitchFamily="66" charset="0"/>
              </a:rPr>
              <a:t>表示</a:t>
            </a:r>
            <a:r>
              <a:rPr lang="en-US" altLang="zh-CN" sz="2400">
                <a:latin typeface="Comic Sans MS" pitchFamily="66" charset="0"/>
              </a:rPr>
              <a:t>n</a:t>
            </a:r>
            <a:r>
              <a:rPr lang="zh-CN" altLang="en-US" sz="2400">
                <a:latin typeface="Comic Sans MS" pitchFamily="66" charset="0"/>
              </a:rPr>
              <a:t>个元素的集合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2400">
                <a:latin typeface="Comic Sans MS" pitchFamily="66" charset="0"/>
              </a:rPr>
              <a:t>令 </a:t>
            </a:r>
            <a:r>
              <a:rPr lang="en-US" altLang="zh-CN" sz="2400">
                <a:latin typeface="Comic Sans MS" pitchFamily="66" charset="0"/>
              </a:rPr>
              <a:t>E</a:t>
            </a:r>
            <a:r>
              <a:rPr lang="en-US" altLang="zh-CN" sz="2400" baseline="-25000">
                <a:latin typeface="Comic Sans MS" pitchFamily="66" charset="0"/>
              </a:rPr>
              <a:t>i </a:t>
            </a:r>
            <a:r>
              <a:rPr lang="zh-CN" altLang="en-US" sz="2400">
                <a:latin typeface="Comic Sans MS" pitchFamily="66" charset="0"/>
              </a:rPr>
              <a:t>为</a:t>
            </a:r>
            <a:r>
              <a:rPr lang="en-US" altLang="zh-CN" sz="2400">
                <a:latin typeface="Comic Sans MS" pitchFamily="66" charset="0"/>
              </a:rPr>
              <a:t>E</a:t>
            </a:r>
            <a:r>
              <a:rPr lang="zh-CN" altLang="en-US" sz="2400">
                <a:latin typeface="Comic Sans MS" pitchFamily="66" charset="0"/>
              </a:rPr>
              <a:t>移去元素</a:t>
            </a:r>
            <a:r>
              <a:rPr lang="en-US" altLang="zh-CN" sz="2400">
                <a:latin typeface="Comic Sans MS" pitchFamily="66" charset="0"/>
              </a:rPr>
              <a:t>i</a:t>
            </a:r>
            <a:r>
              <a:rPr lang="zh-CN" altLang="en-US" sz="2400">
                <a:latin typeface="Comic Sans MS" pitchFamily="66" charset="0"/>
              </a:rPr>
              <a:t>以后所产生的集合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2400">
                <a:latin typeface="Comic Sans MS" pitchFamily="66" charset="0"/>
              </a:rPr>
              <a:t>令 </a:t>
            </a:r>
            <a:r>
              <a:rPr lang="en-US" altLang="zh-CN" sz="2400">
                <a:latin typeface="Comic Sans MS" pitchFamily="66" charset="0"/>
              </a:rPr>
              <a:t>Perm(X) </a:t>
            </a:r>
            <a:r>
              <a:rPr lang="zh-CN" altLang="en-US" sz="2400">
                <a:latin typeface="Comic Sans MS" pitchFamily="66" charset="0"/>
              </a:rPr>
              <a:t>表示集合</a:t>
            </a:r>
            <a:r>
              <a:rPr lang="en-US" altLang="zh-CN" sz="2400">
                <a:latin typeface="Comic Sans MS" pitchFamily="66" charset="0"/>
              </a:rPr>
              <a:t>X</a:t>
            </a:r>
            <a:r>
              <a:rPr lang="zh-CN" altLang="en-US" sz="2400">
                <a:latin typeface="Comic Sans MS" pitchFamily="66" charset="0"/>
              </a:rPr>
              <a:t>中元素的排列方式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2400">
                <a:latin typeface="Comic Sans MS" pitchFamily="66" charset="0"/>
              </a:rPr>
              <a:t>令 </a:t>
            </a:r>
            <a:r>
              <a:rPr lang="en-US" altLang="zh-CN" sz="2400">
                <a:latin typeface="Comic Sans MS" pitchFamily="66" charset="0"/>
              </a:rPr>
              <a:t>e</a:t>
            </a:r>
            <a:r>
              <a:rPr lang="en-US" altLang="zh-CN" sz="2400" baseline="-25000">
                <a:latin typeface="Comic Sans MS" pitchFamily="66" charset="0"/>
              </a:rPr>
              <a:t>i</a:t>
            </a:r>
            <a:r>
              <a:rPr lang="en-US" altLang="zh-CN" sz="2400">
                <a:latin typeface="Comic Sans MS" pitchFamily="66" charset="0"/>
              </a:rPr>
              <a:t>.Perm(X) </a:t>
            </a:r>
            <a:r>
              <a:rPr lang="zh-CN" altLang="en-US" sz="2400">
                <a:latin typeface="Comic Sans MS" pitchFamily="66" charset="0"/>
              </a:rPr>
              <a:t>表示在</a:t>
            </a:r>
            <a:r>
              <a:rPr lang="en-US" altLang="zh-CN" sz="2400">
                <a:latin typeface="Comic Sans MS" pitchFamily="66" charset="0"/>
              </a:rPr>
              <a:t>Perm(X)</a:t>
            </a:r>
            <a:r>
              <a:rPr lang="zh-CN" altLang="en-US" sz="2400">
                <a:latin typeface="Comic Sans MS" pitchFamily="66" charset="0"/>
              </a:rPr>
              <a:t>中的每个排列方式前面均加上</a:t>
            </a:r>
            <a:r>
              <a:rPr lang="en-US" altLang="zh-CN" sz="2400">
                <a:latin typeface="Comic Sans MS" pitchFamily="66" charset="0"/>
              </a:rPr>
              <a:t>e</a:t>
            </a:r>
            <a:r>
              <a:rPr lang="en-US" altLang="zh-CN" sz="2400" baseline="-25000">
                <a:latin typeface="Comic Sans MS" pitchFamily="66" charset="0"/>
              </a:rPr>
              <a:t>i</a:t>
            </a:r>
            <a:r>
              <a:rPr lang="zh-CN" altLang="en-US" sz="2400">
                <a:latin typeface="Comic Sans MS" pitchFamily="66" charset="0"/>
              </a:rPr>
              <a:t>以后的排列方式</a:t>
            </a:r>
          </a:p>
        </p:txBody>
      </p:sp>
      <p:sp>
        <p:nvSpPr>
          <p:cNvPr id="668677" name="Rectangle 5"/>
          <p:cNvSpPr>
            <a:spLocks noChangeArrowheads="1"/>
          </p:cNvSpPr>
          <p:nvPr/>
        </p:nvSpPr>
        <p:spPr bwMode="auto">
          <a:xfrm>
            <a:off x="0" y="4219575"/>
            <a:ext cx="9144000" cy="2665413"/>
          </a:xfrm>
          <a:prstGeom prst="rect">
            <a:avLst/>
          </a:prstGeom>
          <a:solidFill>
            <a:srgbClr val="CCECFF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2400">
                <a:latin typeface="Comic Sans MS" pitchFamily="66" charset="0"/>
              </a:rPr>
              <a:t>例如：</a:t>
            </a:r>
            <a:r>
              <a:rPr lang="en-US" altLang="zh-CN" sz="2400">
                <a:latin typeface="Comic Sans MS" pitchFamily="66" charset="0"/>
              </a:rPr>
              <a:t>E={a,b,c} then E</a:t>
            </a:r>
            <a:r>
              <a:rPr lang="en-US" altLang="zh-CN" sz="2400" baseline="-25000">
                <a:latin typeface="Comic Sans MS" pitchFamily="66" charset="0"/>
              </a:rPr>
              <a:t>1</a:t>
            </a:r>
            <a:r>
              <a:rPr lang="en-US" altLang="zh-CN" sz="2400">
                <a:latin typeface="Comic Sans MS" pitchFamily="66" charset="0"/>
              </a:rPr>
              <a:t>={b,c} Perm(E</a:t>
            </a:r>
            <a:r>
              <a:rPr lang="en-US" altLang="zh-CN" sz="2400" baseline="-25000">
                <a:latin typeface="Comic Sans MS" pitchFamily="66" charset="0"/>
              </a:rPr>
              <a:t>1</a:t>
            </a:r>
            <a:r>
              <a:rPr lang="en-US" altLang="zh-CN" sz="2400">
                <a:latin typeface="Comic Sans MS" pitchFamily="66" charset="0"/>
              </a:rPr>
              <a:t>)={bc,cb} e</a:t>
            </a:r>
            <a:r>
              <a:rPr lang="en-US" altLang="zh-CN" sz="2400" baseline="-25000">
                <a:latin typeface="Comic Sans MS" pitchFamily="66" charset="0"/>
              </a:rPr>
              <a:t>1</a:t>
            </a:r>
            <a:r>
              <a:rPr lang="en-US" altLang="zh-CN" sz="2400">
                <a:latin typeface="Comic Sans MS" pitchFamily="66" charset="0"/>
              </a:rPr>
              <a:t>.Perm(E</a:t>
            </a:r>
            <a:r>
              <a:rPr lang="en-US" altLang="zh-CN" sz="2400" baseline="-25000">
                <a:latin typeface="Comic Sans MS" pitchFamily="66" charset="0"/>
              </a:rPr>
              <a:t>1</a:t>
            </a:r>
            <a:r>
              <a:rPr lang="en-US" altLang="zh-CN" sz="2400">
                <a:latin typeface="Comic Sans MS" pitchFamily="66" charset="0"/>
              </a:rPr>
              <a:t>)={abc,acb}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2400">
                <a:latin typeface="Comic Sans MS" pitchFamily="66" charset="0"/>
              </a:rPr>
              <a:t>递归定义：当</a:t>
            </a:r>
            <a:r>
              <a:rPr lang="en-US" altLang="zh-CN" sz="2400">
                <a:latin typeface="Comic Sans MS" pitchFamily="66" charset="0"/>
              </a:rPr>
              <a:t>n=1</a:t>
            </a:r>
            <a:r>
              <a:rPr lang="zh-CN" altLang="en-US" sz="2400">
                <a:latin typeface="Comic Sans MS" pitchFamily="66" charset="0"/>
              </a:rPr>
              <a:t>时，只可能产生一种排列，所以</a:t>
            </a:r>
            <a:r>
              <a:rPr lang="en-US" altLang="zh-CN" sz="2400">
                <a:latin typeface="Comic Sans MS" pitchFamily="66" charset="0"/>
              </a:rPr>
              <a:t>Perm(E)={e}</a:t>
            </a:r>
            <a:r>
              <a:rPr lang="zh-CN" altLang="en-US" sz="2400">
                <a:latin typeface="Comic Sans MS" pitchFamily="66" charset="0"/>
              </a:rPr>
              <a:t>，当</a:t>
            </a:r>
            <a:r>
              <a:rPr lang="en-US" altLang="zh-CN" sz="2400">
                <a:latin typeface="Comic Sans MS" pitchFamily="66" charset="0"/>
              </a:rPr>
              <a:t>n&gt;1</a:t>
            </a:r>
            <a:r>
              <a:rPr lang="zh-CN" altLang="en-US" sz="2400">
                <a:latin typeface="Comic Sans MS" pitchFamily="66" charset="0"/>
              </a:rPr>
              <a:t>时</a:t>
            </a:r>
            <a:r>
              <a:rPr lang="en-US" altLang="zh-CN" sz="2400">
                <a:latin typeface="Comic Sans MS" pitchFamily="66" charset="0"/>
              </a:rPr>
              <a:t>Perm(E)= e</a:t>
            </a:r>
            <a:r>
              <a:rPr lang="en-US" altLang="zh-CN" sz="2400" baseline="-25000">
                <a:latin typeface="Comic Sans MS" pitchFamily="66" charset="0"/>
              </a:rPr>
              <a:t>1</a:t>
            </a:r>
            <a:r>
              <a:rPr lang="en-US" altLang="zh-CN" sz="2400">
                <a:latin typeface="Comic Sans MS" pitchFamily="66" charset="0"/>
              </a:rPr>
              <a:t>.Perm(E</a:t>
            </a:r>
            <a:r>
              <a:rPr lang="en-US" altLang="zh-CN" sz="2400" baseline="-25000">
                <a:latin typeface="Comic Sans MS" pitchFamily="66" charset="0"/>
              </a:rPr>
              <a:t>1</a:t>
            </a:r>
            <a:r>
              <a:rPr lang="en-US" altLang="zh-CN" sz="2400">
                <a:latin typeface="Comic Sans MS" pitchFamily="66" charset="0"/>
              </a:rPr>
              <a:t>)+e</a:t>
            </a:r>
            <a:r>
              <a:rPr lang="en-US" altLang="zh-CN" sz="2400" baseline="-25000">
                <a:latin typeface="Comic Sans MS" pitchFamily="66" charset="0"/>
              </a:rPr>
              <a:t>2</a:t>
            </a:r>
            <a:r>
              <a:rPr lang="en-US" altLang="zh-CN" sz="2400">
                <a:latin typeface="Comic Sans MS" pitchFamily="66" charset="0"/>
              </a:rPr>
              <a:t>.Perm(E</a:t>
            </a:r>
            <a:r>
              <a:rPr lang="en-US" altLang="zh-CN" sz="2400" baseline="-25000">
                <a:latin typeface="Comic Sans MS" pitchFamily="66" charset="0"/>
              </a:rPr>
              <a:t>2</a:t>
            </a:r>
            <a:r>
              <a:rPr lang="en-US" altLang="zh-CN" sz="2400">
                <a:latin typeface="Comic Sans MS" pitchFamily="66" charset="0"/>
              </a:rPr>
              <a:t>)+…+ e</a:t>
            </a:r>
            <a:r>
              <a:rPr lang="en-US" altLang="zh-CN" sz="2400" baseline="-25000">
                <a:latin typeface="Comic Sans MS" pitchFamily="66" charset="0"/>
              </a:rPr>
              <a:t>n</a:t>
            </a:r>
            <a:r>
              <a:rPr lang="en-US" altLang="zh-CN" sz="2400">
                <a:latin typeface="Comic Sans MS" pitchFamily="66" charset="0"/>
              </a:rPr>
              <a:t>.Perm(E</a:t>
            </a:r>
            <a:r>
              <a:rPr lang="en-US" altLang="zh-CN" sz="2400" baseline="-25000">
                <a:latin typeface="Comic Sans MS" pitchFamily="66" charset="0"/>
              </a:rPr>
              <a:t>n</a:t>
            </a:r>
            <a:r>
              <a:rPr lang="en-US" altLang="zh-CN" sz="2400">
                <a:latin typeface="Comic Sans MS" pitchFamily="66" charset="0"/>
              </a:rPr>
              <a:t>)</a:t>
            </a:r>
            <a:r>
              <a:rPr lang="zh-CN" altLang="en-US" sz="2400">
                <a:latin typeface="Comic Sans MS" pitchFamily="66" charset="0"/>
              </a:rPr>
              <a:t> 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2400">
                <a:latin typeface="Comic Sans MS" pitchFamily="66" charset="0"/>
              </a:rPr>
              <a:t>在这个递归定义中我们用</a:t>
            </a:r>
            <a:r>
              <a:rPr lang="en-US" altLang="zh-CN" sz="2400">
                <a:latin typeface="Comic Sans MS" pitchFamily="66" charset="0"/>
              </a:rPr>
              <a:t>n</a:t>
            </a:r>
            <a:r>
              <a:rPr lang="zh-CN" altLang="en-US" sz="2400">
                <a:latin typeface="Comic Sans MS" pitchFamily="66" charset="0"/>
              </a:rPr>
              <a:t>个</a:t>
            </a:r>
            <a:r>
              <a:rPr lang="en-US" altLang="zh-CN" sz="2400">
                <a:latin typeface="Comic Sans MS" pitchFamily="66" charset="0"/>
              </a:rPr>
              <a:t>Perm(X)</a:t>
            </a:r>
            <a:r>
              <a:rPr lang="zh-CN" altLang="en-US" sz="2400">
                <a:latin typeface="Comic Sans MS" pitchFamily="66" charset="0"/>
              </a:rPr>
              <a:t>来定义</a:t>
            </a:r>
            <a:r>
              <a:rPr lang="en-US" altLang="zh-CN" sz="2400">
                <a:latin typeface="Comic Sans MS" pitchFamily="66" charset="0"/>
              </a:rPr>
              <a:t>Perm(E)</a:t>
            </a:r>
            <a:r>
              <a:rPr lang="zh-CN" altLang="en-US" sz="2400">
                <a:latin typeface="Comic Sans MS" pitchFamily="66" charset="0"/>
              </a:rPr>
              <a:t>，其中每个</a:t>
            </a:r>
            <a:r>
              <a:rPr lang="en-US" altLang="zh-CN" sz="2400">
                <a:latin typeface="Comic Sans MS" pitchFamily="66" charset="0"/>
              </a:rPr>
              <a:t>X</a:t>
            </a:r>
            <a:r>
              <a:rPr lang="zh-CN" altLang="en-US" sz="2400">
                <a:latin typeface="Comic Sans MS" pitchFamily="66" charset="0"/>
              </a:rPr>
              <a:t>包含</a:t>
            </a:r>
            <a:r>
              <a:rPr lang="en-US" altLang="zh-CN" sz="2400">
                <a:latin typeface="Comic Sans MS" pitchFamily="66" charset="0"/>
              </a:rPr>
              <a:t>n-1</a:t>
            </a:r>
            <a:r>
              <a:rPr lang="zh-CN" altLang="en-US" sz="2400">
                <a:latin typeface="Comic Sans MS" pitchFamily="66" charset="0"/>
              </a:rPr>
              <a:t>个元素</a:t>
            </a:r>
            <a:endParaRPr lang="en-US" altLang="zh-CN" sz="2400">
              <a:latin typeface="Comic Sans MS" pitchFamily="66" charset="0"/>
            </a:endParaRPr>
          </a:p>
        </p:txBody>
      </p:sp>
      <p:sp>
        <p:nvSpPr>
          <p:cNvPr id="668678" name="Rectangle 6"/>
          <p:cNvSpPr>
            <a:spLocks noChangeArrowheads="1"/>
          </p:cNvSpPr>
          <p:nvPr/>
        </p:nvSpPr>
        <p:spPr bwMode="auto">
          <a:xfrm>
            <a:off x="0" y="1484313"/>
            <a:ext cx="5724525" cy="48244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template &lt;class T&gt;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void Perm(T list[],int k, int m )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{//</a:t>
            </a:r>
            <a:r>
              <a:rPr lang="zh-CN" altLang="en-US" sz="2000">
                <a:latin typeface="Comic Sans MS" pitchFamily="66" charset="0"/>
              </a:rPr>
              <a:t>生成</a:t>
            </a:r>
            <a:r>
              <a:rPr lang="en-US" altLang="zh-CN" sz="2000">
                <a:latin typeface="Comic Sans MS" pitchFamily="66" charset="0"/>
              </a:rPr>
              <a:t>list [k: m]</a:t>
            </a:r>
            <a:r>
              <a:rPr lang="zh-CN" altLang="en-US" sz="2000">
                <a:latin typeface="Comic Sans MS" pitchFamily="66" charset="0"/>
              </a:rPr>
              <a:t>的所有排列方式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	int	i;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	if( k==m) {//</a:t>
            </a:r>
            <a:r>
              <a:rPr lang="zh-CN" altLang="en-US" sz="2000">
                <a:latin typeface="Comic Sans MS" pitchFamily="66" charset="0"/>
              </a:rPr>
              <a:t>输出一个排列方式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	   for (i=0; i&lt;=m; i++)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		cout &lt;&lt; list[i];	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	   cout &lt;&lt; endl;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	} else //list[k: m]</a:t>
            </a:r>
            <a:r>
              <a:rPr lang="zh-CN" altLang="en-US" sz="2000">
                <a:latin typeface="Comic Sans MS" pitchFamily="66" charset="0"/>
              </a:rPr>
              <a:t>有多个排列方式 递归产生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2000">
                <a:latin typeface="Comic Sans MS" pitchFamily="66" charset="0"/>
              </a:rPr>
              <a:t>	   </a:t>
            </a:r>
            <a:r>
              <a:rPr lang="en-US" altLang="zh-CN" sz="2000">
                <a:latin typeface="Comic Sans MS" pitchFamily="66" charset="0"/>
              </a:rPr>
              <a:t>for (i=k; i&lt;=m; i++)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		Swap(list[k], list[i]);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		Perm(list, k+1, m);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		Swap(list[k], list[i]); 	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	   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} //</a:t>
            </a:r>
            <a:r>
              <a:rPr lang="zh-CN" altLang="en-US" sz="2000">
                <a:latin typeface="Comic Sans MS" pitchFamily="66" charset="0"/>
              </a:rPr>
              <a:t>程序</a:t>
            </a:r>
            <a:r>
              <a:rPr lang="en-US" altLang="zh-CN" sz="2000">
                <a:latin typeface="Comic Sans MS" pitchFamily="66" charset="0"/>
              </a:rPr>
              <a:t>1-10</a:t>
            </a:r>
          </a:p>
        </p:txBody>
      </p:sp>
      <p:sp>
        <p:nvSpPr>
          <p:cNvPr id="668679" name="Rectangle 7"/>
          <p:cNvSpPr>
            <a:spLocks noChangeArrowheads="1"/>
          </p:cNvSpPr>
          <p:nvPr/>
        </p:nvSpPr>
        <p:spPr bwMode="auto">
          <a:xfrm>
            <a:off x="4787900" y="5229225"/>
            <a:ext cx="4392613" cy="16557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template &lt;class T&gt;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inline void Swap( T&amp;  a, T&amp; b )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{//</a:t>
            </a:r>
            <a:r>
              <a:rPr lang="zh-CN" altLang="en-US" sz="2000">
                <a:latin typeface="Comic Sans MS" pitchFamily="66" charset="0"/>
              </a:rPr>
              <a:t>交换</a:t>
            </a:r>
            <a:r>
              <a:rPr lang="en-US" altLang="zh-CN" sz="2000">
                <a:latin typeface="Comic Sans MS" pitchFamily="66" charset="0"/>
              </a:rPr>
              <a:t>a,b</a:t>
            </a:r>
            <a:endParaRPr lang="zh-CN" altLang="en-US" sz="2000">
              <a:latin typeface="Comic Sans MS" pitchFamily="66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	T temp=a; a=b; b=temp;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} //</a:t>
            </a:r>
            <a:r>
              <a:rPr lang="zh-CN" altLang="en-US" sz="2000">
                <a:latin typeface="Comic Sans MS" pitchFamily="66" charset="0"/>
              </a:rPr>
              <a:t>程序</a:t>
            </a:r>
            <a:r>
              <a:rPr lang="en-US" altLang="zh-CN" sz="2000">
                <a:latin typeface="Comic Sans MS" pitchFamily="66" charset="0"/>
              </a:rPr>
              <a:t>1-11</a:t>
            </a:r>
          </a:p>
        </p:txBody>
      </p:sp>
      <p:sp>
        <p:nvSpPr>
          <p:cNvPr id="668680" name="AutoShape 8"/>
          <p:cNvSpPr>
            <a:spLocks noChangeArrowheads="1"/>
          </p:cNvSpPr>
          <p:nvPr/>
        </p:nvSpPr>
        <p:spPr bwMode="auto">
          <a:xfrm>
            <a:off x="3851275" y="1484313"/>
            <a:ext cx="1873250" cy="360362"/>
          </a:xfrm>
          <a:prstGeom prst="wedgeRoundRectCallout">
            <a:avLst>
              <a:gd name="adj1" fmla="val -81523"/>
              <a:gd name="adj2" fmla="val 42954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1" lang="en-US" altLang="zh-CN">
                <a:latin typeface="Tahoma" pitchFamily="34" charset="0"/>
              </a:rPr>
              <a:t>Perm[L[],0,n-1]</a:t>
            </a:r>
          </a:p>
        </p:txBody>
      </p:sp>
      <p:sp>
        <p:nvSpPr>
          <p:cNvPr id="668681" name="Rectangle 9"/>
          <p:cNvSpPr>
            <a:spLocks noChangeArrowheads="1"/>
          </p:cNvSpPr>
          <p:nvPr/>
        </p:nvSpPr>
        <p:spPr bwMode="auto">
          <a:xfrm>
            <a:off x="4714875" y="1341438"/>
            <a:ext cx="4465638" cy="3743325"/>
          </a:xfrm>
          <a:prstGeom prst="rect">
            <a:avLst/>
          </a:prstGeom>
          <a:solidFill>
            <a:srgbClr val="19C7CB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Call [^] {abcd} -&gt;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[a]{bcd}-&gt;[ab]{cd}	-&gt;[abc]{d}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				-&gt;[abd]{c}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		 -&gt;[ac]{bd}	-&gt;[acb]{d}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				-&gt;[acd]{b}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		 -&gt;[ad]{bc}	-&gt;[adb]{c}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				-&gt;[adc]{b}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[b]{acd}-&gt;[ba]{cd}	-&gt;[bac]{d}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				-&gt;[bad]{c}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… 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6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6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68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68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6" dur="500"/>
                                        <p:tgtEl>
                                          <p:spTgt spid="6686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9" dur="500"/>
                                        <p:tgtEl>
                                          <p:spTgt spid="6686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68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68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68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68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68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68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68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68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8675" grpId="0" build="p"/>
      <p:bldP spid="668676" grpId="0" animBg="1"/>
      <p:bldP spid="668676" grpId="1" animBg="1"/>
      <p:bldP spid="668677" grpId="0" animBg="1"/>
      <p:bldP spid="668677" grpId="1" animBg="1"/>
      <p:bldP spid="668678" grpId="0" animBg="1"/>
      <p:bldP spid="668679" grpId="0" animBg="1"/>
      <p:bldP spid="668680" grpId="0" animBg="1"/>
      <p:bldP spid="66868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7EF258B-2436-4FEB-A531-120E690237BA}" type="datetime7">
              <a:rPr lang="zh-CN" altLang="en-US">
                <a:ea typeface="宋体" charset="-122"/>
              </a:rPr>
              <a:pPr/>
              <a:t>19.9.4</a:t>
            </a:fld>
            <a:endParaRPr lang="en-US" altLang="zh-CN">
              <a:ea typeface="宋体" charset="-122"/>
            </a:endParaRPr>
          </a:p>
        </p:txBody>
      </p:sp>
      <p:sp>
        <p:nvSpPr>
          <p:cNvPr id="2048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13C4E2-3813-4F7D-A773-10554027C91D}" type="slidenum">
              <a:rPr lang="zh-CN" altLang="en-US">
                <a:ea typeface="宋体" charset="-122"/>
              </a:rPr>
              <a:pPr/>
              <a:t>18</a:t>
            </a:fld>
            <a:endParaRPr lang="en-US" altLang="zh-CN">
              <a:ea typeface="宋体" charset="-122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1.3	</a:t>
            </a:r>
            <a:r>
              <a:rPr lang="zh-CN" altLang="en-US"/>
              <a:t>动态存储分配</a:t>
            </a:r>
          </a:p>
        </p:txBody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84313"/>
            <a:ext cx="8540750" cy="4270375"/>
          </a:xfrm>
        </p:spPr>
        <p:txBody>
          <a:bodyPr/>
          <a:lstStyle/>
          <a:p>
            <a:pPr eaLnBrk="1" hangingPunct="1"/>
            <a:r>
              <a:rPr lang="en-US" altLang="zh-CN">
                <a:latin typeface="Comic Sans MS" pitchFamily="66" charset="0"/>
              </a:rPr>
              <a:t>1. </a:t>
            </a:r>
            <a:r>
              <a:rPr lang="zh-CN" altLang="en-US">
                <a:latin typeface="Comic Sans MS" pitchFamily="66" charset="0"/>
              </a:rPr>
              <a:t>操作符</a:t>
            </a:r>
            <a:r>
              <a:rPr lang="en-US" altLang="zh-CN">
                <a:latin typeface="Comic Sans MS" pitchFamily="66" charset="0"/>
              </a:rPr>
              <a:t>new</a:t>
            </a:r>
          </a:p>
          <a:p>
            <a:pPr lvl="1" eaLnBrk="1" hangingPunct="1"/>
            <a:r>
              <a:rPr lang="en-US" altLang="zh-CN">
                <a:latin typeface="Comic Sans MS" pitchFamily="66" charset="0"/>
              </a:rPr>
              <a:t>C++</a:t>
            </a:r>
            <a:r>
              <a:rPr lang="zh-CN" altLang="en-US">
                <a:latin typeface="Comic Sans MS" pitchFamily="66" charset="0"/>
              </a:rPr>
              <a:t>操作符</a:t>
            </a:r>
            <a:r>
              <a:rPr lang="en-US" altLang="zh-CN">
                <a:latin typeface="Comic Sans MS" pitchFamily="66" charset="0"/>
              </a:rPr>
              <a:t>new</a:t>
            </a:r>
            <a:r>
              <a:rPr lang="zh-CN" altLang="en-US">
                <a:latin typeface="Comic Sans MS" pitchFamily="66" charset="0"/>
              </a:rPr>
              <a:t>可用来动态存储分配，该操作符返回一个指向所分配空间的指针。</a:t>
            </a:r>
          </a:p>
          <a:p>
            <a:pPr lvl="1" eaLnBrk="1" hangingPunct="1"/>
            <a:r>
              <a:rPr lang="zh-CN" altLang="en-US">
                <a:latin typeface="Comic Sans MS" pitchFamily="66" charset="0"/>
              </a:rPr>
              <a:t>例如：下面语句为一个整数动态分配存储空间</a:t>
            </a:r>
          </a:p>
          <a:p>
            <a:pPr lvl="2" eaLnBrk="1" hangingPunct="1"/>
            <a:r>
              <a:rPr lang="en-US" altLang="zh-CN">
                <a:latin typeface="Comic Sans MS" pitchFamily="66" charset="0"/>
              </a:rPr>
              <a:t>int *y;  		//</a:t>
            </a:r>
            <a:r>
              <a:rPr lang="zh-CN" altLang="en-US">
                <a:latin typeface="Comic Sans MS" pitchFamily="66" charset="0"/>
              </a:rPr>
              <a:t>宣告指针</a:t>
            </a:r>
          </a:p>
          <a:p>
            <a:pPr lvl="2" eaLnBrk="1" hangingPunct="1"/>
            <a:r>
              <a:rPr lang="en-US" altLang="zh-CN">
                <a:latin typeface="Comic Sans MS" pitchFamily="66" charset="0"/>
              </a:rPr>
              <a:t>y=new int;		//</a:t>
            </a:r>
            <a:r>
              <a:rPr lang="zh-CN" altLang="en-US">
                <a:latin typeface="Comic Sans MS" pitchFamily="66" charset="0"/>
              </a:rPr>
              <a:t>分配存储空间</a:t>
            </a:r>
          </a:p>
          <a:p>
            <a:pPr lvl="2" eaLnBrk="1" hangingPunct="1"/>
            <a:r>
              <a:rPr lang="en-US" altLang="zh-CN">
                <a:latin typeface="Comic Sans MS" pitchFamily="66" charset="0"/>
              </a:rPr>
              <a:t>*y=10;		//</a:t>
            </a:r>
            <a:r>
              <a:rPr lang="zh-CN" altLang="en-US">
                <a:latin typeface="Comic Sans MS" pitchFamily="66" charset="0"/>
              </a:rPr>
              <a:t>赋值</a:t>
            </a:r>
          </a:p>
          <a:p>
            <a:pPr lvl="1" eaLnBrk="1" hangingPunct="1"/>
            <a:r>
              <a:rPr lang="zh-CN" altLang="en-US">
                <a:latin typeface="Comic Sans MS" pitchFamily="66" charset="0"/>
              </a:rPr>
              <a:t>我们可以将上面三步适当合并</a:t>
            </a:r>
          </a:p>
          <a:p>
            <a:pPr lvl="2" eaLnBrk="1" hangingPunct="1"/>
            <a:r>
              <a:rPr lang="en-US" altLang="zh-CN">
                <a:latin typeface="Comic Sans MS" pitchFamily="66" charset="0"/>
              </a:rPr>
              <a:t>int *y = new int</a:t>
            </a:r>
            <a:r>
              <a:rPr lang="en-US" altLang="zh-CN">
                <a:solidFill>
                  <a:schemeClr val="hlink"/>
                </a:solidFill>
                <a:latin typeface="Comic Sans MS" pitchFamily="66" charset="0"/>
              </a:rPr>
              <a:t>;</a:t>
            </a:r>
            <a:r>
              <a:rPr lang="en-US" altLang="zh-CN">
                <a:latin typeface="Comic Sans MS" pitchFamily="66" charset="0"/>
              </a:rPr>
              <a:t> *y=10</a:t>
            </a:r>
            <a:r>
              <a:rPr lang="en-US" altLang="zh-CN">
                <a:solidFill>
                  <a:schemeClr val="hlink"/>
                </a:solidFill>
                <a:latin typeface="Comic Sans MS" pitchFamily="66" charset="0"/>
              </a:rPr>
              <a:t>;</a:t>
            </a:r>
          </a:p>
          <a:p>
            <a:pPr lvl="2" eaLnBrk="1" hangingPunct="1"/>
            <a:r>
              <a:rPr lang="zh-CN" altLang="en-US">
                <a:latin typeface="Comic Sans MS" pitchFamily="66" charset="0"/>
              </a:rPr>
              <a:t>或 </a:t>
            </a:r>
            <a:r>
              <a:rPr lang="en-US" altLang="zh-CN">
                <a:latin typeface="Comic Sans MS" pitchFamily="66" charset="0"/>
              </a:rPr>
              <a:t>int *y</a:t>
            </a:r>
            <a:r>
              <a:rPr lang="en-US" altLang="zh-CN">
                <a:solidFill>
                  <a:schemeClr val="hlink"/>
                </a:solidFill>
                <a:latin typeface="Comic Sans MS" pitchFamily="66" charset="0"/>
              </a:rPr>
              <a:t>;</a:t>
            </a:r>
            <a:r>
              <a:rPr lang="en-US" altLang="zh-CN">
                <a:latin typeface="Comic Sans MS" pitchFamily="66" charset="0"/>
              </a:rPr>
              <a:t>	y=new int(10)</a:t>
            </a:r>
            <a:r>
              <a:rPr lang="en-US" altLang="zh-CN">
                <a:solidFill>
                  <a:schemeClr val="hlink"/>
                </a:solidFill>
                <a:latin typeface="Comic Sans MS" pitchFamily="66" charset="0"/>
              </a:rPr>
              <a:t>;</a:t>
            </a:r>
          </a:p>
          <a:p>
            <a:pPr lvl="2" eaLnBrk="1" hangingPunct="1"/>
            <a:r>
              <a:rPr lang="zh-CN" altLang="en-US">
                <a:latin typeface="Comic Sans MS" pitchFamily="66" charset="0"/>
              </a:rPr>
              <a:t>或 </a:t>
            </a:r>
            <a:r>
              <a:rPr lang="en-US" altLang="zh-CN">
                <a:latin typeface="Comic Sans MS" pitchFamily="66" charset="0"/>
              </a:rPr>
              <a:t>int *y= new int(10)</a:t>
            </a:r>
            <a:r>
              <a:rPr lang="en-US" altLang="zh-CN">
                <a:solidFill>
                  <a:schemeClr val="hlink"/>
                </a:solidFill>
                <a:latin typeface="Comic Sans MS" pitchFamily="66" charset="0"/>
              </a:rPr>
              <a:t>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6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6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6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6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6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6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6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6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6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6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6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6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6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6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969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F000088A-7880-4DBD-96F4-B7F769F564E7}" type="datetime7">
              <a:rPr lang="zh-CN" altLang="en-US">
                <a:ea typeface="宋体" charset="-122"/>
              </a:rPr>
              <a:pPr/>
              <a:t>19.9.4</a:t>
            </a:fld>
            <a:endParaRPr lang="en-US" altLang="zh-CN">
              <a:ea typeface="宋体" charset="-122"/>
            </a:endParaRPr>
          </a:p>
        </p:txBody>
      </p:sp>
      <p:sp>
        <p:nvSpPr>
          <p:cNvPr id="2150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DFDC8B-1696-4E07-89DD-D27096079A1D}" type="slidenum">
              <a:rPr lang="zh-CN" altLang="en-US">
                <a:ea typeface="宋体" charset="-122"/>
              </a:rPr>
              <a:pPr/>
              <a:t>19</a:t>
            </a:fld>
            <a:endParaRPr lang="en-US" altLang="zh-CN">
              <a:ea typeface="宋体" charset="-122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1.3	</a:t>
            </a:r>
            <a:r>
              <a:rPr lang="zh-CN" altLang="en-US"/>
              <a:t>动态存储分配</a:t>
            </a:r>
          </a:p>
        </p:txBody>
      </p:sp>
      <p:sp>
        <p:nvSpPr>
          <p:cNvPr id="67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Comic Sans MS" pitchFamily="66" charset="0"/>
              </a:rPr>
              <a:t>2.</a:t>
            </a:r>
            <a:r>
              <a:rPr lang="zh-CN" altLang="en-US">
                <a:latin typeface="Comic Sans MS" pitchFamily="66" charset="0"/>
              </a:rPr>
              <a:t>一维数组</a:t>
            </a:r>
          </a:p>
          <a:p>
            <a:pPr lvl="1" eaLnBrk="1" hangingPunct="1"/>
            <a:r>
              <a:rPr lang="zh-CN" altLang="en-US">
                <a:latin typeface="Comic Sans MS" pitchFamily="66" charset="0"/>
              </a:rPr>
              <a:t>在许多情况我们无法在编译时事先知道数组的大小，这样他们需要动态分配存储空间。</a:t>
            </a:r>
          </a:p>
          <a:p>
            <a:pPr lvl="1" eaLnBrk="1" hangingPunct="1"/>
            <a:r>
              <a:rPr lang="zh-CN" altLang="en-US">
                <a:latin typeface="Comic Sans MS" pitchFamily="66" charset="0"/>
              </a:rPr>
              <a:t>为了在运行时创建一个一维浮点数组</a:t>
            </a:r>
            <a:r>
              <a:rPr lang="en-US" altLang="zh-CN">
                <a:latin typeface="Comic Sans MS" pitchFamily="66" charset="0"/>
              </a:rPr>
              <a:t>X</a:t>
            </a:r>
            <a:r>
              <a:rPr lang="zh-CN" altLang="en-US">
                <a:latin typeface="Comic Sans MS" pitchFamily="66" charset="0"/>
              </a:rPr>
              <a:t>，我们需要把</a:t>
            </a:r>
            <a:r>
              <a:rPr lang="en-US" altLang="zh-CN">
                <a:latin typeface="Comic Sans MS" pitchFamily="66" charset="0"/>
              </a:rPr>
              <a:t>X</a:t>
            </a:r>
            <a:r>
              <a:rPr lang="zh-CN" altLang="en-US">
                <a:latin typeface="Comic Sans MS" pitchFamily="66" charset="0"/>
              </a:rPr>
              <a:t>宣告为指向</a:t>
            </a:r>
            <a:r>
              <a:rPr lang="en-US" altLang="zh-CN">
                <a:latin typeface="Comic Sans MS" pitchFamily="66" charset="0"/>
              </a:rPr>
              <a:t>float</a:t>
            </a:r>
            <a:r>
              <a:rPr lang="zh-CN" altLang="en-US">
                <a:latin typeface="Comic Sans MS" pitchFamily="66" charset="0"/>
              </a:rPr>
              <a:t>的指针，然后为数组分配空间。</a:t>
            </a:r>
          </a:p>
          <a:p>
            <a:pPr lvl="1" eaLnBrk="1" hangingPunct="1"/>
            <a:r>
              <a:rPr lang="zh-CN" altLang="en-US">
                <a:latin typeface="Comic Sans MS" pitchFamily="66" charset="0"/>
              </a:rPr>
              <a:t>例如创建创建一个大小为</a:t>
            </a:r>
            <a:r>
              <a:rPr lang="en-US" altLang="zh-CN">
                <a:latin typeface="Comic Sans MS" pitchFamily="66" charset="0"/>
              </a:rPr>
              <a:t>n</a:t>
            </a:r>
            <a:r>
              <a:rPr lang="zh-CN" altLang="en-US">
                <a:latin typeface="Comic Sans MS" pitchFamily="66" charset="0"/>
              </a:rPr>
              <a:t>的一维浮点数组</a:t>
            </a:r>
            <a:r>
              <a:rPr lang="en-US" altLang="zh-CN">
                <a:latin typeface="Comic Sans MS" pitchFamily="66" charset="0"/>
              </a:rPr>
              <a:t>X</a:t>
            </a:r>
            <a:r>
              <a:rPr lang="zh-CN" altLang="en-US">
                <a:latin typeface="Comic Sans MS" pitchFamily="66" charset="0"/>
              </a:rPr>
              <a:t> ：</a:t>
            </a:r>
            <a:r>
              <a:rPr lang="en-US" altLang="zh-CN">
                <a:latin typeface="Comic Sans MS" pitchFamily="66" charset="0"/>
              </a:rPr>
              <a:t>float * X = new float[n];</a:t>
            </a:r>
          </a:p>
          <a:p>
            <a:pPr lvl="1" eaLnBrk="1" hangingPunct="1"/>
            <a:r>
              <a:rPr lang="zh-CN" altLang="en-US">
                <a:latin typeface="Comic Sans MS" pitchFamily="66" charset="0"/>
              </a:rPr>
              <a:t>使用时我们使用如下语法来访问数组的每个元素：</a:t>
            </a:r>
          </a:p>
          <a:p>
            <a:pPr lvl="2" eaLnBrk="1" hangingPunct="1"/>
            <a:r>
              <a:rPr lang="en-US" altLang="zh-CN">
                <a:latin typeface="Comic Sans MS" pitchFamily="66" charset="0"/>
              </a:rPr>
              <a:t>X[0]</a:t>
            </a:r>
            <a:r>
              <a:rPr lang="zh-CN" altLang="en-US">
                <a:latin typeface="Comic Sans MS" pitchFamily="66" charset="0"/>
              </a:rPr>
              <a:t>，</a:t>
            </a:r>
            <a:r>
              <a:rPr lang="en-US" altLang="zh-CN">
                <a:latin typeface="Comic Sans MS" pitchFamily="66" charset="0"/>
              </a:rPr>
              <a:t>X[1]</a:t>
            </a:r>
            <a:r>
              <a:rPr lang="zh-CN" altLang="en-US">
                <a:latin typeface="Comic Sans MS" pitchFamily="66" charset="0"/>
              </a:rPr>
              <a:t>，</a:t>
            </a:r>
            <a:r>
              <a:rPr lang="en-US" altLang="zh-CN">
                <a:latin typeface="Comic Sans MS" pitchFamily="66" charset="0"/>
              </a:rPr>
              <a:t>X[2]</a:t>
            </a:r>
            <a:r>
              <a:rPr lang="zh-CN" altLang="en-US">
                <a:latin typeface="Comic Sans MS" pitchFamily="66" charset="0"/>
              </a:rPr>
              <a:t>，</a:t>
            </a:r>
            <a:r>
              <a:rPr lang="en-US" altLang="zh-CN">
                <a:latin typeface="Comic Sans MS" pitchFamily="66" charset="0"/>
              </a:rPr>
              <a:t>…</a:t>
            </a:r>
            <a:r>
              <a:rPr lang="zh-CN" altLang="en-US">
                <a:latin typeface="Comic Sans MS" pitchFamily="66" charset="0"/>
              </a:rPr>
              <a:t>，</a:t>
            </a:r>
            <a:r>
              <a:rPr lang="en-US" altLang="zh-CN">
                <a:latin typeface="Comic Sans MS" pitchFamily="66" charset="0"/>
              </a:rPr>
              <a:t>X[n-1];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7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7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7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7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7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7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7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CBB7E47A-68C3-4D53-A303-28D029DEFECF}" type="datetime7">
              <a:rPr lang="zh-CN" altLang="en-US">
                <a:ea typeface="宋体" charset="-122"/>
              </a:rPr>
              <a:pPr/>
              <a:t>19.9.4</a:t>
            </a:fld>
            <a:endParaRPr lang="en-US" altLang="zh-CN">
              <a:ea typeface="宋体" charset="-122"/>
            </a:endParaRPr>
          </a:p>
        </p:txBody>
      </p:sp>
      <p:sp>
        <p:nvSpPr>
          <p:cNvPr id="409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19C354-2A79-4706-BE27-67F8EABCC63E}" type="slidenum">
              <a:rPr lang="zh-CN" altLang="en-US">
                <a:ea typeface="宋体" charset="-122"/>
              </a:rPr>
              <a:pPr/>
              <a:t>2</a:t>
            </a:fld>
            <a:endParaRPr lang="en-US" altLang="zh-CN">
              <a:ea typeface="宋体" charset="-122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3"/>
            <a:ext cx="8229600" cy="923925"/>
          </a:xfrm>
        </p:spPr>
        <p:txBody>
          <a:bodyPr/>
          <a:lstStyle/>
          <a:p>
            <a:pPr eaLnBrk="1" hangingPunct="1"/>
            <a:r>
              <a:rPr lang="en-US" altLang="zh-CN">
                <a:sym typeface="Webdings" pitchFamily="18" charset="2"/>
              </a:rPr>
              <a:t>CH1 Programming in C++</a:t>
            </a:r>
            <a:endParaRPr lang="zh-CN" altLang="en-US">
              <a:sym typeface="Webdings" pitchFamily="18" charset="2"/>
            </a:endParaRPr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5313" y="1600200"/>
            <a:ext cx="8091487" cy="45307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800"/>
              <a:t>本章回顾</a:t>
            </a:r>
            <a:r>
              <a:rPr lang="en-US" altLang="zh-CN" sz="2800"/>
              <a:t>C++</a:t>
            </a:r>
            <a:r>
              <a:rPr lang="zh-CN" altLang="en-US" sz="2800"/>
              <a:t>的基本特性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300"/>
              <a:t>参数传递方式、函数返回方式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300"/>
              <a:t>模板函数、递归函数、常量函数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300"/>
              <a:t>内存分配和释放函数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300"/>
              <a:t>异常处理结构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300"/>
              <a:t>类与摸板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300"/>
              <a:t>类的成员（共享、保护、私有）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300"/>
              <a:t>友员、操作符重载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/>
              <a:t>测试和调试程序的技巧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5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5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5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5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5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5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5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5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5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5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5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5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5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5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5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358428D-3E3F-4BE0-965B-841344FC4F1C}" type="datetime7">
              <a:rPr lang="zh-CN" altLang="en-US">
                <a:ea typeface="宋体" charset="-122"/>
              </a:rPr>
              <a:pPr/>
              <a:t>19.9.4</a:t>
            </a:fld>
            <a:endParaRPr lang="en-US" altLang="zh-CN">
              <a:ea typeface="宋体" charset="-122"/>
            </a:endParaRPr>
          </a:p>
        </p:txBody>
      </p:sp>
      <p:sp>
        <p:nvSpPr>
          <p:cNvPr id="2253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E80FCC-1FA0-44B4-9093-D3A8D13979ED}" type="slidenum">
              <a:rPr lang="zh-CN" altLang="en-US">
                <a:ea typeface="宋体" charset="-122"/>
              </a:rPr>
              <a:pPr/>
              <a:t>20</a:t>
            </a:fld>
            <a:endParaRPr lang="en-US" altLang="zh-CN">
              <a:ea typeface="宋体" charset="-122"/>
            </a:endParaRP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1.3	</a:t>
            </a:r>
            <a:r>
              <a:rPr lang="zh-CN" altLang="en-US"/>
              <a:t>动态存储分配</a:t>
            </a:r>
          </a:p>
        </p:txBody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540750" cy="427037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sz="2800">
                <a:latin typeface="Comic Sans MS" pitchFamily="66" charset="0"/>
              </a:rPr>
              <a:t>3.</a:t>
            </a:r>
            <a:r>
              <a:rPr lang="zh-CN" altLang="en-US" sz="2800">
                <a:latin typeface="Comic Sans MS" pitchFamily="66" charset="0"/>
              </a:rPr>
              <a:t>异常处理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300">
                <a:latin typeface="Comic Sans MS" pitchFamily="66" charset="0"/>
              </a:rPr>
              <a:t>在执行语句 </a:t>
            </a:r>
            <a:r>
              <a:rPr lang="en-US" altLang="zh-CN" sz="2300">
                <a:latin typeface="Comic Sans MS" pitchFamily="66" charset="0"/>
              </a:rPr>
              <a:t>float * x = new float [n]; </a:t>
            </a:r>
            <a:r>
              <a:rPr lang="zh-CN" altLang="en-US" sz="2300">
                <a:latin typeface="Comic Sans MS" pitchFamily="66" charset="0"/>
              </a:rPr>
              <a:t>时系统的空间不够怎么办？</a:t>
            </a:r>
            <a:r>
              <a:rPr lang="en-US" altLang="zh-CN" sz="2300">
                <a:latin typeface="Comic Sans MS" pitchFamily="66" charset="0"/>
              </a:rPr>
              <a:t>new</a:t>
            </a:r>
            <a:r>
              <a:rPr lang="zh-CN" altLang="en-US" sz="2300">
                <a:latin typeface="Comic Sans MS" pitchFamily="66" charset="0"/>
              </a:rPr>
              <a:t>在不能够分配足够的存储空间时，将引发一个异常</a:t>
            </a:r>
            <a:r>
              <a:rPr lang="en-US" altLang="zh-CN" sz="2300">
                <a:latin typeface="Comic Sans MS" pitchFamily="66" charset="0"/>
              </a:rPr>
              <a:t>(exception)</a:t>
            </a:r>
            <a:r>
              <a:rPr lang="zh-CN" altLang="en-US" sz="2300">
                <a:latin typeface="Comic Sans MS" pitchFamily="66" charset="0"/>
              </a:rPr>
              <a:t>。我们可以用 </a:t>
            </a:r>
            <a:r>
              <a:rPr lang="en-US" altLang="zh-CN" sz="2300">
                <a:latin typeface="Comic Sans MS" pitchFamily="66" charset="0"/>
              </a:rPr>
              <a:t>try – catch</a:t>
            </a:r>
            <a:r>
              <a:rPr lang="zh-CN" altLang="en-US" sz="2300">
                <a:latin typeface="Comic Sans MS" pitchFamily="66" charset="0"/>
              </a:rPr>
              <a:t>结构来捕获异常并处理它。</a:t>
            </a:r>
          </a:p>
          <a:p>
            <a:pPr lvl="2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100">
                <a:latin typeface="Comic Sans MS" pitchFamily="66" charset="0"/>
              </a:rPr>
              <a:t>float *x;</a:t>
            </a:r>
          </a:p>
          <a:p>
            <a:pPr lvl="2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100">
                <a:solidFill>
                  <a:schemeClr val="folHlink"/>
                </a:solidFill>
                <a:latin typeface="Comic Sans MS" pitchFamily="66" charset="0"/>
              </a:rPr>
              <a:t>try</a:t>
            </a:r>
            <a:r>
              <a:rPr lang="en-US" altLang="zh-CN" sz="2100">
                <a:latin typeface="Comic Sans MS" pitchFamily="66" charset="0"/>
              </a:rPr>
              <a:t> </a:t>
            </a:r>
            <a:r>
              <a:rPr lang="en-US" altLang="zh-CN" sz="2100">
                <a:solidFill>
                  <a:schemeClr val="hlink"/>
                </a:solidFill>
                <a:latin typeface="Comic Sans MS" pitchFamily="66" charset="0"/>
              </a:rPr>
              <a:t>{</a:t>
            </a:r>
            <a:r>
              <a:rPr lang="en-US" altLang="zh-CN" sz="2100">
                <a:latin typeface="Comic Sans MS" pitchFamily="66" charset="0"/>
              </a:rPr>
              <a:t> x = new float [n]; </a:t>
            </a:r>
            <a:r>
              <a:rPr lang="en-US" altLang="zh-CN" sz="2100">
                <a:solidFill>
                  <a:schemeClr val="hlink"/>
                </a:solidFill>
                <a:latin typeface="Comic Sans MS" pitchFamily="66" charset="0"/>
              </a:rPr>
              <a:t>}</a:t>
            </a:r>
          </a:p>
          <a:p>
            <a:pPr lvl="2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100">
                <a:solidFill>
                  <a:schemeClr val="folHlink"/>
                </a:solidFill>
                <a:latin typeface="Comic Sans MS" pitchFamily="66" charset="0"/>
              </a:rPr>
              <a:t>catch</a:t>
            </a:r>
            <a:r>
              <a:rPr lang="en-US" altLang="zh-CN" sz="2100">
                <a:latin typeface="Comic Sans MS" pitchFamily="66" charset="0"/>
              </a:rPr>
              <a:t> (</a:t>
            </a:r>
            <a:r>
              <a:rPr lang="en-US" altLang="zh-CN" sz="2100">
                <a:solidFill>
                  <a:schemeClr val="accent2"/>
                </a:solidFill>
                <a:latin typeface="Comic Sans MS" pitchFamily="66" charset="0"/>
              </a:rPr>
              <a:t>xalloc</a:t>
            </a:r>
            <a:r>
              <a:rPr lang="en-US" altLang="zh-CN" sz="2100">
                <a:latin typeface="Comic Sans MS" pitchFamily="66" charset="0"/>
              </a:rPr>
              <a:t>) </a:t>
            </a:r>
            <a:r>
              <a:rPr lang="en-US" altLang="zh-CN" sz="2100">
                <a:solidFill>
                  <a:srgbClr val="008000"/>
                </a:solidFill>
                <a:latin typeface="Comic Sans MS" pitchFamily="66" charset="0"/>
              </a:rPr>
              <a:t>{</a:t>
            </a:r>
          </a:p>
          <a:p>
            <a:pPr lvl="2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100">
                <a:latin typeface="Comic Sans MS" pitchFamily="66" charset="0"/>
              </a:rPr>
              <a:t>     cerr &lt;&lt; “Out of Memory” &lt;&lt; endl; exit(1);</a:t>
            </a:r>
          </a:p>
          <a:p>
            <a:pPr lvl="2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100">
                <a:solidFill>
                  <a:srgbClr val="008000"/>
                </a:solidFill>
                <a:latin typeface="Comic Sans MS" pitchFamily="66" charset="0"/>
              </a:rPr>
              <a:t>}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300">
                <a:latin typeface="Comic Sans MS" pitchFamily="66" charset="0"/>
              </a:rPr>
              <a:t>catch(…)</a:t>
            </a:r>
            <a:r>
              <a:rPr lang="zh-CN" altLang="en-US" sz="2300">
                <a:latin typeface="Comic Sans MS" pitchFamily="66" charset="0"/>
              </a:rPr>
              <a:t>可以捕获所有异常；一个</a:t>
            </a:r>
            <a:r>
              <a:rPr lang="en-US" altLang="zh-CN" sz="2300">
                <a:latin typeface="Comic Sans MS" pitchFamily="66" charset="0"/>
              </a:rPr>
              <a:t>try</a:t>
            </a:r>
            <a:r>
              <a:rPr lang="zh-CN" altLang="en-US" sz="2300">
                <a:latin typeface="Comic Sans MS" pitchFamily="66" charset="0"/>
              </a:rPr>
              <a:t>可以对应多个</a:t>
            </a:r>
            <a:r>
              <a:rPr lang="en-US" altLang="zh-CN" sz="2300">
                <a:latin typeface="Comic Sans MS" pitchFamily="66" charset="0"/>
              </a:rPr>
              <a:t>catch</a:t>
            </a:r>
            <a:r>
              <a:rPr lang="zh-CN" altLang="en-US" sz="2300">
                <a:latin typeface="Comic Sans MS" pitchFamily="66" charset="0"/>
              </a:rPr>
              <a:t>；有异常而没有</a:t>
            </a:r>
            <a:r>
              <a:rPr lang="en-US" altLang="zh-CN" sz="2300">
                <a:latin typeface="Comic Sans MS" pitchFamily="66" charset="0"/>
              </a:rPr>
              <a:t>catch</a:t>
            </a:r>
            <a:r>
              <a:rPr lang="zh-CN" altLang="en-US" sz="2300">
                <a:latin typeface="Comic Sans MS" pitchFamily="66" charset="0"/>
              </a:rPr>
              <a:t>能捕获它，程序将异常终止</a:t>
            </a:r>
            <a:r>
              <a:rPr lang="en-US" altLang="zh-CN" sz="2300">
                <a:latin typeface="Comic Sans MS" pitchFamily="66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174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2E8C883-FFAD-4620-A38C-4DCA335CBFF6}" type="datetime7">
              <a:rPr lang="zh-CN" altLang="en-US">
                <a:ea typeface="宋体" charset="-122"/>
              </a:rPr>
              <a:pPr/>
              <a:t>19.9.4</a:t>
            </a:fld>
            <a:endParaRPr lang="en-US" altLang="zh-CN">
              <a:ea typeface="宋体" charset="-122"/>
            </a:endParaRPr>
          </a:p>
        </p:txBody>
      </p:sp>
      <p:sp>
        <p:nvSpPr>
          <p:cNvPr id="2355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FE932C0-F34C-4D8E-9D02-DBED81312AA8}" type="slidenum">
              <a:rPr lang="zh-CN" altLang="en-US">
                <a:ea typeface="宋体" charset="-122"/>
              </a:rPr>
              <a:pPr/>
              <a:t>21</a:t>
            </a:fld>
            <a:endParaRPr lang="en-US" altLang="zh-CN">
              <a:ea typeface="宋体" charset="-122"/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1.3	</a:t>
            </a:r>
            <a:r>
              <a:rPr lang="zh-CN" altLang="en-US"/>
              <a:t>动态存储分配</a:t>
            </a:r>
          </a:p>
        </p:txBody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>
                <a:latin typeface="Comic Sans MS" pitchFamily="66" charset="0"/>
              </a:rPr>
              <a:t>4.</a:t>
            </a:r>
            <a:r>
              <a:rPr lang="zh-CN" altLang="en-US">
                <a:latin typeface="Comic Sans MS" pitchFamily="66" charset="0"/>
              </a:rPr>
              <a:t>操作符</a:t>
            </a:r>
            <a:r>
              <a:rPr lang="en-US" altLang="zh-CN">
                <a:latin typeface="Comic Sans MS" pitchFamily="66" charset="0"/>
              </a:rPr>
              <a:t>delete</a:t>
            </a:r>
            <a:endParaRPr lang="zh-CN" altLang="en-US">
              <a:latin typeface="Comic Sans MS" pitchFamily="66" charset="0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>
                <a:latin typeface="Comic Sans MS" pitchFamily="66" charset="0"/>
              </a:rPr>
              <a:t>动态分配的存储空间不再需要时应该被释放，所释放的空间可重新用来动态创建新的结构。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>
                <a:latin typeface="Comic Sans MS" pitchFamily="66" charset="0"/>
              </a:rPr>
              <a:t>我们可以使用</a:t>
            </a:r>
            <a:r>
              <a:rPr lang="en-US" altLang="zh-CN">
                <a:latin typeface="Comic Sans MS" pitchFamily="66" charset="0"/>
              </a:rPr>
              <a:t>C++</a:t>
            </a:r>
            <a:r>
              <a:rPr lang="zh-CN" altLang="en-US">
                <a:latin typeface="Comic Sans MS" pitchFamily="66" charset="0"/>
              </a:rPr>
              <a:t>操作符</a:t>
            </a:r>
            <a:r>
              <a:rPr lang="en-US" altLang="zh-CN">
                <a:latin typeface="Comic Sans MS" pitchFamily="66" charset="0"/>
              </a:rPr>
              <a:t>delete</a:t>
            </a:r>
            <a:r>
              <a:rPr lang="zh-CN" altLang="en-US">
                <a:latin typeface="Comic Sans MS" pitchFamily="66" charset="0"/>
              </a:rPr>
              <a:t>来释放由操作符</a:t>
            </a:r>
            <a:r>
              <a:rPr lang="en-US" altLang="zh-CN">
                <a:latin typeface="Comic Sans MS" pitchFamily="66" charset="0"/>
              </a:rPr>
              <a:t>new</a:t>
            </a:r>
            <a:r>
              <a:rPr lang="zh-CN" altLang="en-US">
                <a:latin typeface="Comic Sans MS" pitchFamily="66" charset="0"/>
              </a:rPr>
              <a:t>所分配的空间。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>
                <a:latin typeface="Comic Sans MS" pitchFamily="66" charset="0"/>
              </a:rPr>
              <a:t>delete y;	    //</a:t>
            </a:r>
            <a:r>
              <a:rPr lang="zh-CN" altLang="en-US">
                <a:latin typeface="Comic Sans MS" pitchFamily="66" charset="0"/>
              </a:rPr>
              <a:t>释放分配给 *</a:t>
            </a:r>
            <a:r>
              <a:rPr lang="en-US" altLang="zh-CN">
                <a:latin typeface="Comic Sans MS" pitchFamily="66" charset="0"/>
              </a:rPr>
              <a:t>y</a:t>
            </a:r>
            <a:r>
              <a:rPr lang="zh-CN" altLang="en-US">
                <a:latin typeface="Comic Sans MS" pitchFamily="66" charset="0"/>
              </a:rPr>
              <a:t>的空间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>
                <a:latin typeface="Comic Sans MS" pitchFamily="66" charset="0"/>
              </a:rPr>
              <a:t>delete [] x;    //</a:t>
            </a:r>
            <a:r>
              <a:rPr lang="zh-CN" altLang="en-US">
                <a:latin typeface="Comic Sans MS" pitchFamily="66" charset="0"/>
              </a:rPr>
              <a:t>释放分配给一维数组</a:t>
            </a:r>
            <a:r>
              <a:rPr lang="en-US" altLang="zh-CN">
                <a:latin typeface="Comic Sans MS" pitchFamily="66" charset="0"/>
              </a:rPr>
              <a:t>x</a:t>
            </a:r>
            <a:r>
              <a:rPr lang="zh-CN" altLang="en-US">
                <a:latin typeface="Comic Sans MS" pitchFamily="66" charset="0"/>
              </a:rPr>
              <a:t>的空间</a:t>
            </a:r>
            <a:endParaRPr lang="en-US" altLang="zh-CN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7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7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7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7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7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916968E-F85B-47E2-AA85-C4A30D987282}" type="datetime7">
              <a:rPr lang="zh-CN" altLang="en-US">
                <a:ea typeface="宋体" charset="-122"/>
              </a:rPr>
              <a:pPr/>
              <a:t>19.9.4</a:t>
            </a:fld>
            <a:endParaRPr lang="en-US" altLang="zh-CN">
              <a:ea typeface="宋体" charset="-122"/>
            </a:endParaRPr>
          </a:p>
        </p:txBody>
      </p:sp>
      <p:sp>
        <p:nvSpPr>
          <p:cNvPr id="2457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46E486-EB02-46D8-9EA6-FD821B585EE9}" type="slidenum">
              <a:rPr lang="zh-CN" altLang="en-US">
                <a:ea typeface="宋体" charset="-122"/>
              </a:rPr>
              <a:pPr/>
              <a:t>22</a:t>
            </a:fld>
            <a:endParaRPr lang="en-US" altLang="zh-CN">
              <a:ea typeface="宋体" charset="-122"/>
            </a:endParaRPr>
          </a:p>
        </p:txBody>
      </p:sp>
      <p:sp>
        <p:nvSpPr>
          <p:cNvPr id="67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934075" cy="1143000"/>
          </a:xfrm>
        </p:spPr>
        <p:txBody>
          <a:bodyPr/>
          <a:lstStyle/>
          <a:p>
            <a:pPr eaLnBrk="1" hangingPunct="1"/>
            <a:r>
              <a:rPr lang="en-US" altLang="zh-CN"/>
              <a:t>1.3	</a:t>
            </a:r>
            <a:r>
              <a:rPr lang="zh-CN" altLang="en-US"/>
              <a:t>动态存储分配</a:t>
            </a:r>
          </a:p>
        </p:txBody>
      </p:sp>
      <p:sp>
        <p:nvSpPr>
          <p:cNvPr id="67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700213"/>
            <a:ext cx="8893175" cy="4968875"/>
          </a:xfrm>
        </p:spPr>
        <p:txBody>
          <a:bodyPr/>
          <a:lstStyle/>
          <a:p>
            <a:pPr eaLnBrk="1" hangingPunct="1"/>
            <a:r>
              <a:rPr lang="en-US" altLang="zh-CN" sz="2800">
                <a:latin typeface="Comic Sans MS" pitchFamily="66" charset="0"/>
              </a:rPr>
              <a:t>5.</a:t>
            </a:r>
            <a:r>
              <a:rPr lang="zh-CN" altLang="en-US" sz="2800">
                <a:latin typeface="Comic Sans MS" pitchFamily="66" charset="0"/>
              </a:rPr>
              <a:t>二维数组</a:t>
            </a:r>
          </a:p>
          <a:p>
            <a:pPr lvl="1" eaLnBrk="1" hangingPunct="1"/>
            <a:r>
              <a:rPr lang="en-US" altLang="zh-CN" sz="2300">
                <a:latin typeface="Comic Sans MS" pitchFamily="66" charset="0"/>
              </a:rPr>
              <a:t>C++</a:t>
            </a:r>
            <a:r>
              <a:rPr lang="zh-CN" altLang="en-US" sz="2300">
                <a:latin typeface="Comic Sans MS" pitchFamily="66" charset="0"/>
              </a:rPr>
              <a:t>有许多机制来说明二维数组，如：</a:t>
            </a:r>
          </a:p>
          <a:p>
            <a:pPr lvl="2" eaLnBrk="1" hangingPunct="1"/>
            <a:r>
              <a:rPr lang="en-US" altLang="zh-CN" sz="2100">
                <a:latin typeface="Comic Sans MS" pitchFamily="66" charset="0"/>
              </a:rPr>
              <a:t>char c[7][5];    //char </a:t>
            </a:r>
            <a:r>
              <a:rPr lang="zh-CN" altLang="en-US" sz="2100">
                <a:latin typeface="Comic Sans MS" pitchFamily="66" charset="0"/>
              </a:rPr>
              <a:t>型</a:t>
            </a:r>
            <a:r>
              <a:rPr lang="en-US" altLang="zh-CN" sz="2100">
                <a:latin typeface="Comic Sans MS" pitchFamily="66" charset="0"/>
              </a:rPr>
              <a:t>7x5</a:t>
            </a:r>
            <a:r>
              <a:rPr lang="zh-CN" altLang="en-US" sz="2100">
                <a:latin typeface="Comic Sans MS" pitchFamily="66" charset="0"/>
              </a:rPr>
              <a:t>二维数组</a:t>
            </a:r>
          </a:p>
          <a:p>
            <a:pPr lvl="2" eaLnBrk="1" hangingPunct="1"/>
            <a:r>
              <a:rPr lang="en-US" altLang="zh-CN" sz="2100">
                <a:latin typeface="Comic Sans MS" pitchFamily="66" charset="0"/>
              </a:rPr>
              <a:t>char a[][10];    //char </a:t>
            </a:r>
            <a:r>
              <a:rPr lang="zh-CN" altLang="en-US" sz="2100">
                <a:latin typeface="Comic Sans MS" pitchFamily="66" charset="0"/>
              </a:rPr>
              <a:t>型</a:t>
            </a:r>
            <a:r>
              <a:rPr lang="en-US" altLang="zh-CN" sz="2100">
                <a:latin typeface="Comic Sans MS" pitchFamily="66" charset="0"/>
              </a:rPr>
              <a:t>?x10</a:t>
            </a:r>
            <a:r>
              <a:rPr lang="zh-CN" altLang="en-US" sz="2100">
                <a:latin typeface="Comic Sans MS" pitchFamily="66" charset="0"/>
              </a:rPr>
              <a:t>二维数组</a:t>
            </a:r>
            <a:endParaRPr lang="en-US" altLang="zh-CN" sz="2100">
              <a:latin typeface="Comic Sans MS" pitchFamily="66" charset="0"/>
            </a:endParaRPr>
          </a:p>
          <a:p>
            <a:pPr lvl="1" eaLnBrk="1" hangingPunct="1"/>
            <a:r>
              <a:rPr lang="zh-CN" altLang="en-US" sz="2300">
                <a:latin typeface="Comic Sans MS" pitchFamily="66" charset="0"/>
              </a:rPr>
              <a:t>但无法在编译时解决 </a:t>
            </a:r>
            <a:r>
              <a:rPr lang="en-US" altLang="zh-CN" sz="2300">
                <a:latin typeface="Comic Sans MS" pitchFamily="66" charset="0"/>
              </a:rPr>
              <a:t>a[][]</a:t>
            </a:r>
            <a:r>
              <a:rPr lang="zh-CN" altLang="en-US" sz="2300">
                <a:latin typeface="Comic Sans MS" pitchFamily="66" charset="0"/>
              </a:rPr>
              <a:t>，或</a:t>
            </a:r>
            <a:r>
              <a:rPr lang="en-US" altLang="zh-CN" sz="2300">
                <a:latin typeface="Comic Sans MS" pitchFamily="66" charset="0"/>
              </a:rPr>
              <a:t>a[10][]</a:t>
            </a:r>
            <a:r>
              <a:rPr lang="zh-CN" altLang="en-US" sz="2300">
                <a:latin typeface="Comic Sans MS" pitchFamily="66" charset="0"/>
              </a:rPr>
              <a:t>的说明问题。我们可以使用的方法是用</a:t>
            </a:r>
            <a:r>
              <a:rPr lang="en-US" altLang="zh-CN" sz="2300">
                <a:latin typeface="Comic Sans MS" pitchFamily="66" charset="0"/>
              </a:rPr>
              <a:t>new</a:t>
            </a:r>
            <a:r>
              <a:rPr lang="zh-CN" altLang="en-US" sz="2300">
                <a:latin typeface="Comic Sans MS" pitchFamily="66" charset="0"/>
              </a:rPr>
              <a:t>动态分配存储空间。</a:t>
            </a:r>
          </a:p>
          <a:p>
            <a:pPr lvl="1" eaLnBrk="1" hangingPunct="1"/>
            <a:r>
              <a:rPr lang="zh-CN" altLang="en-US" sz="2300">
                <a:latin typeface="Comic Sans MS" pitchFamily="66" charset="0"/>
              </a:rPr>
              <a:t>假定编译时我们已经知道数组</a:t>
            </a:r>
            <a:r>
              <a:rPr lang="en-US" altLang="zh-CN" sz="2300">
                <a:latin typeface="Comic Sans MS" pitchFamily="66" charset="0"/>
              </a:rPr>
              <a:t>c</a:t>
            </a:r>
            <a:r>
              <a:rPr lang="zh-CN" altLang="en-US" sz="2300">
                <a:latin typeface="Comic Sans MS" pitchFamily="66" charset="0"/>
              </a:rPr>
              <a:t>的列为</a:t>
            </a:r>
            <a:r>
              <a:rPr lang="en-US" altLang="zh-CN" sz="2300">
                <a:latin typeface="Comic Sans MS" pitchFamily="66" charset="0"/>
              </a:rPr>
              <a:t>5</a:t>
            </a:r>
            <a:r>
              <a:rPr lang="zh-CN" altLang="en-US" sz="2300">
                <a:latin typeface="Comic Sans MS" pitchFamily="66" charset="0"/>
              </a:rPr>
              <a:t>，我们可以用以下的语法来分配存储空间</a:t>
            </a:r>
            <a:r>
              <a:rPr lang="en-US" altLang="zh-CN" sz="2300">
                <a:latin typeface="Comic Sans MS" pitchFamily="66" charset="0"/>
              </a:rPr>
              <a:t>(</a:t>
            </a:r>
            <a:r>
              <a:rPr lang="zh-CN" altLang="en-US" sz="2300">
                <a:latin typeface="Comic Sans MS" pitchFamily="66" charset="0"/>
              </a:rPr>
              <a:t>注意</a:t>
            </a:r>
            <a:r>
              <a:rPr lang="en-US" altLang="zh-CN" sz="2300">
                <a:latin typeface="Comic Sans MS" pitchFamily="66" charset="0"/>
              </a:rPr>
              <a:t>c</a:t>
            </a:r>
            <a:r>
              <a:rPr lang="zh-CN" altLang="en-US" sz="2300">
                <a:latin typeface="Comic Sans MS" pitchFamily="66" charset="0"/>
              </a:rPr>
              <a:t>本身是指向指针的指针</a:t>
            </a:r>
            <a:r>
              <a:rPr lang="en-US" altLang="zh-CN" sz="2300">
                <a:latin typeface="Comic Sans MS" pitchFamily="66" charset="0"/>
              </a:rPr>
              <a:t>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300">
                <a:latin typeface="Comic Sans MS" pitchFamily="66" charset="0"/>
              </a:rPr>
              <a:t>Char (*c)[5];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300">
                <a:latin typeface="Comic Sans MS" pitchFamily="66" charset="0"/>
              </a:rPr>
              <a:t>try {c = new char [</a:t>
            </a:r>
            <a:r>
              <a:rPr lang="en-US" altLang="zh-CN" sz="2300">
                <a:solidFill>
                  <a:srgbClr val="CC0000"/>
                </a:solidFill>
                <a:latin typeface="Comic Sans MS" pitchFamily="66" charset="0"/>
              </a:rPr>
              <a:t>n</a:t>
            </a:r>
            <a:r>
              <a:rPr lang="en-US" altLang="zh-CN" sz="2300">
                <a:latin typeface="Comic Sans MS" pitchFamily="66" charset="0"/>
              </a:rPr>
              <a:t>][5];}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300">
                <a:latin typeface="Comic Sans MS" pitchFamily="66" charset="0"/>
              </a:rPr>
              <a:t>catch( xalloc ) </a:t>
            </a:r>
            <a:r>
              <a:rPr lang="en-US" altLang="zh-CN" sz="2300">
                <a:solidFill>
                  <a:schemeClr val="hlink"/>
                </a:solidFill>
                <a:latin typeface="Comic Sans MS" pitchFamily="66" charset="0"/>
              </a:rPr>
              <a:t>{</a:t>
            </a:r>
            <a:r>
              <a:rPr lang="en-US" altLang="zh-CN" sz="2300">
                <a:latin typeface="Comic Sans MS" pitchFamily="66" charset="0"/>
              </a:rPr>
              <a:t> cerr &lt;&lt; “Out of Memory” &lt;&lt;endl; exit(1); </a:t>
            </a:r>
            <a:r>
              <a:rPr lang="en-US" altLang="zh-CN" sz="2300">
                <a:solidFill>
                  <a:schemeClr val="hlink"/>
                </a:solidFill>
                <a:latin typeface="Comic Sans MS" pitchFamily="66" charset="0"/>
              </a:rPr>
              <a:t>}</a:t>
            </a:r>
          </a:p>
        </p:txBody>
      </p:sp>
      <p:sp>
        <p:nvSpPr>
          <p:cNvPr id="673796" name="Rectangle 4"/>
          <p:cNvSpPr>
            <a:spLocks noChangeArrowheads="1"/>
          </p:cNvSpPr>
          <p:nvPr/>
        </p:nvSpPr>
        <p:spPr bwMode="auto">
          <a:xfrm>
            <a:off x="7164388" y="765175"/>
            <a:ext cx="358775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>
                <a:latin typeface="Tahoma" pitchFamily="34" charset="0"/>
              </a:rPr>
              <a:t>[0]</a:t>
            </a:r>
          </a:p>
        </p:txBody>
      </p:sp>
      <p:sp>
        <p:nvSpPr>
          <p:cNvPr id="673797" name="Rectangle 5"/>
          <p:cNvSpPr>
            <a:spLocks noChangeArrowheads="1"/>
          </p:cNvSpPr>
          <p:nvPr/>
        </p:nvSpPr>
        <p:spPr bwMode="auto">
          <a:xfrm>
            <a:off x="7524750" y="765175"/>
            <a:ext cx="358775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>
                <a:latin typeface="Tahoma" pitchFamily="34" charset="0"/>
              </a:rPr>
              <a:t>[1]</a:t>
            </a:r>
          </a:p>
        </p:txBody>
      </p:sp>
      <p:sp>
        <p:nvSpPr>
          <p:cNvPr id="673798" name="Rectangle 6"/>
          <p:cNvSpPr>
            <a:spLocks noChangeArrowheads="1"/>
          </p:cNvSpPr>
          <p:nvPr/>
        </p:nvSpPr>
        <p:spPr bwMode="auto">
          <a:xfrm>
            <a:off x="7885113" y="765175"/>
            <a:ext cx="358775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>
                <a:latin typeface="Tahoma" pitchFamily="34" charset="0"/>
              </a:rPr>
              <a:t>[2]</a:t>
            </a:r>
          </a:p>
        </p:txBody>
      </p:sp>
      <p:sp>
        <p:nvSpPr>
          <p:cNvPr id="673799" name="Rectangle 7"/>
          <p:cNvSpPr>
            <a:spLocks noChangeArrowheads="1"/>
          </p:cNvSpPr>
          <p:nvPr/>
        </p:nvSpPr>
        <p:spPr bwMode="auto">
          <a:xfrm>
            <a:off x="8245475" y="765175"/>
            <a:ext cx="358775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>
                <a:latin typeface="Tahoma" pitchFamily="34" charset="0"/>
              </a:rPr>
              <a:t>[3]</a:t>
            </a:r>
          </a:p>
        </p:txBody>
      </p:sp>
      <p:sp>
        <p:nvSpPr>
          <p:cNvPr id="673800" name="Rectangle 8"/>
          <p:cNvSpPr>
            <a:spLocks noChangeArrowheads="1"/>
          </p:cNvSpPr>
          <p:nvPr/>
        </p:nvSpPr>
        <p:spPr bwMode="auto">
          <a:xfrm>
            <a:off x="8604250" y="765175"/>
            <a:ext cx="358775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>
                <a:latin typeface="Tahoma" pitchFamily="34" charset="0"/>
              </a:rPr>
              <a:t>[4]</a:t>
            </a:r>
          </a:p>
        </p:txBody>
      </p:sp>
      <p:sp>
        <p:nvSpPr>
          <p:cNvPr id="673801" name="Rectangle 9"/>
          <p:cNvSpPr>
            <a:spLocks noChangeArrowheads="1"/>
          </p:cNvSpPr>
          <p:nvPr/>
        </p:nvSpPr>
        <p:spPr bwMode="auto">
          <a:xfrm>
            <a:off x="5795963" y="1196975"/>
            <a:ext cx="503237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>
                <a:latin typeface="Tahoma" pitchFamily="34" charset="0"/>
              </a:rPr>
              <a:t>c[0]</a:t>
            </a:r>
          </a:p>
        </p:txBody>
      </p:sp>
      <p:sp>
        <p:nvSpPr>
          <p:cNvPr id="673802" name="Rectangle 10"/>
          <p:cNvSpPr>
            <a:spLocks noChangeArrowheads="1"/>
          </p:cNvSpPr>
          <p:nvPr/>
        </p:nvSpPr>
        <p:spPr bwMode="auto">
          <a:xfrm>
            <a:off x="6300788" y="1196975"/>
            <a:ext cx="358775" cy="2873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3803" name="Rectangle 11"/>
          <p:cNvSpPr>
            <a:spLocks noChangeArrowheads="1"/>
          </p:cNvSpPr>
          <p:nvPr/>
        </p:nvSpPr>
        <p:spPr bwMode="auto">
          <a:xfrm>
            <a:off x="7164388" y="1196975"/>
            <a:ext cx="358775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3804" name="Rectangle 12"/>
          <p:cNvSpPr>
            <a:spLocks noChangeArrowheads="1"/>
          </p:cNvSpPr>
          <p:nvPr/>
        </p:nvSpPr>
        <p:spPr bwMode="auto">
          <a:xfrm>
            <a:off x="7524750" y="1196975"/>
            <a:ext cx="358775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3805" name="Rectangle 13"/>
          <p:cNvSpPr>
            <a:spLocks noChangeArrowheads="1"/>
          </p:cNvSpPr>
          <p:nvPr/>
        </p:nvSpPr>
        <p:spPr bwMode="auto">
          <a:xfrm>
            <a:off x="7885113" y="1196975"/>
            <a:ext cx="358775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3806" name="Rectangle 14"/>
          <p:cNvSpPr>
            <a:spLocks noChangeArrowheads="1"/>
          </p:cNvSpPr>
          <p:nvPr/>
        </p:nvSpPr>
        <p:spPr bwMode="auto">
          <a:xfrm>
            <a:off x="8245475" y="1196975"/>
            <a:ext cx="358775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3807" name="Rectangle 15"/>
          <p:cNvSpPr>
            <a:spLocks noChangeArrowheads="1"/>
          </p:cNvSpPr>
          <p:nvPr/>
        </p:nvSpPr>
        <p:spPr bwMode="auto">
          <a:xfrm>
            <a:off x="8604250" y="1196975"/>
            <a:ext cx="358775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3808" name="Line 16"/>
          <p:cNvSpPr>
            <a:spLocks noChangeShapeType="1"/>
          </p:cNvSpPr>
          <p:nvPr/>
        </p:nvSpPr>
        <p:spPr bwMode="auto">
          <a:xfrm>
            <a:off x="6516688" y="134143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73809" name="Rectangle 17"/>
          <p:cNvSpPr>
            <a:spLocks noChangeArrowheads="1"/>
          </p:cNvSpPr>
          <p:nvPr/>
        </p:nvSpPr>
        <p:spPr bwMode="auto">
          <a:xfrm>
            <a:off x="5795963" y="1557338"/>
            <a:ext cx="503237" cy="2873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>
                <a:latin typeface="Tahoma" pitchFamily="34" charset="0"/>
              </a:rPr>
              <a:t>c[1]</a:t>
            </a:r>
          </a:p>
        </p:txBody>
      </p:sp>
      <p:sp>
        <p:nvSpPr>
          <p:cNvPr id="673810" name="Rectangle 18"/>
          <p:cNvSpPr>
            <a:spLocks noChangeArrowheads="1"/>
          </p:cNvSpPr>
          <p:nvPr/>
        </p:nvSpPr>
        <p:spPr bwMode="auto">
          <a:xfrm>
            <a:off x="6300788" y="1557338"/>
            <a:ext cx="358775" cy="2873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3811" name="Rectangle 19"/>
          <p:cNvSpPr>
            <a:spLocks noChangeArrowheads="1"/>
          </p:cNvSpPr>
          <p:nvPr/>
        </p:nvSpPr>
        <p:spPr bwMode="auto">
          <a:xfrm>
            <a:off x="7164388" y="1557338"/>
            <a:ext cx="358775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3812" name="Rectangle 20"/>
          <p:cNvSpPr>
            <a:spLocks noChangeArrowheads="1"/>
          </p:cNvSpPr>
          <p:nvPr/>
        </p:nvSpPr>
        <p:spPr bwMode="auto">
          <a:xfrm>
            <a:off x="7524750" y="1557338"/>
            <a:ext cx="358775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3813" name="Rectangle 21"/>
          <p:cNvSpPr>
            <a:spLocks noChangeArrowheads="1"/>
          </p:cNvSpPr>
          <p:nvPr/>
        </p:nvSpPr>
        <p:spPr bwMode="auto">
          <a:xfrm>
            <a:off x="7885113" y="1557338"/>
            <a:ext cx="358775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3814" name="Rectangle 22"/>
          <p:cNvSpPr>
            <a:spLocks noChangeArrowheads="1"/>
          </p:cNvSpPr>
          <p:nvPr/>
        </p:nvSpPr>
        <p:spPr bwMode="auto">
          <a:xfrm>
            <a:off x="8245475" y="1557338"/>
            <a:ext cx="358775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3815" name="Rectangle 23"/>
          <p:cNvSpPr>
            <a:spLocks noChangeArrowheads="1"/>
          </p:cNvSpPr>
          <p:nvPr/>
        </p:nvSpPr>
        <p:spPr bwMode="auto">
          <a:xfrm>
            <a:off x="8604250" y="1557338"/>
            <a:ext cx="358775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3816" name="Line 24"/>
          <p:cNvSpPr>
            <a:spLocks noChangeShapeType="1"/>
          </p:cNvSpPr>
          <p:nvPr/>
        </p:nvSpPr>
        <p:spPr bwMode="auto">
          <a:xfrm>
            <a:off x="6516688" y="1701800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73817" name="Rectangle 25"/>
          <p:cNvSpPr>
            <a:spLocks noChangeArrowheads="1"/>
          </p:cNvSpPr>
          <p:nvPr/>
        </p:nvSpPr>
        <p:spPr bwMode="auto">
          <a:xfrm>
            <a:off x="5795963" y="1917700"/>
            <a:ext cx="503237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>
                <a:latin typeface="Tahoma" pitchFamily="34" charset="0"/>
              </a:rPr>
              <a:t>c[2]</a:t>
            </a:r>
          </a:p>
        </p:txBody>
      </p:sp>
      <p:sp>
        <p:nvSpPr>
          <p:cNvPr id="673818" name="Rectangle 26"/>
          <p:cNvSpPr>
            <a:spLocks noChangeArrowheads="1"/>
          </p:cNvSpPr>
          <p:nvPr/>
        </p:nvSpPr>
        <p:spPr bwMode="auto">
          <a:xfrm>
            <a:off x="6300788" y="1917700"/>
            <a:ext cx="358775" cy="2873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3819" name="Rectangle 27"/>
          <p:cNvSpPr>
            <a:spLocks noChangeArrowheads="1"/>
          </p:cNvSpPr>
          <p:nvPr/>
        </p:nvSpPr>
        <p:spPr bwMode="auto">
          <a:xfrm>
            <a:off x="7164388" y="1917700"/>
            <a:ext cx="358775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3820" name="Rectangle 28"/>
          <p:cNvSpPr>
            <a:spLocks noChangeArrowheads="1"/>
          </p:cNvSpPr>
          <p:nvPr/>
        </p:nvSpPr>
        <p:spPr bwMode="auto">
          <a:xfrm>
            <a:off x="7524750" y="1917700"/>
            <a:ext cx="358775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3821" name="Rectangle 29"/>
          <p:cNvSpPr>
            <a:spLocks noChangeArrowheads="1"/>
          </p:cNvSpPr>
          <p:nvPr/>
        </p:nvSpPr>
        <p:spPr bwMode="auto">
          <a:xfrm>
            <a:off x="7885113" y="1917700"/>
            <a:ext cx="358775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3822" name="Rectangle 30"/>
          <p:cNvSpPr>
            <a:spLocks noChangeArrowheads="1"/>
          </p:cNvSpPr>
          <p:nvPr/>
        </p:nvSpPr>
        <p:spPr bwMode="auto">
          <a:xfrm>
            <a:off x="8245475" y="1917700"/>
            <a:ext cx="358775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3823" name="Rectangle 31"/>
          <p:cNvSpPr>
            <a:spLocks noChangeArrowheads="1"/>
          </p:cNvSpPr>
          <p:nvPr/>
        </p:nvSpPr>
        <p:spPr bwMode="auto">
          <a:xfrm>
            <a:off x="8604250" y="1917700"/>
            <a:ext cx="358775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3824" name="Line 32"/>
          <p:cNvSpPr>
            <a:spLocks noChangeShapeType="1"/>
          </p:cNvSpPr>
          <p:nvPr/>
        </p:nvSpPr>
        <p:spPr bwMode="auto">
          <a:xfrm>
            <a:off x="6516688" y="2062163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73825" name="Rectangle 33"/>
          <p:cNvSpPr>
            <a:spLocks noChangeArrowheads="1"/>
          </p:cNvSpPr>
          <p:nvPr/>
        </p:nvSpPr>
        <p:spPr bwMode="auto">
          <a:xfrm>
            <a:off x="7885113" y="1557338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800" b="1">
                <a:solidFill>
                  <a:schemeClr val="hlink"/>
                </a:solidFill>
                <a:latin typeface="Tahoma" pitchFamily="34" charset="0"/>
              </a:rPr>
              <a:t>C[1][2]</a:t>
            </a:r>
          </a:p>
        </p:txBody>
      </p:sp>
      <p:sp>
        <p:nvSpPr>
          <p:cNvPr id="673827" name="Text Box 35"/>
          <p:cNvSpPr txBox="1">
            <a:spLocks noChangeArrowheads="1"/>
          </p:cNvSpPr>
          <p:nvPr/>
        </p:nvSpPr>
        <p:spPr bwMode="auto">
          <a:xfrm>
            <a:off x="6588125" y="2420938"/>
            <a:ext cx="23764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3X5</a:t>
            </a:r>
            <a:r>
              <a:rPr lang="zh-CN" altLang="en-US"/>
              <a:t>数组的存储结构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7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7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7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7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7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7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7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7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7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7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7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7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7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5" dur="500"/>
                                        <p:tgtEl>
                                          <p:spTgt spid="6737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80" fill="hold"/>
                                        <p:tgtEl>
                                          <p:spTgt spid="6737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80" fill="hold"/>
                                        <p:tgtEl>
                                          <p:spTgt spid="6737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80" fill="hold"/>
                                        <p:tgtEl>
                                          <p:spTgt spid="6737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80" fill="hold"/>
                                        <p:tgtEl>
                                          <p:spTgt spid="6737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80" fill="hold"/>
                                        <p:tgtEl>
                                          <p:spTgt spid="6737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80" fill="hold"/>
                                        <p:tgtEl>
                                          <p:spTgt spid="6737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80" fill="hold"/>
                                        <p:tgtEl>
                                          <p:spTgt spid="6737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80" fill="hold"/>
                                        <p:tgtEl>
                                          <p:spTgt spid="6737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80" fill="hold"/>
                                        <p:tgtEl>
                                          <p:spTgt spid="673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80" fill="hold"/>
                                        <p:tgtEl>
                                          <p:spTgt spid="673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60"/>
                            </p:stCondLst>
                            <p:childTnLst>
                              <p:par>
                                <p:cTn id="7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80" fill="hold"/>
                                        <p:tgtEl>
                                          <p:spTgt spid="6738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80" fill="hold"/>
                                        <p:tgtEl>
                                          <p:spTgt spid="6738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80" fill="hold"/>
                                        <p:tgtEl>
                                          <p:spTgt spid="6738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80" fill="hold"/>
                                        <p:tgtEl>
                                          <p:spTgt spid="6738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80" fill="hold"/>
                                        <p:tgtEl>
                                          <p:spTgt spid="6738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80" fill="hold"/>
                                        <p:tgtEl>
                                          <p:spTgt spid="6738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80" fill="hold"/>
                                        <p:tgtEl>
                                          <p:spTgt spid="6738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80" fill="hold"/>
                                        <p:tgtEl>
                                          <p:spTgt spid="6738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80" fill="hold"/>
                                        <p:tgtEl>
                                          <p:spTgt spid="6738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80" fill="hold"/>
                                        <p:tgtEl>
                                          <p:spTgt spid="6738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80" fill="hold"/>
                                        <p:tgtEl>
                                          <p:spTgt spid="6738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80" fill="hold"/>
                                        <p:tgtEl>
                                          <p:spTgt spid="6738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80" fill="hold"/>
                                        <p:tgtEl>
                                          <p:spTgt spid="6738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80" fill="hold"/>
                                        <p:tgtEl>
                                          <p:spTgt spid="6738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80" fill="hold"/>
                                        <p:tgtEl>
                                          <p:spTgt spid="6738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80" fill="hold"/>
                                        <p:tgtEl>
                                          <p:spTgt spid="6738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860"/>
                            </p:stCondLst>
                            <p:childTnLst>
                              <p:par>
                                <p:cTn id="11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80" fill="hold"/>
                                        <p:tgtEl>
                                          <p:spTgt spid="6738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80" fill="hold"/>
                                        <p:tgtEl>
                                          <p:spTgt spid="6738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80" fill="hold"/>
                                        <p:tgtEl>
                                          <p:spTgt spid="6738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80" fill="hold"/>
                                        <p:tgtEl>
                                          <p:spTgt spid="6738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80" fill="hold"/>
                                        <p:tgtEl>
                                          <p:spTgt spid="6738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80" fill="hold"/>
                                        <p:tgtEl>
                                          <p:spTgt spid="6738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80" fill="hold"/>
                                        <p:tgtEl>
                                          <p:spTgt spid="6738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80" fill="hold"/>
                                        <p:tgtEl>
                                          <p:spTgt spid="6738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80" fill="hold"/>
                                        <p:tgtEl>
                                          <p:spTgt spid="6738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80" fill="hold"/>
                                        <p:tgtEl>
                                          <p:spTgt spid="6738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80" fill="hold"/>
                                        <p:tgtEl>
                                          <p:spTgt spid="6738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80" fill="hold"/>
                                        <p:tgtEl>
                                          <p:spTgt spid="6738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80" fill="hold"/>
                                        <p:tgtEl>
                                          <p:spTgt spid="6738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80" fill="hold"/>
                                        <p:tgtEl>
                                          <p:spTgt spid="6738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80" fill="hold"/>
                                        <p:tgtEl>
                                          <p:spTgt spid="6738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80" fill="hold"/>
                                        <p:tgtEl>
                                          <p:spTgt spid="6738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60"/>
                            </p:stCondLst>
                            <p:childTnLst>
                              <p:par>
                                <p:cTn id="14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80" fill="hold"/>
                                        <p:tgtEl>
                                          <p:spTgt spid="6738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80" fill="hold"/>
                                        <p:tgtEl>
                                          <p:spTgt spid="6738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80" fill="hold"/>
                                        <p:tgtEl>
                                          <p:spTgt spid="6738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80" fill="hold"/>
                                        <p:tgtEl>
                                          <p:spTgt spid="6738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80" fill="hold"/>
                                        <p:tgtEl>
                                          <p:spTgt spid="6738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80" fill="hold"/>
                                        <p:tgtEl>
                                          <p:spTgt spid="6738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80" fill="hold"/>
                                        <p:tgtEl>
                                          <p:spTgt spid="6738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80" fill="hold"/>
                                        <p:tgtEl>
                                          <p:spTgt spid="6738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80" fill="hold"/>
                                        <p:tgtEl>
                                          <p:spTgt spid="6738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80" fill="hold"/>
                                        <p:tgtEl>
                                          <p:spTgt spid="6738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80" fill="hold"/>
                                        <p:tgtEl>
                                          <p:spTgt spid="6738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80" fill="hold"/>
                                        <p:tgtEl>
                                          <p:spTgt spid="6738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80" fill="hold"/>
                                        <p:tgtEl>
                                          <p:spTgt spid="6738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80" fill="hold"/>
                                        <p:tgtEl>
                                          <p:spTgt spid="6738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80" fill="hold"/>
                                        <p:tgtEl>
                                          <p:spTgt spid="6738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80" fill="hold"/>
                                        <p:tgtEl>
                                          <p:spTgt spid="6738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260"/>
                            </p:stCondLst>
                            <p:childTnLst>
                              <p:par>
                                <p:cTn id="178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0" dur="2000"/>
                                        <p:tgtEl>
                                          <p:spTgt spid="673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80" fill="hold"/>
                                        <p:tgtEl>
                                          <p:spTgt spid="6738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80" fill="hold"/>
                                        <p:tgtEl>
                                          <p:spTgt spid="6738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3794" grpId="0"/>
      <p:bldP spid="673796" grpId="0" animBg="1"/>
      <p:bldP spid="673797" grpId="0" animBg="1"/>
      <p:bldP spid="673798" grpId="0" animBg="1"/>
      <p:bldP spid="673799" grpId="0" animBg="1"/>
      <p:bldP spid="673800" grpId="0" animBg="1"/>
      <p:bldP spid="673801" grpId="0" animBg="1"/>
      <p:bldP spid="673802" grpId="0" animBg="1"/>
      <p:bldP spid="673803" grpId="0" animBg="1"/>
      <p:bldP spid="673804" grpId="0" animBg="1"/>
      <p:bldP spid="673805" grpId="0" animBg="1"/>
      <p:bldP spid="673806" grpId="0" animBg="1"/>
      <p:bldP spid="673807" grpId="0" animBg="1"/>
      <p:bldP spid="673808" grpId="0" animBg="1"/>
      <p:bldP spid="673809" grpId="0" animBg="1"/>
      <p:bldP spid="673810" grpId="0" animBg="1"/>
      <p:bldP spid="673811" grpId="0" animBg="1"/>
      <p:bldP spid="673812" grpId="0" animBg="1"/>
      <p:bldP spid="673813" grpId="0" animBg="1"/>
      <p:bldP spid="673814" grpId="0" animBg="1"/>
      <p:bldP spid="673815" grpId="0" animBg="1"/>
      <p:bldP spid="673816" grpId="0" animBg="1"/>
      <p:bldP spid="673817" grpId="0" animBg="1"/>
      <p:bldP spid="673818" grpId="0" animBg="1"/>
      <p:bldP spid="673819" grpId="0" animBg="1"/>
      <p:bldP spid="673820" grpId="0" animBg="1"/>
      <p:bldP spid="673821" grpId="0" animBg="1"/>
      <p:bldP spid="673822" grpId="0" animBg="1"/>
      <p:bldP spid="673823" grpId="0" animBg="1"/>
      <p:bldP spid="673824" grpId="0" animBg="1"/>
      <p:bldP spid="673825" grpId="0" animBg="1"/>
      <p:bldP spid="67382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5EC6B34-832F-4FC9-81D3-EBCB97018A43}" type="datetime7">
              <a:rPr lang="zh-CN" altLang="en-US">
                <a:ea typeface="宋体" charset="-122"/>
              </a:rPr>
              <a:pPr/>
              <a:t>19.9.4</a:t>
            </a:fld>
            <a:endParaRPr lang="en-US" altLang="zh-CN">
              <a:ea typeface="宋体" charset="-122"/>
            </a:endParaRPr>
          </a:p>
        </p:txBody>
      </p:sp>
      <p:sp>
        <p:nvSpPr>
          <p:cNvPr id="2560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E8011F-5927-40E1-8B72-5EC25CD1655A}" type="slidenum">
              <a:rPr lang="zh-CN" altLang="en-US">
                <a:ea typeface="宋体" charset="-122"/>
              </a:rPr>
              <a:pPr/>
              <a:t>23</a:t>
            </a:fld>
            <a:endParaRPr lang="en-US" altLang="zh-CN">
              <a:ea typeface="宋体" charset="-122"/>
            </a:endParaRP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1.3	</a:t>
            </a:r>
            <a:r>
              <a:rPr lang="zh-CN" altLang="en-US"/>
              <a:t>动态存储分配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25" y="3141663"/>
            <a:ext cx="6985000" cy="3743325"/>
          </a:xfrm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template &lt;class T&gt;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chemeClr val="tx2"/>
                </a:solidFill>
                <a:latin typeface="Comic Sans MS" pitchFamily="66" charset="0"/>
              </a:rPr>
              <a:t>bool</a:t>
            </a:r>
            <a:r>
              <a:rPr lang="en-US" altLang="zh-CN" sz="2400">
                <a:latin typeface="Comic Sans MS" pitchFamily="66" charset="0"/>
              </a:rPr>
              <a:t> Make2DArray(T**&amp;x, int rows, int cols)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{//</a:t>
            </a:r>
            <a:r>
              <a:rPr lang="zh-CN" altLang="en-US" sz="2400">
                <a:latin typeface="Comic Sans MS" pitchFamily="66" charset="0"/>
              </a:rPr>
              <a:t>创建一个二维数组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>
                <a:latin typeface="Comic Sans MS" pitchFamily="66" charset="0"/>
              </a:rPr>
              <a:t>	</a:t>
            </a:r>
            <a:r>
              <a:rPr lang="en-US" altLang="zh-CN" sz="2400">
                <a:solidFill>
                  <a:schemeClr val="tx2"/>
                </a:solidFill>
                <a:latin typeface="Comic Sans MS" pitchFamily="66" charset="0"/>
              </a:rPr>
              <a:t>try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	    x= new T*[rows];  //</a:t>
            </a:r>
            <a:r>
              <a:rPr lang="zh-CN" altLang="en-US" sz="2400">
                <a:latin typeface="Comic Sans MS" pitchFamily="66" charset="0"/>
              </a:rPr>
              <a:t>创建行指针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>
                <a:latin typeface="Comic Sans MS" pitchFamily="66" charset="0"/>
              </a:rPr>
              <a:t>	    </a:t>
            </a:r>
            <a:r>
              <a:rPr lang="en-US" altLang="zh-CN" sz="2400">
                <a:latin typeface="Comic Sans MS" pitchFamily="66" charset="0"/>
              </a:rPr>
              <a:t>for (int i=0; i&lt;rows; i++)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		x[i]= new int[cols];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	    return true;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	</a:t>
            </a:r>
            <a:r>
              <a:rPr lang="en-US" altLang="zh-CN" sz="2400">
                <a:solidFill>
                  <a:schemeClr val="tx2"/>
                </a:solidFill>
                <a:latin typeface="Comic Sans MS" pitchFamily="66" charset="0"/>
              </a:rPr>
              <a:t>} catch (xalloc) { return false;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}</a:t>
            </a:r>
          </a:p>
        </p:txBody>
      </p:sp>
      <p:sp>
        <p:nvSpPr>
          <p:cNvPr id="674820" name="Rectangle 4"/>
          <p:cNvSpPr>
            <a:spLocks noChangeArrowheads="1"/>
          </p:cNvSpPr>
          <p:nvPr/>
        </p:nvSpPr>
        <p:spPr bwMode="auto">
          <a:xfrm>
            <a:off x="2446338" y="46038"/>
            <a:ext cx="6734175" cy="29511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template &lt;class T&gt;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void Delete2DArray(T**&amp;x, int rows)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{//</a:t>
            </a:r>
            <a:r>
              <a:rPr lang="zh-CN" altLang="en-US" sz="2400">
                <a:latin typeface="Comic Sans MS" pitchFamily="66" charset="0"/>
              </a:rPr>
              <a:t>删除二维数组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2400">
                <a:latin typeface="Comic Sans MS" pitchFamily="66" charset="0"/>
              </a:rPr>
              <a:t>	</a:t>
            </a:r>
            <a:r>
              <a:rPr lang="en-US" altLang="zh-CN" sz="2400">
                <a:latin typeface="Comic Sans MS" pitchFamily="66" charset="0"/>
              </a:rPr>
              <a:t>for (int i=0; i&lt;rows; i++)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	    delete []x[i];   //</a:t>
            </a:r>
            <a:r>
              <a:rPr lang="zh-CN" altLang="en-US" sz="2400">
                <a:latin typeface="Comic Sans MS" pitchFamily="66" charset="0"/>
              </a:rPr>
              <a:t>删除每一行空间</a:t>
            </a:r>
            <a:endParaRPr lang="en-US" altLang="zh-CN" sz="2400">
              <a:latin typeface="Comic Sans MS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2400">
                <a:latin typeface="Comic Sans MS" pitchFamily="66" charset="0"/>
              </a:rPr>
              <a:t>	</a:t>
            </a:r>
            <a:r>
              <a:rPr lang="en-US" altLang="zh-CN" sz="2400">
                <a:latin typeface="Comic Sans MS" pitchFamily="66" charset="0"/>
              </a:rPr>
              <a:t>delete []x;      	   //</a:t>
            </a:r>
            <a:r>
              <a:rPr lang="zh-CN" altLang="en-US" sz="2400">
                <a:latin typeface="Comic Sans MS" pitchFamily="66" charset="0"/>
              </a:rPr>
              <a:t>删除行指针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	x=0;		   //</a:t>
            </a:r>
            <a:r>
              <a:rPr lang="zh-CN" altLang="en-US" sz="2400">
                <a:latin typeface="Comic Sans MS" pitchFamily="66" charset="0"/>
              </a:rPr>
              <a:t>阻止访问已释放的空间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}</a:t>
            </a:r>
          </a:p>
        </p:txBody>
      </p:sp>
      <p:sp>
        <p:nvSpPr>
          <p:cNvPr id="674821" name="Rectangle 5"/>
          <p:cNvSpPr>
            <a:spLocks noChangeArrowheads="1"/>
          </p:cNvSpPr>
          <p:nvPr/>
        </p:nvSpPr>
        <p:spPr bwMode="auto">
          <a:xfrm>
            <a:off x="4573588" y="2636838"/>
            <a:ext cx="4535487" cy="863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try { Make2DArray(x,r,c);}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catch (xalloc) { cerr&lt;&lt;“…”&lt;&lt;endl;}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48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48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7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7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7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7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7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7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7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7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7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7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7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7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7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7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7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7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7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7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74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74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74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74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4819" grpId="0" build="p" animBg="1"/>
      <p:bldP spid="674820" grpId="0" animBg="1"/>
      <p:bldP spid="6748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332FBCE-5EDE-42C7-A58B-7BAEB2331538}" type="datetime7">
              <a:rPr lang="zh-CN" altLang="en-US">
                <a:ea typeface="宋体" charset="-122"/>
              </a:rPr>
              <a:pPr/>
              <a:t>19.9.4</a:t>
            </a:fld>
            <a:endParaRPr lang="en-US" altLang="zh-CN">
              <a:ea typeface="宋体" charset="-122"/>
            </a:endParaRPr>
          </a:p>
        </p:txBody>
      </p:sp>
      <p:sp>
        <p:nvSpPr>
          <p:cNvPr id="2662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9B80D2-E6D8-450D-8BFC-2ACD6BCC2FCE}" type="slidenum">
              <a:rPr lang="zh-CN" altLang="en-US">
                <a:ea typeface="宋体" charset="-122"/>
              </a:rPr>
              <a:pPr/>
              <a:t>24</a:t>
            </a:fld>
            <a:endParaRPr lang="en-US" altLang="zh-CN">
              <a:ea typeface="宋体" charset="-122"/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1.4	</a:t>
            </a:r>
            <a:r>
              <a:rPr lang="zh-CN" altLang="en-US"/>
              <a:t>类</a:t>
            </a:r>
          </a:p>
        </p:txBody>
      </p:sp>
      <p:sp>
        <p:nvSpPr>
          <p:cNvPr id="67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540750" cy="427037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>
                <a:latin typeface="Comic Sans MS" pitchFamily="66" charset="0"/>
              </a:rPr>
              <a:t>1. </a:t>
            </a:r>
            <a:r>
              <a:rPr lang="zh-CN" altLang="en-US">
                <a:latin typeface="Comic Sans MS" pitchFamily="66" charset="0"/>
              </a:rPr>
              <a:t>类</a:t>
            </a:r>
            <a:r>
              <a:rPr lang="en-US" altLang="zh-CN">
                <a:latin typeface="Comic Sans MS" pitchFamily="66" charset="0"/>
              </a:rPr>
              <a:t>Currency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>
                <a:latin typeface="Comic Sans MS" pitchFamily="66" charset="0"/>
              </a:rPr>
              <a:t>有许多数据类型</a:t>
            </a:r>
            <a:r>
              <a:rPr lang="en-US" altLang="zh-CN">
                <a:latin typeface="Comic Sans MS" pitchFamily="66" charset="0"/>
              </a:rPr>
              <a:t>C++</a:t>
            </a:r>
            <a:r>
              <a:rPr lang="zh-CN" altLang="en-US">
                <a:latin typeface="Comic Sans MS" pitchFamily="66" charset="0"/>
              </a:rPr>
              <a:t>语言不直接支持，但它提供了用户自定义的方法。其中最灵活的就是类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>
                <a:latin typeface="Comic Sans MS" pitchFamily="66" charset="0"/>
              </a:rPr>
              <a:t>假设我们想处理类型</a:t>
            </a:r>
            <a:r>
              <a:rPr lang="en-US" altLang="zh-CN">
                <a:latin typeface="Comic Sans MS" pitchFamily="66" charset="0"/>
              </a:rPr>
              <a:t>Currency</a:t>
            </a:r>
            <a:r>
              <a:rPr lang="zh-CN" altLang="en-US">
                <a:latin typeface="Comic Sans MS" pitchFamily="66" charset="0"/>
              </a:rPr>
              <a:t>的对象，其实例拥有三个成员：符号（</a:t>
            </a:r>
            <a:r>
              <a:rPr lang="en-US" altLang="zh-CN">
                <a:latin typeface="Comic Sans MS" pitchFamily="66" charset="0"/>
              </a:rPr>
              <a:t>+</a:t>
            </a:r>
            <a:r>
              <a:rPr lang="zh-CN" altLang="en-US">
                <a:latin typeface="Comic Sans MS" pitchFamily="66" charset="0"/>
              </a:rPr>
              <a:t>或</a:t>
            </a:r>
            <a:r>
              <a:rPr lang="en-US" altLang="zh-CN">
                <a:latin typeface="Comic Sans MS" pitchFamily="66" charset="0"/>
              </a:rPr>
              <a:t>-</a:t>
            </a:r>
            <a:r>
              <a:rPr lang="zh-CN" altLang="en-US">
                <a:latin typeface="Comic Sans MS" pitchFamily="66" charset="0"/>
              </a:rPr>
              <a:t>），美元和美分。例如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CN">
                <a:latin typeface="Comic Sans MS" pitchFamily="66" charset="0"/>
              </a:rPr>
              <a:t> $8.47</a:t>
            </a:r>
            <a:r>
              <a:rPr lang="zh-CN" altLang="en-US">
                <a:latin typeface="Comic Sans MS" pitchFamily="66" charset="0"/>
              </a:rPr>
              <a:t>（符号</a:t>
            </a:r>
            <a:r>
              <a:rPr lang="en-US" altLang="zh-CN">
                <a:latin typeface="Comic Sans MS" pitchFamily="66" charset="0"/>
              </a:rPr>
              <a:t>+</a:t>
            </a:r>
            <a:r>
              <a:rPr lang="zh-CN" altLang="en-US">
                <a:latin typeface="Comic Sans MS" pitchFamily="66" charset="0"/>
              </a:rPr>
              <a:t>，</a:t>
            </a:r>
            <a:r>
              <a:rPr lang="en-US" altLang="zh-CN">
                <a:latin typeface="Comic Sans MS" pitchFamily="66" charset="0"/>
              </a:rPr>
              <a:t>8</a:t>
            </a:r>
            <a:r>
              <a:rPr lang="zh-CN" altLang="en-US">
                <a:latin typeface="Comic Sans MS" pitchFamily="66" charset="0"/>
              </a:rPr>
              <a:t>美元，</a:t>
            </a:r>
            <a:r>
              <a:rPr lang="en-US" altLang="zh-CN">
                <a:latin typeface="Comic Sans MS" pitchFamily="66" charset="0"/>
              </a:rPr>
              <a:t>47</a:t>
            </a:r>
            <a:r>
              <a:rPr lang="zh-CN" altLang="en-US">
                <a:latin typeface="Comic Sans MS" pitchFamily="66" charset="0"/>
              </a:rPr>
              <a:t>美分）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CN">
                <a:latin typeface="Comic Sans MS" pitchFamily="66" charset="0"/>
              </a:rPr>
              <a:t>-$5.09</a:t>
            </a:r>
            <a:r>
              <a:rPr lang="zh-CN" altLang="en-US">
                <a:latin typeface="Comic Sans MS" pitchFamily="66" charset="0"/>
              </a:rPr>
              <a:t>（符号</a:t>
            </a:r>
            <a:r>
              <a:rPr lang="en-US" altLang="zh-CN">
                <a:latin typeface="Comic Sans MS" pitchFamily="66" charset="0"/>
              </a:rPr>
              <a:t>-</a:t>
            </a:r>
            <a:r>
              <a:rPr lang="zh-CN" altLang="en-US">
                <a:latin typeface="Comic Sans MS" pitchFamily="66" charset="0"/>
              </a:rPr>
              <a:t>，</a:t>
            </a:r>
            <a:r>
              <a:rPr lang="en-US" altLang="zh-CN">
                <a:latin typeface="Comic Sans MS" pitchFamily="66" charset="0"/>
              </a:rPr>
              <a:t>5</a:t>
            </a:r>
            <a:r>
              <a:rPr lang="zh-CN" altLang="en-US">
                <a:latin typeface="Comic Sans MS" pitchFamily="66" charset="0"/>
              </a:rPr>
              <a:t>美元，</a:t>
            </a:r>
            <a:r>
              <a:rPr lang="en-US" altLang="zh-CN">
                <a:latin typeface="Comic Sans MS" pitchFamily="66" charset="0"/>
              </a:rPr>
              <a:t>9</a:t>
            </a:r>
            <a:r>
              <a:rPr lang="zh-CN" altLang="en-US">
                <a:latin typeface="Comic Sans MS" pitchFamily="66" charset="0"/>
              </a:rPr>
              <a:t>美分）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>
                <a:latin typeface="Comic Sans MS" pitchFamily="66" charset="0"/>
              </a:rPr>
              <a:t>对这种类型的对象，我们要执行以下操作：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CN">
                <a:latin typeface="Comic Sans MS" pitchFamily="66" charset="0"/>
              </a:rPr>
              <a:t>1. </a:t>
            </a:r>
            <a:r>
              <a:rPr lang="zh-CN" altLang="en-US">
                <a:latin typeface="Comic Sans MS" pitchFamily="66" charset="0"/>
              </a:rPr>
              <a:t>设置成员的值</a:t>
            </a:r>
            <a:r>
              <a:rPr lang="en-US" altLang="zh-CN">
                <a:latin typeface="Comic Sans MS" pitchFamily="66" charset="0"/>
              </a:rPr>
              <a:t>; 2. </a:t>
            </a:r>
            <a:r>
              <a:rPr lang="zh-CN" altLang="en-US">
                <a:latin typeface="Comic Sans MS" pitchFamily="66" charset="0"/>
              </a:rPr>
              <a:t>确定各成员的值</a:t>
            </a:r>
            <a:r>
              <a:rPr lang="en-US" altLang="zh-CN">
                <a:latin typeface="Comic Sans MS" pitchFamily="66" charset="0"/>
              </a:rPr>
              <a:t>; 3. </a:t>
            </a:r>
            <a:r>
              <a:rPr lang="zh-CN" altLang="en-US">
                <a:latin typeface="Comic Sans MS" pitchFamily="66" charset="0"/>
              </a:rPr>
              <a:t>增加两种货币类型</a:t>
            </a:r>
            <a:r>
              <a:rPr lang="en-US" altLang="zh-CN">
                <a:latin typeface="Comic Sans MS" pitchFamily="66" charset="0"/>
              </a:rPr>
              <a:t>; 4. </a:t>
            </a:r>
            <a:r>
              <a:rPr lang="zh-CN" altLang="en-US">
                <a:latin typeface="Comic Sans MS" pitchFamily="66" charset="0"/>
              </a:rPr>
              <a:t>增加成员类型</a:t>
            </a:r>
            <a:r>
              <a:rPr lang="en-US" altLang="zh-CN">
                <a:latin typeface="Comic Sans MS" pitchFamily="66" charset="0"/>
              </a:rPr>
              <a:t>; 5. </a:t>
            </a:r>
            <a:r>
              <a:rPr lang="zh-CN" altLang="en-US">
                <a:latin typeface="Comic Sans MS" pitchFamily="66" charset="0"/>
              </a:rPr>
              <a:t>输出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7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7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7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7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7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7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7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7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7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FA04F86F-26D4-41E2-B7C9-3FB10A1300FD}" type="datetime7">
              <a:rPr lang="zh-CN" altLang="en-US">
                <a:ea typeface="宋体" charset="-122"/>
              </a:rPr>
              <a:pPr/>
              <a:t>19.9.4</a:t>
            </a:fld>
            <a:endParaRPr lang="en-US" altLang="zh-CN">
              <a:ea typeface="宋体" charset="-122"/>
            </a:endParaRPr>
          </a:p>
        </p:txBody>
      </p:sp>
      <p:sp>
        <p:nvSpPr>
          <p:cNvPr id="2765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A17098-301A-4B88-85D5-70C393FA2419}" type="slidenum">
              <a:rPr lang="zh-CN" altLang="en-US">
                <a:ea typeface="宋体" charset="-122"/>
              </a:rPr>
              <a:pPr/>
              <a:t>25</a:t>
            </a:fld>
            <a:endParaRPr lang="en-US" altLang="zh-CN">
              <a:ea typeface="宋体" charset="-122"/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200"/>
              <a:t>1.4	</a:t>
            </a:r>
            <a:r>
              <a:rPr lang="zh-CN" altLang="en-US" sz="4200"/>
              <a:t>类</a:t>
            </a:r>
          </a:p>
        </p:txBody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260350"/>
            <a:ext cx="8631238" cy="630713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class Currency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	public: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	    Currency(sign s=plus, unsigned long d=0, unsigned int c=0);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	    ~ Currency() {}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	    bool Set(sign s, unsigned long d, unsigned int c);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	    bool Set(float a);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	    sign Sign() </a:t>
            </a:r>
            <a:r>
              <a:rPr lang="en-US" altLang="zh-CN" sz="2000">
                <a:solidFill>
                  <a:srgbClr val="6699FF"/>
                </a:solidFill>
                <a:latin typeface="Comic Sans MS" pitchFamily="66" charset="0"/>
              </a:rPr>
              <a:t>const</a:t>
            </a:r>
            <a:r>
              <a:rPr lang="en-US" altLang="zh-CN" sz="2000">
                <a:latin typeface="Comic Sans MS" pitchFamily="66" charset="0"/>
              </a:rPr>
              <a:t> {return sgn;}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	    unsigned long Dollars() </a:t>
            </a:r>
            <a:r>
              <a:rPr lang="en-US" altLang="zh-CN" sz="2000">
                <a:solidFill>
                  <a:srgbClr val="6699FF"/>
                </a:solidFill>
                <a:latin typeface="Comic Sans MS" pitchFamily="66" charset="0"/>
              </a:rPr>
              <a:t>const</a:t>
            </a:r>
            <a:r>
              <a:rPr lang="en-US" altLang="zh-CN" sz="2000">
                <a:latin typeface="Comic Sans MS" pitchFamily="66" charset="0"/>
              </a:rPr>
              <a:t> {return dollars;}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	    unsigned int Cents() </a:t>
            </a:r>
            <a:r>
              <a:rPr lang="en-US" altLang="zh-CN" sz="2000">
                <a:solidFill>
                  <a:srgbClr val="6699FF"/>
                </a:solidFill>
                <a:latin typeface="Comic Sans MS" pitchFamily="66" charset="0"/>
              </a:rPr>
              <a:t>const</a:t>
            </a:r>
            <a:r>
              <a:rPr lang="en-US" altLang="zh-CN" sz="2000">
                <a:latin typeface="Comic Sans MS" pitchFamily="66" charset="0"/>
              </a:rPr>
              <a:t> {return cents;}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	    Currency Add(const Currency &amp; x) </a:t>
            </a:r>
            <a:r>
              <a:rPr lang="en-US" altLang="zh-CN" sz="2000">
                <a:solidFill>
                  <a:srgbClr val="6699FF"/>
                </a:solidFill>
                <a:latin typeface="Comic Sans MS" pitchFamily="66" charset="0"/>
              </a:rPr>
              <a:t>const</a:t>
            </a:r>
            <a:r>
              <a:rPr lang="en-US" altLang="zh-CN" sz="2000">
                <a:latin typeface="Comic Sans MS" pitchFamily="66" charset="0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	    Currency &amp; Increment(const Currency &amp; x);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	    void Output() </a:t>
            </a:r>
            <a:r>
              <a:rPr lang="en-US" altLang="zh-CN" sz="2000">
                <a:solidFill>
                  <a:srgbClr val="6699FF"/>
                </a:solidFill>
                <a:latin typeface="Comic Sans MS" pitchFamily="66" charset="0"/>
              </a:rPr>
              <a:t>const</a:t>
            </a:r>
            <a:r>
              <a:rPr lang="en-US" altLang="zh-CN" sz="2000">
                <a:latin typeface="Comic Sans MS" pitchFamily="66" charset="0"/>
              </a:rPr>
              <a:t>;</a:t>
            </a:r>
            <a:endParaRPr lang="zh-CN" altLang="en-US" sz="2000">
              <a:latin typeface="Comic Sans MS" pitchFamily="66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	private: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	    sign </a:t>
            </a:r>
            <a:r>
              <a:rPr lang="en-US" altLang="zh-CN" sz="2000">
                <a:solidFill>
                  <a:schemeClr val="tx2"/>
                </a:solidFill>
                <a:latin typeface="Comic Sans MS" pitchFamily="66" charset="0"/>
              </a:rPr>
              <a:t>sgn</a:t>
            </a:r>
            <a:r>
              <a:rPr lang="en-US" altLang="zh-CN" sz="2000">
                <a:latin typeface="Comic Sans MS" pitchFamily="66" charset="0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	    unsigned long </a:t>
            </a:r>
            <a:r>
              <a:rPr lang="en-US" altLang="zh-CN" sz="2000">
                <a:solidFill>
                  <a:schemeClr val="tx2"/>
                </a:solidFill>
                <a:latin typeface="Comic Sans MS" pitchFamily="66" charset="0"/>
              </a:rPr>
              <a:t>dollars</a:t>
            </a:r>
            <a:r>
              <a:rPr lang="en-US" altLang="zh-CN" sz="2000">
                <a:latin typeface="Comic Sans MS" pitchFamily="66" charset="0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	    unsigned int </a:t>
            </a:r>
            <a:r>
              <a:rPr lang="en-US" altLang="zh-CN" sz="2000">
                <a:solidFill>
                  <a:schemeClr val="tx2"/>
                </a:solidFill>
                <a:latin typeface="Comic Sans MS" pitchFamily="66" charset="0"/>
              </a:rPr>
              <a:t>cents</a:t>
            </a:r>
            <a:r>
              <a:rPr lang="en-US" altLang="zh-CN" sz="2000">
                <a:latin typeface="Comic Sans MS" pitchFamily="66" charset="0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};</a:t>
            </a:r>
          </a:p>
        </p:txBody>
      </p:sp>
      <p:sp>
        <p:nvSpPr>
          <p:cNvPr id="676868" name="Rectangle 4"/>
          <p:cNvSpPr>
            <a:spLocks noChangeArrowheads="1"/>
          </p:cNvSpPr>
          <p:nvPr/>
        </p:nvSpPr>
        <p:spPr bwMode="auto">
          <a:xfrm>
            <a:off x="5435600" y="6165850"/>
            <a:ext cx="33845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enum sign { plus, minus };</a:t>
            </a:r>
          </a:p>
        </p:txBody>
      </p:sp>
      <p:sp>
        <p:nvSpPr>
          <p:cNvPr id="676869" name="AutoShape 5"/>
          <p:cNvSpPr>
            <a:spLocks noChangeArrowheads="1"/>
          </p:cNvSpPr>
          <p:nvPr/>
        </p:nvSpPr>
        <p:spPr bwMode="auto">
          <a:xfrm>
            <a:off x="2339975" y="1700213"/>
            <a:ext cx="6553200" cy="1512887"/>
          </a:xfrm>
          <a:prstGeom prst="flowChartProcess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kumimoji="1" lang="zh-CN" altLang="en-US" sz="2000" b="1">
                <a:latin typeface="Comic Sans MS" pitchFamily="66" charset="0"/>
              </a:rPr>
              <a:t>构造函数，没有返回值，在创建本对象时被自动执行本例，</a:t>
            </a:r>
          </a:p>
          <a:p>
            <a:r>
              <a:rPr kumimoji="1" lang="zh-CN" altLang="en-US" sz="2000" b="1">
                <a:latin typeface="Comic Sans MS" pitchFamily="66" charset="0"/>
              </a:rPr>
              <a:t>缺省值为</a:t>
            </a:r>
            <a:r>
              <a:rPr kumimoji="1" lang="en-US" altLang="zh-CN" sz="2000" b="1">
                <a:latin typeface="Comic Sans MS" pitchFamily="66" charset="0"/>
              </a:rPr>
              <a:t>(plus,0,0)</a:t>
            </a:r>
            <a:r>
              <a:rPr kumimoji="1" lang="zh-CN" altLang="en-US" sz="2000" b="1">
                <a:latin typeface="Comic Sans MS" pitchFamily="66" charset="0"/>
              </a:rPr>
              <a:t>。我们有两种方法创建</a:t>
            </a:r>
            <a:r>
              <a:rPr kumimoji="1" lang="en-US" altLang="zh-CN" sz="2000" b="1">
                <a:latin typeface="Comic Sans MS" pitchFamily="66" charset="0"/>
              </a:rPr>
              <a:t>Currency</a:t>
            </a:r>
          </a:p>
          <a:p>
            <a:r>
              <a:rPr kumimoji="1" lang="en-US" altLang="zh-CN" sz="2000" b="1">
                <a:latin typeface="Comic Sans MS" pitchFamily="66" charset="0"/>
              </a:rPr>
              <a:t>Currency f, g( plus, 2, 88), h( minus, 10);</a:t>
            </a:r>
          </a:p>
          <a:p>
            <a:r>
              <a:rPr kumimoji="1" lang="en-US" altLang="zh-CN" sz="2000" b="1">
                <a:latin typeface="Comic Sans MS" pitchFamily="66" charset="0"/>
              </a:rPr>
              <a:t>Currency *m = new Currency(plus,8,12);</a:t>
            </a:r>
          </a:p>
        </p:txBody>
      </p:sp>
      <p:sp>
        <p:nvSpPr>
          <p:cNvPr id="676870" name="AutoShape 6"/>
          <p:cNvSpPr>
            <a:spLocks noChangeArrowheads="1"/>
          </p:cNvSpPr>
          <p:nvPr/>
        </p:nvSpPr>
        <p:spPr bwMode="auto">
          <a:xfrm>
            <a:off x="2339975" y="2205038"/>
            <a:ext cx="6553200" cy="863600"/>
          </a:xfrm>
          <a:prstGeom prst="flowChartProcess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kumimoji="1" lang="zh-CN" altLang="en-US" sz="2000" b="1">
                <a:latin typeface="Comic Sans MS" pitchFamily="66" charset="0"/>
              </a:rPr>
              <a:t>析构函数，没有返回值，当一个</a:t>
            </a:r>
            <a:r>
              <a:rPr kumimoji="1" lang="en-US" altLang="zh-CN" sz="2000" b="1">
                <a:latin typeface="Comic Sans MS" pitchFamily="66" charset="0"/>
              </a:rPr>
              <a:t>Currency</a:t>
            </a:r>
            <a:r>
              <a:rPr kumimoji="1" lang="zh-CN" altLang="en-US" sz="2000" b="1">
                <a:latin typeface="Comic Sans MS" pitchFamily="66" charset="0"/>
              </a:rPr>
              <a:t>对象超出</a:t>
            </a:r>
          </a:p>
          <a:p>
            <a:r>
              <a:rPr kumimoji="1" lang="zh-CN" altLang="en-US" sz="2000" b="1">
                <a:latin typeface="Comic Sans MS" pitchFamily="66" charset="0"/>
              </a:rPr>
              <a:t>作用域时被值动自动调用，用来删除对象</a:t>
            </a:r>
            <a:endParaRPr kumimoji="1" lang="en-US" altLang="zh-CN" sz="2000" b="1">
              <a:latin typeface="Comic Sans MS" pitchFamily="66" charset="0"/>
            </a:endParaRPr>
          </a:p>
        </p:txBody>
      </p:sp>
      <p:sp>
        <p:nvSpPr>
          <p:cNvPr id="676871" name="AutoShape 7"/>
          <p:cNvSpPr>
            <a:spLocks noChangeArrowheads="1"/>
          </p:cNvSpPr>
          <p:nvPr/>
        </p:nvSpPr>
        <p:spPr bwMode="auto">
          <a:xfrm>
            <a:off x="2339975" y="2852738"/>
            <a:ext cx="6553200" cy="863600"/>
          </a:xfrm>
          <a:prstGeom prst="flowChartProcess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kumimoji="1" lang="en-US" altLang="zh-CN" sz="2000" b="1">
                <a:latin typeface="Comic Sans MS" pitchFamily="66" charset="0"/>
              </a:rPr>
              <a:t>Set</a:t>
            </a:r>
            <a:r>
              <a:rPr kumimoji="1" lang="zh-CN" altLang="en-US" sz="2000" b="1">
                <a:latin typeface="Comic Sans MS" pitchFamily="66" charset="0"/>
              </a:rPr>
              <a:t>函数，两个函数同名，函数重载</a:t>
            </a:r>
          </a:p>
          <a:p>
            <a:r>
              <a:rPr kumimoji="1" lang="en-US" altLang="zh-CN" sz="2000" b="1">
                <a:latin typeface="Comic Sans MS" pitchFamily="66" charset="0"/>
              </a:rPr>
              <a:t>g.Set(minus, 44, 0); h.Set(33.42);</a:t>
            </a:r>
          </a:p>
        </p:txBody>
      </p:sp>
      <p:sp>
        <p:nvSpPr>
          <p:cNvPr id="676872" name="AutoShape 8"/>
          <p:cNvSpPr>
            <a:spLocks noChangeArrowheads="1"/>
          </p:cNvSpPr>
          <p:nvPr/>
        </p:nvSpPr>
        <p:spPr bwMode="auto">
          <a:xfrm>
            <a:off x="2339975" y="3716338"/>
            <a:ext cx="6553200" cy="1008062"/>
          </a:xfrm>
          <a:prstGeom prst="flowChartProcess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kumimoji="1" lang="zh-CN" altLang="en-US" sz="2000" b="1">
                <a:latin typeface="Comic Sans MS" pitchFamily="66" charset="0"/>
              </a:rPr>
              <a:t>返回对象的相应的数据成员，关键字</a:t>
            </a:r>
            <a:r>
              <a:rPr kumimoji="1" lang="en-US" altLang="zh-CN" sz="2000" b="1">
                <a:latin typeface="Comic Sans MS" pitchFamily="66" charset="0"/>
              </a:rPr>
              <a:t>const</a:t>
            </a:r>
            <a:r>
              <a:rPr kumimoji="1" lang="zh-CN" altLang="en-US" sz="2000" b="1">
                <a:latin typeface="Comic Sans MS" pitchFamily="66" charset="0"/>
              </a:rPr>
              <a:t>表示它们</a:t>
            </a:r>
          </a:p>
          <a:p>
            <a:r>
              <a:rPr kumimoji="1" lang="zh-CN" altLang="en-US" sz="2000" b="1">
                <a:latin typeface="Comic Sans MS" pitchFamily="66" charset="0"/>
              </a:rPr>
              <a:t>不会修改数据元，我们把这类函数称为常元函数</a:t>
            </a:r>
          </a:p>
          <a:p>
            <a:r>
              <a:rPr kumimoji="1" lang="zh-CN" altLang="en-US" sz="2000" b="1">
                <a:latin typeface="Comic Sans MS" pitchFamily="66" charset="0"/>
              </a:rPr>
              <a:t>（</a:t>
            </a:r>
            <a:r>
              <a:rPr kumimoji="1" lang="en-US" altLang="zh-CN" sz="2000" b="1">
                <a:latin typeface="Comic Sans MS" pitchFamily="66" charset="0"/>
              </a:rPr>
              <a:t>constant function</a:t>
            </a:r>
            <a:r>
              <a:rPr kumimoji="1" lang="zh-CN" altLang="en-US" sz="2000" b="1">
                <a:latin typeface="Comic Sans MS" pitchFamily="66" charset="0"/>
              </a:rPr>
              <a:t>）。</a:t>
            </a:r>
            <a:endParaRPr kumimoji="1" lang="en-US" altLang="zh-CN" sz="2000" b="1">
              <a:latin typeface="Comic Sans MS" pitchFamily="66" charset="0"/>
            </a:endParaRPr>
          </a:p>
        </p:txBody>
      </p:sp>
      <p:sp>
        <p:nvSpPr>
          <p:cNvPr id="676873" name="AutoShape 9"/>
          <p:cNvSpPr>
            <a:spLocks noChangeArrowheads="1"/>
          </p:cNvSpPr>
          <p:nvPr/>
        </p:nvSpPr>
        <p:spPr bwMode="auto">
          <a:xfrm>
            <a:off x="684213" y="404813"/>
            <a:ext cx="8064500" cy="1008062"/>
          </a:xfrm>
          <a:prstGeom prst="flowChartProcess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kumimoji="1" lang="zh-CN" altLang="en-US" sz="2000" b="1">
                <a:latin typeface="Comic Sans MS" pitchFamily="66" charset="0"/>
              </a:rPr>
              <a:t>函数</a:t>
            </a:r>
            <a:r>
              <a:rPr kumimoji="1" lang="en-US" altLang="zh-CN" sz="2000" b="1">
                <a:latin typeface="Comic Sans MS" pitchFamily="66" charset="0"/>
              </a:rPr>
              <a:t> Add </a:t>
            </a:r>
            <a:r>
              <a:rPr kumimoji="1" lang="zh-CN" altLang="en-US" sz="2000" b="1">
                <a:latin typeface="Comic Sans MS" pitchFamily="66" charset="0"/>
              </a:rPr>
              <a:t>是将当前对象的货币量与对象</a:t>
            </a:r>
            <a:r>
              <a:rPr kumimoji="1" lang="en-US" altLang="zh-CN" sz="2000" b="1">
                <a:latin typeface="Comic Sans MS" pitchFamily="66" charset="0"/>
              </a:rPr>
              <a:t>x</a:t>
            </a:r>
            <a:r>
              <a:rPr kumimoji="1" lang="zh-CN" altLang="en-US" sz="2000" b="1">
                <a:latin typeface="Comic Sans MS" pitchFamily="66" charset="0"/>
              </a:rPr>
              <a:t>的值相加，并返回所得结果</a:t>
            </a:r>
          </a:p>
          <a:p>
            <a:r>
              <a:rPr kumimoji="1" lang="zh-CN" altLang="en-US" sz="2000" b="1">
                <a:latin typeface="Comic Sans MS" pitchFamily="66" charset="0"/>
              </a:rPr>
              <a:t>函数 </a:t>
            </a:r>
            <a:r>
              <a:rPr kumimoji="1" lang="en-US" altLang="zh-CN" sz="2000" b="1">
                <a:latin typeface="Comic Sans MS" pitchFamily="66" charset="0"/>
              </a:rPr>
              <a:t>Increment</a:t>
            </a:r>
            <a:r>
              <a:rPr kumimoji="1" lang="zh-CN" altLang="en-US" sz="2000" b="1">
                <a:latin typeface="Comic Sans MS" pitchFamily="66" charset="0"/>
              </a:rPr>
              <a:t>把对象</a:t>
            </a:r>
            <a:r>
              <a:rPr kumimoji="1" lang="en-US" altLang="zh-CN" sz="2000" b="1">
                <a:latin typeface="Comic Sans MS" pitchFamily="66" charset="0"/>
              </a:rPr>
              <a:t>X</a:t>
            </a:r>
            <a:r>
              <a:rPr kumimoji="1" lang="zh-CN" altLang="en-US" sz="2000" b="1">
                <a:latin typeface="Comic Sans MS" pitchFamily="66" charset="0"/>
              </a:rPr>
              <a:t>的货币量添加到当前对象上</a:t>
            </a:r>
            <a:endParaRPr kumimoji="1" lang="en-US" altLang="zh-CN" sz="2000" b="1">
              <a:latin typeface="Comic Sans MS" pitchFamily="66" charset="0"/>
            </a:endParaRPr>
          </a:p>
          <a:p>
            <a:r>
              <a:rPr kumimoji="1" lang="zh-CN" altLang="en-US" sz="2000" b="1">
                <a:latin typeface="Comic Sans MS" pitchFamily="66" charset="0"/>
              </a:rPr>
              <a:t>函数 </a:t>
            </a:r>
            <a:r>
              <a:rPr kumimoji="1" lang="en-US" altLang="zh-CN" sz="2000" b="1">
                <a:latin typeface="Comic Sans MS" pitchFamily="66" charset="0"/>
              </a:rPr>
              <a:t>Output </a:t>
            </a:r>
            <a:r>
              <a:rPr kumimoji="1" lang="zh-CN" altLang="en-US" sz="2000" b="1">
                <a:latin typeface="Comic Sans MS" pitchFamily="66" charset="0"/>
              </a:rPr>
              <a:t>显示当前对象的货币量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7686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768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768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76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76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768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768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768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768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768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768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76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76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67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4" dur="500"/>
                                        <p:tgtEl>
                                          <p:spTgt spid="6768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7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7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67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9" dur="500"/>
                                        <p:tgtEl>
                                          <p:spTgt spid="6768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7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7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7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7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5" dur="500"/>
                                        <p:tgtEl>
                                          <p:spTgt spid="67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9" dur="500"/>
                                        <p:tgtEl>
                                          <p:spTgt spid="6768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7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7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7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7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7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7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0" dur="500"/>
                                        <p:tgtEl>
                                          <p:spTgt spid="67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24" dur="500"/>
                                        <p:tgtEl>
                                          <p:spTgt spid="6768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67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7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67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67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500"/>
                            </p:stCondLst>
                            <p:childTnLst>
                              <p:par>
                                <p:cTn id="1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67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67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5" dur="500"/>
                                        <p:tgtEl>
                                          <p:spTgt spid="67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9" dur="500"/>
                                        <p:tgtEl>
                                          <p:spTgt spid="6768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867" grpId="0" build="p" animBg="1"/>
      <p:bldP spid="676868" grpId="0" animBg="1"/>
      <p:bldP spid="676869" grpId="0" animBg="1"/>
      <p:bldP spid="676869" grpId="1" animBg="1"/>
      <p:bldP spid="676870" grpId="0" animBg="1"/>
      <p:bldP spid="676870" grpId="1" animBg="1"/>
      <p:bldP spid="676871" grpId="0" animBg="1"/>
      <p:bldP spid="676871" grpId="1" animBg="1"/>
      <p:bldP spid="676872" grpId="0" animBg="1"/>
      <p:bldP spid="676872" grpId="1" animBg="1"/>
      <p:bldP spid="676873" grpId="0" animBg="1"/>
      <p:bldP spid="676873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6964EDAC-FE03-410B-9F61-30F7F4425958}" type="datetime7">
              <a:rPr lang="zh-CN" altLang="en-US">
                <a:ea typeface="宋体" charset="-122"/>
              </a:rPr>
              <a:pPr/>
              <a:t>19.9.4</a:t>
            </a:fld>
            <a:endParaRPr lang="en-US" altLang="zh-CN">
              <a:ea typeface="宋体" charset="-122"/>
            </a:endParaRPr>
          </a:p>
        </p:txBody>
      </p:sp>
      <p:sp>
        <p:nvSpPr>
          <p:cNvPr id="2867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0A5E36-8759-41CF-8482-058000907588}" type="slidenum">
              <a:rPr lang="zh-CN" altLang="en-US">
                <a:ea typeface="宋体" charset="-122"/>
              </a:rPr>
              <a:pPr/>
              <a:t>26</a:t>
            </a:fld>
            <a:endParaRPr lang="en-US" altLang="zh-CN">
              <a:ea typeface="宋体" charset="-122"/>
            </a:endParaRP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1.4	</a:t>
            </a:r>
            <a:r>
              <a:rPr lang="zh-CN" altLang="en-US"/>
              <a:t>类</a:t>
            </a:r>
          </a:p>
        </p:txBody>
      </p:sp>
      <p:sp>
        <p:nvSpPr>
          <p:cNvPr id="67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386013"/>
          </a:xfrm>
        </p:spPr>
        <p:txBody>
          <a:bodyPr/>
          <a:lstStyle/>
          <a:p>
            <a:pPr eaLnBrk="1" hangingPunct="1"/>
            <a:r>
              <a:rPr lang="zh-CN" altLang="en-US" sz="2800">
                <a:latin typeface="Comic Sans MS" pitchFamily="66" charset="0"/>
              </a:rPr>
              <a:t>注意：由于我们在类中，没有给出全部函数的具体实现，因此必须在其它地方给出。</a:t>
            </a:r>
          </a:p>
          <a:p>
            <a:pPr eaLnBrk="1" hangingPunct="1"/>
            <a:r>
              <a:rPr lang="zh-CN" altLang="en-US" sz="2800">
                <a:latin typeface="Comic Sans MS" pitchFamily="66" charset="0"/>
              </a:rPr>
              <a:t>在具体实现时，必须在每个函数前加上 </a:t>
            </a:r>
            <a:r>
              <a:rPr lang="en-US" altLang="zh-CN" sz="2800">
                <a:latin typeface="Comic Sans MS" pitchFamily="66" charset="0"/>
              </a:rPr>
              <a:t>Currency:: </a:t>
            </a:r>
            <a:r>
              <a:rPr lang="zh-CN" altLang="en-US" sz="2800">
                <a:latin typeface="Comic Sans MS" pitchFamily="66" charset="0"/>
              </a:rPr>
              <a:t>以指明该函数是</a:t>
            </a:r>
            <a:r>
              <a:rPr lang="en-US" altLang="zh-CN" sz="2800">
                <a:latin typeface="Comic Sans MS" pitchFamily="66" charset="0"/>
              </a:rPr>
              <a:t>Currency</a:t>
            </a:r>
            <a:r>
              <a:rPr lang="zh-CN" altLang="en-US" sz="2800">
                <a:latin typeface="Comic Sans MS" pitchFamily="66" charset="0"/>
              </a:rPr>
              <a:t>类的成员函数。所以</a:t>
            </a:r>
            <a:r>
              <a:rPr lang="en-US" altLang="zh-CN" sz="2800">
                <a:latin typeface="Comic Sans MS" pitchFamily="66" charset="0"/>
              </a:rPr>
              <a:t>Currency::Currency</a:t>
            </a:r>
            <a:r>
              <a:rPr lang="zh-CN" altLang="en-US" sz="2800">
                <a:latin typeface="Comic Sans MS" pitchFamily="66" charset="0"/>
              </a:rPr>
              <a:t>表示该函数是</a:t>
            </a:r>
            <a:r>
              <a:rPr lang="en-US" altLang="zh-CN" sz="2800">
                <a:latin typeface="Comic Sans MS" pitchFamily="66" charset="0"/>
              </a:rPr>
              <a:t>Currency</a:t>
            </a:r>
            <a:r>
              <a:rPr lang="zh-CN" altLang="en-US" sz="2800">
                <a:latin typeface="Comic Sans MS" pitchFamily="66" charset="0"/>
              </a:rPr>
              <a:t>类的构造函数，其余同理。</a:t>
            </a:r>
          </a:p>
        </p:txBody>
      </p:sp>
      <p:sp>
        <p:nvSpPr>
          <p:cNvPr id="677892" name="Rectangle 4"/>
          <p:cNvSpPr>
            <a:spLocks noChangeArrowheads="1"/>
          </p:cNvSpPr>
          <p:nvPr/>
        </p:nvSpPr>
        <p:spPr bwMode="auto">
          <a:xfrm>
            <a:off x="468313" y="4365625"/>
            <a:ext cx="8424862" cy="2189163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Currency::Currency (sign s, unsigned long d, unsigned int c)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{//</a:t>
            </a:r>
            <a:r>
              <a:rPr lang="zh-CN" altLang="en-US" sz="2000">
                <a:latin typeface="Comic Sans MS" pitchFamily="66" charset="0"/>
              </a:rPr>
              <a:t>创建一个 </a:t>
            </a:r>
            <a:r>
              <a:rPr lang="en-US" altLang="zh-CN" sz="2000">
                <a:latin typeface="Comic Sans MS" pitchFamily="66" charset="0"/>
              </a:rPr>
              <a:t>Currency </a:t>
            </a:r>
            <a:r>
              <a:rPr lang="zh-CN" altLang="en-US" sz="2000">
                <a:latin typeface="Comic Sans MS" pitchFamily="66" charset="0"/>
              </a:rPr>
              <a:t>对象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2000">
                <a:latin typeface="Comic Sans MS" pitchFamily="66" charset="0"/>
              </a:rPr>
              <a:t>	</a:t>
            </a:r>
            <a:r>
              <a:rPr lang="en-US" altLang="zh-CN" sz="2000">
                <a:latin typeface="Comic Sans MS" pitchFamily="66" charset="0"/>
              </a:rPr>
              <a:t>if (c &gt; 99 )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	   cerr &lt;&lt;“Cents should be &lt; 100” &lt;&lt; endl; exit(1);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	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	sgn = s; dollars = d; cents =c 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7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7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789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E60C55B-FF73-4CBD-ABFD-7BCD7F9115AC}" type="datetime7">
              <a:rPr lang="zh-CN" altLang="en-US">
                <a:ea typeface="宋体" charset="-122"/>
              </a:rPr>
              <a:pPr/>
              <a:t>19.9.4</a:t>
            </a:fld>
            <a:endParaRPr lang="en-US" altLang="zh-CN">
              <a:ea typeface="宋体" charset="-122"/>
            </a:endParaRPr>
          </a:p>
        </p:txBody>
      </p:sp>
      <p:sp>
        <p:nvSpPr>
          <p:cNvPr id="2969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1EB1BF-CD18-476E-B236-E0EC89235C72}" type="slidenum">
              <a:rPr lang="zh-CN" altLang="en-US">
                <a:ea typeface="宋体" charset="-122"/>
              </a:rPr>
              <a:pPr/>
              <a:t>27</a:t>
            </a:fld>
            <a:endParaRPr lang="en-US" altLang="zh-CN">
              <a:ea typeface="宋体" charset="-122"/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200"/>
              <a:t>1.4	</a:t>
            </a:r>
            <a:r>
              <a:rPr lang="zh-CN" altLang="en-US" sz="4200"/>
              <a:t>类：</a:t>
            </a:r>
            <a:r>
              <a:rPr lang="en-US" altLang="zh-CN"/>
              <a:t>Set </a:t>
            </a:r>
            <a:r>
              <a:rPr lang="zh-CN" altLang="en-US"/>
              <a:t>函数</a:t>
            </a:r>
          </a:p>
        </p:txBody>
      </p:sp>
      <p:sp>
        <p:nvSpPr>
          <p:cNvPr id="67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260350"/>
            <a:ext cx="8713788" cy="6337300"/>
          </a:xfrm>
          <a:solidFill>
            <a:srgbClr val="CCECFF"/>
          </a:solidFill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>
                <a:latin typeface="Comic Sans MS" pitchFamily="66" charset="0"/>
              </a:rPr>
              <a:t> </a:t>
            </a:r>
            <a:r>
              <a:rPr lang="en-US" altLang="zh-CN" sz="2400">
                <a:latin typeface="Comic Sans MS" pitchFamily="66" charset="0"/>
              </a:rPr>
              <a:t>bool Currency::Set(sign s, unsigned long d, unsigned int c)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{ </a:t>
            </a:r>
            <a:r>
              <a:rPr lang="en-US" altLang="zh-CN" sz="2400">
                <a:solidFill>
                  <a:schemeClr val="accent1"/>
                </a:solidFill>
                <a:latin typeface="Comic Sans MS" pitchFamily="66" charset="0"/>
              </a:rPr>
              <a:t>//</a:t>
            </a:r>
            <a:r>
              <a:rPr lang="zh-CN" altLang="en-US" sz="2400">
                <a:solidFill>
                  <a:schemeClr val="accent1"/>
                </a:solidFill>
                <a:latin typeface="Comic Sans MS" pitchFamily="66" charset="0"/>
              </a:rPr>
              <a:t>设值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>
                <a:latin typeface="Comic Sans MS" pitchFamily="66" charset="0"/>
              </a:rPr>
              <a:t>	</a:t>
            </a:r>
            <a:r>
              <a:rPr lang="en-US" altLang="zh-CN" sz="2400">
                <a:latin typeface="Comic Sans MS" pitchFamily="66" charset="0"/>
              </a:rPr>
              <a:t>if (c &gt; 99 ) return false;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	sgn = s; dollars = d; cents =c 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	return true;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bool Currency::Set(float a)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{ </a:t>
            </a:r>
            <a:r>
              <a:rPr lang="en-US" altLang="zh-CN" sz="2400">
                <a:solidFill>
                  <a:schemeClr val="accent1"/>
                </a:solidFill>
                <a:latin typeface="Comic Sans MS" pitchFamily="66" charset="0"/>
              </a:rPr>
              <a:t>//</a:t>
            </a:r>
            <a:r>
              <a:rPr lang="zh-CN" altLang="en-US" sz="2400">
                <a:solidFill>
                  <a:schemeClr val="accent1"/>
                </a:solidFill>
                <a:latin typeface="Comic Sans MS" pitchFamily="66" charset="0"/>
              </a:rPr>
              <a:t>设值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>
                <a:latin typeface="Comic Sans MS" pitchFamily="66" charset="0"/>
              </a:rPr>
              <a:t>	</a:t>
            </a:r>
            <a:r>
              <a:rPr lang="en-US" altLang="zh-CN" sz="2400">
                <a:latin typeface="Comic Sans MS" pitchFamily="66" charset="0"/>
              </a:rPr>
              <a:t>if (a &lt; 0 ) {sgn = minus; a = -a;}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	else sgn = plus;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	dollars = a;				</a:t>
            </a:r>
            <a:r>
              <a:rPr lang="en-US" altLang="zh-CN" sz="2400">
                <a:solidFill>
                  <a:schemeClr val="accent1"/>
                </a:solidFill>
                <a:latin typeface="Comic Sans MS" pitchFamily="66" charset="0"/>
              </a:rPr>
              <a:t>//</a:t>
            </a:r>
            <a:r>
              <a:rPr lang="zh-CN" altLang="en-US" sz="2400">
                <a:solidFill>
                  <a:schemeClr val="accent1"/>
                </a:solidFill>
                <a:latin typeface="Comic Sans MS" pitchFamily="66" charset="0"/>
              </a:rPr>
              <a:t>抽取整数部分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>
                <a:latin typeface="Comic Sans MS" pitchFamily="66" charset="0"/>
              </a:rPr>
              <a:t>	</a:t>
            </a:r>
            <a:r>
              <a:rPr lang="en-US" altLang="zh-CN" sz="2400">
                <a:latin typeface="Comic Sans MS" pitchFamily="66" charset="0"/>
              </a:rPr>
              <a:t>cents = (a+0.001 – dollars)*100;  </a:t>
            </a:r>
            <a:r>
              <a:rPr lang="en-US" altLang="zh-CN" sz="2400">
                <a:solidFill>
                  <a:schemeClr val="accent1"/>
                </a:solidFill>
                <a:latin typeface="Comic Sans MS" pitchFamily="66" charset="0"/>
              </a:rPr>
              <a:t>//</a:t>
            </a:r>
            <a:r>
              <a:rPr lang="zh-CN" altLang="en-US" sz="2400">
                <a:solidFill>
                  <a:schemeClr val="accent1"/>
                </a:solidFill>
                <a:latin typeface="Comic Sans MS" pitchFamily="66" charset="0"/>
              </a:rPr>
              <a:t>取两位小数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	return true;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89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89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7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7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7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7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7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7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7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7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7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7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7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7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7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7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7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7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7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7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78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78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789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789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789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789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789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789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8915" grpId="0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C97D332-CEBC-4C31-B830-6C3B88263189}" type="datetime7">
              <a:rPr lang="zh-CN" altLang="en-US">
                <a:ea typeface="宋体" charset="-122"/>
              </a:rPr>
              <a:pPr/>
              <a:t>19.9.4</a:t>
            </a:fld>
            <a:endParaRPr lang="en-US" altLang="zh-CN">
              <a:ea typeface="宋体" charset="-122"/>
            </a:endParaRPr>
          </a:p>
        </p:txBody>
      </p:sp>
      <p:sp>
        <p:nvSpPr>
          <p:cNvPr id="3072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A6FC55-435D-4B85-88A4-8549A031A42C}" type="slidenum">
              <a:rPr lang="zh-CN" altLang="en-US">
                <a:ea typeface="宋体" charset="-122"/>
              </a:rPr>
              <a:pPr/>
              <a:t>28</a:t>
            </a:fld>
            <a:endParaRPr lang="en-US" altLang="zh-CN">
              <a:ea typeface="宋体" charset="-122"/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200"/>
              <a:t>1.4	</a:t>
            </a:r>
            <a:r>
              <a:rPr lang="zh-CN" altLang="en-US" sz="4200"/>
              <a:t>类： </a:t>
            </a:r>
            <a:r>
              <a:rPr lang="en-US" altLang="zh-CN"/>
              <a:t>Add </a:t>
            </a:r>
            <a:r>
              <a:rPr lang="zh-CN" altLang="en-US"/>
              <a:t>函数</a:t>
            </a:r>
          </a:p>
        </p:txBody>
      </p:sp>
      <p:sp>
        <p:nvSpPr>
          <p:cNvPr id="67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260350"/>
            <a:ext cx="8631238" cy="6264275"/>
          </a:xfrm>
          <a:solidFill>
            <a:srgbClr val="CCECFF"/>
          </a:solidFill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Currency Currency::Add(const Currency &amp; x) const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{ //</a:t>
            </a:r>
            <a:r>
              <a:rPr lang="zh-CN" altLang="en-US" sz="2400">
                <a:latin typeface="Comic Sans MS" pitchFamily="66" charset="0"/>
              </a:rPr>
              <a:t>把</a:t>
            </a:r>
            <a:r>
              <a:rPr lang="en-US" altLang="zh-CN" sz="2400">
                <a:latin typeface="Comic Sans MS" pitchFamily="66" charset="0"/>
              </a:rPr>
              <a:t>x</a:t>
            </a:r>
            <a:r>
              <a:rPr lang="zh-CN" altLang="en-US" sz="2400">
                <a:latin typeface="Comic Sans MS" pitchFamily="66" charset="0"/>
              </a:rPr>
              <a:t>累加到 *</a:t>
            </a:r>
            <a:r>
              <a:rPr lang="en-US" altLang="zh-CN" sz="2400">
                <a:latin typeface="Comic Sans MS" pitchFamily="66" charset="0"/>
              </a:rPr>
              <a:t>this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>
                <a:latin typeface="Comic Sans MS" pitchFamily="66" charset="0"/>
              </a:rPr>
              <a:t>	</a:t>
            </a:r>
            <a:r>
              <a:rPr lang="en-US" altLang="zh-CN" sz="2400">
                <a:latin typeface="Comic Sans MS" pitchFamily="66" charset="0"/>
              </a:rPr>
              <a:t>long a1, a2, a3;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	Currency ans;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	</a:t>
            </a:r>
            <a:r>
              <a:rPr lang="en-US" altLang="zh-CN" sz="2400">
                <a:solidFill>
                  <a:schemeClr val="accent1"/>
                </a:solidFill>
                <a:latin typeface="Comic Sans MS" pitchFamily="66" charset="0"/>
              </a:rPr>
              <a:t>//</a:t>
            </a:r>
            <a:r>
              <a:rPr lang="zh-CN" altLang="en-US" sz="2400">
                <a:solidFill>
                  <a:schemeClr val="accent1"/>
                </a:solidFill>
                <a:latin typeface="Comic Sans MS" pitchFamily="66" charset="0"/>
              </a:rPr>
              <a:t>把当前对象转换成带符号的整数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	a1 = dollars * 100 + cents 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	if (sgn == minus) a1=-a1;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	</a:t>
            </a:r>
            <a:r>
              <a:rPr lang="en-US" altLang="zh-CN" sz="2400">
                <a:solidFill>
                  <a:schemeClr val="accent1"/>
                </a:solidFill>
                <a:latin typeface="Comic Sans MS" pitchFamily="66" charset="0"/>
              </a:rPr>
              <a:t>//</a:t>
            </a:r>
            <a:r>
              <a:rPr lang="zh-CN" altLang="en-US" sz="2400">
                <a:solidFill>
                  <a:schemeClr val="accent1"/>
                </a:solidFill>
                <a:latin typeface="Comic Sans MS" pitchFamily="66" charset="0"/>
              </a:rPr>
              <a:t>把</a:t>
            </a:r>
            <a:r>
              <a:rPr lang="en-US" altLang="zh-CN" sz="2400">
                <a:solidFill>
                  <a:schemeClr val="accent1"/>
                </a:solidFill>
                <a:latin typeface="Comic Sans MS" pitchFamily="66" charset="0"/>
              </a:rPr>
              <a:t>x</a:t>
            </a:r>
            <a:r>
              <a:rPr lang="zh-CN" altLang="en-US" sz="2400">
                <a:solidFill>
                  <a:schemeClr val="accent1"/>
                </a:solidFill>
                <a:latin typeface="Comic Sans MS" pitchFamily="66" charset="0"/>
              </a:rPr>
              <a:t>转换成带符号的整数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	a2 = x.dollars * 100 + x.cents 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	if (x.sgn == minus) a2=-a2;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>
                <a:latin typeface="Comic Sans MS" pitchFamily="66" charset="0"/>
              </a:rPr>
              <a:t>	</a:t>
            </a:r>
            <a:r>
              <a:rPr lang="en-US" altLang="zh-CN" sz="2400">
                <a:latin typeface="Comic Sans MS" pitchFamily="66" charset="0"/>
              </a:rPr>
              <a:t>a3 = a1 + a2;		</a:t>
            </a:r>
            <a:r>
              <a:rPr lang="en-US" altLang="zh-CN" sz="2400">
                <a:solidFill>
                  <a:schemeClr val="accent1"/>
                </a:solidFill>
                <a:latin typeface="Comic Sans MS" pitchFamily="66" charset="0"/>
              </a:rPr>
              <a:t>//</a:t>
            </a:r>
            <a:r>
              <a:rPr lang="zh-CN" altLang="en-US" sz="2400">
                <a:solidFill>
                  <a:schemeClr val="accent1"/>
                </a:solidFill>
                <a:latin typeface="Comic Sans MS" pitchFamily="66" charset="0"/>
              </a:rPr>
              <a:t>加，并转换为</a:t>
            </a:r>
            <a:r>
              <a:rPr lang="en-US" altLang="zh-CN" sz="2400">
                <a:solidFill>
                  <a:schemeClr val="accent1"/>
                </a:solidFill>
                <a:latin typeface="Comic Sans MS" pitchFamily="66" charset="0"/>
              </a:rPr>
              <a:t>Currency</a:t>
            </a:r>
            <a:r>
              <a:rPr lang="zh-CN" altLang="en-US" sz="2400">
                <a:solidFill>
                  <a:schemeClr val="accent1"/>
                </a:solidFill>
                <a:latin typeface="Comic Sans MS" pitchFamily="66" charset="0"/>
              </a:rPr>
              <a:t>形式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	if ( a3 &lt; 0 ) { ans .sgn = minus; a3 = -a3;}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	else ans.sgn = plus;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	ans.dollars = a3 / 100;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	ans.cents = a3 –ans.dollars *100;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	return ans;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7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7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7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7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7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7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7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7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7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7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7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7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7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7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7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7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79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79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799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799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799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799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799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799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799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799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799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799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000"/>
                            </p:stCondLst>
                            <p:childTnLst>
                              <p:par>
                                <p:cTn id="8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7993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7993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FFB9E0CB-2C4F-42B5-930B-690FDEC6238B}" type="datetime7">
              <a:rPr lang="zh-CN" altLang="en-US">
                <a:ea typeface="宋体" charset="-122"/>
              </a:rPr>
              <a:pPr/>
              <a:t>19.9.4</a:t>
            </a:fld>
            <a:endParaRPr lang="en-US" altLang="zh-CN">
              <a:ea typeface="宋体" charset="-122"/>
            </a:endParaRPr>
          </a:p>
        </p:txBody>
      </p:sp>
      <p:sp>
        <p:nvSpPr>
          <p:cNvPr id="317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2D2469-0C73-4F07-BA80-399A06100BAB}" type="slidenum">
              <a:rPr lang="zh-CN" altLang="en-US">
                <a:ea typeface="宋体" charset="-122"/>
              </a:rPr>
              <a:pPr/>
              <a:t>29</a:t>
            </a:fld>
            <a:endParaRPr lang="en-US" altLang="zh-CN">
              <a:ea typeface="宋体" charset="-122"/>
            </a:endParaRP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1.4	</a:t>
            </a:r>
            <a:r>
              <a:rPr lang="zh-CN" altLang="en-US"/>
              <a:t>类</a:t>
            </a:r>
          </a:p>
        </p:txBody>
      </p:sp>
      <p:sp>
        <p:nvSpPr>
          <p:cNvPr id="68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386013"/>
          </a:xfrm>
        </p:spPr>
        <p:txBody>
          <a:bodyPr/>
          <a:lstStyle/>
          <a:p>
            <a:pPr eaLnBrk="1" hangingPunct="1"/>
            <a:r>
              <a:rPr lang="zh-CN" altLang="en-US"/>
              <a:t> </a:t>
            </a:r>
            <a:r>
              <a:rPr lang="en-US" altLang="zh-CN"/>
              <a:t>Increment </a:t>
            </a:r>
            <a:r>
              <a:rPr lang="zh-CN" altLang="en-US"/>
              <a:t>函数</a:t>
            </a:r>
          </a:p>
          <a:p>
            <a:pPr eaLnBrk="1" hangingPunct="1"/>
            <a:r>
              <a:rPr lang="en-US" altLang="zh-CN"/>
              <a:t>Output</a:t>
            </a:r>
            <a:r>
              <a:rPr lang="zh-CN" altLang="en-US"/>
              <a:t>函数</a:t>
            </a:r>
          </a:p>
        </p:txBody>
      </p:sp>
      <p:sp>
        <p:nvSpPr>
          <p:cNvPr id="680964" name="Rectangle 4"/>
          <p:cNvSpPr>
            <a:spLocks noChangeArrowheads="1"/>
          </p:cNvSpPr>
          <p:nvPr/>
        </p:nvSpPr>
        <p:spPr bwMode="auto">
          <a:xfrm>
            <a:off x="323850" y="1341438"/>
            <a:ext cx="8820150" cy="5213350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Currency &amp; Currency:: Increment( Currency &amp; x)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{ //</a:t>
            </a:r>
            <a:r>
              <a:rPr lang="zh-CN" altLang="en-US" sz="2400">
                <a:latin typeface="Comic Sans MS" pitchFamily="66" charset="0"/>
              </a:rPr>
              <a:t>增加量</a:t>
            </a:r>
            <a:r>
              <a:rPr lang="en-US" altLang="zh-CN" sz="2400">
                <a:latin typeface="Comic Sans MS" pitchFamily="66" charset="0"/>
              </a:rPr>
              <a:t>x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2400">
                <a:latin typeface="Comic Sans MS" pitchFamily="66" charset="0"/>
              </a:rPr>
              <a:t>	* </a:t>
            </a:r>
            <a:r>
              <a:rPr lang="en-US" altLang="zh-CN" sz="2400">
                <a:latin typeface="Comic Sans MS" pitchFamily="66" charset="0"/>
              </a:rPr>
              <a:t>this = </a:t>
            </a:r>
            <a:r>
              <a:rPr lang="en-US" altLang="zh-CN" sz="2400">
                <a:solidFill>
                  <a:srgbClr val="CC0000"/>
                </a:solidFill>
                <a:latin typeface="Comic Sans MS" pitchFamily="66" charset="0"/>
              </a:rPr>
              <a:t>Add</a:t>
            </a:r>
            <a:r>
              <a:rPr lang="en-US" altLang="zh-CN" sz="2400">
                <a:latin typeface="Comic Sans MS" pitchFamily="66" charset="0"/>
              </a:rPr>
              <a:t>(x);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	return *this;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endParaRPr lang="en-US" altLang="zh-CN" sz="2400">
              <a:latin typeface="Comic Sans MS" pitchFamily="66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void Currency::Output() const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{ //</a:t>
            </a:r>
            <a:r>
              <a:rPr lang="zh-CN" altLang="en-US" sz="2400">
                <a:latin typeface="Comic Sans MS" pitchFamily="66" charset="0"/>
              </a:rPr>
              <a:t>输出</a:t>
            </a:r>
            <a:r>
              <a:rPr lang="en-US" altLang="zh-CN" sz="2400">
                <a:latin typeface="Comic Sans MS" pitchFamily="66" charset="0"/>
              </a:rPr>
              <a:t>Currency</a:t>
            </a:r>
            <a:r>
              <a:rPr lang="zh-CN" altLang="en-US" sz="2400">
                <a:latin typeface="Comic Sans MS" pitchFamily="66" charset="0"/>
              </a:rPr>
              <a:t>的值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2400">
                <a:latin typeface="Comic Sans MS" pitchFamily="66" charset="0"/>
              </a:rPr>
              <a:t>	</a:t>
            </a:r>
            <a:r>
              <a:rPr lang="en-US" altLang="zh-CN" sz="2400">
                <a:latin typeface="Comic Sans MS" pitchFamily="66" charset="0"/>
              </a:rPr>
              <a:t>if ( sgn == minus ) cout &lt;&lt; ‘-’;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	cout &lt;&lt; ‘$’ &lt;&lt; dollars &lt;&lt; ‘.’;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	if (cents &lt; 10) cout &lt;&lt; “0”;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	cout &lt;&lt;cents;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8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8096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096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8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8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8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8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8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8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8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8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8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8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809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809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809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809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809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809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809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809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809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809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809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809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809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809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0964" grpId="0" build="allAtOnce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67910FBA-6B15-4478-974F-D150712424A3}" type="datetime7">
              <a:rPr lang="zh-CN" altLang="en-US">
                <a:ea typeface="宋体" charset="-122"/>
              </a:rPr>
              <a:pPr/>
              <a:t>19.9.4</a:t>
            </a:fld>
            <a:endParaRPr lang="en-US" altLang="zh-CN">
              <a:ea typeface="宋体" charset="-122"/>
            </a:endParaRPr>
          </a:p>
        </p:txBody>
      </p:sp>
      <p:sp>
        <p:nvSpPr>
          <p:cNvPr id="512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8CD986-A132-4605-BC1D-37EAB2D24867}" type="slidenum">
              <a:rPr lang="zh-CN" altLang="en-US">
                <a:ea typeface="宋体" charset="-122"/>
              </a:rPr>
              <a:pPr/>
              <a:t>3</a:t>
            </a:fld>
            <a:endParaRPr lang="en-US" altLang="zh-CN">
              <a:ea typeface="宋体" charset="-122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333375"/>
            <a:ext cx="7777162" cy="779463"/>
          </a:xfrm>
        </p:spPr>
        <p:txBody>
          <a:bodyPr/>
          <a:lstStyle/>
          <a:p>
            <a:pPr eaLnBrk="1" hangingPunct="1"/>
            <a:r>
              <a:rPr lang="en-US" altLang="zh-CN"/>
              <a:t>1.1	Introduction</a:t>
            </a:r>
            <a:endParaRPr lang="zh-CN" altLang="en-US"/>
          </a:p>
        </p:txBody>
      </p:sp>
      <p:sp>
        <p:nvSpPr>
          <p:cNvPr id="65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/>
              <a:t>我们在检查程序的时候，应该问一问：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它正确吗？（正确性）</a:t>
            </a:r>
            <a:endParaRPr lang="en-US" altLang="zh-CN"/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它容易读懂吗？（可读性）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它有完善的文档吗？（完整性）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它容易修改吗？（可修改性）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它在运行时需要多大的内存？（资源）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它的运行时间有多长？（性能）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它的通用性如何？能否不修改就可以解决更大范围的问题？（通用性）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它是否需要修改及如何修改就可以在多种机器上编译和运行？（可移植性）</a:t>
            </a:r>
          </a:p>
        </p:txBody>
      </p:sp>
      <p:sp>
        <p:nvSpPr>
          <p:cNvPr id="653316" name="AutoShape 4"/>
          <p:cNvSpPr>
            <a:spLocks noChangeArrowheads="1"/>
          </p:cNvSpPr>
          <p:nvPr/>
        </p:nvSpPr>
        <p:spPr bwMode="auto">
          <a:xfrm>
            <a:off x="4572000" y="2205038"/>
            <a:ext cx="1512888" cy="792162"/>
          </a:xfrm>
          <a:prstGeom prst="wedgeRoundRectCallout">
            <a:avLst>
              <a:gd name="adj1" fmla="val -161227"/>
              <a:gd name="adj2" fmla="val -2434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1" lang="zh-CN" altLang="en-US" sz="2000" b="1">
                <a:latin typeface="Tahoma" pitchFamily="34" charset="0"/>
              </a:rPr>
              <a:t>所有问题的前提</a:t>
            </a:r>
          </a:p>
        </p:txBody>
      </p:sp>
      <p:sp>
        <p:nvSpPr>
          <p:cNvPr id="653317" name="AutoShape 5"/>
          <p:cNvSpPr>
            <a:spLocks noChangeArrowheads="1"/>
          </p:cNvSpPr>
          <p:nvPr/>
        </p:nvSpPr>
        <p:spPr bwMode="auto">
          <a:xfrm>
            <a:off x="7380288" y="2205038"/>
            <a:ext cx="720725" cy="2303462"/>
          </a:xfrm>
          <a:prstGeom prst="downArrow">
            <a:avLst>
              <a:gd name="adj1" fmla="val 50000"/>
              <a:gd name="adj2" fmla="val 7990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zh-CN" altLang="en-US" sz="2000" b="1">
              <a:latin typeface="Tahoma" pitchFamily="34" charset="0"/>
            </a:endParaRPr>
          </a:p>
        </p:txBody>
      </p:sp>
      <p:sp>
        <p:nvSpPr>
          <p:cNvPr id="653319" name="Text Box 7"/>
          <p:cNvSpPr txBox="1">
            <a:spLocks noChangeArrowheads="1"/>
          </p:cNvSpPr>
          <p:nvPr/>
        </p:nvSpPr>
        <p:spPr bwMode="auto">
          <a:xfrm>
            <a:off x="7524750" y="2636838"/>
            <a:ext cx="458788" cy="99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r>
              <a:rPr lang="zh-CN" altLang="en-US" b="1"/>
              <a:t>不断深入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80" fill="hold"/>
                                        <p:tgtEl>
                                          <p:spTgt spid="65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" fill="hold"/>
                                        <p:tgtEl>
                                          <p:spTgt spid="65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" fill="hold"/>
                                        <p:tgtEl>
                                          <p:spTgt spid="65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" fill="hold"/>
                                        <p:tgtEl>
                                          <p:spTgt spid="65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40"/>
                            </p:stCondLst>
                            <p:childTnLst>
                              <p:par>
                                <p:cTn id="18" presetID="17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80" fill="hold"/>
                                        <p:tgtEl>
                                          <p:spTgt spid="65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" fill="hold"/>
                                        <p:tgtEl>
                                          <p:spTgt spid="65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0" fill="hold"/>
                                        <p:tgtEl>
                                          <p:spTgt spid="65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0" fill="hold"/>
                                        <p:tgtEl>
                                          <p:spTgt spid="65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60"/>
                            </p:stCondLst>
                            <p:childTnLst>
                              <p:par>
                                <p:cTn id="2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80" fill="hold"/>
                                        <p:tgtEl>
                                          <p:spTgt spid="65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" fill="hold"/>
                                        <p:tgtEl>
                                          <p:spTgt spid="65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" fill="hold"/>
                                        <p:tgtEl>
                                          <p:spTgt spid="65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" fill="hold"/>
                                        <p:tgtEl>
                                          <p:spTgt spid="65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60"/>
                            </p:stCondLst>
                            <p:childTnLst>
                              <p:par>
                                <p:cTn id="32" presetID="17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80" fill="hold"/>
                                        <p:tgtEl>
                                          <p:spTgt spid="65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0" fill="hold"/>
                                        <p:tgtEl>
                                          <p:spTgt spid="65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" fill="hold"/>
                                        <p:tgtEl>
                                          <p:spTgt spid="65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" fill="hold"/>
                                        <p:tgtEl>
                                          <p:spTgt spid="65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120"/>
                            </p:stCondLst>
                            <p:childTnLst>
                              <p:par>
                                <p:cTn id="3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80" fill="hold"/>
                                        <p:tgtEl>
                                          <p:spTgt spid="65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80" fill="hold"/>
                                        <p:tgtEl>
                                          <p:spTgt spid="65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80" fill="hold"/>
                                        <p:tgtEl>
                                          <p:spTgt spid="65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0" fill="hold"/>
                                        <p:tgtEl>
                                          <p:spTgt spid="65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840"/>
                            </p:stCondLst>
                            <p:childTnLst>
                              <p:par>
                                <p:cTn id="46" presetID="17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80" fill="hold"/>
                                        <p:tgtEl>
                                          <p:spTgt spid="65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80" fill="hold"/>
                                        <p:tgtEl>
                                          <p:spTgt spid="65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0" fill="hold"/>
                                        <p:tgtEl>
                                          <p:spTgt spid="65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80" fill="hold"/>
                                        <p:tgtEl>
                                          <p:spTgt spid="65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440"/>
                            </p:stCondLst>
                            <p:childTnLst>
                              <p:par>
                                <p:cTn id="53" presetID="17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80" fill="hold"/>
                                        <p:tgtEl>
                                          <p:spTgt spid="65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80" fill="hold"/>
                                        <p:tgtEl>
                                          <p:spTgt spid="65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80" fill="hold"/>
                                        <p:tgtEl>
                                          <p:spTgt spid="65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80" fill="hold"/>
                                        <p:tgtEl>
                                          <p:spTgt spid="65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720"/>
                            </p:stCondLst>
                            <p:childTnLst>
                              <p:par>
                                <p:cTn id="60" presetID="17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80" fill="hold"/>
                                        <p:tgtEl>
                                          <p:spTgt spid="65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80" fill="hold"/>
                                        <p:tgtEl>
                                          <p:spTgt spid="65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80" fill="hold"/>
                                        <p:tgtEl>
                                          <p:spTgt spid="65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80" fill="hold"/>
                                        <p:tgtEl>
                                          <p:spTgt spid="65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mph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9" dur="2000" fill="hold"/>
                                        <p:tgtEl>
                                          <p:spTgt spid="65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5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5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5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5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3316" grpId="0" animBg="1"/>
      <p:bldP spid="653317" grpId="0" animBg="1"/>
      <p:bldP spid="65331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6E626DD5-301D-4B89-B6A0-6986B777C7D6}" type="datetime7">
              <a:rPr lang="zh-CN" altLang="en-US">
                <a:ea typeface="宋体" charset="-122"/>
              </a:rPr>
              <a:pPr/>
              <a:t>19.9.4</a:t>
            </a:fld>
            <a:endParaRPr lang="en-US" altLang="zh-CN">
              <a:ea typeface="宋体" charset="-122"/>
            </a:endParaRPr>
          </a:p>
        </p:txBody>
      </p:sp>
      <p:sp>
        <p:nvSpPr>
          <p:cNvPr id="3277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E9F9AD-C60D-4F8F-9B5A-B629B50E90DF}" type="slidenum">
              <a:rPr lang="zh-CN" altLang="en-US">
                <a:ea typeface="宋体" charset="-122"/>
              </a:rPr>
              <a:pPr/>
              <a:t>30</a:t>
            </a:fld>
            <a:endParaRPr lang="en-US" altLang="zh-CN">
              <a:ea typeface="宋体" charset="-122"/>
            </a:endParaRP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1.4	</a:t>
            </a:r>
            <a:r>
              <a:rPr lang="zh-CN" altLang="en-US"/>
              <a:t>类： </a:t>
            </a:r>
            <a:r>
              <a:rPr lang="en-US" altLang="zh-CN"/>
              <a:t>Currency</a:t>
            </a:r>
            <a:r>
              <a:rPr lang="zh-CN" altLang="en-US"/>
              <a:t>的应用</a:t>
            </a:r>
          </a:p>
        </p:txBody>
      </p:sp>
      <p:sp>
        <p:nvSpPr>
          <p:cNvPr id="68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296863"/>
            <a:ext cx="8713787" cy="6264275"/>
          </a:xfrm>
          <a:solidFill>
            <a:srgbClr val="CCECFF"/>
          </a:solidFill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#include &lt;iostream.h&gt;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#include “curr1.h”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void main(void)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{</a:t>
            </a:r>
            <a:endParaRPr lang="zh-CN" altLang="en-US" sz="240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>
                <a:latin typeface="Comic Sans MS" pitchFamily="66" charset="0"/>
              </a:rPr>
              <a:t>	</a:t>
            </a:r>
            <a:r>
              <a:rPr lang="en-US" altLang="zh-CN" sz="2400">
                <a:latin typeface="Comic Sans MS" pitchFamily="66" charset="0"/>
              </a:rPr>
              <a:t>Currency</a:t>
            </a:r>
            <a:r>
              <a:rPr lang="zh-CN" altLang="en-US" sz="2400">
                <a:latin typeface="Comic Sans MS" pitchFamily="66" charset="0"/>
              </a:rPr>
              <a:t>  </a:t>
            </a:r>
            <a:r>
              <a:rPr lang="en-US" altLang="zh-CN" sz="2400">
                <a:latin typeface="Comic Sans MS" pitchFamily="66" charset="0"/>
              </a:rPr>
              <a:t>g, h(plus,3,50) ,i,j;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	g.Set(minus, 2, 25);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	i.Set(-6.45);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	j=h.Add(g);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	j.Output(); cout &lt;&lt; endl;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	i.Increment(h);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	i.Output(); cout &lt;&lt; endl;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	j = i.Add(g).Add(h);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	j.Output(); cout &lt;&lt; endl;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	j = i.Increment(g).Add(h);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	j.Output(); cout &lt;&lt; endl;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	i.Output(); cout &lt;&lt; endl;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}</a:t>
            </a:r>
          </a:p>
        </p:txBody>
      </p:sp>
      <p:sp>
        <p:nvSpPr>
          <p:cNvPr id="681988" name="Rectangle 4"/>
          <p:cNvSpPr>
            <a:spLocks noChangeArrowheads="1"/>
          </p:cNvSpPr>
          <p:nvPr/>
        </p:nvSpPr>
        <p:spPr bwMode="auto">
          <a:xfrm>
            <a:off x="5364163" y="1844675"/>
            <a:ext cx="3529012" cy="360363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kumimoji="1" lang="en-US" altLang="zh-CN" sz="2000" b="1">
                <a:solidFill>
                  <a:schemeClr val="folHlink"/>
                </a:solidFill>
                <a:latin typeface="Comic Sans MS" pitchFamily="66" charset="0"/>
              </a:rPr>
              <a:t>h</a:t>
            </a:r>
            <a:r>
              <a:rPr kumimoji="1" lang="zh-CN" altLang="en-US" sz="2000" b="1">
                <a:solidFill>
                  <a:schemeClr val="folHlink"/>
                </a:solidFill>
                <a:latin typeface="Comic Sans MS" pitchFamily="66" charset="0"/>
              </a:rPr>
              <a:t>初值为</a:t>
            </a:r>
            <a:r>
              <a:rPr kumimoji="1" lang="en-US" altLang="zh-CN" sz="2000" b="1">
                <a:solidFill>
                  <a:schemeClr val="folHlink"/>
                </a:solidFill>
                <a:latin typeface="Comic Sans MS" pitchFamily="66" charset="0"/>
              </a:rPr>
              <a:t>$3.50,</a:t>
            </a:r>
            <a:r>
              <a:rPr kumimoji="1" lang="zh-CN" altLang="en-US" sz="2000" b="1">
                <a:solidFill>
                  <a:schemeClr val="folHlink"/>
                </a:solidFill>
                <a:latin typeface="Comic Sans MS" pitchFamily="66" charset="0"/>
              </a:rPr>
              <a:t>其它为</a:t>
            </a:r>
            <a:r>
              <a:rPr kumimoji="1" lang="en-US" altLang="zh-CN" sz="2000" b="1">
                <a:solidFill>
                  <a:schemeClr val="folHlink"/>
                </a:solidFill>
                <a:latin typeface="Comic Sans MS" pitchFamily="66" charset="0"/>
              </a:rPr>
              <a:t>$0.0</a:t>
            </a:r>
          </a:p>
        </p:txBody>
      </p:sp>
      <p:sp>
        <p:nvSpPr>
          <p:cNvPr id="681989" name="Rectangle 5"/>
          <p:cNvSpPr>
            <a:spLocks noChangeArrowheads="1"/>
          </p:cNvSpPr>
          <p:nvPr/>
        </p:nvSpPr>
        <p:spPr bwMode="auto">
          <a:xfrm>
            <a:off x="5364163" y="2205038"/>
            <a:ext cx="3529012" cy="360362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kumimoji="1" lang="en-US" altLang="zh-CN" sz="2000" b="1">
                <a:solidFill>
                  <a:schemeClr val="folHlink"/>
                </a:solidFill>
                <a:latin typeface="Comic Sans MS" pitchFamily="66" charset="0"/>
              </a:rPr>
              <a:t>g</a:t>
            </a:r>
            <a:r>
              <a:rPr kumimoji="1" lang="zh-CN" altLang="en-US" sz="2000" b="1">
                <a:solidFill>
                  <a:schemeClr val="folHlink"/>
                </a:solidFill>
                <a:latin typeface="Comic Sans MS" pitchFamily="66" charset="0"/>
              </a:rPr>
              <a:t>为 </a:t>
            </a:r>
            <a:r>
              <a:rPr kumimoji="1" lang="en-US" altLang="zh-CN" sz="2000" b="1">
                <a:solidFill>
                  <a:schemeClr val="folHlink"/>
                </a:solidFill>
                <a:latin typeface="Comic Sans MS" pitchFamily="66" charset="0"/>
              </a:rPr>
              <a:t>-$2.25</a:t>
            </a:r>
          </a:p>
        </p:txBody>
      </p:sp>
      <p:sp>
        <p:nvSpPr>
          <p:cNvPr id="681990" name="Rectangle 6"/>
          <p:cNvSpPr>
            <a:spLocks noChangeArrowheads="1"/>
          </p:cNvSpPr>
          <p:nvPr/>
        </p:nvSpPr>
        <p:spPr bwMode="auto">
          <a:xfrm>
            <a:off x="5364163" y="2636838"/>
            <a:ext cx="3529012" cy="287337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kumimoji="1" lang="en-US" altLang="zh-CN" sz="2000" b="1">
                <a:solidFill>
                  <a:schemeClr val="folHlink"/>
                </a:solidFill>
                <a:latin typeface="Comic Sans MS" pitchFamily="66" charset="0"/>
              </a:rPr>
              <a:t>i</a:t>
            </a:r>
            <a:r>
              <a:rPr kumimoji="1" lang="zh-CN" altLang="en-US" sz="2000" b="1">
                <a:solidFill>
                  <a:schemeClr val="folHlink"/>
                </a:solidFill>
                <a:latin typeface="Comic Sans MS" pitchFamily="66" charset="0"/>
              </a:rPr>
              <a:t>为 </a:t>
            </a:r>
            <a:r>
              <a:rPr kumimoji="1" lang="en-US" altLang="zh-CN" sz="2000" b="1">
                <a:solidFill>
                  <a:schemeClr val="folHlink"/>
                </a:solidFill>
                <a:latin typeface="Comic Sans MS" pitchFamily="66" charset="0"/>
              </a:rPr>
              <a:t>-$6.45</a:t>
            </a:r>
          </a:p>
        </p:txBody>
      </p:sp>
      <p:sp>
        <p:nvSpPr>
          <p:cNvPr id="681991" name="Rectangle 7"/>
          <p:cNvSpPr>
            <a:spLocks noChangeArrowheads="1"/>
          </p:cNvSpPr>
          <p:nvPr/>
        </p:nvSpPr>
        <p:spPr bwMode="auto">
          <a:xfrm>
            <a:off x="5364163" y="2997200"/>
            <a:ext cx="3529012" cy="215900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kumimoji="1" lang="en-US" altLang="zh-CN" sz="2000" b="1">
                <a:solidFill>
                  <a:schemeClr val="folHlink"/>
                </a:solidFill>
                <a:latin typeface="Comic Sans MS" pitchFamily="66" charset="0"/>
              </a:rPr>
              <a:t>j=h+g </a:t>
            </a:r>
            <a:r>
              <a:rPr kumimoji="1" lang="zh-CN" altLang="en-US" sz="2000" b="1">
                <a:solidFill>
                  <a:schemeClr val="folHlink"/>
                </a:solidFill>
                <a:latin typeface="Comic Sans MS" pitchFamily="66" charset="0"/>
              </a:rPr>
              <a:t>为 </a:t>
            </a:r>
            <a:r>
              <a:rPr kumimoji="1" lang="en-US" altLang="zh-CN" sz="2000" b="1">
                <a:solidFill>
                  <a:schemeClr val="folHlink"/>
                </a:solidFill>
                <a:latin typeface="Comic Sans MS" pitchFamily="66" charset="0"/>
              </a:rPr>
              <a:t>$1.25</a:t>
            </a:r>
          </a:p>
        </p:txBody>
      </p:sp>
      <p:sp>
        <p:nvSpPr>
          <p:cNvPr id="681992" name="Rectangle 8"/>
          <p:cNvSpPr>
            <a:spLocks noChangeArrowheads="1"/>
          </p:cNvSpPr>
          <p:nvPr/>
        </p:nvSpPr>
        <p:spPr bwMode="auto">
          <a:xfrm>
            <a:off x="5364163" y="3716338"/>
            <a:ext cx="3529012" cy="360362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kumimoji="1" lang="en-US" altLang="zh-CN" sz="2000" b="1">
                <a:solidFill>
                  <a:schemeClr val="folHlink"/>
                </a:solidFill>
                <a:latin typeface="Comic Sans MS" pitchFamily="66" charset="0"/>
              </a:rPr>
              <a:t>i=i+h </a:t>
            </a:r>
            <a:r>
              <a:rPr kumimoji="1" lang="zh-CN" altLang="en-US" sz="2000" b="1">
                <a:solidFill>
                  <a:schemeClr val="folHlink"/>
                </a:solidFill>
                <a:latin typeface="Comic Sans MS" pitchFamily="66" charset="0"/>
              </a:rPr>
              <a:t>为 </a:t>
            </a:r>
            <a:r>
              <a:rPr kumimoji="1" lang="en-US" altLang="zh-CN" sz="2000" b="1">
                <a:solidFill>
                  <a:schemeClr val="folHlink"/>
                </a:solidFill>
                <a:latin typeface="Comic Sans MS" pitchFamily="66" charset="0"/>
              </a:rPr>
              <a:t>-$2.95</a:t>
            </a:r>
          </a:p>
        </p:txBody>
      </p:sp>
      <p:sp>
        <p:nvSpPr>
          <p:cNvPr id="681993" name="Rectangle 9"/>
          <p:cNvSpPr>
            <a:spLocks noChangeArrowheads="1"/>
          </p:cNvSpPr>
          <p:nvPr/>
        </p:nvSpPr>
        <p:spPr bwMode="auto">
          <a:xfrm>
            <a:off x="5364163" y="4364038"/>
            <a:ext cx="3529012" cy="360362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kumimoji="1" lang="en-US" altLang="zh-CN" sz="2000" b="1">
                <a:solidFill>
                  <a:schemeClr val="folHlink"/>
                </a:solidFill>
                <a:latin typeface="Comic Sans MS" pitchFamily="66" charset="0"/>
              </a:rPr>
              <a:t>j=(i+g)+h </a:t>
            </a:r>
            <a:r>
              <a:rPr kumimoji="1" lang="zh-CN" altLang="en-US" sz="2000" b="1">
                <a:solidFill>
                  <a:schemeClr val="folHlink"/>
                </a:solidFill>
                <a:latin typeface="Comic Sans MS" pitchFamily="66" charset="0"/>
              </a:rPr>
              <a:t>为 </a:t>
            </a:r>
            <a:r>
              <a:rPr kumimoji="1" lang="en-US" altLang="zh-CN" sz="2000" b="1">
                <a:solidFill>
                  <a:schemeClr val="folHlink"/>
                </a:solidFill>
                <a:latin typeface="Comic Sans MS" pitchFamily="66" charset="0"/>
              </a:rPr>
              <a:t>-$1.70</a:t>
            </a:r>
          </a:p>
        </p:txBody>
      </p:sp>
      <p:sp>
        <p:nvSpPr>
          <p:cNvPr id="681994" name="Rectangle 10"/>
          <p:cNvSpPr>
            <a:spLocks noChangeArrowheads="1"/>
          </p:cNvSpPr>
          <p:nvPr/>
        </p:nvSpPr>
        <p:spPr bwMode="auto">
          <a:xfrm>
            <a:off x="4859338" y="5084763"/>
            <a:ext cx="4033837" cy="360362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kumimoji="1" lang="en-US" altLang="zh-CN" sz="2000" b="1">
                <a:solidFill>
                  <a:schemeClr val="folHlink"/>
                </a:solidFill>
                <a:latin typeface="Comic Sans MS" pitchFamily="66" charset="0"/>
              </a:rPr>
              <a:t>i=(i+g) -$5.20</a:t>
            </a:r>
            <a:r>
              <a:rPr kumimoji="1" lang="en-US" altLang="zh-CN" sz="2000" b="1">
                <a:latin typeface="Comic Sans MS" pitchFamily="66" charset="0"/>
              </a:rPr>
              <a:t> </a:t>
            </a:r>
            <a:r>
              <a:rPr kumimoji="1" lang="en-US" altLang="zh-CN" sz="2000" b="1">
                <a:solidFill>
                  <a:schemeClr val="folHlink"/>
                </a:solidFill>
                <a:latin typeface="Comic Sans MS" pitchFamily="66" charset="0"/>
              </a:rPr>
              <a:t>j=i+h </a:t>
            </a:r>
            <a:r>
              <a:rPr kumimoji="1" lang="zh-CN" altLang="en-US" sz="2000" b="1">
                <a:solidFill>
                  <a:schemeClr val="folHlink"/>
                </a:solidFill>
                <a:latin typeface="Comic Sans MS" pitchFamily="66" charset="0"/>
              </a:rPr>
              <a:t>为</a:t>
            </a:r>
            <a:r>
              <a:rPr kumimoji="1" lang="en-US" altLang="zh-CN" sz="2000" b="1">
                <a:solidFill>
                  <a:schemeClr val="folHlink"/>
                </a:solidFill>
                <a:latin typeface="Comic Sans MS" pitchFamily="66" charset="0"/>
              </a:rPr>
              <a:t>-$1.70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8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8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8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8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8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8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8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8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8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8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8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8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8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8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8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8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8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81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81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81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81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819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819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819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819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819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819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8198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8198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000"/>
                            </p:stCondLst>
                            <p:childTnLst>
                              <p:par>
                                <p:cTn id="8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8198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8198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81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81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81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81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81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681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681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681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81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681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681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81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681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81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1988" grpId="0" animBg="1"/>
      <p:bldP spid="681989" grpId="0" animBg="1"/>
      <p:bldP spid="681990" grpId="0" animBg="1"/>
      <p:bldP spid="681991" grpId="0" animBg="1"/>
      <p:bldP spid="681992" grpId="0" animBg="1"/>
      <p:bldP spid="681993" grpId="0" animBg="1"/>
      <p:bldP spid="68199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A1C23F4A-F834-4422-AD19-8A1F6BDEB4F4}" type="datetime7">
              <a:rPr lang="zh-CN" altLang="en-US">
                <a:ea typeface="宋体" charset="-122"/>
              </a:rPr>
              <a:pPr/>
              <a:t>19.9.4</a:t>
            </a:fld>
            <a:endParaRPr lang="en-US" altLang="zh-CN">
              <a:ea typeface="宋体" charset="-122"/>
            </a:endParaRPr>
          </a:p>
        </p:txBody>
      </p:sp>
      <p:sp>
        <p:nvSpPr>
          <p:cNvPr id="3379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1A5BF7-BFFC-426A-87AF-9CA1FF981123}" type="slidenum">
              <a:rPr lang="zh-CN" altLang="en-US">
                <a:ea typeface="宋体" charset="-122"/>
              </a:rPr>
              <a:pPr/>
              <a:t>31</a:t>
            </a:fld>
            <a:endParaRPr lang="en-US" altLang="zh-CN">
              <a:ea typeface="宋体" charset="-122"/>
            </a:endParaRP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1.4	</a:t>
            </a:r>
            <a:r>
              <a:rPr lang="zh-CN" altLang="en-US"/>
              <a:t>类</a:t>
            </a:r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12875"/>
            <a:ext cx="8540750" cy="4230688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>
                <a:latin typeface="Comic Sans MS" pitchFamily="66" charset="0"/>
              </a:rPr>
              <a:t>2.</a:t>
            </a:r>
            <a:r>
              <a:rPr lang="zh-CN" altLang="en-US">
                <a:latin typeface="Comic Sans MS" pitchFamily="66" charset="0"/>
              </a:rPr>
              <a:t>使用不同的描述方法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>
                <a:latin typeface="Comic Sans MS" pitchFamily="66" charset="0"/>
              </a:rPr>
              <a:t>假设现在已经有许多应用使用前面所定义的 </a:t>
            </a:r>
            <a:r>
              <a:rPr lang="en-US" altLang="zh-CN">
                <a:latin typeface="Comic Sans MS" pitchFamily="66" charset="0"/>
              </a:rPr>
              <a:t>Currency</a:t>
            </a:r>
            <a:r>
              <a:rPr lang="zh-CN" altLang="en-US">
                <a:latin typeface="Comic Sans MS" pitchFamily="66" charset="0"/>
              </a:rPr>
              <a:t>类，现在我们想对</a:t>
            </a:r>
            <a:r>
              <a:rPr lang="en-US" altLang="zh-CN">
                <a:latin typeface="Comic Sans MS" pitchFamily="66" charset="0"/>
              </a:rPr>
              <a:t>Currency</a:t>
            </a:r>
            <a:r>
              <a:rPr lang="zh-CN" altLang="en-US">
                <a:latin typeface="Comic Sans MS" pitchFamily="66" charset="0"/>
              </a:rPr>
              <a:t>的描述进行修改，使得其使用频率最高的两个函数</a:t>
            </a:r>
            <a:r>
              <a:rPr lang="en-US" altLang="zh-CN">
                <a:latin typeface="Comic Sans MS" pitchFamily="66" charset="0"/>
              </a:rPr>
              <a:t>Add</a:t>
            </a:r>
            <a:r>
              <a:rPr lang="zh-CN" altLang="en-US">
                <a:latin typeface="Comic Sans MS" pitchFamily="66" charset="0"/>
              </a:rPr>
              <a:t>和</a:t>
            </a:r>
            <a:r>
              <a:rPr lang="en-US" altLang="zh-CN">
                <a:latin typeface="Comic Sans MS" pitchFamily="66" charset="0"/>
              </a:rPr>
              <a:t>Increment</a:t>
            </a:r>
            <a:r>
              <a:rPr lang="zh-CN" altLang="en-US">
                <a:latin typeface="Comic Sans MS" pitchFamily="66" charset="0"/>
              </a:rPr>
              <a:t>可以运行的更快，从而提高应用程序的效率。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>
                <a:latin typeface="Comic Sans MS" pitchFamily="66" charset="0"/>
              </a:rPr>
              <a:t>在</a:t>
            </a:r>
            <a:r>
              <a:rPr lang="en-US" altLang="zh-CN">
                <a:latin typeface="Comic Sans MS" pitchFamily="66" charset="0"/>
              </a:rPr>
              <a:t>Currency</a:t>
            </a:r>
            <a:r>
              <a:rPr lang="zh-CN" altLang="en-US">
                <a:latin typeface="Comic Sans MS" pitchFamily="66" charset="0"/>
              </a:rPr>
              <a:t>新的描述中，仅有一个</a:t>
            </a:r>
            <a:r>
              <a:rPr lang="en-US" altLang="zh-CN">
                <a:latin typeface="Comic Sans MS" pitchFamily="66" charset="0"/>
              </a:rPr>
              <a:t>long</a:t>
            </a:r>
            <a:r>
              <a:rPr lang="zh-CN" altLang="en-US">
                <a:latin typeface="Comic Sans MS" pitchFamily="66" charset="0"/>
              </a:rPr>
              <a:t>型的私有成员。数</a:t>
            </a:r>
            <a:r>
              <a:rPr lang="en-US" altLang="zh-CN">
                <a:latin typeface="Comic Sans MS" pitchFamily="66" charset="0"/>
              </a:rPr>
              <a:t>234</a:t>
            </a:r>
            <a:r>
              <a:rPr lang="zh-CN" altLang="en-US">
                <a:latin typeface="Comic Sans MS" pitchFamily="66" charset="0"/>
              </a:rPr>
              <a:t>代表</a:t>
            </a:r>
            <a:r>
              <a:rPr lang="en-US" altLang="zh-CN">
                <a:latin typeface="Comic Sans MS" pitchFamily="66" charset="0"/>
              </a:rPr>
              <a:t>$2.34; -50</a:t>
            </a:r>
            <a:r>
              <a:rPr lang="zh-CN" altLang="en-US">
                <a:latin typeface="Comic Sans MS" pitchFamily="66" charset="0"/>
              </a:rPr>
              <a:t>代表</a:t>
            </a:r>
            <a:r>
              <a:rPr lang="en-US" altLang="zh-CN">
                <a:latin typeface="Comic Sans MS" pitchFamily="66" charset="0"/>
              </a:rPr>
              <a:t>-$0.50</a:t>
            </a:r>
            <a:r>
              <a:rPr lang="zh-CN" altLang="en-US">
                <a:latin typeface="Comic Sans MS" pitchFamily="66" charset="0"/>
              </a:rPr>
              <a:t>。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>
                <a:latin typeface="Comic Sans MS" pitchFamily="66" charset="0"/>
              </a:rPr>
              <a:t>由于我们只改变了私有成员，使得用户程序不需更改就可以使用新的</a:t>
            </a:r>
            <a:r>
              <a:rPr lang="en-US" altLang="zh-CN">
                <a:latin typeface="Comic Sans MS" pitchFamily="66" charset="0"/>
              </a:rPr>
              <a:t>Currency</a:t>
            </a:r>
            <a:r>
              <a:rPr lang="zh-CN" altLang="en-US">
                <a:latin typeface="Comic Sans MS" pitchFamily="66" charset="0"/>
              </a:rPr>
              <a:t>表示。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8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8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ED20B18-FC65-4117-8EDD-2BB1E68843A9}" type="datetime7">
              <a:rPr lang="zh-CN" altLang="en-US">
                <a:ea typeface="宋体" charset="-122"/>
              </a:rPr>
              <a:pPr/>
              <a:t>19.9.4</a:t>
            </a:fld>
            <a:endParaRPr lang="en-US" altLang="zh-CN">
              <a:ea typeface="宋体" charset="-122"/>
            </a:endParaRPr>
          </a:p>
        </p:txBody>
      </p:sp>
      <p:sp>
        <p:nvSpPr>
          <p:cNvPr id="3481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BD2565-E048-40E3-AFC5-4D49585B96E2}" type="slidenum">
              <a:rPr lang="zh-CN" altLang="en-US">
                <a:ea typeface="宋体" charset="-122"/>
              </a:rPr>
              <a:pPr/>
              <a:t>32</a:t>
            </a:fld>
            <a:endParaRPr lang="en-US" altLang="zh-CN">
              <a:ea typeface="宋体" charset="-122"/>
            </a:endParaRP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200"/>
              <a:t>1.4	</a:t>
            </a:r>
            <a:r>
              <a:rPr lang="zh-CN" altLang="en-US" sz="4200"/>
              <a:t>类</a:t>
            </a:r>
          </a:p>
        </p:txBody>
      </p:sp>
      <p:sp>
        <p:nvSpPr>
          <p:cNvPr id="68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5588" y="0"/>
            <a:ext cx="8631237" cy="6858000"/>
          </a:xfrm>
          <a:solidFill>
            <a:srgbClr val="CCECFF"/>
          </a:solidFill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class Currency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	public: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	    Currency(sign s=plus, unsigned long d=0, unsigned int c=0);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	    ~ Currency() {}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	    bool Set(sign s, unsigned long d, unsigned int c);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	    bool Set(float a);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	    sign Sign() const {</a:t>
            </a:r>
            <a:r>
              <a:rPr lang="en-US" altLang="zh-CN" sz="2000">
                <a:solidFill>
                  <a:schemeClr val="folHlink"/>
                </a:solidFill>
                <a:latin typeface="Comic Sans MS" pitchFamily="66" charset="0"/>
              </a:rPr>
              <a:t>if (amount&lt;0) return minus; else return plus</a:t>
            </a:r>
            <a:r>
              <a:rPr lang="en-US" altLang="zh-CN" sz="2000">
                <a:latin typeface="Comic Sans MS" pitchFamily="66" charset="0"/>
              </a:rPr>
              <a:t>;}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	    unsigned long Dollars() const {</a:t>
            </a:r>
            <a:r>
              <a:rPr lang="en-US" altLang="zh-CN" sz="2000">
                <a:solidFill>
                  <a:schemeClr val="folHlink"/>
                </a:solidFill>
                <a:latin typeface="Comic Sans MS" pitchFamily="66" charset="0"/>
              </a:rPr>
              <a:t>if (amount&lt;0) return (-amount)/100; else return amount/100</a:t>
            </a:r>
            <a:r>
              <a:rPr lang="en-US" altLang="zh-CN" sz="2000">
                <a:latin typeface="Comic Sans MS" pitchFamily="66" charset="0"/>
              </a:rPr>
              <a:t>;}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	    unsigned int Cents() const {</a:t>
            </a:r>
            <a:r>
              <a:rPr lang="en-US" altLang="zh-CN" sz="2000">
                <a:solidFill>
                  <a:schemeClr val="folHlink"/>
                </a:solidFill>
                <a:latin typeface="Comic Sans MS" pitchFamily="66" charset="0"/>
              </a:rPr>
              <a:t>if (amount&lt;0) return (-amount-Dollars()*100; else return amount-Dollars()*100</a:t>
            </a:r>
            <a:r>
              <a:rPr lang="en-US" altLang="zh-CN" sz="2000">
                <a:latin typeface="Comic Sans MS" pitchFamily="66" charset="0"/>
              </a:rPr>
              <a:t>;}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	    Currency Add(const Currency &amp; x) const;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	    Currency &amp; Increment(const Currency &amp; x) </a:t>
            </a:r>
            <a:r>
              <a:rPr lang="en-US" altLang="zh-CN" sz="2000">
                <a:solidFill>
                  <a:schemeClr val="folHlink"/>
                </a:solidFill>
                <a:latin typeface="Comic Sans MS" pitchFamily="66" charset="0"/>
              </a:rPr>
              <a:t>{amount+=x.amount; return *this; }</a:t>
            </a:r>
            <a:endParaRPr lang="en-US" altLang="zh-CN" sz="2000">
              <a:latin typeface="Comic Sans MS" pitchFamily="66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	    void Output() const;</a:t>
            </a:r>
            <a:endParaRPr lang="zh-CN" altLang="en-US" sz="2000">
              <a:latin typeface="Comic Sans MS" pitchFamily="66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	private: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	    </a:t>
            </a:r>
            <a:r>
              <a:rPr lang="en-US" altLang="zh-CN" sz="2000">
                <a:solidFill>
                  <a:schemeClr val="folHlink"/>
                </a:solidFill>
                <a:latin typeface="Comic Sans MS" pitchFamily="66" charset="0"/>
              </a:rPr>
              <a:t>long amount;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840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8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8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840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840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84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84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840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840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8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8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8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8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8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8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8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8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8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8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8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8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8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8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8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8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000"/>
                            </p:stCondLst>
                            <p:childTnLst>
                              <p:par>
                                <p:cTn id="7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8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8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500"/>
                            </p:stCondLst>
                            <p:childTnLst>
                              <p:par>
                                <p:cTn id="7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8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8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0"/>
                            </p:stCondLst>
                            <p:childTnLst>
                              <p:par>
                                <p:cTn id="8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84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84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4035" grpId="0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B149600-34D1-472C-B432-C05DCF4D808F}" type="datetime7">
              <a:rPr lang="zh-CN" altLang="en-US">
                <a:ea typeface="宋体" charset="-122"/>
              </a:rPr>
              <a:pPr/>
              <a:t>19.9.4</a:t>
            </a:fld>
            <a:endParaRPr lang="en-US" altLang="zh-CN">
              <a:ea typeface="宋体" charset="-122"/>
            </a:endParaRPr>
          </a:p>
        </p:txBody>
      </p:sp>
      <p:sp>
        <p:nvSpPr>
          <p:cNvPr id="3584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0CD4FF-92F4-4038-935A-D5C3708185C7}" type="slidenum">
              <a:rPr lang="zh-CN" altLang="en-US">
                <a:ea typeface="宋体" charset="-122"/>
              </a:rPr>
              <a:pPr/>
              <a:t>33</a:t>
            </a:fld>
            <a:endParaRPr lang="en-US" altLang="zh-CN">
              <a:ea typeface="宋体" charset="-122"/>
            </a:endParaRP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200"/>
              <a:t>1.4	</a:t>
            </a:r>
            <a:r>
              <a:rPr lang="zh-CN" altLang="en-US" sz="4200"/>
              <a:t>类</a:t>
            </a:r>
          </a:p>
        </p:txBody>
      </p:sp>
      <p:sp>
        <p:nvSpPr>
          <p:cNvPr id="685059" name="Rectangle 3"/>
          <p:cNvSpPr>
            <a:spLocks noChangeArrowheads="1"/>
          </p:cNvSpPr>
          <p:nvPr/>
        </p:nvSpPr>
        <p:spPr bwMode="auto">
          <a:xfrm>
            <a:off x="250825" y="3068638"/>
            <a:ext cx="8642350" cy="3311525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400"/>
              <a:t>Currency::Currency (sign s, unsigned long d, unsigned int c)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400"/>
              <a:t>{//</a:t>
            </a:r>
            <a:r>
              <a:rPr lang="zh-CN" altLang="en-US" sz="2400"/>
              <a:t>创建一个 </a:t>
            </a:r>
            <a:r>
              <a:rPr lang="en-US" altLang="zh-CN" sz="2400"/>
              <a:t>Currency </a:t>
            </a:r>
            <a:r>
              <a:rPr lang="zh-CN" altLang="en-US" sz="2400"/>
              <a:t>对象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2400"/>
              <a:t>	</a:t>
            </a:r>
            <a:r>
              <a:rPr lang="en-US" altLang="zh-CN" sz="2400"/>
              <a:t>if (c &gt; 99 )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400"/>
              <a:t>	   cerr &lt;&lt;“Cents should be &lt; 100” &lt;&lt; endl; exit(1);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400"/>
              <a:t>	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400"/>
              <a:t>	</a:t>
            </a:r>
            <a:r>
              <a:rPr lang="en-US" altLang="zh-CN" sz="2400">
                <a:solidFill>
                  <a:schemeClr val="folHlink"/>
                </a:solidFill>
              </a:rPr>
              <a:t>amount = d*100+c;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chemeClr val="folHlink"/>
                </a:solidFill>
              </a:rPr>
              <a:t>	if ( s==minus) amount = -amount;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400"/>
              <a:t>}</a:t>
            </a:r>
          </a:p>
        </p:txBody>
      </p:sp>
      <p:sp>
        <p:nvSpPr>
          <p:cNvPr id="6850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50825" y="333375"/>
            <a:ext cx="8631238" cy="6234113"/>
          </a:xfrm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bool Currency::Set(sign s, unsigned long d, unsigned int c)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{//</a:t>
            </a:r>
            <a:r>
              <a:rPr lang="zh-CN" altLang="en-US" sz="2400">
                <a:latin typeface="Comic Sans MS" pitchFamily="66" charset="0"/>
              </a:rPr>
              <a:t>设值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>
                <a:latin typeface="Comic Sans MS" pitchFamily="66" charset="0"/>
              </a:rPr>
              <a:t>	</a:t>
            </a:r>
            <a:r>
              <a:rPr lang="en-US" altLang="zh-CN" sz="2400">
                <a:latin typeface="Comic Sans MS" pitchFamily="66" charset="0"/>
              </a:rPr>
              <a:t>if (c &gt; 99 ) return false;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chemeClr val="folHlink"/>
                </a:solidFill>
                <a:latin typeface="Comic Sans MS" pitchFamily="66" charset="0"/>
              </a:rPr>
              <a:t>	amount = d*100+c;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chemeClr val="folHlink"/>
                </a:solidFill>
                <a:latin typeface="Comic Sans MS" pitchFamily="66" charset="0"/>
              </a:rPr>
              <a:t>		if ( s==minus) amount = -amount;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	return true;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bool Currency::Set(float a)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{//</a:t>
            </a:r>
            <a:r>
              <a:rPr lang="zh-CN" altLang="en-US" sz="2400">
                <a:latin typeface="Comic Sans MS" pitchFamily="66" charset="0"/>
              </a:rPr>
              <a:t>设值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>
                <a:solidFill>
                  <a:schemeClr val="folHlink"/>
                </a:solidFill>
                <a:latin typeface="Comic Sans MS" pitchFamily="66" charset="0"/>
              </a:rPr>
              <a:t>	</a:t>
            </a:r>
            <a:r>
              <a:rPr lang="en-US" altLang="zh-CN" sz="2400">
                <a:solidFill>
                  <a:schemeClr val="folHlink"/>
                </a:solidFill>
                <a:latin typeface="Comic Sans MS" pitchFamily="66" charset="0"/>
              </a:rPr>
              <a:t>sign  sgn;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>
                <a:latin typeface="Comic Sans MS" pitchFamily="66" charset="0"/>
              </a:rPr>
              <a:t>	</a:t>
            </a:r>
            <a:r>
              <a:rPr lang="en-US" altLang="zh-CN" sz="2400">
                <a:latin typeface="Comic Sans MS" pitchFamily="66" charset="0"/>
              </a:rPr>
              <a:t>if (a &lt; 0 ) {sgn = minus; a = -a;}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	else sgn = plus;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>
                <a:latin typeface="Comic Sans MS" pitchFamily="66" charset="0"/>
              </a:rPr>
              <a:t>	</a:t>
            </a:r>
            <a:r>
              <a:rPr lang="en-US" altLang="zh-CN" sz="2400">
                <a:solidFill>
                  <a:schemeClr val="folHlink"/>
                </a:solidFill>
                <a:latin typeface="Comic Sans MS" pitchFamily="66" charset="0"/>
              </a:rPr>
              <a:t>amount = (a+0.001)*100;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chemeClr val="folHlink"/>
                </a:solidFill>
                <a:latin typeface="Comic Sans MS" pitchFamily="66" charset="0"/>
              </a:rPr>
              <a:t>	if ( sgn == minus ) amount = -amount;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	return true;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5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5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506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506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8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8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8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8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85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85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85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85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85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85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850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850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850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850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850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850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850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850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850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850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850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850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850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850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8506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8506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8506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8506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8506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8506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8506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8506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5059" grpId="0" animBg="1"/>
      <p:bldP spid="685060" grpId="0" build="allAtOnce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A570A30-676B-4BC7-8D29-DEB63E02038B}" type="datetime7">
              <a:rPr lang="zh-CN" altLang="en-US">
                <a:ea typeface="宋体" charset="-122"/>
              </a:rPr>
              <a:pPr/>
              <a:t>19.9.4</a:t>
            </a:fld>
            <a:endParaRPr lang="en-US" altLang="zh-CN">
              <a:ea typeface="宋体" charset="-122"/>
            </a:endParaRPr>
          </a:p>
        </p:txBody>
      </p:sp>
      <p:sp>
        <p:nvSpPr>
          <p:cNvPr id="3686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5FCDDB-47CB-4A1D-AD19-E3BFEA65C578}" type="slidenum">
              <a:rPr lang="zh-CN" altLang="en-US">
                <a:ea typeface="宋体" charset="-122"/>
              </a:rPr>
              <a:pPr/>
              <a:t>34</a:t>
            </a:fld>
            <a:endParaRPr lang="en-US" altLang="zh-CN">
              <a:ea typeface="宋体" charset="-122"/>
            </a:endParaRP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200"/>
              <a:t>1.4	</a:t>
            </a:r>
            <a:r>
              <a:rPr lang="zh-CN" altLang="en-US" sz="4200"/>
              <a:t>类</a:t>
            </a:r>
          </a:p>
        </p:txBody>
      </p:sp>
      <p:sp>
        <p:nvSpPr>
          <p:cNvPr id="686083" name="Rectangle 3"/>
          <p:cNvSpPr>
            <a:spLocks noChangeArrowheads="1"/>
          </p:cNvSpPr>
          <p:nvPr/>
        </p:nvSpPr>
        <p:spPr bwMode="auto">
          <a:xfrm>
            <a:off x="395288" y="260350"/>
            <a:ext cx="8424862" cy="6597650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altLang="zh-CN" sz="2400">
                <a:latin typeface="Comic Sans MS" pitchFamily="66" charset="0"/>
              </a:rPr>
              <a:t>Currency Currency::Add(const Currency &amp; x) const </a:t>
            </a:r>
          </a:p>
          <a:p>
            <a:pPr marL="342900" indent="-342900"/>
            <a:r>
              <a:rPr lang="en-US" altLang="zh-CN" sz="2400">
                <a:latin typeface="Comic Sans MS" pitchFamily="66" charset="0"/>
              </a:rPr>
              <a:t>{//</a:t>
            </a:r>
            <a:r>
              <a:rPr lang="zh-CN" altLang="en-US" sz="2400">
                <a:latin typeface="Comic Sans MS" pitchFamily="66" charset="0"/>
              </a:rPr>
              <a:t>把</a:t>
            </a:r>
            <a:r>
              <a:rPr lang="en-US" altLang="zh-CN" sz="2400">
                <a:latin typeface="Comic Sans MS" pitchFamily="66" charset="0"/>
              </a:rPr>
              <a:t>x</a:t>
            </a:r>
            <a:r>
              <a:rPr lang="zh-CN" altLang="en-US" sz="2400">
                <a:latin typeface="Comic Sans MS" pitchFamily="66" charset="0"/>
              </a:rPr>
              <a:t>累加至 *</a:t>
            </a:r>
            <a:r>
              <a:rPr lang="en-US" altLang="zh-CN" sz="2400">
                <a:latin typeface="Comic Sans MS" pitchFamily="66" charset="0"/>
              </a:rPr>
              <a:t>this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	Currency y;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2400">
                <a:latin typeface="Comic Sans MS" pitchFamily="66" charset="0"/>
              </a:rPr>
              <a:t>	</a:t>
            </a:r>
            <a:r>
              <a:rPr lang="en-US" altLang="zh-CN" sz="2400">
                <a:latin typeface="Comic Sans MS" pitchFamily="66" charset="0"/>
              </a:rPr>
              <a:t>y.amount = amount + x.amount;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	return y;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void Currency::Output() const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{//</a:t>
            </a:r>
            <a:r>
              <a:rPr lang="zh-CN" altLang="en-US" sz="2400">
                <a:latin typeface="Comic Sans MS" pitchFamily="66" charset="0"/>
              </a:rPr>
              <a:t>输出</a:t>
            </a:r>
            <a:r>
              <a:rPr lang="en-US" altLang="zh-CN" sz="2400">
                <a:latin typeface="Comic Sans MS" pitchFamily="66" charset="0"/>
              </a:rPr>
              <a:t>Currency</a:t>
            </a:r>
            <a:r>
              <a:rPr lang="zh-CN" altLang="en-US" sz="2400">
                <a:latin typeface="Comic Sans MS" pitchFamily="66" charset="0"/>
              </a:rPr>
              <a:t>的值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2400">
                <a:latin typeface="Comic Sans MS" pitchFamily="66" charset="0"/>
              </a:rPr>
              <a:t>	</a:t>
            </a:r>
            <a:r>
              <a:rPr lang="en-US" altLang="zh-CN" sz="2400">
                <a:latin typeface="Comic Sans MS" pitchFamily="66" charset="0"/>
              </a:rPr>
              <a:t>long a = amount;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2400">
                <a:latin typeface="Comic Sans MS" pitchFamily="66" charset="0"/>
              </a:rPr>
              <a:t>	</a:t>
            </a:r>
            <a:r>
              <a:rPr lang="en-US" altLang="zh-CN" sz="2400">
                <a:latin typeface="Comic Sans MS" pitchFamily="66" charset="0"/>
              </a:rPr>
              <a:t>if ( a &lt; 0 ) { cout &lt;&lt; ‘-’; a=-a; 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	long d = a/100;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	cout &lt;&lt; ‘$’ &lt;&lt; d &lt;&lt; ‘.’;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	int c = a-d*100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	if (c &lt; 10) cout &lt;&lt; “0”;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	cout &lt;&lt; c;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08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08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8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8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8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8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8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8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8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8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8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8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8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8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8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8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8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8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86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86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86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86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86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86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860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860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860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860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860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860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860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860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083" grpId="0" build="allAtOnce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D924564-0E30-490F-8A8E-F800AC38572F}" type="datetime7">
              <a:rPr lang="zh-CN" altLang="en-US">
                <a:ea typeface="宋体" charset="-122"/>
              </a:rPr>
              <a:pPr/>
              <a:t>19.9.4</a:t>
            </a:fld>
            <a:endParaRPr lang="en-US" altLang="zh-CN">
              <a:ea typeface="宋体" charset="-122"/>
            </a:endParaRPr>
          </a:p>
        </p:txBody>
      </p:sp>
      <p:sp>
        <p:nvSpPr>
          <p:cNvPr id="3789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D18B411-C2E9-47A6-A4CE-FCC7D25B08FD}" type="slidenum">
              <a:rPr lang="zh-CN" altLang="en-US">
                <a:ea typeface="宋体" charset="-122"/>
              </a:rPr>
              <a:pPr/>
              <a:t>35</a:t>
            </a:fld>
            <a:endParaRPr lang="en-US" altLang="zh-CN">
              <a:ea typeface="宋体" charset="-122"/>
            </a:endParaRP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200"/>
              <a:t>1.4	</a:t>
            </a:r>
            <a:r>
              <a:rPr lang="zh-CN" altLang="en-US" sz="4200"/>
              <a:t>类</a:t>
            </a:r>
          </a:p>
        </p:txBody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87863"/>
          </a:xfrm>
        </p:spPr>
        <p:txBody>
          <a:bodyPr/>
          <a:lstStyle/>
          <a:p>
            <a:pPr eaLnBrk="1" hangingPunct="1"/>
            <a:r>
              <a:rPr lang="en-US" altLang="zh-CN"/>
              <a:t>3.</a:t>
            </a:r>
            <a:r>
              <a:rPr lang="zh-CN" altLang="en-US"/>
              <a:t>操作符重载</a:t>
            </a:r>
          </a:p>
          <a:p>
            <a:pPr lvl="1" eaLnBrk="1" hangingPunct="1"/>
            <a:r>
              <a:rPr lang="en-US" altLang="zh-CN"/>
              <a:t>Currency</a:t>
            </a:r>
            <a:r>
              <a:rPr lang="zh-CN" altLang="en-US"/>
              <a:t>类包括了几个与</a:t>
            </a:r>
            <a:r>
              <a:rPr lang="en-US" altLang="zh-CN"/>
              <a:t>C++</a:t>
            </a:r>
            <a:r>
              <a:rPr lang="zh-CN" altLang="en-US"/>
              <a:t>标准操作符相类似的成员函数，如</a:t>
            </a:r>
            <a:r>
              <a:rPr lang="en-US" altLang="zh-CN"/>
              <a:t>Add</a:t>
            </a:r>
            <a:r>
              <a:rPr lang="zh-CN" altLang="en-US"/>
              <a:t>进行</a:t>
            </a:r>
            <a:r>
              <a:rPr lang="en-US" altLang="zh-CN"/>
              <a:t>+</a:t>
            </a:r>
            <a:r>
              <a:rPr lang="zh-CN" altLang="en-US"/>
              <a:t>操作；</a:t>
            </a:r>
            <a:r>
              <a:rPr lang="en-US" altLang="zh-CN"/>
              <a:t>Increment</a:t>
            </a:r>
            <a:r>
              <a:rPr lang="zh-CN" altLang="en-US"/>
              <a:t>进行</a:t>
            </a:r>
            <a:r>
              <a:rPr lang="en-US" altLang="zh-CN"/>
              <a:t>+=</a:t>
            </a:r>
            <a:r>
              <a:rPr lang="zh-CN" altLang="en-US"/>
              <a:t>操作。如果我们能直接使用操作符，显然比使用函数方便很多。</a:t>
            </a:r>
          </a:p>
          <a:p>
            <a:pPr lvl="1" eaLnBrk="1" hangingPunct="1"/>
            <a:r>
              <a:rPr lang="zh-CN" altLang="en-US"/>
              <a:t>在</a:t>
            </a:r>
            <a:r>
              <a:rPr lang="en-US" altLang="zh-CN"/>
              <a:t>C++</a:t>
            </a:r>
            <a:r>
              <a:rPr lang="zh-CN" altLang="en-US"/>
              <a:t>中可借助于操作符重载</a:t>
            </a:r>
            <a:r>
              <a:rPr lang="en-US" altLang="zh-CN"/>
              <a:t>(operator overloding)</a:t>
            </a:r>
            <a:r>
              <a:rPr lang="zh-CN" altLang="en-US"/>
              <a:t>来实现上述目的。</a:t>
            </a:r>
          </a:p>
        </p:txBody>
      </p:sp>
      <p:sp>
        <p:nvSpPr>
          <p:cNvPr id="687108" name="Rectangle 4"/>
          <p:cNvSpPr>
            <a:spLocks noChangeArrowheads="1"/>
          </p:cNvSpPr>
          <p:nvPr/>
        </p:nvSpPr>
        <p:spPr bwMode="auto">
          <a:xfrm>
            <a:off x="323850" y="260350"/>
            <a:ext cx="8424863" cy="6365875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400"/>
              <a:t>#include &lt;iostream.h&gt;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400"/>
              <a:t>#include “curr1.h”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400"/>
              <a:t>void main(void)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400"/>
              <a:t>{</a:t>
            </a:r>
            <a:endParaRPr lang="zh-CN" altLang="en-US" sz="240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2400"/>
              <a:t>	</a:t>
            </a:r>
            <a:r>
              <a:rPr lang="en-US" altLang="zh-CN" sz="2400"/>
              <a:t>Currency</a:t>
            </a:r>
            <a:r>
              <a:rPr lang="zh-CN" altLang="en-US" sz="2400"/>
              <a:t>  </a:t>
            </a:r>
            <a:r>
              <a:rPr lang="en-US" altLang="zh-CN" sz="2400"/>
              <a:t>g, h(plus,3,50) ,i,j;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400"/>
              <a:t>	g.Set(minus, 2, 25);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400"/>
              <a:t>	i.Set(-6.45);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400"/>
              <a:t>	j=h.Add(g);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400"/>
              <a:t>	j.Output(); cout &lt;&lt; endl;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400"/>
              <a:t>	i.Increment(h);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400"/>
              <a:t>	i.Output(); cout &lt;&lt; endl;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400"/>
              <a:t>	j = i.Add(g).Add(h);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400"/>
              <a:t>	j.Output(); cout &lt;&lt; endl;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400"/>
              <a:t>	j = i.Increment(g).Add(h);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400"/>
              <a:t>	j.Output(); cout &lt;&lt; endl;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400"/>
              <a:t>	i.Output(); cout &lt;&lt; endl;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400"/>
              <a:t>}</a:t>
            </a:r>
          </a:p>
        </p:txBody>
      </p:sp>
      <p:sp>
        <p:nvSpPr>
          <p:cNvPr id="687109" name="Rectangle 5"/>
          <p:cNvSpPr>
            <a:spLocks noChangeArrowheads="1"/>
          </p:cNvSpPr>
          <p:nvPr/>
        </p:nvSpPr>
        <p:spPr bwMode="auto">
          <a:xfrm>
            <a:off x="323850" y="260350"/>
            <a:ext cx="8424863" cy="6365875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#include &lt;iostream.h&gt;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#include “curr1.h”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void main(void)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{</a:t>
            </a:r>
            <a:endParaRPr lang="zh-CN" altLang="en-US" sz="2400">
              <a:latin typeface="Comic Sans MS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2400">
                <a:latin typeface="Comic Sans MS" pitchFamily="66" charset="0"/>
              </a:rPr>
              <a:t>	</a:t>
            </a:r>
            <a:r>
              <a:rPr lang="en-US" altLang="zh-CN" sz="2400">
                <a:latin typeface="Comic Sans MS" pitchFamily="66" charset="0"/>
              </a:rPr>
              <a:t>Currency</a:t>
            </a:r>
            <a:r>
              <a:rPr lang="zh-CN" altLang="en-US" sz="2400">
                <a:latin typeface="Comic Sans MS" pitchFamily="66" charset="0"/>
              </a:rPr>
              <a:t>  </a:t>
            </a:r>
            <a:r>
              <a:rPr lang="en-US" altLang="zh-CN" sz="2400">
                <a:latin typeface="Comic Sans MS" pitchFamily="66" charset="0"/>
              </a:rPr>
              <a:t>g, h(plus,3,50) ,i,j;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	g.Set(minus, 2, 25);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	i.Set(-6.45);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	j=h+g;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	cout &lt;&lt;j &lt;&lt; endl;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	i+=h;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	cout &lt;&lt;i &lt;&lt; endl;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	j = i+g+h;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	cout &lt;&lt;j &lt;&lt; endl;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	j = (i+=g)+h(h);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	cout &lt;&lt;j &lt;&lt; endl;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	cout &lt;&lt;i &lt;&lt; endl;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710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710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8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8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87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87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87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87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87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87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8710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8710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87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87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87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87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87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87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87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87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871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871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871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871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871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871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871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871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8710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8710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8710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8710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8710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8710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8710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8710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2" dur="500"/>
                                        <p:tgtEl>
                                          <p:spTgt spid="68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5" dur="500"/>
                                        <p:tgtEl>
                                          <p:spTgt spid="687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7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8" dur="500"/>
                                        <p:tgtEl>
                                          <p:spTgt spid="687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7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1" dur="500"/>
                                        <p:tgtEl>
                                          <p:spTgt spid="687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7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4" dur="500"/>
                                        <p:tgtEl>
                                          <p:spTgt spid="687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7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7" dur="500"/>
                                        <p:tgtEl>
                                          <p:spTgt spid="687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7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0" dur="500"/>
                                        <p:tgtEl>
                                          <p:spTgt spid="687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7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3" dur="500"/>
                                        <p:tgtEl>
                                          <p:spTgt spid="687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7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6" dur="500"/>
                                        <p:tgtEl>
                                          <p:spTgt spid="6871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71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9" dur="500"/>
                                        <p:tgtEl>
                                          <p:spTgt spid="6871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71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22" dur="500"/>
                                        <p:tgtEl>
                                          <p:spTgt spid="6871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71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25" dur="500"/>
                                        <p:tgtEl>
                                          <p:spTgt spid="6871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71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28" dur="500"/>
                                        <p:tgtEl>
                                          <p:spTgt spid="68710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710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31" dur="500"/>
                                        <p:tgtEl>
                                          <p:spTgt spid="68710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710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34" dur="500"/>
                                        <p:tgtEl>
                                          <p:spTgt spid="68710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710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37" dur="500"/>
                                        <p:tgtEl>
                                          <p:spTgt spid="68710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710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0" dur="500"/>
                                        <p:tgtEl>
                                          <p:spTgt spid="68710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710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3" dur="500"/>
                                        <p:tgtEl>
                                          <p:spTgt spid="68710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71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68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68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68710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68710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687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687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687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687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687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687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687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687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68710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68710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687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687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687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687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687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687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6871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6871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6871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6871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6871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6871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68710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68710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68710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68710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68710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68710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68710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68710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68710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68710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68710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68710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7108" grpId="0" build="allAtOnce" animBg="1"/>
      <p:bldP spid="687108" grpId="1" build="allAtOnce" animBg="1"/>
      <p:bldP spid="687109" grpId="0" build="allAtOnce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B710A91-1EE3-4B86-ADB1-4248C7E2084B}" type="datetime7">
              <a:rPr lang="zh-CN" altLang="en-US">
                <a:ea typeface="宋体" charset="-122"/>
              </a:rPr>
              <a:pPr/>
              <a:t>19.9.4</a:t>
            </a:fld>
            <a:endParaRPr lang="en-US" altLang="zh-CN">
              <a:ea typeface="宋体" charset="-122"/>
            </a:endParaRPr>
          </a:p>
        </p:txBody>
      </p:sp>
      <p:sp>
        <p:nvSpPr>
          <p:cNvPr id="3891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AED943-0CCB-4A06-BB8C-6AC0B49E4A58}" type="slidenum">
              <a:rPr lang="zh-CN" altLang="en-US">
                <a:ea typeface="宋体" charset="-122"/>
              </a:rPr>
              <a:pPr/>
              <a:t>36</a:t>
            </a:fld>
            <a:endParaRPr lang="en-US" altLang="zh-CN">
              <a:ea typeface="宋体" charset="-122"/>
            </a:endParaRP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200"/>
              <a:t>1.4	</a:t>
            </a:r>
            <a:r>
              <a:rPr lang="zh-CN" altLang="en-US" sz="4200"/>
              <a:t>类</a:t>
            </a:r>
          </a:p>
        </p:txBody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88913"/>
            <a:ext cx="8631238" cy="6378575"/>
          </a:xfrm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class Currency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	public: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	    Currency(sign s=plus, unsigned long d=0, unsigned int c=0);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	    ~ Currency() {}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	    bool Set(sign s, unsigned long d, unsigned int c);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	    bool Set(float a);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	    sign Sign() const {if (amount&lt;0) return minus; else return plus;}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	    unsigned long Dollars() const {if (amount&lt;0) return (-amount)/100; else return amount/100;}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	    unsigned int Cents() const {if (amount&lt;0) return (-amount-Dollars()*100; else return amount-Dollars()*100;}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	    Currency </a:t>
            </a:r>
            <a:r>
              <a:rPr lang="en-US" altLang="zh-CN" sz="2000">
                <a:solidFill>
                  <a:schemeClr val="tx2"/>
                </a:solidFill>
                <a:latin typeface="Comic Sans MS" pitchFamily="66" charset="0"/>
              </a:rPr>
              <a:t>operator+</a:t>
            </a:r>
            <a:r>
              <a:rPr lang="en-US" altLang="zh-CN" sz="2000">
                <a:latin typeface="Comic Sans MS" pitchFamily="66" charset="0"/>
              </a:rPr>
              <a:t> (const Currency &amp; x) const;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	    Currency &amp; </a:t>
            </a:r>
            <a:r>
              <a:rPr lang="en-US" altLang="zh-CN" sz="2000">
                <a:solidFill>
                  <a:schemeClr val="tx2"/>
                </a:solidFill>
                <a:latin typeface="Comic Sans MS" pitchFamily="66" charset="0"/>
              </a:rPr>
              <a:t>operator+= </a:t>
            </a:r>
            <a:r>
              <a:rPr lang="en-US" altLang="zh-CN" sz="2000">
                <a:latin typeface="Comic Sans MS" pitchFamily="66" charset="0"/>
              </a:rPr>
              <a:t>(const Currency &amp; x) {amount+=x.amount; return *this; 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	    void Output() const;</a:t>
            </a:r>
            <a:endParaRPr lang="zh-CN" altLang="en-US" sz="200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	private: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	    long amount;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881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8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8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881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881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881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881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881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881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8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8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8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8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8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8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8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8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8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8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8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8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8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8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8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8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000"/>
                            </p:stCondLst>
                            <p:childTnLst>
                              <p:par>
                                <p:cTn id="7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88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88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500"/>
                            </p:stCondLst>
                            <p:childTnLst>
                              <p:par>
                                <p:cTn id="7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88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88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0"/>
                            </p:stCondLst>
                            <p:childTnLst>
                              <p:par>
                                <p:cTn id="8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88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88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8131" grpId="0" build="p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D56938B-1356-4937-A0A1-7436E48EA10E}" type="datetime7">
              <a:rPr lang="zh-CN" altLang="en-US">
                <a:ea typeface="宋体" charset="-122"/>
              </a:rPr>
              <a:pPr/>
              <a:t>19.9.4</a:t>
            </a:fld>
            <a:endParaRPr lang="en-US" altLang="zh-CN">
              <a:ea typeface="宋体" charset="-122"/>
            </a:endParaRPr>
          </a:p>
        </p:txBody>
      </p:sp>
      <p:sp>
        <p:nvSpPr>
          <p:cNvPr id="3993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BF39F15-633B-42D3-888C-AB27EDD7FF48}" type="slidenum">
              <a:rPr lang="zh-CN" altLang="en-US">
                <a:ea typeface="宋体" charset="-122"/>
              </a:rPr>
              <a:pPr/>
              <a:t>37</a:t>
            </a:fld>
            <a:endParaRPr lang="en-US" altLang="zh-CN">
              <a:ea typeface="宋体" charset="-122"/>
            </a:endParaRPr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200"/>
              <a:t>1.4	</a:t>
            </a:r>
            <a:r>
              <a:rPr lang="zh-CN" altLang="en-US" sz="4200"/>
              <a:t>类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689156" name="Rectangle 4"/>
          <p:cNvSpPr>
            <a:spLocks noChangeArrowheads="1"/>
          </p:cNvSpPr>
          <p:nvPr/>
        </p:nvSpPr>
        <p:spPr bwMode="auto">
          <a:xfrm>
            <a:off x="250825" y="260350"/>
            <a:ext cx="8713788" cy="6408738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</a:pPr>
            <a:r>
              <a:rPr lang="en-US" altLang="zh-CN" sz="2400">
                <a:latin typeface="Comic Sans MS" pitchFamily="66" charset="0"/>
              </a:rPr>
              <a:t>Currency Currency::operator+(const Currency &amp; x) const 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zh-CN" sz="2400">
                <a:latin typeface="Comic Sans MS" pitchFamily="66" charset="0"/>
              </a:rPr>
              <a:t>{//</a:t>
            </a:r>
            <a:r>
              <a:rPr lang="zh-CN" altLang="en-US" sz="2400">
                <a:latin typeface="Comic Sans MS" pitchFamily="66" charset="0"/>
              </a:rPr>
              <a:t>把</a:t>
            </a:r>
            <a:r>
              <a:rPr lang="en-US" altLang="zh-CN" sz="2400">
                <a:latin typeface="Comic Sans MS" pitchFamily="66" charset="0"/>
              </a:rPr>
              <a:t>x</a:t>
            </a:r>
            <a:r>
              <a:rPr lang="zh-CN" altLang="en-US" sz="2400">
                <a:latin typeface="Comic Sans MS" pitchFamily="66" charset="0"/>
              </a:rPr>
              <a:t>累加至 *</a:t>
            </a:r>
            <a:r>
              <a:rPr lang="en-US" altLang="zh-CN" sz="2400">
                <a:latin typeface="Comic Sans MS" pitchFamily="66" charset="0"/>
              </a:rPr>
              <a:t>this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	Currency y;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2400">
                <a:latin typeface="Comic Sans MS" pitchFamily="66" charset="0"/>
              </a:rPr>
              <a:t>	</a:t>
            </a:r>
            <a:r>
              <a:rPr lang="en-US" altLang="zh-CN" sz="2400">
                <a:latin typeface="Comic Sans MS" pitchFamily="66" charset="0"/>
              </a:rPr>
              <a:t>y.amount = amount + x.amount;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	return y;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void Currency::Output( </a:t>
            </a:r>
            <a:r>
              <a:rPr lang="en-US" altLang="zh-CN" sz="2400">
                <a:solidFill>
                  <a:schemeClr val="tx2"/>
                </a:solidFill>
                <a:latin typeface="Comic Sans MS" pitchFamily="66" charset="0"/>
              </a:rPr>
              <a:t>ostream &amp; out</a:t>
            </a:r>
            <a:r>
              <a:rPr lang="en-US" altLang="zh-CN" sz="2400">
                <a:latin typeface="Comic Sans MS" pitchFamily="66" charset="0"/>
              </a:rPr>
              <a:t> ) const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{//</a:t>
            </a:r>
            <a:r>
              <a:rPr lang="zh-CN" altLang="en-US" sz="2400">
                <a:latin typeface="Comic Sans MS" pitchFamily="66" charset="0"/>
              </a:rPr>
              <a:t>输出</a:t>
            </a:r>
            <a:r>
              <a:rPr lang="en-US" altLang="zh-CN" sz="2400">
                <a:latin typeface="Comic Sans MS" pitchFamily="66" charset="0"/>
              </a:rPr>
              <a:t>Currency</a:t>
            </a:r>
            <a:r>
              <a:rPr lang="zh-CN" altLang="en-US" sz="2400">
                <a:latin typeface="Comic Sans MS" pitchFamily="66" charset="0"/>
              </a:rPr>
              <a:t>的值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2400">
                <a:latin typeface="Comic Sans MS" pitchFamily="66" charset="0"/>
              </a:rPr>
              <a:t>	</a:t>
            </a:r>
            <a:r>
              <a:rPr lang="en-US" altLang="zh-CN" sz="2400">
                <a:latin typeface="Comic Sans MS" pitchFamily="66" charset="0"/>
              </a:rPr>
              <a:t>long a = amount;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2400">
                <a:latin typeface="Comic Sans MS" pitchFamily="66" charset="0"/>
              </a:rPr>
              <a:t>	</a:t>
            </a:r>
            <a:r>
              <a:rPr lang="en-US" altLang="zh-CN" sz="2400">
                <a:latin typeface="Comic Sans MS" pitchFamily="66" charset="0"/>
              </a:rPr>
              <a:t>if ( a &lt; 0 ) { </a:t>
            </a:r>
            <a:r>
              <a:rPr lang="en-US" altLang="zh-CN" sz="2400">
                <a:solidFill>
                  <a:schemeClr val="tx2"/>
                </a:solidFill>
                <a:latin typeface="Comic Sans MS" pitchFamily="66" charset="0"/>
              </a:rPr>
              <a:t>out</a:t>
            </a:r>
            <a:r>
              <a:rPr lang="en-US" altLang="zh-CN" sz="2400">
                <a:latin typeface="Comic Sans MS" pitchFamily="66" charset="0"/>
              </a:rPr>
              <a:t> &lt;&lt; ‘-’; a=-a; 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	long d = a/100; 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	cout &lt;&lt; ‘$’ &lt;&lt; d &lt;&lt; ‘.’;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	int c = a-d*100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	if (c &lt; 10) </a:t>
            </a:r>
            <a:r>
              <a:rPr lang="en-US" altLang="zh-CN" sz="2400">
                <a:solidFill>
                  <a:schemeClr val="tx2"/>
                </a:solidFill>
                <a:latin typeface="Comic Sans MS" pitchFamily="66" charset="0"/>
              </a:rPr>
              <a:t>out</a:t>
            </a:r>
            <a:r>
              <a:rPr lang="en-US" altLang="zh-CN" sz="2400">
                <a:latin typeface="Comic Sans MS" pitchFamily="66" charset="0"/>
              </a:rPr>
              <a:t> &lt;&lt; “0”;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	</a:t>
            </a:r>
            <a:r>
              <a:rPr lang="en-US" altLang="zh-CN" sz="2400">
                <a:solidFill>
                  <a:schemeClr val="tx2"/>
                </a:solidFill>
                <a:latin typeface="Comic Sans MS" pitchFamily="66" charset="0"/>
              </a:rPr>
              <a:t>out</a:t>
            </a:r>
            <a:r>
              <a:rPr lang="en-US" altLang="zh-CN" sz="2400">
                <a:latin typeface="Comic Sans MS" pitchFamily="66" charset="0"/>
              </a:rPr>
              <a:t> &lt;&lt; c;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}</a:t>
            </a:r>
          </a:p>
        </p:txBody>
      </p:sp>
      <p:sp>
        <p:nvSpPr>
          <p:cNvPr id="689157" name="Rectangle 5"/>
          <p:cNvSpPr>
            <a:spLocks noChangeArrowheads="1"/>
          </p:cNvSpPr>
          <p:nvPr/>
        </p:nvSpPr>
        <p:spPr bwMode="auto">
          <a:xfrm>
            <a:off x="323850" y="260350"/>
            <a:ext cx="8640763" cy="2447925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</a:pPr>
            <a:r>
              <a:rPr lang="en-US" altLang="zh-CN" sz="2400">
                <a:latin typeface="Comic Sans MS" pitchFamily="66" charset="0"/>
              </a:rPr>
              <a:t>Ostream &amp; operator&lt;&lt;(ostream &amp; out, const Currency &amp; x)  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zh-CN" sz="2400">
                <a:latin typeface="Comic Sans MS" pitchFamily="66" charset="0"/>
              </a:rPr>
              <a:t>{ x.Output(out); return out;}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915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915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8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8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8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8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8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8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89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89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89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89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89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89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89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89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89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89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891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891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891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891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891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891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891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891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8915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8915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8915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8915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8915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8915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8915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8915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89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89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89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89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9156" grpId="0" build="allAtOnce" animBg="1"/>
      <p:bldP spid="689157" grpId="0" build="allAtOnce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5BE8581-38E0-4B8D-A31F-31778137B4BD}" type="datetime7">
              <a:rPr lang="zh-CN" altLang="en-US">
                <a:ea typeface="宋体" charset="-122"/>
              </a:rPr>
              <a:pPr/>
              <a:t>19.9.4</a:t>
            </a:fld>
            <a:endParaRPr lang="en-US" altLang="zh-CN">
              <a:ea typeface="宋体" charset="-122"/>
            </a:endParaRPr>
          </a:p>
        </p:txBody>
      </p:sp>
      <p:sp>
        <p:nvSpPr>
          <p:cNvPr id="4096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097F1B-5AF6-4BDC-B011-6237B92CEF02}" type="slidenum">
              <a:rPr lang="zh-CN" altLang="en-US">
                <a:ea typeface="宋体" charset="-122"/>
              </a:rPr>
              <a:pPr/>
              <a:t>38</a:t>
            </a:fld>
            <a:endParaRPr lang="en-US" altLang="zh-CN">
              <a:ea typeface="宋体" charset="-122"/>
            </a:endParaRPr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1.4	</a:t>
            </a:r>
            <a:r>
              <a:rPr lang="zh-CN" altLang="en-US"/>
              <a:t>类</a:t>
            </a:r>
          </a:p>
        </p:txBody>
      </p:sp>
      <p:sp>
        <p:nvSpPr>
          <p:cNvPr id="69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87863"/>
          </a:xfrm>
        </p:spPr>
        <p:txBody>
          <a:bodyPr/>
          <a:lstStyle/>
          <a:p>
            <a:pPr eaLnBrk="1" hangingPunct="1"/>
            <a:r>
              <a:rPr lang="en-US" altLang="zh-CN">
                <a:latin typeface="Comic Sans MS" pitchFamily="66" charset="0"/>
              </a:rPr>
              <a:t>4.</a:t>
            </a:r>
            <a:r>
              <a:rPr lang="zh-CN" altLang="en-US">
                <a:latin typeface="Comic Sans MS" pitchFamily="66" charset="0"/>
              </a:rPr>
              <a:t>引发异常</a:t>
            </a:r>
          </a:p>
          <a:p>
            <a:pPr lvl="1" eaLnBrk="1" hangingPunct="1"/>
            <a:r>
              <a:rPr lang="zh-CN" altLang="en-US">
                <a:latin typeface="Comic Sans MS" pitchFamily="66" charset="0"/>
              </a:rPr>
              <a:t>在</a:t>
            </a:r>
            <a:r>
              <a:rPr lang="en-US" altLang="zh-CN">
                <a:latin typeface="Comic Sans MS" pitchFamily="66" charset="0"/>
              </a:rPr>
              <a:t>Currency</a:t>
            </a:r>
            <a:r>
              <a:rPr lang="zh-CN" altLang="en-US">
                <a:latin typeface="Comic Sans MS" pitchFamily="66" charset="0"/>
              </a:rPr>
              <a:t>类中像构造函数和</a:t>
            </a:r>
            <a:r>
              <a:rPr lang="en-US" altLang="zh-CN">
                <a:latin typeface="Comic Sans MS" pitchFamily="66" charset="0"/>
              </a:rPr>
              <a:t>Set</a:t>
            </a:r>
            <a:r>
              <a:rPr lang="zh-CN" altLang="en-US">
                <a:latin typeface="Comic Sans MS" pitchFamily="66" charset="0"/>
              </a:rPr>
              <a:t>函数都有可能失败，但它们的处理方法不同。</a:t>
            </a:r>
          </a:p>
          <a:p>
            <a:pPr lvl="1" eaLnBrk="1" hangingPunct="1"/>
            <a:r>
              <a:rPr lang="zh-CN" altLang="en-US">
                <a:latin typeface="Comic Sans MS" pitchFamily="66" charset="0"/>
              </a:rPr>
              <a:t>我们可以通过引发异常来处理这些错误，以便在程序最适合的地方处理它们。为了引发异常，我们需先建立一个类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>
                <a:latin typeface="Comic Sans MS" pitchFamily="66" charset="0"/>
              </a:rPr>
              <a:t>Class BadInitializers{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>
                <a:latin typeface="Comic Sans MS" pitchFamily="66" charset="0"/>
              </a:rPr>
              <a:t>    </a:t>
            </a:r>
            <a:r>
              <a:rPr lang="en-US" altLang="zh-CN">
                <a:latin typeface="Comic Sans MS" pitchFamily="66" charset="0"/>
              </a:rPr>
              <a:t>public: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>
                <a:latin typeface="Comic Sans MS" pitchFamily="66" charset="0"/>
              </a:rPr>
              <a:t> 		</a:t>
            </a:r>
            <a:r>
              <a:rPr lang="en-US" altLang="zh-CN">
                <a:latin typeface="Comic Sans MS" pitchFamily="66" charset="0"/>
              </a:rPr>
              <a:t>BadInitializers() {}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>
                <a:latin typeface="Comic Sans MS" pitchFamily="66" charset="0"/>
              </a:rPr>
              <a:t>};</a:t>
            </a:r>
            <a:endParaRPr lang="zh-CN" altLang="en-US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9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9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9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9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9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9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9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9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882CD837-D25C-428A-ADCF-D0CD83F1C3DA}" type="datetime7">
              <a:rPr lang="zh-CN" altLang="en-US">
                <a:ea typeface="宋体" charset="-122"/>
              </a:rPr>
              <a:pPr/>
              <a:t>19.9.4</a:t>
            </a:fld>
            <a:endParaRPr lang="en-US" altLang="zh-CN">
              <a:ea typeface="宋体" charset="-122"/>
            </a:endParaRPr>
          </a:p>
        </p:txBody>
      </p:sp>
      <p:sp>
        <p:nvSpPr>
          <p:cNvPr id="4198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214BC4C-CB96-43D9-9CD3-8FDAA249CED1}" type="slidenum">
              <a:rPr lang="zh-CN" altLang="en-US">
                <a:ea typeface="宋体" charset="-122"/>
              </a:rPr>
              <a:pPr/>
              <a:t>39</a:t>
            </a:fld>
            <a:endParaRPr lang="en-US" altLang="zh-CN">
              <a:ea typeface="宋体" charset="-122"/>
            </a:endParaRP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1.4	</a:t>
            </a:r>
            <a:r>
              <a:rPr lang="zh-CN" altLang="en-US"/>
              <a:t>类</a:t>
            </a:r>
          </a:p>
        </p:txBody>
      </p:sp>
      <p:sp>
        <p:nvSpPr>
          <p:cNvPr id="69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878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691204" name="Rectangle 4"/>
          <p:cNvSpPr>
            <a:spLocks noChangeArrowheads="1"/>
          </p:cNvSpPr>
          <p:nvPr/>
        </p:nvSpPr>
        <p:spPr bwMode="auto">
          <a:xfrm>
            <a:off x="358775" y="1241425"/>
            <a:ext cx="8424863" cy="5427663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Currency::Currency (sign s, unsigned long d, unsigned int c)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{//</a:t>
            </a:r>
            <a:r>
              <a:rPr lang="zh-CN" altLang="en-US" sz="2400">
                <a:latin typeface="Comic Sans MS" pitchFamily="66" charset="0"/>
              </a:rPr>
              <a:t>创建一个 </a:t>
            </a:r>
            <a:r>
              <a:rPr lang="en-US" altLang="zh-CN" sz="2400">
                <a:latin typeface="Comic Sans MS" pitchFamily="66" charset="0"/>
              </a:rPr>
              <a:t>Currency </a:t>
            </a:r>
            <a:r>
              <a:rPr lang="zh-CN" altLang="en-US" sz="2400">
                <a:latin typeface="Comic Sans MS" pitchFamily="66" charset="0"/>
              </a:rPr>
              <a:t>对象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2400">
                <a:latin typeface="Comic Sans MS" pitchFamily="66" charset="0"/>
              </a:rPr>
              <a:t>	</a:t>
            </a:r>
            <a:r>
              <a:rPr lang="en-US" altLang="zh-CN" sz="2400">
                <a:latin typeface="Comic Sans MS" pitchFamily="66" charset="0"/>
              </a:rPr>
              <a:t>if (c &gt; 99 ) throw BadInitializers();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chemeClr val="folHlink"/>
                </a:solidFill>
                <a:latin typeface="Comic Sans MS" pitchFamily="66" charset="0"/>
              </a:rPr>
              <a:t>	amount = d*100+c;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chemeClr val="folHlink"/>
                </a:solidFill>
                <a:latin typeface="Comic Sans MS" pitchFamily="66" charset="0"/>
              </a:rPr>
              <a:t>		if ( s==minus) amount = -amount;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endParaRPr lang="en-US" altLang="zh-CN" sz="2400">
              <a:latin typeface="Comic Sans MS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Currency::Set (sign s, unsigned long d, unsigned int c)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{</a:t>
            </a:r>
            <a:endParaRPr lang="zh-CN" altLang="en-US" sz="2400">
              <a:latin typeface="Comic Sans MS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2400">
                <a:latin typeface="Comic Sans MS" pitchFamily="66" charset="0"/>
              </a:rPr>
              <a:t>	</a:t>
            </a:r>
            <a:r>
              <a:rPr lang="en-US" altLang="zh-CN" sz="2400">
                <a:latin typeface="Comic Sans MS" pitchFamily="66" charset="0"/>
              </a:rPr>
              <a:t>if (c &gt; 99 ) throw BadInitializers();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chemeClr val="folHlink"/>
                </a:solidFill>
                <a:latin typeface="Comic Sans MS" pitchFamily="66" charset="0"/>
              </a:rPr>
              <a:t>	amount = d*100+c;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chemeClr val="folHlink"/>
                </a:solidFill>
                <a:latin typeface="Comic Sans MS" pitchFamily="66" charset="0"/>
              </a:rPr>
              <a:t>		if ( s==minus) amount = -amount;</a:t>
            </a:r>
            <a:endParaRPr lang="en-US" altLang="zh-CN" sz="2400">
              <a:latin typeface="Comic Sans MS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endParaRPr lang="en-US" altLang="zh-CN" sz="240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91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1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120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F7E4416D-D196-4BDF-9FB1-5209FCB5A97E}" type="datetime7">
              <a:rPr lang="zh-CN" altLang="en-US">
                <a:ea typeface="宋体" charset="-122"/>
              </a:rPr>
              <a:pPr/>
              <a:t>19.9.4</a:t>
            </a:fld>
            <a:endParaRPr lang="en-US" altLang="zh-CN">
              <a:ea typeface="宋体" charset="-122"/>
            </a:endParaRPr>
          </a:p>
        </p:txBody>
      </p:sp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2E86E3-AFC5-4DEB-8613-F7389F4CD8DF}" type="slidenum">
              <a:rPr lang="zh-CN" altLang="en-US">
                <a:ea typeface="宋体" charset="-122"/>
              </a:rPr>
              <a:pPr/>
              <a:t>4</a:t>
            </a:fld>
            <a:endParaRPr lang="en-US" altLang="zh-CN">
              <a:ea typeface="宋体" charset="-122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1.2	</a:t>
            </a:r>
            <a:r>
              <a:rPr lang="zh-CN" altLang="en-US"/>
              <a:t>函数与参数</a:t>
            </a:r>
          </a:p>
        </p:txBody>
      </p:sp>
      <p:sp>
        <p:nvSpPr>
          <p:cNvPr id="65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9826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latin typeface="Comic Sans MS" pitchFamily="66" charset="0"/>
              </a:rPr>
              <a:t>1. </a:t>
            </a:r>
            <a:r>
              <a:rPr lang="zh-CN" altLang="en-US">
                <a:latin typeface="Comic Sans MS" pitchFamily="66" charset="0"/>
              </a:rPr>
              <a:t>传值参数</a:t>
            </a:r>
            <a:r>
              <a:rPr lang="en-US" altLang="zh-CN">
                <a:latin typeface="Comic Sans MS" pitchFamily="66" charset="0"/>
              </a:rPr>
              <a:t>(Value parameter)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latin typeface="Comic Sans MS" pitchFamily="66" charset="0"/>
              </a:rPr>
              <a:t>我们通过例子来看函数调用及参数传递的过程</a:t>
            </a:r>
          </a:p>
        </p:txBody>
      </p:sp>
      <p:sp>
        <p:nvSpPr>
          <p:cNvPr id="654340" name="Rectangle 4"/>
          <p:cNvSpPr>
            <a:spLocks noChangeArrowheads="1"/>
          </p:cNvSpPr>
          <p:nvPr/>
        </p:nvSpPr>
        <p:spPr bwMode="auto">
          <a:xfrm>
            <a:off x="1042988" y="4797425"/>
            <a:ext cx="6407150" cy="1800225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int Abc(int a, int b, int c)</a:t>
            </a:r>
            <a:endParaRPr lang="zh-CN" altLang="en-US" sz="2400">
              <a:latin typeface="Comic Sans MS" pitchFamily="66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	return a+b+b*c+(a+b-c)/(a+b)+4</a:t>
            </a:r>
            <a:r>
              <a:rPr lang="zh-CN" altLang="en-US" sz="2400">
                <a:latin typeface="Comic Sans MS" pitchFamily="66" charset="0"/>
              </a:rPr>
              <a:t>；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}//</a:t>
            </a:r>
            <a:r>
              <a:rPr lang="zh-CN" altLang="en-US" sz="2400">
                <a:latin typeface="Comic Sans MS" pitchFamily="66" charset="0"/>
              </a:rPr>
              <a:t>程序</a:t>
            </a:r>
            <a:r>
              <a:rPr lang="en-US" altLang="zh-CN" sz="2400">
                <a:latin typeface="Comic Sans MS" pitchFamily="66" charset="0"/>
              </a:rPr>
              <a:t>1-1</a:t>
            </a:r>
          </a:p>
        </p:txBody>
      </p:sp>
      <p:sp>
        <p:nvSpPr>
          <p:cNvPr id="654341" name="Rectangle 5"/>
          <p:cNvSpPr>
            <a:spLocks noChangeArrowheads="1"/>
          </p:cNvSpPr>
          <p:nvPr/>
        </p:nvSpPr>
        <p:spPr bwMode="auto">
          <a:xfrm>
            <a:off x="1547813" y="3068638"/>
            <a:ext cx="2376487" cy="50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itchFamily="34" charset="0"/>
              </a:rPr>
              <a:t>Z=Abc(2,x,y);</a:t>
            </a:r>
          </a:p>
        </p:txBody>
      </p:sp>
      <p:sp>
        <p:nvSpPr>
          <p:cNvPr id="654342" name="AutoShape 6"/>
          <p:cNvSpPr>
            <a:spLocks noChangeArrowheads="1"/>
          </p:cNvSpPr>
          <p:nvPr/>
        </p:nvSpPr>
        <p:spPr bwMode="auto">
          <a:xfrm>
            <a:off x="2700338" y="3716338"/>
            <a:ext cx="431800" cy="936625"/>
          </a:xfrm>
          <a:prstGeom prst="downArrow">
            <a:avLst>
              <a:gd name="adj1" fmla="val 50000"/>
              <a:gd name="adj2" fmla="val 542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4343" name="AutoShape 7"/>
          <p:cNvSpPr>
            <a:spLocks noChangeArrowheads="1"/>
          </p:cNvSpPr>
          <p:nvPr/>
        </p:nvSpPr>
        <p:spPr bwMode="auto">
          <a:xfrm>
            <a:off x="5219700" y="5229225"/>
            <a:ext cx="3240088" cy="360363"/>
          </a:xfrm>
          <a:prstGeom prst="wedgeRoundRectCallout">
            <a:avLst>
              <a:gd name="adj1" fmla="val -56319"/>
              <a:gd name="adj2" fmla="val -11299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1" lang="zh-CN" altLang="en-US" sz="2000" b="1">
                <a:latin typeface="Tahoma" pitchFamily="34" charset="0"/>
              </a:rPr>
              <a:t>形式参数，也是传值参数</a:t>
            </a:r>
          </a:p>
        </p:txBody>
      </p:sp>
      <p:sp>
        <p:nvSpPr>
          <p:cNvPr id="654344" name="AutoShape 8"/>
          <p:cNvSpPr>
            <a:spLocks noChangeArrowheads="1"/>
          </p:cNvSpPr>
          <p:nvPr/>
        </p:nvSpPr>
        <p:spPr bwMode="auto">
          <a:xfrm>
            <a:off x="250825" y="3933825"/>
            <a:ext cx="1512888" cy="431800"/>
          </a:xfrm>
          <a:prstGeom prst="wedgeRoundRectCallout">
            <a:avLst>
              <a:gd name="adj1" fmla="val 112958"/>
              <a:gd name="adj2" fmla="val -128310"/>
              <a:gd name="adj3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1" lang="zh-CN" altLang="en-US" sz="2000" b="1">
                <a:latin typeface="Tahoma" pitchFamily="34" charset="0"/>
              </a:rPr>
              <a:t>实际参数</a:t>
            </a:r>
          </a:p>
        </p:txBody>
      </p:sp>
      <p:sp>
        <p:nvSpPr>
          <p:cNvPr id="654345" name="Rectangle 9"/>
          <p:cNvSpPr>
            <a:spLocks noChangeArrowheads="1"/>
          </p:cNvSpPr>
          <p:nvPr/>
        </p:nvSpPr>
        <p:spPr bwMode="auto">
          <a:xfrm>
            <a:off x="4859338" y="3141663"/>
            <a:ext cx="504825" cy="3587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000" b="1">
                <a:latin typeface="Tahoma" pitchFamily="34" charset="0"/>
              </a:rPr>
              <a:t>2</a:t>
            </a:r>
          </a:p>
        </p:txBody>
      </p:sp>
      <p:sp>
        <p:nvSpPr>
          <p:cNvPr id="654346" name="Rectangle 10"/>
          <p:cNvSpPr>
            <a:spLocks noChangeArrowheads="1"/>
          </p:cNvSpPr>
          <p:nvPr/>
        </p:nvSpPr>
        <p:spPr bwMode="auto">
          <a:xfrm>
            <a:off x="4859338" y="3644900"/>
            <a:ext cx="504825" cy="3587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000" b="1">
                <a:latin typeface="Tahoma" pitchFamily="34" charset="0"/>
              </a:rPr>
              <a:t>3</a:t>
            </a:r>
          </a:p>
        </p:txBody>
      </p:sp>
      <p:sp>
        <p:nvSpPr>
          <p:cNvPr id="654347" name="Rectangle 11"/>
          <p:cNvSpPr>
            <a:spLocks noChangeArrowheads="1"/>
          </p:cNvSpPr>
          <p:nvPr/>
        </p:nvSpPr>
        <p:spPr bwMode="auto">
          <a:xfrm>
            <a:off x="4859338" y="4149725"/>
            <a:ext cx="936625" cy="3587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000" b="1">
                <a:latin typeface="Tahoma" pitchFamily="34" charset="0"/>
              </a:rPr>
              <a:t>4.1</a:t>
            </a:r>
            <a:endParaRPr kumimoji="1" lang="zh-CN" altLang="en-US" sz="2000" b="1">
              <a:latin typeface="Tahoma" pitchFamily="34" charset="0"/>
            </a:endParaRPr>
          </a:p>
        </p:txBody>
      </p:sp>
      <p:sp>
        <p:nvSpPr>
          <p:cNvPr id="654348" name="Rectangle 12"/>
          <p:cNvSpPr>
            <a:spLocks noChangeArrowheads="1"/>
          </p:cNvSpPr>
          <p:nvPr/>
        </p:nvSpPr>
        <p:spPr bwMode="auto">
          <a:xfrm>
            <a:off x="4500563" y="3644900"/>
            <a:ext cx="4318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ahoma" pitchFamily="34" charset="0"/>
              </a:rPr>
              <a:t>x</a:t>
            </a:r>
          </a:p>
        </p:txBody>
      </p:sp>
      <p:sp>
        <p:nvSpPr>
          <p:cNvPr id="654349" name="Rectangle 13"/>
          <p:cNvSpPr>
            <a:spLocks noChangeArrowheads="1"/>
          </p:cNvSpPr>
          <p:nvPr/>
        </p:nvSpPr>
        <p:spPr bwMode="auto">
          <a:xfrm>
            <a:off x="4500563" y="4149725"/>
            <a:ext cx="4318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ahoma" pitchFamily="34" charset="0"/>
              </a:rPr>
              <a:t>y</a:t>
            </a:r>
          </a:p>
        </p:txBody>
      </p:sp>
      <p:sp>
        <p:nvSpPr>
          <p:cNvPr id="654350" name="Rectangle 14"/>
          <p:cNvSpPr>
            <a:spLocks noChangeArrowheads="1"/>
          </p:cNvSpPr>
          <p:nvPr/>
        </p:nvSpPr>
        <p:spPr bwMode="auto">
          <a:xfrm>
            <a:off x="7524750" y="3141663"/>
            <a:ext cx="503238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en-US" altLang="zh-CN" sz="2000" b="1">
              <a:latin typeface="Tahoma" pitchFamily="34" charset="0"/>
            </a:endParaRPr>
          </a:p>
        </p:txBody>
      </p:sp>
      <p:sp>
        <p:nvSpPr>
          <p:cNvPr id="654351" name="Rectangle 15"/>
          <p:cNvSpPr>
            <a:spLocks noChangeArrowheads="1"/>
          </p:cNvSpPr>
          <p:nvPr/>
        </p:nvSpPr>
        <p:spPr bwMode="auto">
          <a:xfrm>
            <a:off x="7524750" y="3644900"/>
            <a:ext cx="503238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en-US" altLang="zh-CN" sz="2000" b="1">
              <a:latin typeface="Tahoma" pitchFamily="34" charset="0"/>
            </a:endParaRPr>
          </a:p>
        </p:txBody>
      </p:sp>
      <p:sp>
        <p:nvSpPr>
          <p:cNvPr id="654352" name="Rectangle 16"/>
          <p:cNvSpPr>
            <a:spLocks noChangeArrowheads="1"/>
          </p:cNvSpPr>
          <p:nvPr/>
        </p:nvSpPr>
        <p:spPr bwMode="auto">
          <a:xfrm>
            <a:off x="7524750" y="4149725"/>
            <a:ext cx="503238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zh-CN" altLang="en-US" sz="2000" b="1">
              <a:latin typeface="Tahoma" pitchFamily="34" charset="0"/>
            </a:endParaRPr>
          </a:p>
        </p:txBody>
      </p:sp>
      <p:sp>
        <p:nvSpPr>
          <p:cNvPr id="654353" name="Rectangle 17"/>
          <p:cNvSpPr>
            <a:spLocks noChangeArrowheads="1"/>
          </p:cNvSpPr>
          <p:nvPr/>
        </p:nvSpPr>
        <p:spPr bwMode="auto">
          <a:xfrm>
            <a:off x="7165975" y="3644900"/>
            <a:ext cx="4318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ahoma" pitchFamily="34" charset="0"/>
              </a:rPr>
              <a:t>b</a:t>
            </a:r>
          </a:p>
        </p:txBody>
      </p:sp>
      <p:sp>
        <p:nvSpPr>
          <p:cNvPr id="654354" name="Rectangle 18"/>
          <p:cNvSpPr>
            <a:spLocks noChangeArrowheads="1"/>
          </p:cNvSpPr>
          <p:nvPr/>
        </p:nvSpPr>
        <p:spPr bwMode="auto">
          <a:xfrm>
            <a:off x="7165975" y="4149725"/>
            <a:ext cx="4318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ahoma" pitchFamily="34" charset="0"/>
              </a:rPr>
              <a:t>c</a:t>
            </a:r>
          </a:p>
        </p:txBody>
      </p:sp>
      <p:sp>
        <p:nvSpPr>
          <p:cNvPr id="654355" name="Rectangle 19"/>
          <p:cNvSpPr>
            <a:spLocks noChangeArrowheads="1"/>
          </p:cNvSpPr>
          <p:nvPr/>
        </p:nvSpPr>
        <p:spPr bwMode="auto">
          <a:xfrm>
            <a:off x="7164388" y="3141663"/>
            <a:ext cx="43180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ahoma" pitchFamily="34" charset="0"/>
              </a:rPr>
              <a:t>a</a:t>
            </a:r>
          </a:p>
        </p:txBody>
      </p:sp>
      <p:sp>
        <p:nvSpPr>
          <p:cNvPr id="654356" name="AutoShape 20"/>
          <p:cNvSpPr>
            <a:spLocks noChangeArrowheads="1"/>
          </p:cNvSpPr>
          <p:nvPr/>
        </p:nvSpPr>
        <p:spPr bwMode="auto">
          <a:xfrm>
            <a:off x="5580063" y="3500438"/>
            <a:ext cx="1584325" cy="649287"/>
          </a:xfrm>
          <a:prstGeom prst="rightArrow">
            <a:avLst>
              <a:gd name="adj1" fmla="val 50000"/>
              <a:gd name="adj2" fmla="val 6100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 b="1">
                <a:latin typeface="Tahoma" pitchFamily="34" charset="0"/>
              </a:rPr>
              <a:t>复制构造函数</a:t>
            </a:r>
          </a:p>
        </p:txBody>
      </p:sp>
      <p:sp>
        <p:nvSpPr>
          <p:cNvPr id="654357" name="Rectangle 21"/>
          <p:cNvSpPr>
            <a:spLocks noChangeArrowheads="1"/>
          </p:cNvSpPr>
          <p:nvPr/>
        </p:nvSpPr>
        <p:spPr bwMode="auto">
          <a:xfrm>
            <a:off x="7524750" y="3141663"/>
            <a:ext cx="503238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000" b="1">
                <a:latin typeface="Tahoma" pitchFamily="34" charset="0"/>
              </a:rPr>
              <a:t>2</a:t>
            </a:r>
          </a:p>
        </p:txBody>
      </p:sp>
      <p:sp>
        <p:nvSpPr>
          <p:cNvPr id="654358" name="Rectangle 22"/>
          <p:cNvSpPr>
            <a:spLocks noChangeArrowheads="1"/>
          </p:cNvSpPr>
          <p:nvPr/>
        </p:nvSpPr>
        <p:spPr bwMode="auto">
          <a:xfrm>
            <a:off x="7524750" y="3644900"/>
            <a:ext cx="503238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000" b="1">
                <a:latin typeface="Tahoma" pitchFamily="34" charset="0"/>
              </a:rPr>
              <a:t>3</a:t>
            </a:r>
          </a:p>
        </p:txBody>
      </p:sp>
      <p:sp>
        <p:nvSpPr>
          <p:cNvPr id="654359" name="Rectangle 23"/>
          <p:cNvSpPr>
            <a:spLocks noChangeArrowheads="1"/>
          </p:cNvSpPr>
          <p:nvPr/>
        </p:nvSpPr>
        <p:spPr bwMode="auto">
          <a:xfrm>
            <a:off x="7524750" y="4149725"/>
            <a:ext cx="503238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000" b="1">
                <a:latin typeface="Tahoma" pitchFamily="34" charset="0"/>
              </a:rPr>
              <a:t>4</a:t>
            </a:r>
            <a:endParaRPr kumimoji="1" lang="zh-CN" altLang="en-US" sz="2000" b="1">
              <a:latin typeface="Tahoma" pitchFamily="34" charset="0"/>
            </a:endParaRPr>
          </a:p>
        </p:txBody>
      </p:sp>
      <p:sp>
        <p:nvSpPr>
          <p:cNvPr id="654360" name="Line 24"/>
          <p:cNvSpPr>
            <a:spLocks noChangeShapeType="1"/>
          </p:cNvSpPr>
          <p:nvPr/>
        </p:nvSpPr>
        <p:spPr bwMode="auto">
          <a:xfrm flipH="1" flipV="1">
            <a:off x="1835150" y="3500438"/>
            <a:ext cx="504825" cy="2233612"/>
          </a:xfrm>
          <a:prstGeom prst="line">
            <a:avLst/>
          </a:prstGeom>
          <a:noFill/>
          <a:ln w="28575">
            <a:solidFill>
              <a:schemeClr val="tx2"/>
            </a:solidFill>
            <a:prstDash val="lgDashDot"/>
            <a:miter lim="800000"/>
            <a:headEnd/>
            <a:tailEnd type="arrow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54361" name="Line 25"/>
          <p:cNvSpPr>
            <a:spLocks noChangeShapeType="1"/>
          </p:cNvSpPr>
          <p:nvPr/>
        </p:nvSpPr>
        <p:spPr bwMode="auto">
          <a:xfrm flipH="1">
            <a:off x="5940425" y="4292600"/>
            <a:ext cx="1152525" cy="0"/>
          </a:xfrm>
          <a:prstGeom prst="line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arrow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54362" name="Line 26"/>
          <p:cNvSpPr>
            <a:spLocks noChangeShapeType="1"/>
          </p:cNvSpPr>
          <p:nvPr/>
        </p:nvSpPr>
        <p:spPr bwMode="auto">
          <a:xfrm>
            <a:off x="6300788" y="4149725"/>
            <a:ext cx="215900" cy="287338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54363" name="Line 27"/>
          <p:cNvSpPr>
            <a:spLocks noChangeShapeType="1"/>
          </p:cNvSpPr>
          <p:nvPr/>
        </p:nvSpPr>
        <p:spPr bwMode="auto">
          <a:xfrm flipH="1">
            <a:off x="6300788" y="4149725"/>
            <a:ext cx="215900" cy="287338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54364" name="AutoShape 28"/>
          <p:cNvSpPr>
            <a:spLocks noChangeArrowheads="1"/>
          </p:cNvSpPr>
          <p:nvPr/>
        </p:nvSpPr>
        <p:spPr bwMode="auto">
          <a:xfrm>
            <a:off x="4859338" y="2349500"/>
            <a:ext cx="3455987" cy="647700"/>
          </a:xfrm>
          <a:prstGeom prst="horizontalScroll">
            <a:avLst>
              <a:gd name="adj" fmla="val 12500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 sz="2000" b="1">
                <a:latin typeface="Tahoma" pitchFamily="34" charset="0"/>
              </a:rPr>
              <a:t>函数调用不会修改实参的值</a:t>
            </a:r>
          </a:p>
        </p:txBody>
      </p:sp>
      <p:sp>
        <p:nvSpPr>
          <p:cNvPr id="654365" name="AutoShape 29"/>
          <p:cNvSpPr>
            <a:spLocks noChangeArrowheads="1"/>
          </p:cNvSpPr>
          <p:nvPr/>
        </p:nvSpPr>
        <p:spPr bwMode="auto">
          <a:xfrm>
            <a:off x="7164388" y="2997200"/>
            <a:ext cx="1008062" cy="1655763"/>
          </a:xfrm>
          <a:prstGeom prst="verticalScrol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kumimoji="1" lang="zh-CN" altLang="en-US" sz="2400">
                <a:latin typeface="Tahoma" pitchFamily="34" charset="0"/>
              </a:rPr>
              <a:t>析构函数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434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434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7" presetClass="entr" presetSubtype="8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5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5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5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5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50"/>
                            </p:stCondLst>
                            <p:childTnLst>
                              <p:par>
                                <p:cTn id="2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5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5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5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5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750"/>
                            </p:stCondLst>
                            <p:childTnLst>
                              <p:par>
                                <p:cTn id="36" presetID="17" presetClass="entr" presetSubtype="8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5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5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5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5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250"/>
                            </p:stCondLst>
                            <p:childTnLst>
                              <p:par>
                                <p:cTn id="43" presetID="17" presetClass="entr" presetSubtype="8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5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5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5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5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54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54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5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5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54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54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54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54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54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54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54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54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54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54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00"/>
                            </p:stCondLst>
                            <p:childTnLst>
                              <p:par>
                                <p:cTn id="8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54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54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54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54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54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54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54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54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500"/>
                            </p:stCondLst>
                            <p:childTnLst>
                              <p:par>
                                <p:cTn id="1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65435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5435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2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54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54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54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654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500"/>
                            </p:stCondLst>
                            <p:childTnLst>
                              <p:par>
                                <p:cTn id="1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54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54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2" dur="500"/>
                                        <p:tgtEl>
                                          <p:spTgt spid="65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654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654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654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654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654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654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5" dur="1000"/>
                                        <p:tgtEl>
                                          <p:spTgt spid="65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0" dur="500"/>
                                        <p:tgtEl>
                                          <p:spTgt spid="65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5" dur="500"/>
                                        <p:tgtEl>
                                          <p:spTgt spid="65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8" dur="500"/>
                                        <p:tgtEl>
                                          <p:spTgt spid="65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1" dur="500"/>
                                        <p:tgtEl>
                                          <p:spTgt spid="65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5" dur="500"/>
                                        <p:tgtEl>
                                          <p:spTgt spid="6543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6" dur="500"/>
                                        <p:tgtEl>
                                          <p:spTgt spid="6543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7" dur="500"/>
                                        <p:tgtEl>
                                          <p:spTgt spid="6543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1" dur="500" fill="hold"/>
                                        <p:tgtEl>
                                          <p:spTgt spid="6543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82" dur="500" fill="hold"/>
                                        <p:tgtEl>
                                          <p:spTgt spid="6543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83" dur="500" fill="hold"/>
                                        <p:tgtEl>
                                          <p:spTgt spid="6543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84" dur="500" fill="hold"/>
                                        <p:tgtEl>
                                          <p:spTgt spid="6543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6" dur="500" fill="hold"/>
                                        <p:tgtEl>
                                          <p:spTgt spid="654351">
                                            <p:bg/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87" dur="500" fill="hold"/>
                                        <p:tgtEl>
                                          <p:spTgt spid="654351">
                                            <p:bg/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88" dur="500" fill="hold"/>
                                        <p:tgtEl>
                                          <p:spTgt spid="654351">
                                            <p:bg/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89" dur="500" fill="hold"/>
                                        <p:tgtEl>
                                          <p:spTgt spid="654351">
                                            <p:bg/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30" presetClass="emph" presetSubtype="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0"/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191" dur="500" fill="hold"/>
                                        <p:tgtEl>
                                          <p:spTgt spid="654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92" dur="500" fill="hold"/>
                                        <p:tgtEl>
                                          <p:spTgt spid="654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93" dur="500" fill="hold"/>
                                        <p:tgtEl>
                                          <p:spTgt spid="654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94" dur="500" fill="hold"/>
                                        <p:tgtEl>
                                          <p:spTgt spid="654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6" dur="2000" fill="hold"/>
                                        <p:tgtEl>
                                          <p:spTgt spid="6543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7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8" dur="2000" fill="hold"/>
                                        <p:tgtEl>
                                          <p:spTgt spid="6543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9" presetID="8" presetClass="emph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21600000">
                                      <p:cBhvr>
                                        <p:cTn id="200" dur="2000" fill="hold"/>
                                        <p:tgtEl>
                                          <p:spTgt spid="6543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2" dur="2000" fill="hold"/>
                                        <p:tgtEl>
                                          <p:spTgt spid="6543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3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4" dur="2000" fill="hold"/>
                                        <p:tgtEl>
                                          <p:spTgt spid="6543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5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6" dur="2000" fill="hold"/>
                                        <p:tgtEl>
                                          <p:spTgt spid="6543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7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8" dur="2000" fill="hold"/>
                                        <p:tgtEl>
                                          <p:spTgt spid="6543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2300"/>
                            </p:stCondLst>
                            <p:childTnLst>
                              <p:par>
                                <p:cTn id="2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654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654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4339" grpId="0" build="p"/>
      <p:bldP spid="654340" grpId="0" build="allAtOnce" animBg="1"/>
      <p:bldP spid="654341" grpId="0" animBg="1"/>
      <p:bldP spid="654342" grpId="0" animBg="1"/>
      <p:bldP spid="654343" grpId="0" animBg="1"/>
      <p:bldP spid="654344" grpId="0" animBg="1"/>
      <p:bldP spid="654345" grpId="0" animBg="1"/>
      <p:bldP spid="654346" grpId="0" animBg="1"/>
      <p:bldP spid="654347" grpId="0" animBg="1"/>
      <p:bldP spid="654348" grpId="0"/>
      <p:bldP spid="654349" grpId="0"/>
      <p:bldP spid="654350" grpId="0" animBg="1"/>
      <p:bldP spid="654350" grpId="1" animBg="1"/>
      <p:bldP spid="654351" grpId="0" build="allAtOnce" animBg="1"/>
      <p:bldP spid="654351" grpId="1" build="allAtOnce" animBg="1"/>
      <p:bldP spid="654352" grpId="0" animBg="1"/>
      <p:bldP spid="654352" grpId="1" animBg="1"/>
      <p:bldP spid="654353" grpId="0"/>
      <p:bldP spid="654353" grpId="1"/>
      <p:bldP spid="654354" grpId="0"/>
      <p:bldP spid="654354" grpId="1"/>
      <p:bldP spid="654355" grpId="0"/>
      <p:bldP spid="654355" grpId="1"/>
      <p:bldP spid="654356" grpId="0" animBg="1"/>
      <p:bldP spid="654357" grpId="0" animBg="1"/>
      <p:bldP spid="654357" grpId="1" animBg="1"/>
      <p:bldP spid="654358" grpId="0" animBg="1"/>
      <p:bldP spid="654358" grpId="1" animBg="1"/>
      <p:bldP spid="654359" grpId="0" animBg="1"/>
      <p:bldP spid="654359" grpId="1" animBg="1"/>
      <p:bldP spid="654360" grpId="0" animBg="1"/>
      <p:bldP spid="654361" grpId="0" animBg="1"/>
      <p:bldP spid="654362" grpId="0" animBg="1"/>
      <p:bldP spid="654363" grpId="0" animBg="1"/>
      <p:bldP spid="654364" grpId="0" animBg="1"/>
      <p:bldP spid="65436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FC96EC19-A072-4BD8-A123-AEA585A49445}" type="datetime7">
              <a:rPr lang="zh-CN" altLang="en-US">
                <a:ea typeface="宋体" charset="-122"/>
              </a:rPr>
              <a:pPr/>
              <a:t>19.9.4</a:t>
            </a:fld>
            <a:endParaRPr lang="en-US" altLang="zh-CN">
              <a:ea typeface="宋体" charset="-122"/>
            </a:endParaRPr>
          </a:p>
        </p:txBody>
      </p:sp>
      <p:sp>
        <p:nvSpPr>
          <p:cNvPr id="4301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D2DA25-C787-4CE0-B76A-4C8D692C0BA7}" type="slidenum">
              <a:rPr lang="zh-CN" altLang="en-US">
                <a:ea typeface="宋体" charset="-122"/>
              </a:rPr>
              <a:pPr/>
              <a:t>40</a:t>
            </a:fld>
            <a:endParaRPr lang="en-US" altLang="zh-CN">
              <a:ea typeface="宋体" charset="-122"/>
            </a:endParaRPr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1.4	</a:t>
            </a:r>
            <a:r>
              <a:rPr lang="zh-CN" altLang="en-US"/>
              <a:t>类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878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>
                <a:latin typeface="Comic Sans MS" pitchFamily="66" charset="0"/>
              </a:rPr>
              <a:t>5.</a:t>
            </a:r>
            <a:r>
              <a:rPr lang="zh-CN" altLang="en-US" sz="2800">
                <a:latin typeface="Comic Sans MS" pitchFamily="66" charset="0"/>
              </a:rPr>
              <a:t>友元和保护类成员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300">
                <a:latin typeface="Comic Sans MS" pitchFamily="66" charset="0"/>
              </a:rPr>
              <a:t>一个类的</a:t>
            </a:r>
            <a:r>
              <a:rPr lang="en-US" altLang="zh-CN" sz="2300">
                <a:latin typeface="Comic Sans MS" pitchFamily="66" charset="0"/>
              </a:rPr>
              <a:t>private</a:t>
            </a:r>
            <a:r>
              <a:rPr lang="zh-CN" altLang="en-US" sz="2300">
                <a:latin typeface="Comic Sans MS" pitchFamily="66" charset="0"/>
              </a:rPr>
              <a:t>成员仅仅对类的成员是可见的。有的应用中必须对他们进行访问。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300">
                <a:latin typeface="Comic Sans MS" pitchFamily="66" charset="0"/>
              </a:rPr>
              <a:t>我们通过授权的方式实现上述目的，我们把这些类和函数定义为友元</a:t>
            </a:r>
            <a:r>
              <a:rPr lang="en-US" altLang="zh-CN" sz="2300">
                <a:latin typeface="Comic Sans MS" pitchFamily="66" charset="0"/>
              </a:rPr>
              <a:t>(friend)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300">
                <a:latin typeface="Comic Sans MS" pitchFamily="66" charset="0"/>
              </a:rPr>
              <a:t>Ostream &amp; operator&lt;&lt;(ostream&amp;out, const Currency&amp;x) </a:t>
            </a:r>
            <a:r>
              <a:rPr lang="zh-CN" altLang="en-US" sz="2300">
                <a:latin typeface="Comic Sans MS" pitchFamily="66" charset="0"/>
              </a:rPr>
              <a:t>不能访问成员 </a:t>
            </a:r>
            <a:r>
              <a:rPr lang="en-US" altLang="zh-CN" sz="2300">
                <a:latin typeface="Comic Sans MS" pitchFamily="66" charset="0"/>
              </a:rPr>
              <a:t>amount</a:t>
            </a:r>
            <a:r>
              <a:rPr lang="zh-CN" altLang="en-US" sz="2300">
                <a:latin typeface="Comic Sans MS" pitchFamily="66" charset="0"/>
              </a:rPr>
              <a:t>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300">
                <a:latin typeface="Comic Sans MS" pitchFamily="66" charset="0"/>
              </a:rPr>
              <a:t>我们可以把</a:t>
            </a:r>
            <a:r>
              <a:rPr lang="en-US" altLang="zh-CN" sz="2300">
                <a:latin typeface="Comic Sans MS" pitchFamily="66" charset="0"/>
              </a:rPr>
              <a:t>Ostream &amp; operator</a:t>
            </a:r>
            <a:r>
              <a:rPr lang="zh-CN" altLang="en-US" sz="2300">
                <a:latin typeface="Comic Sans MS" pitchFamily="66" charset="0"/>
              </a:rPr>
              <a:t>描述为</a:t>
            </a:r>
            <a:r>
              <a:rPr lang="en-US" altLang="zh-CN" sz="2300">
                <a:latin typeface="Comic Sans MS" pitchFamily="66" charset="0"/>
              </a:rPr>
              <a:t>Currency</a:t>
            </a:r>
            <a:r>
              <a:rPr lang="zh-CN" altLang="en-US" sz="2300">
                <a:latin typeface="Comic Sans MS" pitchFamily="66" charset="0"/>
              </a:rPr>
              <a:t>类的友元，这样就可以访问所有的成员。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300">
                <a:latin typeface="Comic Sans MS" pitchFamily="66" charset="0"/>
              </a:rPr>
              <a:t>Class Currency {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300">
                <a:latin typeface="Comic Sans MS" pitchFamily="66" charset="0"/>
              </a:rPr>
              <a:t> 	 </a:t>
            </a:r>
            <a:r>
              <a:rPr lang="en-US" altLang="zh-CN" sz="2300">
                <a:latin typeface="Comic Sans MS" pitchFamily="66" charset="0"/>
              </a:rPr>
              <a:t>friend Ostream &amp; operator&lt;&lt;(ostream&amp;, const Currency&amp;);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300">
                <a:latin typeface="Comic Sans MS" pitchFamily="66" charset="0"/>
              </a:rPr>
              <a:t>   Public:…</a:t>
            </a:r>
            <a:endParaRPr lang="zh-CN" altLang="en-US" sz="230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F45ED3B-3182-4C30-B1AE-857EE67CFF4A}" type="datetime7">
              <a:rPr lang="zh-CN" altLang="en-US">
                <a:ea typeface="宋体" charset="-122"/>
              </a:rPr>
              <a:pPr/>
              <a:t>19.9.4</a:t>
            </a:fld>
            <a:endParaRPr lang="en-US" altLang="zh-CN">
              <a:ea typeface="宋体" charset="-122"/>
            </a:endParaRPr>
          </a:p>
        </p:txBody>
      </p:sp>
      <p:sp>
        <p:nvSpPr>
          <p:cNvPr id="4403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DCD4C3-2FA3-428F-88AC-91FF303031E3}" type="slidenum">
              <a:rPr lang="zh-CN" altLang="en-US">
                <a:ea typeface="宋体" charset="-122"/>
              </a:rPr>
              <a:pPr/>
              <a:t>41</a:t>
            </a:fld>
            <a:endParaRPr lang="en-US" altLang="zh-CN">
              <a:ea typeface="宋体" charset="-122"/>
            </a:endParaRPr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1.4	</a:t>
            </a:r>
            <a:r>
              <a:rPr lang="zh-CN" altLang="en-US"/>
              <a:t>类</a:t>
            </a:r>
          </a:p>
        </p:txBody>
      </p:sp>
      <p:sp>
        <p:nvSpPr>
          <p:cNvPr id="69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87863"/>
          </a:xfrm>
        </p:spPr>
        <p:txBody>
          <a:bodyPr/>
          <a:lstStyle/>
          <a:p>
            <a:pPr eaLnBrk="1" hangingPunct="1"/>
            <a:r>
              <a:rPr lang="zh-CN" altLang="en-US">
                <a:latin typeface="Comic Sans MS" pitchFamily="66" charset="0"/>
              </a:rPr>
              <a:t>这样</a:t>
            </a:r>
            <a:r>
              <a:rPr lang="en-US" altLang="zh-CN">
                <a:latin typeface="Comic Sans MS" pitchFamily="66" charset="0"/>
              </a:rPr>
              <a:t>operator&lt;&lt;</a:t>
            </a:r>
            <a:r>
              <a:rPr lang="zh-CN" altLang="en-US">
                <a:latin typeface="Comic Sans MS" pitchFamily="66" charset="0"/>
              </a:rPr>
              <a:t>就可以不调用</a:t>
            </a:r>
            <a:r>
              <a:rPr lang="en-US" altLang="zh-CN">
                <a:latin typeface="Comic Sans MS" pitchFamily="66" charset="0"/>
              </a:rPr>
              <a:t>Output</a:t>
            </a:r>
            <a:r>
              <a:rPr lang="zh-CN" altLang="en-US">
                <a:latin typeface="Comic Sans MS" pitchFamily="66" charset="0"/>
              </a:rPr>
              <a:t>函数，而直接用</a:t>
            </a:r>
            <a:r>
              <a:rPr lang="en-US" altLang="zh-CN">
                <a:latin typeface="Comic Sans MS" pitchFamily="66" charset="0"/>
              </a:rPr>
              <a:t>x.amount</a:t>
            </a:r>
            <a:r>
              <a:rPr lang="zh-CN" altLang="en-US">
                <a:latin typeface="Comic Sans MS" pitchFamily="66" charset="0"/>
              </a:rPr>
              <a:t>来改写；</a:t>
            </a:r>
          </a:p>
          <a:p>
            <a:pPr eaLnBrk="1" hangingPunct="1"/>
            <a:r>
              <a:rPr lang="zh-CN" altLang="en-US">
                <a:latin typeface="Comic Sans MS" pitchFamily="66" charset="0"/>
              </a:rPr>
              <a:t>以后我们会讨论如何从一个类</a:t>
            </a:r>
            <a:r>
              <a:rPr lang="en-US" altLang="zh-CN">
                <a:latin typeface="Comic Sans MS" pitchFamily="66" charset="0"/>
              </a:rPr>
              <a:t>B</a:t>
            </a:r>
            <a:r>
              <a:rPr lang="zh-CN" altLang="en-US">
                <a:latin typeface="Comic Sans MS" pitchFamily="66" charset="0"/>
              </a:rPr>
              <a:t>派生出另外一个类</a:t>
            </a:r>
            <a:r>
              <a:rPr lang="en-US" altLang="zh-CN">
                <a:latin typeface="Comic Sans MS" pitchFamily="66" charset="0"/>
              </a:rPr>
              <a:t>A</a:t>
            </a:r>
            <a:r>
              <a:rPr lang="zh-CN" altLang="en-US">
                <a:latin typeface="Comic Sans MS" pitchFamily="66" charset="0"/>
              </a:rPr>
              <a:t>；这时类</a:t>
            </a:r>
            <a:r>
              <a:rPr lang="en-US" altLang="zh-CN">
                <a:latin typeface="Comic Sans MS" pitchFamily="66" charset="0"/>
              </a:rPr>
              <a:t>A</a:t>
            </a:r>
            <a:r>
              <a:rPr lang="zh-CN" altLang="en-US">
                <a:latin typeface="Comic Sans MS" pitchFamily="66" charset="0"/>
              </a:rPr>
              <a:t>被称为派生类</a:t>
            </a:r>
            <a:r>
              <a:rPr lang="en-US" altLang="zh-CN">
                <a:latin typeface="Comic Sans MS" pitchFamily="66" charset="0"/>
              </a:rPr>
              <a:t>(drived class)</a:t>
            </a:r>
            <a:r>
              <a:rPr lang="zh-CN" altLang="en-US">
                <a:latin typeface="Comic Sans MS" pitchFamily="66" charset="0"/>
              </a:rPr>
              <a:t>，类</a:t>
            </a:r>
            <a:r>
              <a:rPr lang="en-US" altLang="zh-CN">
                <a:latin typeface="Comic Sans MS" pitchFamily="66" charset="0"/>
              </a:rPr>
              <a:t>B</a:t>
            </a:r>
            <a:r>
              <a:rPr lang="zh-CN" altLang="en-US">
                <a:latin typeface="Comic Sans MS" pitchFamily="66" charset="0"/>
              </a:rPr>
              <a:t>我们称为基类</a:t>
            </a:r>
            <a:r>
              <a:rPr lang="en-US" altLang="zh-CN">
                <a:latin typeface="Comic Sans MS" pitchFamily="66" charset="0"/>
              </a:rPr>
              <a:t>(base class)</a:t>
            </a:r>
            <a:r>
              <a:rPr lang="zh-CN" altLang="en-US">
                <a:latin typeface="Comic Sans MS" pitchFamily="66" charset="0"/>
              </a:rPr>
              <a:t>。</a:t>
            </a:r>
          </a:p>
          <a:p>
            <a:pPr eaLnBrk="1" hangingPunct="1"/>
            <a:r>
              <a:rPr lang="zh-CN" altLang="en-US">
                <a:latin typeface="Comic Sans MS" pitchFamily="66" charset="0"/>
              </a:rPr>
              <a:t>派生类需要访问基类的部分或全部成员，为此</a:t>
            </a:r>
            <a:r>
              <a:rPr lang="en-US" altLang="zh-CN">
                <a:latin typeface="Comic Sans MS" pitchFamily="66" charset="0"/>
              </a:rPr>
              <a:t>C++</a:t>
            </a:r>
            <a:r>
              <a:rPr lang="zh-CN" altLang="en-US">
                <a:latin typeface="Comic Sans MS" pitchFamily="66" charset="0"/>
              </a:rPr>
              <a:t>提供第三类成员</a:t>
            </a:r>
            <a:r>
              <a:rPr lang="en-US" altLang="zh-CN">
                <a:latin typeface="Comic Sans MS" pitchFamily="66" charset="0"/>
              </a:rPr>
              <a:t>—</a:t>
            </a:r>
            <a:r>
              <a:rPr lang="zh-CN" altLang="en-US">
                <a:latin typeface="Comic Sans MS" pitchFamily="66" charset="0"/>
              </a:rPr>
              <a:t>保护类成员</a:t>
            </a:r>
            <a:r>
              <a:rPr lang="en-US" altLang="zh-CN">
                <a:latin typeface="Comic Sans MS" pitchFamily="66" charset="0"/>
              </a:rPr>
              <a:t>(protected)</a:t>
            </a:r>
            <a:r>
              <a:rPr lang="zh-CN" altLang="en-US">
                <a:latin typeface="Comic Sans MS" pitchFamily="66" charset="0"/>
              </a:rPr>
              <a:t>。保护类成员类似私有成员，区别在于派生类可以访问。</a:t>
            </a:r>
            <a:endParaRPr lang="en-US" altLang="zh-CN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9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9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9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B386575-49AF-44AB-AE69-EA46657A7370}" type="datetime7">
              <a:rPr lang="zh-CN" altLang="en-US">
                <a:ea typeface="宋体" charset="-122"/>
              </a:rPr>
              <a:pPr/>
              <a:t>19.9.4</a:t>
            </a:fld>
            <a:endParaRPr lang="en-US" altLang="zh-CN">
              <a:ea typeface="宋体" charset="-122"/>
            </a:endParaRPr>
          </a:p>
        </p:txBody>
      </p:sp>
      <p:sp>
        <p:nvSpPr>
          <p:cNvPr id="4505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687B022-E617-41A0-8381-2C4D27B81757}" type="slidenum">
              <a:rPr lang="zh-CN" altLang="en-US">
                <a:ea typeface="宋体" charset="-122"/>
              </a:rPr>
              <a:pPr/>
              <a:t>42</a:t>
            </a:fld>
            <a:endParaRPr lang="en-US" altLang="zh-CN">
              <a:ea typeface="宋体" charset="-122"/>
            </a:endParaRPr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1.4	</a:t>
            </a:r>
            <a:r>
              <a:rPr lang="zh-CN" altLang="en-US"/>
              <a:t>类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1963" y="1600200"/>
            <a:ext cx="8229600" cy="4487863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>
                <a:latin typeface="Comic Sans MS" pitchFamily="66" charset="0"/>
              </a:rPr>
              <a:t>6.#ifndef,#define,#endif</a:t>
            </a:r>
            <a:r>
              <a:rPr lang="zh-CN" altLang="en-US">
                <a:latin typeface="Comic Sans MS" pitchFamily="66" charset="0"/>
              </a:rPr>
              <a:t>语句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>
                <a:latin typeface="Comic Sans MS" pitchFamily="66" charset="0"/>
              </a:rPr>
              <a:t>通常</a:t>
            </a:r>
            <a:r>
              <a:rPr lang="en-US" altLang="zh-CN">
                <a:latin typeface="Comic Sans MS" pitchFamily="66" charset="0"/>
              </a:rPr>
              <a:t>class</a:t>
            </a:r>
            <a:r>
              <a:rPr lang="zh-CN" altLang="en-US">
                <a:latin typeface="Comic Sans MS" pitchFamily="66" charset="0"/>
              </a:rPr>
              <a:t>放在</a:t>
            </a:r>
            <a:r>
              <a:rPr lang="en-US" altLang="zh-CN">
                <a:latin typeface="Comic Sans MS" pitchFamily="66" charset="0"/>
              </a:rPr>
              <a:t>.H</a:t>
            </a:r>
            <a:r>
              <a:rPr lang="zh-CN" altLang="en-US">
                <a:latin typeface="Comic Sans MS" pitchFamily="66" charset="0"/>
              </a:rPr>
              <a:t>文件中，我们需要在文件头放入如下语句：</a:t>
            </a:r>
            <a:endParaRPr lang="en-US" altLang="zh-CN">
              <a:latin typeface="Comic Sans MS" pitchFamily="66" charset="0"/>
            </a:endParaRP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>
                <a:latin typeface="Comic Sans MS" pitchFamily="66" charset="0"/>
              </a:rPr>
              <a:t>#ifndef Currency_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>
                <a:latin typeface="Comic Sans MS" pitchFamily="66" charset="0"/>
              </a:rPr>
              <a:t>#define Currency_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>
                <a:latin typeface="Comic Sans MS" pitchFamily="66" charset="0"/>
              </a:rPr>
              <a:t>在文件尾放入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>
                <a:latin typeface="Comic Sans MS" pitchFamily="66" charset="0"/>
              </a:rPr>
              <a:t>#endif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>
                <a:latin typeface="Comic Sans MS" pitchFamily="66" charset="0"/>
              </a:rPr>
              <a:t>它们可以保护在程序中</a:t>
            </a:r>
            <a:r>
              <a:rPr lang="en-US" altLang="zh-CN">
                <a:latin typeface="Comic Sans MS" pitchFamily="66" charset="0"/>
              </a:rPr>
              <a:t>Currency</a:t>
            </a:r>
            <a:r>
              <a:rPr lang="zh-CN" altLang="en-US">
                <a:latin typeface="Comic Sans MS" pitchFamily="66" charset="0"/>
              </a:rPr>
              <a:t>类只被引用一次和编译一次。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DE384BFD-8115-490D-BBC0-24224061C67F}" type="datetime7">
              <a:rPr lang="zh-CN" altLang="en-US">
                <a:ea typeface="宋体" charset="-122"/>
              </a:rPr>
              <a:pPr/>
              <a:t>19.9.4</a:t>
            </a:fld>
            <a:endParaRPr lang="en-US" altLang="zh-CN">
              <a:ea typeface="宋体" charset="-122"/>
            </a:endParaRPr>
          </a:p>
        </p:txBody>
      </p:sp>
      <p:sp>
        <p:nvSpPr>
          <p:cNvPr id="4608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D0348B3-A902-49F3-97C9-8D6B93C14DB2}" type="slidenum">
              <a:rPr lang="zh-CN" altLang="en-US">
                <a:ea typeface="宋体" charset="-122"/>
              </a:rPr>
              <a:pPr/>
              <a:t>43</a:t>
            </a:fld>
            <a:endParaRPr lang="en-US" altLang="zh-CN">
              <a:ea typeface="宋体" charset="-122"/>
            </a:endParaRPr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1.5	</a:t>
            </a:r>
            <a:r>
              <a:rPr lang="zh-CN" altLang="en-US"/>
              <a:t>测试与调试</a:t>
            </a:r>
          </a:p>
        </p:txBody>
      </p:sp>
      <p:sp>
        <p:nvSpPr>
          <p:cNvPr id="69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1400" y="3003550"/>
            <a:ext cx="1990725" cy="812800"/>
          </a:xfrm>
        </p:spPr>
        <p:txBody>
          <a:bodyPr/>
          <a:lstStyle/>
          <a:p>
            <a:pPr eaLnBrk="1" hangingPunct="1"/>
            <a:r>
              <a:rPr lang="zh-CN" altLang="en-US" sz="4000">
                <a:ea typeface="方正舒体" pitchFamily="2" charset="-122"/>
              </a:rPr>
              <a:t>自学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529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ECB4B8F-678A-4217-9000-6AF3F4C5B6A0}" type="datetime7">
              <a:rPr lang="zh-CN" altLang="en-US">
                <a:ea typeface="宋体" charset="-122"/>
              </a:rPr>
              <a:pPr/>
              <a:t>19.9.4</a:t>
            </a:fld>
            <a:endParaRPr lang="en-US" altLang="zh-CN">
              <a:ea typeface="宋体" charset="-122"/>
            </a:endParaRPr>
          </a:p>
        </p:txBody>
      </p:sp>
      <p:sp>
        <p:nvSpPr>
          <p:cNvPr id="717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B30E6B-4BD4-44B4-BBE0-DB7370A22EEE}" type="slidenum">
              <a:rPr lang="zh-CN" altLang="en-US">
                <a:ea typeface="宋体" charset="-122"/>
              </a:rPr>
              <a:pPr/>
              <a:t>5</a:t>
            </a:fld>
            <a:endParaRPr lang="en-US" altLang="zh-CN">
              <a:ea typeface="宋体" charset="-122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1.2	</a:t>
            </a:r>
            <a:r>
              <a:rPr lang="zh-CN" altLang="en-US"/>
              <a:t>函数与参数</a:t>
            </a:r>
          </a:p>
        </p:txBody>
      </p:sp>
      <p:sp>
        <p:nvSpPr>
          <p:cNvPr id="65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41438"/>
            <a:ext cx="3708400" cy="46799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>
                <a:latin typeface="Comic Sans MS" pitchFamily="66" charset="0"/>
              </a:rPr>
              <a:t>2. </a:t>
            </a:r>
            <a:r>
              <a:rPr lang="zh-CN" altLang="en-US" sz="2800">
                <a:latin typeface="Comic Sans MS" pitchFamily="66" charset="0"/>
              </a:rPr>
              <a:t>模板函数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300">
                <a:latin typeface="Comic Sans MS" pitchFamily="66" charset="0"/>
              </a:rPr>
              <a:t>我们想编一个和右侧一样的函数，不过它是计算</a:t>
            </a:r>
            <a:r>
              <a:rPr lang="en-US" altLang="zh-CN" sz="2300">
                <a:latin typeface="Comic Sans MS" pitchFamily="66" charset="0"/>
              </a:rPr>
              <a:t>float</a:t>
            </a:r>
            <a:r>
              <a:rPr lang="zh-CN" altLang="en-US" sz="2300">
                <a:latin typeface="Comic Sans MS" pitchFamily="66" charset="0"/>
              </a:rPr>
              <a:t>类型的值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300">
                <a:latin typeface="Comic Sans MS" pitchFamily="66" charset="0"/>
              </a:rPr>
              <a:t>实际上我们不必要对每一种可能的形参都重新编写一个相应的函数。我们可以编写一段通用的代码，将参数的类型作为一个变量，它的值由编译器来决定。</a:t>
            </a:r>
          </a:p>
        </p:txBody>
      </p:sp>
      <p:sp>
        <p:nvSpPr>
          <p:cNvPr id="656388" name="Rectangle 4"/>
          <p:cNvSpPr>
            <a:spLocks noChangeArrowheads="1"/>
          </p:cNvSpPr>
          <p:nvPr/>
        </p:nvSpPr>
        <p:spPr bwMode="auto">
          <a:xfrm>
            <a:off x="3851275" y="1268413"/>
            <a:ext cx="4968875" cy="1368425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000">
                <a:solidFill>
                  <a:schemeClr val="folHlink"/>
                </a:solidFill>
                <a:latin typeface="Comic Sans MS" pitchFamily="66" charset="0"/>
              </a:rPr>
              <a:t>int</a:t>
            </a:r>
            <a:r>
              <a:rPr lang="en-US" altLang="zh-CN" sz="2000">
                <a:latin typeface="Comic Sans MS" pitchFamily="66" charset="0"/>
              </a:rPr>
              <a:t> Abc(</a:t>
            </a:r>
            <a:r>
              <a:rPr lang="en-US" altLang="zh-CN" sz="2000">
                <a:solidFill>
                  <a:schemeClr val="folHlink"/>
                </a:solidFill>
                <a:latin typeface="Comic Sans MS" pitchFamily="66" charset="0"/>
              </a:rPr>
              <a:t>int</a:t>
            </a:r>
            <a:r>
              <a:rPr lang="en-US" altLang="zh-CN" sz="2000">
                <a:latin typeface="Comic Sans MS" pitchFamily="66" charset="0"/>
              </a:rPr>
              <a:t> a, </a:t>
            </a:r>
            <a:r>
              <a:rPr lang="en-US" altLang="zh-CN" sz="2000">
                <a:solidFill>
                  <a:schemeClr val="folHlink"/>
                </a:solidFill>
                <a:latin typeface="Comic Sans MS" pitchFamily="66" charset="0"/>
              </a:rPr>
              <a:t>int</a:t>
            </a:r>
            <a:r>
              <a:rPr lang="en-US" altLang="zh-CN" sz="2000">
                <a:latin typeface="Comic Sans MS" pitchFamily="66" charset="0"/>
              </a:rPr>
              <a:t> b, </a:t>
            </a:r>
            <a:r>
              <a:rPr lang="en-US" altLang="zh-CN" sz="2000">
                <a:solidFill>
                  <a:schemeClr val="folHlink"/>
                </a:solidFill>
                <a:latin typeface="Comic Sans MS" pitchFamily="66" charset="0"/>
              </a:rPr>
              <a:t>int</a:t>
            </a:r>
            <a:r>
              <a:rPr lang="en-US" altLang="zh-CN" sz="2000">
                <a:latin typeface="Comic Sans MS" pitchFamily="66" charset="0"/>
              </a:rPr>
              <a:t> c)</a:t>
            </a:r>
            <a:endParaRPr lang="zh-CN" altLang="en-US" sz="2000">
              <a:latin typeface="Comic Sans MS" pitchFamily="66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	return a+b+b*c+(a+b-c)/(a+b)+4</a:t>
            </a:r>
            <a:r>
              <a:rPr lang="zh-CN" altLang="en-US" sz="2000">
                <a:latin typeface="Comic Sans MS" pitchFamily="66" charset="0"/>
              </a:rPr>
              <a:t>；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}//</a:t>
            </a:r>
            <a:r>
              <a:rPr lang="zh-CN" altLang="en-US" sz="2000">
                <a:latin typeface="Comic Sans MS" pitchFamily="66" charset="0"/>
              </a:rPr>
              <a:t>程序</a:t>
            </a:r>
            <a:r>
              <a:rPr lang="en-US" altLang="zh-CN" sz="2000">
                <a:latin typeface="Comic Sans MS" pitchFamily="66" charset="0"/>
              </a:rPr>
              <a:t>1-1</a:t>
            </a:r>
          </a:p>
        </p:txBody>
      </p:sp>
      <p:sp>
        <p:nvSpPr>
          <p:cNvPr id="656389" name="Rectangle 5"/>
          <p:cNvSpPr>
            <a:spLocks noChangeArrowheads="1"/>
          </p:cNvSpPr>
          <p:nvPr/>
        </p:nvSpPr>
        <p:spPr bwMode="auto">
          <a:xfrm>
            <a:off x="3851275" y="2779713"/>
            <a:ext cx="4968875" cy="1368425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000">
                <a:solidFill>
                  <a:schemeClr val="folHlink"/>
                </a:solidFill>
                <a:latin typeface="Comic Sans MS" pitchFamily="66" charset="0"/>
              </a:rPr>
              <a:t>float</a:t>
            </a:r>
            <a:r>
              <a:rPr lang="en-US" altLang="zh-CN" sz="2000">
                <a:latin typeface="Comic Sans MS" pitchFamily="66" charset="0"/>
              </a:rPr>
              <a:t> Abc(</a:t>
            </a:r>
            <a:r>
              <a:rPr lang="en-US" altLang="zh-CN" sz="2000">
                <a:solidFill>
                  <a:schemeClr val="folHlink"/>
                </a:solidFill>
                <a:latin typeface="Comic Sans MS" pitchFamily="66" charset="0"/>
              </a:rPr>
              <a:t>float</a:t>
            </a:r>
            <a:r>
              <a:rPr lang="en-US" altLang="zh-CN" sz="2000">
                <a:latin typeface="Comic Sans MS" pitchFamily="66" charset="0"/>
              </a:rPr>
              <a:t> a, </a:t>
            </a:r>
            <a:r>
              <a:rPr lang="en-US" altLang="zh-CN" sz="2000">
                <a:solidFill>
                  <a:schemeClr val="folHlink"/>
                </a:solidFill>
                <a:latin typeface="Comic Sans MS" pitchFamily="66" charset="0"/>
              </a:rPr>
              <a:t>float</a:t>
            </a:r>
            <a:r>
              <a:rPr lang="en-US" altLang="zh-CN" sz="2000">
                <a:latin typeface="Comic Sans MS" pitchFamily="66" charset="0"/>
              </a:rPr>
              <a:t>  b, </a:t>
            </a:r>
            <a:r>
              <a:rPr lang="en-US" altLang="zh-CN" sz="2000">
                <a:solidFill>
                  <a:schemeClr val="folHlink"/>
                </a:solidFill>
                <a:latin typeface="Comic Sans MS" pitchFamily="66" charset="0"/>
              </a:rPr>
              <a:t>float</a:t>
            </a:r>
            <a:r>
              <a:rPr lang="en-US" altLang="zh-CN" sz="2000">
                <a:latin typeface="Comic Sans MS" pitchFamily="66" charset="0"/>
              </a:rPr>
              <a:t> c)</a:t>
            </a:r>
            <a:endParaRPr lang="zh-CN" altLang="en-US" sz="2000">
              <a:latin typeface="Comic Sans MS" pitchFamily="66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	return a+b+b*c+(a+b-c)/(a+b)+4</a:t>
            </a:r>
            <a:r>
              <a:rPr lang="zh-CN" altLang="en-US" sz="2000">
                <a:latin typeface="Comic Sans MS" pitchFamily="66" charset="0"/>
              </a:rPr>
              <a:t>；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}//</a:t>
            </a:r>
            <a:r>
              <a:rPr lang="zh-CN" altLang="en-US" sz="2000">
                <a:latin typeface="Comic Sans MS" pitchFamily="66" charset="0"/>
              </a:rPr>
              <a:t>程序</a:t>
            </a:r>
            <a:r>
              <a:rPr lang="en-US" altLang="zh-CN" sz="2000">
                <a:latin typeface="Comic Sans MS" pitchFamily="66" charset="0"/>
              </a:rPr>
              <a:t>1-2</a:t>
            </a:r>
          </a:p>
        </p:txBody>
      </p:sp>
      <p:sp>
        <p:nvSpPr>
          <p:cNvPr id="656390" name="Rectangle 6"/>
          <p:cNvSpPr>
            <a:spLocks noChangeArrowheads="1"/>
          </p:cNvSpPr>
          <p:nvPr/>
        </p:nvSpPr>
        <p:spPr bwMode="auto">
          <a:xfrm>
            <a:off x="3851275" y="4292600"/>
            <a:ext cx="4968875" cy="1728788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000">
                <a:solidFill>
                  <a:schemeClr val="hlink"/>
                </a:solidFill>
                <a:latin typeface="Comic Sans MS" pitchFamily="66" charset="0"/>
              </a:rPr>
              <a:t>template &lt;class T&gt;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000">
                <a:solidFill>
                  <a:schemeClr val="folHlink"/>
                </a:solidFill>
                <a:latin typeface="Comic Sans MS" pitchFamily="66" charset="0"/>
              </a:rPr>
              <a:t>T</a:t>
            </a:r>
            <a:r>
              <a:rPr lang="en-US" altLang="zh-CN" sz="2000">
                <a:latin typeface="Comic Sans MS" pitchFamily="66" charset="0"/>
              </a:rPr>
              <a:t>  Abc(</a:t>
            </a:r>
            <a:r>
              <a:rPr lang="en-US" altLang="zh-CN" sz="2000">
                <a:solidFill>
                  <a:schemeClr val="folHlink"/>
                </a:solidFill>
                <a:latin typeface="Comic Sans MS" pitchFamily="66" charset="0"/>
              </a:rPr>
              <a:t>T</a:t>
            </a:r>
            <a:r>
              <a:rPr lang="en-US" altLang="zh-CN" sz="2000">
                <a:latin typeface="Comic Sans MS" pitchFamily="66" charset="0"/>
              </a:rPr>
              <a:t> a, </a:t>
            </a:r>
            <a:r>
              <a:rPr lang="en-US" altLang="zh-CN" sz="2000">
                <a:solidFill>
                  <a:schemeClr val="folHlink"/>
                </a:solidFill>
                <a:latin typeface="Comic Sans MS" pitchFamily="66" charset="0"/>
              </a:rPr>
              <a:t>T</a:t>
            </a:r>
            <a:r>
              <a:rPr lang="en-US" altLang="zh-CN" sz="2000">
                <a:latin typeface="Comic Sans MS" pitchFamily="66" charset="0"/>
              </a:rPr>
              <a:t> b, </a:t>
            </a:r>
            <a:r>
              <a:rPr lang="en-US" altLang="zh-CN" sz="2000">
                <a:solidFill>
                  <a:schemeClr val="folHlink"/>
                </a:solidFill>
                <a:latin typeface="Comic Sans MS" pitchFamily="66" charset="0"/>
              </a:rPr>
              <a:t>T</a:t>
            </a:r>
            <a:r>
              <a:rPr lang="en-US" altLang="zh-CN" sz="2000">
                <a:latin typeface="Comic Sans MS" pitchFamily="66" charset="0"/>
              </a:rPr>
              <a:t> c)</a:t>
            </a:r>
            <a:endParaRPr lang="zh-CN" altLang="en-US" sz="2000">
              <a:latin typeface="Comic Sans MS" pitchFamily="66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	return a+b+b*c+(a+b-c)/(a+b)+4</a:t>
            </a:r>
            <a:r>
              <a:rPr lang="zh-CN" altLang="en-US" sz="2000">
                <a:latin typeface="Comic Sans MS" pitchFamily="66" charset="0"/>
              </a:rPr>
              <a:t>；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}//</a:t>
            </a:r>
            <a:r>
              <a:rPr lang="zh-CN" altLang="en-US" sz="2000">
                <a:latin typeface="Comic Sans MS" pitchFamily="66" charset="0"/>
              </a:rPr>
              <a:t>程序</a:t>
            </a:r>
            <a:r>
              <a:rPr lang="en-US" altLang="zh-CN" sz="2000">
                <a:latin typeface="Comic Sans MS" pitchFamily="66" charset="0"/>
              </a:rPr>
              <a:t>1-3</a:t>
            </a:r>
          </a:p>
        </p:txBody>
      </p:sp>
      <p:sp>
        <p:nvSpPr>
          <p:cNvPr id="656391" name="AutoShape 7"/>
          <p:cNvSpPr>
            <a:spLocks noChangeArrowheads="1"/>
          </p:cNvSpPr>
          <p:nvPr/>
        </p:nvSpPr>
        <p:spPr bwMode="auto">
          <a:xfrm>
            <a:off x="898525" y="6138863"/>
            <a:ext cx="7345363" cy="719137"/>
          </a:xfrm>
          <a:prstGeom prst="horizontalScrol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 sz="2000" b="1">
                <a:latin typeface="Tahoma" pitchFamily="34" charset="0"/>
              </a:rPr>
              <a:t>把</a:t>
            </a:r>
            <a:r>
              <a:rPr kumimoji="1" lang="en-US" altLang="zh-CN" sz="2000" b="1">
                <a:latin typeface="Tahoma" pitchFamily="34" charset="0"/>
              </a:rPr>
              <a:t>Abc</a:t>
            </a:r>
            <a:r>
              <a:rPr kumimoji="1" lang="zh-CN" altLang="en-US" sz="2000" b="1">
                <a:latin typeface="Tahoma" pitchFamily="34" charset="0"/>
              </a:rPr>
              <a:t>编写成模板函数可以让我们不必了解形式参数的数据类型</a:t>
            </a:r>
          </a:p>
        </p:txBody>
      </p:sp>
      <p:sp>
        <p:nvSpPr>
          <p:cNvPr id="656392" name="Rectangle 8"/>
          <p:cNvSpPr>
            <a:spLocks noChangeArrowheads="1"/>
          </p:cNvSpPr>
          <p:nvPr/>
        </p:nvSpPr>
        <p:spPr bwMode="auto">
          <a:xfrm>
            <a:off x="6300788" y="404813"/>
            <a:ext cx="2665412" cy="50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000" b="1">
                <a:latin typeface="Comic Sans MS" pitchFamily="66" charset="0"/>
              </a:rPr>
              <a:t>Z=Abc(2,3,4.1); //</a:t>
            </a:r>
            <a:r>
              <a:rPr kumimoji="1" lang="en-US" altLang="zh-CN" sz="2000" b="1">
                <a:solidFill>
                  <a:schemeClr val="hlink"/>
                </a:solidFill>
                <a:latin typeface="Comic Sans MS" pitchFamily="66" charset="0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638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638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7" presetClass="entr" presetSubtype="8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5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5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5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5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250"/>
                            </p:stCondLst>
                            <p:childTnLst>
                              <p:par>
                                <p:cTn id="23" presetID="17" presetClass="entr" presetSubtype="8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5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5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5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5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750"/>
                            </p:stCondLst>
                            <p:childTnLst>
                              <p:par>
                                <p:cTn id="30" presetID="17" presetClass="entr" presetSubtype="8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5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5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5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5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250"/>
                            </p:stCondLst>
                            <p:childTnLst>
                              <p:par>
                                <p:cTn id="37" presetID="17" presetClass="entr" presetSubtype="8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5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5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5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5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5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5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5638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5638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7" presetClass="entr" presetSubtype="8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5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5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5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5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50"/>
                            </p:stCondLst>
                            <p:childTnLst>
                              <p:par>
                                <p:cTn id="63" presetID="17" presetClass="entr" presetSubtype="8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5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5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5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5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750"/>
                            </p:stCondLst>
                            <p:childTnLst>
                              <p:par>
                                <p:cTn id="70" presetID="17" presetClass="entr" presetSubtype="8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5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5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5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5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250"/>
                            </p:stCondLst>
                            <p:childTnLst>
                              <p:par>
                                <p:cTn id="77" presetID="17" presetClass="entr" presetSubtype="8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5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5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5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5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5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5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5639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5639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7" presetClass="entr" presetSubtype="8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56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56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656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656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17" presetClass="entr" presetSubtype="8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6563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6563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563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563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4750"/>
                            </p:stCondLst>
                            <p:childTnLst>
                              <p:par>
                                <p:cTn id="110" presetID="17" presetClass="entr" presetSubtype="8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56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56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656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656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250"/>
                            </p:stCondLst>
                            <p:childTnLst>
                              <p:par>
                                <p:cTn id="117" presetID="17" presetClass="entr" presetSubtype="8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656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656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656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656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7750"/>
                            </p:stCondLst>
                            <p:childTnLst>
                              <p:par>
                                <p:cTn id="124" presetID="17" presetClass="entr" presetSubtype="8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656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656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656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656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656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656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0" dur="80"/>
                                        <p:tgtEl>
                                          <p:spTgt spid="6563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1" dur="80"/>
                                        <p:tgtEl>
                                          <p:spTgt spid="6563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2" dur="80"/>
                                        <p:tgtEl>
                                          <p:spTgt spid="6563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6388" grpId="0" build="allAtOnce" animBg="1"/>
      <p:bldP spid="656389" grpId="0" build="allAtOnce" animBg="1"/>
      <p:bldP spid="656390" grpId="0" build="allAtOnce" animBg="1"/>
      <p:bldP spid="656391" grpId="0" animBg="1"/>
      <p:bldP spid="65639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CD3DF5D4-3D49-4E1F-9186-26B47BDD537D}" type="datetime7">
              <a:rPr lang="zh-CN" altLang="en-US">
                <a:ea typeface="宋体" charset="-122"/>
              </a:rPr>
              <a:pPr/>
              <a:t>19.9.4</a:t>
            </a:fld>
            <a:endParaRPr lang="en-US" altLang="zh-CN">
              <a:ea typeface="宋体" charset="-122"/>
            </a:endParaRPr>
          </a:p>
        </p:txBody>
      </p:sp>
      <p:sp>
        <p:nvSpPr>
          <p:cNvPr id="819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AAE159-0635-46D2-82A5-D41212892FEB}" type="slidenum">
              <a:rPr lang="zh-CN" altLang="en-US">
                <a:ea typeface="宋体" charset="-122"/>
              </a:rPr>
              <a:pPr/>
              <a:t>6</a:t>
            </a:fld>
            <a:endParaRPr lang="en-US" altLang="zh-CN">
              <a:ea typeface="宋体" charset="-122"/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1.2	</a:t>
            </a:r>
            <a:r>
              <a:rPr lang="zh-CN" altLang="en-US"/>
              <a:t>函数与参数</a:t>
            </a:r>
          </a:p>
        </p:txBody>
      </p:sp>
      <p:sp>
        <p:nvSpPr>
          <p:cNvPr id="65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12875"/>
            <a:ext cx="8642350" cy="4103688"/>
          </a:xfrm>
        </p:spPr>
        <p:txBody>
          <a:bodyPr/>
          <a:lstStyle/>
          <a:p>
            <a:pPr eaLnBrk="1" hangingPunct="1"/>
            <a:r>
              <a:rPr lang="en-US" altLang="zh-CN" sz="2800">
                <a:latin typeface="Comic Sans MS" pitchFamily="66" charset="0"/>
              </a:rPr>
              <a:t>3. </a:t>
            </a:r>
            <a:r>
              <a:rPr lang="zh-CN" altLang="en-US" sz="2800">
                <a:latin typeface="Comic Sans MS" pitchFamily="66" charset="0"/>
              </a:rPr>
              <a:t>引用参数</a:t>
            </a:r>
            <a:r>
              <a:rPr lang="en-US" altLang="zh-CN" sz="2800">
                <a:latin typeface="Comic Sans MS" pitchFamily="66" charset="0"/>
              </a:rPr>
              <a:t>(reference parameter)</a:t>
            </a:r>
          </a:p>
          <a:p>
            <a:pPr lvl="1" eaLnBrk="1" hangingPunct="1"/>
            <a:r>
              <a:rPr lang="zh-CN" altLang="en-US" sz="2300">
                <a:latin typeface="Comic Sans MS" pitchFamily="66" charset="0"/>
              </a:rPr>
              <a:t>在我们使用传值参数时、特别是对模板函数而言，效率问题值得我们注意。</a:t>
            </a:r>
          </a:p>
          <a:p>
            <a:pPr lvl="1" eaLnBrk="1" hangingPunct="1"/>
            <a:r>
              <a:rPr lang="zh-CN" altLang="en-US" sz="2300">
                <a:latin typeface="Comic Sans MS" pitchFamily="66" charset="0"/>
              </a:rPr>
              <a:t>对程序</a:t>
            </a:r>
            <a:r>
              <a:rPr lang="en-US" altLang="zh-CN" sz="2300">
                <a:latin typeface="Comic Sans MS" pitchFamily="66" charset="0"/>
              </a:rPr>
              <a:t>1-3</a:t>
            </a:r>
            <a:r>
              <a:rPr lang="zh-CN" altLang="en-US" sz="2300">
                <a:latin typeface="Comic Sans MS" pitchFamily="66" charset="0"/>
              </a:rPr>
              <a:t>，当数据类型为用户自定义的</a:t>
            </a:r>
            <a:r>
              <a:rPr lang="en-US" altLang="zh-CN" sz="2300">
                <a:latin typeface="Comic Sans MS" pitchFamily="66" charset="0"/>
              </a:rPr>
              <a:t>Matrix</a:t>
            </a:r>
            <a:r>
              <a:rPr lang="zh-CN" altLang="en-US" sz="2300">
                <a:latin typeface="Comic Sans MS" pitchFamily="66" charset="0"/>
              </a:rPr>
              <a:t>时，如果实参为具有</a:t>
            </a:r>
            <a:r>
              <a:rPr lang="en-US" altLang="zh-CN" sz="2300">
                <a:latin typeface="Comic Sans MS" pitchFamily="66" charset="0"/>
              </a:rPr>
              <a:t>1000</a:t>
            </a:r>
            <a:r>
              <a:rPr lang="zh-CN" altLang="en-US" sz="2300">
                <a:latin typeface="Comic Sans MS" pitchFamily="66" charset="0"/>
              </a:rPr>
              <a:t>个元素的</a:t>
            </a:r>
            <a:r>
              <a:rPr lang="en-US" altLang="zh-CN" sz="2300">
                <a:latin typeface="Comic Sans MS" pitchFamily="66" charset="0"/>
              </a:rPr>
              <a:t>Matrix</a:t>
            </a:r>
            <a:r>
              <a:rPr lang="zh-CN" altLang="en-US" sz="2300">
                <a:latin typeface="Comic Sans MS" pitchFamily="66" charset="0"/>
              </a:rPr>
              <a:t>，这时需要复制构造函数做</a:t>
            </a:r>
            <a:r>
              <a:rPr lang="en-US" altLang="zh-CN" sz="2300">
                <a:latin typeface="Comic Sans MS" pitchFamily="66" charset="0"/>
              </a:rPr>
              <a:t>3000</a:t>
            </a:r>
            <a:r>
              <a:rPr lang="zh-CN" altLang="en-US" sz="2300">
                <a:latin typeface="Comic Sans MS" pitchFamily="66" charset="0"/>
              </a:rPr>
              <a:t>次复制动作，同样需要析构函数做</a:t>
            </a:r>
            <a:r>
              <a:rPr lang="en-US" altLang="zh-CN" sz="2300">
                <a:latin typeface="Comic Sans MS" pitchFamily="66" charset="0"/>
              </a:rPr>
              <a:t>3000</a:t>
            </a:r>
            <a:r>
              <a:rPr lang="zh-CN" altLang="en-US" sz="2300">
                <a:latin typeface="Comic Sans MS" pitchFamily="66" charset="0"/>
              </a:rPr>
              <a:t>次释放动作。</a:t>
            </a:r>
          </a:p>
          <a:p>
            <a:pPr lvl="1" eaLnBrk="1" hangingPunct="1"/>
            <a:r>
              <a:rPr lang="zh-CN" altLang="en-US" sz="2300">
                <a:latin typeface="Comic Sans MS" pitchFamily="66" charset="0"/>
              </a:rPr>
              <a:t>如程序</a:t>
            </a:r>
            <a:r>
              <a:rPr lang="en-US" altLang="zh-CN" sz="2300">
                <a:latin typeface="Comic Sans MS" pitchFamily="66" charset="0"/>
              </a:rPr>
              <a:t>1-4</a:t>
            </a:r>
            <a:r>
              <a:rPr lang="zh-CN" altLang="en-US" sz="2300">
                <a:latin typeface="Comic Sans MS" pitchFamily="66" charset="0"/>
              </a:rPr>
              <a:t>所示，我们定义</a:t>
            </a:r>
            <a:r>
              <a:rPr lang="en-US" altLang="zh-CN" sz="2300">
                <a:latin typeface="Comic Sans MS" pitchFamily="66" charset="0"/>
              </a:rPr>
              <a:t>a,b,c</a:t>
            </a:r>
            <a:r>
              <a:rPr lang="zh-CN" altLang="en-US" sz="2300">
                <a:latin typeface="Comic Sans MS" pitchFamily="66" charset="0"/>
              </a:rPr>
              <a:t>为引用参数，如果以实参</a:t>
            </a:r>
            <a:r>
              <a:rPr lang="en-US" altLang="zh-CN" sz="2300">
                <a:latin typeface="Comic Sans MS" pitchFamily="66" charset="0"/>
              </a:rPr>
              <a:t>x,y,z</a:t>
            </a:r>
            <a:r>
              <a:rPr lang="zh-CN" altLang="en-US" sz="2300">
                <a:latin typeface="Comic Sans MS" pitchFamily="66" charset="0"/>
              </a:rPr>
              <a:t>调用函数</a:t>
            </a:r>
            <a:r>
              <a:rPr lang="en-US" altLang="zh-CN" sz="2300">
                <a:latin typeface="Comic Sans MS" pitchFamily="66" charset="0"/>
              </a:rPr>
              <a:t>Abc</a:t>
            </a:r>
            <a:r>
              <a:rPr lang="zh-CN" altLang="en-US" sz="2300">
                <a:latin typeface="Comic Sans MS" pitchFamily="66" charset="0"/>
              </a:rPr>
              <a:t>，实际执行时，</a:t>
            </a:r>
            <a:r>
              <a:rPr lang="en-US" altLang="zh-CN" sz="2300">
                <a:latin typeface="Comic Sans MS" pitchFamily="66" charset="0"/>
              </a:rPr>
              <a:t>a,b,c</a:t>
            </a:r>
            <a:r>
              <a:rPr lang="zh-CN" altLang="en-US" sz="2300">
                <a:latin typeface="Comic Sans MS" pitchFamily="66" charset="0"/>
              </a:rPr>
              <a:t>将被</a:t>
            </a:r>
            <a:r>
              <a:rPr lang="en-US" altLang="zh-CN" sz="2300">
                <a:latin typeface="Comic Sans MS" pitchFamily="66" charset="0"/>
              </a:rPr>
              <a:t>x,y,z</a:t>
            </a:r>
            <a:r>
              <a:rPr lang="zh-CN" altLang="en-US" sz="2300">
                <a:latin typeface="Comic Sans MS" pitchFamily="66" charset="0"/>
              </a:rPr>
              <a:t>替换，这样就不需要复制和释放。</a:t>
            </a:r>
            <a:endParaRPr lang="en-US" altLang="zh-CN" sz="2300">
              <a:latin typeface="Comic Sans MS" pitchFamily="66" charset="0"/>
            </a:endParaRPr>
          </a:p>
        </p:txBody>
      </p:sp>
      <p:sp>
        <p:nvSpPr>
          <p:cNvPr id="657412" name="Rectangle 4"/>
          <p:cNvSpPr>
            <a:spLocks noChangeArrowheads="1"/>
          </p:cNvSpPr>
          <p:nvPr/>
        </p:nvSpPr>
        <p:spPr bwMode="auto">
          <a:xfrm>
            <a:off x="3814763" y="5445125"/>
            <a:ext cx="5329237" cy="14128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template &lt;class T&gt;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000">
                <a:solidFill>
                  <a:schemeClr val="folHlink"/>
                </a:solidFill>
                <a:latin typeface="Comic Sans MS" pitchFamily="66" charset="0"/>
              </a:rPr>
              <a:t>T</a:t>
            </a:r>
            <a:r>
              <a:rPr lang="en-US" altLang="zh-CN" sz="2000">
                <a:latin typeface="Comic Sans MS" pitchFamily="66" charset="0"/>
              </a:rPr>
              <a:t>  Abc(</a:t>
            </a:r>
            <a:r>
              <a:rPr lang="en-US" altLang="zh-CN" sz="2000">
                <a:solidFill>
                  <a:schemeClr val="folHlink"/>
                </a:solidFill>
                <a:latin typeface="Comic Sans MS" pitchFamily="66" charset="0"/>
              </a:rPr>
              <a:t>T</a:t>
            </a:r>
            <a:r>
              <a:rPr lang="en-US" altLang="zh-CN" sz="2000">
                <a:solidFill>
                  <a:schemeClr val="hlink"/>
                </a:solidFill>
                <a:latin typeface="Comic Sans MS" pitchFamily="66" charset="0"/>
              </a:rPr>
              <a:t>&amp;</a:t>
            </a:r>
            <a:r>
              <a:rPr lang="en-US" altLang="zh-CN" sz="2000">
                <a:latin typeface="Comic Sans MS" pitchFamily="66" charset="0"/>
              </a:rPr>
              <a:t> a, </a:t>
            </a:r>
            <a:r>
              <a:rPr lang="en-US" altLang="zh-CN" sz="2000">
                <a:solidFill>
                  <a:schemeClr val="folHlink"/>
                </a:solidFill>
                <a:latin typeface="Comic Sans MS" pitchFamily="66" charset="0"/>
              </a:rPr>
              <a:t>T</a:t>
            </a:r>
            <a:r>
              <a:rPr lang="en-US" altLang="zh-CN" sz="2000">
                <a:solidFill>
                  <a:schemeClr val="hlink"/>
                </a:solidFill>
                <a:latin typeface="Comic Sans MS" pitchFamily="66" charset="0"/>
              </a:rPr>
              <a:t>&amp;</a:t>
            </a:r>
            <a:r>
              <a:rPr lang="en-US" altLang="zh-CN" sz="2000">
                <a:latin typeface="Comic Sans MS" pitchFamily="66" charset="0"/>
              </a:rPr>
              <a:t> b, </a:t>
            </a:r>
            <a:r>
              <a:rPr lang="en-US" altLang="zh-CN" sz="2000">
                <a:solidFill>
                  <a:schemeClr val="folHlink"/>
                </a:solidFill>
                <a:latin typeface="Comic Sans MS" pitchFamily="66" charset="0"/>
              </a:rPr>
              <a:t>T</a:t>
            </a:r>
            <a:r>
              <a:rPr lang="en-US" altLang="zh-CN" sz="2000">
                <a:solidFill>
                  <a:schemeClr val="hlink"/>
                </a:solidFill>
                <a:latin typeface="Comic Sans MS" pitchFamily="66" charset="0"/>
              </a:rPr>
              <a:t>&amp;</a:t>
            </a:r>
            <a:r>
              <a:rPr lang="en-US" altLang="zh-CN" sz="2000">
                <a:latin typeface="Comic Sans MS" pitchFamily="66" charset="0"/>
              </a:rPr>
              <a:t> c)</a:t>
            </a:r>
            <a:endParaRPr lang="zh-CN" altLang="en-US" sz="2000">
              <a:latin typeface="Comic Sans MS" pitchFamily="66" charset="0"/>
            </a:endParaRP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{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	return a+b+b*c+(a+b-c)/(a+b)+4</a:t>
            </a:r>
            <a:r>
              <a:rPr lang="zh-CN" altLang="en-US" sz="2000">
                <a:latin typeface="Comic Sans MS" pitchFamily="66" charset="0"/>
              </a:rPr>
              <a:t>；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}//</a:t>
            </a:r>
            <a:r>
              <a:rPr lang="zh-CN" altLang="en-US" sz="2000">
                <a:latin typeface="Comic Sans MS" pitchFamily="66" charset="0"/>
              </a:rPr>
              <a:t>程序</a:t>
            </a:r>
            <a:r>
              <a:rPr lang="en-US" altLang="zh-CN" sz="2000">
                <a:latin typeface="Comic Sans MS" pitchFamily="66" charset="0"/>
              </a:rPr>
              <a:t>1-4</a:t>
            </a:r>
          </a:p>
        </p:txBody>
      </p:sp>
      <p:sp>
        <p:nvSpPr>
          <p:cNvPr id="8199" name="AutoShape 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68313" y="5949950"/>
            <a:ext cx="576262" cy="574675"/>
          </a:xfrm>
          <a:prstGeom prst="actionButtonForwardNex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80" fill="hold"/>
                                        <p:tgtEl>
                                          <p:spTgt spid="65741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80" fill="hold"/>
                                        <p:tgtEl>
                                          <p:spTgt spid="65741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80"/>
                            </p:stCondLst>
                            <p:childTnLst>
                              <p:par>
                                <p:cTn id="28" presetID="17" presetClass="entr" presetSubtype="8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80" fill="hold"/>
                                        <p:tgtEl>
                                          <p:spTgt spid="65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80" fill="hold"/>
                                        <p:tgtEl>
                                          <p:spTgt spid="65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0" fill="hold"/>
                                        <p:tgtEl>
                                          <p:spTgt spid="65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0" fill="hold"/>
                                        <p:tgtEl>
                                          <p:spTgt spid="65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20"/>
                            </p:stCondLst>
                            <p:childTnLst>
                              <p:par>
                                <p:cTn id="3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80" fill="hold"/>
                                        <p:tgtEl>
                                          <p:spTgt spid="65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0" fill="hold"/>
                                        <p:tgtEl>
                                          <p:spTgt spid="65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" fill="hold"/>
                                        <p:tgtEl>
                                          <p:spTgt spid="65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0" fill="hold"/>
                                        <p:tgtEl>
                                          <p:spTgt spid="65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80"/>
                            </p:stCondLst>
                            <p:childTnLst>
                              <p:par>
                                <p:cTn id="42" presetID="17" presetClass="entr" presetSubtype="8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80" fill="hold"/>
                                        <p:tgtEl>
                                          <p:spTgt spid="65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80" fill="hold"/>
                                        <p:tgtEl>
                                          <p:spTgt spid="65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0" fill="hold"/>
                                        <p:tgtEl>
                                          <p:spTgt spid="65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80" fill="hold"/>
                                        <p:tgtEl>
                                          <p:spTgt spid="65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960"/>
                            </p:stCondLst>
                            <p:childTnLst>
                              <p:par>
                                <p:cTn id="4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80" fill="hold"/>
                                        <p:tgtEl>
                                          <p:spTgt spid="65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80" fill="hold"/>
                                        <p:tgtEl>
                                          <p:spTgt spid="65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80" fill="hold"/>
                                        <p:tgtEl>
                                          <p:spTgt spid="65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80" fill="hold"/>
                                        <p:tgtEl>
                                          <p:spTgt spid="65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360"/>
                            </p:stCondLst>
                            <p:childTnLst>
                              <p:par>
                                <p:cTn id="56" presetID="17" presetClass="entr" presetSubtype="8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80" fill="hold"/>
                                        <p:tgtEl>
                                          <p:spTgt spid="65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80" fill="hold"/>
                                        <p:tgtEl>
                                          <p:spTgt spid="65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80" fill="hold"/>
                                        <p:tgtEl>
                                          <p:spTgt spid="65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80" fill="hold"/>
                                        <p:tgtEl>
                                          <p:spTgt spid="65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5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5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7412" grpId="0" build="allAtOnce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5A9E6BC-6895-4C29-A0C6-0644A5B61B5C}" type="datetime7">
              <a:rPr lang="zh-CN" altLang="en-US">
                <a:ea typeface="宋体" charset="-122"/>
              </a:rPr>
              <a:pPr/>
              <a:t>19.9.4</a:t>
            </a:fld>
            <a:endParaRPr lang="en-US" altLang="zh-CN">
              <a:ea typeface="宋体" charset="-122"/>
            </a:endParaRPr>
          </a:p>
        </p:txBody>
      </p:sp>
      <p:sp>
        <p:nvSpPr>
          <p:cNvPr id="921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7AE29A-5677-4AD4-A27D-FC21BABAC142}" type="slidenum">
              <a:rPr lang="zh-CN" altLang="en-US">
                <a:ea typeface="宋体" charset="-122"/>
              </a:rPr>
              <a:pPr/>
              <a:t>7</a:t>
            </a:fld>
            <a:endParaRPr lang="en-US" altLang="zh-CN">
              <a:ea typeface="宋体" charset="-122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1.2	</a:t>
            </a:r>
            <a:r>
              <a:rPr lang="zh-CN" altLang="en-US"/>
              <a:t>函数与参数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1938" y="1341438"/>
            <a:ext cx="8631237" cy="3816350"/>
          </a:xfrm>
        </p:spPr>
        <p:txBody>
          <a:bodyPr/>
          <a:lstStyle/>
          <a:p>
            <a:pPr eaLnBrk="1" hangingPunct="1"/>
            <a:r>
              <a:rPr lang="zh-CN" altLang="en-US" sz="2400">
                <a:solidFill>
                  <a:schemeClr val="hlink"/>
                </a:solidFill>
              </a:rPr>
              <a:t>引用是个别名</a:t>
            </a:r>
            <a:r>
              <a:rPr lang="zh-CN" altLang="en-US" sz="2400"/>
              <a:t>，当建立引用时，程序用另一个变量或对象（目标）的名字初始化它。</a:t>
            </a:r>
          </a:p>
          <a:p>
            <a:pPr eaLnBrk="1" hangingPunct="1"/>
            <a:r>
              <a:rPr lang="zh-CN" altLang="en-US" sz="2400">
                <a:solidFill>
                  <a:schemeClr val="hlink"/>
                </a:solidFill>
              </a:rPr>
              <a:t>引用不是值</a:t>
            </a:r>
            <a:r>
              <a:rPr lang="zh-CN" altLang="en-US" sz="2400"/>
              <a:t>，不占存储空间；</a:t>
            </a:r>
            <a:r>
              <a:rPr lang="zh-CN" altLang="en-US" sz="2400">
                <a:solidFill>
                  <a:schemeClr val="hlink"/>
                </a:solidFill>
              </a:rPr>
              <a:t>引用只有声明</a:t>
            </a:r>
            <a:r>
              <a:rPr lang="zh-CN" altLang="en-US" sz="2400"/>
              <a:t>，没有定义，有初始化。</a:t>
            </a:r>
          </a:p>
          <a:p>
            <a:pPr eaLnBrk="1" hangingPunct="1"/>
            <a:r>
              <a:rPr lang="zh-CN" altLang="en-US" sz="2400"/>
              <a:t>单纯取个别名是没有意义的，引用主要用于函数的参数传递，解决大对象的传递效率和空间问题。</a:t>
            </a:r>
          </a:p>
          <a:p>
            <a:pPr eaLnBrk="1" hangingPunct="1"/>
            <a:r>
              <a:rPr lang="zh-CN" altLang="en-US" sz="2400"/>
              <a:t>到处使用“引用”及从不使用“引用”都是不对的。</a:t>
            </a:r>
          </a:p>
          <a:p>
            <a:pPr eaLnBrk="1" hangingPunct="1"/>
            <a:r>
              <a:rPr lang="zh-CN" altLang="en-US" sz="2400"/>
              <a:t>引用和指针的区别在于表现形式（引用初始化后不能再指向其他对象）；传值参数和引用参数的区别在于形参的声明；</a:t>
            </a:r>
          </a:p>
        </p:txBody>
      </p:sp>
      <p:sp>
        <p:nvSpPr>
          <p:cNvPr id="9222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101013" y="5949950"/>
            <a:ext cx="611187" cy="576263"/>
          </a:xfrm>
          <a:prstGeom prst="actionButtonBackPrevious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zh-CN" altLang="en-US" sz="2400">
              <a:latin typeface="Tahoma" pitchFamily="34" charset="0"/>
            </a:endParaRPr>
          </a:p>
        </p:txBody>
      </p:sp>
      <p:sp>
        <p:nvSpPr>
          <p:cNvPr id="9223" name="Rectangle 5"/>
          <p:cNvSpPr>
            <a:spLocks noChangeArrowheads="1"/>
          </p:cNvSpPr>
          <p:nvPr/>
        </p:nvSpPr>
        <p:spPr bwMode="auto">
          <a:xfrm>
            <a:off x="0" y="5129213"/>
            <a:ext cx="5003800" cy="1728787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template &lt;class T&gt;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000">
                <a:solidFill>
                  <a:schemeClr val="folHlink"/>
                </a:solidFill>
                <a:latin typeface="Comic Sans MS" pitchFamily="66" charset="0"/>
              </a:rPr>
              <a:t>T</a:t>
            </a:r>
            <a:r>
              <a:rPr lang="en-US" altLang="zh-CN" sz="2000">
                <a:latin typeface="Comic Sans MS" pitchFamily="66" charset="0"/>
              </a:rPr>
              <a:t>  Abc(</a:t>
            </a:r>
            <a:r>
              <a:rPr lang="en-US" altLang="zh-CN" sz="2000">
                <a:solidFill>
                  <a:schemeClr val="folHlink"/>
                </a:solidFill>
                <a:latin typeface="Comic Sans MS" pitchFamily="66" charset="0"/>
              </a:rPr>
              <a:t>T</a:t>
            </a:r>
            <a:r>
              <a:rPr lang="en-US" altLang="zh-CN" sz="2000">
                <a:solidFill>
                  <a:schemeClr val="hlink"/>
                </a:solidFill>
                <a:latin typeface="Comic Sans MS" pitchFamily="66" charset="0"/>
              </a:rPr>
              <a:t>&amp;</a:t>
            </a:r>
            <a:r>
              <a:rPr lang="en-US" altLang="zh-CN" sz="2000">
                <a:latin typeface="Comic Sans MS" pitchFamily="66" charset="0"/>
              </a:rPr>
              <a:t> a, </a:t>
            </a:r>
            <a:r>
              <a:rPr lang="en-US" altLang="zh-CN" sz="2000">
                <a:solidFill>
                  <a:schemeClr val="folHlink"/>
                </a:solidFill>
                <a:latin typeface="Comic Sans MS" pitchFamily="66" charset="0"/>
              </a:rPr>
              <a:t>T</a:t>
            </a:r>
            <a:r>
              <a:rPr lang="en-US" altLang="zh-CN" sz="2000">
                <a:solidFill>
                  <a:schemeClr val="hlink"/>
                </a:solidFill>
                <a:latin typeface="Comic Sans MS" pitchFamily="66" charset="0"/>
              </a:rPr>
              <a:t>&amp;</a:t>
            </a:r>
            <a:r>
              <a:rPr lang="en-US" altLang="zh-CN" sz="2000">
                <a:latin typeface="Comic Sans MS" pitchFamily="66" charset="0"/>
              </a:rPr>
              <a:t> b, </a:t>
            </a:r>
            <a:r>
              <a:rPr lang="en-US" altLang="zh-CN" sz="2000">
                <a:solidFill>
                  <a:schemeClr val="folHlink"/>
                </a:solidFill>
                <a:latin typeface="Comic Sans MS" pitchFamily="66" charset="0"/>
              </a:rPr>
              <a:t>T</a:t>
            </a:r>
            <a:r>
              <a:rPr lang="en-US" altLang="zh-CN" sz="2000">
                <a:solidFill>
                  <a:schemeClr val="hlink"/>
                </a:solidFill>
                <a:latin typeface="Comic Sans MS" pitchFamily="66" charset="0"/>
              </a:rPr>
              <a:t>&amp;</a:t>
            </a:r>
            <a:r>
              <a:rPr lang="en-US" altLang="zh-CN" sz="2000">
                <a:latin typeface="Comic Sans MS" pitchFamily="66" charset="0"/>
              </a:rPr>
              <a:t> c)</a:t>
            </a:r>
            <a:endParaRPr lang="zh-CN" altLang="en-US" sz="2000">
              <a:latin typeface="Comic Sans MS" pitchFamily="66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	return a+b+b*c+(a+b-c)/(a+b)+4</a:t>
            </a:r>
            <a:r>
              <a:rPr lang="zh-CN" altLang="en-US" sz="2000">
                <a:latin typeface="Comic Sans MS" pitchFamily="66" charset="0"/>
              </a:rPr>
              <a:t>；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}//</a:t>
            </a:r>
            <a:r>
              <a:rPr lang="zh-CN" altLang="en-US" sz="2000">
                <a:latin typeface="Comic Sans MS" pitchFamily="66" charset="0"/>
              </a:rPr>
              <a:t>程序</a:t>
            </a:r>
            <a:r>
              <a:rPr lang="en-US" altLang="zh-CN" sz="2000">
                <a:latin typeface="Comic Sans MS" pitchFamily="66" charset="0"/>
              </a:rPr>
              <a:t>1-4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60E2848-82B0-4513-9279-C07845687540}" type="datetime7">
              <a:rPr lang="zh-CN" altLang="en-US">
                <a:ea typeface="宋体" charset="-122"/>
              </a:rPr>
              <a:pPr/>
              <a:t>19.9.4</a:t>
            </a:fld>
            <a:endParaRPr lang="en-US" altLang="zh-CN">
              <a:ea typeface="宋体" charset="-122"/>
            </a:endParaRPr>
          </a:p>
        </p:txBody>
      </p:sp>
      <p:sp>
        <p:nvSpPr>
          <p:cNvPr id="1024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5F08D3C-051C-49FC-969C-460117163D4A}" type="slidenum">
              <a:rPr lang="zh-CN" altLang="en-US">
                <a:ea typeface="宋体" charset="-122"/>
              </a:rPr>
              <a:pPr/>
              <a:t>8</a:t>
            </a:fld>
            <a:endParaRPr lang="en-US" altLang="zh-CN">
              <a:ea typeface="宋体" charset="-122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1.2	</a:t>
            </a:r>
            <a:r>
              <a:rPr lang="zh-CN" altLang="en-US"/>
              <a:t>函数与参数</a:t>
            </a:r>
          </a:p>
        </p:txBody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42350" cy="23749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>
                <a:latin typeface="Comic Sans MS" pitchFamily="66" charset="0"/>
              </a:rPr>
              <a:t>4. </a:t>
            </a:r>
            <a:r>
              <a:rPr lang="zh-CN" altLang="en-US" sz="2800">
                <a:latin typeface="Comic Sans MS" pitchFamily="66" charset="0"/>
              </a:rPr>
              <a:t>常量引用参数</a:t>
            </a:r>
            <a:r>
              <a:rPr lang="en-US" altLang="zh-CN" sz="2800">
                <a:latin typeface="Comic Sans MS" pitchFamily="66" charset="0"/>
              </a:rPr>
              <a:t>(const reference)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300">
                <a:latin typeface="Comic Sans MS" pitchFamily="66" charset="0"/>
              </a:rPr>
              <a:t>在</a:t>
            </a:r>
            <a:r>
              <a:rPr lang="en-US" altLang="zh-CN" sz="2300">
                <a:latin typeface="Comic Sans MS" pitchFamily="66" charset="0"/>
              </a:rPr>
              <a:t>C++</a:t>
            </a:r>
            <a:r>
              <a:rPr lang="zh-CN" altLang="en-US" sz="2300">
                <a:latin typeface="Comic Sans MS" pitchFamily="66" charset="0"/>
              </a:rPr>
              <a:t>还提供了另外一种参数传递方式：常量引用，这种模式指出函数</a:t>
            </a:r>
            <a:r>
              <a:rPr lang="zh-CN" altLang="en-US" sz="2300">
                <a:solidFill>
                  <a:schemeClr val="hlink"/>
                </a:solidFill>
                <a:latin typeface="Comic Sans MS" pitchFamily="66" charset="0"/>
              </a:rPr>
              <a:t>不得修改引用参数</a:t>
            </a:r>
            <a:r>
              <a:rPr lang="zh-CN" altLang="en-US" sz="2300">
                <a:latin typeface="Comic Sans MS" pitchFamily="66" charset="0"/>
              </a:rPr>
              <a:t>。我们可以重写程序</a:t>
            </a:r>
            <a:r>
              <a:rPr lang="en-US" altLang="zh-CN" sz="2300">
                <a:latin typeface="Comic Sans MS" pitchFamily="66" charset="0"/>
              </a:rPr>
              <a:t>1-4</a:t>
            </a:r>
            <a:r>
              <a:rPr lang="zh-CN" altLang="en-US" sz="2300">
                <a:latin typeface="Comic Sans MS" pitchFamily="66" charset="0"/>
              </a:rPr>
              <a:t>的代码，参见程序</a:t>
            </a:r>
            <a:r>
              <a:rPr lang="en-US" altLang="zh-CN" sz="2300">
                <a:latin typeface="Comic Sans MS" pitchFamily="66" charset="0"/>
              </a:rPr>
              <a:t>1-5</a:t>
            </a:r>
            <a:r>
              <a:rPr lang="zh-CN" altLang="en-US" sz="2300">
                <a:latin typeface="Comic Sans MS" pitchFamily="66" charset="0"/>
              </a:rPr>
              <a:t>：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300">
                <a:latin typeface="Comic Sans MS" pitchFamily="66" charset="0"/>
              </a:rPr>
              <a:t>const</a:t>
            </a:r>
            <a:r>
              <a:rPr lang="zh-CN" altLang="en-US" sz="2300">
                <a:latin typeface="Comic Sans MS" pitchFamily="66" charset="0"/>
              </a:rPr>
              <a:t>关键字可以用在所有数据类型上。我们可以改进更通用的版本见程序</a:t>
            </a:r>
            <a:r>
              <a:rPr lang="en-US" altLang="zh-CN" sz="2300">
                <a:latin typeface="Comic Sans MS" pitchFamily="66" charset="0"/>
              </a:rPr>
              <a:t>1-6</a:t>
            </a:r>
            <a:r>
              <a:rPr lang="zh-CN" altLang="en-US" sz="2300">
                <a:latin typeface="Comic Sans MS" pitchFamily="66" charset="0"/>
              </a:rPr>
              <a:t>：</a:t>
            </a:r>
          </a:p>
        </p:txBody>
      </p:sp>
      <p:sp>
        <p:nvSpPr>
          <p:cNvPr id="659461" name="Rectangle 5"/>
          <p:cNvSpPr>
            <a:spLocks noChangeArrowheads="1"/>
          </p:cNvSpPr>
          <p:nvPr/>
        </p:nvSpPr>
        <p:spPr bwMode="auto">
          <a:xfrm>
            <a:off x="323850" y="3716338"/>
            <a:ext cx="6408738" cy="1585912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template &lt;class Ta, class Tb, cllass Tc&gt;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000">
                <a:solidFill>
                  <a:schemeClr val="folHlink"/>
                </a:solidFill>
                <a:latin typeface="Comic Sans MS" pitchFamily="66" charset="0"/>
              </a:rPr>
              <a:t>Ta</a:t>
            </a:r>
            <a:r>
              <a:rPr lang="en-US" altLang="zh-CN" sz="2000">
                <a:latin typeface="Comic Sans MS" pitchFamily="66" charset="0"/>
              </a:rPr>
              <a:t>  Abc(</a:t>
            </a:r>
            <a:r>
              <a:rPr lang="en-US" altLang="zh-CN" sz="2000">
                <a:solidFill>
                  <a:schemeClr val="hlink"/>
                </a:solidFill>
                <a:latin typeface="Comic Sans MS" pitchFamily="66" charset="0"/>
              </a:rPr>
              <a:t>const</a:t>
            </a:r>
            <a:r>
              <a:rPr lang="en-US" altLang="zh-CN" sz="2000">
                <a:latin typeface="Comic Sans MS" pitchFamily="66" charset="0"/>
              </a:rPr>
              <a:t> </a:t>
            </a:r>
            <a:r>
              <a:rPr lang="en-US" altLang="zh-CN" sz="2000">
                <a:solidFill>
                  <a:schemeClr val="tx2"/>
                </a:solidFill>
                <a:latin typeface="Comic Sans MS" pitchFamily="66" charset="0"/>
              </a:rPr>
              <a:t>Ta&amp;</a:t>
            </a:r>
            <a:r>
              <a:rPr lang="en-US" altLang="zh-CN" sz="2000">
                <a:latin typeface="Comic Sans MS" pitchFamily="66" charset="0"/>
              </a:rPr>
              <a:t> a, </a:t>
            </a:r>
            <a:r>
              <a:rPr lang="en-US" altLang="zh-CN" sz="2000">
                <a:solidFill>
                  <a:schemeClr val="hlink"/>
                </a:solidFill>
                <a:latin typeface="Comic Sans MS" pitchFamily="66" charset="0"/>
              </a:rPr>
              <a:t>const</a:t>
            </a:r>
            <a:r>
              <a:rPr lang="en-US" altLang="zh-CN" sz="2000">
                <a:latin typeface="Comic Sans MS" pitchFamily="66" charset="0"/>
              </a:rPr>
              <a:t> </a:t>
            </a:r>
            <a:r>
              <a:rPr lang="en-US" altLang="zh-CN" sz="2000">
                <a:solidFill>
                  <a:schemeClr val="tx2"/>
                </a:solidFill>
                <a:latin typeface="Comic Sans MS" pitchFamily="66" charset="0"/>
              </a:rPr>
              <a:t>Tb&amp;</a:t>
            </a:r>
            <a:r>
              <a:rPr lang="en-US" altLang="zh-CN" sz="2000">
                <a:latin typeface="Comic Sans MS" pitchFamily="66" charset="0"/>
              </a:rPr>
              <a:t> b, </a:t>
            </a:r>
            <a:r>
              <a:rPr lang="en-US" altLang="zh-CN" sz="2000">
                <a:solidFill>
                  <a:schemeClr val="hlink"/>
                </a:solidFill>
                <a:latin typeface="Comic Sans MS" pitchFamily="66" charset="0"/>
              </a:rPr>
              <a:t>const</a:t>
            </a:r>
            <a:r>
              <a:rPr lang="en-US" altLang="zh-CN" sz="2000">
                <a:latin typeface="Comic Sans MS" pitchFamily="66" charset="0"/>
              </a:rPr>
              <a:t> </a:t>
            </a:r>
            <a:r>
              <a:rPr lang="en-US" altLang="zh-CN" sz="2000">
                <a:solidFill>
                  <a:schemeClr val="tx2"/>
                </a:solidFill>
                <a:latin typeface="Comic Sans MS" pitchFamily="66" charset="0"/>
              </a:rPr>
              <a:t>Tc&amp;</a:t>
            </a:r>
            <a:r>
              <a:rPr lang="en-US" altLang="zh-CN" sz="2000">
                <a:latin typeface="Comic Sans MS" pitchFamily="66" charset="0"/>
              </a:rPr>
              <a:t> c)</a:t>
            </a:r>
            <a:endParaRPr lang="zh-CN" altLang="en-US" sz="2000">
              <a:latin typeface="Comic Sans MS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	return a+b+b*c+(a+b-c)/(a+b)+4</a:t>
            </a:r>
            <a:r>
              <a:rPr lang="zh-CN" altLang="en-US" sz="2000">
                <a:latin typeface="Comic Sans MS" pitchFamily="66" charset="0"/>
              </a:rPr>
              <a:t>；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}//</a:t>
            </a:r>
            <a:r>
              <a:rPr lang="zh-CN" altLang="en-US" sz="2000">
                <a:latin typeface="Comic Sans MS" pitchFamily="66" charset="0"/>
              </a:rPr>
              <a:t>程序</a:t>
            </a:r>
            <a:r>
              <a:rPr lang="en-US" altLang="zh-CN" sz="2000">
                <a:latin typeface="Comic Sans MS" pitchFamily="66" charset="0"/>
              </a:rPr>
              <a:t>1-6</a:t>
            </a:r>
          </a:p>
        </p:txBody>
      </p:sp>
      <p:sp>
        <p:nvSpPr>
          <p:cNvPr id="659460" name="Rectangle 4"/>
          <p:cNvSpPr>
            <a:spLocks noChangeArrowheads="1"/>
          </p:cNvSpPr>
          <p:nvPr/>
        </p:nvSpPr>
        <p:spPr bwMode="auto">
          <a:xfrm>
            <a:off x="3060700" y="5229225"/>
            <a:ext cx="6048375" cy="162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template &lt;class T&gt;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000">
                <a:solidFill>
                  <a:schemeClr val="folHlink"/>
                </a:solidFill>
                <a:latin typeface="Comic Sans MS" pitchFamily="66" charset="0"/>
              </a:rPr>
              <a:t>T</a:t>
            </a:r>
            <a:r>
              <a:rPr lang="en-US" altLang="zh-CN" sz="2000">
                <a:latin typeface="Comic Sans MS" pitchFamily="66" charset="0"/>
              </a:rPr>
              <a:t>  Abc(</a:t>
            </a:r>
            <a:r>
              <a:rPr lang="en-US" altLang="zh-CN" sz="2000">
                <a:solidFill>
                  <a:schemeClr val="hlink"/>
                </a:solidFill>
                <a:latin typeface="Comic Sans MS" pitchFamily="66" charset="0"/>
              </a:rPr>
              <a:t>const</a:t>
            </a:r>
            <a:r>
              <a:rPr lang="en-US" altLang="zh-CN" sz="2000">
                <a:latin typeface="Comic Sans MS" pitchFamily="66" charset="0"/>
              </a:rPr>
              <a:t> </a:t>
            </a:r>
            <a:r>
              <a:rPr lang="en-US" altLang="zh-CN" sz="2000">
                <a:solidFill>
                  <a:schemeClr val="tx2"/>
                </a:solidFill>
                <a:latin typeface="Comic Sans MS" pitchFamily="66" charset="0"/>
              </a:rPr>
              <a:t>T&amp;</a:t>
            </a:r>
            <a:r>
              <a:rPr lang="en-US" altLang="zh-CN" sz="2000">
                <a:latin typeface="Comic Sans MS" pitchFamily="66" charset="0"/>
              </a:rPr>
              <a:t> a, </a:t>
            </a:r>
            <a:r>
              <a:rPr lang="en-US" altLang="zh-CN" sz="2000">
                <a:solidFill>
                  <a:schemeClr val="hlink"/>
                </a:solidFill>
                <a:latin typeface="Comic Sans MS" pitchFamily="66" charset="0"/>
              </a:rPr>
              <a:t>const</a:t>
            </a:r>
            <a:r>
              <a:rPr lang="en-US" altLang="zh-CN" sz="2000">
                <a:latin typeface="Comic Sans MS" pitchFamily="66" charset="0"/>
              </a:rPr>
              <a:t> </a:t>
            </a:r>
            <a:r>
              <a:rPr lang="en-US" altLang="zh-CN" sz="2000">
                <a:solidFill>
                  <a:schemeClr val="tx2"/>
                </a:solidFill>
                <a:latin typeface="Comic Sans MS" pitchFamily="66" charset="0"/>
              </a:rPr>
              <a:t>T&amp;</a:t>
            </a:r>
            <a:r>
              <a:rPr lang="en-US" altLang="zh-CN" sz="2000">
                <a:latin typeface="Comic Sans MS" pitchFamily="66" charset="0"/>
              </a:rPr>
              <a:t> b, </a:t>
            </a:r>
            <a:r>
              <a:rPr lang="en-US" altLang="zh-CN" sz="2000">
                <a:solidFill>
                  <a:schemeClr val="hlink"/>
                </a:solidFill>
                <a:latin typeface="Comic Sans MS" pitchFamily="66" charset="0"/>
              </a:rPr>
              <a:t>const</a:t>
            </a:r>
            <a:r>
              <a:rPr lang="en-US" altLang="zh-CN" sz="2000">
                <a:latin typeface="Comic Sans MS" pitchFamily="66" charset="0"/>
              </a:rPr>
              <a:t> </a:t>
            </a:r>
            <a:r>
              <a:rPr lang="en-US" altLang="zh-CN" sz="2000">
                <a:solidFill>
                  <a:schemeClr val="tx2"/>
                </a:solidFill>
                <a:latin typeface="Comic Sans MS" pitchFamily="66" charset="0"/>
              </a:rPr>
              <a:t>T&amp;</a:t>
            </a:r>
            <a:r>
              <a:rPr lang="en-US" altLang="zh-CN" sz="2000">
                <a:latin typeface="Comic Sans MS" pitchFamily="66" charset="0"/>
              </a:rPr>
              <a:t> c)</a:t>
            </a:r>
            <a:endParaRPr lang="zh-CN" altLang="en-US" sz="2000">
              <a:latin typeface="Comic Sans MS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	return a+b+b*c+(a+b-c)/(a+b)+4</a:t>
            </a:r>
            <a:r>
              <a:rPr lang="zh-CN" altLang="en-US" sz="2000">
                <a:latin typeface="Comic Sans MS" pitchFamily="66" charset="0"/>
              </a:rPr>
              <a:t>；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}//</a:t>
            </a:r>
            <a:r>
              <a:rPr lang="zh-CN" altLang="en-US" sz="2000">
                <a:latin typeface="Comic Sans MS" pitchFamily="66" charset="0"/>
              </a:rPr>
              <a:t>程序</a:t>
            </a:r>
            <a:r>
              <a:rPr lang="en-US" altLang="zh-CN" sz="2000">
                <a:latin typeface="Comic Sans MS" pitchFamily="66" charset="0"/>
              </a:rPr>
              <a:t>1-5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80" fill="hold"/>
                                        <p:tgtEl>
                                          <p:spTgt spid="65946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80" fill="hold"/>
                                        <p:tgtEl>
                                          <p:spTgt spid="65946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80"/>
                            </p:stCondLst>
                            <p:childTnLst>
                              <p:par>
                                <p:cTn id="22" presetID="17" presetClass="entr" presetSubtype="8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80" fill="hold"/>
                                        <p:tgtEl>
                                          <p:spTgt spid="65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" fill="hold"/>
                                        <p:tgtEl>
                                          <p:spTgt spid="65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" fill="hold"/>
                                        <p:tgtEl>
                                          <p:spTgt spid="65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" fill="hold"/>
                                        <p:tgtEl>
                                          <p:spTgt spid="65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0"/>
                            </p:stCondLst>
                            <p:childTnLst>
                              <p:par>
                                <p:cTn id="2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80" fill="hold"/>
                                        <p:tgtEl>
                                          <p:spTgt spid="65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0" fill="hold"/>
                                        <p:tgtEl>
                                          <p:spTgt spid="65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0" fill="hold"/>
                                        <p:tgtEl>
                                          <p:spTgt spid="65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0" fill="hold"/>
                                        <p:tgtEl>
                                          <p:spTgt spid="65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7" presetClass="entr" presetSubtype="8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80" fill="hold"/>
                                        <p:tgtEl>
                                          <p:spTgt spid="65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" fill="hold"/>
                                        <p:tgtEl>
                                          <p:spTgt spid="65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0" fill="hold"/>
                                        <p:tgtEl>
                                          <p:spTgt spid="65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80" fill="hold"/>
                                        <p:tgtEl>
                                          <p:spTgt spid="65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80"/>
                            </p:stCondLst>
                            <p:childTnLst>
                              <p:par>
                                <p:cTn id="43" presetID="17" presetClass="entr" presetSubtype="8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80" fill="hold"/>
                                        <p:tgtEl>
                                          <p:spTgt spid="65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0" fill="hold"/>
                                        <p:tgtEl>
                                          <p:spTgt spid="65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80" fill="hold"/>
                                        <p:tgtEl>
                                          <p:spTgt spid="65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80" fill="hold"/>
                                        <p:tgtEl>
                                          <p:spTgt spid="65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480"/>
                            </p:stCondLst>
                            <p:childTnLst>
                              <p:par>
                                <p:cTn id="50" presetID="17" presetClass="entr" presetSubtype="8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80" fill="hold"/>
                                        <p:tgtEl>
                                          <p:spTgt spid="65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80" fill="hold"/>
                                        <p:tgtEl>
                                          <p:spTgt spid="65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80" fill="hold"/>
                                        <p:tgtEl>
                                          <p:spTgt spid="65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80" fill="hold"/>
                                        <p:tgtEl>
                                          <p:spTgt spid="65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5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5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80" fill="hold"/>
                                        <p:tgtEl>
                                          <p:spTgt spid="65946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80" fill="hold"/>
                                        <p:tgtEl>
                                          <p:spTgt spid="65946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"/>
                            </p:stCondLst>
                            <p:childTnLst>
                              <p:par>
                                <p:cTn id="6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80" fill="hold"/>
                                        <p:tgtEl>
                                          <p:spTgt spid="65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80" fill="hold"/>
                                        <p:tgtEl>
                                          <p:spTgt spid="65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80" fill="hold"/>
                                        <p:tgtEl>
                                          <p:spTgt spid="65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80" fill="hold"/>
                                        <p:tgtEl>
                                          <p:spTgt spid="65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60"/>
                            </p:stCondLst>
                            <p:childTnLst>
                              <p:par>
                                <p:cTn id="76" presetID="17" presetClass="entr" presetSubtype="8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80" fill="hold"/>
                                        <p:tgtEl>
                                          <p:spTgt spid="65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80" fill="hold"/>
                                        <p:tgtEl>
                                          <p:spTgt spid="65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80" fill="hold"/>
                                        <p:tgtEl>
                                          <p:spTgt spid="65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80" fill="hold"/>
                                        <p:tgtEl>
                                          <p:spTgt spid="65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240"/>
                            </p:stCondLst>
                            <p:childTnLst>
                              <p:par>
                                <p:cTn id="83" presetID="17" presetClass="entr" presetSubtype="8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80" fill="hold"/>
                                        <p:tgtEl>
                                          <p:spTgt spid="65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80" fill="hold"/>
                                        <p:tgtEl>
                                          <p:spTgt spid="65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80" fill="hold"/>
                                        <p:tgtEl>
                                          <p:spTgt spid="65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80" fill="hold"/>
                                        <p:tgtEl>
                                          <p:spTgt spid="65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320"/>
                            </p:stCondLst>
                            <p:childTnLst>
                              <p:par>
                                <p:cTn id="90" presetID="17" presetClass="entr" presetSubtype="8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80" fill="hold"/>
                                        <p:tgtEl>
                                          <p:spTgt spid="65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80" fill="hold"/>
                                        <p:tgtEl>
                                          <p:spTgt spid="65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80" fill="hold"/>
                                        <p:tgtEl>
                                          <p:spTgt spid="65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80" fill="hold"/>
                                        <p:tgtEl>
                                          <p:spTgt spid="65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720"/>
                            </p:stCondLst>
                            <p:childTnLst>
                              <p:par>
                                <p:cTn id="97" presetID="17" presetClass="entr" presetSubtype="8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80" fill="hold"/>
                                        <p:tgtEl>
                                          <p:spTgt spid="65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80" fill="hold"/>
                                        <p:tgtEl>
                                          <p:spTgt spid="65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80" fill="hold"/>
                                        <p:tgtEl>
                                          <p:spTgt spid="65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80" fill="hold"/>
                                        <p:tgtEl>
                                          <p:spTgt spid="65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9461" grpId="0" build="allAtOnce" animBg="1"/>
      <p:bldP spid="659460" grpId="0" build="allAtOnce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79BC033-28BA-414F-A2B6-19998941BB86}" type="datetime7">
              <a:rPr lang="zh-CN" altLang="en-US">
                <a:ea typeface="宋体" charset="-122"/>
              </a:rPr>
              <a:pPr/>
              <a:t>19.9.4</a:t>
            </a:fld>
            <a:endParaRPr lang="en-US" altLang="zh-CN">
              <a:ea typeface="宋体" charset="-122"/>
            </a:endParaRPr>
          </a:p>
        </p:txBody>
      </p:sp>
      <p:sp>
        <p:nvSpPr>
          <p:cNvPr id="1126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FCB7D9D-A202-430D-9C93-A1ABEBBC38B0}" type="slidenum">
              <a:rPr lang="zh-CN" altLang="en-US">
                <a:ea typeface="宋体" charset="-122"/>
              </a:rPr>
              <a:pPr/>
              <a:t>9</a:t>
            </a:fld>
            <a:endParaRPr lang="en-US" altLang="zh-CN">
              <a:ea typeface="宋体" charset="-122"/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3"/>
            <a:ext cx="8229600" cy="923925"/>
          </a:xfrm>
        </p:spPr>
        <p:txBody>
          <a:bodyPr/>
          <a:lstStyle/>
          <a:p>
            <a:pPr eaLnBrk="1" hangingPunct="1"/>
            <a:r>
              <a:rPr lang="en-US" altLang="zh-CN"/>
              <a:t>1.2	</a:t>
            </a:r>
            <a:r>
              <a:rPr lang="zh-CN" altLang="en-US"/>
              <a:t>函数与参数</a:t>
            </a:r>
          </a:p>
        </p:txBody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84313"/>
            <a:ext cx="8397875" cy="4270375"/>
          </a:xfrm>
        </p:spPr>
        <p:txBody>
          <a:bodyPr/>
          <a:lstStyle/>
          <a:p>
            <a:pPr eaLnBrk="1" hangingPunct="1"/>
            <a:r>
              <a:rPr lang="en-US" altLang="zh-CN">
                <a:latin typeface="Comic Sans MS" pitchFamily="66" charset="0"/>
              </a:rPr>
              <a:t>5. </a:t>
            </a:r>
            <a:r>
              <a:rPr lang="zh-CN" altLang="en-US">
                <a:latin typeface="Comic Sans MS" pitchFamily="66" charset="0"/>
              </a:rPr>
              <a:t>返回值</a:t>
            </a:r>
          </a:p>
          <a:p>
            <a:pPr lvl="1" eaLnBrk="1" hangingPunct="1"/>
            <a:r>
              <a:rPr lang="zh-CN" altLang="en-US">
                <a:latin typeface="Comic Sans MS" pitchFamily="66" charset="0"/>
              </a:rPr>
              <a:t>函数可以返回值，引用或常量引用。</a:t>
            </a:r>
          </a:p>
          <a:p>
            <a:pPr lvl="1" eaLnBrk="1" hangingPunct="1"/>
            <a:r>
              <a:rPr lang="zh-CN" altLang="en-US">
                <a:latin typeface="Comic Sans MS" pitchFamily="66" charset="0"/>
              </a:rPr>
              <a:t>对于返回值的情况，返回的对象均被复制到调用环境中。事实上，对前面</a:t>
            </a:r>
            <a:r>
              <a:rPr lang="en-US" altLang="zh-CN">
                <a:latin typeface="Comic Sans MS" pitchFamily="66" charset="0"/>
              </a:rPr>
              <a:t>Abc</a:t>
            </a:r>
            <a:r>
              <a:rPr lang="zh-CN" altLang="en-US">
                <a:latin typeface="Comic Sans MS" pitchFamily="66" charset="0"/>
              </a:rPr>
              <a:t>函数来讲，复制的过程也是必须的，因为计算结果被保存在局部临时变量，在函数返回时它们将被释放掉。</a:t>
            </a:r>
          </a:p>
          <a:p>
            <a:pPr lvl="1" eaLnBrk="1" hangingPunct="1"/>
            <a:r>
              <a:rPr lang="zh-CN" altLang="en-US">
                <a:latin typeface="Comic Sans MS" pitchFamily="66" charset="0"/>
              </a:rPr>
              <a:t>在需要时，我们也可以返回引用，或常量引用：如：</a:t>
            </a:r>
            <a:r>
              <a:rPr lang="en-US" altLang="zh-CN">
                <a:latin typeface="Comic Sans MS" pitchFamily="66" charset="0"/>
              </a:rPr>
              <a:t>T &amp; X(int i, T &amp; z) </a:t>
            </a:r>
            <a:r>
              <a:rPr lang="zh-CN" altLang="en-US">
                <a:latin typeface="Comic Sans MS" pitchFamily="66" charset="0"/>
              </a:rPr>
              <a:t>定义了一个函数</a:t>
            </a:r>
            <a:r>
              <a:rPr lang="en-US" altLang="zh-CN">
                <a:latin typeface="Comic Sans MS" pitchFamily="66" charset="0"/>
              </a:rPr>
              <a:t>X</a:t>
            </a:r>
            <a:r>
              <a:rPr lang="zh-CN" altLang="en-US">
                <a:latin typeface="Comic Sans MS" pitchFamily="66" charset="0"/>
              </a:rPr>
              <a:t>，它返回一个引用参数，</a:t>
            </a:r>
            <a:r>
              <a:rPr lang="en-US" altLang="zh-CN">
                <a:latin typeface="Comic Sans MS" pitchFamily="66" charset="0"/>
              </a:rPr>
              <a:t>return z; </a:t>
            </a:r>
            <a:r>
              <a:rPr lang="zh-CN" altLang="en-US">
                <a:latin typeface="Comic Sans MS" pitchFamily="66" charset="0"/>
              </a:rPr>
              <a:t>这种返回形式不会把</a:t>
            </a:r>
            <a:r>
              <a:rPr lang="en-US" altLang="zh-CN">
                <a:latin typeface="Comic Sans MS" pitchFamily="66" charset="0"/>
              </a:rPr>
              <a:t>z</a:t>
            </a:r>
            <a:r>
              <a:rPr lang="zh-CN" altLang="en-US">
                <a:latin typeface="Comic Sans MS" pitchFamily="66" charset="0"/>
              </a:rPr>
              <a:t>复制到调用环境中，由于</a:t>
            </a:r>
            <a:r>
              <a:rPr lang="en-US" altLang="zh-CN">
                <a:latin typeface="Comic Sans MS" pitchFamily="66" charset="0"/>
              </a:rPr>
              <a:t>z</a:t>
            </a:r>
            <a:r>
              <a:rPr lang="zh-CN" altLang="en-US">
                <a:latin typeface="Comic Sans MS" pitchFamily="66" charset="0"/>
              </a:rPr>
              <a:t>是对一个实参的引用，在函数返回时它不受影响。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6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6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6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6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35924</TotalTime>
  <Words>4100</Words>
  <Application>Microsoft Macintosh PowerPoint</Application>
  <PresentationFormat>全屏显示(4:3)</PresentationFormat>
  <Paragraphs>752</Paragraphs>
  <Slides>43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2" baseType="lpstr">
      <vt:lpstr>方正舒体</vt:lpstr>
      <vt:lpstr>宋体</vt:lpstr>
      <vt:lpstr>Arial</vt:lpstr>
      <vt:lpstr>Comic Sans MS</vt:lpstr>
      <vt:lpstr>Tahoma</vt:lpstr>
      <vt:lpstr>Times New Roman</vt:lpstr>
      <vt:lpstr>Webdings</vt:lpstr>
      <vt:lpstr>Wingdings</vt:lpstr>
      <vt:lpstr>Watermark</vt:lpstr>
      <vt:lpstr>CH1 Programming in C++</vt:lpstr>
      <vt:lpstr>CH1 Programming in C++</vt:lpstr>
      <vt:lpstr>1.1 Introduction</vt:lpstr>
      <vt:lpstr>1.2 函数与参数</vt:lpstr>
      <vt:lpstr>1.2 函数与参数</vt:lpstr>
      <vt:lpstr>1.2 函数与参数</vt:lpstr>
      <vt:lpstr>1.2 函数与参数</vt:lpstr>
      <vt:lpstr>1.2 函数与参数</vt:lpstr>
      <vt:lpstr>1.2 函数与参数</vt:lpstr>
      <vt:lpstr>1.2 函数与参数</vt:lpstr>
      <vt:lpstr>1.2 函数与参数</vt:lpstr>
      <vt:lpstr>1.2 函数与参数</vt:lpstr>
      <vt:lpstr>1.2 函数与参数</vt:lpstr>
      <vt:lpstr>1.2 函数与参数</vt:lpstr>
      <vt:lpstr>1.2 函数与参数</vt:lpstr>
      <vt:lpstr>1.2 函数与参数</vt:lpstr>
      <vt:lpstr>1.2 函数与参数</vt:lpstr>
      <vt:lpstr>1.3 动态存储分配</vt:lpstr>
      <vt:lpstr>1.3 动态存储分配</vt:lpstr>
      <vt:lpstr>1.3 动态存储分配</vt:lpstr>
      <vt:lpstr>1.3 动态存储分配</vt:lpstr>
      <vt:lpstr>1.3 动态存储分配</vt:lpstr>
      <vt:lpstr>1.3 动态存储分配</vt:lpstr>
      <vt:lpstr>1.4 类</vt:lpstr>
      <vt:lpstr>1.4 类</vt:lpstr>
      <vt:lpstr>1.4 类</vt:lpstr>
      <vt:lpstr>1.4 类：Set 函数</vt:lpstr>
      <vt:lpstr>1.4 类： Add 函数</vt:lpstr>
      <vt:lpstr>1.4 类</vt:lpstr>
      <vt:lpstr>1.4 类： Currency的应用</vt:lpstr>
      <vt:lpstr>1.4 类</vt:lpstr>
      <vt:lpstr>1.4 类</vt:lpstr>
      <vt:lpstr>1.4 类</vt:lpstr>
      <vt:lpstr>1.4 类</vt:lpstr>
      <vt:lpstr>1.4 类</vt:lpstr>
      <vt:lpstr>1.4 类</vt:lpstr>
      <vt:lpstr>1.4 类</vt:lpstr>
      <vt:lpstr>1.4 类</vt:lpstr>
      <vt:lpstr>1.4 类</vt:lpstr>
      <vt:lpstr>1.4 类</vt:lpstr>
      <vt:lpstr>1.4 类</vt:lpstr>
      <vt:lpstr>1.4 类</vt:lpstr>
      <vt:lpstr>1.5 测试与调试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Kevin</cp:lastModifiedBy>
  <cp:revision>102</cp:revision>
  <dcterms:created xsi:type="dcterms:W3CDTF">1601-01-01T00:00:00Z</dcterms:created>
  <dcterms:modified xsi:type="dcterms:W3CDTF">2019-09-04T04:51:22Z</dcterms:modified>
</cp:coreProperties>
</file>