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v+5uGbFrobe7czBdyJp+Y6oT1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 feed 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Search 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55075" y="328050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en" sz="900">
                <a:solidFill>
                  <a:schemeClr val="dk1"/>
                </a:solidFill>
              </a:rPr>
              <a:t>search by an user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555075" y="9984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en" sz="900">
                <a:solidFill>
                  <a:schemeClr val="dk1"/>
                </a:solidFill>
              </a:rPr>
              <a:t>search for goods/service provider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55075" y="16338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" sz="900">
                <a:solidFill>
                  <a:schemeClr val="dk1"/>
                </a:solidFill>
              </a:rPr>
              <a:t>optimize the search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555075" y="22692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</a:t>
            </a:r>
            <a:r>
              <a:rPr lang="en" sz="900">
                <a:solidFill>
                  <a:schemeClr val="dk1"/>
                </a:solidFill>
              </a:rPr>
              <a:t>summarize the details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39800" y="34008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Advertising analyst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7599450" y="25015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Registered</a:t>
            </a:r>
            <a:r>
              <a:rPr lang="en" sz="1000"/>
              <a:t>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"/>
          <p:cNvCxnSpPr>
            <a:stCxn id="65" idx="1"/>
            <a:endCxn id="56" idx="6"/>
          </p:cNvCxnSpPr>
          <p:nvPr/>
        </p:nvCxnSpPr>
        <p:spPr>
          <a:xfrm rot="10800000">
            <a:off x="5733497" y="1316100"/>
            <a:ext cx="2395200" cy="87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47" y="2713750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697" y="18179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78700" y="45866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Accountant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347" y="389947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7708788" y="38553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Service /Goods providers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8435" y="3168250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"/>
          <p:cNvCxnSpPr>
            <a:stCxn id="65" idx="1"/>
            <a:endCxn id="55" idx="6"/>
          </p:cNvCxnSpPr>
          <p:nvPr/>
        </p:nvCxnSpPr>
        <p:spPr>
          <a:xfrm rot="10800000">
            <a:off x="5733497" y="645899"/>
            <a:ext cx="2395200" cy="15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1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276" y="136634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39800" y="22407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Subscription Analyst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"/>
          <p:cNvCxnSpPr>
            <a:stCxn id="65" idx="1"/>
            <a:endCxn id="57" idx="6"/>
          </p:cNvCxnSpPr>
          <p:nvPr/>
        </p:nvCxnSpPr>
        <p:spPr>
          <a:xfrm rot="10800000">
            <a:off x="5733497" y="1951500"/>
            <a:ext cx="2395200" cy="23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"/>
          <p:cNvCxnSpPr>
            <a:stCxn id="65" idx="1"/>
            <a:endCxn id="58" idx="6"/>
          </p:cNvCxnSpPr>
          <p:nvPr/>
        </p:nvCxnSpPr>
        <p:spPr>
          <a:xfrm flipH="1">
            <a:off x="5733497" y="2190300"/>
            <a:ext cx="2395200" cy="39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feed application 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Categories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90775" y="193357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Subscription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436650" y="84412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en" sz="900">
                <a:solidFill>
                  <a:schemeClr val="dk1"/>
                </a:solidFill>
              </a:rPr>
              <a:t>access</a:t>
            </a:r>
            <a:r>
              <a:rPr lang="en" sz="900">
                <a:solidFill>
                  <a:schemeClr val="dk1"/>
                </a:solidFill>
              </a:rPr>
              <a:t> the list of service providers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3436650" y="147952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en" sz="900">
                <a:solidFill>
                  <a:schemeClr val="dk1"/>
                </a:solidFill>
              </a:rPr>
              <a:t>filter the list of service/goods providers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7112775" y="2571750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Registered</a:t>
            </a:r>
            <a:r>
              <a:rPr lang="en" sz="1000">
                <a:solidFill>
                  <a:schemeClr val="dk1"/>
                </a:solidFill>
              </a:rPr>
              <a:t> users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>
            <a:endCxn id="84" idx="6"/>
          </p:cNvCxnSpPr>
          <p:nvPr/>
        </p:nvCxnSpPr>
        <p:spPr>
          <a:xfrm rot="10800000">
            <a:off x="5614950" y="1797225"/>
            <a:ext cx="2388000" cy="27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2"/>
          <p:cNvCxnSpPr>
            <a:endCxn id="83" idx="6"/>
          </p:cNvCxnSpPr>
          <p:nvPr/>
        </p:nvCxnSpPr>
        <p:spPr>
          <a:xfrm rot="10800000">
            <a:off x="5614950" y="1161825"/>
            <a:ext cx="2388000" cy="9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51" y="10778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5251" y="16112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90775" y="45875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Accountant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26" y="24327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7379950" y="41312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Service goods providers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601" y="31401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26" y="36344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90775" y="3260538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Advertising 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 feed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Account management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" sz="900">
                <a:solidFill>
                  <a:schemeClr val="dk1"/>
                </a:solidFill>
              </a:rPr>
              <a:t>authenticate</a:t>
            </a:r>
            <a:r>
              <a:rPr lang="en" sz="900">
                <a:solidFill>
                  <a:schemeClr val="dk1"/>
                </a:solidFill>
              </a:rPr>
              <a:t> the user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" sz="900">
                <a:solidFill>
                  <a:schemeClr val="dk1"/>
                </a:solidFill>
              </a:rPr>
              <a:t>summarize the account details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152425" y="2254050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</a:t>
            </a:r>
            <a:r>
              <a:rPr lang="en" sz="900">
                <a:solidFill>
                  <a:schemeClr val="dk1"/>
                </a:solidFill>
              </a:rPr>
              <a:t>contact the customer support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196825" y="2889450"/>
            <a:ext cx="2178300" cy="63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</a:t>
            </a:r>
            <a:r>
              <a:rPr lang="en" sz="900">
                <a:solidFill>
                  <a:schemeClr val="dk1"/>
                </a:solidFill>
              </a:rPr>
              <a:t>  register the service provider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196825" y="3524425"/>
            <a:ext cx="2178300" cy="63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</a:t>
            </a:r>
            <a:r>
              <a:rPr lang="en" sz="900">
                <a:solidFill>
                  <a:schemeClr val="dk1"/>
                </a:solidFill>
              </a:rPr>
              <a:t>create and modify the account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"/>
          <p:cNvCxnSpPr>
            <a:endCxn id="103" idx="6"/>
          </p:cNvCxnSpPr>
          <p:nvPr/>
        </p:nvCxnSpPr>
        <p:spPr>
          <a:xfrm rot="10800000">
            <a:off x="5375125" y="1301375"/>
            <a:ext cx="2821200" cy="9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3"/>
          <p:cNvCxnSpPr>
            <a:endCxn id="104" idx="6"/>
          </p:cNvCxnSpPr>
          <p:nvPr/>
        </p:nvCxnSpPr>
        <p:spPr>
          <a:xfrm rot="10800000">
            <a:off x="5375125" y="1936775"/>
            <a:ext cx="2821200" cy="36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3"/>
          <p:cNvCxnSpPr>
            <a:endCxn id="105" idx="6"/>
          </p:cNvCxnSpPr>
          <p:nvPr/>
        </p:nvCxnSpPr>
        <p:spPr>
          <a:xfrm flipH="1">
            <a:off x="5330725" y="2301150"/>
            <a:ext cx="2865600" cy="2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>
            <a:endCxn id="107" idx="6"/>
          </p:cNvCxnSpPr>
          <p:nvPr/>
        </p:nvCxnSpPr>
        <p:spPr>
          <a:xfrm flipH="1">
            <a:off x="5375125" y="2301325"/>
            <a:ext cx="2821200" cy="154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3"/>
          <p:cNvCxnSpPr>
            <a:endCxn id="103" idx="2"/>
          </p:cNvCxnSpPr>
          <p:nvPr/>
        </p:nvCxnSpPr>
        <p:spPr>
          <a:xfrm flipH="1" rot="10800000">
            <a:off x="704425" y="1301375"/>
            <a:ext cx="2492400" cy="29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51" y="2300997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651" y="17636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26" y="10055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3"/>
          <p:cNvCxnSpPr>
            <a:stCxn id="115" idx="3"/>
            <a:endCxn id="103" idx="2"/>
          </p:cNvCxnSpPr>
          <p:nvPr/>
        </p:nvCxnSpPr>
        <p:spPr>
          <a:xfrm flipH="1" rot="10800000">
            <a:off x="733222" y="1301472"/>
            <a:ext cx="2463600" cy="1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3"/>
          <p:cNvCxnSpPr>
            <a:stCxn id="115" idx="3"/>
            <a:endCxn id="104" idx="2"/>
          </p:cNvCxnSpPr>
          <p:nvPr/>
        </p:nvCxnSpPr>
        <p:spPr>
          <a:xfrm>
            <a:off x="733222" y="1458672"/>
            <a:ext cx="2463600" cy="47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3"/>
          <p:cNvCxnSpPr>
            <a:stCxn id="115" idx="3"/>
            <a:endCxn id="107" idx="2"/>
          </p:cNvCxnSpPr>
          <p:nvPr/>
        </p:nvCxnSpPr>
        <p:spPr>
          <a:xfrm>
            <a:off x="733222" y="1458672"/>
            <a:ext cx="2463600" cy="238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651" y="3211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0" y="183367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Subscription 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51" y="3769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-180475" y="324435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Advertising 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90775" y="45875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Accountant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7112775" y="2571750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Registered users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7895900" y="41177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Service /goods providers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>
            <a:stCxn id="119" idx="1"/>
            <a:endCxn id="107" idx="6"/>
          </p:cNvCxnSpPr>
          <p:nvPr/>
        </p:nvCxnSpPr>
        <p:spPr>
          <a:xfrm flipH="1">
            <a:off x="5375051" y="3664572"/>
            <a:ext cx="2922600" cy="1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>
            <a:stCxn id="119" idx="1"/>
            <a:endCxn id="103" idx="6"/>
          </p:cNvCxnSpPr>
          <p:nvPr/>
        </p:nvCxnSpPr>
        <p:spPr>
          <a:xfrm rot="10800000">
            <a:off x="5375051" y="1301472"/>
            <a:ext cx="2922600" cy="236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3"/>
          <p:cNvCxnSpPr>
            <a:stCxn id="119" idx="1"/>
            <a:endCxn id="106" idx="6"/>
          </p:cNvCxnSpPr>
          <p:nvPr/>
        </p:nvCxnSpPr>
        <p:spPr>
          <a:xfrm rot="10800000">
            <a:off x="5375051" y="3207072"/>
            <a:ext cx="2922600" cy="45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>
            <a:stCxn id="119" idx="1"/>
            <a:endCxn id="104" idx="6"/>
          </p:cNvCxnSpPr>
          <p:nvPr/>
        </p:nvCxnSpPr>
        <p:spPr>
          <a:xfrm rot="10800000">
            <a:off x="5375051" y="1936872"/>
            <a:ext cx="2922600" cy="172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>
            <a:endCxn id="103" idx="2"/>
          </p:cNvCxnSpPr>
          <p:nvPr/>
        </p:nvCxnSpPr>
        <p:spPr>
          <a:xfrm flipH="1" rot="10800000">
            <a:off x="675925" y="1301375"/>
            <a:ext cx="2520900" cy="146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3"/>
          <p:cNvCxnSpPr>
            <a:endCxn id="104" idx="2"/>
          </p:cNvCxnSpPr>
          <p:nvPr/>
        </p:nvCxnSpPr>
        <p:spPr>
          <a:xfrm flipH="1" rot="10800000">
            <a:off x="682225" y="1936775"/>
            <a:ext cx="2514600" cy="83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3"/>
          <p:cNvCxnSpPr/>
          <p:nvPr/>
        </p:nvCxnSpPr>
        <p:spPr>
          <a:xfrm flipH="1" rot="10800000">
            <a:off x="733225" y="2115875"/>
            <a:ext cx="2594700" cy="211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/>
        </p:nvSpPr>
        <p:spPr>
          <a:xfrm>
            <a:off x="90775" y="151275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 feed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Suggestions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-46445" y="2174000"/>
            <a:ext cx="1207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Subscription</a:t>
            </a:r>
            <a:r>
              <a:rPr lang="en" sz="1000">
                <a:solidFill>
                  <a:schemeClr val="dk1"/>
                </a:solidFill>
              </a:rPr>
              <a:t> analyst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" sz="900">
                <a:solidFill>
                  <a:schemeClr val="dk1"/>
                </a:solidFill>
              </a:rPr>
              <a:t>display the relevant ratings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</a:t>
            </a:r>
            <a:r>
              <a:rPr lang="en" sz="900">
                <a:solidFill>
                  <a:schemeClr val="dk1"/>
                </a:solidFill>
              </a:rPr>
              <a:t>display the top rated reviews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4"/>
          <p:cNvCxnSpPr>
            <a:endCxn id="140" idx="6"/>
          </p:cNvCxnSpPr>
          <p:nvPr/>
        </p:nvCxnSpPr>
        <p:spPr>
          <a:xfrm rot="10800000">
            <a:off x="5375125" y="1301375"/>
            <a:ext cx="2303700" cy="7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4"/>
          <p:cNvCxnSpPr>
            <a:endCxn id="141" idx="6"/>
          </p:cNvCxnSpPr>
          <p:nvPr/>
        </p:nvCxnSpPr>
        <p:spPr>
          <a:xfrm rot="10800000">
            <a:off x="5375125" y="1936775"/>
            <a:ext cx="2303700" cy="1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01" y="134817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251" y="16112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92400" y="34880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Advertising analyst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01" y="38889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601" y="32163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01" y="261854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168650" y="47673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Accountant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7606175" y="2494225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chemeClr val="dk1"/>
                </a:solidFill>
              </a:rPr>
              <a:t>Registered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379950" y="41312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Service goods providers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