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42" r:id="rId1"/>
  </p:sldMasterIdLst>
  <p:notesMasterIdLst>
    <p:notesMasterId r:id="rId22"/>
  </p:notesMasterIdLst>
  <p:sldIdLst>
    <p:sldId id="256" r:id="rId2"/>
    <p:sldId id="341" r:id="rId3"/>
    <p:sldId id="310" r:id="rId4"/>
    <p:sldId id="355" r:id="rId5"/>
    <p:sldId id="313" r:id="rId6"/>
    <p:sldId id="357" r:id="rId7"/>
    <p:sldId id="273" r:id="rId8"/>
    <p:sldId id="360" r:id="rId9"/>
    <p:sldId id="361" r:id="rId10"/>
    <p:sldId id="362" r:id="rId11"/>
    <p:sldId id="350" r:id="rId12"/>
    <p:sldId id="351" r:id="rId13"/>
    <p:sldId id="339" r:id="rId14"/>
    <p:sldId id="345" r:id="rId15"/>
    <p:sldId id="352" r:id="rId16"/>
    <p:sldId id="348" r:id="rId17"/>
    <p:sldId id="309" r:id="rId18"/>
    <p:sldId id="307" r:id="rId19"/>
    <p:sldId id="364" r:id="rId20"/>
    <p:sldId id="316" r:id="rId21"/>
  </p:sldIdLst>
  <p:sldSz cx="18288000" cy="10287000"/>
  <p:notesSz cx="6858000" cy="9144000"/>
  <p:embeddedFontLst>
    <p:embeddedFont>
      <p:font typeface="Algerian" panose="04020705040A02060702" pitchFamily="82" charset="0"/>
      <p:regular r:id="rId23"/>
    </p:embeddedFont>
    <p:embeddedFont>
      <p:font typeface="Antonio Bold" panose="020B0604020202020204" charset="0"/>
      <p:regular r:id="rId24"/>
    </p:embeddedFont>
    <p:embeddedFont>
      <p:font typeface="Century Gothic" panose="020B0502020202020204" pitchFamily="34" charset="0"/>
      <p:regular r:id="rId25"/>
      <p:bold r:id="rId26"/>
      <p:italic r:id="rId27"/>
      <p:boldItalic r:id="rId28"/>
    </p:embeddedFont>
    <p:embeddedFont>
      <p:font typeface="Gill Sans Nova" panose="020B0602020104020203" pitchFamily="34" charset="0"/>
      <p:regular r:id="rId29"/>
      <p:bold r:id="rId30"/>
      <p:italic r:id="rId31"/>
      <p:boldItalic r:id="rId32"/>
    </p:embeddedFont>
    <p:embeddedFont>
      <p:font typeface="Gill Sans Nova Light" panose="020B0302020104020203" pitchFamily="34" charset="0"/>
      <p:regular r:id="rId33"/>
      <p:italic r:id="rId34"/>
    </p:embeddedFont>
    <p:embeddedFont>
      <p:font typeface="Montserrat" panose="00000500000000000000" pitchFamily="2" charset="0"/>
      <p:regular r:id="rId35"/>
      <p:bold r:id="rId36"/>
      <p:italic r:id="rId37"/>
      <p:boldItalic r:id="rId38"/>
    </p:embeddedFont>
    <p:embeddedFont>
      <p:font typeface="Open Sans" panose="020B0606030504020204" pitchFamily="34" charset="0"/>
      <p:regular r:id="rId39"/>
      <p:bold r:id="rId40"/>
      <p:italic r:id="rId41"/>
      <p:boldItalic r:id="rId42"/>
    </p:embeddedFont>
    <p:embeddedFont>
      <p:font typeface="Raleway" pitchFamily="2" charset="0"/>
      <p:regular r:id="rId43"/>
      <p:bold r:id="rId44"/>
      <p:italic r:id="rId45"/>
      <p:boldItalic r:id="rId46"/>
    </p:embeddedFont>
    <p:embeddedFont>
      <p:font typeface="Verdana" panose="020B0604030504040204" pitchFamily="34" charset="0"/>
      <p:regular r:id="rId47"/>
      <p:bold r:id="rId48"/>
      <p:italic r:id="rId49"/>
      <p:boldItalic r:id="rId50"/>
    </p:embeddedFont>
    <p:embeddedFont>
      <p:font typeface="Wingdings 3" panose="05040102010807070707" pitchFamily="18" charset="2"/>
      <p:regular r:id="rId5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es Bolton" initials="CB" lastIdx="1" clrIdx="0">
    <p:extLst>
      <p:ext uri="{19B8F6BF-5375-455C-9EA6-DF929625EA0E}">
        <p15:presenceInfo xmlns:p15="http://schemas.microsoft.com/office/powerpoint/2012/main" userId="42254106b65d6a6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66"/>
    <a:srgbClr val="FFFFCC"/>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6" autoAdjust="0"/>
    <p:restoredTop sz="95179" autoAdjust="0"/>
  </p:normalViewPr>
  <p:slideViewPr>
    <p:cSldViewPr>
      <p:cViewPr varScale="1">
        <p:scale>
          <a:sx n="48" d="100"/>
          <a:sy n="48" d="100"/>
        </p:scale>
        <p:origin x="618"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font" Target="fonts/font25.fntdata"/><Relationship Id="rId50" Type="http://schemas.openxmlformats.org/officeDocument/2006/relationships/font" Target="fonts/font28.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font" Target="fonts/font23.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font" Target="fonts/font22.fntdata"/><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48" Type="http://schemas.openxmlformats.org/officeDocument/2006/relationships/font" Target="fonts/font26.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2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font" Target="fonts/font24.fntdata"/><Relationship Id="rId20" Type="http://schemas.openxmlformats.org/officeDocument/2006/relationships/slide" Target="slides/slide19.xml"/><Relationship Id="rId41" Type="http://schemas.openxmlformats.org/officeDocument/2006/relationships/font" Target="fonts/font19.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49" Type="http://schemas.openxmlformats.org/officeDocument/2006/relationships/font" Target="fonts/font27.fntdata"/></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344F1D-3325-40CB-A71F-A79307D22CED}" type="doc">
      <dgm:prSet loTypeId="urn:microsoft.com/office/officeart/2005/8/layout/venn2" loCatId="relationship" qsTypeId="urn:microsoft.com/office/officeart/2005/8/quickstyle/simple1" qsCatId="simple" csTypeId="urn:microsoft.com/office/officeart/2005/8/colors/accent6_1" csCatId="accent6" phldr="1"/>
      <dgm:spPr/>
      <dgm:t>
        <a:bodyPr/>
        <a:lstStyle/>
        <a:p>
          <a:endParaRPr lang="en-IN"/>
        </a:p>
      </dgm:t>
    </dgm:pt>
    <dgm:pt modelId="{746B4EF9-BF3A-40BA-AFB2-066011491528}">
      <dgm:prSet phldrT="[Text]" custT="1"/>
      <dgm:spPr>
        <a:xfrm>
          <a:off x="1391698" y="0"/>
          <a:ext cx="3975621" cy="3975621"/>
        </a:xfrm>
      </dgm:spPr>
      <dgm:t>
        <a:bodyPr/>
        <a:lstStyle/>
        <a:p>
          <a:r>
            <a:rPr lang="en-US" sz="1200" dirty="0">
              <a:latin typeface="Calibri" panose="020F0502020204030204"/>
              <a:ea typeface="+mn-ea"/>
              <a:cs typeface="+mn-cs"/>
            </a:rPr>
            <a:t>Recycling the mechanical products</a:t>
          </a:r>
          <a:endParaRPr lang="en-IN" sz="1200" dirty="0">
            <a:latin typeface="Calibri" panose="020F0502020204030204"/>
            <a:ea typeface="+mn-ea"/>
            <a:cs typeface="+mn-cs"/>
          </a:endParaRPr>
        </a:p>
      </dgm:t>
    </dgm:pt>
    <dgm:pt modelId="{1954D69E-B74F-4B4C-92A9-ACC18C47A984}" type="parTrans" cxnId="{6915F751-B358-4E82-A29A-FC970199FF41}">
      <dgm:prSet/>
      <dgm:spPr/>
      <dgm:t>
        <a:bodyPr/>
        <a:lstStyle/>
        <a:p>
          <a:endParaRPr lang="en-IN"/>
        </a:p>
      </dgm:t>
    </dgm:pt>
    <dgm:pt modelId="{0B14DF90-4A8A-4E4D-9AD4-5A31ECC3D299}" type="sibTrans" cxnId="{6915F751-B358-4E82-A29A-FC970199FF41}">
      <dgm:prSet/>
      <dgm:spPr/>
      <dgm:t>
        <a:bodyPr/>
        <a:lstStyle/>
        <a:p>
          <a:endParaRPr lang="en-IN"/>
        </a:p>
      </dgm:t>
    </dgm:pt>
    <dgm:pt modelId="{C97EDADC-8ECD-42D4-89AC-847633F19078}">
      <dgm:prSet phldrT="[Text]" custT="1"/>
      <dgm:spPr>
        <a:xfrm>
          <a:off x="1888651" y="993905"/>
          <a:ext cx="2981715" cy="2981715"/>
        </a:xfrm>
      </dgm:spPr>
      <dgm:t>
        <a:bodyPr/>
        <a:lstStyle/>
        <a:p>
          <a:r>
            <a:rPr lang="en-US" sz="1200" dirty="0">
              <a:latin typeface="Calibri" panose="020F0502020204030204"/>
              <a:ea typeface="+mn-ea"/>
              <a:cs typeface="+mn-cs"/>
            </a:rPr>
            <a:t>Reutilize by manufacturing that technical products</a:t>
          </a:r>
          <a:endParaRPr lang="en-IN" sz="1200" dirty="0">
            <a:latin typeface="Calibri" panose="020F0502020204030204"/>
            <a:ea typeface="+mn-ea"/>
            <a:cs typeface="+mn-cs"/>
          </a:endParaRPr>
        </a:p>
      </dgm:t>
    </dgm:pt>
    <dgm:pt modelId="{A3260F69-CA56-4346-A57E-769087C36739}" type="parTrans" cxnId="{3DEA3B12-D7FA-440A-BE79-775519D6910A}">
      <dgm:prSet/>
      <dgm:spPr/>
      <dgm:t>
        <a:bodyPr/>
        <a:lstStyle/>
        <a:p>
          <a:endParaRPr lang="en-IN"/>
        </a:p>
      </dgm:t>
    </dgm:pt>
    <dgm:pt modelId="{5909561E-9CA8-4668-901B-DE46BDCB26D4}" type="sibTrans" cxnId="{3DEA3B12-D7FA-440A-BE79-775519D6910A}">
      <dgm:prSet/>
      <dgm:spPr/>
      <dgm:t>
        <a:bodyPr/>
        <a:lstStyle/>
        <a:p>
          <a:endParaRPr lang="en-IN"/>
        </a:p>
      </dgm:t>
    </dgm:pt>
    <dgm:pt modelId="{E5EFF1E8-ABE4-4362-A50E-B875D125BD96}">
      <dgm:prSet phldrT="[Text]" custT="1"/>
      <dgm:spPr>
        <a:xfrm>
          <a:off x="2385603" y="1987810"/>
          <a:ext cx="1987810" cy="1987810"/>
        </a:xfrm>
      </dgm:spPr>
      <dgm:t>
        <a:bodyPr/>
        <a:lstStyle/>
        <a:p>
          <a:r>
            <a:rPr lang="en-US" sz="1200" dirty="0">
              <a:latin typeface="Calibri" panose="020F0502020204030204"/>
              <a:ea typeface="+mn-ea"/>
              <a:cs typeface="+mn-cs"/>
            </a:rPr>
            <a:t>In this we will take the waste product from the customers and give them the amount according to the raw prices. </a:t>
          </a:r>
          <a:endParaRPr lang="en-IN" sz="1200" dirty="0">
            <a:latin typeface="Calibri" panose="020F0502020204030204"/>
            <a:ea typeface="+mn-ea"/>
            <a:cs typeface="+mn-cs"/>
          </a:endParaRPr>
        </a:p>
      </dgm:t>
    </dgm:pt>
    <dgm:pt modelId="{14B6BEEE-EB27-4CAC-B0EE-383B99B876FC}" type="parTrans" cxnId="{154FA2CE-CAB5-4733-8C08-DDAE9106897D}">
      <dgm:prSet/>
      <dgm:spPr/>
      <dgm:t>
        <a:bodyPr/>
        <a:lstStyle/>
        <a:p>
          <a:endParaRPr lang="en-IN"/>
        </a:p>
      </dgm:t>
    </dgm:pt>
    <dgm:pt modelId="{D5317EF5-6EDB-436F-B2D4-C6A7CD409F02}" type="sibTrans" cxnId="{154FA2CE-CAB5-4733-8C08-DDAE9106897D}">
      <dgm:prSet/>
      <dgm:spPr/>
      <dgm:t>
        <a:bodyPr/>
        <a:lstStyle/>
        <a:p>
          <a:endParaRPr lang="en-IN"/>
        </a:p>
      </dgm:t>
    </dgm:pt>
    <dgm:pt modelId="{F2B9CC1C-BDE6-4CDB-A758-74CC86A3F31F}" type="pres">
      <dgm:prSet presAssocID="{DD344F1D-3325-40CB-A71F-A79307D22CED}" presName="Name0" presStyleCnt="0">
        <dgm:presLayoutVars>
          <dgm:chMax val="7"/>
          <dgm:resizeHandles val="exact"/>
        </dgm:presLayoutVars>
      </dgm:prSet>
      <dgm:spPr/>
    </dgm:pt>
    <dgm:pt modelId="{8451ED41-C590-464C-8723-134AEB39DBB3}" type="pres">
      <dgm:prSet presAssocID="{DD344F1D-3325-40CB-A71F-A79307D22CED}" presName="comp1" presStyleCnt="0"/>
      <dgm:spPr/>
    </dgm:pt>
    <dgm:pt modelId="{2BE2AAFC-BEAE-481D-B557-81DE68A237F7}" type="pres">
      <dgm:prSet presAssocID="{DD344F1D-3325-40CB-A71F-A79307D22CED}" presName="circle1" presStyleLbl="node1" presStyleIdx="0" presStyleCnt="3" custScaleX="111745"/>
      <dgm:spPr>
        <a:prstGeom prst="ellipse">
          <a:avLst/>
        </a:prstGeom>
      </dgm:spPr>
    </dgm:pt>
    <dgm:pt modelId="{ED7C1346-0397-438A-9AAD-8BE2335EC6BB}" type="pres">
      <dgm:prSet presAssocID="{DD344F1D-3325-40CB-A71F-A79307D22CED}" presName="c1text" presStyleLbl="node1" presStyleIdx="0" presStyleCnt="3">
        <dgm:presLayoutVars>
          <dgm:bulletEnabled val="1"/>
        </dgm:presLayoutVars>
      </dgm:prSet>
      <dgm:spPr/>
    </dgm:pt>
    <dgm:pt modelId="{8F11973F-33EE-445B-8E28-2D5EAC0DA289}" type="pres">
      <dgm:prSet presAssocID="{DD344F1D-3325-40CB-A71F-A79307D22CED}" presName="comp2" presStyleCnt="0"/>
      <dgm:spPr/>
    </dgm:pt>
    <dgm:pt modelId="{5783AC22-EAAA-4B02-9505-F9F67BC8F71A}" type="pres">
      <dgm:prSet presAssocID="{DD344F1D-3325-40CB-A71F-A79307D22CED}" presName="circle2" presStyleLbl="node1" presStyleIdx="1" presStyleCnt="3" custScaleX="116641" custLinFactNeighborX="-770" custLinFactNeighborY="209"/>
      <dgm:spPr>
        <a:prstGeom prst="ellipse">
          <a:avLst/>
        </a:prstGeom>
      </dgm:spPr>
    </dgm:pt>
    <dgm:pt modelId="{4871E181-12FC-48FB-9E74-6BA476466234}" type="pres">
      <dgm:prSet presAssocID="{DD344F1D-3325-40CB-A71F-A79307D22CED}" presName="c2text" presStyleLbl="node1" presStyleIdx="1" presStyleCnt="3">
        <dgm:presLayoutVars>
          <dgm:bulletEnabled val="1"/>
        </dgm:presLayoutVars>
      </dgm:prSet>
      <dgm:spPr/>
    </dgm:pt>
    <dgm:pt modelId="{901532F9-DC54-486E-8432-B2395DAF1269}" type="pres">
      <dgm:prSet presAssocID="{DD344F1D-3325-40CB-A71F-A79307D22CED}" presName="comp3" presStyleCnt="0"/>
      <dgm:spPr/>
    </dgm:pt>
    <dgm:pt modelId="{0927306A-DE0F-4C43-94ED-305F00916AD7}" type="pres">
      <dgm:prSet presAssocID="{DD344F1D-3325-40CB-A71F-A79307D22CED}" presName="circle3" presStyleLbl="node1" presStyleIdx="2" presStyleCnt="3" custScaleX="132037"/>
      <dgm:spPr>
        <a:prstGeom prst="ellipse">
          <a:avLst/>
        </a:prstGeom>
      </dgm:spPr>
    </dgm:pt>
    <dgm:pt modelId="{DFA2E1B6-C653-4ECD-AABA-E3551E5267D7}" type="pres">
      <dgm:prSet presAssocID="{DD344F1D-3325-40CB-A71F-A79307D22CED}" presName="c3text" presStyleLbl="node1" presStyleIdx="2" presStyleCnt="3">
        <dgm:presLayoutVars>
          <dgm:bulletEnabled val="1"/>
        </dgm:presLayoutVars>
      </dgm:prSet>
      <dgm:spPr/>
    </dgm:pt>
  </dgm:ptLst>
  <dgm:cxnLst>
    <dgm:cxn modelId="{3DEA3B12-D7FA-440A-BE79-775519D6910A}" srcId="{DD344F1D-3325-40CB-A71F-A79307D22CED}" destId="{C97EDADC-8ECD-42D4-89AC-847633F19078}" srcOrd="1" destOrd="0" parTransId="{A3260F69-CA56-4346-A57E-769087C36739}" sibTransId="{5909561E-9CA8-4668-901B-DE46BDCB26D4}"/>
    <dgm:cxn modelId="{69D89837-AE44-447D-BEBD-713B62821E4E}" type="presOf" srcId="{DD344F1D-3325-40CB-A71F-A79307D22CED}" destId="{F2B9CC1C-BDE6-4CDB-A758-74CC86A3F31F}" srcOrd="0" destOrd="0" presId="urn:microsoft.com/office/officeart/2005/8/layout/venn2"/>
    <dgm:cxn modelId="{5048B446-AC55-441E-A5AC-1FA804A23A0B}" type="presOf" srcId="{746B4EF9-BF3A-40BA-AFB2-066011491528}" destId="{2BE2AAFC-BEAE-481D-B557-81DE68A237F7}" srcOrd="0" destOrd="0" presId="urn:microsoft.com/office/officeart/2005/8/layout/venn2"/>
    <dgm:cxn modelId="{6EF22650-71F8-46AA-B2F3-3FB7C09D1771}" type="presOf" srcId="{C97EDADC-8ECD-42D4-89AC-847633F19078}" destId="{5783AC22-EAAA-4B02-9505-F9F67BC8F71A}" srcOrd="0" destOrd="0" presId="urn:microsoft.com/office/officeart/2005/8/layout/venn2"/>
    <dgm:cxn modelId="{6915F751-B358-4E82-A29A-FC970199FF41}" srcId="{DD344F1D-3325-40CB-A71F-A79307D22CED}" destId="{746B4EF9-BF3A-40BA-AFB2-066011491528}" srcOrd="0" destOrd="0" parTransId="{1954D69E-B74F-4B4C-92A9-ACC18C47A984}" sibTransId="{0B14DF90-4A8A-4E4D-9AD4-5A31ECC3D299}"/>
    <dgm:cxn modelId="{3E5E3453-8B05-494C-B7DD-8F789CE1047E}" type="presOf" srcId="{E5EFF1E8-ABE4-4362-A50E-B875D125BD96}" destId="{DFA2E1B6-C653-4ECD-AABA-E3551E5267D7}" srcOrd="1" destOrd="0" presId="urn:microsoft.com/office/officeart/2005/8/layout/venn2"/>
    <dgm:cxn modelId="{1D633193-84D8-41E9-9BEA-42E4AE88C1C3}" type="presOf" srcId="{746B4EF9-BF3A-40BA-AFB2-066011491528}" destId="{ED7C1346-0397-438A-9AAD-8BE2335EC6BB}" srcOrd="1" destOrd="0" presId="urn:microsoft.com/office/officeart/2005/8/layout/venn2"/>
    <dgm:cxn modelId="{154FA2CE-CAB5-4733-8C08-DDAE9106897D}" srcId="{DD344F1D-3325-40CB-A71F-A79307D22CED}" destId="{E5EFF1E8-ABE4-4362-A50E-B875D125BD96}" srcOrd="2" destOrd="0" parTransId="{14B6BEEE-EB27-4CAC-B0EE-383B99B876FC}" sibTransId="{D5317EF5-6EDB-436F-B2D4-C6A7CD409F02}"/>
    <dgm:cxn modelId="{BC82ABE1-F8A3-46C7-A8A9-E359E0C156F0}" type="presOf" srcId="{E5EFF1E8-ABE4-4362-A50E-B875D125BD96}" destId="{0927306A-DE0F-4C43-94ED-305F00916AD7}" srcOrd="0" destOrd="0" presId="urn:microsoft.com/office/officeart/2005/8/layout/venn2"/>
    <dgm:cxn modelId="{76C1ADE8-3E68-44A1-9298-A83070409F2A}" type="presOf" srcId="{C97EDADC-8ECD-42D4-89AC-847633F19078}" destId="{4871E181-12FC-48FB-9E74-6BA476466234}" srcOrd="1" destOrd="0" presId="urn:microsoft.com/office/officeart/2005/8/layout/venn2"/>
    <dgm:cxn modelId="{D86D7FDC-6353-4BA1-AE90-91314EE84F6A}" type="presParOf" srcId="{F2B9CC1C-BDE6-4CDB-A758-74CC86A3F31F}" destId="{8451ED41-C590-464C-8723-134AEB39DBB3}" srcOrd="0" destOrd="0" presId="urn:microsoft.com/office/officeart/2005/8/layout/venn2"/>
    <dgm:cxn modelId="{79A2FCE8-97C6-47B7-A077-3470F5B7CF5B}" type="presParOf" srcId="{8451ED41-C590-464C-8723-134AEB39DBB3}" destId="{2BE2AAFC-BEAE-481D-B557-81DE68A237F7}" srcOrd="0" destOrd="0" presId="urn:microsoft.com/office/officeart/2005/8/layout/venn2"/>
    <dgm:cxn modelId="{2001E8A0-D926-4888-A220-3D21930627E0}" type="presParOf" srcId="{8451ED41-C590-464C-8723-134AEB39DBB3}" destId="{ED7C1346-0397-438A-9AAD-8BE2335EC6BB}" srcOrd="1" destOrd="0" presId="urn:microsoft.com/office/officeart/2005/8/layout/venn2"/>
    <dgm:cxn modelId="{8227A953-9708-418C-850B-24986FB12064}" type="presParOf" srcId="{F2B9CC1C-BDE6-4CDB-A758-74CC86A3F31F}" destId="{8F11973F-33EE-445B-8E28-2D5EAC0DA289}" srcOrd="1" destOrd="0" presId="urn:microsoft.com/office/officeart/2005/8/layout/venn2"/>
    <dgm:cxn modelId="{63F99341-D2DC-4256-A8D3-412F66819B89}" type="presParOf" srcId="{8F11973F-33EE-445B-8E28-2D5EAC0DA289}" destId="{5783AC22-EAAA-4B02-9505-F9F67BC8F71A}" srcOrd="0" destOrd="0" presId="urn:microsoft.com/office/officeart/2005/8/layout/venn2"/>
    <dgm:cxn modelId="{0BD8D4D5-D41A-4F9B-88FD-86DA00EB0EF8}" type="presParOf" srcId="{8F11973F-33EE-445B-8E28-2D5EAC0DA289}" destId="{4871E181-12FC-48FB-9E74-6BA476466234}" srcOrd="1" destOrd="0" presId="urn:microsoft.com/office/officeart/2005/8/layout/venn2"/>
    <dgm:cxn modelId="{23E4EAB6-377C-4E17-A90D-6389D8FA740D}" type="presParOf" srcId="{F2B9CC1C-BDE6-4CDB-A758-74CC86A3F31F}" destId="{901532F9-DC54-486E-8432-B2395DAF1269}" srcOrd="2" destOrd="0" presId="urn:microsoft.com/office/officeart/2005/8/layout/venn2"/>
    <dgm:cxn modelId="{374D50A8-F5A5-43D6-9CD4-AD2528D84802}" type="presParOf" srcId="{901532F9-DC54-486E-8432-B2395DAF1269}" destId="{0927306A-DE0F-4C43-94ED-305F00916AD7}" srcOrd="0" destOrd="0" presId="urn:microsoft.com/office/officeart/2005/8/layout/venn2"/>
    <dgm:cxn modelId="{301AC02E-0AB1-4E55-A8F9-DF8BF733D4BC}" type="presParOf" srcId="{901532F9-DC54-486E-8432-B2395DAF1269}" destId="{DFA2E1B6-C653-4ECD-AABA-E3551E5267D7}"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C08995-0A06-4692-A667-D87FC34CAEDF}" type="doc">
      <dgm:prSet loTypeId="urn:microsoft.com/office/officeart/2005/8/layout/pyramid3" loCatId="pyramid" qsTypeId="urn:microsoft.com/office/officeart/2005/8/quickstyle/simple1" qsCatId="simple" csTypeId="urn:microsoft.com/office/officeart/2005/8/colors/accent2_1" csCatId="accent2" phldr="1"/>
      <dgm:spPr/>
    </dgm:pt>
    <dgm:pt modelId="{1B77F4E2-4054-44C5-8439-BAAC1D809E85}">
      <dgm:prSet phldrT="[Text]" custT="1"/>
      <dgm:spPr/>
      <dgm:t>
        <a:bodyPr/>
        <a:lstStyle/>
        <a:p>
          <a:r>
            <a:rPr lang="de-DE" sz="1800" b="1" dirty="0">
              <a:solidFill>
                <a:srgbClr val="92D050"/>
              </a:solidFill>
              <a:latin typeface="+mn-lt"/>
              <a:cs typeface="Arial" panose="020B0604020202020204" pitchFamily="34" charset="0"/>
            </a:rPr>
            <a:t>TARGET MARKET:</a:t>
          </a:r>
        </a:p>
        <a:p>
          <a:r>
            <a:rPr lang="en-US" sz="1800" b="0" i="0" dirty="0">
              <a:solidFill>
                <a:srgbClr val="92D050"/>
              </a:solidFill>
              <a:effectLst/>
              <a:latin typeface="Söhne"/>
            </a:rPr>
            <a:t>Content Marketing </a:t>
          </a:r>
          <a:endParaRPr lang="de-DE" sz="1800" b="0" i="0" dirty="0">
            <a:solidFill>
              <a:srgbClr val="92D050"/>
            </a:solidFill>
            <a:effectLst/>
            <a:cs typeface="Arial" panose="020B0604020202020204" pitchFamily="34" charset="0"/>
          </a:endParaRPr>
        </a:p>
        <a:p>
          <a:r>
            <a:rPr lang="en-US" sz="1800" b="0" i="0" dirty="0">
              <a:solidFill>
                <a:srgbClr val="92D050"/>
              </a:solidFill>
              <a:effectLst/>
              <a:latin typeface="Söhne"/>
            </a:rPr>
            <a:t>Online Presence</a:t>
          </a:r>
          <a:endParaRPr lang="de-DE" sz="1800" b="0" dirty="0">
            <a:solidFill>
              <a:srgbClr val="92D050"/>
            </a:solidFill>
            <a:latin typeface="+mn-lt"/>
            <a:cs typeface="Arial" panose="020B0604020202020204" pitchFamily="34" charset="0"/>
          </a:endParaRPr>
        </a:p>
      </dgm:t>
    </dgm:pt>
    <dgm:pt modelId="{C067D827-58D6-4BB7-B862-87652879F687}" type="parTrans" cxnId="{6F7BCFFC-5685-445A-8A80-F7B3A816B052}">
      <dgm:prSet/>
      <dgm:spPr/>
      <dgm:t>
        <a:bodyPr/>
        <a:lstStyle/>
        <a:p>
          <a:endParaRPr lang="de-DE" sz="2400">
            <a:latin typeface="+mn-lt"/>
          </a:endParaRPr>
        </a:p>
      </dgm:t>
    </dgm:pt>
    <dgm:pt modelId="{DCC0FA10-27F4-428E-A55C-7BFE43B8D6A1}" type="sibTrans" cxnId="{6F7BCFFC-5685-445A-8A80-F7B3A816B052}">
      <dgm:prSet/>
      <dgm:spPr/>
      <dgm:t>
        <a:bodyPr/>
        <a:lstStyle/>
        <a:p>
          <a:endParaRPr lang="de-DE" sz="2400">
            <a:latin typeface="+mn-lt"/>
          </a:endParaRPr>
        </a:p>
      </dgm:t>
    </dgm:pt>
    <dgm:pt modelId="{89124381-D640-426D-B253-4D1A874C75B4}">
      <dgm:prSet phldrT="[Text]" custT="1"/>
      <dgm:spPr/>
      <dgm:t>
        <a:bodyPr/>
        <a:lstStyle/>
        <a:p>
          <a:pPr algn="ctr"/>
          <a:r>
            <a:rPr lang="de-DE" sz="1800" b="1" dirty="0">
              <a:solidFill>
                <a:srgbClr val="92D050"/>
              </a:solidFill>
              <a:latin typeface="+mn-lt"/>
              <a:cs typeface="Arial" panose="020B0604020202020204" pitchFamily="34" charset="0"/>
            </a:rPr>
            <a:t>OPPORTUNITIES/PROSPECTS</a:t>
          </a:r>
        </a:p>
        <a:p>
          <a:pPr algn="ctr"/>
          <a:r>
            <a:rPr lang="en-US" sz="1800" b="0" i="0" dirty="0">
              <a:solidFill>
                <a:srgbClr val="92D050"/>
              </a:solidFill>
              <a:effectLst/>
              <a:latin typeface="Söhne"/>
            </a:rPr>
            <a:t>Social Media Followers</a:t>
          </a:r>
        </a:p>
        <a:p>
          <a:pPr algn="ctr"/>
          <a:r>
            <a:rPr lang="en-US" sz="1800" b="0" i="0" dirty="0">
              <a:solidFill>
                <a:srgbClr val="92D050"/>
              </a:solidFill>
              <a:effectLst/>
              <a:latin typeface="Söhne"/>
            </a:rPr>
            <a:t>Email Subscribers</a:t>
          </a:r>
          <a:endParaRPr lang="de-DE" sz="1800" b="0" dirty="0">
            <a:solidFill>
              <a:srgbClr val="92D050"/>
            </a:solidFill>
            <a:latin typeface="Söhne"/>
            <a:cs typeface="Arial" panose="020B0604020202020204" pitchFamily="34" charset="0"/>
          </a:endParaRPr>
        </a:p>
        <a:p>
          <a:pPr algn="ctr"/>
          <a:r>
            <a:rPr lang="en-US" sz="1800" b="0" i="0" dirty="0">
              <a:solidFill>
                <a:srgbClr val="92D050"/>
              </a:solidFill>
              <a:effectLst/>
              <a:latin typeface="Söhne"/>
            </a:rPr>
            <a:t>Website Visitors</a:t>
          </a:r>
          <a:endParaRPr lang="de-DE" sz="1800" b="0" dirty="0">
            <a:solidFill>
              <a:srgbClr val="92D050"/>
            </a:solidFill>
            <a:latin typeface="+mn-lt"/>
            <a:cs typeface="Arial" panose="020B0604020202020204" pitchFamily="34" charset="0"/>
          </a:endParaRPr>
        </a:p>
      </dgm:t>
    </dgm:pt>
    <dgm:pt modelId="{E7A18DAA-BC05-4839-9C1F-A64F22600D8C}" type="parTrans" cxnId="{2255E916-F98E-4667-9893-DF40C3CF220E}">
      <dgm:prSet/>
      <dgm:spPr/>
      <dgm:t>
        <a:bodyPr/>
        <a:lstStyle/>
        <a:p>
          <a:endParaRPr lang="de-DE" sz="2400">
            <a:latin typeface="+mn-lt"/>
          </a:endParaRPr>
        </a:p>
      </dgm:t>
    </dgm:pt>
    <dgm:pt modelId="{5B0535CC-E61B-420F-921D-62F4C85520B5}" type="sibTrans" cxnId="{2255E916-F98E-4667-9893-DF40C3CF220E}">
      <dgm:prSet/>
      <dgm:spPr/>
      <dgm:t>
        <a:bodyPr/>
        <a:lstStyle/>
        <a:p>
          <a:endParaRPr lang="de-DE" sz="2400">
            <a:latin typeface="+mn-lt"/>
          </a:endParaRPr>
        </a:p>
      </dgm:t>
    </dgm:pt>
    <dgm:pt modelId="{D4302C08-0B0E-4DFF-B831-670196B8A703}">
      <dgm:prSet phldrT="[Text]" custT="1"/>
      <dgm:spPr/>
      <dgm:t>
        <a:bodyPr/>
        <a:lstStyle/>
        <a:p>
          <a:pPr algn="ctr">
            <a:lnSpc>
              <a:spcPct val="100000"/>
            </a:lnSpc>
          </a:pPr>
          <a:r>
            <a:rPr lang="de-DE" sz="1800" b="1" dirty="0">
              <a:solidFill>
                <a:srgbClr val="92D050"/>
              </a:solidFill>
              <a:latin typeface="+mn-lt"/>
              <a:cs typeface="Arial" panose="020B0604020202020204" pitchFamily="34" charset="0"/>
            </a:rPr>
            <a:t>CUSTOMER:</a:t>
          </a:r>
        </a:p>
        <a:p>
          <a:pPr algn="ctr">
            <a:lnSpc>
              <a:spcPct val="100000"/>
            </a:lnSpc>
          </a:pPr>
          <a:r>
            <a:rPr lang="en-US" sz="1800" b="0" i="0" dirty="0">
              <a:solidFill>
                <a:srgbClr val="92D050"/>
              </a:solidFill>
              <a:effectLst/>
              <a:latin typeface="Söhne"/>
            </a:rPr>
            <a:t>Order Fulfillment</a:t>
          </a:r>
          <a:endParaRPr lang="de-DE" sz="1800" b="0" i="0" dirty="0">
            <a:solidFill>
              <a:srgbClr val="92D050"/>
            </a:solidFill>
            <a:effectLst/>
            <a:cs typeface="Arial" panose="020B0604020202020204" pitchFamily="34" charset="0"/>
          </a:endParaRPr>
        </a:p>
        <a:p>
          <a:pPr algn="ctr">
            <a:lnSpc>
              <a:spcPct val="100000"/>
            </a:lnSpc>
          </a:pPr>
          <a:r>
            <a:rPr lang="en-US" sz="1800" b="0" i="0" dirty="0">
              <a:solidFill>
                <a:srgbClr val="92D050"/>
              </a:solidFill>
              <a:effectLst/>
              <a:latin typeface="Söhne"/>
            </a:rPr>
            <a:t>Gathering Feedback</a:t>
          </a:r>
          <a:endParaRPr lang="de-DE" sz="1800" b="0" dirty="0">
            <a:solidFill>
              <a:srgbClr val="92D050"/>
            </a:solidFill>
            <a:latin typeface="Söhne"/>
            <a:cs typeface="Arial" panose="020B0604020202020204" pitchFamily="34" charset="0"/>
          </a:endParaRPr>
        </a:p>
        <a:p>
          <a:pPr algn="ctr">
            <a:lnSpc>
              <a:spcPct val="100000"/>
            </a:lnSpc>
          </a:pPr>
          <a:r>
            <a:rPr lang="en-US" sz="1800" b="0" i="0" dirty="0">
              <a:solidFill>
                <a:srgbClr val="92D050"/>
              </a:solidFill>
              <a:effectLst/>
              <a:latin typeface="Söhne"/>
            </a:rPr>
            <a:t>Transaction</a:t>
          </a:r>
          <a:endParaRPr lang="en-US" sz="1800" b="0" dirty="0">
            <a:solidFill>
              <a:srgbClr val="92D050"/>
            </a:solidFill>
          </a:endParaRPr>
        </a:p>
        <a:p>
          <a:pPr algn="ctr">
            <a:lnSpc>
              <a:spcPct val="90000"/>
            </a:lnSpc>
          </a:pPr>
          <a:endParaRPr lang="de-DE" sz="1800" dirty="0">
            <a:latin typeface="+mn-lt"/>
            <a:cs typeface="Arial" panose="020B0604020202020204" pitchFamily="34" charset="0"/>
          </a:endParaRPr>
        </a:p>
      </dgm:t>
    </dgm:pt>
    <dgm:pt modelId="{34BF3499-FD55-441F-AF06-BBB55804704C}" type="parTrans" cxnId="{D13609CC-BF64-4283-B375-996ED0D6E430}">
      <dgm:prSet/>
      <dgm:spPr/>
      <dgm:t>
        <a:bodyPr/>
        <a:lstStyle/>
        <a:p>
          <a:endParaRPr lang="de-DE" sz="2400">
            <a:latin typeface="+mn-lt"/>
          </a:endParaRPr>
        </a:p>
      </dgm:t>
    </dgm:pt>
    <dgm:pt modelId="{95A280FD-9DD1-42AB-82EC-4058973521FC}" type="sibTrans" cxnId="{D13609CC-BF64-4283-B375-996ED0D6E430}">
      <dgm:prSet/>
      <dgm:spPr/>
      <dgm:t>
        <a:bodyPr/>
        <a:lstStyle/>
        <a:p>
          <a:endParaRPr lang="de-DE" sz="2400">
            <a:latin typeface="+mn-lt"/>
          </a:endParaRPr>
        </a:p>
      </dgm:t>
    </dgm:pt>
    <dgm:pt modelId="{11880C8A-DE3B-4D4A-BB2A-56AB99C538BE}">
      <dgm:prSet phldrT="[Text]" custT="1"/>
      <dgm:spPr/>
      <dgm:t>
        <a:bodyPr/>
        <a:lstStyle/>
        <a:p>
          <a:pPr algn="ctr"/>
          <a:r>
            <a:rPr lang="en-US" sz="1800" b="1" i="0" dirty="0">
              <a:solidFill>
                <a:srgbClr val="92D050"/>
              </a:solidFill>
              <a:effectLst/>
              <a:latin typeface="Söhne"/>
            </a:rPr>
            <a:t>INTERESTS:</a:t>
          </a:r>
        </a:p>
        <a:p>
          <a:pPr algn="ctr"/>
          <a:r>
            <a:rPr lang="en-US" sz="1800" b="0" i="0" dirty="0">
              <a:solidFill>
                <a:srgbClr val="92D050"/>
              </a:solidFill>
              <a:effectLst/>
              <a:latin typeface="Söhne"/>
            </a:rPr>
            <a:t>Educational Content: </a:t>
          </a:r>
          <a:r>
            <a:rPr lang="en-US" sz="1800" b="0" dirty="0">
              <a:solidFill>
                <a:srgbClr val="92D050"/>
              </a:solidFill>
              <a:latin typeface="Söhne"/>
            </a:rPr>
            <a:t>O</a:t>
          </a:r>
          <a:r>
            <a:rPr lang="en-US" sz="1800" b="0" i="0" dirty="0">
              <a:solidFill>
                <a:srgbClr val="92D050"/>
              </a:solidFill>
              <a:effectLst/>
              <a:latin typeface="Söhne"/>
            </a:rPr>
            <a:t>ffer informative content on your website and social media platforms about the nutritional value of your meals and the importance of balanced eating.</a:t>
          </a:r>
          <a:endParaRPr lang="de-DE" sz="1800" b="0" dirty="0">
            <a:solidFill>
              <a:srgbClr val="92D050"/>
            </a:solidFill>
            <a:latin typeface="+mn-lt"/>
            <a:cs typeface="Arial" panose="020B0604020202020204" pitchFamily="34" charset="0"/>
          </a:endParaRPr>
        </a:p>
      </dgm:t>
    </dgm:pt>
    <dgm:pt modelId="{ED62723E-6919-451D-A1CC-9607B26064A4}" type="parTrans" cxnId="{1E291445-3153-461C-AB66-06E1B7809C99}">
      <dgm:prSet/>
      <dgm:spPr/>
      <dgm:t>
        <a:bodyPr/>
        <a:lstStyle/>
        <a:p>
          <a:endParaRPr lang="de-DE" sz="2400">
            <a:latin typeface="+mn-lt"/>
          </a:endParaRPr>
        </a:p>
      </dgm:t>
    </dgm:pt>
    <dgm:pt modelId="{31871C92-E695-4083-AA22-764C465EC697}" type="sibTrans" cxnId="{1E291445-3153-461C-AB66-06E1B7809C99}">
      <dgm:prSet/>
      <dgm:spPr/>
      <dgm:t>
        <a:bodyPr/>
        <a:lstStyle/>
        <a:p>
          <a:endParaRPr lang="de-DE" sz="2400">
            <a:latin typeface="+mn-lt"/>
          </a:endParaRPr>
        </a:p>
      </dgm:t>
    </dgm:pt>
    <dgm:pt modelId="{D8783527-D5E7-4F04-B0F3-E1AEFA6F2585}" type="pres">
      <dgm:prSet presAssocID="{68C08995-0A06-4692-A667-D87FC34CAEDF}" presName="Name0" presStyleCnt="0">
        <dgm:presLayoutVars>
          <dgm:dir/>
          <dgm:animLvl val="lvl"/>
          <dgm:resizeHandles val="exact"/>
        </dgm:presLayoutVars>
      </dgm:prSet>
      <dgm:spPr/>
    </dgm:pt>
    <dgm:pt modelId="{0AC996AF-C876-4ABA-893C-DD32AC8BC5F9}" type="pres">
      <dgm:prSet presAssocID="{1B77F4E2-4054-44C5-8439-BAAC1D809E85}" presName="Name8" presStyleCnt="0"/>
      <dgm:spPr/>
    </dgm:pt>
    <dgm:pt modelId="{7C2B6F5A-5F5A-42A7-BB03-8526EC8ECB0E}" type="pres">
      <dgm:prSet presAssocID="{1B77F4E2-4054-44C5-8439-BAAC1D809E85}" presName="level" presStyleLbl="node1" presStyleIdx="0" presStyleCnt="4" custLinFactNeighborX="-63949" custLinFactNeighborY="3106">
        <dgm:presLayoutVars>
          <dgm:chMax val="1"/>
          <dgm:bulletEnabled val="1"/>
        </dgm:presLayoutVars>
      </dgm:prSet>
      <dgm:spPr/>
    </dgm:pt>
    <dgm:pt modelId="{60E5429C-6DFB-41DC-A7D6-2B3DF2243655}" type="pres">
      <dgm:prSet presAssocID="{1B77F4E2-4054-44C5-8439-BAAC1D809E85}" presName="levelTx" presStyleLbl="revTx" presStyleIdx="0" presStyleCnt="0">
        <dgm:presLayoutVars>
          <dgm:chMax val="1"/>
          <dgm:bulletEnabled val="1"/>
        </dgm:presLayoutVars>
      </dgm:prSet>
      <dgm:spPr/>
    </dgm:pt>
    <dgm:pt modelId="{CFBD61D2-733F-48B8-B975-93303805372D}" type="pres">
      <dgm:prSet presAssocID="{11880C8A-DE3B-4D4A-BB2A-56AB99C538BE}" presName="Name8" presStyleCnt="0"/>
      <dgm:spPr/>
    </dgm:pt>
    <dgm:pt modelId="{E7BA9A3F-62F1-4C8A-9110-30A46B9CC3D7}" type="pres">
      <dgm:prSet presAssocID="{11880C8A-DE3B-4D4A-BB2A-56AB99C538BE}" presName="level" presStyleLbl="node1" presStyleIdx="1" presStyleCnt="4" custScaleX="101059" custScaleY="163324" custLinFactNeighborX="-288" custLinFactNeighborY="127">
        <dgm:presLayoutVars>
          <dgm:chMax val="1"/>
          <dgm:bulletEnabled val="1"/>
        </dgm:presLayoutVars>
      </dgm:prSet>
      <dgm:spPr/>
    </dgm:pt>
    <dgm:pt modelId="{C3CAF407-6D4B-4D01-83B9-AA702E086A23}" type="pres">
      <dgm:prSet presAssocID="{11880C8A-DE3B-4D4A-BB2A-56AB99C538BE}" presName="levelTx" presStyleLbl="revTx" presStyleIdx="0" presStyleCnt="0">
        <dgm:presLayoutVars>
          <dgm:chMax val="1"/>
          <dgm:bulletEnabled val="1"/>
        </dgm:presLayoutVars>
      </dgm:prSet>
      <dgm:spPr/>
    </dgm:pt>
    <dgm:pt modelId="{92629B2F-F5EF-490D-9F78-E72B81C8853D}" type="pres">
      <dgm:prSet presAssocID="{89124381-D640-426D-B253-4D1A874C75B4}" presName="Name8" presStyleCnt="0"/>
      <dgm:spPr/>
    </dgm:pt>
    <dgm:pt modelId="{DE969564-BBE0-4263-AB30-F2604A7E43AA}" type="pres">
      <dgm:prSet presAssocID="{89124381-D640-426D-B253-4D1A874C75B4}" presName="level" presStyleLbl="node1" presStyleIdx="2" presStyleCnt="4" custScaleX="106817" custScaleY="157086" custLinFactNeighborX="-160" custLinFactNeighborY="-888">
        <dgm:presLayoutVars>
          <dgm:chMax val="1"/>
          <dgm:bulletEnabled val="1"/>
        </dgm:presLayoutVars>
      </dgm:prSet>
      <dgm:spPr/>
    </dgm:pt>
    <dgm:pt modelId="{F194EA57-6578-4F08-8E05-068A297086B1}" type="pres">
      <dgm:prSet presAssocID="{89124381-D640-426D-B253-4D1A874C75B4}" presName="levelTx" presStyleLbl="revTx" presStyleIdx="0" presStyleCnt="0">
        <dgm:presLayoutVars>
          <dgm:chMax val="1"/>
          <dgm:bulletEnabled val="1"/>
        </dgm:presLayoutVars>
      </dgm:prSet>
      <dgm:spPr/>
    </dgm:pt>
    <dgm:pt modelId="{FB8D457D-B452-4DE6-AF3A-0A701F05EF3B}" type="pres">
      <dgm:prSet presAssocID="{D4302C08-0B0E-4DFF-B831-670196B8A703}" presName="Name8" presStyleCnt="0"/>
      <dgm:spPr/>
    </dgm:pt>
    <dgm:pt modelId="{39C83C79-88BF-48E6-B687-122D3FA17668}" type="pres">
      <dgm:prSet presAssocID="{D4302C08-0B0E-4DFF-B831-670196B8A703}" presName="level" presStyleLbl="node1" presStyleIdx="3" presStyleCnt="4" custScaleX="176695" custScaleY="187456" custLinFactNeighborX="-77" custLinFactNeighborY="-12780">
        <dgm:presLayoutVars>
          <dgm:chMax val="1"/>
          <dgm:bulletEnabled val="1"/>
        </dgm:presLayoutVars>
      </dgm:prSet>
      <dgm:spPr/>
    </dgm:pt>
    <dgm:pt modelId="{0F60B76B-398B-45B6-9BE6-BDA64C0F093D}" type="pres">
      <dgm:prSet presAssocID="{D4302C08-0B0E-4DFF-B831-670196B8A703}" presName="levelTx" presStyleLbl="revTx" presStyleIdx="0" presStyleCnt="0">
        <dgm:presLayoutVars>
          <dgm:chMax val="1"/>
          <dgm:bulletEnabled val="1"/>
        </dgm:presLayoutVars>
      </dgm:prSet>
      <dgm:spPr/>
    </dgm:pt>
  </dgm:ptLst>
  <dgm:cxnLst>
    <dgm:cxn modelId="{2255E916-F98E-4667-9893-DF40C3CF220E}" srcId="{68C08995-0A06-4692-A667-D87FC34CAEDF}" destId="{89124381-D640-426D-B253-4D1A874C75B4}" srcOrd="2" destOrd="0" parTransId="{E7A18DAA-BC05-4839-9C1F-A64F22600D8C}" sibTransId="{5B0535CC-E61B-420F-921D-62F4C85520B5}"/>
    <dgm:cxn modelId="{51A0D222-941D-4FB5-A328-468F2F5CDC12}" type="presOf" srcId="{89124381-D640-426D-B253-4D1A874C75B4}" destId="{DE969564-BBE0-4263-AB30-F2604A7E43AA}" srcOrd="0" destOrd="0" presId="urn:microsoft.com/office/officeart/2005/8/layout/pyramid3"/>
    <dgm:cxn modelId="{5A0BA52F-5C34-4EE2-B04D-9A7AE83FCF68}" type="presOf" srcId="{89124381-D640-426D-B253-4D1A874C75B4}" destId="{F194EA57-6578-4F08-8E05-068A297086B1}" srcOrd="1" destOrd="0" presId="urn:microsoft.com/office/officeart/2005/8/layout/pyramid3"/>
    <dgm:cxn modelId="{1E291445-3153-461C-AB66-06E1B7809C99}" srcId="{68C08995-0A06-4692-A667-D87FC34CAEDF}" destId="{11880C8A-DE3B-4D4A-BB2A-56AB99C538BE}" srcOrd="1" destOrd="0" parTransId="{ED62723E-6919-451D-A1CC-9607B26064A4}" sibTransId="{31871C92-E695-4083-AA22-764C465EC697}"/>
    <dgm:cxn modelId="{1D277A4C-9745-40BB-AE94-1F72656204D2}" type="presOf" srcId="{68C08995-0A06-4692-A667-D87FC34CAEDF}" destId="{D8783527-D5E7-4F04-B0F3-E1AEFA6F2585}" srcOrd="0" destOrd="0" presId="urn:microsoft.com/office/officeart/2005/8/layout/pyramid3"/>
    <dgm:cxn modelId="{160DBD7D-DED5-4C39-A009-75CFF1B78622}" type="presOf" srcId="{D4302C08-0B0E-4DFF-B831-670196B8A703}" destId="{0F60B76B-398B-45B6-9BE6-BDA64C0F093D}" srcOrd="1" destOrd="0" presId="urn:microsoft.com/office/officeart/2005/8/layout/pyramid3"/>
    <dgm:cxn modelId="{2559F681-0269-492E-B9B5-054676E12BC2}" type="presOf" srcId="{1B77F4E2-4054-44C5-8439-BAAC1D809E85}" destId="{60E5429C-6DFB-41DC-A7D6-2B3DF2243655}" srcOrd="1" destOrd="0" presId="urn:microsoft.com/office/officeart/2005/8/layout/pyramid3"/>
    <dgm:cxn modelId="{626E3B87-7369-48F5-BA52-CB3CC15B3AB4}" type="presOf" srcId="{11880C8A-DE3B-4D4A-BB2A-56AB99C538BE}" destId="{E7BA9A3F-62F1-4C8A-9110-30A46B9CC3D7}" srcOrd="0" destOrd="0" presId="urn:microsoft.com/office/officeart/2005/8/layout/pyramid3"/>
    <dgm:cxn modelId="{D13609CC-BF64-4283-B375-996ED0D6E430}" srcId="{68C08995-0A06-4692-A667-D87FC34CAEDF}" destId="{D4302C08-0B0E-4DFF-B831-670196B8A703}" srcOrd="3" destOrd="0" parTransId="{34BF3499-FD55-441F-AF06-BBB55804704C}" sibTransId="{95A280FD-9DD1-42AB-82EC-4058973521FC}"/>
    <dgm:cxn modelId="{AA7722EC-B4A1-4700-B11C-068B084FC693}" type="presOf" srcId="{1B77F4E2-4054-44C5-8439-BAAC1D809E85}" destId="{7C2B6F5A-5F5A-42A7-BB03-8526EC8ECB0E}" srcOrd="0" destOrd="0" presId="urn:microsoft.com/office/officeart/2005/8/layout/pyramid3"/>
    <dgm:cxn modelId="{352B50F2-515B-468D-B9E0-80AFBFE3C89A}" type="presOf" srcId="{11880C8A-DE3B-4D4A-BB2A-56AB99C538BE}" destId="{C3CAF407-6D4B-4D01-83B9-AA702E086A23}" srcOrd="1" destOrd="0" presId="urn:microsoft.com/office/officeart/2005/8/layout/pyramid3"/>
    <dgm:cxn modelId="{804B3AFA-B2BB-4EE9-A456-D781CEA2595F}" type="presOf" srcId="{D4302C08-0B0E-4DFF-B831-670196B8A703}" destId="{39C83C79-88BF-48E6-B687-122D3FA17668}" srcOrd="0" destOrd="0" presId="urn:microsoft.com/office/officeart/2005/8/layout/pyramid3"/>
    <dgm:cxn modelId="{6F7BCFFC-5685-445A-8A80-F7B3A816B052}" srcId="{68C08995-0A06-4692-A667-D87FC34CAEDF}" destId="{1B77F4E2-4054-44C5-8439-BAAC1D809E85}" srcOrd="0" destOrd="0" parTransId="{C067D827-58D6-4BB7-B862-87652879F687}" sibTransId="{DCC0FA10-27F4-428E-A55C-7BFE43B8D6A1}"/>
    <dgm:cxn modelId="{EAAFBB5E-35B5-410F-AF10-7FC0F635084F}" type="presParOf" srcId="{D8783527-D5E7-4F04-B0F3-E1AEFA6F2585}" destId="{0AC996AF-C876-4ABA-893C-DD32AC8BC5F9}" srcOrd="0" destOrd="0" presId="urn:microsoft.com/office/officeart/2005/8/layout/pyramid3"/>
    <dgm:cxn modelId="{5D5A3505-65DA-4631-9442-54E0B9DC1AD0}" type="presParOf" srcId="{0AC996AF-C876-4ABA-893C-DD32AC8BC5F9}" destId="{7C2B6F5A-5F5A-42A7-BB03-8526EC8ECB0E}" srcOrd="0" destOrd="0" presId="urn:microsoft.com/office/officeart/2005/8/layout/pyramid3"/>
    <dgm:cxn modelId="{97A2117A-EB7A-4BC0-B2FB-5870B696E56C}" type="presParOf" srcId="{0AC996AF-C876-4ABA-893C-DD32AC8BC5F9}" destId="{60E5429C-6DFB-41DC-A7D6-2B3DF2243655}" srcOrd="1" destOrd="0" presId="urn:microsoft.com/office/officeart/2005/8/layout/pyramid3"/>
    <dgm:cxn modelId="{28C0B70D-B779-40B5-912A-4104E2E8A077}" type="presParOf" srcId="{D8783527-D5E7-4F04-B0F3-E1AEFA6F2585}" destId="{CFBD61D2-733F-48B8-B975-93303805372D}" srcOrd="1" destOrd="0" presId="urn:microsoft.com/office/officeart/2005/8/layout/pyramid3"/>
    <dgm:cxn modelId="{BB68F354-BF69-4407-AEDA-CE1E522ACC21}" type="presParOf" srcId="{CFBD61D2-733F-48B8-B975-93303805372D}" destId="{E7BA9A3F-62F1-4C8A-9110-30A46B9CC3D7}" srcOrd="0" destOrd="0" presId="urn:microsoft.com/office/officeart/2005/8/layout/pyramid3"/>
    <dgm:cxn modelId="{844F77DF-4836-471B-9523-450BD476FD9E}" type="presParOf" srcId="{CFBD61D2-733F-48B8-B975-93303805372D}" destId="{C3CAF407-6D4B-4D01-83B9-AA702E086A23}" srcOrd="1" destOrd="0" presId="urn:microsoft.com/office/officeart/2005/8/layout/pyramid3"/>
    <dgm:cxn modelId="{C2466E5C-9F83-46AA-8C90-F1C5C4BEB33D}" type="presParOf" srcId="{D8783527-D5E7-4F04-B0F3-E1AEFA6F2585}" destId="{92629B2F-F5EF-490D-9F78-E72B81C8853D}" srcOrd="2" destOrd="0" presId="urn:microsoft.com/office/officeart/2005/8/layout/pyramid3"/>
    <dgm:cxn modelId="{E9F1C14F-6C43-44BE-B756-3374CAE2D54E}" type="presParOf" srcId="{92629B2F-F5EF-490D-9F78-E72B81C8853D}" destId="{DE969564-BBE0-4263-AB30-F2604A7E43AA}" srcOrd="0" destOrd="0" presId="urn:microsoft.com/office/officeart/2005/8/layout/pyramid3"/>
    <dgm:cxn modelId="{3BF7A85C-EC5C-4ADD-A53C-D7092EBAA177}" type="presParOf" srcId="{92629B2F-F5EF-490D-9F78-E72B81C8853D}" destId="{F194EA57-6578-4F08-8E05-068A297086B1}" srcOrd="1" destOrd="0" presId="urn:microsoft.com/office/officeart/2005/8/layout/pyramid3"/>
    <dgm:cxn modelId="{34886542-9432-4736-A3AC-68792368B32C}" type="presParOf" srcId="{D8783527-D5E7-4F04-B0F3-E1AEFA6F2585}" destId="{FB8D457D-B452-4DE6-AF3A-0A701F05EF3B}" srcOrd="3" destOrd="0" presId="urn:microsoft.com/office/officeart/2005/8/layout/pyramid3"/>
    <dgm:cxn modelId="{04D0AF78-B6CB-4C09-A500-35E0920293B1}" type="presParOf" srcId="{FB8D457D-B452-4DE6-AF3A-0A701F05EF3B}" destId="{39C83C79-88BF-48E6-B687-122D3FA17668}" srcOrd="0" destOrd="0" presId="urn:microsoft.com/office/officeart/2005/8/layout/pyramid3"/>
    <dgm:cxn modelId="{29D67A0C-4E06-4F21-B3BD-00C1431D8DFC}" type="presParOf" srcId="{FB8D457D-B452-4DE6-AF3A-0A701F05EF3B}" destId="{0F60B76B-398B-45B6-9BE6-BDA64C0F093D}" srcOrd="1" destOrd="0" presId="urn:microsoft.com/office/officeart/2005/8/layout/pyramid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E2AAFC-BEAE-481D-B557-81DE68A237F7}">
      <dsp:nvSpPr>
        <dsp:cNvPr id="0" name=""/>
        <dsp:cNvSpPr/>
      </dsp:nvSpPr>
      <dsp:spPr>
        <a:xfrm>
          <a:off x="747265" y="0"/>
          <a:ext cx="6125469" cy="5481650"/>
        </a:xfrm>
        <a:prstGeom prst="ellipse">
          <a:avLst/>
        </a:prstGeom>
        <a:solidFill>
          <a:schemeClr val="lt1">
            <a:hueOff val="0"/>
            <a:satOff val="0"/>
            <a:lumOff val="0"/>
            <a:alphaOff val="0"/>
          </a:schemeClr>
        </a:solidFill>
        <a:ln w="19050" cap="rnd"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alibri" panose="020F0502020204030204"/>
              <a:ea typeface="+mn-ea"/>
              <a:cs typeface="+mn-cs"/>
            </a:rPr>
            <a:t>Recycling the mechanical products</a:t>
          </a:r>
          <a:endParaRPr lang="en-IN" sz="1200" kern="1200" dirty="0">
            <a:latin typeface="Calibri" panose="020F0502020204030204"/>
            <a:ea typeface="+mn-ea"/>
            <a:cs typeface="+mn-cs"/>
          </a:endParaRPr>
        </a:p>
      </dsp:txBody>
      <dsp:txXfrm>
        <a:off x="2739574" y="274082"/>
        <a:ext cx="2140851" cy="822247"/>
      </dsp:txXfrm>
    </dsp:sp>
    <dsp:sp modelId="{5783AC22-EAAA-4B02-9505-F9F67BC8F71A}">
      <dsp:nvSpPr>
        <dsp:cNvPr id="0" name=""/>
        <dsp:cNvSpPr/>
      </dsp:nvSpPr>
      <dsp:spPr>
        <a:xfrm>
          <a:off x="1380649" y="1370412"/>
          <a:ext cx="4795388" cy="4111237"/>
        </a:xfrm>
        <a:prstGeom prst="ellipse">
          <a:avLst/>
        </a:prstGeom>
        <a:solidFill>
          <a:schemeClr val="lt1">
            <a:hueOff val="0"/>
            <a:satOff val="0"/>
            <a:lumOff val="0"/>
            <a:alphaOff val="0"/>
          </a:schemeClr>
        </a:solidFill>
        <a:ln w="19050" cap="rnd"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alibri" panose="020F0502020204030204"/>
              <a:ea typeface="+mn-ea"/>
              <a:cs typeface="+mn-cs"/>
            </a:rPr>
            <a:t>Reutilize by manufacturing that technical products</a:t>
          </a:r>
          <a:endParaRPr lang="en-IN" sz="1200" kern="1200" dirty="0">
            <a:latin typeface="Calibri" panose="020F0502020204030204"/>
            <a:ea typeface="+mn-ea"/>
            <a:cs typeface="+mn-cs"/>
          </a:endParaRPr>
        </a:p>
      </dsp:txBody>
      <dsp:txXfrm>
        <a:off x="2661017" y="1627364"/>
        <a:ext cx="2234651" cy="770857"/>
      </dsp:txXfrm>
    </dsp:sp>
    <dsp:sp modelId="{0927306A-DE0F-4C43-94ED-305F00916AD7}">
      <dsp:nvSpPr>
        <dsp:cNvPr id="0" name=""/>
        <dsp:cNvSpPr/>
      </dsp:nvSpPr>
      <dsp:spPr>
        <a:xfrm>
          <a:off x="2000548" y="2740825"/>
          <a:ext cx="3618903" cy="2740825"/>
        </a:xfrm>
        <a:prstGeom prst="ellipse">
          <a:avLst/>
        </a:prstGeom>
        <a:solidFill>
          <a:schemeClr val="lt1">
            <a:hueOff val="0"/>
            <a:satOff val="0"/>
            <a:lumOff val="0"/>
            <a:alphaOff val="0"/>
          </a:schemeClr>
        </a:solidFill>
        <a:ln w="19050" cap="rnd"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alibri" panose="020F0502020204030204"/>
              <a:ea typeface="+mn-ea"/>
              <a:cs typeface="+mn-cs"/>
            </a:rPr>
            <a:t>In this we will take the waste product from the customers and give them the amount according to the raw prices. </a:t>
          </a:r>
          <a:endParaRPr lang="en-IN" sz="1200" kern="1200" dirty="0">
            <a:latin typeface="Calibri" panose="020F0502020204030204"/>
            <a:ea typeface="+mn-ea"/>
            <a:cs typeface="+mn-cs"/>
          </a:endParaRPr>
        </a:p>
      </dsp:txBody>
      <dsp:txXfrm>
        <a:off x="2530524" y="3426031"/>
        <a:ext cx="2558950" cy="13704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2B6F5A-5F5A-42A7-BB03-8526EC8ECB0E}">
      <dsp:nvSpPr>
        <dsp:cNvPr id="0" name=""/>
        <dsp:cNvSpPr/>
      </dsp:nvSpPr>
      <dsp:spPr>
        <a:xfrm rot="10800000">
          <a:off x="0" y="39163"/>
          <a:ext cx="5665027" cy="1260890"/>
        </a:xfrm>
        <a:prstGeom prst="trapezoid">
          <a:avLst>
            <a:gd name="adj" fmla="val 36956"/>
          </a:avLst>
        </a:prstGeom>
        <a:solidFill>
          <a:schemeClr val="lt1">
            <a:hueOff val="0"/>
            <a:satOff val="0"/>
            <a:lumOff val="0"/>
            <a:alphaOff val="0"/>
          </a:schemeClr>
        </a:solidFill>
        <a:ln w="19050"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de-DE" sz="1800" b="1" kern="1200" dirty="0">
              <a:solidFill>
                <a:srgbClr val="92D050"/>
              </a:solidFill>
              <a:latin typeface="+mn-lt"/>
              <a:cs typeface="Arial" panose="020B0604020202020204" pitchFamily="34" charset="0"/>
            </a:rPr>
            <a:t>TARGET MARKET:</a:t>
          </a:r>
        </a:p>
        <a:p>
          <a:pPr marL="0" lvl="0" indent="0" algn="ctr" defTabSz="800100">
            <a:lnSpc>
              <a:spcPct val="90000"/>
            </a:lnSpc>
            <a:spcBef>
              <a:spcPct val="0"/>
            </a:spcBef>
            <a:spcAft>
              <a:spcPct val="35000"/>
            </a:spcAft>
            <a:buNone/>
          </a:pPr>
          <a:r>
            <a:rPr lang="en-US" sz="1800" b="0" i="0" kern="1200" dirty="0">
              <a:solidFill>
                <a:srgbClr val="92D050"/>
              </a:solidFill>
              <a:effectLst/>
              <a:latin typeface="Söhne"/>
            </a:rPr>
            <a:t>Content Marketing </a:t>
          </a:r>
          <a:endParaRPr lang="de-DE" sz="1800" b="0" i="0" kern="1200" dirty="0">
            <a:solidFill>
              <a:srgbClr val="92D050"/>
            </a:solidFill>
            <a:effectLst/>
            <a:cs typeface="Arial" panose="020B0604020202020204" pitchFamily="34" charset="0"/>
          </a:endParaRPr>
        </a:p>
        <a:p>
          <a:pPr marL="0" lvl="0" indent="0" algn="ctr" defTabSz="800100">
            <a:lnSpc>
              <a:spcPct val="90000"/>
            </a:lnSpc>
            <a:spcBef>
              <a:spcPct val="0"/>
            </a:spcBef>
            <a:spcAft>
              <a:spcPct val="35000"/>
            </a:spcAft>
            <a:buNone/>
          </a:pPr>
          <a:r>
            <a:rPr lang="en-US" sz="1800" b="0" i="0" kern="1200" dirty="0">
              <a:solidFill>
                <a:srgbClr val="92D050"/>
              </a:solidFill>
              <a:effectLst/>
              <a:latin typeface="Söhne"/>
            </a:rPr>
            <a:t>Online Presence</a:t>
          </a:r>
          <a:endParaRPr lang="de-DE" sz="1800" b="0" kern="1200" dirty="0">
            <a:solidFill>
              <a:srgbClr val="92D050"/>
            </a:solidFill>
            <a:latin typeface="+mn-lt"/>
            <a:cs typeface="Arial" panose="020B0604020202020204" pitchFamily="34" charset="0"/>
          </a:endParaRPr>
        </a:p>
      </dsp:txBody>
      <dsp:txXfrm rot="-10800000">
        <a:off x="991379" y="39163"/>
        <a:ext cx="3682267" cy="1260890"/>
      </dsp:txXfrm>
    </dsp:sp>
    <dsp:sp modelId="{E7BA9A3F-62F1-4C8A-9110-30A46B9CC3D7}">
      <dsp:nvSpPr>
        <dsp:cNvPr id="0" name=""/>
        <dsp:cNvSpPr/>
      </dsp:nvSpPr>
      <dsp:spPr>
        <a:xfrm rot="10800000">
          <a:off x="427283" y="1262491"/>
          <a:ext cx="4783196" cy="2059336"/>
        </a:xfrm>
        <a:prstGeom prst="trapezoid">
          <a:avLst>
            <a:gd name="adj" fmla="val 36956"/>
          </a:avLst>
        </a:prstGeom>
        <a:solidFill>
          <a:schemeClr val="lt1">
            <a:hueOff val="0"/>
            <a:satOff val="0"/>
            <a:lumOff val="0"/>
            <a:alphaOff val="0"/>
          </a:schemeClr>
        </a:solidFill>
        <a:ln w="19050"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i="0" kern="1200" dirty="0">
              <a:solidFill>
                <a:srgbClr val="92D050"/>
              </a:solidFill>
              <a:effectLst/>
              <a:latin typeface="Söhne"/>
            </a:rPr>
            <a:t>INTERESTS:</a:t>
          </a:r>
        </a:p>
        <a:p>
          <a:pPr marL="0" lvl="0" indent="0" algn="ctr" defTabSz="800100">
            <a:lnSpc>
              <a:spcPct val="90000"/>
            </a:lnSpc>
            <a:spcBef>
              <a:spcPct val="0"/>
            </a:spcBef>
            <a:spcAft>
              <a:spcPct val="35000"/>
            </a:spcAft>
            <a:buNone/>
          </a:pPr>
          <a:r>
            <a:rPr lang="en-US" sz="1800" b="0" i="0" kern="1200" dirty="0">
              <a:solidFill>
                <a:srgbClr val="92D050"/>
              </a:solidFill>
              <a:effectLst/>
              <a:latin typeface="Söhne"/>
            </a:rPr>
            <a:t>Educational Content: </a:t>
          </a:r>
          <a:r>
            <a:rPr lang="en-US" sz="1800" b="0" kern="1200" dirty="0">
              <a:solidFill>
                <a:srgbClr val="92D050"/>
              </a:solidFill>
              <a:latin typeface="Söhne"/>
            </a:rPr>
            <a:t>O</a:t>
          </a:r>
          <a:r>
            <a:rPr lang="en-US" sz="1800" b="0" i="0" kern="1200" dirty="0">
              <a:solidFill>
                <a:srgbClr val="92D050"/>
              </a:solidFill>
              <a:effectLst/>
              <a:latin typeface="Söhne"/>
            </a:rPr>
            <a:t>ffer informative content on your website and social media platforms about the nutritional value of your meals and the importance of balanced eating.</a:t>
          </a:r>
          <a:endParaRPr lang="de-DE" sz="1800" b="0" kern="1200" dirty="0">
            <a:solidFill>
              <a:srgbClr val="92D050"/>
            </a:solidFill>
            <a:latin typeface="+mn-lt"/>
            <a:cs typeface="Arial" panose="020B0604020202020204" pitchFamily="34" charset="0"/>
          </a:endParaRPr>
        </a:p>
      </dsp:txBody>
      <dsp:txXfrm rot="-10800000">
        <a:off x="1264343" y="1262491"/>
        <a:ext cx="3109078" cy="2059336"/>
      </dsp:txXfrm>
    </dsp:sp>
    <dsp:sp modelId="{DE969564-BBE0-4263-AB30-F2604A7E43AA}">
      <dsp:nvSpPr>
        <dsp:cNvPr id="0" name=""/>
        <dsp:cNvSpPr/>
      </dsp:nvSpPr>
      <dsp:spPr>
        <a:xfrm rot="10800000">
          <a:off x="1112444" y="3309030"/>
          <a:ext cx="3429862" cy="1980682"/>
        </a:xfrm>
        <a:prstGeom prst="trapezoid">
          <a:avLst>
            <a:gd name="adj" fmla="val 36956"/>
          </a:avLst>
        </a:prstGeom>
        <a:solidFill>
          <a:schemeClr val="lt1">
            <a:hueOff val="0"/>
            <a:satOff val="0"/>
            <a:lumOff val="0"/>
            <a:alphaOff val="0"/>
          </a:schemeClr>
        </a:solidFill>
        <a:ln w="19050"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de-DE" sz="1800" b="1" kern="1200" dirty="0">
              <a:solidFill>
                <a:srgbClr val="92D050"/>
              </a:solidFill>
              <a:latin typeface="+mn-lt"/>
              <a:cs typeface="Arial" panose="020B0604020202020204" pitchFamily="34" charset="0"/>
            </a:rPr>
            <a:t>OPPORTUNITIES/PROSPECTS</a:t>
          </a:r>
        </a:p>
        <a:p>
          <a:pPr marL="0" lvl="0" indent="0" algn="ctr" defTabSz="800100">
            <a:lnSpc>
              <a:spcPct val="90000"/>
            </a:lnSpc>
            <a:spcBef>
              <a:spcPct val="0"/>
            </a:spcBef>
            <a:spcAft>
              <a:spcPct val="35000"/>
            </a:spcAft>
            <a:buNone/>
          </a:pPr>
          <a:r>
            <a:rPr lang="en-US" sz="1800" b="0" i="0" kern="1200" dirty="0">
              <a:solidFill>
                <a:srgbClr val="92D050"/>
              </a:solidFill>
              <a:effectLst/>
              <a:latin typeface="Söhne"/>
            </a:rPr>
            <a:t>Social Media Followers</a:t>
          </a:r>
        </a:p>
        <a:p>
          <a:pPr marL="0" lvl="0" indent="0" algn="ctr" defTabSz="800100">
            <a:lnSpc>
              <a:spcPct val="90000"/>
            </a:lnSpc>
            <a:spcBef>
              <a:spcPct val="0"/>
            </a:spcBef>
            <a:spcAft>
              <a:spcPct val="35000"/>
            </a:spcAft>
            <a:buNone/>
          </a:pPr>
          <a:r>
            <a:rPr lang="en-US" sz="1800" b="0" i="0" kern="1200" dirty="0">
              <a:solidFill>
                <a:srgbClr val="92D050"/>
              </a:solidFill>
              <a:effectLst/>
              <a:latin typeface="Söhne"/>
            </a:rPr>
            <a:t>Email Subscribers</a:t>
          </a:r>
          <a:endParaRPr lang="de-DE" sz="1800" b="0" kern="1200" dirty="0">
            <a:solidFill>
              <a:srgbClr val="92D050"/>
            </a:solidFill>
            <a:latin typeface="Söhne"/>
            <a:cs typeface="Arial" panose="020B0604020202020204" pitchFamily="34" charset="0"/>
          </a:endParaRPr>
        </a:p>
        <a:p>
          <a:pPr marL="0" lvl="0" indent="0" algn="ctr" defTabSz="800100">
            <a:lnSpc>
              <a:spcPct val="90000"/>
            </a:lnSpc>
            <a:spcBef>
              <a:spcPct val="0"/>
            </a:spcBef>
            <a:spcAft>
              <a:spcPct val="35000"/>
            </a:spcAft>
            <a:buNone/>
          </a:pPr>
          <a:r>
            <a:rPr lang="en-US" sz="1800" b="0" i="0" kern="1200" dirty="0">
              <a:solidFill>
                <a:srgbClr val="92D050"/>
              </a:solidFill>
              <a:effectLst/>
              <a:latin typeface="Söhne"/>
            </a:rPr>
            <a:t>Website Visitors</a:t>
          </a:r>
          <a:endParaRPr lang="de-DE" sz="1800" b="0" kern="1200" dirty="0">
            <a:solidFill>
              <a:srgbClr val="92D050"/>
            </a:solidFill>
            <a:latin typeface="+mn-lt"/>
            <a:cs typeface="Arial" panose="020B0604020202020204" pitchFamily="34" charset="0"/>
          </a:endParaRPr>
        </a:p>
      </dsp:txBody>
      <dsp:txXfrm rot="-10800000">
        <a:off x="1712670" y="3309030"/>
        <a:ext cx="2229410" cy="1980682"/>
      </dsp:txXfrm>
    </dsp:sp>
    <dsp:sp modelId="{39C83C79-88BF-48E6-B687-122D3FA17668}">
      <dsp:nvSpPr>
        <dsp:cNvPr id="0" name=""/>
        <dsp:cNvSpPr/>
      </dsp:nvSpPr>
      <dsp:spPr>
        <a:xfrm rot="10800000">
          <a:off x="1287735" y="5139767"/>
          <a:ext cx="3086865" cy="2363614"/>
        </a:xfrm>
        <a:prstGeom prst="trapezoid">
          <a:avLst>
            <a:gd name="adj" fmla="val 36956"/>
          </a:avLst>
        </a:prstGeom>
        <a:solidFill>
          <a:schemeClr val="lt1">
            <a:hueOff val="0"/>
            <a:satOff val="0"/>
            <a:lumOff val="0"/>
            <a:alphaOff val="0"/>
          </a:schemeClr>
        </a:solidFill>
        <a:ln w="19050"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100000"/>
            </a:lnSpc>
            <a:spcBef>
              <a:spcPct val="0"/>
            </a:spcBef>
            <a:spcAft>
              <a:spcPct val="35000"/>
            </a:spcAft>
            <a:buNone/>
          </a:pPr>
          <a:r>
            <a:rPr lang="de-DE" sz="1800" b="1" kern="1200" dirty="0">
              <a:solidFill>
                <a:srgbClr val="92D050"/>
              </a:solidFill>
              <a:latin typeface="+mn-lt"/>
              <a:cs typeface="Arial" panose="020B0604020202020204" pitchFamily="34" charset="0"/>
            </a:rPr>
            <a:t>CUSTOMER:</a:t>
          </a:r>
        </a:p>
        <a:p>
          <a:pPr marL="0" lvl="0" indent="0" algn="ctr" defTabSz="800100">
            <a:lnSpc>
              <a:spcPct val="100000"/>
            </a:lnSpc>
            <a:spcBef>
              <a:spcPct val="0"/>
            </a:spcBef>
            <a:spcAft>
              <a:spcPct val="35000"/>
            </a:spcAft>
            <a:buNone/>
          </a:pPr>
          <a:r>
            <a:rPr lang="en-US" sz="1800" b="0" i="0" kern="1200" dirty="0">
              <a:solidFill>
                <a:srgbClr val="92D050"/>
              </a:solidFill>
              <a:effectLst/>
              <a:latin typeface="Söhne"/>
            </a:rPr>
            <a:t>Order Fulfillment</a:t>
          </a:r>
          <a:endParaRPr lang="de-DE" sz="1800" b="0" i="0" kern="1200" dirty="0">
            <a:solidFill>
              <a:srgbClr val="92D050"/>
            </a:solidFill>
            <a:effectLst/>
            <a:cs typeface="Arial" panose="020B0604020202020204" pitchFamily="34" charset="0"/>
          </a:endParaRPr>
        </a:p>
        <a:p>
          <a:pPr marL="0" lvl="0" indent="0" algn="ctr" defTabSz="800100">
            <a:lnSpc>
              <a:spcPct val="100000"/>
            </a:lnSpc>
            <a:spcBef>
              <a:spcPct val="0"/>
            </a:spcBef>
            <a:spcAft>
              <a:spcPct val="35000"/>
            </a:spcAft>
            <a:buNone/>
          </a:pPr>
          <a:r>
            <a:rPr lang="en-US" sz="1800" b="0" i="0" kern="1200" dirty="0">
              <a:solidFill>
                <a:srgbClr val="92D050"/>
              </a:solidFill>
              <a:effectLst/>
              <a:latin typeface="Söhne"/>
            </a:rPr>
            <a:t>Gathering Feedback</a:t>
          </a:r>
          <a:endParaRPr lang="de-DE" sz="1800" b="0" kern="1200" dirty="0">
            <a:solidFill>
              <a:srgbClr val="92D050"/>
            </a:solidFill>
            <a:latin typeface="Söhne"/>
            <a:cs typeface="Arial" panose="020B0604020202020204" pitchFamily="34" charset="0"/>
          </a:endParaRPr>
        </a:p>
        <a:p>
          <a:pPr marL="0" lvl="0" indent="0" algn="ctr" defTabSz="800100">
            <a:lnSpc>
              <a:spcPct val="100000"/>
            </a:lnSpc>
            <a:spcBef>
              <a:spcPct val="0"/>
            </a:spcBef>
            <a:spcAft>
              <a:spcPct val="35000"/>
            </a:spcAft>
            <a:buNone/>
          </a:pPr>
          <a:r>
            <a:rPr lang="en-US" sz="1800" b="0" i="0" kern="1200" dirty="0">
              <a:solidFill>
                <a:srgbClr val="92D050"/>
              </a:solidFill>
              <a:effectLst/>
              <a:latin typeface="Söhne"/>
            </a:rPr>
            <a:t>Transaction</a:t>
          </a:r>
          <a:endParaRPr lang="en-US" sz="1800" b="0" kern="1200" dirty="0">
            <a:solidFill>
              <a:srgbClr val="92D050"/>
            </a:solidFill>
          </a:endParaRPr>
        </a:p>
        <a:p>
          <a:pPr marL="0" lvl="0" indent="0" algn="ctr" defTabSz="800100">
            <a:lnSpc>
              <a:spcPct val="90000"/>
            </a:lnSpc>
            <a:spcBef>
              <a:spcPct val="0"/>
            </a:spcBef>
            <a:spcAft>
              <a:spcPct val="35000"/>
            </a:spcAft>
            <a:buNone/>
          </a:pPr>
          <a:endParaRPr lang="de-DE" sz="1800" kern="1200" dirty="0">
            <a:latin typeface="+mn-lt"/>
            <a:cs typeface="Arial" panose="020B0604020202020204" pitchFamily="34" charset="0"/>
          </a:endParaRPr>
        </a:p>
      </dsp:txBody>
      <dsp:txXfrm rot="-10800000">
        <a:off x="1287735" y="5139767"/>
        <a:ext cx="3086865" cy="2363614"/>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FBF9E8-1F40-410A-A1CC-60BC60DB98B3}" type="datetimeFigureOut">
              <a:rPr lang="en-IN" smtClean="0"/>
              <a:t>22-01-2024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FE411-3744-4059-A83F-482351BF9D8B}" type="slidenum">
              <a:rPr lang="en-IN" smtClean="0"/>
              <a:t>‹#›</a:t>
            </a:fld>
            <a:endParaRPr lang="en-IN"/>
          </a:p>
        </p:txBody>
      </p:sp>
    </p:spTree>
    <p:extLst>
      <p:ext uri="{BB962C8B-B14F-4D97-AF65-F5344CB8AC3E}">
        <p14:creationId xmlns:p14="http://schemas.microsoft.com/office/powerpoint/2010/main" val="3792907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Time:</a:t>
            </a:r>
            <a:r>
              <a:rPr lang="en-US" b="1" baseline="0" dirty="0"/>
              <a:t> 7 mins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Get students to brainstorm on the customer persona and VPC </a:t>
            </a: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0BEB79-93E1-4BD7-A47D-89BD4B7805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7425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i="0" dirty="0"/>
              <a:t>Evaluation Criteria for</a:t>
            </a:r>
            <a:r>
              <a:rPr lang="en-IN" b="1" i="0" baseline="0" dirty="0"/>
              <a:t> slide 20 to 22</a:t>
            </a:r>
          </a:p>
          <a:p>
            <a:endParaRPr lang="en-IN" baseline="0" dirty="0"/>
          </a:p>
          <a:p>
            <a:r>
              <a:rPr lang="en-US" sz="1200" b="0" i="1" u="none" strike="noStrike" kern="1200" dirty="0">
                <a:solidFill>
                  <a:schemeClr val="tx1"/>
                </a:solidFill>
                <a:effectLst/>
                <a:latin typeface="+mn-lt"/>
                <a:ea typeface="+mn-ea"/>
                <a:cs typeface="+mn-cs"/>
              </a:rPr>
              <a:t>1. Does the venture have a Sales projections sheet with monthly sales targets and customer funnel defined for the next one year? (2 marks)</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2. Does the venture have an active social media presence, such as FB, </a:t>
            </a:r>
            <a:r>
              <a:rPr lang="en-US" sz="1200" b="0" i="1" u="none" strike="noStrike" kern="1200" dirty="0" err="1">
                <a:solidFill>
                  <a:schemeClr val="tx1"/>
                </a:solidFill>
                <a:effectLst/>
                <a:latin typeface="+mn-lt"/>
                <a:ea typeface="+mn-ea"/>
                <a:cs typeface="+mn-cs"/>
              </a:rPr>
              <a:t>Instagram</a:t>
            </a:r>
            <a:r>
              <a:rPr lang="en-US" sz="1200" b="0" i="1" u="none" strike="noStrike" kern="1200" dirty="0">
                <a:solidFill>
                  <a:schemeClr val="tx1"/>
                </a:solidFill>
                <a:effectLst/>
                <a:latin typeface="+mn-lt"/>
                <a:ea typeface="+mn-ea"/>
                <a:cs typeface="+mn-cs"/>
              </a:rPr>
              <a:t>, LinkedIn?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3. Do you have a well-thought out brand name, logo, and a Positioning statement?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4. Have you made an actual sale? (1 mark)</a:t>
            </a:r>
            <a:r>
              <a:rPr lang="en-US" i="1" dirty="0"/>
              <a:t> </a:t>
            </a:r>
            <a:endParaRPr lang="en-IN" i="1" dirty="0"/>
          </a:p>
        </p:txBody>
      </p:sp>
      <p:sp>
        <p:nvSpPr>
          <p:cNvPr id="4" name="Slide Number Placeholder 3"/>
          <p:cNvSpPr>
            <a:spLocks noGrp="1"/>
          </p:cNvSpPr>
          <p:nvPr>
            <p:ph type="sldNum" sz="quarter" idx="10"/>
          </p:nvPr>
        </p:nvSpPr>
        <p:spPr/>
        <p:txBody>
          <a:bodyPr/>
          <a:lstStyle/>
          <a:p>
            <a:fld id="{565F787C-D8F9-4047-8CC8-08AC13C2A058}"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898562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1146044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Evaluation Criteria for slide 24</a:t>
            </a:r>
          </a:p>
          <a:p>
            <a:endParaRPr lang="en-IN" i="1" dirty="0"/>
          </a:p>
          <a:p>
            <a:r>
              <a:rPr lang="en-US" sz="1200" b="0" i="1" u="none" strike="noStrike" kern="1200" dirty="0">
                <a:solidFill>
                  <a:schemeClr val="tx1"/>
                </a:solidFill>
                <a:effectLst/>
                <a:latin typeface="+mn-lt"/>
                <a:ea typeface="+mn-ea"/>
                <a:cs typeface="+mn-cs"/>
              </a:rPr>
              <a:t>1. Have you done their Unit Economics and come up with CAC, CLV, ARPU, Net and Gross Profit?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2. Do you have a plan on how to reduce their CAC and churn rate, and increase their CLV, ARPU, and Net Profit Margin? (2 marks)</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3. Is the capital asked for as per the Funding plan in line with the business?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4. How long will it take you to return the investment? (1 mark)</a:t>
            </a:r>
            <a:r>
              <a:rPr lang="en-US" i="1" dirty="0"/>
              <a:t> </a:t>
            </a:r>
            <a:endParaRPr lang="en-IN" i="1" dirty="0"/>
          </a:p>
        </p:txBody>
      </p:sp>
      <p:sp>
        <p:nvSpPr>
          <p:cNvPr id="4" name="Slide Number Placeholder 3"/>
          <p:cNvSpPr>
            <a:spLocks noGrp="1"/>
          </p:cNvSpPr>
          <p:nvPr>
            <p:ph type="sldNum" sz="quarter" idx="10"/>
          </p:nvPr>
        </p:nvSpPr>
        <p:spPr/>
        <p:txBody>
          <a:bodyPr/>
          <a:lstStyle/>
          <a:p>
            <a:fld id="{565F787C-D8F9-4047-8CC8-08AC13C2A058}" type="slidenum">
              <a:rPr lang="en-US" smtClean="0"/>
              <a:t>13</a:t>
            </a:fld>
            <a:endParaRPr lang="en-US"/>
          </a:p>
        </p:txBody>
      </p:sp>
    </p:spTree>
    <p:extLst>
      <p:ext uri="{BB962C8B-B14F-4D97-AF65-F5344CB8AC3E}">
        <p14:creationId xmlns:p14="http://schemas.microsoft.com/office/powerpoint/2010/main" val="4140494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Evaluation Criteria for slide 24</a:t>
            </a:r>
          </a:p>
          <a:p>
            <a:endParaRPr lang="en-IN" i="1" dirty="0"/>
          </a:p>
          <a:p>
            <a:r>
              <a:rPr lang="en-US" sz="1200" b="0" i="1" u="none" strike="noStrike" kern="1200" dirty="0">
                <a:solidFill>
                  <a:schemeClr val="tx1"/>
                </a:solidFill>
                <a:effectLst/>
                <a:latin typeface="+mn-lt"/>
                <a:ea typeface="+mn-ea"/>
                <a:cs typeface="+mn-cs"/>
              </a:rPr>
              <a:t>1. Have you done their Unit Economics and come up with CAC, CLV, ARPU, Net and Gross Profit?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2. Do you have a plan on how to reduce their CAC and churn rate, and increase their CLV, ARPU, and Net Profit Margin? (2 marks)</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3. Is the capital asked for as per the Funding plan in line with the business?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4. How long will it take you to return the investment? (1 mark)</a:t>
            </a:r>
            <a:r>
              <a:rPr lang="en-US" i="1" dirty="0"/>
              <a:t> </a:t>
            </a:r>
            <a:endParaRPr lang="en-IN" i="1" dirty="0"/>
          </a:p>
        </p:txBody>
      </p:sp>
      <p:sp>
        <p:nvSpPr>
          <p:cNvPr id="4" name="Slide Number Placeholder 3"/>
          <p:cNvSpPr>
            <a:spLocks noGrp="1"/>
          </p:cNvSpPr>
          <p:nvPr>
            <p:ph type="sldNum" sz="quarter" idx="10"/>
          </p:nvPr>
        </p:nvSpPr>
        <p:spPr/>
        <p:txBody>
          <a:bodyPr/>
          <a:lstStyle/>
          <a:p>
            <a:fld id="{565F787C-D8F9-4047-8CC8-08AC13C2A058}" type="slidenum">
              <a:rPr lang="en-US" smtClean="0"/>
              <a:t>14</a:t>
            </a:fld>
            <a:endParaRPr lang="en-US"/>
          </a:p>
        </p:txBody>
      </p:sp>
    </p:spTree>
    <p:extLst>
      <p:ext uri="{BB962C8B-B14F-4D97-AF65-F5344CB8AC3E}">
        <p14:creationId xmlns:p14="http://schemas.microsoft.com/office/powerpoint/2010/main" val="2112031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Evaluation Criteria for slide 24</a:t>
            </a:r>
          </a:p>
          <a:p>
            <a:endParaRPr lang="en-IN" i="1" dirty="0"/>
          </a:p>
          <a:p>
            <a:r>
              <a:rPr lang="en-US" sz="1200" b="0" i="1" u="none" strike="noStrike" kern="1200" dirty="0">
                <a:solidFill>
                  <a:schemeClr val="tx1"/>
                </a:solidFill>
                <a:effectLst/>
                <a:latin typeface="+mn-lt"/>
                <a:ea typeface="+mn-ea"/>
                <a:cs typeface="+mn-cs"/>
              </a:rPr>
              <a:t>1. Have you done their Unit Economics and come up with CAC, CLV, ARPU, Net and Gross Profit?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2. Do you have a plan on how to reduce their CAC and churn rate, and increase their CLV, ARPU, and Net Profit Margin? (2 marks)</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3. Is the capital asked for as per the Funding plan in line with the business?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4. How long will it take you to return the investment? (1 mark)</a:t>
            </a:r>
            <a:r>
              <a:rPr lang="en-US" i="1" dirty="0"/>
              <a:t> </a:t>
            </a:r>
            <a:endParaRPr lang="en-IN" i="1" dirty="0"/>
          </a:p>
        </p:txBody>
      </p:sp>
      <p:sp>
        <p:nvSpPr>
          <p:cNvPr id="4" name="Slide Number Placeholder 3"/>
          <p:cNvSpPr>
            <a:spLocks noGrp="1"/>
          </p:cNvSpPr>
          <p:nvPr>
            <p:ph type="sldNum" sz="quarter" idx="10"/>
          </p:nvPr>
        </p:nvSpPr>
        <p:spPr/>
        <p:txBody>
          <a:bodyPr/>
          <a:lstStyle/>
          <a:p>
            <a:fld id="{565F787C-D8F9-4047-8CC8-08AC13C2A058}" type="slidenum">
              <a:rPr lang="en-US" smtClean="0"/>
              <a:t>15</a:t>
            </a:fld>
            <a:endParaRPr lang="en-US"/>
          </a:p>
        </p:txBody>
      </p:sp>
    </p:spTree>
    <p:extLst>
      <p:ext uri="{BB962C8B-B14F-4D97-AF65-F5344CB8AC3E}">
        <p14:creationId xmlns:p14="http://schemas.microsoft.com/office/powerpoint/2010/main" val="2740412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Evaluation Criteria</a:t>
            </a:r>
            <a:r>
              <a:rPr lang="en-IN" b="1" baseline="0" dirty="0"/>
              <a:t> for slide 19</a:t>
            </a:r>
          </a:p>
          <a:p>
            <a:endParaRPr lang="en-IN" i="1" baseline="0" dirty="0"/>
          </a:p>
          <a:p>
            <a:r>
              <a:rPr lang="en-US" sz="1200" b="0" i="1" u="none" strike="noStrike" kern="1200" dirty="0">
                <a:solidFill>
                  <a:schemeClr val="tx1"/>
                </a:solidFill>
                <a:effectLst/>
                <a:latin typeface="+mn-lt"/>
                <a:ea typeface="+mn-ea"/>
                <a:cs typeface="+mn-cs"/>
              </a:rPr>
              <a:t>1. Have you identified how much fund you need to reach the next level for the venture?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2. Have you </a:t>
            </a:r>
            <a:r>
              <a:rPr lang="en-US" sz="1200" b="0" i="1" u="none" strike="noStrike" kern="1200" dirty="0" err="1">
                <a:solidFill>
                  <a:schemeClr val="tx1"/>
                </a:solidFill>
                <a:effectLst/>
                <a:latin typeface="+mn-lt"/>
                <a:ea typeface="+mn-ea"/>
                <a:cs typeface="+mn-cs"/>
              </a:rPr>
              <a:t>bootsrapped</a:t>
            </a:r>
            <a:r>
              <a:rPr lang="en-US" sz="1200" b="0" i="1" u="none" strike="noStrike" kern="1200" dirty="0">
                <a:solidFill>
                  <a:schemeClr val="tx1"/>
                </a:solidFill>
                <a:effectLst/>
                <a:latin typeface="+mn-lt"/>
                <a:ea typeface="+mn-ea"/>
                <a:cs typeface="+mn-cs"/>
              </a:rPr>
              <a:t> any money till now? How much can they bootstrap?(1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3. Do you</a:t>
            </a:r>
            <a:r>
              <a:rPr lang="en-US" sz="1200" b="0" i="1" u="none" strike="noStrike" kern="1200" baseline="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need external funding? Why or why not?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4. Can you explain clearly how you will utilize the money tomorrow if they get the funding today? (2 marks)</a:t>
            </a:r>
            <a:r>
              <a:rPr lang="en-US" i="1" dirty="0"/>
              <a:t> </a:t>
            </a:r>
            <a:endParaRPr lang="en-IN" i="1" dirty="0"/>
          </a:p>
        </p:txBody>
      </p:sp>
      <p:sp>
        <p:nvSpPr>
          <p:cNvPr id="4" name="Slide Number Placeholder 3"/>
          <p:cNvSpPr>
            <a:spLocks noGrp="1"/>
          </p:cNvSpPr>
          <p:nvPr>
            <p:ph type="sldNum" sz="quarter" idx="10"/>
          </p:nvPr>
        </p:nvSpPr>
        <p:spPr/>
        <p:txBody>
          <a:bodyPr/>
          <a:lstStyle/>
          <a:p>
            <a:fld id="{565F787C-D8F9-4047-8CC8-08AC13C2A058}" type="slidenum">
              <a:rPr lang="en-US" smtClean="0"/>
              <a:t>17</a:t>
            </a:fld>
            <a:endParaRPr lang="en-US"/>
          </a:p>
        </p:txBody>
      </p:sp>
    </p:spTree>
    <p:extLst>
      <p:ext uri="{BB962C8B-B14F-4D97-AF65-F5344CB8AC3E}">
        <p14:creationId xmlns:p14="http://schemas.microsoft.com/office/powerpoint/2010/main" val="1959366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2433" y="2171701"/>
            <a:ext cx="13238487" cy="4994372"/>
          </a:xfrm>
        </p:spPr>
        <p:txBody>
          <a:bodyPr anchor="b"/>
          <a:lstStyle>
            <a:lvl1pPr>
              <a:defRPr sz="10800"/>
            </a:lvl1pPr>
          </a:lstStyle>
          <a:p>
            <a:r>
              <a:rPr lang="en-US"/>
              <a:t>Click to edit Master title style</a:t>
            </a:r>
            <a:endParaRPr lang="en-US" dirty="0"/>
          </a:p>
        </p:txBody>
      </p:sp>
      <p:sp>
        <p:nvSpPr>
          <p:cNvPr id="3" name="Subtitle 2"/>
          <p:cNvSpPr>
            <a:spLocks noGrp="1"/>
          </p:cNvSpPr>
          <p:nvPr>
            <p:ph type="subTitle" idx="1"/>
          </p:nvPr>
        </p:nvSpPr>
        <p:spPr>
          <a:xfrm>
            <a:off x="1732433" y="7166070"/>
            <a:ext cx="13238487" cy="1292130"/>
          </a:xfrm>
        </p:spPr>
        <p:txBody>
          <a:bodyPr anchor="t"/>
          <a:lstStyle>
            <a:lvl1pPr marL="0" indent="0" algn="l">
              <a:buNone/>
              <a:defRPr cap="all">
                <a:solidFill>
                  <a:schemeClr val="bg2">
                    <a:lumMod val="40000"/>
                    <a:lumOff val="6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94447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5" y="7200880"/>
            <a:ext cx="13238486"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2433" y="1028700"/>
            <a:ext cx="13238487" cy="5460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4" y="8050988"/>
            <a:ext cx="13238484"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0847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2" y="2171700"/>
            <a:ext cx="13238489" cy="2971800"/>
          </a:xfrm>
        </p:spPr>
        <p:txBody>
          <a:bodyPr/>
          <a:lstStyle>
            <a:lvl1pPr>
              <a:defRPr sz="7200"/>
            </a:lvl1pPr>
          </a:lstStyle>
          <a:p>
            <a:r>
              <a:rPr lang="en-US"/>
              <a:t>Click to edit Master title style</a:t>
            </a:r>
            <a:endParaRPr lang="en-US" dirty="0"/>
          </a:p>
        </p:txBody>
      </p:sp>
      <p:sp>
        <p:nvSpPr>
          <p:cNvPr id="8" name="Text Placeholder 3"/>
          <p:cNvSpPr>
            <a:spLocks noGrp="1"/>
          </p:cNvSpPr>
          <p:nvPr>
            <p:ph type="body" sz="half" idx="2"/>
          </p:nvPr>
        </p:nvSpPr>
        <p:spPr>
          <a:xfrm>
            <a:off x="1732432" y="5486400"/>
            <a:ext cx="13238489" cy="35433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52571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2202" y="2171700"/>
            <a:ext cx="11998973" cy="3485061"/>
          </a:xfrm>
        </p:spPr>
        <p:txBody>
          <a:bodyPr/>
          <a:lstStyle>
            <a:lvl1pPr>
              <a:defRPr sz="7200"/>
            </a:lvl1pPr>
          </a:lstStyle>
          <a:p>
            <a:r>
              <a:rPr lang="en-US"/>
              <a:t>Click to edit Master title style</a:t>
            </a:r>
            <a:endParaRPr lang="en-US" dirty="0"/>
          </a:p>
        </p:txBody>
      </p:sp>
      <p:sp>
        <p:nvSpPr>
          <p:cNvPr id="11" name="Text Placeholder 3"/>
          <p:cNvSpPr>
            <a:spLocks noGrp="1"/>
          </p:cNvSpPr>
          <p:nvPr>
            <p:ph type="body" sz="half" idx="14"/>
          </p:nvPr>
        </p:nvSpPr>
        <p:spPr>
          <a:xfrm>
            <a:off x="2895601" y="5656761"/>
            <a:ext cx="10919474" cy="513261"/>
          </a:xfrm>
        </p:spPr>
        <p:txBody>
          <a:bodyPr vert="horz" lIns="91440" tIns="45720" rIns="91440" bIns="45720" rtlCol="0" anchor="t">
            <a:normAutofit/>
          </a:bodyPr>
          <a:lstStyle>
            <a:lvl1pPr marL="0" indent="0">
              <a:buNone/>
              <a:defRPr lang="en-US" sz="2100" b="0" i="0" kern="1200" cap="small" dirty="0">
                <a:solidFill>
                  <a:schemeClr val="bg2">
                    <a:lumMod val="40000"/>
                    <a:lumOff val="60000"/>
                  </a:schemeClr>
                </a:solidFill>
                <a:latin typeface="+mj-lt"/>
                <a:ea typeface="+mj-ea"/>
                <a:cs typeface="+mj-cs"/>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marL="0" lvl="0" indent="0">
              <a:buNone/>
            </a:pPr>
            <a:r>
              <a:rPr lang="en-US"/>
              <a:t>Click to edit Master text styles</a:t>
            </a:r>
          </a:p>
        </p:txBody>
      </p:sp>
      <p:sp>
        <p:nvSpPr>
          <p:cNvPr id="10" name="Text Placeholder 3"/>
          <p:cNvSpPr>
            <a:spLocks noGrp="1"/>
          </p:cNvSpPr>
          <p:nvPr>
            <p:ph type="body" sz="half" idx="2"/>
          </p:nvPr>
        </p:nvSpPr>
        <p:spPr>
          <a:xfrm>
            <a:off x="1732432" y="6525986"/>
            <a:ext cx="13238489" cy="25146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1347443" y="1456880"/>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
        <p:nvSpPr>
          <p:cNvPr id="15" name="TextBox 14"/>
          <p:cNvSpPr txBox="1"/>
          <p:nvPr/>
        </p:nvSpPr>
        <p:spPr>
          <a:xfrm>
            <a:off x="13995735" y="3920681"/>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Tree>
    <p:extLst>
      <p:ext uri="{BB962C8B-B14F-4D97-AF65-F5344CB8AC3E}">
        <p14:creationId xmlns:p14="http://schemas.microsoft.com/office/powerpoint/2010/main" val="3351884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2431" y="4686302"/>
            <a:ext cx="13238490" cy="2479770"/>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2" y="7166072"/>
            <a:ext cx="13238489" cy="1290600"/>
          </a:xfrm>
        </p:spPr>
        <p:txBody>
          <a:bodyPr anchor="t"/>
          <a:lstStyle>
            <a:lvl1pPr marL="0" indent="0" algn="l">
              <a:buNone/>
              <a:defRPr sz="3000" cap="none">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03460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49421" y="2971800"/>
            <a:ext cx="442029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6" name="Text Placeholder 3"/>
          <p:cNvSpPr>
            <a:spLocks noGrp="1"/>
          </p:cNvSpPr>
          <p:nvPr>
            <p:ph type="body" sz="half" idx="15"/>
          </p:nvPr>
        </p:nvSpPr>
        <p:spPr>
          <a:xfrm>
            <a:off x="978695" y="4000500"/>
            <a:ext cx="4391025"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Text Placeholder 4"/>
          <p:cNvSpPr>
            <a:spLocks noGrp="1"/>
          </p:cNvSpPr>
          <p:nvPr>
            <p:ph type="body" sz="quarter" idx="3"/>
          </p:nvPr>
        </p:nvSpPr>
        <p:spPr>
          <a:xfrm>
            <a:off x="5825489" y="2971800"/>
            <a:ext cx="4404362"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9" name="Text Placeholder 3"/>
          <p:cNvSpPr>
            <a:spLocks noGrp="1"/>
          </p:cNvSpPr>
          <p:nvPr>
            <p:ph type="body" sz="half" idx="16"/>
          </p:nvPr>
        </p:nvSpPr>
        <p:spPr>
          <a:xfrm>
            <a:off x="5809659" y="4000500"/>
            <a:ext cx="4420191"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4" name="Text Placeholder 4"/>
          <p:cNvSpPr>
            <a:spLocks noGrp="1"/>
          </p:cNvSpPr>
          <p:nvPr>
            <p:ph type="body" sz="quarter" idx="13"/>
          </p:nvPr>
        </p:nvSpPr>
        <p:spPr>
          <a:xfrm>
            <a:off x="10687051" y="2971800"/>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0" name="Text Placeholder 3"/>
          <p:cNvSpPr>
            <a:spLocks noGrp="1"/>
          </p:cNvSpPr>
          <p:nvPr>
            <p:ph type="body" sz="half" idx="17"/>
          </p:nvPr>
        </p:nvSpPr>
        <p:spPr>
          <a:xfrm>
            <a:off x="10687051" y="4000500"/>
            <a:ext cx="4398170"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cxnSp>
        <p:nvCxnSpPr>
          <p:cNvPr id="17" name="Straight Connector 16"/>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1/22/2024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39770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78695" y="6376424"/>
            <a:ext cx="4410075"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9" name="Picture Placeholder 2"/>
          <p:cNvSpPr>
            <a:spLocks noGrp="1" noChangeAspect="1"/>
          </p:cNvSpPr>
          <p:nvPr>
            <p:ph type="pic" idx="15"/>
          </p:nvPr>
        </p:nvSpPr>
        <p:spPr>
          <a:xfrm>
            <a:off x="978695" y="3314700"/>
            <a:ext cx="4410075"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2" name="Text Placeholder 3"/>
          <p:cNvSpPr>
            <a:spLocks noGrp="1"/>
          </p:cNvSpPr>
          <p:nvPr>
            <p:ph type="body" sz="half" idx="18"/>
          </p:nvPr>
        </p:nvSpPr>
        <p:spPr>
          <a:xfrm>
            <a:off x="978695" y="7240817"/>
            <a:ext cx="4410075"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Text Placeholder 4"/>
          <p:cNvSpPr>
            <a:spLocks noGrp="1"/>
          </p:cNvSpPr>
          <p:nvPr>
            <p:ph type="body" sz="quarter" idx="3"/>
          </p:nvPr>
        </p:nvSpPr>
        <p:spPr>
          <a:xfrm>
            <a:off x="5834063" y="6376424"/>
            <a:ext cx="4395788"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30" name="Picture Placeholder 2"/>
          <p:cNvSpPr>
            <a:spLocks noGrp="1" noChangeAspect="1"/>
          </p:cNvSpPr>
          <p:nvPr>
            <p:ph type="pic" idx="21"/>
          </p:nvPr>
        </p:nvSpPr>
        <p:spPr>
          <a:xfrm>
            <a:off x="5834062" y="3314700"/>
            <a:ext cx="4395788"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3" name="Text Placeholder 3"/>
          <p:cNvSpPr>
            <a:spLocks noGrp="1"/>
          </p:cNvSpPr>
          <p:nvPr>
            <p:ph type="body" sz="half" idx="19"/>
          </p:nvPr>
        </p:nvSpPr>
        <p:spPr>
          <a:xfrm>
            <a:off x="5832033" y="7240816"/>
            <a:ext cx="4401609"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4" name="Text Placeholder 4"/>
          <p:cNvSpPr>
            <a:spLocks noGrp="1"/>
          </p:cNvSpPr>
          <p:nvPr>
            <p:ph type="body" sz="quarter" idx="13"/>
          </p:nvPr>
        </p:nvSpPr>
        <p:spPr>
          <a:xfrm>
            <a:off x="10687051" y="6376424"/>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31" name="Picture Placeholder 2"/>
          <p:cNvSpPr>
            <a:spLocks noGrp="1" noChangeAspect="1"/>
          </p:cNvSpPr>
          <p:nvPr>
            <p:ph type="pic" idx="22"/>
          </p:nvPr>
        </p:nvSpPr>
        <p:spPr>
          <a:xfrm>
            <a:off x="10687049" y="3314700"/>
            <a:ext cx="4398170"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20"/>
          </p:nvPr>
        </p:nvSpPr>
        <p:spPr>
          <a:xfrm>
            <a:off x="10686863" y="7240813"/>
            <a:ext cx="4403996"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cxnSp>
        <p:nvCxnSpPr>
          <p:cNvPr id="19" name="Straight Connector 18"/>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1/22/2024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98541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126409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56319" y="645320"/>
            <a:ext cx="2628902" cy="8739188"/>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978695" y="1331121"/>
            <a:ext cx="11134724" cy="80533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099142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11" name="Picture Placeholder 10"/>
          <p:cNvSpPr>
            <a:spLocks noGrp="1"/>
          </p:cNvSpPr>
          <p:nvPr>
            <p:ph type="pic" sz="quarter" idx="11"/>
          </p:nvPr>
        </p:nvSpPr>
        <p:spPr>
          <a:xfrm>
            <a:off x="10972800" y="0"/>
            <a:ext cx="7315200" cy="10287000"/>
          </a:xfrm>
          <a:custGeom>
            <a:avLst/>
            <a:gdLst>
              <a:gd name="connsiteX0" fmla="*/ 0 w 4876800"/>
              <a:gd name="connsiteY0" fmla="*/ 0 h 6858000"/>
              <a:gd name="connsiteX1" fmla="*/ 4876800 w 4876800"/>
              <a:gd name="connsiteY1" fmla="*/ 0 h 6858000"/>
              <a:gd name="connsiteX2" fmla="*/ 4876800 w 4876800"/>
              <a:gd name="connsiteY2" fmla="*/ 6858000 h 6858000"/>
              <a:gd name="connsiteX3" fmla="*/ 0 w 48768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876800" h="6858000">
                <a:moveTo>
                  <a:pt x="0" y="0"/>
                </a:moveTo>
                <a:lnTo>
                  <a:pt x="4876800" y="0"/>
                </a:lnTo>
                <a:lnTo>
                  <a:pt x="4876800" y="6858000"/>
                </a:lnTo>
                <a:lnTo>
                  <a:pt x="0" y="6858000"/>
                </a:lnTo>
                <a:close/>
              </a:path>
            </a:pathLst>
          </a:custGeom>
          <a:pattFill prst="solidDmnd">
            <a:fgClr>
              <a:schemeClr val="bg1">
                <a:lumMod val="85000"/>
              </a:schemeClr>
            </a:fgClr>
            <a:bgClr>
              <a:schemeClr val="bg1"/>
            </a:bgClr>
          </a:pattFill>
        </p:spPr>
        <p:txBody>
          <a:bodyPr wrap="square" anchor="ctr">
            <a:noAutofit/>
          </a:bodyPr>
          <a:lstStyle>
            <a:lvl1pPr algn="ctr">
              <a:defRPr sz="2400"/>
            </a:lvl1pPr>
          </a:lstStyle>
          <a:p>
            <a:endParaRPr lang="en-US"/>
          </a:p>
        </p:txBody>
      </p:sp>
      <p:sp>
        <p:nvSpPr>
          <p:cNvPr id="10" name="Picture Placeholder 9"/>
          <p:cNvSpPr>
            <a:spLocks noGrp="1"/>
          </p:cNvSpPr>
          <p:nvPr>
            <p:ph type="pic" sz="quarter" idx="12"/>
          </p:nvPr>
        </p:nvSpPr>
        <p:spPr>
          <a:xfrm>
            <a:off x="0" y="6715124"/>
            <a:ext cx="3314700" cy="3571877"/>
          </a:xfrm>
          <a:custGeom>
            <a:avLst/>
            <a:gdLst>
              <a:gd name="connsiteX0" fmla="*/ 0 w 2209800"/>
              <a:gd name="connsiteY0" fmla="*/ 0 h 2381250"/>
              <a:gd name="connsiteX1" fmla="*/ 2209800 w 2209800"/>
              <a:gd name="connsiteY1" fmla="*/ 0 h 2381250"/>
              <a:gd name="connsiteX2" fmla="*/ 2209800 w 2209800"/>
              <a:gd name="connsiteY2" fmla="*/ 2381250 h 2381250"/>
              <a:gd name="connsiteX3" fmla="*/ 0 w 2209800"/>
              <a:gd name="connsiteY3" fmla="*/ 2381250 h 2381250"/>
            </a:gdLst>
            <a:ahLst/>
            <a:cxnLst>
              <a:cxn ang="0">
                <a:pos x="connsiteX0" y="connsiteY0"/>
              </a:cxn>
              <a:cxn ang="0">
                <a:pos x="connsiteX1" y="connsiteY1"/>
              </a:cxn>
              <a:cxn ang="0">
                <a:pos x="connsiteX2" y="connsiteY2"/>
              </a:cxn>
              <a:cxn ang="0">
                <a:pos x="connsiteX3" y="connsiteY3"/>
              </a:cxn>
            </a:cxnLst>
            <a:rect l="l" t="t" r="r" b="b"/>
            <a:pathLst>
              <a:path w="2209800" h="2381250">
                <a:moveTo>
                  <a:pt x="0" y="0"/>
                </a:moveTo>
                <a:lnTo>
                  <a:pt x="2209800" y="0"/>
                </a:lnTo>
                <a:lnTo>
                  <a:pt x="2209800" y="2381250"/>
                </a:lnTo>
                <a:lnTo>
                  <a:pt x="0" y="2381250"/>
                </a:lnTo>
                <a:close/>
              </a:path>
            </a:pathLst>
          </a:custGeom>
          <a:pattFill prst="solidDmnd">
            <a:fgClr>
              <a:schemeClr val="bg1">
                <a:lumMod val="85000"/>
              </a:schemeClr>
            </a:fgClr>
            <a:bgClr>
              <a:schemeClr val="bg1"/>
            </a:bgClr>
          </a:pattFill>
        </p:spPr>
        <p:txBody>
          <a:bodyPr wrap="square" anchor="ctr">
            <a:noAutofit/>
          </a:bodyPr>
          <a:lstStyle>
            <a:lvl1pPr algn="ctr">
              <a:defRPr sz="2400"/>
            </a:lvl1pPr>
          </a:lstStyle>
          <a:p>
            <a:endParaRPr lang="en-US"/>
          </a:p>
        </p:txBody>
      </p:sp>
    </p:spTree>
    <p:extLst>
      <p:ext uri="{BB962C8B-B14F-4D97-AF65-F5344CB8AC3E}">
        <p14:creationId xmlns:p14="http://schemas.microsoft.com/office/powerpoint/2010/main" val="20733046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4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IN"/>
          </a:p>
        </p:txBody>
      </p:sp>
      <p:sp>
        <p:nvSpPr>
          <p:cNvPr id="5" name="Slide Number Placeholder 4"/>
          <p:cNvSpPr>
            <a:spLocks noGrp="1"/>
          </p:cNvSpPr>
          <p:nvPr>
            <p:ph type="sldNum" sz="quarter" idx="12"/>
          </p:nvPr>
        </p:nvSpPr>
        <p:spPr/>
        <p:txBody>
          <a:bodyPr/>
          <a:lstStyle/>
          <a:p>
            <a:pPr marL="39066">
              <a:spcBef>
                <a:spcPts val="113"/>
              </a:spcBef>
            </a:pPr>
            <a:fld id="{81D60167-4931-47E6-BA6A-407CBD079E47}" type="slidenum">
              <a:rPr lang="en-IN" smtClean="0"/>
              <a:pPr marL="39066">
                <a:spcBef>
                  <a:spcPts val="113"/>
                </a:spcBef>
              </a:pPr>
              <a:t>‹#›</a:t>
            </a:fld>
            <a:endParaRPr lang="en-IN" dirty="0"/>
          </a:p>
        </p:txBody>
      </p:sp>
      <p:sp>
        <p:nvSpPr>
          <p:cNvPr id="10" name="Title 1"/>
          <p:cNvSpPr>
            <a:spLocks noGrp="1"/>
          </p:cNvSpPr>
          <p:nvPr>
            <p:ph type="title"/>
          </p:nvPr>
        </p:nvSpPr>
        <p:spPr>
          <a:xfrm>
            <a:off x="716947" y="476343"/>
            <a:ext cx="15304106" cy="729948"/>
          </a:xfrm>
        </p:spPr>
        <p:txBody>
          <a:bodyPr>
            <a:noAutofit/>
          </a:bodyPr>
          <a:lstStyle>
            <a:lvl1pPr algn="l">
              <a:defRPr sz="3600">
                <a:solidFill>
                  <a:srgbClr val="C00000"/>
                </a:solidFill>
              </a:defRPr>
            </a:lvl1pPr>
          </a:lstStyle>
          <a:p>
            <a:r>
              <a:rPr lang="en-US" dirty="0"/>
              <a:t>Click to edit Master title style</a:t>
            </a:r>
            <a:endParaRPr lang="id-ID" dirty="0"/>
          </a:p>
        </p:txBody>
      </p:sp>
      <p:sp>
        <p:nvSpPr>
          <p:cNvPr id="11" name="Subtitle 2"/>
          <p:cNvSpPr>
            <a:spLocks noGrp="1"/>
          </p:cNvSpPr>
          <p:nvPr>
            <p:ph type="subTitle" idx="1"/>
          </p:nvPr>
        </p:nvSpPr>
        <p:spPr>
          <a:xfrm>
            <a:off x="716946" y="1293190"/>
            <a:ext cx="15304107" cy="345113"/>
          </a:xfrm>
        </p:spPr>
        <p:txBody>
          <a:bodyPr>
            <a:noAutofit/>
          </a:bodyPr>
          <a:lstStyle>
            <a:lvl1pPr marL="0" indent="0" algn="l">
              <a:buNone/>
              <a:defRPr sz="1800">
                <a:solidFill>
                  <a:schemeClr val="tx1">
                    <a:lumMod val="65000"/>
                    <a:lumOff val="35000"/>
                  </a:schemeClr>
                </a:solidFill>
              </a:defRPr>
            </a:lvl1pPr>
            <a:lvl2pPr marL="685647" indent="0" algn="ctr">
              <a:buNone/>
              <a:defRPr sz="3000"/>
            </a:lvl2pPr>
            <a:lvl3pPr marL="1371293" indent="0" algn="ctr">
              <a:buNone/>
              <a:defRPr sz="2700"/>
            </a:lvl3pPr>
            <a:lvl4pPr marL="2056938" indent="0" algn="ctr">
              <a:buNone/>
              <a:defRPr sz="2400"/>
            </a:lvl4pPr>
            <a:lvl5pPr marL="2742584" indent="0" algn="ctr">
              <a:buNone/>
              <a:defRPr sz="2400"/>
            </a:lvl5pPr>
            <a:lvl6pPr marL="3428231" indent="0" algn="ctr">
              <a:buNone/>
              <a:defRPr sz="2400"/>
            </a:lvl6pPr>
            <a:lvl7pPr marL="4113875" indent="0" algn="ctr">
              <a:buNone/>
              <a:defRPr sz="2400"/>
            </a:lvl7pPr>
            <a:lvl8pPr marL="4799522" indent="0" algn="ctr">
              <a:buNone/>
              <a:defRPr sz="2400"/>
            </a:lvl8pPr>
            <a:lvl9pPr marL="5485167" indent="0" algn="ctr">
              <a:buNone/>
              <a:defRPr sz="2400"/>
            </a:lvl9pPr>
          </a:lstStyle>
          <a:p>
            <a:r>
              <a:rPr lang="en-US" dirty="0"/>
              <a:t>Click to edit Master subtitle style</a:t>
            </a:r>
          </a:p>
        </p:txBody>
      </p:sp>
    </p:spTree>
    <p:extLst>
      <p:ext uri="{BB962C8B-B14F-4D97-AF65-F5344CB8AC3E}">
        <p14:creationId xmlns:p14="http://schemas.microsoft.com/office/powerpoint/2010/main" val="3310414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655613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057900" y="9926410"/>
            <a:ext cx="6172200" cy="547688"/>
          </a:xfrm>
        </p:spPr>
        <p:txBody>
          <a:bodyPr/>
          <a:lstStyle>
            <a:lvl1pPr>
              <a:defRPr sz="1500">
                <a:solidFill>
                  <a:schemeClr val="tx1">
                    <a:lumMod val="85000"/>
                    <a:lumOff val="15000"/>
                  </a:schemeClr>
                </a:solidFill>
              </a:defRPr>
            </a:lvl1pPr>
          </a:lstStyle>
          <a:p>
            <a:r>
              <a:rPr lang="en-US">
                <a:solidFill>
                  <a:prstClr val="black">
                    <a:lumMod val="85000"/>
                    <a:lumOff val="15000"/>
                  </a:prstClr>
                </a:solidFill>
              </a:rPr>
              <a:t>© Copyright Wadhwani Foundation</a:t>
            </a:r>
            <a:endParaRPr lang="en-US" dirty="0">
              <a:solidFill>
                <a:prstClr val="black">
                  <a:lumMod val="85000"/>
                  <a:lumOff val="15000"/>
                </a:prstClr>
              </a:solidFill>
            </a:endParaRPr>
          </a:p>
        </p:txBody>
      </p:sp>
      <p:sp>
        <p:nvSpPr>
          <p:cNvPr id="5" name="Slide Number Placeholder 4"/>
          <p:cNvSpPr>
            <a:spLocks noGrp="1"/>
          </p:cNvSpPr>
          <p:nvPr>
            <p:ph type="sldNum" sz="quarter" idx="12"/>
          </p:nvPr>
        </p:nvSpPr>
        <p:spPr>
          <a:xfrm>
            <a:off x="13456259" y="9926411"/>
            <a:ext cx="4114800" cy="547688"/>
          </a:xfrm>
        </p:spPr>
        <p:txBody>
          <a:bodyPr/>
          <a:lstStyle/>
          <a:p>
            <a:fld id="{8632F5CF-2680-48A4-8032-177420087341}" type="slidenum">
              <a:rPr lang="id-ID" smtClean="0">
                <a:solidFill>
                  <a:prstClr val="black">
                    <a:tint val="75000"/>
                  </a:prstClr>
                </a:solidFill>
              </a:rPr>
              <a:pPr/>
              <a:t>‹#›</a:t>
            </a:fld>
            <a:endParaRPr lang="id-ID">
              <a:solidFill>
                <a:prstClr val="black">
                  <a:tint val="75000"/>
                </a:prstClr>
              </a:solidFill>
            </a:endParaRPr>
          </a:p>
        </p:txBody>
      </p:sp>
      <p:sp>
        <p:nvSpPr>
          <p:cNvPr id="10" name="Title 1"/>
          <p:cNvSpPr>
            <a:spLocks noGrp="1"/>
          </p:cNvSpPr>
          <p:nvPr>
            <p:ph type="title"/>
          </p:nvPr>
        </p:nvSpPr>
        <p:spPr>
          <a:xfrm>
            <a:off x="716947" y="476343"/>
            <a:ext cx="15304106" cy="729948"/>
          </a:xfrm>
        </p:spPr>
        <p:txBody>
          <a:bodyPr>
            <a:noAutofit/>
          </a:bodyPr>
          <a:lstStyle>
            <a:lvl1pPr algn="l">
              <a:defRPr sz="3600">
                <a:solidFill>
                  <a:srgbClr val="C00000"/>
                </a:solidFill>
              </a:defRPr>
            </a:lvl1pPr>
          </a:lstStyle>
          <a:p>
            <a:r>
              <a:rPr lang="en-US" dirty="0"/>
              <a:t>Click to edit Master title style</a:t>
            </a:r>
            <a:endParaRPr lang="id-ID" dirty="0"/>
          </a:p>
        </p:txBody>
      </p:sp>
      <p:sp>
        <p:nvSpPr>
          <p:cNvPr id="11" name="Subtitle 2"/>
          <p:cNvSpPr>
            <a:spLocks noGrp="1"/>
          </p:cNvSpPr>
          <p:nvPr>
            <p:ph type="subTitle" idx="1"/>
          </p:nvPr>
        </p:nvSpPr>
        <p:spPr>
          <a:xfrm>
            <a:off x="716946" y="1293188"/>
            <a:ext cx="15304107" cy="345113"/>
          </a:xfrm>
        </p:spPr>
        <p:txBody>
          <a:bodyPr>
            <a:noAutofit/>
          </a:bodyPr>
          <a:lstStyle>
            <a:lvl1pPr marL="0" indent="0" algn="l">
              <a:buNone/>
              <a:defRPr sz="1800">
                <a:solidFill>
                  <a:schemeClr val="tx1">
                    <a:lumMod val="65000"/>
                    <a:lumOff val="35000"/>
                  </a:schemeClr>
                </a:solidFill>
              </a:defRPr>
            </a:lvl1pPr>
            <a:lvl2pPr marL="685671" indent="0" algn="ctr">
              <a:buNone/>
              <a:defRPr sz="3000"/>
            </a:lvl2pPr>
            <a:lvl3pPr marL="1371339" indent="0" algn="ctr">
              <a:buNone/>
              <a:defRPr sz="2700"/>
            </a:lvl3pPr>
            <a:lvl4pPr marL="2057009" indent="0" algn="ctr">
              <a:buNone/>
              <a:defRPr sz="2400"/>
            </a:lvl4pPr>
            <a:lvl5pPr marL="2742677" indent="0" algn="ctr">
              <a:buNone/>
              <a:defRPr sz="2400"/>
            </a:lvl5pPr>
            <a:lvl6pPr marL="3428348" indent="0" algn="ctr">
              <a:buNone/>
              <a:defRPr sz="2400"/>
            </a:lvl6pPr>
            <a:lvl7pPr marL="4114014" indent="0" algn="ctr">
              <a:buNone/>
              <a:defRPr sz="2400"/>
            </a:lvl7pPr>
            <a:lvl8pPr marL="4799685" indent="0" algn="ctr">
              <a:buNone/>
              <a:defRPr sz="2400"/>
            </a:lvl8pPr>
            <a:lvl9pPr marL="5485355" indent="0" algn="ctr">
              <a:buNone/>
              <a:defRPr sz="2400"/>
            </a:lvl9pPr>
          </a:lstStyle>
          <a:p>
            <a:r>
              <a:rPr lang="en-US" dirty="0"/>
              <a:t>Click to edit Master subtitle style</a:t>
            </a:r>
          </a:p>
        </p:txBody>
      </p:sp>
      <p:sp>
        <p:nvSpPr>
          <p:cNvPr id="8" name="Text Placeholder 2"/>
          <p:cNvSpPr>
            <a:spLocks noGrp="1"/>
          </p:cNvSpPr>
          <p:nvPr>
            <p:ph idx="13"/>
          </p:nvPr>
        </p:nvSpPr>
        <p:spPr>
          <a:xfrm>
            <a:off x="716944" y="1924052"/>
            <a:ext cx="16854116" cy="734139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	</a:t>
            </a:r>
          </a:p>
          <a:p>
            <a:pPr lvl="4"/>
            <a:r>
              <a:rPr lang="en-US" dirty="0"/>
              <a:t>Fifth level</a:t>
            </a:r>
          </a:p>
        </p:txBody>
      </p:sp>
    </p:spTree>
    <p:extLst>
      <p:ext uri="{BB962C8B-B14F-4D97-AF65-F5344CB8AC3E}">
        <p14:creationId xmlns:p14="http://schemas.microsoft.com/office/powerpoint/2010/main" val="38893826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16942" y="9534528"/>
            <a:ext cx="4114800" cy="547687"/>
          </a:xfrm>
          <a:prstGeom prst="rect">
            <a:avLst/>
          </a:prstGeom>
        </p:spPr>
        <p:txBody>
          <a:bodyPr/>
          <a:lstStyle/>
          <a:p>
            <a:pPr defTabSz="1371579"/>
            <a:fld id="{14112D9D-64C6-4E47-9018-0DB3950AA54C}" type="datetime1">
              <a:rPr lang="en-US" smtClean="0">
                <a:solidFill>
                  <a:prstClr val="black">
                    <a:tint val="75000"/>
                  </a:prstClr>
                </a:solidFill>
              </a:rPr>
              <a:pPr defTabSz="1371579"/>
              <a:t>1/22/2024</a:t>
            </a:fld>
            <a:endParaRPr lang="id-ID">
              <a:solidFill>
                <a:prstClr val="black">
                  <a:tint val="75000"/>
                </a:prstClr>
              </a:solidFill>
            </a:endParaRPr>
          </a:p>
        </p:txBody>
      </p:sp>
      <p:sp>
        <p:nvSpPr>
          <p:cNvPr id="4" name="Footer Placeholder 3"/>
          <p:cNvSpPr>
            <a:spLocks noGrp="1"/>
          </p:cNvSpPr>
          <p:nvPr>
            <p:ph type="ftr" sz="quarter" idx="11"/>
          </p:nvPr>
        </p:nvSpPr>
        <p:spPr>
          <a:xfrm>
            <a:off x="6057900" y="9534528"/>
            <a:ext cx="6172200" cy="547687"/>
          </a:xfrm>
          <a:prstGeom prst="rect">
            <a:avLst/>
          </a:prstGeom>
        </p:spPr>
        <p:txBody>
          <a:bodyPr/>
          <a:lstStyle/>
          <a:p>
            <a:pPr defTabSz="1371579"/>
            <a:r>
              <a:rPr lang="en-US" sz="2700">
                <a:solidFill>
                  <a:prstClr val="black">
                    <a:tint val="75000"/>
                  </a:prstClr>
                </a:solidFill>
              </a:rPr>
              <a:t>© Copyright Wadhwani Foundation</a:t>
            </a:r>
          </a:p>
        </p:txBody>
      </p:sp>
      <p:sp>
        <p:nvSpPr>
          <p:cNvPr id="5" name="Slide Number Placeholder 4"/>
          <p:cNvSpPr>
            <a:spLocks noGrp="1"/>
          </p:cNvSpPr>
          <p:nvPr>
            <p:ph type="sldNum" sz="quarter" idx="12"/>
          </p:nvPr>
        </p:nvSpPr>
        <p:spPr>
          <a:xfrm>
            <a:off x="13456259" y="9534528"/>
            <a:ext cx="4114800" cy="547687"/>
          </a:xfrm>
          <a:prstGeom prst="rect">
            <a:avLst/>
          </a:prstGeom>
        </p:spPr>
        <p:txBody>
          <a:bodyPr/>
          <a:lstStyle/>
          <a:p>
            <a:pPr defTabSz="1371579"/>
            <a:fld id="{8632F5CF-2680-48A4-8032-177420087341}" type="slidenum">
              <a:rPr lang="id-ID" sz="2700" smtClean="0">
                <a:solidFill>
                  <a:prstClr val="black">
                    <a:tint val="75000"/>
                  </a:prstClr>
                </a:solidFill>
              </a:rPr>
              <a:pPr defTabSz="1371579"/>
              <a:t>‹#›</a:t>
            </a:fld>
            <a:endParaRPr lang="id-ID" sz="2700">
              <a:solidFill>
                <a:prstClr val="black">
                  <a:tint val="75000"/>
                </a:prstClr>
              </a:solidFill>
            </a:endParaRPr>
          </a:p>
        </p:txBody>
      </p:sp>
    </p:spTree>
    <p:extLst>
      <p:ext uri="{BB962C8B-B14F-4D97-AF65-F5344CB8AC3E}">
        <p14:creationId xmlns:p14="http://schemas.microsoft.com/office/powerpoint/2010/main" val="36453981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547691"/>
            <a:ext cx="15773400" cy="652462"/>
          </a:xfrm>
          <a:prstGeom prst="rect">
            <a:avLst/>
          </a:prstGeom>
        </p:spPr>
        <p:txBody>
          <a:bodyPr/>
          <a:lstStyle>
            <a:lvl1pPr>
              <a:defRPr sz="3000" b="1">
                <a:solidFill>
                  <a:srgbClr val="9E0D20"/>
                </a:solidFill>
                <a:latin typeface="Raleway" panose="020B0503030101060003" pitchFamily="34" charset="0"/>
              </a:defRPr>
            </a:lvl1pPr>
          </a:lstStyle>
          <a:p>
            <a:r>
              <a:rPr lang="en-US"/>
              <a:t>CLICK TO EDIT MASTER TITLE STYLE</a:t>
            </a:r>
          </a:p>
        </p:txBody>
      </p:sp>
      <p:grpSp>
        <p:nvGrpSpPr>
          <p:cNvPr id="16" name="Group 15"/>
          <p:cNvGrpSpPr/>
          <p:nvPr userDrawn="1"/>
        </p:nvGrpSpPr>
        <p:grpSpPr>
          <a:xfrm>
            <a:off x="921228" y="9969693"/>
            <a:ext cx="16445552" cy="71646"/>
            <a:chOff x="532000" y="6640224"/>
            <a:chExt cx="9000000" cy="54000"/>
          </a:xfrm>
        </p:grpSpPr>
        <p:sp>
          <p:nvSpPr>
            <p:cNvPr id="11" name="Rectangle 10"/>
            <p:cNvSpPr/>
            <p:nvPr userDrawn="1"/>
          </p:nvSpPr>
          <p:spPr>
            <a:xfrm>
              <a:off x="532000" y="6640224"/>
              <a:ext cx="1800000" cy="54000"/>
            </a:xfrm>
            <a:prstGeom prst="rect">
              <a:avLst/>
            </a:prstGeom>
            <a:solidFill>
              <a:srgbClr val="9E0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566"/>
              <a:endParaRPr lang="en-IN" sz="2700">
                <a:solidFill>
                  <a:prstClr val="white"/>
                </a:solidFill>
              </a:endParaRPr>
            </a:p>
          </p:txBody>
        </p:sp>
        <p:sp>
          <p:nvSpPr>
            <p:cNvPr id="12" name="Rectangle 11"/>
            <p:cNvSpPr/>
            <p:nvPr userDrawn="1"/>
          </p:nvSpPr>
          <p:spPr>
            <a:xfrm>
              <a:off x="2332000" y="6640224"/>
              <a:ext cx="1800000" cy="54000"/>
            </a:xfrm>
            <a:prstGeom prst="rect">
              <a:avLst/>
            </a:prstGeom>
            <a:solidFill>
              <a:srgbClr val="2874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566"/>
              <a:endParaRPr lang="en-IN" sz="2700">
                <a:solidFill>
                  <a:prstClr val="white"/>
                </a:solidFill>
              </a:endParaRPr>
            </a:p>
          </p:txBody>
        </p:sp>
        <p:sp>
          <p:nvSpPr>
            <p:cNvPr id="13" name="Rectangle 12"/>
            <p:cNvSpPr/>
            <p:nvPr userDrawn="1"/>
          </p:nvSpPr>
          <p:spPr>
            <a:xfrm>
              <a:off x="4132000" y="6640224"/>
              <a:ext cx="1800000" cy="54000"/>
            </a:xfrm>
            <a:prstGeom prst="rect">
              <a:avLst/>
            </a:prstGeom>
            <a:solidFill>
              <a:srgbClr val="F686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566"/>
              <a:endParaRPr lang="en-IN" sz="2700">
                <a:solidFill>
                  <a:prstClr val="white"/>
                </a:solidFill>
              </a:endParaRPr>
            </a:p>
          </p:txBody>
        </p:sp>
        <p:sp>
          <p:nvSpPr>
            <p:cNvPr id="14" name="Rectangle 13"/>
            <p:cNvSpPr/>
            <p:nvPr userDrawn="1"/>
          </p:nvSpPr>
          <p:spPr>
            <a:xfrm>
              <a:off x="5932000" y="6640224"/>
              <a:ext cx="1800000" cy="54000"/>
            </a:xfrm>
            <a:prstGeom prst="rect">
              <a:avLst/>
            </a:prstGeom>
            <a:solidFill>
              <a:srgbClr val="1D4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566"/>
              <a:endParaRPr lang="en-IN" sz="2700">
                <a:solidFill>
                  <a:prstClr val="white"/>
                </a:solidFill>
              </a:endParaRPr>
            </a:p>
          </p:txBody>
        </p:sp>
        <p:sp>
          <p:nvSpPr>
            <p:cNvPr id="15" name="Rectangle 14"/>
            <p:cNvSpPr/>
            <p:nvPr userDrawn="1"/>
          </p:nvSpPr>
          <p:spPr>
            <a:xfrm>
              <a:off x="7732000" y="6640224"/>
              <a:ext cx="1800000" cy="54000"/>
            </a:xfrm>
            <a:prstGeom prst="rect">
              <a:avLst/>
            </a:prstGeom>
            <a:solidFill>
              <a:srgbClr val="2ED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566"/>
              <a:endParaRPr lang="en-IN" sz="2700">
                <a:solidFill>
                  <a:prstClr val="white"/>
                </a:solidFill>
              </a:endParaRPr>
            </a:p>
          </p:txBody>
        </p:sp>
      </p:grpSp>
    </p:spTree>
    <p:extLst>
      <p:ext uri="{BB962C8B-B14F-4D97-AF65-F5344CB8AC3E}">
        <p14:creationId xmlns:p14="http://schemas.microsoft.com/office/powerpoint/2010/main" val="178025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830165" y="1"/>
            <a:ext cx="16658283" cy="9366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1316369" y="0"/>
            <a:ext cx="15691454" cy="880917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36913" y="8607331"/>
            <a:ext cx="1811331" cy="531767"/>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2063802" y="2695575"/>
            <a:ext cx="3086100" cy="3088482"/>
          </a:xfrm>
        </p:spPr>
        <p:txBody>
          <a:bodyPr anchor="ctr">
            <a:normAutofit/>
          </a:bodyPr>
          <a:lstStyle>
            <a:lvl1pPr marL="0" indent="0" algn="ctr">
              <a:buNone/>
              <a:defRPr sz="27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989260" y="5919788"/>
            <a:ext cx="3291840" cy="533400"/>
          </a:xfrm>
        </p:spPr>
        <p:txBody>
          <a:bodyPr lIns="0" tIns="0" rIns="0" bIns="0" anchor="ctr">
            <a:noAutofit/>
          </a:bodyPr>
          <a:lstStyle>
            <a:lvl1pPr marL="0" indent="0" algn="ctr">
              <a:lnSpc>
                <a:spcPct val="100000"/>
              </a:lnSpc>
              <a:spcBef>
                <a:spcPts val="0"/>
              </a:spcBef>
              <a:buNone/>
              <a:defRPr sz="3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992464" y="6459623"/>
            <a:ext cx="3291840" cy="411480"/>
          </a:xfrm>
        </p:spPr>
        <p:txBody>
          <a:bodyPr lIns="0" tIns="0" rIns="0" bIns="0" anchor="ctr">
            <a:noAutofit/>
          </a:bodyPr>
          <a:lstStyle>
            <a:lvl1pPr marL="0" indent="0" algn="ctr">
              <a:lnSpc>
                <a:spcPct val="100000"/>
              </a:lnSpc>
              <a:spcBef>
                <a:spcPts val="0"/>
              </a:spcBef>
              <a:buNone/>
              <a:defRPr sz="24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5742405" y="2695575"/>
            <a:ext cx="3086100" cy="3088482"/>
          </a:xfrm>
        </p:spPr>
        <p:txBody>
          <a:bodyPr anchor="ctr">
            <a:normAutofit/>
          </a:bodyPr>
          <a:lstStyle>
            <a:lvl1pPr marL="0" indent="0" algn="ctr">
              <a:buNone/>
              <a:defRPr sz="27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5645495" y="5890082"/>
            <a:ext cx="3291840" cy="533400"/>
          </a:xfrm>
        </p:spPr>
        <p:txBody>
          <a:bodyPr lIns="0" tIns="0" rIns="0" bIns="0" anchor="ctr">
            <a:noAutofit/>
          </a:bodyPr>
          <a:lstStyle>
            <a:lvl1pPr marL="0" indent="0" algn="ctr">
              <a:lnSpc>
                <a:spcPct val="100000"/>
              </a:lnSpc>
              <a:spcBef>
                <a:spcPts val="0"/>
              </a:spcBef>
              <a:buNone/>
              <a:defRPr sz="3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5648699" y="6429917"/>
            <a:ext cx="3291840" cy="411480"/>
          </a:xfrm>
        </p:spPr>
        <p:txBody>
          <a:bodyPr lIns="0" tIns="0" rIns="0" bIns="0" anchor="ctr">
            <a:noAutofit/>
          </a:bodyPr>
          <a:lstStyle>
            <a:lvl1pPr marL="0" indent="0" algn="ctr">
              <a:lnSpc>
                <a:spcPct val="100000"/>
              </a:lnSpc>
              <a:spcBef>
                <a:spcPts val="0"/>
              </a:spcBef>
              <a:buNone/>
              <a:defRPr sz="24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9421008" y="2695575"/>
            <a:ext cx="3086100" cy="3088482"/>
          </a:xfrm>
        </p:spPr>
        <p:txBody>
          <a:bodyPr anchor="ctr">
            <a:normAutofit/>
          </a:bodyPr>
          <a:lstStyle>
            <a:lvl1pPr marL="0" indent="0" algn="ctr">
              <a:buNone/>
              <a:defRPr sz="27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9324098" y="5919788"/>
            <a:ext cx="3291840" cy="533400"/>
          </a:xfrm>
        </p:spPr>
        <p:txBody>
          <a:bodyPr lIns="0" tIns="0" rIns="0" bIns="0" anchor="ctr">
            <a:noAutofit/>
          </a:bodyPr>
          <a:lstStyle>
            <a:lvl1pPr marL="0" indent="0" algn="ctr">
              <a:lnSpc>
                <a:spcPct val="100000"/>
              </a:lnSpc>
              <a:spcBef>
                <a:spcPts val="0"/>
              </a:spcBef>
              <a:buNone/>
              <a:defRPr sz="3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9327302" y="6459623"/>
            <a:ext cx="3291840" cy="411480"/>
          </a:xfrm>
        </p:spPr>
        <p:txBody>
          <a:bodyPr lIns="0" tIns="0" rIns="0" bIns="0" anchor="ctr">
            <a:noAutofit/>
          </a:bodyPr>
          <a:lstStyle>
            <a:lvl1pPr marL="0" indent="0" algn="ctr">
              <a:lnSpc>
                <a:spcPct val="100000"/>
              </a:lnSpc>
              <a:spcBef>
                <a:spcPts val="0"/>
              </a:spcBef>
              <a:buNone/>
              <a:defRPr sz="24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13099611" y="2695575"/>
            <a:ext cx="3086100" cy="3088482"/>
          </a:xfrm>
        </p:spPr>
        <p:txBody>
          <a:bodyPr anchor="ctr">
            <a:normAutofit/>
          </a:bodyPr>
          <a:lstStyle>
            <a:lvl1pPr marL="0" indent="0" algn="ctr">
              <a:buNone/>
              <a:defRPr sz="27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12999497" y="5919788"/>
            <a:ext cx="3291840" cy="533400"/>
          </a:xfrm>
        </p:spPr>
        <p:txBody>
          <a:bodyPr lIns="0" tIns="0" rIns="0" bIns="0" anchor="ctr">
            <a:noAutofit/>
          </a:bodyPr>
          <a:lstStyle>
            <a:lvl1pPr marL="0" indent="0" algn="ctr">
              <a:lnSpc>
                <a:spcPct val="100000"/>
              </a:lnSpc>
              <a:spcBef>
                <a:spcPts val="0"/>
              </a:spcBef>
              <a:buNone/>
              <a:defRPr sz="3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13002701" y="6459623"/>
            <a:ext cx="3291840" cy="411480"/>
          </a:xfrm>
        </p:spPr>
        <p:txBody>
          <a:bodyPr lIns="0" tIns="0" rIns="0" bIns="0" anchor="ctr">
            <a:noAutofit/>
          </a:bodyPr>
          <a:lstStyle>
            <a:lvl1pPr marL="0" indent="0" algn="ctr">
              <a:lnSpc>
                <a:spcPct val="100000"/>
              </a:lnSpc>
              <a:spcBef>
                <a:spcPts val="0"/>
              </a:spcBef>
              <a:buNone/>
              <a:defRPr sz="24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3370459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00520" y="1744052"/>
            <a:ext cx="2343150" cy="65913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1"/>
            <a:ext cx="9144000" cy="103043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65853" y="3715325"/>
            <a:ext cx="1123950" cy="413385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479714" y="2543750"/>
            <a:ext cx="1733550" cy="6477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550124" y="572874"/>
            <a:ext cx="1733550" cy="6477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536192" y="3244419"/>
            <a:ext cx="5692140" cy="38054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697483" y="3396749"/>
            <a:ext cx="5378324" cy="350314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2208276" y="4334256"/>
            <a:ext cx="4279392" cy="1632204"/>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12316968" y="3017520"/>
            <a:ext cx="4498848" cy="4265676"/>
          </a:xfrm>
        </p:spPr>
        <p:txBody>
          <a:bodyPr anchor="ctr">
            <a:normAutofit/>
          </a:bodyPr>
          <a:lstStyle>
            <a:lvl1pPr marL="0" indent="0" algn="l">
              <a:lnSpc>
                <a:spcPct val="150000"/>
              </a:lnSpc>
              <a:buNone/>
              <a:defRPr sz="3600">
                <a:latin typeface="Gill Sans Nova Light" panose="020F0302020204030204" pitchFamily="34" charset="0"/>
                <a:cs typeface="Gill Sans Nova Light" panose="020F0302020204030204" pitchFamily="34" charset="0"/>
              </a:defRPr>
            </a:lvl1pPr>
            <a:lvl2pPr algn="l">
              <a:lnSpc>
                <a:spcPct val="150000"/>
              </a:lnSpc>
              <a:defRPr sz="3000">
                <a:latin typeface="Gill Sans Nova Light" panose="020F0302020204030204" pitchFamily="34" charset="0"/>
                <a:cs typeface="Gill Sans Nova Light" panose="020F0302020204030204" pitchFamily="34" charset="0"/>
              </a:defRPr>
            </a:lvl2pPr>
            <a:lvl3pPr algn="ctr">
              <a:defRPr sz="2400">
                <a:latin typeface="Gill Sans Nova Light" panose="020F0302020204030204" pitchFamily="34" charset="0"/>
                <a:cs typeface="Gill Sans Nova Light" panose="020F0302020204030204" pitchFamily="34" charset="0"/>
              </a:defRPr>
            </a:lvl3pPr>
            <a:lvl4pPr algn="ctr">
              <a:defRPr sz="2100">
                <a:latin typeface="Gill Sans Nova Light" panose="020F0302020204030204" pitchFamily="34" charset="0"/>
                <a:cs typeface="Gill Sans Nova Light" panose="020F0302020204030204" pitchFamily="34" charset="0"/>
              </a:defRPr>
            </a:lvl4pPr>
            <a:lvl5pPr algn="ctr">
              <a:defRPr sz="21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8422821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0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057900" y="9926410"/>
            <a:ext cx="6172200" cy="547688"/>
          </a:xfrm>
          <a:prstGeom prst="rect">
            <a:avLst/>
          </a:prstGeom>
        </p:spPr>
        <p:txBody>
          <a:bodyPr/>
          <a:lstStyle>
            <a:lvl1pPr>
              <a:defRPr sz="1500">
                <a:solidFill>
                  <a:schemeClr val="tx1">
                    <a:lumMod val="85000"/>
                    <a:lumOff val="15000"/>
                  </a:schemeClr>
                </a:solidFill>
              </a:defRPr>
            </a:lvl1pPr>
          </a:lstStyle>
          <a:p>
            <a:r>
              <a:rPr lang="en-US">
                <a:solidFill>
                  <a:prstClr val="black">
                    <a:lumMod val="85000"/>
                    <a:lumOff val="15000"/>
                  </a:prstClr>
                </a:solidFill>
              </a:rPr>
              <a:t>© Copyright Wadhwani Foundation</a:t>
            </a:r>
            <a:endParaRPr lang="en-US" dirty="0">
              <a:solidFill>
                <a:prstClr val="black">
                  <a:lumMod val="85000"/>
                  <a:lumOff val="15000"/>
                </a:prstClr>
              </a:solidFill>
            </a:endParaRPr>
          </a:p>
        </p:txBody>
      </p:sp>
      <p:sp>
        <p:nvSpPr>
          <p:cNvPr id="5" name="Slide Number Placeholder 4"/>
          <p:cNvSpPr>
            <a:spLocks noGrp="1"/>
          </p:cNvSpPr>
          <p:nvPr>
            <p:ph type="sldNum" sz="quarter" idx="12"/>
          </p:nvPr>
        </p:nvSpPr>
        <p:spPr>
          <a:xfrm>
            <a:off x="13456258" y="9926410"/>
            <a:ext cx="4114800" cy="547688"/>
          </a:xfrm>
          <a:prstGeom prst="rect">
            <a:avLst/>
          </a:prstGeom>
        </p:spPr>
        <p:txBody>
          <a:bodyPr/>
          <a:lstStyle/>
          <a:p>
            <a:fld id="{8632F5CF-2680-48A4-8032-177420087341}" type="slidenum">
              <a:rPr lang="id-ID" smtClean="0">
                <a:solidFill>
                  <a:prstClr val="black">
                    <a:tint val="75000"/>
                  </a:prstClr>
                </a:solidFill>
              </a:rPr>
              <a:pPr/>
              <a:t>‹#›</a:t>
            </a:fld>
            <a:endParaRPr lang="id-ID">
              <a:solidFill>
                <a:prstClr val="black">
                  <a:tint val="75000"/>
                </a:prstClr>
              </a:solidFill>
            </a:endParaRPr>
          </a:p>
        </p:txBody>
      </p:sp>
      <p:sp>
        <p:nvSpPr>
          <p:cNvPr id="10" name="Title 1"/>
          <p:cNvSpPr>
            <a:spLocks noGrp="1"/>
          </p:cNvSpPr>
          <p:nvPr>
            <p:ph type="title"/>
          </p:nvPr>
        </p:nvSpPr>
        <p:spPr>
          <a:xfrm>
            <a:off x="716947" y="476344"/>
            <a:ext cx="15304106" cy="729948"/>
          </a:xfrm>
          <a:prstGeom prst="rect">
            <a:avLst/>
          </a:prstGeom>
        </p:spPr>
        <p:txBody>
          <a:bodyPr>
            <a:noAutofit/>
          </a:bodyPr>
          <a:lstStyle>
            <a:lvl1pPr algn="l">
              <a:defRPr sz="3600">
                <a:solidFill>
                  <a:srgbClr val="C00000"/>
                </a:solidFill>
              </a:defRPr>
            </a:lvl1pPr>
          </a:lstStyle>
          <a:p>
            <a:r>
              <a:rPr lang="en-US" dirty="0"/>
              <a:t>Click to edit Master title style</a:t>
            </a:r>
            <a:endParaRPr lang="id-ID" dirty="0"/>
          </a:p>
        </p:txBody>
      </p:sp>
      <p:sp>
        <p:nvSpPr>
          <p:cNvPr id="11" name="Subtitle 2"/>
          <p:cNvSpPr>
            <a:spLocks noGrp="1"/>
          </p:cNvSpPr>
          <p:nvPr>
            <p:ph type="subTitle" idx="1"/>
          </p:nvPr>
        </p:nvSpPr>
        <p:spPr>
          <a:xfrm>
            <a:off x="716946" y="1293188"/>
            <a:ext cx="15304108" cy="345112"/>
          </a:xfrm>
          <a:prstGeom prst="rect">
            <a:avLst/>
          </a:prstGeom>
        </p:spPr>
        <p:txBody>
          <a:bodyPr>
            <a:noAutofit/>
          </a:bodyPr>
          <a:lstStyle>
            <a:lvl1pPr marL="0" indent="0" algn="l">
              <a:buNone/>
              <a:defRPr sz="1800">
                <a:solidFill>
                  <a:schemeClr val="tx1">
                    <a:lumMod val="65000"/>
                    <a:lumOff val="35000"/>
                  </a:schemeClr>
                </a:solidFill>
              </a:defRPr>
            </a:lvl1pPr>
            <a:lvl2pPr marL="685636" indent="0" algn="ctr">
              <a:buNone/>
              <a:defRPr sz="3000"/>
            </a:lvl2pPr>
            <a:lvl3pPr marL="1371272" indent="0" algn="ctr">
              <a:buNone/>
              <a:defRPr sz="2700"/>
            </a:lvl3pPr>
            <a:lvl4pPr marL="2056906" indent="0" algn="ctr">
              <a:buNone/>
              <a:defRPr sz="2400"/>
            </a:lvl4pPr>
            <a:lvl5pPr marL="2742540" indent="0" algn="ctr">
              <a:buNone/>
              <a:defRPr sz="2400"/>
            </a:lvl5pPr>
            <a:lvl6pPr marL="3428176" indent="0" algn="ctr">
              <a:buNone/>
              <a:defRPr sz="2400"/>
            </a:lvl6pPr>
            <a:lvl7pPr marL="4113810" indent="0" algn="ctr">
              <a:buNone/>
              <a:defRPr sz="2400"/>
            </a:lvl7pPr>
            <a:lvl8pPr marL="4799446" indent="0" algn="ctr">
              <a:buNone/>
              <a:defRPr sz="2400"/>
            </a:lvl8pPr>
            <a:lvl9pPr marL="5485080" indent="0" algn="ctr">
              <a:buNone/>
              <a:defRPr sz="2400"/>
            </a:lvl9pPr>
          </a:lstStyle>
          <a:p>
            <a:r>
              <a:rPr lang="en-US" dirty="0"/>
              <a:t>Click to edit Master subtitle style</a:t>
            </a:r>
          </a:p>
        </p:txBody>
      </p:sp>
      <p:sp>
        <p:nvSpPr>
          <p:cNvPr id="8" name="Text Placeholder 2"/>
          <p:cNvSpPr>
            <a:spLocks noGrp="1"/>
          </p:cNvSpPr>
          <p:nvPr>
            <p:ph idx="13"/>
          </p:nvPr>
        </p:nvSpPr>
        <p:spPr>
          <a:xfrm>
            <a:off x="716944" y="1924050"/>
            <a:ext cx="16854116" cy="734139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	</a:t>
            </a:r>
          </a:p>
          <a:p>
            <a:pPr lvl="4"/>
            <a:r>
              <a:rPr lang="en-US" dirty="0"/>
              <a:t>Fifth level</a:t>
            </a:r>
          </a:p>
        </p:txBody>
      </p:sp>
    </p:spTree>
    <p:extLst>
      <p:ext uri="{BB962C8B-B14F-4D97-AF65-F5344CB8AC3E}">
        <p14:creationId xmlns:p14="http://schemas.microsoft.com/office/powerpoint/2010/main" val="545749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2435" y="4292600"/>
            <a:ext cx="13238486" cy="2873471"/>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all">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42290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54969" y="3090863"/>
            <a:ext cx="6594509" cy="6293645"/>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481740" y="3084139"/>
            <a:ext cx="6594512" cy="6300368"/>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65833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654970" y="2857500"/>
            <a:ext cx="6594507"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654969"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481743" y="2857500"/>
            <a:ext cx="659450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8481743"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37673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1/22/2024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208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1/22/2024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92428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0" y="2171700"/>
            <a:ext cx="5101596" cy="2171700"/>
          </a:xfrm>
        </p:spPr>
        <p:txBody>
          <a:bodyPr anchor="b"/>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7176925" y="2171700"/>
            <a:ext cx="7793996" cy="68580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2430" y="4693921"/>
            <a:ext cx="5101595" cy="4343399"/>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1/22/2024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6851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0861" y="2781288"/>
            <a:ext cx="7639359" cy="2362212"/>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24319" y="1714500"/>
            <a:ext cx="480060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2" y="5486400"/>
            <a:ext cx="7627469" cy="2057400"/>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27113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2.png"/><Relationship Id="rId30"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7">
            <a:extLst>
              <a:ext uri="{28A0092B-C50C-407E-A947-70E740481C1C}">
                <a14:useLocalDpi xmlns:a14="http://schemas.microsoft.com/office/drawing/2010/main" val="0"/>
              </a:ext>
            </a:extLst>
          </a:blip>
          <a:srcRect l="3613"/>
          <a:stretch/>
        </p:blipFill>
        <p:spPr>
          <a:xfrm>
            <a:off x="0" y="4004528"/>
            <a:ext cx="6055518" cy="6282473"/>
          </a:xfrm>
          <a:prstGeom prst="rect">
            <a:avLst/>
          </a:prstGeom>
        </p:spPr>
      </p:pic>
      <p:pic>
        <p:nvPicPr>
          <p:cNvPr id="7" name="Picture 6"/>
          <p:cNvPicPr>
            <a:picLocks noChangeAspect="1"/>
          </p:cNvPicPr>
          <p:nvPr/>
        </p:nvPicPr>
        <p:blipFill rotWithShape="1">
          <a:blip r:embed="rId28">
            <a:extLst>
              <a:ext uri="{28A0092B-C50C-407E-A947-70E740481C1C}">
                <a14:useLocalDpi xmlns:a14="http://schemas.microsoft.com/office/drawing/2010/main" val="0"/>
              </a:ext>
            </a:extLst>
          </a:blip>
          <a:srcRect l="35640"/>
          <a:stretch/>
        </p:blipFill>
        <p:spPr>
          <a:xfrm>
            <a:off x="0" y="4338521"/>
            <a:ext cx="2283618" cy="3548180"/>
          </a:xfrm>
          <a:prstGeom prst="rect">
            <a:avLst/>
          </a:prstGeom>
        </p:spPr>
      </p:pic>
      <p:sp>
        <p:nvSpPr>
          <p:cNvPr id="16" name="Oval 15"/>
          <p:cNvSpPr/>
          <p:nvPr/>
        </p:nvSpPr>
        <p:spPr>
          <a:xfrm>
            <a:off x="12913518" y="2514600"/>
            <a:ext cx="4229100" cy="42291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9">
            <a:extLst>
              <a:ext uri="{28A0092B-C50C-407E-A947-70E740481C1C}">
                <a14:useLocalDpi xmlns:a14="http://schemas.microsoft.com/office/drawing/2010/main" val="0"/>
              </a:ext>
            </a:extLst>
          </a:blip>
          <a:srcRect t="28813"/>
          <a:stretch/>
        </p:blipFill>
        <p:spPr>
          <a:xfrm>
            <a:off x="11999119" y="1"/>
            <a:ext cx="2405081" cy="1712111"/>
          </a:xfrm>
          <a:prstGeom prst="rect">
            <a:avLst/>
          </a:prstGeom>
        </p:spPr>
      </p:pic>
      <p:pic>
        <p:nvPicPr>
          <p:cNvPr id="10" name="Picture 9"/>
          <p:cNvPicPr>
            <a:picLocks noChangeAspect="1"/>
          </p:cNvPicPr>
          <p:nvPr/>
        </p:nvPicPr>
        <p:blipFill rotWithShape="1">
          <a:blip r:embed="rId30">
            <a:extLst>
              <a:ext uri="{28A0092B-C50C-407E-A947-70E740481C1C}">
                <a14:useLocalDpi xmlns:a14="http://schemas.microsoft.com/office/drawing/2010/main" val="0"/>
              </a:ext>
            </a:extLst>
          </a:blip>
          <a:srcRect b="23320"/>
          <a:stretch/>
        </p:blipFill>
        <p:spPr>
          <a:xfrm>
            <a:off x="12908817" y="9144000"/>
            <a:ext cx="1490601" cy="1143000"/>
          </a:xfrm>
          <a:prstGeom prst="rect">
            <a:avLst/>
          </a:prstGeom>
        </p:spPr>
      </p:pic>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167" y="679077"/>
            <a:ext cx="14107085" cy="2100795"/>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654969" y="3079378"/>
            <a:ext cx="13419812" cy="62932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5233459" y="2686052"/>
            <a:ext cx="1485899" cy="457199"/>
          </a:xfrm>
          <a:prstGeom prst="rect">
            <a:avLst/>
          </a:prstGeom>
        </p:spPr>
        <p:txBody>
          <a:bodyPr vert="horz" lIns="91440" tIns="45720" rIns="91440" bIns="45720" rtlCol="0" anchor="t"/>
          <a:lstStyle>
            <a:lvl1pPr algn="l">
              <a:defRPr sz="1650" b="0" i="0">
                <a:solidFill>
                  <a:schemeClr val="tx1">
                    <a:tint val="75000"/>
                    <a:alpha val="60000"/>
                  </a:schemeClr>
                </a:solidFill>
              </a:defRPr>
            </a:lvl1pPr>
          </a:lstStyle>
          <a:p>
            <a:fld id="{1D8BD707-D9CF-40AE-B4C6-C98DA3205C09}" type="datetimeFigureOut">
              <a:rPr lang="en-US" smtClean="0"/>
              <a:pPr/>
              <a:t>1/22/2024</a:t>
            </a:fld>
            <a:endParaRPr lang="en-US"/>
          </a:p>
        </p:txBody>
      </p:sp>
      <p:sp>
        <p:nvSpPr>
          <p:cNvPr id="5" name="Footer Placeholder 4"/>
          <p:cNvSpPr>
            <a:spLocks noGrp="1"/>
          </p:cNvSpPr>
          <p:nvPr>
            <p:ph type="ftr" sz="quarter" idx="3"/>
          </p:nvPr>
        </p:nvSpPr>
        <p:spPr>
          <a:xfrm rot="5400000">
            <a:off x="13427360" y="4837946"/>
            <a:ext cx="5789693" cy="457202"/>
          </a:xfrm>
          <a:prstGeom prst="rect">
            <a:avLst/>
          </a:prstGeom>
        </p:spPr>
        <p:txBody>
          <a:bodyPr vert="horz" lIns="91440" tIns="45720" rIns="91440" bIns="45720" rtlCol="0" anchor="b"/>
          <a:lstStyle>
            <a:lvl1pPr algn="l">
              <a:defRPr sz="165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lvl1pPr algn="ctr">
              <a:defRPr sz="4200"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50195456"/>
      </p:ext>
    </p:extLst>
  </p:cSld>
  <p:clrMap bg1="dk1" tx1="lt1" bg2="dk2" tx2="lt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 id="2147483761" r:id="rId19"/>
    <p:sldLayoutId id="2147483762" r:id="rId20"/>
    <p:sldLayoutId id="2147483763" r:id="rId21"/>
    <p:sldLayoutId id="2147483764" r:id="rId22"/>
    <p:sldLayoutId id="2147483765" r:id="rId23"/>
    <p:sldLayoutId id="2147483766" r:id="rId24"/>
    <p:sldLayoutId id="2147483697" r:id="rId25"/>
  </p:sldLayoutIdLst>
  <p:txStyles>
    <p:titleStyle>
      <a:lvl1pPr algn="l" defTabSz="685800" rtl="0" eaLnBrk="1" latinLnBrk="0" hangingPunct="1">
        <a:spcBef>
          <a:spcPct val="0"/>
        </a:spcBef>
        <a:buNone/>
        <a:defRPr sz="63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bg2">
            <a:lumMod val="40000"/>
            <a:lumOff val="60000"/>
          </a:schemeClr>
        </a:buClr>
        <a:buSzPct val="80000"/>
        <a:buFont typeface="Wingdings 3" charset="2"/>
        <a:buChar char=""/>
        <a:defRPr sz="3000" b="0" i="0" kern="1200">
          <a:solidFill>
            <a:schemeClr val="tx1"/>
          </a:solidFill>
          <a:latin typeface="+mj-lt"/>
          <a:ea typeface="+mj-ea"/>
          <a:cs typeface="+mj-cs"/>
        </a:defRPr>
      </a:lvl1pPr>
      <a:lvl2pPr marL="1114425" indent="-428625" algn="l" defTabSz="685800" rtl="0" eaLnBrk="1" latinLnBrk="0" hangingPunct="1">
        <a:spcBef>
          <a:spcPts val="1500"/>
        </a:spcBef>
        <a:spcAft>
          <a:spcPts val="0"/>
        </a:spcAft>
        <a:buClr>
          <a:schemeClr val="bg2">
            <a:lumMod val="40000"/>
            <a:lumOff val="60000"/>
          </a:schemeClr>
        </a:buClr>
        <a:buSzPct val="80000"/>
        <a:buFont typeface="Wingdings 3" charset="2"/>
        <a:buChar char=""/>
        <a:defRPr sz="2700" b="0" i="0" kern="1200">
          <a:solidFill>
            <a:schemeClr val="tx1"/>
          </a:solidFill>
          <a:latin typeface="+mj-lt"/>
          <a:ea typeface="+mj-ea"/>
          <a:cs typeface="+mj-cs"/>
        </a:defRPr>
      </a:lvl2pPr>
      <a:lvl3pPr marL="1714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3pPr>
      <a:lvl4pPr marL="2400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4pPr>
      <a:lvl5pPr marL="30861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5pPr>
      <a:lvl6pPr marL="37590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6pPr>
      <a:lvl7pPr marL="44577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7pPr>
      <a:lvl8pPr marL="5143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8pPr>
      <a:lvl9pPr marL="5829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17.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2.xml"/><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2.xml"/><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2.xml"/><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3" Type="http://schemas.openxmlformats.org/officeDocument/2006/relationships/hyperlink" Target="https://www.masterclass.com/articles/how-to-calculate-operating-cost" TargetMode="External"/><Relationship Id="rId2" Type="http://schemas.openxmlformats.org/officeDocument/2006/relationships/hyperlink" Target="https://www.zoho.com/subscriptions/guides/what-is-customer-lifetime-value-clv.html#:~:text=Customer%20Lifetime%20Value%20is%20calculated,frequency%2C%20and%20average%20customer%20lifespan." TargetMode="External"/><Relationship Id="rId1" Type="http://schemas.openxmlformats.org/officeDocument/2006/relationships/slideLayout" Target="../slideLayouts/slideLayout20.xml"/><Relationship Id="rId5" Type="http://schemas.openxmlformats.org/officeDocument/2006/relationships/image" Target="../media/image10.jpeg"/><Relationship Id="rId4" Type="http://schemas.openxmlformats.org/officeDocument/2006/relationships/hyperlink" Target="https://www.masterclass.com/articles/how-to-calculate-operating-profit-in-busines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23.xml"/><Relationship Id="rId5" Type="http://schemas.openxmlformats.org/officeDocument/2006/relationships/image" Target="../media/image10.jpe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8.xml"/><Relationship Id="rId6" Type="http://schemas.openxmlformats.org/officeDocument/2006/relationships/image" Target="../media/image10.jpeg"/><Relationship Id="rId5" Type="http://schemas.openxmlformats.org/officeDocument/2006/relationships/image" Target="../media/image14.svg"/><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hyperlink" Target="http://www.recyclingbin.com/" TargetMode="External"/><Relationship Id="rId2" Type="http://schemas.openxmlformats.org/officeDocument/2006/relationships/hyperlink" Target="mailto:2100030014@kluniversity.in" TargetMode="Externa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8" Type="http://schemas.openxmlformats.org/officeDocument/2006/relationships/hyperlink" Target="http://www.recyclingbin.com/" TargetMode="External"/><Relationship Id="rId3" Type="http://schemas.openxmlformats.org/officeDocument/2006/relationships/diagramLayout" Target="../diagrams/layout1.xml"/><Relationship Id="rId7" Type="http://schemas.openxmlformats.org/officeDocument/2006/relationships/image" Target="../media/image10.jpeg"/><Relationship Id="rId2" Type="http://schemas.openxmlformats.org/officeDocument/2006/relationships/diagramData" Target="../diagrams/data1.xml"/><Relationship Id="rId1" Type="http://schemas.openxmlformats.org/officeDocument/2006/relationships/slideLayout" Target="../slideLayouts/slideLayout2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18.emf"/><Relationship Id="rId7"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1.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9.emf"/></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2.xml"/><Relationship Id="rId5" Type="http://schemas.openxmlformats.org/officeDocument/2006/relationships/image" Target="../media/image10.jpe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85D5AA8-773B-469A-8802-9645A4DC9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4" descr="2,900+ Electronic Recycling Illustrations, Royalty-Free Vector Graphics &amp;  Clip Art - iStock | Electronic waste, Computer recycling, Electronics">
            <a:extLst>
              <a:ext uri="{FF2B5EF4-FFF2-40B4-BE49-F238E27FC236}">
                <a16:creationId xmlns:a16="http://schemas.microsoft.com/office/drawing/2014/main" id="{C852C8B1-B629-6450-870C-B93286C3ED1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flipH="1">
            <a:off x="7404100" y="2324100"/>
            <a:ext cx="3479799" cy="3479799"/>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C75AF42C-C556-454E-B2D3-2C917CB81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 name="TextBox 5">
            <a:extLst>
              <a:ext uri="{FF2B5EF4-FFF2-40B4-BE49-F238E27FC236}">
                <a16:creationId xmlns:a16="http://schemas.microsoft.com/office/drawing/2014/main" id="{C9CFF617-3326-B7BF-193C-718BFE0EF0FA}"/>
              </a:ext>
            </a:extLst>
          </p:cNvPr>
          <p:cNvSpPr txBox="1"/>
          <p:nvPr/>
        </p:nvSpPr>
        <p:spPr>
          <a:xfrm>
            <a:off x="6858000" y="1157158"/>
            <a:ext cx="4889500" cy="923330"/>
          </a:xfrm>
          <a:prstGeom prst="rect">
            <a:avLst/>
          </a:prstGeom>
          <a:noFill/>
        </p:spPr>
        <p:txBody>
          <a:bodyPr wrap="square" rtlCol="0">
            <a:spAutoFit/>
          </a:bodyPr>
          <a:lstStyle/>
          <a:p>
            <a:r>
              <a:rPr lang="en-US" sz="5400" b="1" dirty="0">
                <a:solidFill>
                  <a:srgbClr val="FFC000"/>
                </a:solidFill>
              </a:rPr>
              <a:t>ITVM SEC - 33</a:t>
            </a:r>
            <a:endParaRPr lang="en-IN" sz="5400" b="1" dirty="0">
              <a:solidFill>
                <a:srgbClr val="FFC000"/>
              </a:solidFill>
            </a:endParaRPr>
          </a:p>
        </p:txBody>
      </p:sp>
      <p:sp>
        <p:nvSpPr>
          <p:cNvPr id="9" name="Rectangle 8">
            <a:extLst>
              <a:ext uri="{FF2B5EF4-FFF2-40B4-BE49-F238E27FC236}">
                <a16:creationId xmlns:a16="http://schemas.microsoft.com/office/drawing/2014/main" id="{F6B827E6-4255-4F74-A7ED-C9DA0199BBB9}"/>
              </a:ext>
            </a:extLst>
          </p:cNvPr>
          <p:cNvSpPr/>
          <p:nvPr/>
        </p:nvSpPr>
        <p:spPr>
          <a:xfrm>
            <a:off x="5239725" y="6291123"/>
            <a:ext cx="7808548" cy="1754326"/>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solidFill>
                  <a:srgbClr val="FFC000"/>
                </a:solidFill>
                <a:effectLst>
                  <a:outerShdw dist="38100" dir="2640000" algn="bl" rotWithShape="0">
                    <a:schemeClr val="accent1"/>
                  </a:outerShdw>
                </a:effectLst>
              </a:rPr>
              <a:t>Project Title</a:t>
            </a: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Technical </a:t>
            </a:r>
          </a:p>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RecyclingBin.in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3604"/>
            <a:ext cx="4191000" cy="1014158"/>
          </a:xfrm>
        </p:spPr>
        <p:txBody>
          <a:bodyPr>
            <a:normAutofit fontScale="90000"/>
          </a:bodyPr>
          <a:lstStyle/>
          <a:p>
            <a:pPr algn="l"/>
            <a:r>
              <a:rPr lang="en-US" sz="4400" dirty="0">
                <a:solidFill>
                  <a:srgbClr val="FF0000"/>
                </a:solidFill>
              </a:rPr>
              <a:t>MVP Validation</a:t>
            </a:r>
            <a:endParaRPr lang="en-US" dirty="0">
              <a:solidFill>
                <a:srgbClr val="FF0000"/>
              </a:solidFill>
            </a:endParaRPr>
          </a:p>
        </p:txBody>
      </p:sp>
      <p:sp>
        <p:nvSpPr>
          <p:cNvPr id="3" name="TextBox 2"/>
          <p:cNvSpPr txBox="1"/>
          <p:nvPr/>
        </p:nvSpPr>
        <p:spPr>
          <a:xfrm>
            <a:off x="533400" y="1166812"/>
            <a:ext cx="12527024" cy="8279190"/>
          </a:xfrm>
          <a:prstGeom prst="rect">
            <a:avLst/>
          </a:prstGeom>
          <a:noFill/>
        </p:spPr>
        <p:txBody>
          <a:bodyPr wrap="square" rtlCol="0">
            <a:spAutoFit/>
          </a:bodyPr>
          <a:lstStyle/>
          <a:p>
            <a:pPr algn="just">
              <a:buClrTx/>
            </a:pPr>
            <a:r>
              <a:rPr lang="en-US" sz="2800" b="0" i="0" dirty="0">
                <a:solidFill>
                  <a:srgbClr val="FFFF66"/>
                </a:solidFill>
                <a:effectLst/>
                <a:latin typeface="Söhne"/>
              </a:rPr>
              <a:t>Validating the Minimum Viable Product (MVP) of a Recycle Project Management system is essential to ensure that the project meets its objectives and is on the right track. Here are steps to validate your MVP effectively:</a:t>
            </a:r>
          </a:p>
          <a:p>
            <a:pPr algn="just">
              <a:buClrTx/>
            </a:pPr>
            <a:endParaRPr lang="en-US" sz="2800" b="0" i="0" dirty="0">
              <a:solidFill>
                <a:srgbClr val="374151"/>
              </a:solidFill>
              <a:effectLst/>
              <a:latin typeface="Söhne"/>
            </a:endParaRPr>
          </a:p>
          <a:p>
            <a:pPr marL="457200" indent="-457200" algn="just">
              <a:buClrTx/>
              <a:buFont typeface="Arial" panose="020B0604020202020204" pitchFamily="34" charset="0"/>
              <a:buChar char="•"/>
            </a:pPr>
            <a:r>
              <a:rPr lang="en-IN" sz="2800" b="1" i="0" dirty="0">
                <a:effectLst/>
                <a:latin typeface="Söhne"/>
              </a:rPr>
              <a:t>Define MVP Objectives</a:t>
            </a:r>
          </a:p>
          <a:p>
            <a:pPr marL="457200" indent="-457200" algn="just">
              <a:buClrTx/>
              <a:buFont typeface="Arial" panose="020B0604020202020204" pitchFamily="34" charset="0"/>
              <a:buChar char="•"/>
            </a:pPr>
            <a:r>
              <a:rPr lang="en-IN" sz="2800" b="1" i="0" dirty="0">
                <a:effectLst/>
                <a:latin typeface="Söhne"/>
              </a:rPr>
              <a:t>Identify Key Metrics</a:t>
            </a:r>
          </a:p>
          <a:p>
            <a:pPr marL="457200" indent="-457200" algn="just">
              <a:buClrTx/>
              <a:buFont typeface="Arial" panose="020B0604020202020204" pitchFamily="34" charset="0"/>
              <a:buChar char="•"/>
            </a:pPr>
            <a:r>
              <a:rPr lang="en-IN" sz="2800" b="1" i="0" dirty="0">
                <a:effectLst/>
                <a:latin typeface="Söhne"/>
              </a:rPr>
              <a:t>User Feedback</a:t>
            </a:r>
            <a:endParaRPr lang="en-IN" sz="2800" b="1" dirty="0">
              <a:latin typeface="Söhne"/>
            </a:endParaRPr>
          </a:p>
          <a:p>
            <a:pPr marL="457200" indent="-457200" algn="just">
              <a:buClrTx/>
              <a:buFont typeface="Arial" panose="020B0604020202020204" pitchFamily="34" charset="0"/>
              <a:buChar char="•"/>
            </a:pPr>
            <a:r>
              <a:rPr lang="en-IN" sz="2800" b="1" i="0" dirty="0">
                <a:effectLst/>
                <a:latin typeface="Söhne"/>
              </a:rPr>
              <a:t>Iterate Based on Feedback</a:t>
            </a:r>
          </a:p>
          <a:p>
            <a:pPr marL="457200" indent="-457200" algn="just">
              <a:buClrTx/>
              <a:buFont typeface="Arial" panose="020B0604020202020204" pitchFamily="34" charset="0"/>
              <a:buChar char="•"/>
            </a:pPr>
            <a:r>
              <a:rPr lang="en-IN" sz="2800" b="1" i="0" dirty="0">
                <a:effectLst/>
                <a:latin typeface="Söhne"/>
              </a:rPr>
              <a:t>User Adoption and Engagement</a:t>
            </a:r>
            <a:endParaRPr lang="en-IN" sz="2800" b="1" dirty="0">
              <a:latin typeface="Söhne"/>
            </a:endParaRPr>
          </a:p>
          <a:p>
            <a:pPr marL="457200" indent="-457200" algn="just">
              <a:buClrTx/>
              <a:buFont typeface="Arial" panose="020B0604020202020204" pitchFamily="34" charset="0"/>
              <a:buChar char="•"/>
            </a:pPr>
            <a:r>
              <a:rPr lang="en-IN" sz="2800" b="1" i="0" dirty="0">
                <a:effectLst/>
                <a:latin typeface="Söhne"/>
              </a:rPr>
              <a:t>Documentation and Training</a:t>
            </a:r>
          </a:p>
          <a:p>
            <a:pPr marL="457200" indent="-457200" algn="just">
              <a:buClrTx/>
              <a:buFont typeface="Arial" panose="020B0604020202020204" pitchFamily="34" charset="0"/>
              <a:buChar char="•"/>
            </a:pPr>
            <a:r>
              <a:rPr lang="en-IN" sz="2800" b="1" i="0" dirty="0">
                <a:effectLst/>
                <a:latin typeface="Söhne"/>
              </a:rPr>
              <a:t>Communication and Reporting</a:t>
            </a:r>
            <a:endParaRPr lang="en-IN" sz="2800" b="1" dirty="0">
              <a:latin typeface="Söhne"/>
            </a:endParaRPr>
          </a:p>
          <a:p>
            <a:pPr marL="457200" indent="-457200" algn="just">
              <a:buClrTx/>
              <a:buFont typeface="Arial" panose="020B0604020202020204" pitchFamily="34" charset="0"/>
              <a:buChar char="•"/>
            </a:pPr>
            <a:r>
              <a:rPr lang="en-IN" sz="2800" b="1" i="0" dirty="0">
                <a:effectLst/>
                <a:latin typeface="Söhne"/>
              </a:rPr>
              <a:t>End-User Testing</a:t>
            </a:r>
          </a:p>
          <a:p>
            <a:pPr marL="457200" indent="-457200" algn="just">
              <a:buClrTx/>
              <a:buFont typeface="Arial" panose="020B0604020202020204" pitchFamily="34" charset="0"/>
              <a:buChar char="•"/>
            </a:pPr>
            <a:endParaRPr lang="en-IN" sz="2800" b="1" dirty="0">
              <a:latin typeface="Söhne"/>
            </a:endParaRPr>
          </a:p>
          <a:p>
            <a:pPr algn="just">
              <a:buClrTx/>
            </a:pPr>
            <a:r>
              <a:rPr lang="en-US" sz="2800" b="0" i="0" dirty="0">
                <a:solidFill>
                  <a:srgbClr val="FFFF66"/>
                </a:solidFill>
                <a:effectLst/>
                <a:latin typeface="Söhne"/>
              </a:rPr>
              <a:t>The validation of the MVP for your Recycle Project Management system is an iterative process. It's essential to continuously gather feedback and data, make improvements, and adapt to changing project needs and user requirements. This approach will help ensure the project's success and its alignment with the goals of improving recycling efforts and sustainability.</a:t>
            </a:r>
            <a:endParaRPr lang="en-IN" sz="2800" b="1" i="0" dirty="0">
              <a:solidFill>
                <a:srgbClr val="FFFF66"/>
              </a:solidFill>
              <a:effectLst/>
              <a:latin typeface="Söhne"/>
            </a:endParaRPr>
          </a:p>
          <a:p>
            <a:pPr marL="457200" indent="-457200" algn="just">
              <a:buClrTx/>
              <a:buFont typeface="Arial" panose="020B0604020202020204" pitchFamily="34" charset="0"/>
              <a:buChar char="•"/>
            </a:pPr>
            <a:endParaRPr lang="en-IN" sz="2800" dirty="0">
              <a:solidFill>
                <a:prstClr val="black"/>
              </a:solidFill>
              <a:latin typeface="Calibri" panose="020F0502020204030204"/>
            </a:endParaRPr>
          </a:p>
        </p:txBody>
      </p:sp>
      <p:sp>
        <p:nvSpPr>
          <p:cNvPr id="4" name="Rectangle 3">
            <a:extLst>
              <a:ext uri="{FF2B5EF4-FFF2-40B4-BE49-F238E27FC236}">
                <a16:creationId xmlns:a16="http://schemas.microsoft.com/office/drawing/2014/main" id="{5DE34494-019C-4AF1-907B-33245967C575}"/>
              </a:ext>
            </a:extLst>
          </p:cNvPr>
          <p:cNvSpPr/>
          <p:nvPr/>
        </p:nvSpPr>
        <p:spPr>
          <a:xfrm>
            <a:off x="15925800" y="315439"/>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 name="TextBox 4">
            <a:extLst>
              <a:ext uri="{FF2B5EF4-FFF2-40B4-BE49-F238E27FC236}">
                <a16:creationId xmlns:a16="http://schemas.microsoft.com/office/drawing/2014/main" id="{437D10F2-D825-4F14-8721-CF5105D60893}"/>
              </a:ext>
            </a:extLst>
          </p:cNvPr>
          <p:cNvSpPr txBox="1"/>
          <p:nvPr/>
        </p:nvSpPr>
        <p:spPr>
          <a:xfrm>
            <a:off x="16173748" y="648157"/>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sp>
        <p:nvSpPr>
          <p:cNvPr id="6" name="Rectangle 5"/>
          <p:cNvSpPr/>
          <p:nvPr/>
        </p:nvSpPr>
        <p:spPr>
          <a:xfrm>
            <a:off x="13060424" y="8498344"/>
            <a:ext cx="5227576" cy="1200329"/>
          </a:xfrm>
          <a:prstGeom prst="rect">
            <a:avLst/>
          </a:prstGeom>
          <a:solidFill>
            <a:srgbClr val="FFC000"/>
          </a:solidFill>
        </p:spPr>
        <p:txBody>
          <a:bodyPr wrap="square">
            <a:spAutoFit/>
          </a:bodyPr>
          <a:lstStyle/>
          <a:p>
            <a:pPr algn="just"/>
            <a:r>
              <a:rPr lang="en-US" sz="2400" dirty="0"/>
              <a:t>	</a:t>
            </a:r>
          </a:p>
          <a:p>
            <a:pPr algn="just"/>
            <a:r>
              <a:rPr lang="en-US" sz="2400" dirty="0"/>
              <a:t>	The slide helps to see your vision in action with a clear demonstration</a:t>
            </a:r>
            <a:endParaRPr lang="en-US" sz="2400" b="1" dirty="0">
              <a:latin typeface="+mj-lt"/>
            </a:endParaRPr>
          </a:p>
        </p:txBody>
      </p:sp>
      <p:pic>
        <p:nvPicPr>
          <p:cNvPr id="7"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060424" y="8498344"/>
            <a:ext cx="655576" cy="858078"/>
          </a:xfrm>
          <a:prstGeom prst="rect">
            <a:avLst/>
          </a:prstGeom>
        </p:spPr>
      </p:pic>
      <p:pic>
        <p:nvPicPr>
          <p:cNvPr id="9" name="Picture 4" descr="2,900+ Electronic Recycling Illustrations, Royalty-Free Vector Graphics &amp;  Clip Art - iStock | Electronic waste, Computer recycling, Electronics">
            <a:extLst>
              <a:ext uri="{FF2B5EF4-FFF2-40B4-BE49-F238E27FC236}">
                <a16:creationId xmlns:a16="http://schemas.microsoft.com/office/drawing/2014/main" id="{9AAE7F05-8BC4-9352-6947-948E5DEB56C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5864300" y="133604"/>
            <a:ext cx="2041850" cy="1779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179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81596FE8-134B-42C6-AEA2-AA21D93A48CC}"/>
              </a:ext>
            </a:extLst>
          </p:cNvPr>
          <p:cNvSpPr txBox="1">
            <a:spLocks/>
          </p:cNvSpPr>
          <p:nvPr/>
        </p:nvSpPr>
        <p:spPr>
          <a:xfrm>
            <a:off x="480767" y="110060"/>
            <a:ext cx="6787299" cy="1266401"/>
          </a:xfrm>
          <a:prstGeom prst="rect">
            <a:avLst/>
          </a:prstGeom>
        </p:spPr>
        <p:txBody>
          <a:bodyPr vert="horz" lIns="137160" tIns="68580" rIns="137160" bIns="6858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000" dirty="0">
                <a:solidFill>
                  <a:prstClr val="black"/>
                </a:solidFill>
                <a:latin typeface="Raleway"/>
              </a:rPr>
              <a:t>  </a:t>
            </a:r>
            <a:r>
              <a:rPr lang="en-GB" sz="6000" dirty="0">
                <a:solidFill>
                  <a:srgbClr val="C00000"/>
                </a:solidFill>
                <a:latin typeface="Antonio Bold"/>
                <a:ea typeface="+mn-ea"/>
                <a:cs typeface="+mn-cs"/>
              </a:rPr>
              <a:t>Sales Plan</a:t>
            </a:r>
            <a:endParaRPr lang="en-US" sz="6000" dirty="0">
              <a:solidFill>
                <a:srgbClr val="C00000"/>
              </a:solidFill>
              <a:latin typeface="Antonio Bold"/>
              <a:ea typeface="+mn-ea"/>
              <a:cs typeface="+mn-cs"/>
            </a:endParaRPr>
          </a:p>
        </p:txBody>
      </p:sp>
      <p:graphicFrame>
        <p:nvGraphicFramePr>
          <p:cNvPr id="8" name="Diagramm 2">
            <a:extLst>
              <a:ext uri="{FF2B5EF4-FFF2-40B4-BE49-F238E27FC236}">
                <a16:creationId xmlns:a16="http://schemas.microsoft.com/office/drawing/2014/main" id="{09669046-E64D-4AF8-AD3D-185A4A11FFD5}"/>
              </a:ext>
            </a:extLst>
          </p:cNvPr>
          <p:cNvGraphicFramePr/>
          <p:nvPr>
            <p:extLst>
              <p:ext uri="{D42A27DB-BD31-4B8C-83A1-F6EECF244321}">
                <p14:modId xmlns:p14="http://schemas.microsoft.com/office/powerpoint/2010/main" val="1178400134"/>
              </p:ext>
            </p:extLst>
          </p:nvPr>
        </p:nvGraphicFramePr>
        <p:xfrm>
          <a:off x="182880" y="2359231"/>
          <a:ext cx="5665027" cy="7664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ectangle 9"/>
          <p:cNvSpPr/>
          <p:nvPr/>
        </p:nvSpPr>
        <p:spPr>
          <a:xfrm>
            <a:off x="10730" y="1606196"/>
            <a:ext cx="4031873" cy="507831"/>
          </a:xfrm>
          <a:prstGeom prst="rect">
            <a:avLst/>
          </a:prstGeom>
        </p:spPr>
        <p:txBody>
          <a:bodyPr wrap="none">
            <a:spAutoFit/>
          </a:bodyPr>
          <a:lstStyle/>
          <a:p>
            <a:r>
              <a:rPr lang="en-GB" sz="2700" b="1" dirty="0">
                <a:solidFill>
                  <a:srgbClr val="92D050"/>
                </a:solidFill>
                <a:latin typeface="Raleway"/>
              </a:rPr>
              <a:t>Customer Sales Funnel</a:t>
            </a:r>
            <a:endParaRPr lang="en-US" sz="2700" b="1" dirty="0">
              <a:solidFill>
                <a:srgbClr val="92D050"/>
              </a:solidFill>
              <a:latin typeface="Raleway"/>
            </a:endParaRPr>
          </a:p>
        </p:txBody>
      </p:sp>
      <p:graphicFrame>
        <p:nvGraphicFramePr>
          <p:cNvPr id="17" name="Table 16"/>
          <p:cNvGraphicFramePr>
            <a:graphicFrameLocks noGrp="1"/>
          </p:cNvGraphicFramePr>
          <p:nvPr>
            <p:extLst>
              <p:ext uri="{D42A27DB-BD31-4B8C-83A1-F6EECF244321}">
                <p14:modId xmlns:p14="http://schemas.microsoft.com/office/powerpoint/2010/main" val="2986512286"/>
              </p:ext>
            </p:extLst>
          </p:nvPr>
        </p:nvGraphicFramePr>
        <p:xfrm>
          <a:off x="6019488" y="1444673"/>
          <a:ext cx="12085632" cy="8732267"/>
        </p:xfrm>
        <a:graphic>
          <a:graphicData uri="http://schemas.openxmlformats.org/drawingml/2006/table">
            <a:tbl>
              <a:tblPr firstRow="1" firstCol="1" bandRow="1">
                <a:tableStyleId>{00A15C55-8517-42AA-B614-E9B94910E393}</a:tableStyleId>
              </a:tblPr>
              <a:tblGrid>
                <a:gridCol w="2288309">
                  <a:extLst>
                    <a:ext uri="{9D8B030D-6E8A-4147-A177-3AD203B41FA5}">
                      <a16:colId xmlns:a16="http://schemas.microsoft.com/office/drawing/2014/main" val="20000"/>
                    </a:ext>
                  </a:extLst>
                </a:gridCol>
                <a:gridCol w="2347275">
                  <a:extLst>
                    <a:ext uri="{9D8B030D-6E8A-4147-A177-3AD203B41FA5}">
                      <a16:colId xmlns:a16="http://schemas.microsoft.com/office/drawing/2014/main" val="20001"/>
                    </a:ext>
                  </a:extLst>
                </a:gridCol>
                <a:gridCol w="2653442">
                  <a:extLst>
                    <a:ext uri="{9D8B030D-6E8A-4147-A177-3AD203B41FA5}">
                      <a16:colId xmlns:a16="http://schemas.microsoft.com/office/drawing/2014/main" val="20002"/>
                    </a:ext>
                  </a:extLst>
                </a:gridCol>
                <a:gridCol w="2449331">
                  <a:extLst>
                    <a:ext uri="{9D8B030D-6E8A-4147-A177-3AD203B41FA5}">
                      <a16:colId xmlns:a16="http://schemas.microsoft.com/office/drawing/2014/main" val="20003"/>
                    </a:ext>
                  </a:extLst>
                </a:gridCol>
                <a:gridCol w="2347275">
                  <a:extLst>
                    <a:ext uri="{9D8B030D-6E8A-4147-A177-3AD203B41FA5}">
                      <a16:colId xmlns:a16="http://schemas.microsoft.com/office/drawing/2014/main" val="20004"/>
                    </a:ext>
                  </a:extLst>
                </a:gridCol>
              </a:tblGrid>
              <a:tr h="264087">
                <a:tc>
                  <a:txBody>
                    <a:bodyPr/>
                    <a:lstStyle/>
                    <a:p>
                      <a:pPr marL="0" marR="0">
                        <a:lnSpc>
                          <a:spcPct val="107000"/>
                        </a:lnSpc>
                        <a:spcBef>
                          <a:spcPts val="0"/>
                        </a:spcBef>
                        <a:spcAft>
                          <a:spcPts val="800"/>
                        </a:spcAft>
                      </a:pPr>
                      <a:r>
                        <a:rPr lang="en-US" sz="1800" dirty="0">
                          <a:effectLst/>
                        </a:rPr>
                        <a:t>1</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1800">
                          <a:effectLst/>
                        </a:rPr>
                        <a:t>2</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1800" dirty="0">
                          <a:effectLst/>
                        </a:rPr>
                        <a:t>3</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1800">
                          <a:effectLst/>
                        </a:rPr>
                        <a:t>4</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1800" dirty="0">
                          <a:effectLst/>
                        </a:rPr>
                        <a:t>5</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extLst>
                  <a:ext uri="{0D108BD9-81ED-4DB2-BD59-A6C34878D82A}">
                    <a16:rowId xmlns:a16="http://schemas.microsoft.com/office/drawing/2014/main" val="10000"/>
                  </a:ext>
                </a:extLst>
              </a:tr>
              <a:tr h="862958">
                <a:tc>
                  <a:txBody>
                    <a:bodyPr/>
                    <a:lstStyle/>
                    <a:p>
                      <a:pPr marL="0" marR="0">
                        <a:lnSpc>
                          <a:spcPct val="107000"/>
                        </a:lnSpc>
                        <a:spcBef>
                          <a:spcPts val="0"/>
                        </a:spcBef>
                        <a:spcAft>
                          <a:spcPts val="800"/>
                        </a:spcAft>
                      </a:pPr>
                      <a:r>
                        <a:rPr lang="en-US" sz="1800" dirty="0">
                          <a:effectLst/>
                        </a:rPr>
                        <a:t>Target Customer Segment (Type)</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1800" dirty="0">
                          <a:effectLst/>
                        </a:rPr>
                        <a:t>Target Customer Segment  (Number)</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1800" dirty="0">
                          <a:effectLst/>
                        </a:rPr>
                        <a:t>Channels to be used to attract the target customer segment</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1800" dirty="0">
                          <a:effectLst/>
                        </a:rPr>
                        <a:t>Estimated number of leads</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1800" dirty="0">
                          <a:effectLst/>
                        </a:rPr>
                        <a:t>Estimated cost to convert these leads to actual customers</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extLst>
                  <a:ext uri="{0D108BD9-81ED-4DB2-BD59-A6C34878D82A}">
                    <a16:rowId xmlns:a16="http://schemas.microsoft.com/office/drawing/2014/main" val="10001"/>
                  </a:ext>
                </a:extLst>
              </a:tr>
              <a:tr h="816773">
                <a:tc>
                  <a:txBody>
                    <a:bodyPr/>
                    <a:lstStyle/>
                    <a:p>
                      <a:pPr marL="0" marR="0">
                        <a:lnSpc>
                          <a:spcPct val="107000"/>
                        </a:lnSpc>
                        <a:spcBef>
                          <a:spcPts val="0"/>
                        </a:spcBef>
                        <a:spcAft>
                          <a:spcPts val="800"/>
                        </a:spcAft>
                      </a:pPr>
                      <a:r>
                        <a:rPr lang="en-US" sz="2400" dirty="0">
                          <a:effectLst/>
                        </a:rPr>
                        <a:t> </a:t>
                      </a:r>
                      <a:r>
                        <a:rPr lang="en-IN" sz="1800" b="0" i="0" kern="1200" dirty="0">
                          <a:solidFill>
                            <a:schemeClr val="lt1"/>
                          </a:solidFill>
                          <a:effectLst/>
                          <a:latin typeface="+mn-lt"/>
                          <a:ea typeface="+mn-ea"/>
                          <a:cs typeface="+mn-cs"/>
                        </a:rPr>
                        <a:t>Commuters</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2400" dirty="0">
                          <a:effectLst/>
                        </a:rPr>
                        <a:t> </a:t>
                      </a:r>
                      <a:r>
                        <a:rPr lang="en-IN" sz="1800" b="0" i="0" kern="1200" dirty="0">
                          <a:solidFill>
                            <a:schemeClr val="dk1"/>
                          </a:solidFill>
                          <a:effectLst/>
                          <a:latin typeface="+mn-lt"/>
                          <a:ea typeface="+mn-ea"/>
                          <a:cs typeface="+mn-cs"/>
                        </a:rPr>
                        <a:t>100,000</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1800" b="0" i="0" kern="1200" dirty="0">
                          <a:solidFill>
                            <a:schemeClr val="dk1"/>
                          </a:solidFill>
                          <a:effectLst/>
                          <a:latin typeface="+mn-lt"/>
                          <a:ea typeface="+mn-ea"/>
                          <a:cs typeface="+mn-cs"/>
                        </a:rPr>
                        <a:t>Online advertising, social media marketing, public relations</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IN" sz="1800" b="0" i="0" kern="1200" dirty="0">
                          <a:solidFill>
                            <a:schemeClr val="dk1"/>
                          </a:solidFill>
                          <a:effectLst/>
                          <a:latin typeface="+mn-lt"/>
                          <a:ea typeface="+mn-ea"/>
                          <a:cs typeface="+mn-cs"/>
                        </a:rPr>
                        <a:t>20,000</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dirty="0">
                          <a:effectLst/>
                        </a:rPr>
                        <a:t> </a:t>
                      </a:r>
                      <a:r>
                        <a:rPr lang="en-IN" sz="1800" b="0" i="0" kern="1200" dirty="0">
                          <a:solidFill>
                            <a:schemeClr val="dk1"/>
                          </a:solidFill>
                          <a:effectLst/>
                          <a:latin typeface="+mn-lt"/>
                          <a:ea typeface="+mn-ea"/>
                          <a:cs typeface="+mn-cs"/>
                        </a:rPr>
                        <a:t>$10 per customer</a:t>
                      </a:r>
                      <a:endParaRPr lang="en-IN" sz="18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extLst>
                  <a:ext uri="{0D108BD9-81ED-4DB2-BD59-A6C34878D82A}">
                    <a16:rowId xmlns:a16="http://schemas.microsoft.com/office/drawing/2014/main" val="10002"/>
                  </a:ext>
                </a:extLst>
              </a:tr>
              <a:tr h="908907">
                <a:tc>
                  <a:txBody>
                    <a:bodyPr/>
                    <a:lstStyle/>
                    <a:p>
                      <a:pPr marL="0" marR="0">
                        <a:lnSpc>
                          <a:spcPct val="107000"/>
                        </a:lnSpc>
                        <a:spcBef>
                          <a:spcPts val="0"/>
                        </a:spcBef>
                        <a:spcAft>
                          <a:spcPts val="800"/>
                        </a:spcAft>
                      </a:pPr>
                      <a:r>
                        <a:rPr lang="en-US" sz="2400" dirty="0">
                          <a:effectLst/>
                        </a:rPr>
                        <a:t> </a:t>
                      </a:r>
                      <a:r>
                        <a:rPr lang="en-IN" sz="1800" b="0" i="0" kern="1200" dirty="0">
                          <a:solidFill>
                            <a:schemeClr val="lt1"/>
                          </a:solidFill>
                          <a:effectLst/>
                          <a:latin typeface="+mn-lt"/>
                          <a:ea typeface="+mn-ea"/>
                          <a:cs typeface="+mn-cs"/>
                        </a:rPr>
                        <a:t>Students</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2400" dirty="0">
                          <a:effectLst/>
                        </a:rPr>
                        <a:t> </a:t>
                      </a:r>
                      <a:r>
                        <a:rPr lang="en-IN" sz="1800" b="0" i="0" kern="1200" dirty="0">
                          <a:solidFill>
                            <a:schemeClr val="dk1"/>
                          </a:solidFill>
                          <a:effectLst/>
                          <a:latin typeface="+mn-lt"/>
                          <a:ea typeface="+mn-ea"/>
                          <a:cs typeface="+mn-cs"/>
                        </a:rPr>
                        <a:t>50,000</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dirty="0">
                          <a:effectLst/>
                        </a:rPr>
                        <a:t> </a:t>
                      </a:r>
                      <a:r>
                        <a:rPr lang="en-US" sz="1800" b="0" i="0" kern="1200" dirty="0">
                          <a:solidFill>
                            <a:schemeClr val="dk1"/>
                          </a:solidFill>
                          <a:effectLst/>
                          <a:latin typeface="+mn-lt"/>
                          <a:ea typeface="+mn-ea"/>
                          <a:cs typeface="+mn-cs"/>
                        </a:rPr>
                        <a:t>Partnerships with corporations, online advertising, travel agency </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dirty="0">
                          <a:effectLst/>
                        </a:rPr>
                        <a:t> </a:t>
                      </a:r>
                      <a:r>
                        <a:rPr lang="en-IN" sz="1800" b="0" i="0" kern="1200" dirty="0">
                          <a:solidFill>
                            <a:schemeClr val="dk1"/>
                          </a:solidFill>
                          <a:effectLst/>
                          <a:latin typeface="+mn-lt"/>
                          <a:ea typeface="+mn-ea"/>
                          <a:cs typeface="+mn-cs"/>
                        </a:rPr>
                        <a:t>10,000</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dirty="0">
                          <a:effectLst/>
                        </a:rPr>
                        <a:t> </a:t>
                      </a:r>
                      <a:r>
                        <a:rPr lang="en-IN" sz="1800" b="0" i="0" kern="1200" dirty="0">
                          <a:solidFill>
                            <a:schemeClr val="dk1"/>
                          </a:solidFill>
                          <a:effectLst/>
                          <a:latin typeface="+mn-lt"/>
                          <a:ea typeface="+mn-ea"/>
                          <a:cs typeface="+mn-cs"/>
                        </a:rPr>
                        <a:t>$20 per customer</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extLst>
                  <a:ext uri="{0D108BD9-81ED-4DB2-BD59-A6C34878D82A}">
                    <a16:rowId xmlns:a16="http://schemas.microsoft.com/office/drawing/2014/main" val="10003"/>
                  </a:ext>
                </a:extLst>
              </a:tr>
              <a:tr h="908907">
                <a:tc>
                  <a:txBody>
                    <a:bodyPr/>
                    <a:lstStyle/>
                    <a:p>
                      <a:pPr marL="0" marR="0">
                        <a:lnSpc>
                          <a:spcPct val="107000"/>
                        </a:lnSpc>
                        <a:spcBef>
                          <a:spcPts val="0"/>
                        </a:spcBef>
                        <a:spcAft>
                          <a:spcPts val="800"/>
                        </a:spcAft>
                      </a:pPr>
                      <a:r>
                        <a:rPr lang="en-US" sz="2400" dirty="0">
                          <a:effectLst/>
                        </a:rPr>
                        <a:t> </a:t>
                      </a:r>
                      <a:r>
                        <a:rPr lang="en-IN" sz="1800" b="0" i="0" kern="1200" dirty="0">
                          <a:solidFill>
                            <a:schemeClr val="lt1"/>
                          </a:solidFill>
                          <a:effectLst/>
                          <a:latin typeface="+mn-lt"/>
                          <a:ea typeface="+mn-ea"/>
                          <a:cs typeface="+mn-cs"/>
                        </a:rPr>
                        <a:t>Tourists</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2400" dirty="0">
                          <a:effectLst/>
                        </a:rPr>
                        <a:t> </a:t>
                      </a:r>
                      <a:r>
                        <a:rPr lang="en-IN" sz="1800" b="0" i="0" kern="1200" dirty="0">
                          <a:solidFill>
                            <a:schemeClr val="dk1"/>
                          </a:solidFill>
                          <a:effectLst/>
                          <a:latin typeface="+mn-lt"/>
                          <a:ea typeface="+mn-ea"/>
                          <a:cs typeface="+mn-cs"/>
                        </a:rPr>
                        <a:t>25,000</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dirty="0">
                          <a:effectLst/>
                        </a:rPr>
                        <a:t> </a:t>
                      </a:r>
                      <a:r>
                        <a:rPr lang="en-US" sz="1800" b="0" i="0" kern="1200" dirty="0">
                          <a:solidFill>
                            <a:schemeClr val="dk1"/>
                          </a:solidFill>
                          <a:effectLst/>
                          <a:latin typeface="+mn-lt"/>
                          <a:ea typeface="+mn-ea"/>
                          <a:cs typeface="+mn-cs"/>
                        </a:rPr>
                        <a:t>Online advertising, travel agency partnerships, social media marketing</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dirty="0">
                          <a:effectLst/>
                        </a:rPr>
                        <a:t> </a:t>
                      </a:r>
                      <a:r>
                        <a:rPr lang="en-IN" sz="1800" b="0" i="0" kern="1200" dirty="0">
                          <a:solidFill>
                            <a:schemeClr val="dk1"/>
                          </a:solidFill>
                          <a:effectLst/>
                          <a:latin typeface="+mn-lt"/>
                          <a:ea typeface="+mn-ea"/>
                          <a:cs typeface="+mn-cs"/>
                        </a:rPr>
                        <a:t>5,000</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dirty="0">
                          <a:effectLst/>
                        </a:rPr>
                        <a:t> </a:t>
                      </a:r>
                      <a:r>
                        <a:rPr lang="en-IN" sz="1800" b="0" i="0" kern="1200" dirty="0">
                          <a:solidFill>
                            <a:schemeClr val="dk1"/>
                          </a:solidFill>
                          <a:effectLst/>
                          <a:latin typeface="+mn-lt"/>
                          <a:ea typeface="+mn-ea"/>
                          <a:cs typeface="+mn-cs"/>
                        </a:rPr>
                        <a:t>$15 per customer</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extLst>
                  <a:ext uri="{0D108BD9-81ED-4DB2-BD59-A6C34878D82A}">
                    <a16:rowId xmlns:a16="http://schemas.microsoft.com/office/drawing/2014/main" val="10004"/>
                  </a:ext>
                </a:extLst>
              </a:tr>
              <a:tr h="481802">
                <a:tc>
                  <a:txBody>
                    <a:bodyPr/>
                    <a:lstStyle/>
                    <a:p>
                      <a:pPr marL="0" marR="0">
                        <a:lnSpc>
                          <a:spcPct val="107000"/>
                        </a:lnSpc>
                        <a:spcBef>
                          <a:spcPts val="0"/>
                        </a:spcBef>
                        <a:spcAft>
                          <a:spcPts val="800"/>
                        </a:spcAft>
                      </a:pPr>
                      <a:r>
                        <a:rPr lang="en-US" sz="2400" dirty="0">
                          <a:effectLst/>
                        </a:rPr>
                        <a:t> </a:t>
                      </a:r>
                      <a:r>
                        <a:rPr lang="en-IN" sz="1800" b="0" i="0" kern="1200" dirty="0">
                          <a:solidFill>
                            <a:schemeClr val="lt1"/>
                          </a:solidFill>
                          <a:effectLst/>
                          <a:latin typeface="+mn-lt"/>
                          <a:ea typeface="+mn-ea"/>
                          <a:cs typeface="+mn-cs"/>
                        </a:rPr>
                        <a:t>Corporate </a:t>
                      </a:r>
                      <a:r>
                        <a:rPr lang="en-IN" sz="1800" b="0" i="0" kern="1200" dirty="0" err="1">
                          <a:solidFill>
                            <a:schemeClr val="lt1"/>
                          </a:solidFill>
                          <a:effectLst/>
                          <a:latin typeface="+mn-lt"/>
                          <a:ea typeface="+mn-ea"/>
                          <a:cs typeface="+mn-cs"/>
                        </a:rPr>
                        <a:t>travelers</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2400" dirty="0">
                          <a:effectLst/>
                        </a:rPr>
                        <a:t> </a:t>
                      </a:r>
                      <a:r>
                        <a:rPr lang="en-IN" sz="1800" b="0" i="0" kern="1200" dirty="0">
                          <a:solidFill>
                            <a:schemeClr val="dk1"/>
                          </a:solidFill>
                          <a:effectLst/>
                          <a:latin typeface="+mn-lt"/>
                          <a:ea typeface="+mn-ea"/>
                          <a:cs typeface="+mn-cs"/>
                        </a:rPr>
                        <a:t>10,000</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dirty="0">
                          <a:effectLst/>
                        </a:rPr>
                        <a:t> </a:t>
                      </a:r>
                      <a:r>
                        <a:rPr lang="en-US" sz="1800" b="0" i="0" kern="1200" dirty="0">
                          <a:solidFill>
                            <a:schemeClr val="dk1"/>
                          </a:solidFill>
                          <a:effectLst/>
                          <a:latin typeface="+mn-lt"/>
                          <a:ea typeface="+mn-ea"/>
                          <a:cs typeface="+mn-cs"/>
                        </a:rPr>
                        <a:t>Partnerships with corporations, online advertising</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dirty="0">
                          <a:effectLst/>
                        </a:rPr>
                        <a:t> </a:t>
                      </a:r>
                      <a:r>
                        <a:rPr lang="en-IN" sz="1800" b="0" i="0" kern="1200" dirty="0">
                          <a:solidFill>
                            <a:schemeClr val="dk1"/>
                          </a:solidFill>
                          <a:effectLst/>
                          <a:latin typeface="+mn-lt"/>
                          <a:ea typeface="+mn-ea"/>
                          <a:cs typeface="+mn-cs"/>
                        </a:rPr>
                        <a:t>2,000</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dirty="0">
                          <a:effectLst/>
                        </a:rPr>
                        <a:t> </a:t>
                      </a:r>
                      <a:r>
                        <a:rPr lang="en-IN" sz="1800" b="0" i="0" kern="1200" dirty="0">
                          <a:solidFill>
                            <a:schemeClr val="dk1"/>
                          </a:solidFill>
                          <a:effectLst/>
                          <a:latin typeface="+mn-lt"/>
                          <a:ea typeface="+mn-ea"/>
                          <a:cs typeface="+mn-cs"/>
                        </a:rPr>
                        <a:t>$20 per customer</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extLst>
                  <a:ext uri="{0D108BD9-81ED-4DB2-BD59-A6C34878D82A}">
                    <a16:rowId xmlns:a16="http://schemas.microsoft.com/office/drawing/2014/main" val="10005"/>
                  </a:ext>
                </a:extLst>
              </a:tr>
              <a:tr h="481802">
                <a:tc>
                  <a:txBody>
                    <a:bodyPr/>
                    <a:lstStyle/>
                    <a:p>
                      <a:pPr marL="0" marR="0">
                        <a:lnSpc>
                          <a:spcPct val="107000"/>
                        </a:lnSpc>
                        <a:spcBef>
                          <a:spcPts val="0"/>
                        </a:spcBef>
                        <a:spcAft>
                          <a:spcPts val="800"/>
                        </a:spcAft>
                      </a:pPr>
                      <a:r>
                        <a:rPr lang="en-US" sz="2400" dirty="0">
                          <a:effectLst/>
                        </a:rPr>
                        <a:t> </a:t>
                      </a:r>
                      <a:r>
                        <a:rPr lang="en-IN" sz="1800" b="0" i="0" kern="1200" dirty="0">
                          <a:solidFill>
                            <a:schemeClr val="lt1"/>
                          </a:solidFill>
                          <a:effectLst/>
                          <a:latin typeface="+mn-lt"/>
                          <a:ea typeface="+mn-ea"/>
                          <a:cs typeface="+mn-cs"/>
                        </a:rPr>
                        <a:t>Seniors</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2400" dirty="0">
                          <a:effectLst/>
                        </a:rPr>
                        <a:t> </a:t>
                      </a:r>
                      <a:r>
                        <a:rPr lang="en-IN" sz="1800" b="0" i="0" kern="1200" dirty="0">
                          <a:solidFill>
                            <a:schemeClr val="dk1"/>
                          </a:solidFill>
                          <a:effectLst/>
                          <a:latin typeface="+mn-lt"/>
                          <a:ea typeface="+mn-ea"/>
                          <a:cs typeface="+mn-cs"/>
                        </a:rPr>
                        <a:t>5,000</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dirty="0">
                          <a:effectLst/>
                        </a:rPr>
                        <a:t> </a:t>
                      </a:r>
                      <a:r>
                        <a:rPr lang="en-US" sz="1800" b="0" i="0" kern="1200" dirty="0">
                          <a:solidFill>
                            <a:schemeClr val="dk1"/>
                          </a:solidFill>
                          <a:effectLst/>
                          <a:latin typeface="+mn-lt"/>
                          <a:ea typeface="+mn-ea"/>
                          <a:cs typeface="+mn-cs"/>
                        </a:rPr>
                        <a:t>travel agency partnerships, social media marketing</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dirty="0">
                          <a:effectLst/>
                        </a:rPr>
                        <a:t> </a:t>
                      </a:r>
                      <a:r>
                        <a:rPr lang="en-IN" sz="1800" b="0" i="0" kern="1200" dirty="0">
                          <a:solidFill>
                            <a:schemeClr val="dk1"/>
                          </a:solidFill>
                          <a:effectLst/>
                          <a:latin typeface="+mn-lt"/>
                          <a:ea typeface="+mn-ea"/>
                          <a:cs typeface="+mn-cs"/>
                        </a:rPr>
                        <a:t>1,000</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dirty="0">
                          <a:effectLst/>
                        </a:rPr>
                        <a:t> </a:t>
                      </a:r>
                      <a:r>
                        <a:rPr lang="en-IN" sz="1800" b="0" i="0" kern="1200" dirty="0">
                          <a:solidFill>
                            <a:schemeClr val="dk1"/>
                          </a:solidFill>
                          <a:effectLst/>
                          <a:latin typeface="+mn-lt"/>
                          <a:ea typeface="+mn-ea"/>
                          <a:cs typeface="+mn-cs"/>
                        </a:rPr>
                        <a:t>$5 per customer</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extLst>
                  <a:ext uri="{0D108BD9-81ED-4DB2-BD59-A6C34878D82A}">
                    <a16:rowId xmlns:a16="http://schemas.microsoft.com/office/drawing/2014/main" val="10006"/>
                  </a:ext>
                </a:extLst>
              </a:tr>
              <a:tr h="632564">
                <a:tc>
                  <a:txBody>
                    <a:bodyPr/>
                    <a:lstStyle/>
                    <a:p>
                      <a:pPr marL="0" marR="0">
                        <a:lnSpc>
                          <a:spcPct val="107000"/>
                        </a:lnSpc>
                        <a:spcBef>
                          <a:spcPts val="0"/>
                        </a:spcBef>
                        <a:spcAft>
                          <a:spcPts val="800"/>
                        </a:spcAft>
                      </a:pPr>
                      <a:r>
                        <a:rPr lang="en-US" sz="2400" dirty="0">
                          <a:effectLst/>
                        </a:rPr>
                        <a:t> </a:t>
                      </a:r>
                      <a:r>
                        <a:rPr lang="en-IN" sz="1800" b="0" i="0" kern="1200" dirty="0">
                          <a:solidFill>
                            <a:schemeClr val="lt1"/>
                          </a:solidFill>
                          <a:effectLst/>
                          <a:latin typeface="+mn-lt"/>
                          <a:ea typeface="+mn-ea"/>
                          <a:cs typeface="+mn-cs"/>
                        </a:rPr>
                        <a:t>People with disabilities</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2400" dirty="0">
                          <a:effectLst/>
                        </a:rPr>
                        <a:t> </a:t>
                      </a:r>
                      <a:r>
                        <a:rPr lang="en-IN" sz="1800" b="0" i="0" kern="1200" dirty="0">
                          <a:solidFill>
                            <a:schemeClr val="dk1"/>
                          </a:solidFill>
                          <a:effectLst/>
                          <a:latin typeface="+mn-lt"/>
                          <a:ea typeface="+mn-ea"/>
                          <a:cs typeface="+mn-cs"/>
                        </a:rPr>
                        <a:t>5,000</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dirty="0">
                          <a:effectLst/>
                        </a:rPr>
                        <a:t> </a:t>
                      </a:r>
                      <a:r>
                        <a:rPr lang="en-US" sz="1800" b="0" i="0" kern="1200" dirty="0">
                          <a:solidFill>
                            <a:schemeClr val="dk1"/>
                          </a:solidFill>
                          <a:effectLst/>
                          <a:latin typeface="+mn-lt"/>
                          <a:ea typeface="+mn-ea"/>
                          <a:cs typeface="+mn-cs"/>
                        </a:rPr>
                        <a:t>discounts for people with disabilities</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dirty="0">
                          <a:effectLst/>
                        </a:rPr>
                        <a:t> </a:t>
                      </a:r>
                      <a:r>
                        <a:rPr lang="en-IN" sz="1800" b="0" i="0" kern="1200" dirty="0">
                          <a:solidFill>
                            <a:schemeClr val="dk1"/>
                          </a:solidFill>
                          <a:effectLst/>
                          <a:latin typeface="+mn-lt"/>
                          <a:ea typeface="+mn-ea"/>
                          <a:cs typeface="+mn-cs"/>
                        </a:rPr>
                        <a:t>1,000</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dirty="0">
                          <a:effectLst/>
                        </a:rPr>
                        <a:t> </a:t>
                      </a:r>
                      <a:r>
                        <a:rPr lang="en-IN" sz="1800" b="0" i="0" kern="1200" dirty="0">
                          <a:solidFill>
                            <a:schemeClr val="dk1"/>
                          </a:solidFill>
                          <a:effectLst/>
                          <a:latin typeface="+mn-lt"/>
                          <a:ea typeface="+mn-ea"/>
                          <a:cs typeface="+mn-cs"/>
                        </a:rPr>
                        <a:t>$5 per customer</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extLst>
                  <a:ext uri="{0D108BD9-81ED-4DB2-BD59-A6C34878D82A}">
                    <a16:rowId xmlns:a16="http://schemas.microsoft.com/office/drawing/2014/main" val="10007"/>
                  </a:ext>
                </a:extLst>
              </a:tr>
              <a:tr h="707898">
                <a:tc>
                  <a:txBody>
                    <a:bodyPr/>
                    <a:lstStyle/>
                    <a:p>
                      <a:pPr marL="0" marR="0">
                        <a:lnSpc>
                          <a:spcPct val="107000"/>
                        </a:lnSpc>
                        <a:spcBef>
                          <a:spcPts val="0"/>
                        </a:spcBef>
                        <a:spcAft>
                          <a:spcPts val="800"/>
                        </a:spcAft>
                      </a:pPr>
                      <a:r>
                        <a:rPr lang="en-US" sz="2400" dirty="0">
                          <a:effectLst/>
                        </a:rPr>
                        <a:t> </a:t>
                      </a:r>
                      <a:r>
                        <a:rPr lang="en-IN" sz="1800" b="0" i="0" kern="1200" dirty="0">
                          <a:solidFill>
                            <a:schemeClr val="lt1"/>
                          </a:solidFill>
                          <a:effectLst/>
                          <a:latin typeface="+mn-lt"/>
                          <a:ea typeface="+mn-ea"/>
                          <a:cs typeface="+mn-cs"/>
                        </a:rPr>
                        <a:t>Groups</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r>
                        <a:rPr lang="en-IN" b="0" dirty="0">
                          <a:effectLst/>
                          <a:latin typeface="Google Sans"/>
                        </a:rPr>
                        <a:t>10,000</a:t>
                      </a:r>
                    </a:p>
                  </a:txBody>
                  <a:tcPr marL="101600" marR="101600" marT="101600" marB="101600" anchor="ctr">
                    <a:solidFill>
                      <a:schemeClr val="accent6">
                        <a:lumMod val="20000"/>
                        <a:lumOff val="80000"/>
                      </a:schemeClr>
                    </a:solidFill>
                  </a:tcPr>
                </a:tc>
                <a:tc>
                  <a:txBody>
                    <a:bodyPr/>
                    <a:lstStyle/>
                    <a:p>
                      <a:pPr marL="0" marR="0">
                        <a:lnSpc>
                          <a:spcPct val="107000"/>
                        </a:lnSpc>
                        <a:spcBef>
                          <a:spcPts val="0"/>
                        </a:spcBef>
                        <a:spcAft>
                          <a:spcPts val="800"/>
                        </a:spcAft>
                      </a:pPr>
                      <a:r>
                        <a:rPr lang="en-US" sz="2400" dirty="0">
                          <a:effectLst/>
                        </a:rPr>
                        <a:t> </a:t>
                      </a:r>
                      <a:r>
                        <a:rPr lang="en-US" sz="1800" b="0" i="0" kern="1200" dirty="0">
                          <a:solidFill>
                            <a:schemeClr val="dk1"/>
                          </a:solidFill>
                          <a:effectLst/>
                          <a:latin typeface="+mn-lt"/>
                          <a:ea typeface="+mn-ea"/>
                          <a:cs typeface="+mn-cs"/>
                        </a:rPr>
                        <a:t>Partnerships with event organizers, online advertising</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br>
                        <a:rPr lang="en-IN" b="0" dirty="0">
                          <a:effectLst/>
                          <a:latin typeface="Google Sans"/>
                        </a:rPr>
                      </a:br>
                      <a:r>
                        <a:rPr lang="en-IN" b="0" dirty="0">
                          <a:effectLst/>
                          <a:latin typeface="Google Sans"/>
                        </a:rPr>
                        <a:t>2,000</a:t>
                      </a:r>
                    </a:p>
                  </a:txBody>
                  <a:tcPr marL="101600" marR="101600" marT="101600" marB="101600" anchor="ctr">
                    <a:solidFill>
                      <a:schemeClr val="accent6">
                        <a:lumMod val="20000"/>
                        <a:lumOff val="80000"/>
                      </a:schemeClr>
                    </a:solidFill>
                  </a:tcPr>
                </a:tc>
                <a:tc>
                  <a:txBody>
                    <a:bodyPr/>
                    <a:lstStyle/>
                    <a:p>
                      <a:pPr marL="0" marR="0">
                        <a:lnSpc>
                          <a:spcPct val="107000"/>
                        </a:lnSpc>
                        <a:spcBef>
                          <a:spcPts val="0"/>
                        </a:spcBef>
                        <a:spcAft>
                          <a:spcPts val="800"/>
                        </a:spcAft>
                      </a:pPr>
                      <a:r>
                        <a:rPr lang="en-US" sz="2400" dirty="0">
                          <a:effectLst/>
                        </a:rPr>
                        <a:t> </a:t>
                      </a:r>
                      <a:r>
                        <a:rPr lang="en-IN" sz="1800" b="0" i="0" kern="1200" dirty="0">
                          <a:solidFill>
                            <a:schemeClr val="dk1"/>
                          </a:solidFill>
                          <a:effectLst/>
                          <a:latin typeface="+mn-lt"/>
                          <a:ea typeface="+mn-ea"/>
                          <a:cs typeface="+mn-cs"/>
                        </a:rPr>
                        <a:t>$15 per customer</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extLst>
                  <a:ext uri="{0D108BD9-81ED-4DB2-BD59-A6C34878D82A}">
                    <a16:rowId xmlns:a16="http://schemas.microsoft.com/office/drawing/2014/main" val="10008"/>
                  </a:ext>
                </a:extLst>
              </a:tr>
            </a:tbl>
          </a:graphicData>
        </a:graphic>
      </p:graphicFrame>
      <p:sp>
        <p:nvSpPr>
          <p:cNvPr id="18" name="Rectangle 17"/>
          <p:cNvSpPr/>
          <p:nvPr/>
        </p:nvSpPr>
        <p:spPr>
          <a:xfrm>
            <a:off x="9525000" y="868630"/>
            <a:ext cx="4596130" cy="507831"/>
          </a:xfrm>
          <a:prstGeom prst="rect">
            <a:avLst/>
          </a:prstGeom>
        </p:spPr>
        <p:txBody>
          <a:bodyPr wrap="none">
            <a:spAutoFit/>
          </a:bodyPr>
          <a:lstStyle/>
          <a:p>
            <a:r>
              <a:rPr lang="en-GB" sz="2700" b="1" dirty="0">
                <a:solidFill>
                  <a:srgbClr val="92D050"/>
                </a:solidFill>
                <a:latin typeface="Raleway"/>
              </a:rPr>
              <a:t>Customer Acquisition Plan</a:t>
            </a:r>
            <a:endParaRPr lang="en-US" sz="2700" b="1" dirty="0">
              <a:solidFill>
                <a:srgbClr val="92D050"/>
              </a:solidFill>
              <a:latin typeface="Raleway"/>
            </a:endParaRPr>
          </a:p>
        </p:txBody>
      </p:sp>
      <p:pic>
        <p:nvPicPr>
          <p:cNvPr id="11"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7842" y="9265275"/>
            <a:ext cx="655576" cy="507831"/>
          </a:xfrm>
          <a:prstGeom prst="rect">
            <a:avLst/>
          </a:prstGeom>
        </p:spPr>
      </p:pic>
    </p:spTree>
    <p:extLst>
      <p:ext uri="{BB962C8B-B14F-4D97-AF65-F5344CB8AC3E}">
        <p14:creationId xmlns:p14="http://schemas.microsoft.com/office/powerpoint/2010/main" val="3641551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94247" y="1771809"/>
            <a:ext cx="1377754" cy="76041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p>
        </p:txBody>
      </p:sp>
      <p:sp>
        <p:nvSpPr>
          <p:cNvPr id="15" name="Title 14"/>
          <p:cNvSpPr>
            <a:spLocks noGrp="1"/>
          </p:cNvSpPr>
          <p:nvPr>
            <p:ph type="title"/>
          </p:nvPr>
        </p:nvSpPr>
        <p:spPr>
          <a:xfrm>
            <a:off x="914400" y="478597"/>
            <a:ext cx="6172200" cy="652462"/>
          </a:xfrm>
          <a:noFill/>
        </p:spPr>
        <p:txBody>
          <a:bodyPr>
            <a:normAutofit fontScale="90000"/>
          </a:bodyPr>
          <a:lstStyle/>
          <a:p>
            <a:r>
              <a:rPr lang="en-US" sz="4000" dirty="0">
                <a:solidFill>
                  <a:srgbClr val="92D050"/>
                </a:solidFill>
              </a:rPr>
              <a:t>Go-to-Market Strategy</a:t>
            </a:r>
          </a:p>
        </p:txBody>
      </p:sp>
      <p:sp>
        <p:nvSpPr>
          <p:cNvPr id="16" name="TextBox 15"/>
          <p:cNvSpPr txBox="1"/>
          <p:nvPr/>
        </p:nvSpPr>
        <p:spPr>
          <a:xfrm>
            <a:off x="914401" y="1213216"/>
            <a:ext cx="14554200" cy="7848302"/>
          </a:xfrm>
          <a:prstGeom prst="rect">
            <a:avLst/>
          </a:prstGeom>
          <a:noFill/>
        </p:spPr>
        <p:txBody>
          <a:bodyPr wrap="square" rtlCol="0" anchor="t">
            <a:spAutoFit/>
          </a:bodyPr>
          <a:lstStyle/>
          <a:p>
            <a:pPr marL="685800" indent="-685800">
              <a:buFont typeface="Arial" panose="020B0604020202020204" pitchFamily="34" charset="0"/>
              <a:buChar char="•"/>
            </a:pPr>
            <a:r>
              <a:rPr lang="en-US" sz="3600" i="1" dirty="0"/>
              <a:t>Ensure that you have active social media presence on </a:t>
            </a:r>
            <a:r>
              <a:rPr lang="en-US" sz="3600" b="1" i="1" dirty="0"/>
              <a:t>multiple platforms</a:t>
            </a:r>
            <a:r>
              <a:rPr lang="en-US" sz="3600" i="1" dirty="0"/>
              <a:t> – Facebook, LinkedIn, Instagram, Twitter, and others.</a:t>
            </a:r>
            <a:endParaRPr lang="en-US" sz="3600" i="1" dirty="0">
              <a:cs typeface="Calibri"/>
            </a:endParaRPr>
          </a:p>
          <a:p>
            <a:pPr marL="685800" indent="-685800">
              <a:buFont typeface="Arial" panose="020B0604020202020204" pitchFamily="34" charset="0"/>
              <a:buChar char="•"/>
            </a:pPr>
            <a:r>
              <a:rPr lang="en-US" sz="3600" i="1" dirty="0"/>
              <a:t>Show your </a:t>
            </a:r>
            <a:r>
              <a:rPr lang="en-US" sz="3600" b="1" i="1" dirty="0"/>
              <a:t>branding video</a:t>
            </a:r>
            <a:r>
              <a:rPr lang="en-US" sz="3600" i="1" dirty="0"/>
              <a:t>. Ensure that it:</a:t>
            </a:r>
          </a:p>
          <a:p>
            <a:pPr marL="1717040" lvl="1" indent="-685800">
              <a:buFont typeface="Arial" panose="020B0604020202020204" pitchFamily="34" charset="0"/>
              <a:buChar char="•"/>
            </a:pPr>
            <a:r>
              <a:rPr lang="en-US" sz="3600" i="1" dirty="0"/>
              <a:t>Is </a:t>
            </a:r>
            <a:r>
              <a:rPr lang="en-US" sz="3600" b="1" i="1" dirty="0"/>
              <a:t>crisp and engaging</a:t>
            </a:r>
            <a:endParaRPr lang="en-US" sz="3600" b="1" i="1" dirty="0">
              <a:cs typeface="Calibri" panose="020F0502020204030204"/>
            </a:endParaRPr>
          </a:p>
          <a:p>
            <a:pPr marL="1717040" lvl="1" indent="-685800">
              <a:buFont typeface="Arial" panose="020B0604020202020204" pitchFamily="34" charset="0"/>
              <a:buChar char="•"/>
            </a:pPr>
            <a:r>
              <a:rPr lang="en-US" sz="3600" i="1" dirty="0"/>
              <a:t>Clearly explains the brand, the venture, its target customers, and unique value proposition.</a:t>
            </a:r>
            <a:endParaRPr lang="en-US" sz="3600" i="1" dirty="0">
              <a:cs typeface="Calibri" panose="020F0502020204030204"/>
            </a:endParaRPr>
          </a:p>
          <a:p>
            <a:pPr marL="685800" indent="-685800">
              <a:buFont typeface="Arial" panose="020B0604020202020204" pitchFamily="34" charset="0"/>
              <a:buChar char="•"/>
            </a:pPr>
            <a:r>
              <a:rPr lang="en-US" sz="3600" i="1" dirty="0"/>
              <a:t>Show your </a:t>
            </a:r>
            <a:r>
              <a:rPr lang="en-US" sz="3600" b="1" i="1" dirty="0"/>
              <a:t>Positioning Statement</a:t>
            </a:r>
            <a:r>
              <a:rPr lang="en-US" sz="3600" i="1" dirty="0"/>
              <a:t>. Ensure that it </a:t>
            </a:r>
            <a:r>
              <a:rPr lang="en-US" sz="3600" b="1" i="1" dirty="0"/>
              <a:t>clearly states </a:t>
            </a:r>
            <a:r>
              <a:rPr lang="en-US" sz="3600" i="1" dirty="0"/>
              <a:t>what your product is and what value it brings to the customer</a:t>
            </a:r>
          </a:p>
          <a:p>
            <a:pPr marL="685800" indent="-685800">
              <a:buFont typeface="Arial,Sans-Serif" panose="020B0604020202020204" pitchFamily="34" charset="0"/>
              <a:buChar char="•"/>
            </a:pPr>
            <a:r>
              <a:rPr lang="en-US" sz="3600" i="1" dirty="0">
                <a:cs typeface="Calibri" panose="020F0502020204030204"/>
              </a:rPr>
              <a:t>Action plan to reach your sales/customer target for the next one year. </a:t>
            </a:r>
            <a:endParaRPr lang="en-US" sz="3600" dirty="0">
              <a:ea typeface="+mn-lt"/>
              <a:cs typeface="+mn-lt"/>
            </a:endParaRPr>
          </a:p>
          <a:p>
            <a:pPr marL="685800" indent="-685800">
              <a:buFont typeface="Arial,Sans-Serif" panose="020B0604020202020204" pitchFamily="34" charset="0"/>
              <a:buChar char="•"/>
            </a:pPr>
            <a:r>
              <a:rPr lang="en-US" sz="3600" i="1" dirty="0">
                <a:ea typeface="+mn-lt"/>
                <a:cs typeface="+mn-lt"/>
              </a:rPr>
              <a:t>Show your Sales &amp; Distribution model, clearly listing down your channels for both sales and distribution.</a:t>
            </a:r>
            <a:endParaRPr lang="en-US" sz="3600" dirty="0">
              <a:ea typeface="+mn-lt"/>
              <a:cs typeface="+mn-lt"/>
            </a:endParaRPr>
          </a:p>
          <a:p>
            <a:pPr marL="685800" indent="-685800">
              <a:buFont typeface="Arial" panose="020B0604020202020204" pitchFamily="34" charset="0"/>
              <a:buChar char="•"/>
            </a:pPr>
            <a:endParaRPr lang="en-US" sz="3600" i="1" dirty="0">
              <a:cs typeface="Calibri" panose="020F0502020204030204"/>
            </a:endParaRPr>
          </a:p>
        </p:txBody>
      </p:sp>
      <p:sp>
        <p:nvSpPr>
          <p:cNvPr id="6" name="TextBox 5"/>
          <p:cNvSpPr txBox="1"/>
          <p:nvPr/>
        </p:nvSpPr>
        <p:spPr>
          <a:xfrm>
            <a:off x="914400" y="8731185"/>
            <a:ext cx="14401800" cy="1077218"/>
          </a:xfrm>
          <a:prstGeom prst="rect">
            <a:avLst/>
          </a:prstGeom>
          <a:noFill/>
        </p:spPr>
        <p:txBody>
          <a:bodyPr wrap="square" rtlCol="0">
            <a:spAutoFit/>
          </a:bodyPr>
          <a:lstStyle/>
          <a:p>
            <a:r>
              <a:rPr lang="en-US" sz="3200" b="1" dirty="0">
                <a:solidFill>
                  <a:srgbClr val="C00000"/>
                </a:solidFill>
              </a:rPr>
              <a:t>Note: </a:t>
            </a:r>
            <a:r>
              <a:rPr lang="en-US" sz="3200" dirty="0"/>
              <a:t>You may use any other template of your choice to pitch for your venture as long as you cover all information being sought here.</a:t>
            </a:r>
            <a:endParaRPr lang="en-IN" sz="3600" dirty="0"/>
          </a:p>
        </p:txBody>
      </p:sp>
    </p:spTree>
    <p:extLst>
      <p:ext uri="{BB962C8B-B14F-4D97-AF65-F5344CB8AC3E}">
        <p14:creationId xmlns:p14="http://schemas.microsoft.com/office/powerpoint/2010/main" val="11915352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98D3BFB5-F3EC-4B74-9DA7-84AA6BA58C5E}"/>
              </a:ext>
            </a:extLst>
          </p:cNvPr>
          <p:cNvSpPr txBox="1">
            <a:spLocks/>
          </p:cNvSpPr>
          <p:nvPr/>
        </p:nvSpPr>
        <p:spPr>
          <a:xfrm>
            <a:off x="-4953000" y="257385"/>
            <a:ext cx="15773400" cy="652462"/>
          </a:xfrm>
          <a:prstGeom prst="rect">
            <a:avLst/>
          </a:prstGeom>
        </p:spPr>
        <p:txBody>
          <a:bodyPr vert="horz" lIns="182880" tIns="91440" rIns="182880" bIns="91440" rtlCol="0" anchor="t">
            <a:noAutofit/>
          </a:bodyPr>
          <a:lstStyle>
            <a:lvl1pPr algn="ctr" defTabSz="914400" rtl="0" eaLnBrk="1" latinLnBrk="0" hangingPunct="1">
              <a:spcBef>
                <a:spcPct val="0"/>
              </a:spcBef>
              <a:buNone/>
              <a:defRPr sz="3000" b="1" kern="1200">
                <a:solidFill>
                  <a:srgbClr val="9E0D20"/>
                </a:solidFill>
                <a:latin typeface="Raleway" panose="020B0503030101060003" pitchFamily="34" charset="0"/>
                <a:ea typeface="+mj-ea"/>
                <a:cs typeface="+mj-cs"/>
              </a:defRPr>
            </a:lvl1pPr>
          </a:lstStyle>
          <a:p>
            <a:r>
              <a:rPr lang="en-US" sz="6000" dirty="0">
                <a:solidFill>
                  <a:srgbClr val="C00000"/>
                </a:solidFill>
                <a:latin typeface="Antonio Bold"/>
              </a:rPr>
              <a:t>FINANCIAL PLAN</a:t>
            </a:r>
          </a:p>
        </p:txBody>
      </p:sp>
      <p:sp>
        <p:nvSpPr>
          <p:cNvPr id="30" name="Rectangle 29">
            <a:extLst>
              <a:ext uri="{FF2B5EF4-FFF2-40B4-BE49-F238E27FC236}">
                <a16:creationId xmlns:a16="http://schemas.microsoft.com/office/drawing/2014/main" id="{5DE34494-019C-4AF1-907B-33245967C575}"/>
              </a:ext>
            </a:extLst>
          </p:cNvPr>
          <p:cNvSpPr/>
          <p:nvPr/>
        </p:nvSpPr>
        <p:spPr>
          <a:xfrm>
            <a:off x="16002000" y="1431770"/>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1" name="TextBox 30">
            <a:extLst>
              <a:ext uri="{FF2B5EF4-FFF2-40B4-BE49-F238E27FC236}">
                <a16:creationId xmlns:a16="http://schemas.microsoft.com/office/drawing/2014/main" id="{437D10F2-D825-4F14-8721-CF5105D60893}"/>
              </a:ext>
            </a:extLst>
          </p:cNvPr>
          <p:cNvSpPr txBox="1"/>
          <p:nvPr/>
        </p:nvSpPr>
        <p:spPr>
          <a:xfrm>
            <a:off x="16197766" y="1832590"/>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sp>
        <p:nvSpPr>
          <p:cNvPr id="21" name="TextBox 20"/>
          <p:cNvSpPr txBox="1"/>
          <p:nvPr/>
        </p:nvSpPr>
        <p:spPr>
          <a:xfrm>
            <a:off x="1066800" y="1636383"/>
            <a:ext cx="5675839" cy="507831"/>
          </a:xfrm>
          <a:prstGeom prst="rect">
            <a:avLst/>
          </a:prstGeom>
          <a:noFill/>
        </p:spPr>
        <p:txBody>
          <a:bodyPr wrap="square" rtlCol="0">
            <a:spAutoFit/>
          </a:bodyPr>
          <a:lstStyle/>
          <a:p>
            <a:pPr defTabSz="685800"/>
            <a:r>
              <a:rPr lang="en-US" sz="2700" b="1" dirty="0">
                <a:solidFill>
                  <a:prstClr val="black">
                    <a:lumMod val="85000"/>
                    <a:lumOff val="15000"/>
                  </a:prstClr>
                </a:solidFill>
                <a:latin typeface="Montserrat"/>
              </a:rPr>
              <a:t>Start-up Costs </a:t>
            </a:r>
          </a:p>
        </p:txBody>
      </p:sp>
      <p:sp>
        <p:nvSpPr>
          <p:cNvPr id="5" name="Rectangle 4"/>
          <p:cNvSpPr/>
          <p:nvPr/>
        </p:nvSpPr>
        <p:spPr>
          <a:xfrm>
            <a:off x="11587944" y="3121275"/>
            <a:ext cx="6343120" cy="5601533"/>
          </a:xfrm>
          <a:prstGeom prst="rect">
            <a:avLst/>
          </a:prstGeom>
          <a:ln>
            <a:solidFill>
              <a:schemeClr val="tx1"/>
            </a:solidFill>
          </a:ln>
        </p:spPr>
        <p:txBody>
          <a:bodyPr wrap="square">
            <a:spAutoFit/>
          </a:bodyPr>
          <a:lstStyle/>
          <a:p>
            <a:r>
              <a:rPr lang="en-US" dirty="0"/>
              <a:t>Explanation:</a:t>
            </a:r>
          </a:p>
          <a:p>
            <a:pPr algn="l">
              <a:buFont typeface="Arial" panose="020B0604020202020204" pitchFamily="34" charset="0"/>
              <a:buChar char="•"/>
            </a:pPr>
            <a:r>
              <a:rPr lang="en-US" sz="2000" dirty="0">
                <a:solidFill>
                  <a:srgbClr val="FFFFCC"/>
                </a:solidFill>
              </a:rPr>
              <a:t> </a:t>
            </a:r>
            <a:r>
              <a:rPr lang="en-US" sz="2000" b="0" i="0" dirty="0">
                <a:solidFill>
                  <a:srgbClr val="FFFFCC"/>
                </a:solidFill>
                <a:effectLst/>
                <a:latin typeface="Google Sans"/>
              </a:rPr>
              <a:t>Capital work in progress (fixed asset): This is the cost of    purchasing or leasing buses and other fixed assets.</a:t>
            </a:r>
          </a:p>
          <a:p>
            <a:pPr algn="l">
              <a:buFont typeface="Arial" panose="020B0604020202020204" pitchFamily="34" charset="0"/>
              <a:buChar char="•"/>
            </a:pPr>
            <a:r>
              <a:rPr lang="en-US" sz="2000" b="0" i="0" dirty="0">
                <a:solidFill>
                  <a:srgbClr val="FFFFCC"/>
                </a:solidFill>
                <a:effectLst/>
                <a:latin typeface="Google Sans"/>
              </a:rPr>
              <a:t>Laptop/computer/POS: This is the cost of purchasing laptops, computers, and other point-of-sale systems.</a:t>
            </a:r>
          </a:p>
          <a:p>
            <a:pPr algn="l">
              <a:buFont typeface="Arial" panose="020B0604020202020204" pitchFamily="34" charset="0"/>
              <a:buChar char="•"/>
            </a:pPr>
            <a:r>
              <a:rPr lang="en-US" sz="2000" b="0" i="0" dirty="0">
                <a:solidFill>
                  <a:srgbClr val="FFFFCC"/>
                </a:solidFill>
                <a:effectLst/>
                <a:latin typeface="Google Sans"/>
              </a:rPr>
              <a:t>Promotions: This is the cost of marketing and promoting the company.</a:t>
            </a:r>
          </a:p>
          <a:p>
            <a:pPr algn="l">
              <a:buFont typeface="Arial" panose="020B0604020202020204" pitchFamily="34" charset="0"/>
              <a:buChar char="•"/>
            </a:pPr>
            <a:r>
              <a:rPr lang="en-US" sz="2000" b="0" i="0" dirty="0">
                <a:solidFill>
                  <a:srgbClr val="FFFFCC"/>
                </a:solidFill>
                <a:effectLst/>
                <a:latin typeface="Google Sans"/>
              </a:rPr>
              <a:t>Hosting and domain charges: This is the cost of hosting the company's website and domain name.</a:t>
            </a:r>
          </a:p>
          <a:p>
            <a:pPr algn="l">
              <a:buFont typeface="Arial" panose="020B0604020202020204" pitchFamily="34" charset="0"/>
              <a:buChar char="•"/>
            </a:pPr>
            <a:r>
              <a:rPr lang="en-US" sz="2000" b="0" i="0" dirty="0">
                <a:solidFill>
                  <a:srgbClr val="FFFFCC"/>
                </a:solidFill>
                <a:effectLst/>
                <a:latin typeface="Google Sans"/>
              </a:rPr>
              <a:t>Overhead/miscellaneous expenses and loans: This includes the cost of other miscellaneous expenses, such as insurance and office supplies.</a:t>
            </a:r>
          </a:p>
          <a:p>
            <a:r>
              <a:rPr lang="en-US" sz="2000" b="0" i="0" dirty="0">
                <a:solidFill>
                  <a:srgbClr val="FFFFCC"/>
                </a:solidFill>
                <a:effectLst/>
                <a:latin typeface="Google Sans"/>
              </a:rPr>
              <a:t>Initial design: This includes the cost of designing the company's website, mobile app, and other marketing materials.</a:t>
            </a:r>
          </a:p>
          <a:p>
            <a:r>
              <a:rPr lang="en-US" sz="2000" b="0" i="0" dirty="0">
                <a:solidFill>
                  <a:srgbClr val="FFFFCC"/>
                </a:solidFill>
                <a:effectLst/>
                <a:latin typeface="Google Sans"/>
              </a:rPr>
              <a:t>Business registration: This includes the cost of registering the business with the relevant government authorities.</a:t>
            </a:r>
          </a:p>
          <a:p>
            <a:endParaRPr lang="en-US" sz="2000" b="0" i="0" dirty="0">
              <a:solidFill>
                <a:srgbClr val="FFFFCC"/>
              </a:solidFill>
              <a:effectLst/>
              <a:latin typeface="Google Sans"/>
            </a:endParaRPr>
          </a:p>
        </p:txBody>
      </p:sp>
      <p:pic>
        <p:nvPicPr>
          <p:cNvPr id="2" name="Picture 1">
            <a:extLst>
              <a:ext uri="{FF2B5EF4-FFF2-40B4-BE49-F238E27FC236}">
                <a16:creationId xmlns:a16="http://schemas.microsoft.com/office/drawing/2014/main" id="{E6336EF0-6DE8-0ED7-413B-D136CF93C830}"/>
              </a:ext>
            </a:extLst>
          </p:cNvPr>
          <p:cNvPicPr>
            <a:picLocks noChangeAspect="1"/>
          </p:cNvPicPr>
          <p:nvPr/>
        </p:nvPicPr>
        <p:blipFill>
          <a:blip r:embed="rId3"/>
          <a:stretch>
            <a:fillRect/>
          </a:stretch>
        </p:blipFill>
        <p:spPr>
          <a:xfrm>
            <a:off x="1071562" y="3086100"/>
            <a:ext cx="9063038" cy="6019800"/>
          </a:xfrm>
          <a:prstGeom prst="rect">
            <a:avLst/>
          </a:prstGeom>
        </p:spPr>
      </p:pic>
      <p:pic>
        <p:nvPicPr>
          <p:cNvPr id="4" name="Picture 4" descr="2,900+ Electronic Recycling Illustrations, Royalty-Free Vector Graphics &amp;  Clip Art - iStock | Electronic waste, Computer recycling, Electronics">
            <a:extLst>
              <a:ext uri="{FF2B5EF4-FFF2-40B4-BE49-F238E27FC236}">
                <a16:creationId xmlns:a16="http://schemas.microsoft.com/office/drawing/2014/main" id="{C89F12F7-3F2D-16A6-0F9F-FCB47E7C45A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5392400" y="438905"/>
            <a:ext cx="2538664" cy="2394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317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5DE34494-019C-4AF1-907B-33245967C575}"/>
              </a:ext>
            </a:extLst>
          </p:cNvPr>
          <p:cNvSpPr/>
          <p:nvPr/>
        </p:nvSpPr>
        <p:spPr>
          <a:xfrm>
            <a:off x="16002000" y="1431770"/>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1" name="TextBox 30">
            <a:extLst>
              <a:ext uri="{FF2B5EF4-FFF2-40B4-BE49-F238E27FC236}">
                <a16:creationId xmlns:a16="http://schemas.microsoft.com/office/drawing/2014/main" id="{437D10F2-D825-4F14-8721-CF5105D60893}"/>
              </a:ext>
            </a:extLst>
          </p:cNvPr>
          <p:cNvSpPr txBox="1"/>
          <p:nvPr/>
        </p:nvSpPr>
        <p:spPr>
          <a:xfrm>
            <a:off x="16197766" y="1832590"/>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sp>
        <p:nvSpPr>
          <p:cNvPr id="12" name="TextBox 11"/>
          <p:cNvSpPr txBox="1"/>
          <p:nvPr/>
        </p:nvSpPr>
        <p:spPr>
          <a:xfrm>
            <a:off x="609600" y="485895"/>
            <a:ext cx="5675839" cy="646331"/>
          </a:xfrm>
          <a:prstGeom prst="rect">
            <a:avLst/>
          </a:prstGeom>
          <a:noFill/>
        </p:spPr>
        <p:txBody>
          <a:bodyPr wrap="square" rtlCol="0">
            <a:spAutoFit/>
          </a:bodyPr>
          <a:lstStyle/>
          <a:p>
            <a:pPr defTabSz="685800"/>
            <a:r>
              <a:rPr lang="en-US" sz="3600" b="1" dirty="0">
                <a:solidFill>
                  <a:srgbClr val="FF0000"/>
                </a:solidFill>
                <a:latin typeface="Montserrat"/>
              </a:rPr>
              <a:t>Forecast P&amp;L </a:t>
            </a:r>
          </a:p>
        </p:txBody>
      </p:sp>
      <p:sp>
        <p:nvSpPr>
          <p:cNvPr id="14" name="Rectangle 13"/>
          <p:cNvSpPr/>
          <p:nvPr/>
        </p:nvSpPr>
        <p:spPr>
          <a:xfrm>
            <a:off x="990600" y="8543868"/>
            <a:ext cx="15544800" cy="1200329"/>
          </a:xfrm>
          <a:prstGeom prst="rect">
            <a:avLst/>
          </a:prstGeom>
          <a:ln>
            <a:solidFill>
              <a:schemeClr val="tx1"/>
            </a:solidFill>
          </a:ln>
        </p:spPr>
        <p:txBody>
          <a:bodyPr wrap="square">
            <a:spAutoFit/>
          </a:bodyPr>
          <a:lstStyle/>
          <a:p>
            <a:pPr algn="l"/>
            <a:r>
              <a:rPr lang="en-US" b="1" dirty="0"/>
              <a:t>Explanation</a:t>
            </a:r>
            <a:r>
              <a:rPr lang="en-US" dirty="0"/>
              <a:t>: </a:t>
            </a:r>
            <a:r>
              <a:rPr lang="en-US" b="0" i="0" dirty="0">
                <a:solidFill>
                  <a:srgbClr val="FFFFCC"/>
                </a:solidFill>
                <a:effectLst/>
                <a:latin typeface="Google Sans"/>
              </a:rPr>
              <a:t>The company's growth plans: If the company is planning to grow rapidly, it may need to reserve more shares for future employees and investors.</a:t>
            </a:r>
          </a:p>
          <a:p>
            <a:pPr algn="l">
              <a:buFont typeface="Arial" panose="020B0604020202020204" pitchFamily="34" charset="0"/>
              <a:buChar char="•"/>
            </a:pPr>
            <a:r>
              <a:rPr lang="en-US" b="0" i="0" dirty="0">
                <a:solidFill>
                  <a:srgbClr val="FFFFCC"/>
                </a:solidFill>
                <a:effectLst/>
                <a:latin typeface="Google Sans"/>
              </a:rPr>
              <a:t>The company's financial situation: If the company is struggling financially, it may need to limit the number of shares it allocates to employees and investors.</a:t>
            </a:r>
          </a:p>
          <a:p>
            <a:pPr algn="l">
              <a:buFont typeface="Arial" panose="020B0604020202020204" pitchFamily="34" charset="0"/>
              <a:buChar char="•"/>
            </a:pPr>
            <a:r>
              <a:rPr lang="en-US" b="0" i="0" dirty="0">
                <a:solidFill>
                  <a:srgbClr val="FFFFCC"/>
                </a:solidFill>
                <a:effectLst/>
                <a:latin typeface="Google Sans"/>
              </a:rPr>
              <a:t>The company's culture: The company should consider what kind of culture it wants to create. If the company wants to create a culture of ownership, it may want to allocate more shares to its employees.</a:t>
            </a:r>
          </a:p>
        </p:txBody>
      </p:sp>
      <p:pic>
        <p:nvPicPr>
          <p:cNvPr id="2" name="Picture 1">
            <a:extLst>
              <a:ext uri="{FF2B5EF4-FFF2-40B4-BE49-F238E27FC236}">
                <a16:creationId xmlns:a16="http://schemas.microsoft.com/office/drawing/2014/main" id="{6C962CFD-F098-D791-3AB8-68B848FF27A4}"/>
              </a:ext>
            </a:extLst>
          </p:cNvPr>
          <p:cNvPicPr>
            <a:picLocks noChangeAspect="1"/>
          </p:cNvPicPr>
          <p:nvPr/>
        </p:nvPicPr>
        <p:blipFill>
          <a:blip r:embed="rId3"/>
          <a:stretch>
            <a:fillRect/>
          </a:stretch>
        </p:blipFill>
        <p:spPr>
          <a:xfrm>
            <a:off x="990600" y="1775950"/>
            <a:ext cx="12115800" cy="6339350"/>
          </a:xfrm>
          <a:prstGeom prst="rect">
            <a:avLst/>
          </a:prstGeom>
        </p:spPr>
      </p:pic>
      <p:pic>
        <p:nvPicPr>
          <p:cNvPr id="4" name="Picture 4" descr="2,900+ Electronic Recycling Illustrations, Royalty-Free Vector Graphics &amp;  Clip Art - iStock | Electronic waste, Computer recycling, Electronics">
            <a:extLst>
              <a:ext uri="{FF2B5EF4-FFF2-40B4-BE49-F238E27FC236}">
                <a16:creationId xmlns:a16="http://schemas.microsoft.com/office/drawing/2014/main" id="{F018670B-00A0-77A1-AF22-EEEA0413F3F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5580278" y="635112"/>
            <a:ext cx="2538664" cy="2394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776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5DE34494-019C-4AF1-907B-33245967C575}"/>
              </a:ext>
            </a:extLst>
          </p:cNvPr>
          <p:cNvSpPr/>
          <p:nvPr/>
        </p:nvSpPr>
        <p:spPr>
          <a:xfrm>
            <a:off x="15925499" y="419100"/>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1" name="TextBox 30">
            <a:extLst>
              <a:ext uri="{FF2B5EF4-FFF2-40B4-BE49-F238E27FC236}">
                <a16:creationId xmlns:a16="http://schemas.microsoft.com/office/drawing/2014/main" id="{437D10F2-D825-4F14-8721-CF5105D60893}"/>
              </a:ext>
            </a:extLst>
          </p:cNvPr>
          <p:cNvSpPr txBox="1"/>
          <p:nvPr/>
        </p:nvSpPr>
        <p:spPr>
          <a:xfrm>
            <a:off x="16061632" y="803820"/>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sp>
        <p:nvSpPr>
          <p:cNvPr id="7" name="TextBox 6"/>
          <p:cNvSpPr txBox="1"/>
          <p:nvPr/>
        </p:nvSpPr>
        <p:spPr>
          <a:xfrm>
            <a:off x="381000" y="419100"/>
            <a:ext cx="7924800" cy="923330"/>
          </a:xfrm>
          <a:prstGeom prst="rect">
            <a:avLst/>
          </a:prstGeom>
          <a:noFill/>
        </p:spPr>
        <p:txBody>
          <a:bodyPr wrap="square" rtlCol="0">
            <a:spAutoFit/>
          </a:bodyPr>
          <a:lstStyle/>
          <a:p>
            <a:pPr defTabSz="685800"/>
            <a:r>
              <a:rPr lang="en-US" sz="5400" b="1" dirty="0">
                <a:solidFill>
                  <a:srgbClr val="FF0000"/>
                </a:solidFill>
              </a:rPr>
              <a:t>Financial Projections</a:t>
            </a:r>
          </a:p>
        </p:txBody>
      </p:sp>
      <p:pic>
        <p:nvPicPr>
          <p:cNvPr id="3" name="Picture 2">
            <a:extLst>
              <a:ext uri="{FF2B5EF4-FFF2-40B4-BE49-F238E27FC236}">
                <a16:creationId xmlns:a16="http://schemas.microsoft.com/office/drawing/2014/main" id="{963808FF-980F-F40A-F0D5-7C80E6EA5381}"/>
              </a:ext>
            </a:extLst>
          </p:cNvPr>
          <p:cNvPicPr>
            <a:picLocks noChangeAspect="1"/>
          </p:cNvPicPr>
          <p:nvPr/>
        </p:nvPicPr>
        <p:blipFill>
          <a:blip r:embed="rId3"/>
          <a:stretch>
            <a:fillRect/>
          </a:stretch>
        </p:blipFill>
        <p:spPr>
          <a:xfrm>
            <a:off x="533399" y="1707785"/>
            <a:ext cx="14947869" cy="7398115"/>
          </a:xfrm>
          <a:prstGeom prst="rect">
            <a:avLst/>
          </a:prstGeom>
        </p:spPr>
      </p:pic>
      <p:sp>
        <p:nvSpPr>
          <p:cNvPr id="12" name="TextBox 11">
            <a:extLst>
              <a:ext uri="{FF2B5EF4-FFF2-40B4-BE49-F238E27FC236}">
                <a16:creationId xmlns:a16="http://schemas.microsoft.com/office/drawing/2014/main" id="{E3EA6ED7-FF3D-7887-10A1-7C1D6749BBC1}"/>
              </a:ext>
            </a:extLst>
          </p:cNvPr>
          <p:cNvSpPr txBox="1"/>
          <p:nvPr/>
        </p:nvSpPr>
        <p:spPr>
          <a:xfrm>
            <a:off x="13868400" y="2342913"/>
            <a:ext cx="304800" cy="369332"/>
          </a:xfrm>
          <a:prstGeom prst="rect">
            <a:avLst/>
          </a:prstGeom>
          <a:noFill/>
        </p:spPr>
        <p:txBody>
          <a:bodyPr wrap="square" rtlCol="0">
            <a:spAutoFit/>
          </a:bodyPr>
          <a:lstStyle/>
          <a:p>
            <a:endParaRPr lang="en-IN" dirty="0"/>
          </a:p>
        </p:txBody>
      </p:sp>
      <p:pic>
        <p:nvPicPr>
          <p:cNvPr id="4" name="Picture 4" descr="2,900+ Electronic Recycling Illustrations, Royalty-Free Vector Graphics &amp;  Clip Art - iStock | Electronic waste, Computer recycling, Electronics">
            <a:extLst>
              <a:ext uri="{FF2B5EF4-FFF2-40B4-BE49-F238E27FC236}">
                <a16:creationId xmlns:a16="http://schemas.microsoft.com/office/drawing/2014/main" id="{B60C84BF-967C-4F38-8FBE-139E0D2BB5F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5623004" y="132623"/>
            <a:ext cx="2538664" cy="2394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76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761" y="47826"/>
            <a:ext cx="15304106" cy="729948"/>
          </a:xfrm>
        </p:spPr>
        <p:txBody>
          <a:bodyPr/>
          <a:lstStyle/>
          <a:p>
            <a:r>
              <a:rPr lang="en-US" sz="6000" dirty="0">
                <a:solidFill>
                  <a:schemeClr val="tx1"/>
                </a:solidFill>
                <a:latin typeface="Antonio Bold"/>
              </a:rPr>
              <a:t>Unit</a:t>
            </a:r>
            <a:r>
              <a:rPr lang="en-US" sz="6000" dirty="0">
                <a:latin typeface="Antonio Bold"/>
              </a:rPr>
              <a:t> </a:t>
            </a:r>
            <a:r>
              <a:rPr lang="en-US" sz="6000" dirty="0">
                <a:solidFill>
                  <a:schemeClr val="tx1"/>
                </a:solidFill>
                <a:latin typeface="Antonio Bold"/>
              </a:rPr>
              <a:t>Economics</a:t>
            </a:r>
          </a:p>
        </p:txBody>
      </p:sp>
      <p:sp>
        <p:nvSpPr>
          <p:cNvPr id="8" name="Rectangle 7"/>
          <p:cNvSpPr/>
          <p:nvPr/>
        </p:nvSpPr>
        <p:spPr>
          <a:xfrm>
            <a:off x="845802" y="1010950"/>
            <a:ext cx="763192" cy="84888"/>
          </a:xfrm>
          <a:prstGeom prst="rect">
            <a:avLst/>
          </a:prstGeom>
          <a:solidFill>
            <a:srgbClr val="FABE00"/>
          </a:solidFill>
          <a:ln w="12700" cap="flat" cmpd="sng" algn="ctr">
            <a:noFill/>
            <a:prstDash val="solid"/>
            <a:miter lim="800000"/>
          </a:ln>
          <a:effectLst/>
        </p:spPr>
        <p:txBody>
          <a:bodyPr rtlCol="0" anchor="ctr"/>
          <a:lstStyle/>
          <a:p>
            <a:pPr algn="ctr" defTabSz="1371600">
              <a:defRPr/>
            </a:pPr>
            <a:endParaRPr lang="en-US" sz="2700" kern="0" dirty="0">
              <a:solidFill>
                <a:prstClr val="white"/>
              </a:solidFill>
              <a:latin typeface="Open Sans"/>
            </a:endParaRPr>
          </a:p>
        </p:txBody>
      </p:sp>
      <p:graphicFrame>
        <p:nvGraphicFramePr>
          <p:cNvPr id="4" name="Table 3"/>
          <p:cNvGraphicFramePr>
            <a:graphicFrameLocks noGrp="1"/>
          </p:cNvGraphicFramePr>
          <p:nvPr>
            <p:extLst>
              <p:ext uri="{D42A27DB-BD31-4B8C-83A1-F6EECF244321}">
                <p14:modId xmlns:p14="http://schemas.microsoft.com/office/powerpoint/2010/main" val="24459100"/>
              </p:ext>
            </p:extLst>
          </p:nvPr>
        </p:nvGraphicFramePr>
        <p:xfrm>
          <a:off x="990600" y="1344557"/>
          <a:ext cx="5585025" cy="3026470"/>
        </p:xfrm>
        <a:graphic>
          <a:graphicData uri="http://schemas.openxmlformats.org/drawingml/2006/table">
            <a:tbl>
              <a:tblPr/>
              <a:tblGrid>
                <a:gridCol w="2819400">
                  <a:extLst>
                    <a:ext uri="{9D8B030D-6E8A-4147-A177-3AD203B41FA5}">
                      <a16:colId xmlns:a16="http://schemas.microsoft.com/office/drawing/2014/main" val="20000"/>
                    </a:ext>
                  </a:extLst>
                </a:gridCol>
                <a:gridCol w="2765625">
                  <a:extLst>
                    <a:ext uri="{9D8B030D-6E8A-4147-A177-3AD203B41FA5}">
                      <a16:colId xmlns:a16="http://schemas.microsoft.com/office/drawing/2014/main" val="20001"/>
                    </a:ext>
                  </a:extLst>
                </a:gridCol>
              </a:tblGrid>
              <a:tr h="1097280">
                <a:tc>
                  <a:txBody>
                    <a:bodyPr/>
                    <a:lstStyle/>
                    <a:p>
                      <a:pPr algn="l" fontAlgn="b"/>
                      <a:r>
                        <a:rPr lang="en-IN" sz="2400" b="1" i="0" u="none" strike="noStrike" dirty="0">
                          <a:effectLst/>
                          <a:latin typeface="Arial" panose="020B0604020202020204" pitchFamily="34" charset="0"/>
                          <a:cs typeface="Arial" panose="020B0604020202020204" pitchFamily="34" charset="0"/>
                        </a:rPr>
                        <a:t> P &amp; L/ unit</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endParaRPr lang="en-IN" sz="2400" b="1" i="0" u="none" strike="noStrike" dirty="0">
                        <a:solidFill>
                          <a:srgbClr val="000000"/>
                        </a:solidFill>
                        <a:effectLst/>
                        <a:latin typeface="Arial" panose="020B0604020202020204" pitchFamily="34" charset="0"/>
                        <a:cs typeface="Arial" panose="020B0604020202020204" pitchFamily="34" charset="0"/>
                      </a:endParaRPr>
                    </a:p>
                    <a:p>
                      <a:pPr algn="r" fontAlgn="ctr"/>
                      <a:endParaRPr lang="en-IN" sz="2400" b="1" i="0" u="none" strike="noStrike" dirty="0">
                        <a:solidFill>
                          <a:srgbClr val="000000"/>
                        </a:solidFill>
                        <a:effectLst/>
                        <a:latin typeface="Arial" panose="020B0604020202020204" pitchFamily="34" charset="0"/>
                        <a:cs typeface="Arial" panose="020B0604020202020204" pitchFamily="34" charset="0"/>
                      </a:endParaRPr>
                    </a:p>
                    <a:p>
                      <a:pPr algn="r" fontAlgn="ctr"/>
                      <a:r>
                        <a:rPr lang="en-IN" sz="2400" b="1" i="0" u="none" strike="noStrike" dirty="0">
                          <a:solidFill>
                            <a:srgbClr val="FFFFCC"/>
                          </a:solidFill>
                          <a:effectLst/>
                          <a:latin typeface="Arial" panose="020B0604020202020204" pitchFamily="34" charset="0"/>
                          <a:cs typeface="Arial" panose="020B0604020202020204" pitchFamily="34" charset="0"/>
                        </a:rPr>
                        <a:t>Year (2022-23)</a:t>
                      </a:r>
                      <a:r>
                        <a:rPr lang="en-IN" sz="2400" b="1" i="0" u="none" strike="noStrike" dirty="0">
                          <a:solidFill>
                            <a:srgbClr val="000000"/>
                          </a:solidFill>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5190">
                <a:tc>
                  <a:txBody>
                    <a:bodyPr/>
                    <a:lstStyle/>
                    <a:p>
                      <a:pPr algn="l" fontAlgn="ctr"/>
                      <a:r>
                        <a:rPr lang="en-IN" sz="2000" b="0" i="0" u="none" strike="noStrike" dirty="0">
                          <a:solidFill>
                            <a:srgbClr val="FFFFCC"/>
                          </a:solidFill>
                          <a:effectLst/>
                          <a:latin typeface="Arial" panose="020B0604020202020204" pitchFamily="34" charset="0"/>
                          <a:cs typeface="Arial" panose="020B0604020202020204" pitchFamily="34" charset="0"/>
                        </a:rPr>
                        <a:t> Revenue</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2000" b="0" i="0" u="none" strike="noStrike" dirty="0">
                          <a:solidFill>
                            <a:srgbClr val="FFFFCC"/>
                          </a:solidFill>
                          <a:effectLst/>
                          <a:latin typeface="Arial" panose="020B0604020202020204" pitchFamily="34" charset="0"/>
                          <a:cs typeface="Arial" panose="020B0604020202020204" pitchFamily="34" charset="0"/>
                        </a:rPr>
                        <a:t>Rs. 32,000/-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04800">
                <a:tc>
                  <a:txBody>
                    <a:bodyPr/>
                    <a:lstStyle/>
                    <a:p>
                      <a:pPr algn="l" fontAlgn="ctr"/>
                      <a:r>
                        <a:rPr lang="en-IN" sz="2000" b="0" i="0" u="none" strike="noStrike" dirty="0">
                          <a:solidFill>
                            <a:srgbClr val="FFFFCC"/>
                          </a:solidFill>
                          <a:effectLst/>
                          <a:latin typeface="Arial" panose="020B0604020202020204" pitchFamily="34" charset="0"/>
                          <a:cs typeface="Arial" panose="020B0604020202020204" pitchFamily="34" charset="0"/>
                        </a:rPr>
                        <a:t> COGS</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2000" b="0" i="0" u="none" strike="noStrike" dirty="0">
                          <a:solidFill>
                            <a:srgbClr val="FFFFCC"/>
                          </a:solidFill>
                          <a:effectLst/>
                          <a:latin typeface="Arial" panose="020B0604020202020204" pitchFamily="34" charset="0"/>
                          <a:cs typeface="Arial" panose="020B0604020202020204" pitchFamily="34" charset="0"/>
                        </a:rPr>
                        <a:t>Rs. 14,000/-</a:t>
                      </a:r>
                      <a:endParaRPr lang="en-IN" sz="2000" b="0" i="0" u="none" strike="noStrike" dirty="0">
                        <a:solidFill>
                          <a:srgbClr val="FFFFCC"/>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04800">
                <a:tc>
                  <a:txBody>
                    <a:bodyPr/>
                    <a:lstStyle/>
                    <a:p>
                      <a:pPr algn="l" fontAlgn="ctr"/>
                      <a:r>
                        <a:rPr lang="en-IN" sz="2000" b="0" i="0" u="none" strike="noStrike" dirty="0">
                          <a:solidFill>
                            <a:srgbClr val="FFFFCC"/>
                          </a:solidFill>
                          <a:effectLst/>
                          <a:latin typeface="Arial" panose="020B0604020202020204" pitchFamily="34" charset="0"/>
                          <a:cs typeface="Arial" panose="020B0604020202020204" pitchFamily="34" charset="0"/>
                        </a:rPr>
                        <a:t> Gross Profit</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2000" b="0" i="0" u="none" strike="noStrike" dirty="0">
                          <a:solidFill>
                            <a:srgbClr val="FFFFCC"/>
                          </a:solidFill>
                          <a:effectLst/>
                          <a:latin typeface="Arial" panose="020B0604020202020204" pitchFamily="34" charset="0"/>
                          <a:cs typeface="Arial" panose="020B0604020202020204" pitchFamily="34" charset="0"/>
                        </a:rPr>
                        <a:t>Rs. 2500/-</a:t>
                      </a:r>
                      <a:endParaRPr lang="en-IN" sz="2000" b="0" i="0" u="none" strike="noStrike" dirty="0">
                        <a:solidFill>
                          <a:srgbClr val="FFFFCC"/>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04800">
                <a:tc>
                  <a:txBody>
                    <a:bodyPr/>
                    <a:lstStyle/>
                    <a:p>
                      <a:pPr algn="l" fontAlgn="ctr"/>
                      <a:r>
                        <a:rPr lang="en-IN" sz="2000" b="0" i="0" u="none" strike="noStrike" dirty="0">
                          <a:solidFill>
                            <a:srgbClr val="FFFFCC"/>
                          </a:solidFill>
                          <a:effectLst/>
                          <a:latin typeface="Arial" panose="020B0604020202020204" pitchFamily="34" charset="0"/>
                          <a:cs typeface="Arial" panose="020B0604020202020204" pitchFamily="34" charset="0"/>
                        </a:rPr>
                        <a:t> Gross Profit Margin</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FFFFCC"/>
                          </a:solidFill>
                          <a:effectLst/>
                          <a:latin typeface="Arial" panose="020B0604020202020204" pitchFamily="34" charset="0"/>
                          <a:cs typeface="Arial" panose="020B0604020202020204" pitchFamily="34" charset="0"/>
                        </a:rPr>
                        <a:t>Rs. 1,20,000/-</a:t>
                      </a:r>
                      <a:endParaRPr lang="en-IN" sz="2000" b="0" i="0" u="none" strike="noStrike" dirty="0">
                        <a:solidFill>
                          <a:srgbClr val="FFFFCC"/>
                        </a:solidFill>
                        <a:effectLst/>
                        <a:latin typeface="Arial" panose="020B0604020202020204" pitchFamily="34" charset="0"/>
                        <a:cs typeface="Arial" panose="020B0604020202020204" pitchFamily="34" charset="0"/>
                      </a:endParaRP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04800">
                <a:tc>
                  <a:txBody>
                    <a:bodyPr/>
                    <a:lstStyle/>
                    <a:p>
                      <a:pPr algn="l" fontAlgn="ctr"/>
                      <a:r>
                        <a:rPr lang="en-IN" sz="2000" b="0" i="0" u="none" strike="noStrike" dirty="0">
                          <a:solidFill>
                            <a:srgbClr val="FFFFCC"/>
                          </a:solidFill>
                          <a:effectLst/>
                          <a:latin typeface="Arial" panose="020B0604020202020204" pitchFamily="34" charset="0"/>
                          <a:cs typeface="Arial" panose="020B0604020202020204" pitchFamily="34" charset="0"/>
                        </a:rPr>
                        <a:t> Operating Costs</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FFFFCC"/>
                          </a:solidFill>
                          <a:effectLst/>
                          <a:latin typeface="Arial" panose="020B0604020202020204" pitchFamily="34" charset="0"/>
                        </a:rPr>
                        <a:t>Rs. 3500/- </a:t>
                      </a:r>
                      <a:endParaRPr lang="en-IN" sz="2000" b="0" i="0" u="none" strike="noStrike" dirty="0">
                        <a:solidFill>
                          <a:srgbClr val="FFFFCC"/>
                        </a:solidFill>
                        <a:effectLst/>
                        <a:latin typeface="Arial" panose="020B0604020202020204" pitchFamily="34" charset="0"/>
                      </a:endParaRP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04800">
                <a:tc>
                  <a:txBody>
                    <a:bodyPr/>
                    <a:lstStyle/>
                    <a:p>
                      <a:pPr algn="l" fontAlgn="ctr"/>
                      <a:r>
                        <a:rPr lang="en-IN" sz="2000" b="0" i="0" u="none" strike="noStrike" dirty="0">
                          <a:solidFill>
                            <a:srgbClr val="FFFFCC"/>
                          </a:solidFill>
                          <a:effectLst/>
                          <a:latin typeface="Arial" panose="020B0604020202020204" pitchFamily="34" charset="0"/>
                          <a:cs typeface="Arial" panose="020B0604020202020204" pitchFamily="34" charset="0"/>
                        </a:rPr>
                        <a:t> Operating Profit</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FFFFCC"/>
                          </a:solidFill>
                          <a:effectLst/>
                          <a:latin typeface="Arial" panose="020B0604020202020204" pitchFamily="34" charset="0"/>
                          <a:cs typeface="Arial" panose="020B0604020202020204" pitchFamily="34" charset="0"/>
                        </a:rPr>
                        <a:t>Rs. 45,000/-</a:t>
                      </a:r>
                      <a:endParaRPr lang="en-IN" sz="2000" b="0" i="0" u="none" strike="noStrike" dirty="0">
                        <a:solidFill>
                          <a:srgbClr val="FFFFCC"/>
                        </a:solidFill>
                        <a:effectLst/>
                        <a:latin typeface="Arial" panose="020B0604020202020204" pitchFamily="34" charset="0"/>
                        <a:cs typeface="Arial" panose="020B0604020202020204" pitchFamily="34" charset="0"/>
                      </a:endParaRP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186456290"/>
              </p:ext>
            </p:extLst>
          </p:nvPr>
        </p:nvGraphicFramePr>
        <p:xfrm>
          <a:off x="7162386" y="1344554"/>
          <a:ext cx="5164528" cy="1644836"/>
        </p:xfrm>
        <a:graphic>
          <a:graphicData uri="http://schemas.openxmlformats.org/drawingml/2006/table">
            <a:tbl>
              <a:tblPr/>
              <a:tblGrid>
                <a:gridCol w="2667414">
                  <a:extLst>
                    <a:ext uri="{9D8B030D-6E8A-4147-A177-3AD203B41FA5}">
                      <a16:colId xmlns:a16="http://schemas.microsoft.com/office/drawing/2014/main" val="20000"/>
                    </a:ext>
                  </a:extLst>
                </a:gridCol>
                <a:gridCol w="2497114">
                  <a:extLst>
                    <a:ext uri="{9D8B030D-6E8A-4147-A177-3AD203B41FA5}">
                      <a16:colId xmlns:a16="http://schemas.microsoft.com/office/drawing/2014/main" val="20001"/>
                    </a:ext>
                  </a:extLst>
                </a:gridCol>
              </a:tblGrid>
              <a:tr h="504172">
                <a:tc>
                  <a:txBody>
                    <a:bodyPr/>
                    <a:lstStyle/>
                    <a:p>
                      <a:pPr algn="l" fontAlgn="b"/>
                      <a:r>
                        <a:rPr lang="en-IN" sz="2400" b="1" i="0" u="none" strike="noStrike" dirty="0">
                          <a:effectLst/>
                          <a:latin typeface="Arial" panose="020B0604020202020204" pitchFamily="34" charset="0"/>
                          <a:cs typeface="Arial" panose="020B0604020202020204" pitchFamily="34" charset="0"/>
                        </a:rPr>
                        <a:t> Unit Economics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2400" b="1" i="0" u="none" strike="noStrike" dirty="0">
                          <a:effectLst/>
                          <a:latin typeface="Arial" panose="020B0604020202020204" pitchFamily="34" charset="0"/>
                          <a:cs typeface="Arial" panose="020B0604020202020204" pitchFamily="34" charset="0"/>
                        </a:rPr>
                        <a:t>Year (2022-23)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90904">
                <a:tc>
                  <a:txBody>
                    <a:bodyPr/>
                    <a:lstStyle/>
                    <a:p>
                      <a:pPr algn="l" fontAlgn="b"/>
                      <a:r>
                        <a:rPr lang="en-IN" sz="2000" b="0" i="0" u="none" strike="noStrike" dirty="0">
                          <a:effectLst/>
                          <a:latin typeface="Arial" panose="020B0604020202020204" pitchFamily="34" charset="0"/>
                          <a:cs typeface="Arial" panose="020B0604020202020204" pitchFamily="34" charset="0"/>
                        </a:rPr>
                        <a:t> CAC</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effectLst/>
                          <a:latin typeface="Arial" panose="020B0604020202020204" pitchFamily="34" charset="0"/>
                          <a:cs typeface="Arial" panose="020B0604020202020204" pitchFamily="34" charset="0"/>
                        </a:rPr>
                        <a:t>Rs. 54,000/-</a:t>
                      </a:r>
                      <a:endParaRPr lang="en-IN" sz="2000" b="0" i="0" u="none" strike="noStrike" dirty="0">
                        <a:effectLst/>
                        <a:latin typeface="Arial" panose="020B0604020202020204" pitchFamily="34" charset="0"/>
                        <a:cs typeface="Arial" panose="020B060402020202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44960">
                <a:tc>
                  <a:txBody>
                    <a:bodyPr/>
                    <a:lstStyle/>
                    <a:p>
                      <a:pPr algn="l" fontAlgn="ctr"/>
                      <a:r>
                        <a:rPr lang="en-IN" sz="2000" b="0" i="0" u="none" strike="noStrike" dirty="0">
                          <a:solidFill>
                            <a:srgbClr val="FFFFCC"/>
                          </a:solidFill>
                          <a:effectLst/>
                          <a:latin typeface="Arial" panose="020B0604020202020204" pitchFamily="34" charset="0"/>
                          <a:cs typeface="Arial" panose="020B0604020202020204" pitchFamily="34" charset="0"/>
                        </a:rPr>
                        <a:t> CLV</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2000" b="0" i="0" u="none" strike="noStrike" dirty="0">
                          <a:solidFill>
                            <a:srgbClr val="FFFFCC"/>
                          </a:solidFill>
                          <a:effectLst/>
                          <a:latin typeface="Arial" panose="020B0604020202020204" pitchFamily="34" charset="0"/>
                          <a:cs typeface="Arial" panose="020B0604020202020204" pitchFamily="34" charset="0"/>
                        </a:rPr>
                        <a:t>Rs. 6000/-</a:t>
                      </a:r>
                      <a:endParaRPr lang="en-IN" sz="2000" b="0" i="0" u="none" strike="noStrike" dirty="0">
                        <a:solidFill>
                          <a:srgbClr val="FFFFCC"/>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04800">
                <a:tc>
                  <a:txBody>
                    <a:bodyPr/>
                    <a:lstStyle/>
                    <a:p>
                      <a:pPr algn="l" fontAlgn="b"/>
                      <a:r>
                        <a:rPr lang="en-IN" sz="2000" b="0" i="0" u="none" strike="noStrike">
                          <a:solidFill>
                            <a:srgbClr val="FFFFCC"/>
                          </a:solidFill>
                          <a:effectLst/>
                          <a:latin typeface="Arial" panose="020B0604020202020204" pitchFamily="34" charset="0"/>
                          <a:cs typeface="Arial" panose="020B0604020202020204" pitchFamily="34" charset="0"/>
                        </a:rPr>
                        <a:t> ARPU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FFFFCC"/>
                          </a:solidFill>
                          <a:effectLst/>
                          <a:latin typeface="Arial" panose="020B0604020202020204" pitchFamily="34" charset="0"/>
                          <a:cs typeface="Arial" panose="020B0604020202020204" pitchFamily="34" charset="0"/>
                        </a:rPr>
                        <a:t>Rs. 30,000/-</a:t>
                      </a:r>
                      <a:endParaRPr lang="en-IN" sz="2000" b="0" i="0" u="none" strike="noStrike" dirty="0">
                        <a:solidFill>
                          <a:srgbClr val="FFFFCC"/>
                        </a:solidFill>
                        <a:effectLst/>
                        <a:latin typeface="Arial" panose="020B0604020202020204" pitchFamily="34" charset="0"/>
                        <a:cs typeface="Arial" panose="020B060402020202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 name="Rectangle 8"/>
          <p:cNvSpPr/>
          <p:nvPr/>
        </p:nvSpPr>
        <p:spPr>
          <a:xfrm>
            <a:off x="1052742" y="4630048"/>
            <a:ext cx="15743868" cy="400110"/>
          </a:xfrm>
          <a:prstGeom prst="rect">
            <a:avLst/>
          </a:prstGeom>
        </p:spPr>
        <p:txBody>
          <a:bodyPr wrap="square">
            <a:spAutoFit/>
          </a:bodyPr>
          <a:lstStyle/>
          <a:p>
            <a:r>
              <a:rPr lang="en-US" sz="2000" dirty="0">
                <a:solidFill>
                  <a:srgbClr val="FFFFCC"/>
                </a:solidFill>
                <a:latin typeface="Open Sans"/>
                <a:cs typeface="Arial" panose="020B0604020202020204" pitchFamily="34" charset="0"/>
              </a:rPr>
              <a:t>The above is the Unit Economics for year 1 (year 2022-23). Refer to P&amp;L statement for year 1 in slide 15.</a:t>
            </a:r>
            <a:endParaRPr lang="en-IN" sz="2000" dirty="0">
              <a:solidFill>
                <a:srgbClr val="FFFFCC"/>
              </a:solidFill>
              <a:latin typeface="Open Sans"/>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805521236"/>
              </p:ext>
            </p:extLst>
          </p:nvPr>
        </p:nvGraphicFramePr>
        <p:xfrm>
          <a:off x="985520" y="5367023"/>
          <a:ext cx="12194666" cy="4206240"/>
        </p:xfrm>
        <a:graphic>
          <a:graphicData uri="http://schemas.openxmlformats.org/drawingml/2006/table">
            <a:tbl>
              <a:tblPr/>
              <a:tblGrid>
                <a:gridCol w="1651636">
                  <a:extLst>
                    <a:ext uri="{9D8B030D-6E8A-4147-A177-3AD203B41FA5}">
                      <a16:colId xmlns:a16="http://schemas.microsoft.com/office/drawing/2014/main" val="20000"/>
                    </a:ext>
                  </a:extLst>
                </a:gridCol>
                <a:gridCol w="10543030">
                  <a:extLst>
                    <a:ext uri="{9D8B030D-6E8A-4147-A177-3AD203B41FA5}">
                      <a16:colId xmlns:a16="http://schemas.microsoft.com/office/drawing/2014/main" val="20001"/>
                    </a:ext>
                  </a:extLst>
                </a:gridCol>
              </a:tblGrid>
              <a:tr h="457200">
                <a:tc>
                  <a:txBody>
                    <a:bodyPr/>
                    <a:lstStyle/>
                    <a:p>
                      <a:pPr algn="l" fontAlgn="auto"/>
                      <a:r>
                        <a:rPr lang="en-IN" sz="1200" b="1" i="0" dirty="0">
                          <a:solidFill>
                            <a:srgbClr val="FFFFCC"/>
                          </a:solidFill>
                          <a:effectLst/>
                          <a:latin typeface="Calibri" panose="020F0502020204030204" pitchFamily="34" charset="0"/>
                        </a:rPr>
                        <a:t>​Terms</a:t>
                      </a: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ase"/>
                      <a:r>
                        <a:rPr lang="en-US" sz="1800" b="0" i="0" dirty="0">
                          <a:solidFill>
                            <a:srgbClr val="FFFFCC"/>
                          </a:solidFill>
                          <a:effectLst/>
                          <a:latin typeface="Calibri" panose="020F0502020204030204" pitchFamily="34" charset="0"/>
                        </a:rPr>
                        <a:t>Explanation  (For the actual calculations, refer to the Financial Plan Excel sheet link)​</a:t>
                      </a:r>
                      <a:endParaRPr lang="en-US" sz="3200" b="0" i="0" dirty="0">
                        <a:solidFill>
                          <a:srgbClr val="FFFFCC"/>
                        </a:solidFill>
                        <a:effectLst/>
                      </a:endParaRP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57200">
                <a:tc>
                  <a:txBody>
                    <a:bodyPr/>
                    <a:lstStyle/>
                    <a:p>
                      <a:pPr algn="l" fontAlgn="base"/>
                      <a:r>
                        <a:rPr lang="en-IN" sz="1200" b="1" i="0">
                          <a:solidFill>
                            <a:srgbClr val="FFFFCC"/>
                          </a:solidFill>
                          <a:effectLst/>
                          <a:latin typeface="Calibri" panose="020F0502020204030204" pitchFamily="34" charset="0"/>
                        </a:rPr>
                        <a:t>CAC</a:t>
                      </a:r>
                      <a:r>
                        <a:rPr lang="en-IN" sz="1200" b="0" i="0">
                          <a:solidFill>
                            <a:srgbClr val="FFFFCC"/>
                          </a:solidFill>
                          <a:effectLst/>
                          <a:latin typeface="Calibri" panose="020F0502020204030204" pitchFamily="34" charset="0"/>
                        </a:rPr>
                        <a:t>​</a:t>
                      </a:r>
                      <a:endParaRPr lang="en-IN" sz="3200" b="0" i="0">
                        <a:solidFill>
                          <a:srgbClr val="FFFFCC"/>
                        </a:solidFill>
                        <a:effectLst/>
                      </a:endParaRP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ase"/>
                      <a:r>
                        <a:rPr lang="en-US" sz="1800" b="0" i="0" dirty="0">
                          <a:solidFill>
                            <a:srgbClr val="FFFFCC"/>
                          </a:solidFill>
                          <a:effectLst/>
                          <a:latin typeface="Calibri" panose="020F0502020204030204" pitchFamily="34" charset="0"/>
                        </a:rPr>
                        <a:t>(Cost of Sales + Cost of Marketing ) / Number of new customers acquired (in currency terms)​</a:t>
                      </a:r>
                      <a:endParaRPr lang="en-US" sz="3200" b="0" i="0" dirty="0">
                        <a:solidFill>
                          <a:srgbClr val="FFFFCC"/>
                        </a:solidFill>
                        <a:effectLst/>
                      </a:endParaRP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7200">
                <a:tc>
                  <a:txBody>
                    <a:bodyPr/>
                    <a:lstStyle/>
                    <a:p>
                      <a:pPr algn="l" fontAlgn="base"/>
                      <a:r>
                        <a:rPr lang="en-IN" sz="1200" b="1" i="0" dirty="0">
                          <a:solidFill>
                            <a:srgbClr val="FFFFCC"/>
                          </a:solidFill>
                          <a:effectLst/>
                          <a:latin typeface="Calibri" panose="020F0502020204030204" pitchFamily="34" charset="0"/>
                          <a:hlinkClick r:id="rId2">
                            <a:extLst>
                              <a:ext uri="{A12FA001-AC4F-418D-AE19-62706E023703}">
                                <ahyp:hlinkClr xmlns:ahyp="http://schemas.microsoft.com/office/drawing/2018/hyperlinkcolor" val="tx"/>
                              </a:ext>
                            </a:extLst>
                          </a:hlinkClick>
                        </a:rPr>
                        <a:t>CLV</a:t>
                      </a:r>
                      <a:endParaRPr lang="en-IN" sz="3200" b="0" i="0" dirty="0">
                        <a:solidFill>
                          <a:srgbClr val="FFFFCC"/>
                        </a:solidFill>
                        <a:effectLst/>
                      </a:endParaRP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ase"/>
                      <a:r>
                        <a:rPr lang="en-US" sz="1800" b="0" i="0" dirty="0">
                          <a:solidFill>
                            <a:srgbClr val="FFFFCC"/>
                          </a:solidFill>
                          <a:effectLst/>
                          <a:latin typeface="Calibri" panose="020F0502020204030204" pitchFamily="34" charset="0"/>
                        </a:rPr>
                        <a:t>Average purchase value x Average purchase frequency x Average</a:t>
                      </a:r>
                      <a:r>
                        <a:rPr lang="en-US" sz="1800" b="0" i="0" baseline="0" dirty="0">
                          <a:solidFill>
                            <a:srgbClr val="FFFFCC"/>
                          </a:solidFill>
                          <a:effectLst/>
                          <a:latin typeface="Calibri" panose="020F0502020204030204" pitchFamily="34" charset="0"/>
                        </a:rPr>
                        <a:t> Customer Lifespan x Gross Margin</a:t>
                      </a:r>
                      <a:endParaRPr lang="en-US" sz="3200" b="0" i="0" dirty="0">
                        <a:solidFill>
                          <a:srgbClr val="FFFFCC"/>
                        </a:solidFill>
                        <a:effectLst/>
                      </a:endParaRP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57200">
                <a:tc>
                  <a:txBody>
                    <a:bodyPr/>
                    <a:lstStyle/>
                    <a:p>
                      <a:pPr algn="l" fontAlgn="base"/>
                      <a:r>
                        <a:rPr lang="en-IN" sz="1200" b="1" i="0">
                          <a:solidFill>
                            <a:srgbClr val="FFFFCC"/>
                          </a:solidFill>
                          <a:effectLst/>
                          <a:latin typeface="Calibri" panose="020F0502020204030204" pitchFamily="34" charset="0"/>
                        </a:rPr>
                        <a:t>ARPU</a:t>
                      </a:r>
                      <a:r>
                        <a:rPr lang="en-IN" sz="1200" b="0" i="0">
                          <a:solidFill>
                            <a:srgbClr val="FFFFCC"/>
                          </a:solidFill>
                          <a:effectLst/>
                          <a:latin typeface="Calibri" panose="020F0502020204030204" pitchFamily="34" charset="0"/>
                        </a:rPr>
                        <a:t>​</a:t>
                      </a:r>
                      <a:endParaRPr lang="en-IN" sz="3200" b="0" i="0">
                        <a:solidFill>
                          <a:srgbClr val="FFFFCC"/>
                        </a:solidFill>
                        <a:effectLst/>
                      </a:endParaRP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ase"/>
                      <a:r>
                        <a:rPr lang="en-US" sz="1800" b="0" i="0" dirty="0">
                          <a:solidFill>
                            <a:srgbClr val="FFFFCC"/>
                          </a:solidFill>
                          <a:effectLst/>
                          <a:latin typeface="Calibri" panose="020F0502020204030204" pitchFamily="34" charset="0"/>
                        </a:rPr>
                        <a:t>Total revenue in specific period/Total number of customers during the same period (in currency terms)​</a:t>
                      </a:r>
                      <a:endParaRPr lang="en-US" sz="3200" b="0" i="0" dirty="0">
                        <a:solidFill>
                          <a:srgbClr val="FFFFCC"/>
                        </a:solidFill>
                        <a:effectLst/>
                      </a:endParaRP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57200">
                <a:tc>
                  <a:txBody>
                    <a:bodyPr/>
                    <a:lstStyle/>
                    <a:p>
                      <a:pPr algn="l" fontAlgn="base"/>
                      <a:r>
                        <a:rPr lang="en-IN" sz="1200" b="1" i="0">
                          <a:solidFill>
                            <a:srgbClr val="FFFFCC"/>
                          </a:solidFill>
                          <a:effectLst/>
                          <a:latin typeface="Calibri" panose="020F0502020204030204" pitchFamily="34" charset="0"/>
                        </a:rPr>
                        <a:t>GROSS PROFIT</a:t>
                      </a:r>
                      <a:r>
                        <a:rPr lang="en-IN" sz="1200" b="0" i="0">
                          <a:solidFill>
                            <a:srgbClr val="FFFFCC"/>
                          </a:solidFill>
                          <a:effectLst/>
                          <a:latin typeface="Calibri" panose="020F0502020204030204" pitchFamily="34" charset="0"/>
                        </a:rPr>
                        <a:t>​</a:t>
                      </a:r>
                      <a:endParaRPr lang="en-IN" sz="3200" b="0" i="0">
                        <a:solidFill>
                          <a:srgbClr val="FFFFCC"/>
                        </a:solidFill>
                        <a:effectLst/>
                      </a:endParaRP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ase"/>
                      <a:r>
                        <a:rPr lang="en-US" sz="1800" b="0" i="0" dirty="0">
                          <a:solidFill>
                            <a:srgbClr val="FFFFCC"/>
                          </a:solidFill>
                          <a:effectLst/>
                          <a:latin typeface="Calibri" panose="020F0502020204030204" pitchFamily="34" charset="0"/>
                        </a:rPr>
                        <a:t>Total revenue – Total COGS (In currency terms)​</a:t>
                      </a:r>
                      <a:endParaRPr lang="en-US" sz="3200" b="0" i="0" dirty="0">
                        <a:solidFill>
                          <a:srgbClr val="FFFFCC"/>
                        </a:solidFill>
                        <a:effectLst/>
                      </a:endParaRP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57200">
                <a:tc>
                  <a:txBody>
                    <a:bodyPr/>
                    <a:lstStyle/>
                    <a:p>
                      <a:pPr algn="l" fontAlgn="base"/>
                      <a:r>
                        <a:rPr lang="en-IN" sz="1200" b="1" i="0" dirty="0">
                          <a:solidFill>
                            <a:srgbClr val="000000"/>
                          </a:solidFill>
                          <a:effectLst/>
                          <a:latin typeface="Calibri" panose="020F0502020204030204" pitchFamily="34" charset="0"/>
                          <a:hlinkClick r:id="rId3"/>
                        </a:rPr>
                        <a:t>OPERATING</a:t>
                      </a:r>
                      <a:r>
                        <a:rPr lang="en-IN" sz="1200" b="1" i="0" baseline="0" dirty="0">
                          <a:solidFill>
                            <a:srgbClr val="000000"/>
                          </a:solidFill>
                          <a:effectLst/>
                          <a:latin typeface="Calibri" panose="020F0502020204030204" pitchFamily="34" charset="0"/>
                          <a:hlinkClick r:id="rId3"/>
                        </a:rPr>
                        <a:t> COSTS</a:t>
                      </a:r>
                      <a:endParaRPr lang="en-IN" sz="3200" b="0" i="0" dirty="0">
                        <a:solidFill>
                          <a:srgbClr val="000000"/>
                        </a:solidFill>
                        <a:effectLst/>
                      </a:endParaRP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ase"/>
                      <a:r>
                        <a:rPr lang="en-US" sz="18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Cost of goods sold (COGS) + operating expenses (OPEX)</a:t>
                      </a:r>
                      <a:endParaRPr lang="en-IN" sz="1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731520">
                <a:tc>
                  <a:txBody>
                    <a:bodyPr/>
                    <a:lstStyle/>
                    <a:p>
                      <a:pPr algn="l" fontAlgn="base"/>
                      <a:r>
                        <a:rPr lang="en-IN" sz="1200" b="1" i="0" dirty="0">
                          <a:solidFill>
                            <a:srgbClr val="000000"/>
                          </a:solidFill>
                          <a:effectLst/>
                          <a:latin typeface="Calibri" panose="020F0502020204030204" pitchFamily="34" charset="0"/>
                          <a:hlinkClick r:id="rId4"/>
                        </a:rPr>
                        <a:t>OPERATING</a:t>
                      </a:r>
                      <a:r>
                        <a:rPr lang="en-IN" sz="1200" b="1" i="0" baseline="0" dirty="0">
                          <a:solidFill>
                            <a:srgbClr val="000000"/>
                          </a:solidFill>
                          <a:effectLst/>
                          <a:latin typeface="Calibri" panose="020F0502020204030204" pitchFamily="34" charset="0"/>
                          <a:hlinkClick r:id="rId4"/>
                        </a:rPr>
                        <a:t> PROFIT</a:t>
                      </a:r>
                      <a:endParaRPr lang="en-IN" sz="3200" b="0" i="0" dirty="0">
                        <a:solidFill>
                          <a:srgbClr val="000000"/>
                        </a:solidFill>
                        <a:effectLst/>
                      </a:endParaRP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ase"/>
                      <a:r>
                        <a:rPr lang="en-US" sz="18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Revenue from Core Operations – Cost of Goods Sold – Operating Expenses – Depreciation – Amortization Expenses</a:t>
                      </a:r>
                      <a:endParaRPr lang="en-IN" sz="1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731520">
                <a:tc>
                  <a:txBody>
                    <a:bodyPr/>
                    <a:lstStyle/>
                    <a:p>
                      <a:pPr algn="l" fontAlgn="base"/>
                      <a:r>
                        <a:rPr lang="en-IN" sz="1200" b="1" i="0" dirty="0">
                          <a:solidFill>
                            <a:srgbClr val="FFFFCC"/>
                          </a:solidFill>
                          <a:effectLst/>
                          <a:latin typeface="Calibri" panose="020F0502020204030204" pitchFamily="34" charset="0"/>
                          <a:ea typeface="Calibri" panose="020F0502020204030204" pitchFamily="34" charset="0"/>
                          <a:cs typeface="Calibri" panose="020F0502020204030204" pitchFamily="34" charset="0"/>
                        </a:rPr>
                        <a:t>CURRENT RATE</a:t>
                      </a: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ase"/>
                      <a:r>
                        <a:rPr lang="en-US" sz="18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(Customers at the beginning of the period – customers at the end of the period) / customers at the beginning of the period</a:t>
                      </a:r>
                      <a:endParaRPr lang="en-IN" sz="1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82880" marR="182880" marT="91440" marB="9144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11" name="Rectangle 1"/>
          <p:cNvSpPr>
            <a:spLocks noChangeArrowheads="1"/>
          </p:cNvSpPr>
          <p:nvPr/>
        </p:nvSpPr>
        <p:spPr bwMode="auto">
          <a:xfrm>
            <a:off x="1227400" y="6608369"/>
            <a:ext cx="2478061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2880" tIns="91440" rIns="182880" bIns="9144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1828800"/>
            <a:r>
              <a:rPr lang="en-US" altLang="en-US" sz="2200">
                <a:solidFill>
                  <a:srgbClr val="000000"/>
                </a:solidFill>
                <a:latin typeface="Times New Roman" panose="02020603050405020304" pitchFamily="18" charset="0"/>
                <a:cs typeface="Times New Roman" panose="02020603050405020304" pitchFamily="18" charset="0"/>
              </a:rPr>
              <a:t> </a:t>
            </a:r>
            <a:endParaRPr lang="en-US" altLang="en-US" sz="2200"/>
          </a:p>
          <a:p>
            <a:pPr defTabSz="1828800"/>
            <a:endParaRPr lang="en-US" altLang="en-US" sz="2200"/>
          </a:p>
        </p:txBody>
      </p:sp>
      <p:pic>
        <p:nvPicPr>
          <p:cNvPr id="3" name="Picture 4" descr="2,900+ Electronic Recycling Illustrations, Royalty-Free Vector Graphics &amp;  Clip Art - iStock | Electronic waste, Computer recycling, Electronics">
            <a:extLst>
              <a:ext uri="{FF2B5EF4-FFF2-40B4-BE49-F238E27FC236}">
                <a16:creationId xmlns:a16="http://schemas.microsoft.com/office/drawing/2014/main" id="{BF98CCD4-BFD8-020D-29F4-DE57A16BDEA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15623004" y="132623"/>
            <a:ext cx="2538664" cy="2394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2098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976093" y="1257300"/>
            <a:ext cx="8380533" cy="8771632"/>
          </a:xfrm>
          <a:prstGeom prst="rect">
            <a:avLst/>
          </a:prstGeom>
          <a:noFill/>
          <a:ln>
            <a:solidFill>
              <a:schemeClr val="bg2">
                <a:lumMod val="50000"/>
              </a:schemeClr>
            </a:solidFill>
          </a:ln>
        </p:spPr>
        <p:txBody>
          <a:bodyPr wrap="square" rtlCol="0">
            <a:spAutoFit/>
          </a:bodyPr>
          <a:lstStyle/>
          <a:p>
            <a:r>
              <a:rPr lang="en-IN" sz="2700" b="1" dirty="0"/>
              <a:t>How much funds required to reach to the next level of the venture?</a:t>
            </a:r>
          </a:p>
          <a:p>
            <a:pPr marL="428625" indent="-428625">
              <a:buFont typeface="Arial" panose="020B0604020202020204" pitchFamily="34" charset="0"/>
              <a:buChar char="•"/>
            </a:pPr>
            <a:r>
              <a:rPr lang="en-IN" sz="2700" dirty="0">
                <a:solidFill>
                  <a:srgbClr val="FFC000"/>
                </a:solidFill>
              </a:rPr>
              <a:t>We must require Rs. 20 lakh/- per annum to reach next level.</a:t>
            </a:r>
          </a:p>
          <a:p>
            <a:endParaRPr lang="en-IN" sz="2700" dirty="0"/>
          </a:p>
          <a:p>
            <a:r>
              <a:rPr lang="en-IN" sz="2700" b="1" dirty="0"/>
              <a:t>How much have been bootstrapped? If not, why ?</a:t>
            </a:r>
            <a:endParaRPr lang="en-IN" sz="2700" dirty="0"/>
          </a:p>
          <a:p>
            <a:pPr marL="428625" indent="-428625">
              <a:buFont typeface="Arial" panose="020B0604020202020204" pitchFamily="34" charset="0"/>
              <a:buChar char="•"/>
            </a:pPr>
            <a:r>
              <a:rPr lang="en-US" sz="2800" b="0" i="0" dirty="0">
                <a:solidFill>
                  <a:srgbClr val="FFC000"/>
                </a:solidFill>
                <a:effectLst/>
                <a:latin typeface="Söhne"/>
              </a:rPr>
              <a:t>If you're interested in the funding details of a specific technical recycling project, I recommend checking recent reports, press releases, or official statements.</a:t>
            </a:r>
            <a:endParaRPr lang="en-IN" sz="2700" dirty="0">
              <a:solidFill>
                <a:srgbClr val="FFC000"/>
              </a:solidFill>
            </a:endParaRPr>
          </a:p>
          <a:p>
            <a:pPr marL="428625" indent="-428625">
              <a:buFont typeface="Arial" panose="020B0604020202020204" pitchFamily="34" charset="0"/>
              <a:buChar char="•"/>
            </a:pPr>
            <a:endParaRPr lang="en-IN" sz="2700" dirty="0"/>
          </a:p>
          <a:p>
            <a:r>
              <a:rPr lang="en-IN" sz="2700" b="1" dirty="0"/>
              <a:t>How much can be bootstrapped?</a:t>
            </a:r>
          </a:p>
          <a:p>
            <a:pPr marL="428625" indent="-428625">
              <a:buFont typeface="Arial" panose="020B0604020202020204" pitchFamily="34" charset="0"/>
              <a:buChar char="•"/>
            </a:pPr>
            <a:r>
              <a:rPr lang="en-US" sz="2800" b="0" i="0" dirty="0">
                <a:solidFill>
                  <a:srgbClr val="FFC000"/>
                </a:solidFill>
                <a:effectLst/>
                <a:latin typeface="Söhne"/>
              </a:rPr>
              <a:t>The amount that can be bootstrapped for a technical recycling project can vary significantly based on various factors</a:t>
            </a:r>
            <a:r>
              <a:rPr lang="en-IN" sz="2700" b="0" i="0" dirty="0">
                <a:solidFill>
                  <a:srgbClr val="FFC000"/>
                </a:solidFill>
                <a:effectLst/>
                <a:latin typeface="Söhne"/>
              </a:rPr>
              <a:t>.</a:t>
            </a:r>
            <a:endParaRPr lang="en-IN" sz="2700" dirty="0">
              <a:solidFill>
                <a:srgbClr val="FFC000"/>
              </a:solidFill>
            </a:endParaRPr>
          </a:p>
          <a:p>
            <a:endParaRPr lang="en-IN" sz="2700" dirty="0"/>
          </a:p>
          <a:p>
            <a:r>
              <a:rPr lang="en-IN" sz="2700" b="1" dirty="0"/>
              <a:t>How much external funding required? If not, why?</a:t>
            </a:r>
          </a:p>
          <a:p>
            <a:pPr marL="428625" indent="-428625">
              <a:buFont typeface="Arial" panose="020B0604020202020204" pitchFamily="34" charset="0"/>
              <a:buChar char="•"/>
            </a:pPr>
            <a:r>
              <a:rPr lang="en-US" sz="2400" b="0" i="0" dirty="0">
                <a:solidFill>
                  <a:srgbClr val="FFC000"/>
                </a:solidFill>
                <a:effectLst/>
                <a:latin typeface="Söhne"/>
              </a:rPr>
              <a:t>To determine the exact amount of external funding required, organizations undertaking detailed feasibility studies and financial analyses. </a:t>
            </a:r>
            <a:endParaRPr lang="en-IN" sz="2400" dirty="0">
              <a:solidFill>
                <a:srgbClr val="FFC000"/>
              </a:solidFill>
            </a:endParaRPr>
          </a:p>
        </p:txBody>
      </p:sp>
      <p:sp>
        <p:nvSpPr>
          <p:cNvPr id="11" name="TextBox 10"/>
          <p:cNvSpPr txBox="1"/>
          <p:nvPr/>
        </p:nvSpPr>
        <p:spPr>
          <a:xfrm>
            <a:off x="9520653" y="2527399"/>
            <a:ext cx="7791254" cy="5232202"/>
          </a:xfrm>
          <a:prstGeom prst="rect">
            <a:avLst/>
          </a:prstGeom>
          <a:noFill/>
          <a:ln>
            <a:solidFill>
              <a:schemeClr val="bg2">
                <a:lumMod val="50000"/>
              </a:schemeClr>
            </a:solidFill>
          </a:ln>
        </p:spPr>
        <p:txBody>
          <a:bodyPr wrap="square" rtlCol="0">
            <a:spAutoFit/>
          </a:bodyPr>
          <a:lstStyle/>
          <a:p>
            <a:r>
              <a:rPr lang="en-IN" sz="2700" b="1" dirty="0"/>
              <a:t>Funds utilization strategy (Details)</a:t>
            </a:r>
          </a:p>
          <a:p>
            <a:pPr marL="428625" indent="-428625">
              <a:buFont typeface="Arial" panose="020B0604020202020204" pitchFamily="34" charset="0"/>
              <a:buChar char="•"/>
            </a:pPr>
            <a:r>
              <a:rPr lang="en-IN" sz="2800" i="0" dirty="0">
                <a:solidFill>
                  <a:srgbClr val="FFCC66"/>
                </a:solidFill>
                <a:effectLst/>
                <a:latin typeface="Söhne"/>
              </a:rPr>
              <a:t>Project Planning and Assessment.</a:t>
            </a:r>
            <a:endParaRPr lang="en-IN" sz="2700" dirty="0">
              <a:solidFill>
                <a:srgbClr val="FFCC66"/>
              </a:solidFill>
            </a:endParaRPr>
          </a:p>
          <a:p>
            <a:pPr marL="428625" indent="-428625">
              <a:buFont typeface="Arial" panose="020B0604020202020204" pitchFamily="34" charset="0"/>
              <a:buChar char="•"/>
            </a:pPr>
            <a:r>
              <a:rPr lang="en-IN" sz="2800" i="0" dirty="0">
                <a:solidFill>
                  <a:srgbClr val="FFCC66"/>
                </a:solidFill>
                <a:effectLst/>
                <a:latin typeface="Söhne"/>
              </a:rPr>
              <a:t>Research and Development.</a:t>
            </a:r>
            <a:endParaRPr lang="en-IN" sz="2700" dirty="0">
              <a:solidFill>
                <a:srgbClr val="FFCC66"/>
              </a:solidFill>
            </a:endParaRPr>
          </a:p>
          <a:p>
            <a:pPr marL="428625" indent="-428625">
              <a:buFont typeface="Arial" panose="020B0604020202020204" pitchFamily="34" charset="0"/>
              <a:buChar char="•"/>
            </a:pPr>
            <a:r>
              <a:rPr lang="en-IN" sz="2800" i="0" dirty="0">
                <a:solidFill>
                  <a:srgbClr val="FFCC66"/>
                </a:solidFill>
                <a:effectLst/>
                <a:latin typeface="Söhne"/>
              </a:rPr>
              <a:t>Infrastructure Development.</a:t>
            </a:r>
            <a:endParaRPr lang="en-IN" sz="2700" dirty="0">
              <a:solidFill>
                <a:srgbClr val="FFCC66"/>
              </a:solidFill>
            </a:endParaRPr>
          </a:p>
          <a:p>
            <a:pPr marL="428625" indent="-428625">
              <a:buFont typeface="Arial" panose="020B0604020202020204" pitchFamily="34" charset="0"/>
              <a:buChar char="•"/>
            </a:pPr>
            <a:r>
              <a:rPr lang="en-IN" sz="2800" i="0" dirty="0">
                <a:solidFill>
                  <a:srgbClr val="FFCC66"/>
                </a:solidFill>
                <a:effectLst/>
                <a:latin typeface="Söhne"/>
              </a:rPr>
              <a:t>Training and Capacity Building.</a:t>
            </a:r>
            <a:endParaRPr lang="en-IN" sz="2700" dirty="0">
              <a:solidFill>
                <a:srgbClr val="FFCC66"/>
              </a:solidFill>
            </a:endParaRPr>
          </a:p>
          <a:p>
            <a:pPr marL="428625" indent="-428625">
              <a:buFont typeface="Arial" panose="020B0604020202020204" pitchFamily="34" charset="0"/>
              <a:buChar char="•"/>
            </a:pPr>
            <a:r>
              <a:rPr lang="en-US" sz="2800" i="0" dirty="0">
                <a:solidFill>
                  <a:srgbClr val="FFCC66"/>
                </a:solidFill>
                <a:effectLst/>
                <a:latin typeface="Söhne"/>
              </a:rPr>
              <a:t>Quality Control and Monitoring Systems.</a:t>
            </a:r>
            <a:endParaRPr lang="en-IN" sz="2700" dirty="0">
              <a:solidFill>
                <a:srgbClr val="FFCC66"/>
              </a:solidFill>
            </a:endParaRPr>
          </a:p>
          <a:p>
            <a:pPr marL="428625" indent="-428625">
              <a:buFont typeface="Arial" panose="020B0604020202020204" pitchFamily="34" charset="0"/>
              <a:buChar char="•"/>
            </a:pPr>
            <a:r>
              <a:rPr lang="en-IN" sz="2800" i="0" dirty="0">
                <a:solidFill>
                  <a:srgbClr val="FFCC66"/>
                </a:solidFill>
                <a:effectLst/>
                <a:latin typeface="Söhne"/>
              </a:rPr>
              <a:t>Community Outreach and Education.</a:t>
            </a:r>
            <a:endParaRPr lang="en-IN" sz="2700" dirty="0">
              <a:solidFill>
                <a:srgbClr val="FFCC66"/>
              </a:solidFill>
            </a:endParaRPr>
          </a:p>
          <a:p>
            <a:pPr marL="428625" indent="-428625">
              <a:buFont typeface="Arial" panose="020B0604020202020204" pitchFamily="34" charset="0"/>
              <a:buChar char="•"/>
            </a:pPr>
            <a:r>
              <a:rPr lang="en-IN" sz="2800" i="0" dirty="0">
                <a:solidFill>
                  <a:srgbClr val="FFCC66"/>
                </a:solidFill>
                <a:effectLst/>
                <a:latin typeface="Söhne"/>
              </a:rPr>
              <a:t>Waste Collection and Transportation.</a:t>
            </a:r>
            <a:endParaRPr lang="en-IN" sz="2700" dirty="0">
              <a:solidFill>
                <a:srgbClr val="FFCC66"/>
              </a:solidFill>
            </a:endParaRPr>
          </a:p>
          <a:p>
            <a:pPr marL="428625" indent="-428625">
              <a:buFont typeface="Arial" panose="020B0604020202020204" pitchFamily="34" charset="0"/>
              <a:buChar char="•"/>
            </a:pPr>
            <a:r>
              <a:rPr lang="en-IN" sz="2800" i="0" dirty="0">
                <a:solidFill>
                  <a:srgbClr val="FFCC66"/>
                </a:solidFill>
                <a:effectLst/>
                <a:latin typeface="Söhne"/>
              </a:rPr>
              <a:t>Regulatory Compliance and Certification.</a:t>
            </a:r>
            <a:endParaRPr lang="en-IN" sz="2700" dirty="0">
              <a:solidFill>
                <a:srgbClr val="FFCC66"/>
              </a:solidFill>
            </a:endParaRPr>
          </a:p>
          <a:p>
            <a:pPr marL="428625" indent="-428625">
              <a:buFont typeface="Arial" panose="020B0604020202020204" pitchFamily="34" charset="0"/>
              <a:buChar char="•"/>
            </a:pPr>
            <a:r>
              <a:rPr lang="en-IN" sz="2800" i="0" dirty="0">
                <a:solidFill>
                  <a:srgbClr val="FFCC66"/>
                </a:solidFill>
                <a:effectLst/>
                <a:latin typeface="Söhne"/>
              </a:rPr>
              <a:t>Continuous Improvement and Innovation.</a:t>
            </a:r>
            <a:endParaRPr lang="en-IN" sz="2700" dirty="0">
              <a:solidFill>
                <a:srgbClr val="FFCC66"/>
              </a:solidFill>
            </a:endParaRPr>
          </a:p>
          <a:p>
            <a:pPr marL="428625" indent="-428625">
              <a:buFont typeface="Arial" panose="020B0604020202020204" pitchFamily="34" charset="0"/>
              <a:buChar char="•"/>
            </a:pPr>
            <a:r>
              <a:rPr lang="en-IN" sz="2800" i="0" dirty="0">
                <a:solidFill>
                  <a:srgbClr val="FFCC66"/>
                </a:solidFill>
                <a:effectLst/>
                <a:latin typeface="Söhne"/>
              </a:rPr>
              <a:t>Technology Acquisition</a:t>
            </a:r>
            <a:r>
              <a:rPr lang="en-IN" sz="2700" i="0" dirty="0">
                <a:solidFill>
                  <a:srgbClr val="FFCC66"/>
                </a:solidFill>
                <a:effectLst/>
                <a:latin typeface="Söhne"/>
              </a:rPr>
              <a:t>.</a:t>
            </a:r>
            <a:endParaRPr lang="en-IN" sz="2700" dirty="0">
              <a:solidFill>
                <a:srgbClr val="FFCC66"/>
              </a:solidFill>
            </a:endParaRPr>
          </a:p>
          <a:p>
            <a:pPr marL="428625" indent="-428625">
              <a:buFont typeface="Arial" panose="020B0604020202020204" pitchFamily="34" charset="0"/>
              <a:buChar char="•"/>
            </a:pPr>
            <a:endParaRPr lang="en-IN" sz="2700" dirty="0"/>
          </a:p>
        </p:txBody>
      </p:sp>
      <p:sp>
        <p:nvSpPr>
          <p:cNvPr id="8" name="Title 1">
            <a:extLst>
              <a:ext uri="{FF2B5EF4-FFF2-40B4-BE49-F238E27FC236}">
                <a16:creationId xmlns:a16="http://schemas.microsoft.com/office/drawing/2014/main" id="{98D3BFB5-F3EC-4B74-9DA7-84AA6BA58C5E}"/>
              </a:ext>
            </a:extLst>
          </p:cNvPr>
          <p:cNvSpPr txBox="1">
            <a:spLocks/>
          </p:cNvSpPr>
          <p:nvPr/>
        </p:nvSpPr>
        <p:spPr>
          <a:xfrm>
            <a:off x="-4953000" y="257385"/>
            <a:ext cx="15773400" cy="652462"/>
          </a:xfrm>
          <a:prstGeom prst="rect">
            <a:avLst/>
          </a:prstGeom>
        </p:spPr>
        <p:txBody>
          <a:bodyPr vert="horz" lIns="182880" tIns="91440" rIns="182880" bIns="91440" rtlCol="0" anchor="t">
            <a:noAutofit/>
          </a:bodyPr>
          <a:lstStyle>
            <a:lvl1pPr algn="ctr" defTabSz="914400" rtl="0" eaLnBrk="1" latinLnBrk="0" hangingPunct="1">
              <a:spcBef>
                <a:spcPct val="0"/>
              </a:spcBef>
              <a:buNone/>
              <a:defRPr sz="3000" b="1" kern="1200">
                <a:solidFill>
                  <a:srgbClr val="9E0D20"/>
                </a:solidFill>
                <a:latin typeface="Raleway" panose="020B0503030101060003" pitchFamily="34" charset="0"/>
                <a:ea typeface="+mj-ea"/>
                <a:cs typeface="+mj-cs"/>
              </a:defRPr>
            </a:lvl1pPr>
          </a:lstStyle>
          <a:p>
            <a:r>
              <a:rPr lang="en-US" sz="6000" dirty="0">
                <a:solidFill>
                  <a:schemeClr val="tx1"/>
                </a:solidFill>
                <a:latin typeface="Antonio Bold"/>
              </a:rPr>
              <a:t>Funding</a:t>
            </a:r>
            <a:r>
              <a:rPr lang="en-US" sz="6000" dirty="0">
                <a:solidFill>
                  <a:srgbClr val="C00000"/>
                </a:solidFill>
                <a:latin typeface="Antonio Bold"/>
              </a:rPr>
              <a:t> </a:t>
            </a:r>
            <a:r>
              <a:rPr lang="en-US" sz="6000" dirty="0">
                <a:solidFill>
                  <a:schemeClr val="tx1"/>
                </a:solidFill>
                <a:latin typeface="Antonio Bold"/>
              </a:rPr>
              <a:t>Plan</a:t>
            </a:r>
            <a:r>
              <a:rPr lang="en-US" sz="6000" dirty="0">
                <a:solidFill>
                  <a:srgbClr val="C00000"/>
                </a:solidFill>
                <a:latin typeface="Antonio Bold"/>
              </a:rPr>
              <a:t> </a:t>
            </a:r>
          </a:p>
        </p:txBody>
      </p:sp>
      <p:pic>
        <p:nvPicPr>
          <p:cNvPr id="2" name="Picture 4" descr="2,900+ Electronic Recycling Illustrations, Royalty-Free Vector Graphics &amp;  Clip Art - iStock | Electronic waste, Computer recycling, Electronics">
            <a:extLst>
              <a:ext uri="{FF2B5EF4-FFF2-40B4-BE49-F238E27FC236}">
                <a16:creationId xmlns:a16="http://schemas.microsoft.com/office/drawing/2014/main" id="{4BCED4C1-0705-8335-252C-2730E0EEC6B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6306800" y="198738"/>
            <a:ext cx="1847654" cy="1743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5354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itle 76">
            <a:extLst>
              <a:ext uri="{FF2B5EF4-FFF2-40B4-BE49-F238E27FC236}">
                <a16:creationId xmlns:a16="http://schemas.microsoft.com/office/drawing/2014/main" id="{D9A0AA8E-BE3B-E949-89DB-0208EE4A67DD}"/>
              </a:ext>
            </a:extLst>
          </p:cNvPr>
          <p:cNvSpPr>
            <a:spLocks noGrp="1"/>
          </p:cNvSpPr>
          <p:nvPr>
            <p:ph type="title"/>
          </p:nvPr>
        </p:nvSpPr>
        <p:spPr>
          <a:xfrm>
            <a:off x="5568605" y="133353"/>
            <a:ext cx="7856883" cy="1058517"/>
          </a:xfrm>
        </p:spPr>
        <p:txBody>
          <a:bodyPr/>
          <a:lstStyle/>
          <a:p>
            <a:r>
              <a:rPr lang="en-US" b="1" dirty="0">
                <a:solidFill>
                  <a:srgbClr val="FF0000"/>
                </a:solidFill>
                <a:latin typeface="Algerian" panose="04020705040A02060702" pitchFamily="82" charset="0"/>
                <a:ea typeface="Baskerville" panose="02020502070401020303" pitchFamily="18" charset="0"/>
                <a:cs typeface="Calibri Light"/>
              </a:rPr>
              <a:t>Meet our team</a:t>
            </a:r>
            <a:endParaRPr lang="en-US" b="1" dirty="0">
              <a:solidFill>
                <a:srgbClr val="FF0000"/>
              </a:solidFill>
              <a:latin typeface="Algerian" panose="04020705040A02060702" pitchFamily="82" charset="0"/>
            </a:endParaRPr>
          </a:p>
        </p:txBody>
      </p:sp>
      <p:pic>
        <p:nvPicPr>
          <p:cNvPr id="1030" name="Picture 6">
            <a:extLst>
              <a:ext uri="{FF2B5EF4-FFF2-40B4-BE49-F238E27FC236}">
                <a16:creationId xmlns:a16="http://schemas.microsoft.com/office/drawing/2014/main" id="{96F240D2-D9F0-A914-DCE5-9FF10EE4AC29}"/>
              </a:ext>
            </a:extLst>
          </p:cNvPr>
          <p:cNvPicPr>
            <a:picLocks noGrp="1" noChangeAspect="1" noChangeArrowheads="1"/>
          </p:cNvPicPr>
          <p:nvPr>
            <p:ph type="pic" sz="quarter" idx="12"/>
          </p:nvPr>
        </p:nvPicPr>
        <p:blipFill>
          <a:blip r:embed="rId2" cstate="print">
            <a:extLst>
              <a:ext uri="{28A0092B-C50C-407E-A947-70E740481C1C}">
                <a14:useLocalDpi xmlns:a14="http://schemas.microsoft.com/office/drawing/2010/main" val="0"/>
              </a:ext>
            </a:extLst>
          </a:blip>
          <a:srcRect l="39" r="39"/>
          <a:stretch>
            <a:fillRect/>
          </a:stretch>
        </p:blipFill>
        <p:spPr bwMode="auto">
          <a:xfrm>
            <a:off x="8448261" y="2135334"/>
            <a:ext cx="2221395" cy="2195334"/>
          </a:xfrm>
          <a:prstGeom prst="rect">
            <a:avLst/>
          </a:prstGeom>
          <a:noFill/>
          <a:extLst>
            <a:ext uri="{909E8E84-426E-40DD-AFC4-6F175D3DCCD1}">
              <a14:hiddenFill xmlns:a14="http://schemas.microsoft.com/office/drawing/2010/main">
                <a:solidFill>
                  <a:srgbClr val="FFFFFF"/>
                </a:solidFill>
              </a14:hiddenFill>
            </a:ext>
          </a:extLst>
        </p:spPr>
      </p:pic>
      <p:sp>
        <p:nvSpPr>
          <p:cNvPr id="21" name="Text Placeholder 20">
            <a:extLst>
              <a:ext uri="{FF2B5EF4-FFF2-40B4-BE49-F238E27FC236}">
                <a16:creationId xmlns:a16="http://schemas.microsoft.com/office/drawing/2014/main" id="{126B3CE3-4128-8F8E-0760-8B64348682F5}"/>
              </a:ext>
            </a:extLst>
          </p:cNvPr>
          <p:cNvSpPr>
            <a:spLocks noGrp="1"/>
          </p:cNvSpPr>
          <p:nvPr>
            <p:ph type="body" sz="quarter" idx="13"/>
          </p:nvPr>
        </p:nvSpPr>
        <p:spPr>
          <a:xfrm>
            <a:off x="8189842" y="4453127"/>
            <a:ext cx="2912165" cy="533400"/>
          </a:xfrm>
        </p:spPr>
        <p:txBody>
          <a:bodyPr/>
          <a:lstStyle/>
          <a:p>
            <a:r>
              <a:rPr lang="en-US" dirty="0" err="1"/>
              <a:t>Archit</a:t>
            </a:r>
            <a:r>
              <a:rPr lang="en-US" dirty="0"/>
              <a:t> Kumar​</a:t>
            </a:r>
          </a:p>
        </p:txBody>
      </p:sp>
      <p:sp>
        <p:nvSpPr>
          <p:cNvPr id="22" name="Text Placeholder 21">
            <a:extLst>
              <a:ext uri="{FF2B5EF4-FFF2-40B4-BE49-F238E27FC236}">
                <a16:creationId xmlns:a16="http://schemas.microsoft.com/office/drawing/2014/main" id="{B8A775F3-D483-728E-181B-869ED9CBDF2F}"/>
              </a:ext>
            </a:extLst>
          </p:cNvPr>
          <p:cNvSpPr>
            <a:spLocks noGrp="1"/>
          </p:cNvSpPr>
          <p:nvPr>
            <p:ph type="body" sz="quarter" idx="14"/>
          </p:nvPr>
        </p:nvSpPr>
        <p:spPr>
          <a:xfrm>
            <a:off x="8102874" y="5163816"/>
            <a:ext cx="3086100" cy="815822"/>
          </a:xfrm>
        </p:spPr>
        <p:txBody>
          <a:bodyPr/>
          <a:lstStyle/>
          <a:p>
            <a:r>
              <a:rPr lang="en-US" dirty="0"/>
              <a:t>Leader and President</a:t>
            </a:r>
          </a:p>
          <a:p>
            <a:r>
              <a:rPr lang="en-US" dirty="0"/>
              <a:t>Of our management</a:t>
            </a:r>
          </a:p>
        </p:txBody>
      </p:sp>
      <p:sp>
        <p:nvSpPr>
          <p:cNvPr id="27" name="Text Placeholder 26">
            <a:extLst>
              <a:ext uri="{FF2B5EF4-FFF2-40B4-BE49-F238E27FC236}">
                <a16:creationId xmlns:a16="http://schemas.microsoft.com/office/drawing/2014/main" id="{AD3E159C-8F18-6271-D733-C11E52BA168F}"/>
              </a:ext>
            </a:extLst>
          </p:cNvPr>
          <p:cNvSpPr>
            <a:spLocks noGrp="1"/>
          </p:cNvSpPr>
          <p:nvPr>
            <p:ph type="body" sz="quarter" idx="19"/>
          </p:nvPr>
        </p:nvSpPr>
        <p:spPr>
          <a:xfrm>
            <a:off x="3758483" y="4530305"/>
            <a:ext cx="3291840" cy="533400"/>
          </a:xfrm>
        </p:spPr>
        <p:txBody>
          <a:bodyPr/>
          <a:lstStyle/>
          <a:p>
            <a:r>
              <a:rPr lang="en-US" dirty="0"/>
              <a:t>Nanda Kishore Jana</a:t>
            </a:r>
          </a:p>
        </p:txBody>
      </p:sp>
      <p:sp>
        <p:nvSpPr>
          <p:cNvPr id="26" name="Text Placeholder 25">
            <a:extLst>
              <a:ext uri="{FF2B5EF4-FFF2-40B4-BE49-F238E27FC236}">
                <a16:creationId xmlns:a16="http://schemas.microsoft.com/office/drawing/2014/main" id="{3B78A704-3F4C-BA60-E2A0-78C04422CC59}"/>
              </a:ext>
            </a:extLst>
          </p:cNvPr>
          <p:cNvSpPr>
            <a:spLocks noGrp="1"/>
          </p:cNvSpPr>
          <p:nvPr>
            <p:ph type="body" sz="quarter" idx="18"/>
          </p:nvPr>
        </p:nvSpPr>
        <p:spPr>
          <a:xfrm>
            <a:off x="3758483" y="5063705"/>
            <a:ext cx="3291840" cy="815820"/>
          </a:xfrm>
        </p:spPr>
        <p:txBody>
          <a:bodyPr/>
          <a:lstStyle/>
          <a:p>
            <a:r>
              <a:rPr lang="en-US" dirty="0"/>
              <a:t>Chief Executive and recycle task manager</a:t>
            </a:r>
          </a:p>
        </p:txBody>
      </p:sp>
      <p:pic>
        <p:nvPicPr>
          <p:cNvPr id="14" name="Picture Placeholder 13" descr="A person with a beard and mustache&#10;&#10;Description automatically generated">
            <a:extLst>
              <a:ext uri="{FF2B5EF4-FFF2-40B4-BE49-F238E27FC236}">
                <a16:creationId xmlns:a16="http://schemas.microsoft.com/office/drawing/2014/main" id="{D8B2C2A6-D095-C43B-7684-0F3BEADF5EA7}"/>
              </a:ext>
            </a:extLst>
          </p:cNvPr>
          <p:cNvPicPr>
            <a:picLocks noGrp="1" noChangeAspect="1"/>
          </p:cNvPicPr>
          <p:nvPr>
            <p:ph type="pic" sz="quarter" idx="16"/>
          </p:nvPr>
        </p:nvPicPr>
        <p:blipFill>
          <a:blip r:embed="rId3"/>
          <a:srcRect t="9888" b="9888"/>
          <a:stretch>
            <a:fillRect/>
          </a:stretch>
        </p:blipFill>
        <p:spPr>
          <a:xfrm>
            <a:off x="4293705" y="2126837"/>
            <a:ext cx="2221395" cy="2184426"/>
          </a:xfrm>
        </p:spPr>
      </p:pic>
      <p:sp>
        <p:nvSpPr>
          <p:cNvPr id="29" name="Text Placeholder 28">
            <a:extLst>
              <a:ext uri="{FF2B5EF4-FFF2-40B4-BE49-F238E27FC236}">
                <a16:creationId xmlns:a16="http://schemas.microsoft.com/office/drawing/2014/main" id="{56569593-FAD4-3D3C-5FB2-6E9C7B4A0654}"/>
              </a:ext>
            </a:extLst>
          </p:cNvPr>
          <p:cNvSpPr>
            <a:spLocks noGrp="1"/>
          </p:cNvSpPr>
          <p:nvPr>
            <p:ph type="body" sz="quarter" idx="21"/>
          </p:nvPr>
        </p:nvSpPr>
        <p:spPr>
          <a:xfrm>
            <a:off x="12739685" y="4530305"/>
            <a:ext cx="3086100" cy="533400"/>
          </a:xfrm>
        </p:spPr>
        <p:txBody>
          <a:bodyPr/>
          <a:lstStyle/>
          <a:p>
            <a:r>
              <a:rPr lang="en-US" dirty="0"/>
              <a:t>P. Bhanu Teja</a:t>
            </a:r>
          </a:p>
        </p:txBody>
      </p:sp>
      <p:sp>
        <p:nvSpPr>
          <p:cNvPr id="28" name="Text Placeholder 27">
            <a:extLst>
              <a:ext uri="{FF2B5EF4-FFF2-40B4-BE49-F238E27FC236}">
                <a16:creationId xmlns:a16="http://schemas.microsoft.com/office/drawing/2014/main" id="{B7455CD5-CB03-E684-FC3F-FE70DF6C472F}"/>
              </a:ext>
            </a:extLst>
          </p:cNvPr>
          <p:cNvSpPr>
            <a:spLocks noGrp="1"/>
          </p:cNvSpPr>
          <p:nvPr>
            <p:ph type="body" sz="quarter" idx="20"/>
          </p:nvPr>
        </p:nvSpPr>
        <p:spPr>
          <a:xfrm>
            <a:off x="12879039" y="5341593"/>
            <a:ext cx="2926868" cy="533400"/>
          </a:xfrm>
        </p:spPr>
        <p:txBody>
          <a:bodyPr/>
          <a:lstStyle/>
          <a:p>
            <a:r>
              <a:rPr lang="en-US" dirty="0"/>
              <a:t>Chief Operating Officer</a:t>
            </a:r>
          </a:p>
        </p:txBody>
      </p:sp>
      <p:pic>
        <p:nvPicPr>
          <p:cNvPr id="32" name="Picture Placeholder 31">
            <a:extLst>
              <a:ext uri="{FF2B5EF4-FFF2-40B4-BE49-F238E27FC236}">
                <a16:creationId xmlns:a16="http://schemas.microsoft.com/office/drawing/2014/main" id="{172B0529-A0EF-2D38-3633-75272062D4C4}"/>
              </a:ext>
            </a:extLst>
          </p:cNvPr>
          <p:cNvPicPr>
            <a:picLocks noGrp="1" noChangeAspect="1"/>
          </p:cNvPicPr>
          <p:nvPr>
            <p:ph type="pic" sz="quarter" idx="15"/>
          </p:nvPr>
        </p:nvPicPr>
        <p:blipFill>
          <a:blip r:embed="rId4"/>
          <a:srcRect t="10399" b="10399"/>
          <a:stretch/>
        </p:blipFill>
        <p:spPr>
          <a:xfrm>
            <a:off x="13210055" y="2175948"/>
            <a:ext cx="2145362" cy="2154720"/>
          </a:xfrm>
        </p:spPr>
      </p:pic>
      <p:sp>
        <p:nvSpPr>
          <p:cNvPr id="33" name="TextBox 32">
            <a:extLst>
              <a:ext uri="{FF2B5EF4-FFF2-40B4-BE49-F238E27FC236}">
                <a16:creationId xmlns:a16="http://schemas.microsoft.com/office/drawing/2014/main" id="{E6E933A0-9CEE-16A2-3303-E7FA093023D2}"/>
              </a:ext>
            </a:extLst>
          </p:cNvPr>
          <p:cNvSpPr txBox="1"/>
          <p:nvPr/>
        </p:nvSpPr>
        <p:spPr>
          <a:xfrm>
            <a:off x="3758483" y="1026818"/>
            <a:ext cx="3188971" cy="923329"/>
          </a:xfrm>
          <a:prstGeom prst="rect">
            <a:avLst/>
          </a:prstGeom>
          <a:noFill/>
        </p:spPr>
        <p:txBody>
          <a:bodyPr wrap="square" rtlCol="0">
            <a:spAutoFit/>
          </a:bodyPr>
          <a:lstStyle/>
          <a:p>
            <a:r>
              <a:rPr lang="en-US" sz="2700" b="1" dirty="0"/>
              <a:t> Id no. :     2100032541</a:t>
            </a:r>
            <a:endParaRPr lang="en-IN" sz="2700" b="1" dirty="0"/>
          </a:p>
        </p:txBody>
      </p:sp>
      <p:sp>
        <p:nvSpPr>
          <p:cNvPr id="34" name="TextBox 33">
            <a:extLst>
              <a:ext uri="{FF2B5EF4-FFF2-40B4-BE49-F238E27FC236}">
                <a16:creationId xmlns:a16="http://schemas.microsoft.com/office/drawing/2014/main" id="{A80DC8A4-46CE-8D5F-B4F9-394C35B9FBF3}"/>
              </a:ext>
            </a:extLst>
          </p:cNvPr>
          <p:cNvSpPr txBox="1"/>
          <p:nvPr/>
        </p:nvSpPr>
        <p:spPr>
          <a:xfrm flipH="1">
            <a:off x="7953994" y="1191870"/>
            <a:ext cx="3086101" cy="923330"/>
          </a:xfrm>
          <a:prstGeom prst="rect">
            <a:avLst/>
          </a:prstGeom>
          <a:noFill/>
        </p:spPr>
        <p:txBody>
          <a:bodyPr wrap="square" rtlCol="0">
            <a:spAutoFit/>
          </a:bodyPr>
          <a:lstStyle/>
          <a:p>
            <a:r>
              <a:rPr lang="en-US" sz="2700" b="1" dirty="0"/>
              <a:t> Id no. : 2000030014</a:t>
            </a:r>
            <a:endParaRPr lang="en-IN" sz="2700" b="1" dirty="0"/>
          </a:p>
        </p:txBody>
      </p:sp>
      <p:sp>
        <p:nvSpPr>
          <p:cNvPr id="35" name="TextBox 34">
            <a:extLst>
              <a:ext uri="{FF2B5EF4-FFF2-40B4-BE49-F238E27FC236}">
                <a16:creationId xmlns:a16="http://schemas.microsoft.com/office/drawing/2014/main" id="{612B3948-E1C2-FF1B-2B62-90AC69ECE5E5}"/>
              </a:ext>
            </a:extLst>
          </p:cNvPr>
          <p:cNvSpPr txBox="1"/>
          <p:nvPr/>
        </p:nvSpPr>
        <p:spPr>
          <a:xfrm>
            <a:off x="13075135" y="1164525"/>
            <a:ext cx="3086100" cy="507831"/>
          </a:xfrm>
          <a:prstGeom prst="rect">
            <a:avLst/>
          </a:prstGeom>
          <a:noFill/>
        </p:spPr>
        <p:txBody>
          <a:bodyPr wrap="square" rtlCol="0">
            <a:spAutoFit/>
          </a:bodyPr>
          <a:lstStyle/>
          <a:p>
            <a:r>
              <a:rPr lang="en-US" sz="2700" b="1" dirty="0"/>
              <a:t> Id no. : 2100032103</a:t>
            </a:r>
            <a:endParaRPr lang="en-IN" sz="2700" b="1" dirty="0"/>
          </a:p>
        </p:txBody>
      </p:sp>
      <p:sp>
        <p:nvSpPr>
          <p:cNvPr id="2" name="TextBox 1">
            <a:extLst>
              <a:ext uri="{FF2B5EF4-FFF2-40B4-BE49-F238E27FC236}">
                <a16:creationId xmlns:a16="http://schemas.microsoft.com/office/drawing/2014/main" id="{99A85C58-5F12-E91A-7B23-93DCBE8C1D10}"/>
              </a:ext>
            </a:extLst>
          </p:cNvPr>
          <p:cNvSpPr txBox="1"/>
          <p:nvPr/>
        </p:nvSpPr>
        <p:spPr>
          <a:xfrm>
            <a:off x="8189842" y="6156927"/>
            <a:ext cx="3306921" cy="2031325"/>
          </a:xfrm>
          <a:prstGeom prst="rect">
            <a:avLst/>
          </a:prstGeom>
          <a:noFill/>
        </p:spPr>
        <p:txBody>
          <a:bodyPr wrap="square" rtlCol="0">
            <a:spAutoFit/>
          </a:bodyPr>
          <a:lstStyle/>
          <a:p>
            <a:r>
              <a:rPr lang="en-US" b="1" dirty="0"/>
              <a:t>Key Strengths and abilities</a:t>
            </a:r>
            <a:r>
              <a:rPr lang="en-US" dirty="0"/>
              <a:t> </a:t>
            </a:r>
          </a:p>
          <a:p>
            <a:endParaRPr lang="en-US" dirty="0"/>
          </a:p>
          <a:p>
            <a:pPr marL="285750" indent="-285750">
              <a:buFont typeface="Arial" panose="020B0604020202020204" pitchFamily="34" charset="0"/>
              <a:buChar char="•"/>
            </a:pPr>
            <a:r>
              <a:rPr lang="en-US" dirty="0"/>
              <a:t>Leadership and Management Expert</a:t>
            </a:r>
          </a:p>
          <a:p>
            <a:pPr marL="285750" indent="-285750">
              <a:buFont typeface="Arial" panose="020B0604020202020204" pitchFamily="34" charset="0"/>
              <a:buChar char="•"/>
            </a:pPr>
            <a:r>
              <a:rPr lang="en-US" dirty="0"/>
              <a:t>Enthusiastic</a:t>
            </a:r>
          </a:p>
          <a:p>
            <a:pPr marL="285750" indent="-285750">
              <a:buFont typeface="Arial" panose="020B0604020202020204" pitchFamily="34" charset="0"/>
              <a:buChar char="•"/>
            </a:pPr>
            <a:r>
              <a:rPr lang="en-US" dirty="0"/>
              <a:t>Focused</a:t>
            </a:r>
          </a:p>
          <a:p>
            <a:pPr marL="285750" indent="-285750">
              <a:buFont typeface="Arial" panose="020B0604020202020204" pitchFamily="34" charset="0"/>
              <a:buChar char="•"/>
            </a:pPr>
            <a:r>
              <a:rPr lang="en-US" dirty="0"/>
              <a:t>Flexible</a:t>
            </a:r>
          </a:p>
        </p:txBody>
      </p:sp>
      <p:sp>
        <p:nvSpPr>
          <p:cNvPr id="6" name="TextBox 5">
            <a:extLst>
              <a:ext uri="{FF2B5EF4-FFF2-40B4-BE49-F238E27FC236}">
                <a16:creationId xmlns:a16="http://schemas.microsoft.com/office/drawing/2014/main" id="{143460BE-D199-D0AF-E946-9DCF32E4D7E5}"/>
              </a:ext>
            </a:extLst>
          </p:cNvPr>
          <p:cNvSpPr txBox="1"/>
          <p:nvPr/>
        </p:nvSpPr>
        <p:spPr>
          <a:xfrm>
            <a:off x="3750941" y="6093816"/>
            <a:ext cx="3306921" cy="2308324"/>
          </a:xfrm>
          <a:prstGeom prst="rect">
            <a:avLst/>
          </a:prstGeom>
          <a:noFill/>
        </p:spPr>
        <p:txBody>
          <a:bodyPr wrap="square">
            <a:spAutoFit/>
          </a:bodyPr>
          <a:lstStyle/>
          <a:p>
            <a:r>
              <a:rPr lang="en-US" b="1" dirty="0"/>
              <a:t>Key Strengths and abilities </a:t>
            </a:r>
          </a:p>
          <a:p>
            <a:endParaRPr lang="en-US" dirty="0"/>
          </a:p>
          <a:p>
            <a:pPr marL="285750" indent="-285750">
              <a:buFont typeface="Arial" panose="020B0604020202020204" pitchFamily="34" charset="0"/>
              <a:buChar char="•"/>
            </a:pPr>
            <a:r>
              <a:rPr lang="en-US" dirty="0"/>
              <a:t>Design and Innovation Expert</a:t>
            </a:r>
          </a:p>
          <a:p>
            <a:pPr marL="285750" indent="-285750">
              <a:buFont typeface="Arial" panose="020B0604020202020204" pitchFamily="34" charset="0"/>
              <a:buChar char="•"/>
            </a:pPr>
            <a:r>
              <a:rPr lang="en-US" dirty="0"/>
              <a:t>Passionate</a:t>
            </a:r>
          </a:p>
          <a:p>
            <a:pPr marL="285750" indent="-285750">
              <a:buFont typeface="Arial" panose="020B0604020202020204" pitchFamily="34" charset="0"/>
              <a:buChar char="•"/>
            </a:pPr>
            <a:r>
              <a:rPr lang="en-US" dirty="0"/>
              <a:t>Collaborative</a:t>
            </a:r>
          </a:p>
          <a:p>
            <a:pPr marL="285750" indent="-285750">
              <a:buFont typeface="Arial" panose="020B0604020202020204" pitchFamily="34" charset="0"/>
              <a:buChar char="•"/>
            </a:pPr>
            <a:r>
              <a:rPr lang="en-US" dirty="0"/>
              <a:t>Problem-Solver</a:t>
            </a:r>
          </a:p>
          <a:p>
            <a:pPr marL="285750" indent="-285750">
              <a:buFont typeface="Arial" panose="020B0604020202020204" pitchFamily="34" charset="0"/>
              <a:buChar char="•"/>
            </a:pPr>
            <a:endParaRPr lang="en-US" dirty="0"/>
          </a:p>
          <a:p>
            <a:endParaRPr lang="en-US" dirty="0"/>
          </a:p>
        </p:txBody>
      </p:sp>
      <p:sp>
        <p:nvSpPr>
          <p:cNvPr id="8" name="TextBox 7">
            <a:extLst>
              <a:ext uri="{FF2B5EF4-FFF2-40B4-BE49-F238E27FC236}">
                <a16:creationId xmlns:a16="http://schemas.microsoft.com/office/drawing/2014/main" id="{90C213FC-71A0-511B-EE2F-68B4FF2DB3AD}"/>
              </a:ext>
            </a:extLst>
          </p:cNvPr>
          <p:cNvSpPr txBox="1"/>
          <p:nvPr/>
        </p:nvSpPr>
        <p:spPr>
          <a:xfrm>
            <a:off x="13183551" y="6173087"/>
            <a:ext cx="2789619" cy="2031325"/>
          </a:xfrm>
          <a:prstGeom prst="rect">
            <a:avLst/>
          </a:prstGeom>
          <a:noFill/>
        </p:spPr>
        <p:txBody>
          <a:bodyPr wrap="square">
            <a:spAutoFit/>
          </a:bodyPr>
          <a:lstStyle/>
          <a:p>
            <a:r>
              <a:rPr lang="en-US" b="1" dirty="0"/>
              <a:t>Key Strengths and abilities </a:t>
            </a:r>
          </a:p>
          <a:p>
            <a:endParaRPr lang="en-US" dirty="0"/>
          </a:p>
          <a:p>
            <a:pPr marL="285750" indent="-285750">
              <a:buFont typeface="Arial" panose="020B0604020202020204" pitchFamily="34" charset="0"/>
              <a:buChar char="•"/>
            </a:pPr>
            <a:r>
              <a:rPr lang="en-US" dirty="0"/>
              <a:t>Communication Expert</a:t>
            </a:r>
          </a:p>
          <a:p>
            <a:pPr marL="285750" indent="-285750">
              <a:buFont typeface="Arial" panose="020B0604020202020204" pitchFamily="34" charset="0"/>
              <a:buChar char="•"/>
            </a:pPr>
            <a:r>
              <a:rPr lang="en-US" dirty="0"/>
              <a:t>Versatile</a:t>
            </a:r>
          </a:p>
          <a:p>
            <a:pPr marL="285750" indent="-285750">
              <a:buFont typeface="Arial" panose="020B0604020202020204" pitchFamily="34" charset="0"/>
              <a:buChar char="•"/>
            </a:pPr>
            <a:r>
              <a:rPr lang="en-US" dirty="0"/>
              <a:t>Team-player</a:t>
            </a:r>
          </a:p>
          <a:p>
            <a:pPr marL="285750" indent="-285750">
              <a:buFont typeface="Arial" panose="020B0604020202020204" pitchFamily="34" charset="0"/>
              <a:buChar char="•"/>
            </a:pPr>
            <a:r>
              <a:rPr lang="en-US" dirty="0"/>
              <a:t>Determinative</a:t>
            </a:r>
          </a:p>
          <a:p>
            <a:pPr marL="285750" indent="-285750">
              <a:buFont typeface="Arial" panose="020B0604020202020204" pitchFamily="34" charset="0"/>
              <a:buChar char="•"/>
            </a:pPr>
            <a:r>
              <a:rPr lang="en-US" dirty="0"/>
              <a:t>Optimistic</a:t>
            </a:r>
          </a:p>
        </p:txBody>
      </p:sp>
      <p:pic>
        <p:nvPicPr>
          <p:cNvPr id="3" name="Picture 4" descr="2,900+ Electronic Recycling Illustrations, Royalty-Free Vector Graphics &amp;  Clip Art - iStock | Electronic waste, Computer recycling, Electronics">
            <a:extLst>
              <a:ext uri="{FF2B5EF4-FFF2-40B4-BE49-F238E27FC236}">
                <a16:creationId xmlns:a16="http://schemas.microsoft.com/office/drawing/2014/main" id="{B817EE03-E7D1-0CA3-4CA9-2A58C50BC0A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16306800" y="0"/>
            <a:ext cx="1981200" cy="1834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839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77B8B73A-30D8-D415-CD14-F76827A5CDC9}"/>
              </a:ext>
            </a:extLst>
          </p:cNvPr>
          <p:cNvSpPr txBox="1"/>
          <p:nvPr/>
        </p:nvSpPr>
        <p:spPr>
          <a:xfrm>
            <a:off x="1295400" y="266700"/>
            <a:ext cx="15697200" cy="5061899"/>
          </a:xfrm>
          <a:prstGeom prst="rect">
            <a:avLst/>
          </a:prstGeom>
          <a:noFill/>
        </p:spPr>
        <p:txBody>
          <a:bodyPr wrap="square">
            <a:spAutoFit/>
          </a:bodyPr>
          <a:lstStyle/>
          <a:p>
            <a:pPr algn="just">
              <a:lnSpc>
                <a:spcPct val="90000"/>
              </a:lnSpc>
              <a:spcBef>
                <a:spcPts val="750"/>
              </a:spcBef>
              <a:buClr>
                <a:srgbClr val="000000"/>
              </a:buClr>
              <a:buFont typeface="Arial"/>
              <a:buNone/>
            </a:pPr>
            <a:r>
              <a:rPr lang="en-GB" sz="3600" b="1" kern="0" dirty="0">
                <a:solidFill>
                  <a:srgbClr val="FFFF00"/>
                </a:solidFill>
                <a:latin typeface="Arial"/>
                <a:ea typeface="+mn-lt"/>
                <a:cs typeface="Arial"/>
                <a:sym typeface="Arial"/>
              </a:rPr>
              <a:t>Q. What makes us a good team to solve the problem we chose?</a:t>
            </a:r>
          </a:p>
          <a:p>
            <a:pPr algn="just">
              <a:lnSpc>
                <a:spcPct val="90000"/>
              </a:lnSpc>
              <a:spcBef>
                <a:spcPts val="750"/>
              </a:spcBef>
              <a:buClr>
                <a:srgbClr val="000000"/>
              </a:buClr>
              <a:buFont typeface="Arial"/>
              <a:buNone/>
            </a:pPr>
            <a:endParaRPr lang="en-GB" sz="2800" b="1" kern="0" dirty="0">
              <a:solidFill>
                <a:srgbClr val="FF0000"/>
              </a:solidFill>
              <a:latin typeface="Arial"/>
              <a:ea typeface="+mn-lt"/>
              <a:cs typeface="Arial"/>
              <a:sym typeface="Arial"/>
            </a:endParaRPr>
          </a:p>
          <a:p>
            <a:pPr algn="just">
              <a:lnSpc>
                <a:spcPct val="90000"/>
              </a:lnSpc>
              <a:spcBef>
                <a:spcPts val="750"/>
              </a:spcBef>
              <a:buClr>
                <a:srgbClr val="000000"/>
              </a:buClr>
              <a:buFont typeface="Arial"/>
              <a:buNone/>
            </a:pPr>
            <a:r>
              <a:rPr lang="en-US" sz="2800" kern="0" dirty="0">
                <a:solidFill>
                  <a:srgbClr val="FF0000"/>
                </a:solidFill>
                <a:latin typeface="Arial"/>
                <a:ea typeface="+mn-lt"/>
                <a:cs typeface="Arial"/>
                <a:sym typeface="Arial"/>
              </a:rPr>
              <a:t>"Our team possesses a diverse set of skills and expertise that uniquely position us to effectively address the chosen problem. We firmly believe that a competent team can navigate and solve a wide array of challenges. In our case, each team member contributes their specialized skills: one excels in software development, adept at resolving any technical issues; another is proficient in public relations, ensuring effective communication and engagement; a skilled member is dedicated to creative work, particularly in design, adding a valuable aesthetic and functional dimension; and lastly, a team member adept at team coordination and management, ensuring smooth collaboration and synergy among all team members. This cohesive blend of skills and roles equips us to tackle the problem with efficiency and innovation, striving for a successful solution."</a:t>
            </a:r>
            <a:endParaRPr lang="en-GB" sz="2800" kern="0" dirty="0">
              <a:solidFill>
                <a:srgbClr val="FF0000"/>
              </a:solidFill>
              <a:latin typeface="Arial"/>
              <a:ea typeface="+mn-lt"/>
              <a:cs typeface="Arial"/>
              <a:sym typeface="Arial"/>
            </a:endParaRPr>
          </a:p>
        </p:txBody>
      </p:sp>
      <p:pic>
        <p:nvPicPr>
          <p:cNvPr id="17" name="Picture 4" descr="2,900+ Electronic Recycling Illustrations, Royalty-Free Vector Graphics &amp;  Clip Art - iStock | Electronic waste, Computer recycling, Electronics">
            <a:extLst>
              <a:ext uri="{FF2B5EF4-FFF2-40B4-BE49-F238E27FC236}">
                <a16:creationId xmlns:a16="http://schemas.microsoft.com/office/drawing/2014/main" id="{496649DA-D0A7-BA00-37B2-1F5A64CDDBC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6764000" y="1"/>
            <a:ext cx="1524000" cy="1410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702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55BE9276-DC2F-F843-82A1-22E8A3A5B667}"/>
              </a:ext>
            </a:extLst>
          </p:cNvPr>
          <p:cNvGrpSpPr/>
          <p:nvPr/>
        </p:nvGrpSpPr>
        <p:grpSpPr>
          <a:xfrm>
            <a:off x="875567" y="7727088"/>
            <a:ext cx="1371600" cy="1371600"/>
            <a:chOff x="6821181" y="4608210"/>
            <a:chExt cx="914400" cy="914400"/>
          </a:xfrm>
        </p:grpSpPr>
        <p:sp>
          <p:nvSpPr>
            <p:cNvPr id="41" name="Oval 40"/>
            <p:cNvSpPr/>
            <p:nvPr/>
          </p:nvSpPr>
          <p:spPr>
            <a:xfrm>
              <a:off x="6821181" y="4608210"/>
              <a:ext cx="914400" cy="9144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69"/>
              <a:endParaRPr lang="en-US" sz="2700" dirty="0">
                <a:solidFill>
                  <a:prstClr val="white"/>
                </a:solidFill>
              </a:endParaRPr>
            </a:p>
          </p:txBody>
        </p:sp>
        <p:sp>
          <p:nvSpPr>
            <p:cNvPr id="42" name="Shape 2932">
              <a:extLst>
                <a:ext uri="{FF2B5EF4-FFF2-40B4-BE49-F238E27FC236}">
                  <a16:creationId xmlns:a16="http://schemas.microsoft.com/office/drawing/2014/main" id="{F24913FF-4021-F444-AC80-1D5E7C5340A2}"/>
                </a:ext>
              </a:extLst>
            </p:cNvPr>
            <p:cNvSpPr/>
            <p:nvPr/>
          </p:nvSpPr>
          <p:spPr>
            <a:xfrm>
              <a:off x="7038859" y="4857302"/>
              <a:ext cx="479042" cy="391945"/>
            </a:xfrm>
            <a:custGeom>
              <a:avLst/>
              <a:gdLst/>
              <a:ahLst/>
              <a:cxnLst>
                <a:cxn ang="0">
                  <a:pos x="wd2" y="hd2"/>
                </a:cxn>
                <a:cxn ang="5400000">
                  <a:pos x="wd2" y="hd2"/>
                </a:cxn>
                <a:cxn ang="10800000">
                  <a:pos x="wd2" y="hd2"/>
                </a:cxn>
                <a:cxn ang="16200000">
                  <a:pos x="wd2" y="hd2"/>
                </a:cxn>
              </a:cxnLst>
              <a:rect l="0" t="0" r="r" b="b"/>
              <a:pathLst>
                <a:path w="21600" h="21600" extrusionOk="0">
                  <a:moveTo>
                    <a:pt x="1964" y="12000"/>
                  </a:moveTo>
                  <a:cubicBezTo>
                    <a:pt x="1421" y="12000"/>
                    <a:pt x="982" y="11462"/>
                    <a:pt x="982" y="10800"/>
                  </a:cubicBezTo>
                  <a:cubicBezTo>
                    <a:pt x="982" y="10138"/>
                    <a:pt x="1421" y="9600"/>
                    <a:pt x="1964" y="9600"/>
                  </a:cubicBezTo>
                  <a:cubicBezTo>
                    <a:pt x="2505" y="9600"/>
                    <a:pt x="2945" y="10138"/>
                    <a:pt x="2945" y="10800"/>
                  </a:cubicBezTo>
                  <a:cubicBezTo>
                    <a:pt x="2945" y="11462"/>
                    <a:pt x="2505" y="12000"/>
                    <a:pt x="1964" y="12000"/>
                  </a:cubicBezTo>
                  <a:moveTo>
                    <a:pt x="21456" y="10376"/>
                  </a:moveTo>
                  <a:lnTo>
                    <a:pt x="18511" y="6776"/>
                  </a:lnTo>
                  <a:cubicBezTo>
                    <a:pt x="18422" y="6667"/>
                    <a:pt x="18299" y="6600"/>
                    <a:pt x="18164" y="6600"/>
                  </a:cubicBezTo>
                  <a:cubicBezTo>
                    <a:pt x="17892" y="6600"/>
                    <a:pt x="17673" y="6869"/>
                    <a:pt x="17673" y="7200"/>
                  </a:cubicBezTo>
                  <a:cubicBezTo>
                    <a:pt x="17673" y="7366"/>
                    <a:pt x="17728" y="7516"/>
                    <a:pt x="17817" y="7624"/>
                  </a:cubicBezTo>
                  <a:lnTo>
                    <a:pt x="19924" y="10200"/>
                  </a:lnTo>
                  <a:lnTo>
                    <a:pt x="8058" y="10200"/>
                  </a:lnTo>
                  <a:lnTo>
                    <a:pt x="14727" y="2048"/>
                  </a:lnTo>
                  <a:lnTo>
                    <a:pt x="14727" y="5400"/>
                  </a:lnTo>
                  <a:cubicBezTo>
                    <a:pt x="14727" y="5732"/>
                    <a:pt x="14947" y="6000"/>
                    <a:pt x="15218" y="6000"/>
                  </a:cubicBezTo>
                  <a:cubicBezTo>
                    <a:pt x="15489" y="6000"/>
                    <a:pt x="15709" y="5732"/>
                    <a:pt x="15709" y="5400"/>
                  </a:cubicBezTo>
                  <a:lnTo>
                    <a:pt x="15709" y="600"/>
                  </a:lnTo>
                  <a:cubicBezTo>
                    <a:pt x="15709" y="269"/>
                    <a:pt x="15489" y="0"/>
                    <a:pt x="15218" y="0"/>
                  </a:cubicBezTo>
                  <a:lnTo>
                    <a:pt x="11291" y="0"/>
                  </a:lnTo>
                  <a:cubicBezTo>
                    <a:pt x="11020" y="0"/>
                    <a:pt x="10800" y="269"/>
                    <a:pt x="10800" y="600"/>
                  </a:cubicBezTo>
                  <a:cubicBezTo>
                    <a:pt x="10800" y="932"/>
                    <a:pt x="11020" y="1200"/>
                    <a:pt x="11291" y="1200"/>
                  </a:cubicBezTo>
                  <a:lnTo>
                    <a:pt x="14033" y="1200"/>
                  </a:lnTo>
                  <a:lnTo>
                    <a:pt x="6669" y="10200"/>
                  </a:lnTo>
                  <a:lnTo>
                    <a:pt x="3858" y="10200"/>
                  </a:lnTo>
                  <a:cubicBezTo>
                    <a:pt x="3639" y="9167"/>
                    <a:pt x="2877" y="8400"/>
                    <a:pt x="1964" y="8400"/>
                  </a:cubicBezTo>
                  <a:cubicBezTo>
                    <a:pt x="879" y="8400"/>
                    <a:pt x="0" y="9475"/>
                    <a:pt x="0" y="10800"/>
                  </a:cubicBezTo>
                  <a:cubicBezTo>
                    <a:pt x="0" y="12125"/>
                    <a:pt x="879" y="13200"/>
                    <a:pt x="1964" y="13200"/>
                  </a:cubicBezTo>
                  <a:cubicBezTo>
                    <a:pt x="2877" y="13200"/>
                    <a:pt x="3639" y="12434"/>
                    <a:pt x="3858" y="11400"/>
                  </a:cubicBezTo>
                  <a:lnTo>
                    <a:pt x="6669" y="11400"/>
                  </a:lnTo>
                  <a:lnTo>
                    <a:pt x="14033" y="20400"/>
                  </a:lnTo>
                  <a:lnTo>
                    <a:pt x="11291" y="20400"/>
                  </a:lnTo>
                  <a:cubicBezTo>
                    <a:pt x="11020" y="20400"/>
                    <a:pt x="10800" y="20669"/>
                    <a:pt x="10800" y="21000"/>
                  </a:cubicBezTo>
                  <a:cubicBezTo>
                    <a:pt x="10800" y="21332"/>
                    <a:pt x="11020" y="21600"/>
                    <a:pt x="11291" y="21600"/>
                  </a:cubicBezTo>
                  <a:lnTo>
                    <a:pt x="15218" y="21600"/>
                  </a:lnTo>
                  <a:cubicBezTo>
                    <a:pt x="15489" y="21600"/>
                    <a:pt x="15709" y="21332"/>
                    <a:pt x="15709" y="21000"/>
                  </a:cubicBezTo>
                  <a:lnTo>
                    <a:pt x="15709" y="16200"/>
                  </a:lnTo>
                  <a:cubicBezTo>
                    <a:pt x="15709" y="15869"/>
                    <a:pt x="15489" y="15600"/>
                    <a:pt x="15218" y="15600"/>
                  </a:cubicBezTo>
                  <a:cubicBezTo>
                    <a:pt x="14947" y="15600"/>
                    <a:pt x="14727" y="15869"/>
                    <a:pt x="14727" y="16200"/>
                  </a:cubicBezTo>
                  <a:lnTo>
                    <a:pt x="14727" y="19552"/>
                  </a:lnTo>
                  <a:lnTo>
                    <a:pt x="8058" y="11400"/>
                  </a:lnTo>
                  <a:lnTo>
                    <a:pt x="19924" y="11400"/>
                  </a:lnTo>
                  <a:lnTo>
                    <a:pt x="17817" y="13976"/>
                  </a:lnTo>
                  <a:cubicBezTo>
                    <a:pt x="17728" y="14085"/>
                    <a:pt x="17673" y="14235"/>
                    <a:pt x="17673" y="14400"/>
                  </a:cubicBezTo>
                  <a:cubicBezTo>
                    <a:pt x="17673" y="14732"/>
                    <a:pt x="17892" y="15000"/>
                    <a:pt x="18164" y="15000"/>
                  </a:cubicBezTo>
                  <a:cubicBezTo>
                    <a:pt x="18299" y="15000"/>
                    <a:pt x="18422" y="14933"/>
                    <a:pt x="18511" y="14824"/>
                  </a:cubicBezTo>
                  <a:lnTo>
                    <a:pt x="21456" y="11224"/>
                  </a:lnTo>
                  <a:cubicBezTo>
                    <a:pt x="21545" y="11116"/>
                    <a:pt x="21600" y="10966"/>
                    <a:pt x="21600" y="10800"/>
                  </a:cubicBezTo>
                  <a:cubicBezTo>
                    <a:pt x="21600" y="10635"/>
                    <a:pt x="21545" y="10485"/>
                    <a:pt x="21456" y="10376"/>
                  </a:cubicBezTo>
                </a:path>
              </a:pathLst>
            </a:custGeom>
            <a:solidFill>
              <a:schemeClr val="bg1"/>
            </a:solidFill>
            <a:ln w="12700">
              <a:miter lim="400000"/>
            </a:ln>
          </p:spPr>
          <p:txBody>
            <a:bodyPr lIns="57137" tIns="57137" rIns="57137" bIns="57137" anchor="ctr"/>
            <a:lstStyle/>
            <a:p>
              <a:pPr defTabSz="68562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99" dirty="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sp>
        <p:nvSpPr>
          <p:cNvPr id="43" name="TextBox 42"/>
          <p:cNvSpPr txBox="1"/>
          <p:nvPr/>
        </p:nvSpPr>
        <p:spPr>
          <a:xfrm>
            <a:off x="6221895" y="212348"/>
            <a:ext cx="5446644" cy="1107996"/>
          </a:xfrm>
          <a:prstGeom prst="rect">
            <a:avLst/>
          </a:prstGeom>
          <a:noFill/>
        </p:spPr>
        <p:txBody>
          <a:bodyPr wrap="square" rtlCol="0">
            <a:spAutoFit/>
          </a:bodyPr>
          <a:lstStyle/>
          <a:p>
            <a:pPr defTabSz="1371669"/>
            <a:r>
              <a:rPr lang="en-US" sz="6600" b="1" dirty="0">
                <a:solidFill>
                  <a:srgbClr val="FF0000"/>
                </a:solidFill>
                <a:latin typeface="Algerian" panose="04020705040A02060702" pitchFamily="82" charset="0"/>
              </a:rPr>
              <a:t>Who we are</a:t>
            </a:r>
          </a:p>
        </p:txBody>
      </p:sp>
      <p:sp>
        <p:nvSpPr>
          <p:cNvPr id="3" name="Rectangle 2"/>
          <p:cNvSpPr/>
          <p:nvPr/>
        </p:nvSpPr>
        <p:spPr>
          <a:xfrm>
            <a:off x="896824" y="1623500"/>
            <a:ext cx="9643987" cy="507831"/>
          </a:xfrm>
          <a:prstGeom prst="rect">
            <a:avLst/>
          </a:prstGeom>
        </p:spPr>
        <p:txBody>
          <a:bodyPr wrap="none">
            <a:spAutoFit/>
          </a:bodyPr>
          <a:lstStyle/>
          <a:p>
            <a:r>
              <a:rPr lang="en-US" sz="2700" dirty="0">
                <a:solidFill>
                  <a:srgbClr val="FFFF00"/>
                </a:solidFill>
                <a:latin typeface="Algerian" panose="04020705040A02060702" pitchFamily="82" charset="0"/>
              </a:rPr>
              <a:t>Name of your Venture:  Technical Recycling Product</a:t>
            </a:r>
          </a:p>
        </p:txBody>
      </p:sp>
      <p:sp>
        <p:nvSpPr>
          <p:cNvPr id="44" name="Rectangle 43">
            <a:extLst>
              <a:ext uri="{FF2B5EF4-FFF2-40B4-BE49-F238E27FC236}">
                <a16:creationId xmlns:a16="http://schemas.microsoft.com/office/drawing/2014/main" id="{5DE34494-019C-4AF1-907B-33245967C575}"/>
              </a:ext>
            </a:extLst>
          </p:cNvPr>
          <p:cNvSpPr/>
          <p:nvPr/>
        </p:nvSpPr>
        <p:spPr>
          <a:xfrm>
            <a:off x="16120031" y="815584"/>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5" name="TextBox 44">
            <a:extLst>
              <a:ext uri="{FF2B5EF4-FFF2-40B4-BE49-F238E27FC236}">
                <a16:creationId xmlns:a16="http://schemas.microsoft.com/office/drawing/2014/main" id="{437D10F2-D825-4F14-8721-CF5105D60893}"/>
              </a:ext>
            </a:extLst>
          </p:cNvPr>
          <p:cNvSpPr txBox="1"/>
          <p:nvPr/>
        </p:nvSpPr>
        <p:spPr>
          <a:xfrm>
            <a:off x="16256163" y="1009802"/>
            <a:ext cx="1422954" cy="900246"/>
          </a:xfrm>
          <a:prstGeom prst="rect">
            <a:avLst/>
          </a:prstGeom>
          <a:noFill/>
        </p:spPr>
        <p:txBody>
          <a:bodyPr wrap="square" lIns="68580" tIns="34290" rIns="68580" bIns="34290" rtlCol="0" anchor="t">
            <a:spAutoFit/>
          </a:bodyPr>
          <a:lstStyle/>
          <a:p>
            <a:pPr algn="ctr"/>
            <a:r>
              <a:rPr lang="en-US" b="1" dirty="0"/>
              <a:t>Place your venture logo here</a:t>
            </a:r>
            <a:endParaRPr lang="en-ZA" b="1" dirty="0"/>
          </a:p>
        </p:txBody>
      </p:sp>
      <p:sp>
        <p:nvSpPr>
          <p:cNvPr id="5" name="Rectangle 4"/>
          <p:cNvSpPr/>
          <p:nvPr/>
        </p:nvSpPr>
        <p:spPr>
          <a:xfrm>
            <a:off x="2792810" y="4982720"/>
            <a:ext cx="6204199" cy="461665"/>
          </a:xfrm>
          <a:prstGeom prst="rect">
            <a:avLst/>
          </a:prstGeom>
        </p:spPr>
        <p:txBody>
          <a:bodyPr wrap="none">
            <a:spAutoFit/>
          </a:bodyPr>
          <a:lstStyle/>
          <a:p>
            <a:r>
              <a:rPr lang="en-US" sz="2400" dirty="0">
                <a:solidFill>
                  <a:srgbClr val="FFFF00"/>
                </a:solidFill>
                <a:latin typeface="Avenir"/>
              </a:rPr>
              <a:t>2) Provide a brief on what does your venture do</a:t>
            </a:r>
            <a:r>
              <a:rPr lang="en-US" dirty="0">
                <a:solidFill>
                  <a:srgbClr val="FFFF00"/>
                </a:solidFill>
                <a:latin typeface="Avenir"/>
              </a:rPr>
              <a:t>.</a:t>
            </a:r>
            <a:endParaRPr lang="en-US" dirty="0">
              <a:solidFill>
                <a:srgbClr val="FFFF00"/>
              </a:solidFill>
            </a:endParaRPr>
          </a:p>
        </p:txBody>
      </p:sp>
      <p:sp>
        <p:nvSpPr>
          <p:cNvPr id="47" name="Rectangle 46"/>
          <p:cNvSpPr/>
          <p:nvPr/>
        </p:nvSpPr>
        <p:spPr>
          <a:xfrm>
            <a:off x="2792810" y="2467669"/>
            <a:ext cx="7247625" cy="461665"/>
          </a:xfrm>
          <a:prstGeom prst="rect">
            <a:avLst/>
          </a:prstGeom>
        </p:spPr>
        <p:txBody>
          <a:bodyPr wrap="none">
            <a:spAutoFit/>
          </a:bodyPr>
          <a:lstStyle/>
          <a:p>
            <a:r>
              <a:rPr lang="en-US" sz="2400" dirty="0">
                <a:solidFill>
                  <a:srgbClr val="FFFF00"/>
                </a:solidFill>
                <a:latin typeface="Avenir"/>
              </a:rPr>
              <a:t>1) Explain why do you want to pursue this Business Idea</a:t>
            </a:r>
            <a:r>
              <a:rPr lang="en-US" dirty="0">
                <a:solidFill>
                  <a:srgbClr val="FFFF00"/>
                </a:solidFill>
                <a:latin typeface="Avenir"/>
              </a:rPr>
              <a:t>.</a:t>
            </a:r>
            <a:r>
              <a:rPr lang="en-US" dirty="0">
                <a:solidFill>
                  <a:srgbClr val="000000"/>
                </a:solidFill>
                <a:latin typeface="Avenir"/>
              </a:rPr>
              <a:t> </a:t>
            </a:r>
            <a:endParaRPr lang="en-US" dirty="0"/>
          </a:p>
        </p:txBody>
      </p:sp>
      <p:sp>
        <p:nvSpPr>
          <p:cNvPr id="53" name="Rectangle 52"/>
          <p:cNvSpPr/>
          <p:nvPr/>
        </p:nvSpPr>
        <p:spPr>
          <a:xfrm>
            <a:off x="2858139" y="7639061"/>
            <a:ext cx="8969619" cy="461665"/>
          </a:xfrm>
          <a:prstGeom prst="rect">
            <a:avLst/>
          </a:prstGeom>
        </p:spPr>
        <p:txBody>
          <a:bodyPr wrap="square">
            <a:spAutoFit/>
          </a:bodyPr>
          <a:lstStyle/>
          <a:p>
            <a:r>
              <a:rPr lang="en-US" sz="2400" dirty="0">
                <a:solidFill>
                  <a:srgbClr val="FFFF00"/>
                </a:solidFill>
                <a:latin typeface="Avenir"/>
              </a:rPr>
              <a:t>3) Explain how your venture solves the problem and make its revenue. </a:t>
            </a:r>
            <a:endParaRPr lang="en-US" sz="2400" dirty="0">
              <a:solidFill>
                <a:srgbClr val="FFFF00"/>
              </a:solidFill>
            </a:endParaRPr>
          </a:p>
        </p:txBody>
      </p:sp>
      <p:pic>
        <p:nvPicPr>
          <p:cNvPr id="58" name="Graphic 23" descr="Lightbulb and gear with solid fill">
            <a:extLst>
              <a:ext uri="{FF2B5EF4-FFF2-40B4-BE49-F238E27FC236}">
                <a16:creationId xmlns:a16="http://schemas.microsoft.com/office/drawing/2014/main" id="{70701804-1B30-4A44-B98A-18706EAEAFD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6824" y="5149103"/>
            <a:ext cx="1290308" cy="1414469"/>
          </a:xfrm>
          <a:prstGeom prst="rect">
            <a:avLst/>
          </a:prstGeom>
          <a:solidFill>
            <a:schemeClr val="accent2">
              <a:lumMod val="40000"/>
              <a:lumOff val="60000"/>
            </a:schemeClr>
          </a:solidFill>
        </p:spPr>
      </p:pic>
      <p:pic>
        <p:nvPicPr>
          <p:cNvPr id="59" name="Graphic 19" descr="Dance steps with solid fill">
            <a:extLst>
              <a:ext uri="{FF2B5EF4-FFF2-40B4-BE49-F238E27FC236}">
                <a16:creationId xmlns:a16="http://schemas.microsoft.com/office/drawing/2014/main" id="{ED04F3D0-C2B5-426E-ADEE-F065E40DF45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5605" y="2772551"/>
            <a:ext cx="1251527" cy="1186445"/>
          </a:xfrm>
          <a:prstGeom prst="rect">
            <a:avLst/>
          </a:prstGeom>
          <a:solidFill>
            <a:schemeClr val="accent6">
              <a:lumMod val="60000"/>
              <a:lumOff val="40000"/>
            </a:schemeClr>
          </a:solidFill>
        </p:spPr>
      </p:pic>
      <p:sp>
        <p:nvSpPr>
          <p:cNvPr id="2" name="TextBox 1">
            <a:extLst>
              <a:ext uri="{FF2B5EF4-FFF2-40B4-BE49-F238E27FC236}">
                <a16:creationId xmlns:a16="http://schemas.microsoft.com/office/drawing/2014/main" id="{2E3B4C74-F69D-B837-4464-CF6DE860697B}"/>
              </a:ext>
            </a:extLst>
          </p:cNvPr>
          <p:cNvSpPr txBox="1"/>
          <p:nvPr/>
        </p:nvSpPr>
        <p:spPr>
          <a:xfrm flipH="1">
            <a:off x="2792808" y="3226951"/>
            <a:ext cx="12229476" cy="830997"/>
          </a:xfrm>
          <a:prstGeom prst="rect">
            <a:avLst/>
          </a:prstGeom>
          <a:noFill/>
        </p:spPr>
        <p:txBody>
          <a:bodyPr wrap="square" rtlCol="0">
            <a:spAutoFit/>
          </a:bodyPr>
          <a:lstStyle/>
          <a:p>
            <a:r>
              <a:rPr lang="en-US" sz="2400" b="1" dirty="0"/>
              <a:t>I have selected this project because in this case we can recycle the waste mechanical products by recycling it and reutilize it by the given product according to the given condition.</a:t>
            </a:r>
            <a:endParaRPr lang="en-IN" sz="2400" b="1" dirty="0"/>
          </a:p>
        </p:txBody>
      </p:sp>
      <p:sp>
        <p:nvSpPr>
          <p:cNvPr id="6" name="TextBox 5">
            <a:extLst>
              <a:ext uri="{FF2B5EF4-FFF2-40B4-BE49-F238E27FC236}">
                <a16:creationId xmlns:a16="http://schemas.microsoft.com/office/drawing/2014/main" id="{455E8F47-D198-C675-F962-1C05F6CCBC62}"/>
              </a:ext>
            </a:extLst>
          </p:cNvPr>
          <p:cNvSpPr txBox="1"/>
          <p:nvPr/>
        </p:nvSpPr>
        <p:spPr>
          <a:xfrm>
            <a:off x="2792809" y="5673053"/>
            <a:ext cx="11794049" cy="830997"/>
          </a:xfrm>
          <a:prstGeom prst="rect">
            <a:avLst/>
          </a:prstGeom>
          <a:noFill/>
        </p:spPr>
        <p:txBody>
          <a:bodyPr wrap="square" rtlCol="0">
            <a:spAutoFit/>
          </a:bodyPr>
          <a:lstStyle/>
          <a:p>
            <a:r>
              <a:rPr lang="en-US" sz="2400" b="1" dirty="0"/>
              <a:t>Our venture is used to convert the source of the mechanical data by recycling and reutilize the things in the given products data of the given condition.</a:t>
            </a:r>
            <a:endParaRPr lang="en-IN" sz="2400" b="1" dirty="0"/>
          </a:p>
        </p:txBody>
      </p:sp>
      <p:sp>
        <p:nvSpPr>
          <p:cNvPr id="7" name="TextBox 6">
            <a:extLst>
              <a:ext uri="{FF2B5EF4-FFF2-40B4-BE49-F238E27FC236}">
                <a16:creationId xmlns:a16="http://schemas.microsoft.com/office/drawing/2014/main" id="{4179DC35-6A9F-6344-6534-C96FDF610CDA}"/>
              </a:ext>
            </a:extLst>
          </p:cNvPr>
          <p:cNvSpPr txBox="1"/>
          <p:nvPr/>
        </p:nvSpPr>
        <p:spPr>
          <a:xfrm>
            <a:off x="2858140" y="8252858"/>
            <a:ext cx="11794049" cy="830997"/>
          </a:xfrm>
          <a:prstGeom prst="rect">
            <a:avLst/>
          </a:prstGeom>
          <a:noFill/>
        </p:spPr>
        <p:txBody>
          <a:bodyPr wrap="square" rtlCol="0">
            <a:spAutoFit/>
          </a:bodyPr>
          <a:lstStyle/>
          <a:p>
            <a:r>
              <a:rPr lang="en-US" sz="2400" b="1" dirty="0">
                <a:latin typeface="Gill Sans Nova Light (Body)"/>
              </a:rPr>
              <a:t>As we gather data and formulate the challenge. Then, explore ideas and come up with the solutions. Develop a plan of action</a:t>
            </a:r>
            <a:r>
              <a:rPr lang="en-US" sz="2400" b="1" dirty="0">
                <a:solidFill>
                  <a:srgbClr val="040C28"/>
                </a:solidFill>
                <a:latin typeface="Gill Sans Nova Light (Body)"/>
              </a:rPr>
              <a:t>.</a:t>
            </a:r>
            <a:endParaRPr lang="en-IN" sz="2400" b="1" dirty="0">
              <a:latin typeface="Gill Sans Nova Light (Body)"/>
            </a:endParaRPr>
          </a:p>
        </p:txBody>
      </p:sp>
      <p:pic>
        <p:nvPicPr>
          <p:cNvPr id="8" name="Picture 4" descr="2,900+ Electronic Recycling Illustrations, Royalty-Free Vector Graphics &amp;  Clip Art - iStock | Electronic waste, Computer recycling, Electronics">
            <a:extLst>
              <a:ext uri="{FF2B5EF4-FFF2-40B4-BE49-F238E27FC236}">
                <a16:creationId xmlns:a16="http://schemas.microsoft.com/office/drawing/2014/main" id="{E2F16EC8-A3C2-54C8-56A3-3D789D1BE28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16025971" y="464240"/>
            <a:ext cx="1883339" cy="171325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B93BBDA-03A3-972C-FA7C-8CEBC49C6B28}"/>
              </a:ext>
            </a:extLst>
          </p:cNvPr>
          <p:cNvSpPr txBox="1"/>
          <p:nvPr/>
        </p:nvSpPr>
        <p:spPr>
          <a:xfrm>
            <a:off x="15869393" y="2263247"/>
            <a:ext cx="2196492" cy="623248"/>
          </a:xfrm>
          <a:prstGeom prst="rect">
            <a:avLst/>
          </a:prstGeom>
          <a:noFill/>
        </p:spPr>
        <p:txBody>
          <a:bodyPr wrap="square" lIns="68580" tIns="34290" rIns="68580" bIns="34290" rtlCol="0" anchor="t">
            <a:spAutoFit/>
          </a:bodyPr>
          <a:lstStyle/>
          <a:p>
            <a:pPr algn="ctr"/>
            <a:r>
              <a:rPr lang="en-US" b="1" dirty="0"/>
              <a:t>Technical RecyclingBin.com</a:t>
            </a:r>
            <a:endParaRPr lang="en-ZA" b="1" dirty="0"/>
          </a:p>
        </p:txBody>
      </p:sp>
    </p:spTree>
    <p:extLst>
      <p:ext uri="{BB962C8B-B14F-4D97-AF65-F5344CB8AC3E}">
        <p14:creationId xmlns:p14="http://schemas.microsoft.com/office/powerpoint/2010/main" val="485278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 calcmode="lin" valueType="num">
                                      <p:cBhvr>
                                        <p:cTn id="9" dur="500" fill="hold"/>
                                        <p:tgtEl>
                                          <p:spTgt spid="40"/>
                                        </p:tgtEl>
                                        <p:attrNameLst>
                                          <p:attrName>style.rotation</p:attrName>
                                        </p:attrNameLst>
                                      </p:cBhvr>
                                      <p:tavLst>
                                        <p:tav tm="0">
                                          <p:val>
                                            <p:fltVal val="360"/>
                                          </p:val>
                                        </p:tav>
                                        <p:tav tm="100000">
                                          <p:val>
                                            <p:fltVal val="0"/>
                                          </p:val>
                                        </p:tav>
                                      </p:tavLst>
                                    </p:anim>
                                    <p:animEffect transition="in" filter="fade">
                                      <p:cBhvr>
                                        <p:cTn id="1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a:xfrm>
            <a:off x="1981200" y="4491659"/>
            <a:ext cx="4800600" cy="1303682"/>
          </a:xfrm>
        </p:spPr>
        <p:txBody>
          <a:bodyPr>
            <a:normAutofit/>
          </a:bodyPr>
          <a:lstStyle/>
          <a:p>
            <a:r>
              <a:rPr lang="en-US" b="1" dirty="0">
                <a:latin typeface="Algerian" panose="04020705040A02060702" pitchFamily="82" charset="0"/>
              </a:rPr>
              <a:t>Thank you</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a:xfrm>
            <a:off x="10972800" y="3118212"/>
            <a:ext cx="6911121" cy="4050575"/>
          </a:xfrm>
          <a:ln>
            <a:solidFill>
              <a:srgbClr val="FFC000"/>
            </a:solidFill>
          </a:ln>
        </p:spPr>
        <p:txBody>
          <a:bodyPr>
            <a:normAutofit fontScale="92500"/>
          </a:bodyPr>
          <a:lstStyle/>
          <a:p>
            <a:r>
              <a:rPr lang="en-US" dirty="0">
                <a:latin typeface="+mj-lt"/>
              </a:rPr>
              <a:t>Name : </a:t>
            </a:r>
            <a:r>
              <a:rPr lang="en-US" dirty="0" err="1">
                <a:latin typeface="+mj-lt"/>
              </a:rPr>
              <a:t>Archit</a:t>
            </a:r>
            <a:r>
              <a:rPr lang="en-US" dirty="0">
                <a:latin typeface="+mj-lt"/>
              </a:rPr>
              <a:t> Kumar</a:t>
            </a:r>
          </a:p>
          <a:p>
            <a:r>
              <a:rPr lang="en-US" dirty="0">
                <a:latin typeface="+mj-lt"/>
              </a:rPr>
              <a:t>Email : </a:t>
            </a:r>
            <a:r>
              <a:rPr lang="en-US" dirty="0">
                <a:latin typeface="+mj-lt"/>
                <a:hlinkClick r:id="rId2"/>
              </a:rPr>
              <a:t>2100030014@kluniversity.in</a:t>
            </a:r>
            <a:endParaRPr lang="en-US" dirty="0">
              <a:latin typeface="+mj-lt"/>
            </a:endParaRPr>
          </a:p>
          <a:p>
            <a:r>
              <a:rPr lang="en-US" dirty="0">
                <a:latin typeface="+mj-lt"/>
              </a:rPr>
              <a:t>Website : </a:t>
            </a:r>
            <a:r>
              <a:rPr lang="en-US" dirty="0">
                <a:latin typeface="+mj-lt"/>
                <a:hlinkClick r:id="rId3"/>
              </a:rPr>
              <a:t>www.recyclingbin.com</a:t>
            </a:r>
            <a:endParaRPr lang="en-US" dirty="0">
              <a:latin typeface="+mj-lt"/>
            </a:endParaRPr>
          </a:p>
          <a:p>
            <a:r>
              <a:rPr lang="en-US" dirty="0">
                <a:latin typeface="+mj-lt"/>
              </a:rPr>
              <a:t>Phone : 62036 74669</a:t>
            </a:r>
          </a:p>
        </p:txBody>
      </p:sp>
    </p:spTree>
    <p:extLst>
      <p:ext uri="{BB962C8B-B14F-4D97-AF65-F5344CB8AC3E}">
        <p14:creationId xmlns:p14="http://schemas.microsoft.com/office/powerpoint/2010/main" val="2790251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632469" y="-111350"/>
            <a:ext cx="7864871" cy="1016421"/>
          </a:xfrm>
          <a:prstGeom prst="rect">
            <a:avLst/>
          </a:prstGeom>
        </p:spPr>
        <p:txBody>
          <a:bodyPr vert="horz" wrap="square" lIns="0" tIns="12371" rIns="0" bIns="0" rtlCol="0" anchor="ctr">
            <a:spAutoFit/>
          </a:bodyPr>
          <a:lstStyle/>
          <a:p>
            <a:pPr>
              <a:lnSpc>
                <a:spcPts val="8748"/>
              </a:lnSpc>
              <a:spcBef>
                <a:spcPts val="98"/>
              </a:spcBef>
            </a:pPr>
            <a:r>
              <a:rPr lang="en-IN" sz="5400" b="1" dirty="0">
                <a:solidFill>
                  <a:srgbClr val="FF0000"/>
                </a:solidFill>
                <a:latin typeface="Algerian" panose="04020705040A02060702" pitchFamily="82" charset="0"/>
                <a:ea typeface="+mn-ea"/>
                <a:cs typeface="Times New Roman" panose="02020603050405020304" pitchFamily="18" charset="0"/>
              </a:rPr>
              <a:t>Problem/Opportunity</a:t>
            </a:r>
            <a:endParaRPr sz="5400" b="1" dirty="0">
              <a:solidFill>
                <a:srgbClr val="FF0000"/>
              </a:solidFill>
              <a:latin typeface="Algerian" panose="04020705040A02060702" pitchFamily="82" charset="0"/>
              <a:ea typeface="+mn-ea"/>
              <a:cs typeface="Times New Roman" panose="02020603050405020304" pitchFamily="18" charset="0"/>
            </a:endParaRPr>
          </a:p>
        </p:txBody>
      </p:sp>
      <p:sp>
        <p:nvSpPr>
          <p:cNvPr id="15" name="Rectangle 14">
            <a:extLst>
              <a:ext uri="{FF2B5EF4-FFF2-40B4-BE49-F238E27FC236}">
                <a16:creationId xmlns:a16="http://schemas.microsoft.com/office/drawing/2014/main" id="{5DE34494-019C-4AF1-907B-33245967C575}"/>
              </a:ext>
            </a:extLst>
          </p:cNvPr>
          <p:cNvSpPr/>
          <p:nvPr/>
        </p:nvSpPr>
        <p:spPr>
          <a:xfrm>
            <a:off x="15945622" y="192628"/>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 name="Rectangle 4"/>
          <p:cNvSpPr/>
          <p:nvPr/>
        </p:nvSpPr>
        <p:spPr>
          <a:xfrm>
            <a:off x="914400" y="6815208"/>
            <a:ext cx="9144000" cy="1110560"/>
          </a:xfrm>
          <a:prstGeom prst="rect">
            <a:avLst/>
          </a:prstGeom>
        </p:spPr>
        <p:txBody>
          <a:bodyPr>
            <a:spAutoFit/>
          </a:bodyPr>
          <a:lstStyle/>
          <a:p>
            <a:endParaRPr lang="en-US" dirty="0"/>
          </a:p>
          <a:p>
            <a:pPr marL="93107">
              <a:spcBef>
                <a:spcPts val="195"/>
              </a:spcBef>
            </a:pPr>
            <a:endParaRPr lang="en-US" sz="1050" spc="-83" dirty="0">
              <a:latin typeface="Verdana" panose="020B0604030504040204" pitchFamily="34" charset="0"/>
              <a:ea typeface="Verdana" panose="020B0604030504040204" pitchFamily="34" charset="0"/>
              <a:cs typeface="Open Sans" panose="020B0606030504020204" pitchFamily="34" charset="0"/>
            </a:endParaRPr>
          </a:p>
          <a:p>
            <a:endParaRPr lang="en-US" dirty="0"/>
          </a:p>
          <a:p>
            <a:endParaRPr lang="en-IN" dirty="0"/>
          </a:p>
        </p:txBody>
      </p:sp>
      <p:pic>
        <p:nvPicPr>
          <p:cNvPr id="7" name="Picture 6" descr="A screenshot of a computer&#10;&#10;Description automatically generated">
            <a:extLst>
              <a:ext uri="{FF2B5EF4-FFF2-40B4-BE49-F238E27FC236}">
                <a16:creationId xmlns:a16="http://schemas.microsoft.com/office/drawing/2014/main" id="{44F3CFB4-B4F5-CE78-FD85-2E169206E990}"/>
              </a:ext>
            </a:extLst>
          </p:cNvPr>
          <p:cNvPicPr>
            <a:picLocks noChangeAspect="1"/>
          </p:cNvPicPr>
          <p:nvPr/>
        </p:nvPicPr>
        <p:blipFill>
          <a:blip r:embed="rId2"/>
          <a:stretch>
            <a:fillRect/>
          </a:stretch>
        </p:blipFill>
        <p:spPr>
          <a:xfrm>
            <a:off x="188543" y="1061828"/>
            <a:ext cx="13125692" cy="9070307"/>
          </a:xfrm>
          <a:prstGeom prst="rect">
            <a:avLst/>
          </a:prstGeom>
        </p:spPr>
      </p:pic>
      <p:pic>
        <p:nvPicPr>
          <p:cNvPr id="2052" name="Picture 4" descr="2,900+ Electronic Recycling Illustrations, Royalty-Free Vector Graphics &amp;  Clip Art - iStock | Electronic waste, Computer recycling, Electronics">
            <a:extLst>
              <a:ext uri="{FF2B5EF4-FFF2-40B4-BE49-F238E27FC236}">
                <a16:creationId xmlns:a16="http://schemas.microsoft.com/office/drawing/2014/main" id="{E4675D0F-CA43-2CA8-F11B-62C91E52276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5945622" y="205199"/>
            <a:ext cx="1883339" cy="171325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808DB0A-578A-BB91-31E6-BA970109293E}"/>
              </a:ext>
            </a:extLst>
          </p:cNvPr>
          <p:cNvSpPr txBox="1"/>
          <p:nvPr/>
        </p:nvSpPr>
        <p:spPr>
          <a:xfrm>
            <a:off x="15789044" y="1931029"/>
            <a:ext cx="2196492" cy="623248"/>
          </a:xfrm>
          <a:prstGeom prst="rect">
            <a:avLst/>
          </a:prstGeom>
          <a:noFill/>
        </p:spPr>
        <p:txBody>
          <a:bodyPr wrap="square" lIns="68580" tIns="34290" rIns="68580" bIns="34290" rtlCol="0" anchor="t">
            <a:spAutoFit/>
          </a:bodyPr>
          <a:lstStyle/>
          <a:p>
            <a:pPr algn="ctr"/>
            <a:r>
              <a:rPr lang="en-US" b="1" dirty="0"/>
              <a:t>Technical RecyclingBin.com</a:t>
            </a:r>
            <a:endParaRPr lang="en-ZA" b="1" dirty="0"/>
          </a:p>
        </p:txBody>
      </p:sp>
      <p:sp>
        <p:nvSpPr>
          <p:cNvPr id="2" name="TextBox 1">
            <a:extLst>
              <a:ext uri="{FF2B5EF4-FFF2-40B4-BE49-F238E27FC236}">
                <a16:creationId xmlns:a16="http://schemas.microsoft.com/office/drawing/2014/main" id="{9C5C3089-DDB1-AAAC-D17E-EF47DB8C4973}"/>
              </a:ext>
            </a:extLst>
          </p:cNvPr>
          <p:cNvSpPr txBox="1"/>
          <p:nvPr/>
        </p:nvSpPr>
        <p:spPr>
          <a:xfrm>
            <a:off x="13838526" y="3695700"/>
            <a:ext cx="4214192" cy="2585323"/>
          </a:xfrm>
          <a:prstGeom prst="rect">
            <a:avLst/>
          </a:prstGeom>
          <a:noFill/>
        </p:spPr>
        <p:txBody>
          <a:bodyPr wrap="square" rtlCol="0">
            <a:spAutoFit/>
          </a:bodyPr>
          <a:lstStyle/>
          <a:p>
            <a:r>
              <a:rPr lang="en-US" sz="2700" dirty="0">
                <a:latin typeface="+mj-lt"/>
              </a:rPr>
              <a:t>This table helps you define the problem and existing  market gaps.</a:t>
            </a:r>
          </a:p>
          <a:p>
            <a:endParaRPr lang="en-IN" sz="2700" dirty="0">
              <a:latin typeface="+mj-lt"/>
            </a:endParaRPr>
          </a:p>
          <a:p>
            <a:r>
              <a:rPr lang="en-IN" sz="2700" dirty="0">
                <a:latin typeface="+mj-lt"/>
              </a:rPr>
              <a:t>And it also says about the graph of our company user</a:t>
            </a:r>
            <a:r>
              <a:rPr lang="en-IN" sz="2700" dirty="0"/>
              <a:t>.</a:t>
            </a:r>
          </a:p>
        </p:txBody>
      </p:sp>
    </p:spTree>
    <p:extLst>
      <p:ext uri="{BB962C8B-B14F-4D97-AF65-F5344CB8AC3E}">
        <p14:creationId xmlns:p14="http://schemas.microsoft.com/office/powerpoint/2010/main" val="2803195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5"/>
          <p:cNvSpPr txBox="1"/>
          <p:nvPr/>
        </p:nvSpPr>
        <p:spPr>
          <a:xfrm>
            <a:off x="457200" y="217695"/>
            <a:ext cx="12338484" cy="1039900"/>
          </a:xfrm>
          <a:prstGeom prst="rect">
            <a:avLst/>
          </a:prstGeom>
        </p:spPr>
        <p:txBody>
          <a:bodyPr wrap="square" lIns="0" tIns="0" rIns="0" bIns="0" rtlCol="0" anchor="t">
            <a:spAutoFit/>
          </a:bodyPr>
          <a:lstStyle/>
          <a:p>
            <a:pPr>
              <a:lnSpc>
                <a:spcPts val="8747"/>
              </a:lnSpc>
              <a:spcBef>
                <a:spcPts val="97"/>
              </a:spcBef>
            </a:pPr>
            <a:r>
              <a:rPr lang="en-US" sz="5400" b="1" dirty="0"/>
              <a:t>Problem Interviews And Surveys Results  </a:t>
            </a:r>
          </a:p>
        </p:txBody>
      </p:sp>
      <p:sp>
        <p:nvSpPr>
          <p:cNvPr id="37" name="Rectangle 36">
            <a:extLst>
              <a:ext uri="{FF2B5EF4-FFF2-40B4-BE49-F238E27FC236}">
                <a16:creationId xmlns:a16="http://schemas.microsoft.com/office/drawing/2014/main" id="{5DE34494-019C-4AF1-907B-33245967C575}"/>
              </a:ext>
            </a:extLst>
          </p:cNvPr>
          <p:cNvSpPr/>
          <p:nvPr/>
        </p:nvSpPr>
        <p:spPr>
          <a:xfrm>
            <a:off x="15240000" y="47665"/>
            <a:ext cx="2786659" cy="250503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4" name="Rectangle 13"/>
          <p:cNvSpPr/>
          <p:nvPr/>
        </p:nvSpPr>
        <p:spPr>
          <a:xfrm>
            <a:off x="11277600" y="7723152"/>
            <a:ext cx="6749059" cy="2308324"/>
          </a:xfrm>
          <a:prstGeom prst="rect">
            <a:avLst/>
          </a:prstGeom>
          <a:solidFill>
            <a:srgbClr val="FFC000"/>
          </a:solidFill>
        </p:spPr>
        <p:txBody>
          <a:bodyPr wrap="square">
            <a:spAutoFit/>
          </a:bodyPr>
          <a:lstStyle/>
          <a:p>
            <a:r>
              <a:rPr lang="en-US" sz="2400" dirty="0">
                <a:solidFill>
                  <a:srgbClr val="000000"/>
                </a:solidFill>
                <a:latin typeface="Avenir"/>
              </a:rPr>
              <a:t>	</a:t>
            </a:r>
          </a:p>
          <a:p>
            <a:pPr algn="just"/>
            <a:r>
              <a:rPr lang="en-US" sz="2400" dirty="0">
                <a:solidFill>
                  <a:srgbClr val="000000"/>
                </a:solidFill>
                <a:latin typeface="Avenir"/>
              </a:rPr>
              <a:t>	The aim of this slide is to capture the customer responses to substantiate and  validate the problem your venture is solving. Present result analysis of the problem interviews conducted with your potential customers in graphical representation.</a:t>
            </a:r>
            <a:endParaRPr lang="en-US" sz="2400" dirty="0"/>
          </a:p>
        </p:txBody>
      </p:sp>
      <p:sp>
        <p:nvSpPr>
          <p:cNvPr id="17" name="Rectangle 16"/>
          <p:cNvSpPr/>
          <p:nvPr/>
        </p:nvSpPr>
        <p:spPr>
          <a:xfrm>
            <a:off x="557299" y="2497660"/>
            <a:ext cx="9829800" cy="6370975"/>
          </a:xfrm>
          <a:prstGeom prst="rect">
            <a:avLst/>
          </a:prstGeom>
          <a:noFill/>
        </p:spPr>
        <p:txBody>
          <a:bodyPr wrap="square">
            <a:spAutoFit/>
          </a:bodyPr>
          <a:lstStyle/>
          <a:p>
            <a:pPr marL="457200" indent="-457200" algn="just">
              <a:buFont typeface="Wingdings" panose="05000000000000000000" pitchFamily="2" charset="2"/>
              <a:buChar char="v"/>
            </a:pPr>
            <a:r>
              <a:rPr lang="pt-BR" sz="2400" dirty="0"/>
              <a:t>How many customers did you interview? </a:t>
            </a:r>
          </a:p>
          <a:p>
            <a:pPr marL="914400" lvl="1" indent="-457200" algn="just">
              <a:buFont typeface="Courier New" panose="02070309020205020404" pitchFamily="49" charset="0"/>
              <a:buChar char="o"/>
            </a:pPr>
            <a:r>
              <a:rPr lang="pt-BR" sz="2400" dirty="0">
                <a:solidFill>
                  <a:srgbClr val="00B0F0"/>
                </a:solidFill>
              </a:rPr>
              <a:t>We have taken the interview for every peoples in different society and also wanted to critify and satisfied their needs.</a:t>
            </a:r>
          </a:p>
          <a:p>
            <a:pPr lvl="1" algn="just"/>
            <a:endParaRPr lang="pt-BR" sz="2400" dirty="0"/>
          </a:p>
          <a:p>
            <a:pPr marL="457200" indent="-457200" algn="just">
              <a:buFont typeface="Wingdings" panose="05000000000000000000" pitchFamily="2" charset="2"/>
              <a:buChar char="v"/>
            </a:pPr>
            <a:r>
              <a:rPr lang="pt-BR" sz="2400" dirty="0"/>
              <a:t>What was the interview mode?</a:t>
            </a:r>
          </a:p>
          <a:p>
            <a:pPr marL="914400" lvl="1" indent="-457200" algn="just">
              <a:buFont typeface="Courier New" panose="02070309020205020404" pitchFamily="49" charset="0"/>
              <a:buChar char="o"/>
            </a:pPr>
            <a:r>
              <a:rPr lang="en-US" sz="2400" dirty="0">
                <a:solidFill>
                  <a:srgbClr val="00B0F0"/>
                </a:solidFill>
              </a:rPr>
              <a:t>The interviews were conducted in both offline and virtual modes.</a:t>
            </a:r>
          </a:p>
          <a:p>
            <a:pPr marL="914400" lvl="1" indent="-457200" algn="just">
              <a:buFont typeface="Wingdings" panose="05000000000000000000" pitchFamily="2" charset="2"/>
              <a:buChar char="v"/>
            </a:pPr>
            <a:endParaRPr lang="pt-BR" sz="2400" i="1" dirty="0"/>
          </a:p>
          <a:p>
            <a:pPr marL="457200" indent="-457200" algn="just">
              <a:buFont typeface="Wingdings" panose="05000000000000000000" pitchFamily="2" charset="2"/>
              <a:buChar char="v"/>
            </a:pPr>
            <a:r>
              <a:rPr lang="pt-BR" sz="2400" dirty="0"/>
              <a:t>How many of them agree this is a problem and wants a solution?</a:t>
            </a:r>
          </a:p>
          <a:p>
            <a:pPr marL="1371600" lvl="2" indent="-457200" algn="just">
              <a:buFont typeface="Courier New" panose="02070309020205020404" pitchFamily="49" charset="0"/>
              <a:buChar char="o"/>
            </a:pPr>
            <a:r>
              <a:rPr lang="en-US" sz="2400" dirty="0">
                <a:solidFill>
                  <a:srgbClr val="00B0F0"/>
                </a:solidFill>
              </a:rPr>
              <a:t>80% of the peoples/students agreed with our product and expressed a desire for a solution.</a:t>
            </a:r>
          </a:p>
          <a:p>
            <a:pPr marL="1371600" lvl="2" indent="-457200" algn="just">
              <a:buFont typeface="Wingdings" panose="05000000000000000000" pitchFamily="2" charset="2"/>
              <a:buChar char="v"/>
            </a:pPr>
            <a:endParaRPr lang="pt-BR" sz="2400" dirty="0"/>
          </a:p>
          <a:p>
            <a:pPr marL="457200" indent="-457200" algn="just">
              <a:buFont typeface="Wingdings" panose="05000000000000000000" pitchFamily="2" charset="2"/>
              <a:buChar char="v"/>
            </a:pPr>
            <a:r>
              <a:rPr lang="pt-BR" sz="2400" dirty="0"/>
              <a:t>How many of them said they don't need a new solution?</a:t>
            </a:r>
          </a:p>
          <a:p>
            <a:pPr marL="1371600" lvl="2" indent="-457200" algn="just">
              <a:buFont typeface="Courier New" panose="02070309020205020404" pitchFamily="49" charset="0"/>
              <a:buChar char="o"/>
            </a:pPr>
            <a:r>
              <a:rPr lang="en-US" sz="2400" dirty="0">
                <a:solidFill>
                  <a:srgbClr val="00B0F0"/>
                </a:solidFill>
              </a:rPr>
              <a:t>20% of the customers mentioned that they don't need a new solution because they either have their own thoughts in this details.</a:t>
            </a:r>
            <a:endParaRPr lang="pt-BR" sz="2400" dirty="0">
              <a:solidFill>
                <a:srgbClr val="00B0F0"/>
              </a:solidFill>
            </a:endParaRPr>
          </a:p>
        </p:txBody>
      </p:sp>
      <p:sp>
        <p:nvSpPr>
          <p:cNvPr id="11" name="Rectangle 10"/>
          <p:cNvSpPr/>
          <p:nvPr/>
        </p:nvSpPr>
        <p:spPr>
          <a:xfrm>
            <a:off x="838200" y="3536969"/>
            <a:ext cx="473206" cy="369332"/>
          </a:xfrm>
          <a:prstGeom prst="rect">
            <a:avLst/>
          </a:prstGeom>
        </p:spPr>
        <p:txBody>
          <a:bodyPr wrap="none">
            <a:spAutoFit/>
          </a:bodyPr>
          <a:lstStyle/>
          <a:p>
            <a:pPr marL="285750" indent="-285750">
              <a:buFont typeface="Arial" panose="020B0604020202020204" pitchFamily="34" charset="0"/>
              <a:buChar char="•"/>
            </a:pPr>
            <a:endParaRPr lang="pt-BR" dirty="0"/>
          </a:p>
        </p:txBody>
      </p:sp>
      <p:pic>
        <p:nvPicPr>
          <p:cNvPr id="21"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7723152"/>
            <a:ext cx="655576" cy="637001"/>
          </a:xfrm>
          <a:prstGeom prst="rect">
            <a:avLst/>
          </a:prstGeom>
        </p:spPr>
      </p:pic>
      <p:pic>
        <p:nvPicPr>
          <p:cNvPr id="2" name="Picture 4" descr="2,900+ Electronic Recycling Illustrations, Royalty-Free Vector Graphics &amp;  Clip Art - iStock | Electronic waste, Computer recycling, Electronics">
            <a:extLst>
              <a:ext uri="{FF2B5EF4-FFF2-40B4-BE49-F238E27FC236}">
                <a16:creationId xmlns:a16="http://schemas.microsoft.com/office/drawing/2014/main" id="{A1C10C46-9857-3196-BF4F-34C20F61D18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5363997" y="102704"/>
            <a:ext cx="2538664" cy="239495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438D5B9-6C17-126B-E750-F0E1BDE1C9B6}"/>
              </a:ext>
            </a:extLst>
          </p:cNvPr>
          <p:cNvSpPr txBox="1"/>
          <p:nvPr/>
        </p:nvSpPr>
        <p:spPr>
          <a:xfrm>
            <a:off x="15185529" y="2629274"/>
            <a:ext cx="2895600" cy="646331"/>
          </a:xfrm>
          <a:prstGeom prst="rect">
            <a:avLst/>
          </a:prstGeom>
          <a:noFill/>
        </p:spPr>
        <p:txBody>
          <a:bodyPr wrap="square">
            <a:spAutoFit/>
          </a:bodyPr>
          <a:lstStyle/>
          <a:p>
            <a:pPr algn="ctr"/>
            <a:r>
              <a:rPr lang="en-US" b="1" dirty="0"/>
              <a:t>Technical RecyclingBin.com</a:t>
            </a:r>
            <a:endParaRPr lang="en-ZA" b="1" dirty="0"/>
          </a:p>
        </p:txBody>
      </p:sp>
    </p:spTree>
    <p:extLst>
      <p:ext uri="{BB962C8B-B14F-4D97-AF65-F5344CB8AC3E}">
        <p14:creationId xmlns:p14="http://schemas.microsoft.com/office/powerpoint/2010/main" val="2040836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437D10F2-D825-4F14-8721-CF5105D60893}"/>
              </a:ext>
            </a:extLst>
          </p:cNvPr>
          <p:cNvSpPr txBox="1"/>
          <p:nvPr/>
        </p:nvSpPr>
        <p:spPr>
          <a:xfrm>
            <a:off x="15766155" y="2041325"/>
            <a:ext cx="2196492" cy="623248"/>
          </a:xfrm>
          <a:prstGeom prst="rect">
            <a:avLst/>
          </a:prstGeom>
          <a:noFill/>
        </p:spPr>
        <p:txBody>
          <a:bodyPr wrap="square" lIns="68580" tIns="34290" rIns="68580" bIns="34290" rtlCol="0" anchor="t">
            <a:spAutoFit/>
          </a:bodyPr>
          <a:lstStyle/>
          <a:p>
            <a:pPr algn="ctr"/>
            <a:r>
              <a:rPr lang="en-US" b="1" dirty="0"/>
              <a:t>Technical RecyclingBin.com</a:t>
            </a:r>
            <a:endParaRPr lang="en-ZA" b="1" dirty="0"/>
          </a:p>
        </p:txBody>
      </p:sp>
      <p:sp>
        <p:nvSpPr>
          <p:cNvPr id="15" name="Rectangle 14">
            <a:extLst>
              <a:ext uri="{FF2B5EF4-FFF2-40B4-BE49-F238E27FC236}">
                <a16:creationId xmlns:a16="http://schemas.microsoft.com/office/drawing/2014/main" id="{5DE34494-019C-4AF1-907B-33245967C575}"/>
              </a:ext>
            </a:extLst>
          </p:cNvPr>
          <p:cNvSpPr/>
          <p:nvPr/>
        </p:nvSpPr>
        <p:spPr>
          <a:xfrm>
            <a:off x="15922733" y="328067"/>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graphicFrame>
        <p:nvGraphicFramePr>
          <p:cNvPr id="18" name="Diagram 17"/>
          <p:cNvGraphicFramePr/>
          <p:nvPr/>
        </p:nvGraphicFramePr>
        <p:xfrm>
          <a:off x="-184167" y="2664572"/>
          <a:ext cx="7620000" cy="5481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TextBox 21"/>
          <p:cNvSpPr txBox="1"/>
          <p:nvPr/>
        </p:nvSpPr>
        <p:spPr>
          <a:xfrm>
            <a:off x="239949" y="328065"/>
            <a:ext cx="5756508" cy="1938992"/>
          </a:xfrm>
          <a:prstGeom prst="rect">
            <a:avLst/>
          </a:prstGeom>
          <a:noFill/>
        </p:spPr>
        <p:txBody>
          <a:bodyPr wrap="square" rtlCol="0">
            <a:spAutoFit/>
          </a:bodyPr>
          <a:lstStyle/>
          <a:p>
            <a:pPr defTabSz="685835"/>
            <a:r>
              <a:rPr lang="en-US" sz="6000" b="1" dirty="0">
                <a:solidFill>
                  <a:srgbClr val="FF0000"/>
                </a:solidFill>
                <a:latin typeface="Algerian" panose="04020705040A02060702" pitchFamily="82" charset="0"/>
              </a:rPr>
              <a:t>Market Size Estimation </a:t>
            </a:r>
          </a:p>
        </p:txBody>
      </p:sp>
      <p:sp>
        <p:nvSpPr>
          <p:cNvPr id="16" name="Rectangle 15"/>
          <p:cNvSpPr/>
          <p:nvPr/>
        </p:nvSpPr>
        <p:spPr>
          <a:xfrm>
            <a:off x="6140613" y="4958835"/>
            <a:ext cx="242374" cy="369332"/>
          </a:xfrm>
          <a:prstGeom prst="rect">
            <a:avLst/>
          </a:prstGeom>
        </p:spPr>
        <p:txBody>
          <a:bodyPr wrap="none">
            <a:spAutoFit/>
          </a:bodyPr>
          <a:lstStyle/>
          <a:p>
            <a:r>
              <a:rPr lang="en-US" dirty="0">
                <a:solidFill>
                  <a:srgbClr val="2E475D"/>
                </a:solidFill>
                <a:latin typeface="Lexend Deca"/>
              </a:rPr>
              <a:t>.</a:t>
            </a:r>
            <a:endParaRPr lang="en-US" dirty="0"/>
          </a:p>
        </p:txBody>
      </p:sp>
      <p:sp>
        <p:nvSpPr>
          <p:cNvPr id="10" name="TextBox 9"/>
          <p:cNvSpPr txBox="1"/>
          <p:nvPr/>
        </p:nvSpPr>
        <p:spPr>
          <a:xfrm>
            <a:off x="320618" y="9363532"/>
            <a:ext cx="5675840" cy="461665"/>
          </a:xfrm>
          <a:prstGeom prst="rect">
            <a:avLst/>
          </a:prstGeom>
          <a:noFill/>
        </p:spPr>
        <p:txBody>
          <a:bodyPr wrap="square" rtlCol="0">
            <a:spAutoFit/>
          </a:bodyPr>
          <a:lstStyle/>
          <a:p>
            <a:pPr defTabSz="685835"/>
            <a:r>
              <a:rPr lang="en-US" sz="2400" b="1" dirty="0">
                <a:solidFill>
                  <a:srgbClr val="FFFF00"/>
                </a:solidFill>
                <a:latin typeface="Montserrat"/>
              </a:rPr>
              <a:t>Sources: RecyclingBin.com</a:t>
            </a:r>
          </a:p>
        </p:txBody>
      </p:sp>
      <p:pic>
        <p:nvPicPr>
          <p:cNvPr id="3" name="Picture 4" descr="2,900+ Electronic Recycling Illustrations, Royalty-Free Vector Graphics &amp;  Clip Art - iStock | Electronic waste, Computer recycling, Electronics">
            <a:extLst>
              <a:ext uri="{FF2B5EF4-FFF2-40B4-BE49-F238E27FC236}">
                <a16:creationId xmlns:a16="http://schemas.microsoft.com/office/drawing/2014/main" id="{37AE0E6D-F7C0-246A-EDD4-6E369E09684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15922733" y="328067"/>
            <a:ext cx="1883339" cy="171325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0F1ACE7-8865-FF0C-EC93-0D72F824CF30}"/>
              </a:ext>
            </a:extLst>
          </p:cNvPr>
          <p:cNvSpPr txBox="1"/>
          <p:nvPr/>
        </p:nvSpPr>
        <p:spPr>
          <a:xfrm>
            <a:off x="7217978" y="783780"/>
            <a:ext cx="7921530" cy="7478970"/>
          </a:xfrm>
          <a:prstGeom prst="rect">
            <a:avLst/>
          </a:prstGeom>
          <a:noFill/>
        </p:spPr>
        <p:txBody>
          <a:bodyPr wrap="square" rtlCol="0">
            <a:spAutoFit/>
          </a:bodyPr>
          <a:lstStyle/>
          <a:p>
            <a:r>
              <a:rPr lang="en-US" sz="2400" dirty="0"/>
              <a:t>Topic of the discussion:</a:t>
            </a:r>
          </a:p>
          <a:p>
            <a:endParaRPr lang="en-US" sz="2400" dirty="0"/>
          </a:p>
          <a:p>
            <a:pPr marL="428625" indent="-428625">
              <a:buFont typeface="Arial" panose="020B0604020202020204" pitchFamily="34" charset="0"/>
              <a:buChar char="•"/>
            </a:pPr>
            <a:r>
              <a:rPr lang="en-IN" sz="2400" dirty="0"/>
              <a:t>In this case we will first take the broken things like  refrigerator, washing machine, alarm clocks, etc. from the users.</a:t>
            </a:r>
          </a:p>
          <a:p>
            <a:endParaRPr lang="en-IN" sz="2400" dirty="0"/>
          </a:p>
          <a:p>
            <a:pPr marL="428625" indent="-428625">
              <a:buFont typeface="Arial" panose="020B0604020202020204" pitchFamily="34" charset="0"/>
              <a:buChar char="•"/>
            </a:pPr>
            <a:r>
              <a:rPr lang="en-US" sz="2400" dirty="0"/>
              <a:t>Then we will reuse its configuration and design the products accordingly and after that we used to create the rate amount price for the products association by estimating its market size.</a:t>
            </a:r>
          </a:p>
          <a:p>
            <a:pPr marL="428625" indent="-428625">
              <a:buFont typeface="Arial" panose="020B0604020202020204" pitchFamily="34" charset="0"/>
              <a:buChar char="•"/>
            </a:pPr>
            <a:endParaRPr lang="en-US" sz="2400" dirty="0"/>
          </a:p>
          <a:p>
            <a:pPr marL="428625" indent="-428625">
              <a:buFont typeface="Arial" panose="020B0604020202020204" pitchFamily="34" charset="0"/>
              <a:buChar char="•"/>
            </a:pPr>
            <a:r>
              <a:rPr lang="en-US" sz="2400" dirty="0"/>
              <a:t>We used to sell all the recycled products we used to make by using online shopping process in our official website : </a:t>
            </a:r>
            <a:r>
              <a:rPr lang="en-US" sz="2400" dirty="0">
                <a:hlinkClick r:id="rId8"/>
              </a:rPr>
              <a:t>www.recyclingbin.com</a:t>
            </a:r>
            <a:r>
              <a:rPr lang="en-US" sz="2400" dirty="0"/>
              <a:t>.</a:t>
            </a:r>
          </a:p>
          <a:p>
            <a:endParaRPr lang="en-US" sz="2400" dirty="0"/>
          </a:p>
          <a:p>
            <a:pPr marL="428625" indent="-428625">
              <a:buFont typeface="Arial" panose="020B0604020202020204" pitchFamily="34" charset="0"/>
              <a:buChar char="•"/>
            </a:pPr>
            <a:r>
              <a:rPr lang="en-US" sz="2400" dirty="0"/>
              <a:t>In this we mostly recycle the technical products only more than non-technical products.</a:t>
            </a:r>
          </a:p>
          <a:p>
            <a:endParaRPr lang="en-US" sz="2400" dirty="0"/>
          </a:p>
          <a:p>
            <a:pPr marL="428625" indent="-428625">
              <a:buFont typeface="Arial" panose="020B0604020202020204" pitchFamily="34" charset="0"/>
              <a:buChar char="•"/>
            </a:pPr>
            <a:r>
              <a:rPr lang="en-US" sz="2400" dirty="0"/>
              <a:t>Like this our process of recycling and the selling of product is used to be done.</a:t>
            </a:r>
          </a:p>
        </p:txBody>
      </p:sp>
    </p:spTree>
    <p:extLst>
      <p:ext uri="{BB962C8B-B14F-4D97-AF65-F5344CB8AC3E}">
        <p14:creationId xmlns:p14="http://schemas.microsoft.com/office/powerpoint/2010/main" val="1189678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4754217" y="1825035"/>
            <a:ext cx="9144165" cy="1823576"/>
          </a:xfrm>
          <a:prstGeom prst="rect">
            <a:avLst/>
          </a:prstGeom>
          <a:solidFill>
            <a:srgbClr val="FFC000"/>
          </a:solidFill>
        </p:spPr>
        <p:txBody>
          <a:bodyPr wrap="square">
            <a:spAutoFit/>
          </a:bodyPr>
          <a:lstStyle/>
          <a:p>
            <a:pPr algn="just" defTabSz="1371579"/>
            <a:r>
              <a:rPr lang="en-US" sz="2700" b="1" dirty="0">
                <a:solidFill>
                  <a:schemeClr val="bg1"/>
                </a:solidFill>
                <a:latin typeface="Calibri" panose="020F0502020204030204"/>
              </a:rPr>
              <a:t>Goals</a:t>
            </a:r>
          </a:p>
          <a:p>
            <a:pPr algn="just" defTabSz="1371579"/>
            <a:r>
              <a:rPr lang="en-US" sz="2700" b="1" dirty="0">
                <a:solidFill>
                  <a:schemeClr val="bg1"/>
                </a:solidFill>
                <a:latin typeface="Calibri" panose="020F0502020204030204"/>
              </a:rPr>
              <a:t>Safety, Convenience, Academic Success, Budget Conscious,</a:t>
            </a:r>
          </a:p>
          <a:p>
            <a:pPr algn="just" defTabSz="1371579"/>
            <a:r>
              <a:rPr lang="en-US" sz="2700" b="1" dirty="0">
                <a:solidFill>
                  <a:schemeClr val="bg1"/>
                </a:solidFill>
                <a:latin typeface="Calibri" panose="020F0502020204030204"/>
              </a:rPr>
              <a:t>Environmental Consciousness</a:t>
            </a:r>
          </a:p>
          <a:p>
            <a:pPr algn="just" defTabSz="1371579"/>
            <a:endParaRPr lang="en-US" sz="1050" b="1" dirty="0">
              <a:solidFill>
                <a:schemeClr val="bg1"/>
              </a:solidFill>
              <a:latin typeface="Calibri" panose="020F0502020204030204"/>
            </a:endParaRPr>
          </a:p>
          <a:p>
            <a:pPr algn="just" defTabSz="1371579"/>
            <a:endParaRPr lang="en-US" sz="1050" b="1" dirty="0">
              <a:solidFill>
                <a:schemeClr val="bg1"/>
              </a:solidFill>
              <a:latin typeface="Calibri" panose="020F0502020204030204"/>
            </a:endParaRPr>
          </a:p>
          <a:p>
            <a:pPr algn="just" defTabSz="1371579"/>
            <a:endParaRPr lang="en-US" sz="1050" b="1" dirty="0">
              <a:solidFill>
                <a:schemeClr val="bg1"/>
              </a:solidFill>
              <a:latin typeface="Calibri" panose="020F0502020204030204"/>
            </a:endParaRPr>
          </a:p>
        </p:txBody>
      </p:sp>
      <p:sp>
        <p:nvSpPr>
          <p:cNvPr id="27" name="Rectangle 26"/>
          <p:cNvSpPr/>
          <p:nvPr/>
        </p:nvSpPr>
        <p:spPr>
          <a:xfrm>
            <a:off x="4746754" y="3848018"/>
            <a:ext cx="9144165" cy="1754326"/>
          </a:xfrm>
          <a:prstGeom prst="rect">
            <a:avLst/>
          </a:prstGeom>
          <a:solidFill>
            <a:schemeClr val="accent6"/>
          </a:solidFill>
        </p:spPr>
        <p:txBody>
          <a:bodyPr wrap="square">
            <a:spAutoFit/>
          </a:bodyPr>
          <a:lstStyle/>
          <a:p>
            <a:pPr algn="just" defTabSz="1371579"/>
            <a:r>
              <a:rPr lang="en-US" sz="2700" b="1" dirty="0">
                <a:solidFill>
                  <a:schemeClr val="bg1"/>
                </a:solidFill>
                <a:latin typeface="Calibri" panose="020F0502020204030204"/>
              </a:rPr>
              <a:t>Frustrations:</a:t>
            </a:r>
          </a:p>
          <a:p>
            <a:pPr algn="just" defTabSz="1371579"/>
            <a:r>
              <a:rPr lang="en-US" sz="2700" b="1" dirty="0">
                <a:solidFill>
                  <a:schemeClr val="bg1"/>
                </a:solidFill>
                <a:latin typeface="Calibri" panose="020F0502020204030204"/>
              </a:rPr>
              <a:t>Like to get thing broken or expenses product become useless within few days and not useful also and having willingness to buy products with less amount.</a:t>
            </a:r>
          </a:p>
        </p:txBody>
      </p:sp>
      <p:sp>
        <p:nvSpPr>
          <p:cNvPr id="28" name="Rectangle 27"/>
          <p:cNvSpPr/>
          <p:nvPr/>
        </p:nvSpPr>
        <p:spPr>
          <a:xfrm>
            <a:off x="4746754" y="5890261"/>
            <a:ext cx="9188875" cy="383181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defTabSz="1371579"/>
            <a:r>
              <a:rPr lang="en-US" sz="2700" b="1" dirty="0">
                <a:solidFill>
                  <a:srgbClr val="FD9F4D"/>
                </a:solidFill>
                <a:latin typeface="Calibri" panose="020F0502020204030204"/>
              </a:rPr>
              <a:t>Bio</a:t>
            </a:r>
          </a:p>
          <a:p>
            <a:pPr algn="just" defTabSz="1371579"/>
            <a:r>
              <a:rPr lang="en-US" sz="2700" dirty="0">
                <a:solidFill>
                  <a:srgbClr val="052B3E"/>
                </a:solidFill>
                <a:latin typeface="Calibri" panose="020F0502020204030204"/>
              </a:rPr>
              <a:t>Soma Sekhar is a junior engineer from S. S. S. V company. Where he is facing maximum time problems in laptop while evaluating or while working due to which he has spend lots of money for that useless functional product. So, that’s why his one friend has recommend our company and benefits he immediately contact us said his problem which we have solved his problem after that he was very happy and relaxed with less budgets from our benefits. </a:t>
            </a:r>
          </a:p>
        </p:txBody>
      </p:sp>
      <p:sp>
        <p:nvSpPr>
          <p:cNvPr id="31" name="Rectangle 30"/>
          <p:cNvSpPr/>
          <p:nvPr/>
        </p:nvSpPr>
        <p:spPr>
          <a:xfrm>
            <a:off x="609487" y="7130568"/>
            <a:ext cx="1918120" cy="520667"/>
          </a:xfrm>
          <a:prstGeom prst="rect">
            <a:avLst/>
          </a:prstGeom>
        </p:spPr>
        <p:txBody>
          <a:bodyPr wrap="none">
            <a:spAutoFit/>
          </a:bodyPr>
          <a:lstStyle/>
          <a:p>
            <a:pPr defTabSz="1371579"/>
            <a:r>
              <a:rPr lang="en-US" sz="2700" b="1" dirty="0">
                <a:solidFill>
                  <a:srgbClr val="FD9F4D"/>
                </a:solidFill>
                <a:latin typeface="Calibri" panose="020F0502020204030204"/>
              </a:rPr>
              <a:t>Personality </a:t>
            </a:r>
          </a:p>
        </p:txBody>
      </p:sp>
      <p:sp>
        <p:nvSpPr>
          <p:cNvPr id="34" name="Rectangle 33"/>
          <p:cNvSpPr/>
          <p:nvPr/>
        </p:nvSpPr>
        <p:spPr>
          <a:xfrm>
            <a:off x="14093291" y="2130636"/>
            <a:ext cx="2049536" cy="520667"/>
          </a:xfrm>
          <a:prstGeom prst="rect">
            <a:avLst/>
          </a:prstGeom>
        </p:spPr>
        <p:txBody>
          <a:bodyPr wrap="none">
            <a:spAutoFit/>
          </a:bodyPr>
          <a:lstStyle/>
          <a:p>
            <a:pPr defTabSz="1371579"/>
            <a:r>
              <a:rPr lang="en-US" sz="2700" b="1" dirty="0">
                <a:solidFill>
                  <a:srgbClr val="FD9F4D"/>
                </a:solidFill>
                <a:latin typeface="Calibri" panose="020F0502020204030204"/>
              </a:rPr>
              <a:t>Motivations </a:t>
            </a:r>
          </a:p>
        </p:txBody>
      </p:sp>
      <p:sp>
        <p:nvSpPr>
          <p:cNvPr id="5" name="TextBox 4"/>
          <p:cNvSpPr txBox="1"/>
          <p:nvPr/>
        </p:nvSpPr>
        <p:spPr>
          <a:xfrm>
            <a:off x="495965" y="5722648"/>
            <a:ext cx="4497266" cy="1088668"/>
          </a:xfrm>
          <a:prstGeom prst="rect">
            <a:avLst/>
          </a:prstGeom>
          <a:noFill/>
        </p:spPr>
        <p:txBody>
          <a:bodyPr wrap="square" rtlCol="0">
            <a:spAutoFit/>
          </a:bodyPr>
          <a:lstStyle/>
          <a:p>
            <a:pPr defTabSz="1371579"/>
            <a:r>
              <a:rPr lang="en-US" sz="2100" dirty="0">
                <a:solidFill>
                  <a:srgbClr val="052B3E"/>
                </a:solidFill>
                <a:latin typeface="Calibri" panose="020F0502020204030204"/>
              </a:rPr>
              <a:t>Age: 19</a:t>
            </a:r>
          </a:p>
          <a:p>
            <a:pPr defTabSz="1371579"/>
            <a:r>
              <a:rPr lang="en-US" sz="2100" dirty="0">
                <a:solidFill>
                  <a:srgbClr val="052B3E"/>
                </a:solidFill>
                <a:latin typeface="Calibri" panose="020F0502020204030204"/>
              </a:rPr>
              <a:t>Occupation: Student 	</a:t>
            </a:r>
          </a:p>
          <a:p>
            <a:pPr defTabSz="1371579"/>
            <a:r>
              <a:rPr lang="en-US" sz="2100" dirty="0">
                <a:solidFill>
                  <a:srgbClr val="052B3E"/>
                </a:solidFill>
                <a:latin typeface="Calibri" panose="020F0502020204030204"/>
              </a:rPr>
              <a:t>Location: Tenali</a:t>
            </a:r>
          </a:p>
        </p:txBody>
      </p:sp>
      <p:sp>
        <p:nvSpPr>
          <p:cNvPr id="25" name="Rounded Rectangle 24"/>
          <p:cNvSpPr/>
          <p:nvPr/>
        </p:nvSpPr>
        <p:spPr>
          <a:xfrm>
            <a:off x="6270300" y="1035637"/>
            <a:ext cx="2354642" cy="5671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371579"/>
            <a:r>
              <a:rPr lang="en-US" sz="1650" dirty="0">
                <a:solidFill>
                  <a:schemeClr val="tx1"/>
                </a:solidFill>
                <a:latin typeface="Calibri" panose="020F0502020204030204"/>
              </a:rPr>
              <a:t>Tech-Savvy</a:t>
            </a:r>
          </a:p>
        </p:txBody>
      </p:sp>
      <p:pic>
        <p:nvPicPr>
          <p:cNvPr id="13" name="Picture 12"/>
          <p:cNvPicPr>
            <a:picLocks noChangeAspect="1"/>
          </p:cNvPicPr>
          <p:nvPr/>
        </p:nvPicPr>
        <p:blipFill>
          <a:blip r:embed="rId3">
            <a:duotone>
              <a:prstClr val="black"/>
              <a:schemeClr val="accent6">
                <a:tint val="45000"/>
                <a:satMod val="400000"/>
              </a:schemeClr>
            </a:duotone>
          </a:blip>
          <a:stretch>
            <a:fillRect/>
          </a:stretch>
        </p:blipFill>
        <p:spPr>
          <a:xfrm>
            <a:off x="609487" y="7527688"/>
            <a:ext cx="3553359" cy="2187914"/>
          </a:xfrm>
          <a:prstGeom prst="rect">
            <a:avLst/>
          </a:prstGeom>
        </p:spPr>
      </p:pic>
      <p:pic>
        <p:nvPicPr>
          <p:cNvPr id="15" name="Picture 14"/>
          <p:cNvPicPr>
            <a:picLocks noChangeAspect="1"/>
          </p:cNvPicPr>
          <p:nvPr/>
        </p:nvPicPr>
        <p:blipFill>
          <a:blip r:embed="rId4">
            <a:duotone>
              <a:prstClr val="black"/>
              <a:schemeClr val="accent3">
                <a:tint val="45000"/>
                <a:satMod val="400000"/>
              </a:schemeClr>
            </a:duotone>
          </a:blip>
          <a:stretch>
            <a:fillRect/>
          </a:stretch>
        </p:blipFill>
        <p:spPr>
          <a:xfrm>
            <a:off x="14213801" y="2715288"/>
            <a:ext cx="3254332" cy="2498557"/>
          </a:xfrm>
          <a:prstGeom prst="rect">
            <a:avLst/>
          </a:prstGeom>
        </p:spPr>
      </p:pic>
      <p:sp>
        <p:nvSpPr>
          <p:cNvPr id="16" name="Rectangle 15"/>
          <p:cNvSpPr/>
          <p:nvPr/>
        </p:nvSpPr>
        <p:spPr>
          <a:xfrm>
            <a:off x="522484" y="4477024"/>
            <a:ext cx="4093839" cy="106242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71579"/>
            <a:r>
              <a:rPr lang="en-US" sz="2100" b="1" dirty="0">
                <a:solidFill>
                  <a:prstClr val="white"/>
                </a:solidFill>
                <a:latin typeface="Calibri" panose="020F0502020204030204"/>
              </a:rPr>
              <a:t>Ethos </a:t>
            </a:r>
          </a:p>
        </p:txBody>
      </p:sp>
      <p:sp>
        <p:nvSpPr>
          <p:cNvPr id="17" name="TextBox 16"/>
          <p:cNvSpPr txBox="1"/>
          <p:nvPr/>
        </p:nvSpPr>
        <p:spPr>
          <a:xfrm>
            <a:off x="486195" y="195407"/>
            <a:ext cx="11351228" cy="840230"/>
          </a:xfrm>
          <a:prstGeom prst="rect">
            <a:avLst/>
          </a:prstGeom>
          <a:noFill/>
        </p:spPr>
        <p:txBody>
          <a:bodyPr wrap="square" rtlCol="0">
            <a:spAutoFit/>
          </a:bodyPr>
          <a:lstStyle/>
          <a:p>
            <a:pPr defTabSz="1371613">
              <a:lnSpc>
                <a:spcPct val="90000"/>
              </a:lnSpc>
              <a:spcBef>
                <a:spcPct val="0"/>
              </a:spcBef>
            </a:pPr>
            <a:r>
              <a:rPr lang="en-US" sz="5400" b="1" dirty="0"/>
              <a:t>Customer Persona</a:t>
            </a:r>
          </a:p>
        </p:txBody>
      </p:sp>
      <p:sp>
        <p:nvSpPr>
          <p:cNvPr id="2" name="Rectangle 1"/>
          <p:cNvSpPr/>
          <p:nvPr/>
        </p:nvSpPr>
        <p:spPr>
          <a:xfrm>
            <a:off x="495965" y="1825035"/>
            <a:ext cx="4120358" cy="2498557"/>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defTabSz="1371613"/>
            <a:r>
              <a:rPr lang="en-US" sz="2400" dirty="0">
                <a:solidFill>
                  <a:prstClr val="black"/>
                </a:solidFill>
                <a:latin typeface="Calibri" panose="020F0502020204030204"/>
              </a:rPr>
              <a:t>Photo </a:t>
            </a:r>
          </a:p>
        </p:txBody>
      </p:sp>
      <p:sp>
        <p:nvSpPr>
          <p:cNvPr id="18" name="Rounded Rectangle 17"/>
          <p:cNvSpPr/>
          <p:nvPr/>
        </p:nvSpPr>
        <p:spPr>
          <a:xfrm>
            <a:off x="8777729" y="1024258"/>
            <a:ext cx="2354642" cy="5671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371579"/>
            <a:r>
              <a:rPr lang="en-US" sz="1650" dirty="0">
                <a:solidFill>
                  <a:schemeClr val="tx1"/>
                </a:solidFill>
                <a:latin typeface="Calibri" panose="020F0502020204030204"/>
              </a:rPr>
              <a:t>Community Engagement</a:t>
            </a:r>
          </a:p>
        </p:txBody>
      </p:sp>
      <p:sp>
        <p:nvSpPr>
          <p:cNvPr id="19" name="Rounded Rectangle 18"/>
          <p:cNvSpPr/>
          <p:nvPr/>
        </p:nvSpPr>
        <p:spPr>
          <a:xfrm>
            <a:off x="11261640" y="1035637"/>
            <a:ext cx="2354642" cy="5671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371579"/>
            <a:r>
              <a:rPr lang="en-US" sz="1650" dirty="0">
                <a:solidFill>
                  <a:schemeClr val="tx1"/>
                </a:solidFill>
                <a:latin typeface="Calibri" panose="020F0502020204030204"/>
              </a:rPr>
              <a:t>Adaptive</a:t>
            </a:r>
          </a:p>
        </p:txBody>
      </p:sp>
      <p:sp>
        <p:nvSpPr>
          <p:cNvPr id="3" name="Rectangle 2"/>
          <p:cNvSpPr/>
          <p:nvPr/>
        </p:nvSpPr>
        <p:spPr>
          <a:xfrm>
            <a:off x="14171447" y="6620785"/>
            <a:ext cx="3889846" cy="3416320"/>
          </a:xfrm>
          <a:prstGeom prst="rect">
            <a:avLst/>
          </a:prstGeom>
          <a:solidFill>
            <a:srgbClr val="FFC000"/>
          </a:solidFill>
        </p:spPr>
        <p:txBody>
          <a:bodyPr wrap="square">
            <a:spAutoFit/>
          </a:bodyPr>
          <a:lstStyle/>
          <a:p>
            <a:pPr algn="just"/>
            <a:r>
              <a:rPr lang="en-US" sz="2400" dirty="0"/>
              <a:t>	</a:t>
            </a:r>
          </a:p>
          <a:p>
            <a:pPr algn="just"/>
            <a:r>
              <a:rPr lang="en-US" sz="2400" dirty="0"/>
              <a:t>The aim is to collect the information about your ideal customer persona who are likely to buy your product or service . It will help you tailor the user experience through targeted design</a:t>
            </a:r>
            <a:r>
              <a:rPr lang="en-US" dirty="0"/>
              <a:t>. </a:t>
            </a:r>
          </a:p>
        </p:txBody>
      </p:sp>
      <p:pic>
        <p:nvPicPr>
          <p:cNvPr id="20"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158195" y="6492815"/>
            <a:ext cx="655576" cy="637001"/>
          </a:xfrm>
          <a:prstGeom prst="rect">
            <a:avLst/>
          </a:prstGeom>
        </p:spPr>
      </p:pic>
      <p:pic>
        <p:nvPicPr>
          <p:cNvPr id="4" name="Picture Placeholder 31">
            <a:extLst>
              <a:ext uri="{FF2B5EF4-FFF2-40B4-BE49-F238E27FC236}">
                <a16:creationId xmlns:a16="http://schemas.microsoft.com/office/drawing/2014/main" id="{DF2F0E4D-5426-25C5-5C62-940351849D6A}"/>
              </a:ext>
            </a:extLst>
          </p:cNvPr>
          <p:cNvPicPr>
            <a:picLocks noChangeAspect="1"/>
          </p:cNvPicPr>
          <p:nvPr/>
        </p:nvPicPr>
        <p:blipFill>
          <a:blip r:embed="rId7"/>
          <a:srcRect t="10399" b="10399"/>
          <a:stretch/>
        </p:blipFill>
        <p:spPr>
          <a:xfrm>
            <a:off x="2252067" y="1896767"/>
            <a:ext cx="2257846" cy="2355091"/>
          </a:xfrm>
          <a:prstGeom prst="rect">
            <a:avLst/>
          </a:prstGeom>
        </p:spPr>
      </p:pic>
      <p:pic>
        <p:nvPicPr>
          <p:cNvPr id="6" name="Picture 4" descr="2,900+ Electronic Recycling Illustrations, Royalty-Free Vector Graphics &amp;  Clip Art - iStock | Electronic waste, Computer recycling, Electronics">
            <a:extLst>
              <a:ext uri="{FF2B5EF4-FFF2-40B4-BE49-F238E27FC236}">
                <a16:creationId xmlns:a16="http://schemas.microsoft.com/office/drawing/2014/main" id="{BA95D4BD-8BE9-3CB4-19A7-96F4F6E93DF8}"/>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16177954" y="249895"/>
            <a:ext cx="1883339" cy="1713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7498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5"/>
          <p:cNvSpPr txBox="1"/>
          <p:nvPr/>
        </p:nvSpPr>
        <p:spPr>
          <a:xfrm>
            <a:off x="738845" y="546240"/>
            <a:ext cx="12338484" cy="1022524"/>
          </a:xfrm>
          <a:prstGeom prst="rect">
            <a:avLst/>
          </a:prstGeom>
        </p:spPr>
        <p:txBody>
          <a:bodyPr wrap="square" lIns="0" tIns="0" rIns="0" bIns="0" rtlCol="0" anchor="t">
            <a:spAutoFit/>
          </a:bodyPr>
          <a:lstStyle/>
          <a:p>
            <a:pPr>
              <a:lnSpc>
                <a:spcPts val="8748"/>
              </a:lnSpc>
            </a:pPr>
            <a:r>
              <a:rPr lang="en-US" sz="6000" b="1" dirty="0">
                <a:solidFill>
                  <a:srgbClr val="FF0000"/>
                </a:solidFill>
                <a:latin typeface="Algerian" panose="04020705040A02060702" pitchFamily="82" charset="0"/>
              </a:rPr>
              <a:t>Value Proposition Canvas </a:t>
            </a:r>
          </a:p>
        </p:txBody>
      </p:sp>
      <p:sp>
        <p:nvSpPr>
          <p:cNvPr id="36" name="TextBox 35">
            <a:extLst>
              <a:ext uri="{FF2B5EF4-FFF2-40B4-BE49-F238E27FC236}">
                <a16:creationId xmlns:a16="http://schemas.microsoft.com/office/drawing/2014/main" id="{437D10F2-D825-4F14-8721-CF5105D60893}"/>
              </a:ext>
            </a:extLst>
          </p:cNvPr>
          <p:cNvSpPr txBox="1"/>
          <p:nvPr/>
        </p:nvSpPr>
        <p:spPr>
          <a:xfrm>
            <a:off x="16315796" y="685763"/>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sp>
        <p:nvSpPr>
          <p:cNvPr id="37" name="Rectangle 36">
            <a:extLst>
              <a:ext uri="{FF2B5EF4-FFF2-40B4-BE49-F238E27FC236}">
                <a16:creationId xmlns:a16="http://schemas.microsoft.com/office/drawing/2014/main" id="{5DE34494-019C-4AF1-907B-33245967C575}"/>
              </a:ext>
            </a:extLst>
          </p:cNvPr>
          <p:cNvSpPr/>
          <p:nvPr/>
        </p:nvSpPr>
        <p:spPr>
          <a:xfrm>
            <a:off x="16120031" y="284944"/>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grpSp>
        <p:nvGrpSpPr>
          <p:cNvPr id="7" name="Group 6"/>
          <p:cNvGrpSpPr/>
          <p:nvPr/>
        </p:nvGrpSpPr>
        <p:grpSpPr>
          <a:xfrm>
            <a:off x="536714" y="2168972"/>
            <a:ext cx="17372595" cy="7013969"/>
            <a:chOff x="991403" y="1275171"/>
            <a:chExt cx="6767464" cy="3203072"/>
          </a:xfrm>
        </p:grpSpPr>
        <p:grpSp>
          <p:nvGrpSpPr>
            <p:cNvPr id="14" name="Group 13"/>
            <p:cNvGrpSpPr/>
            <p:nvPr/>
          </p:nvGrpSpPr>
          <p:grpSpPr>
            <a:xfrm>
              <a:off x="2991814" y="2419869"/>
              <a:ext cx="2911566" cy="1229114"/>
              <a:chOff x="587719" y="1125830"/>
              <a:chExt cx="4350054" cy="1835386"/>
            </a:xfrm>
          </p:grpSpPr>
          <p:grpSp>
            <p:nvGrpSpPr>
              <p:cNvPr id="15" name="Group 14"/>
              <p:cNvGrpSpPr/>
              <p:nvPr/>
            </p:nvGrpSpPr>
            <p:grpSpPr>
              <a:xfrm>
                <a:off x="2884450" y="1125830"/>
                <a:ext cx="2053323" cy="1828800"/>
                <a:chOff x="2884450" y="1125830"/>
                <a:chExt cx="2053323" cy="1828800"/>
              </a:xfrm>
            </p:grpSpPr>
            <p:sp>
              <p:nvSpPr>
                <p:cNvPr id="25" name="Flowchart: Connector 24"/>
                <p:cNvSpPr/>
                <p:nvPr/>
              </p:nvSpPr>
              <p:spPr>
                <a:xfrm>
                  <a:off x="2884450" y="1125830"/>
                  <a:ext cx="1828800" cy="1828800"/>
                </a:xfrm>
                <a:prstGeom prst="flowChartConnector">
                  <a:avLst/>
                </a:prstGeom>
                <a:solidFill>
                  <a:srgbClr val="FFC000">
                    <a:lumMod val="60000"/>
                    <a:lumOff val="40000"/>
                  </a:srgbClr>
                </a:solidFill>
                <a:ln w="6350" cap="flat" cmpd="sng" algn="ctr">
                  <a:noFill/>
                  <a:prstDash val="solid"/>
                  <a:miter lim="800000"/>
                </a:ln>
                <a:effectLst/>
              </p:spPr>
              <p:txBody>
                <a:bodyPr rtlCol="0" anchor="ctr"/>
                <a:lstStyle/>
                <a:p>
                  <a:pPr algn="ctr" defTabSz="685818">
                    <a:defRPr/>
                  </a:pPr>
                  <a:endParaRPr lang="en-US" sz="3200" kern="0">
                    <a:solidFill>
                      <a:prstClr val="black"/>
                    </a:solidFill>
                    <a:latin typeface="Calibri" panose="020F0502020204030204"/>
                    <a:sym typeface="Arial"/>
                  </a:endParaRPr>
                </a:p>
              </p:txBody>
            </p:sp>
            <p:sp>
              <p:nvSpPr>
                <p:cNvPr id="26" name="Flowchart: Connector 25"/>
                <p:cNvSpPr/>
                <p:nvPr/>
              </p:nvSpPr>
              <p:spPr>
                <a:xfrm>
                  <a:off x="3646450" y="1887830"/>
                  <a:ext cx="304800" cy="304800"/>
                </a:xfrm>
                <a:prstGeom prst="flowChartConnector">
                  <a:avLst/>
                </a:prstGeom>
                <a:solidFill>
                  <a:srgbClr val="FFC000"/>
                </a:solidFill>
                <a:ln w="12700" cap="flat" cmpd="sng" algn="ctr">
                  <a:noFill/>
                  <a:prstDash val="solid"/>
                  <a:miter lim="800000"/>
                </a:ln>
                <a:effectLst/>
              </p:spPr>
              <p:txBody>
                <a:bodyPr rtlCol="0" anchor="ctr"/>
                <a:lstStyle/>
                <a:p>
                  <a:pPr algn="ctr" defTabSz="685818">
                    <a:defRPr/>
                  </a:pPr>
                  <a:endParaRPr lang="en-US" sz="3200" kern="0">
                    <a:solidFill>
                      <a:prstClr val="white"/>
                    </a:solidFill>
                    <a:latin typeface="Calibri" panose="020F0502020204030204"/>
                    <a:sym typeface="Arial"/>
                  </a:endParaRPr>
                </a:p>
              </p:txBody>
            </p:sp>
            <p:cxnSp>
              <p:nvCxnSpPr>
                <p:cNvPr id="27" name="Straight Arrow Connector 26"/>
                <p:cNvCxnSpPr>
                  <a:endCxn id="25" idx="2"/>
                </p:cNvCxnSpPr>
                <p:nvPr/>
              </p:nvCxnSpPr>
              <p:spPr>
                <a:xfrm flipH="1">
                  <a:off x="2884450" y="2040230"/>
                  <a:ext cx="762000" cy="0"/>
                </a:xfrm>
                <a:prstGeom prst="straightConnector1">
                  <a:avLst/>
                </a:prstGeom>
                <a:noFill/>
                <a:ln w="38100" cap="flat" cmpd="sng" algn="ctr">
                  <a:solidFill>
                    <a:srgbClr val="A5A5A5"/>
                  </a:solidFill>
                  <a:prstDash val="solid"/>
                  <a:miter lim="800000"/>
                  <a:tailEnd type="triangle"/>
                </a:ln>
                <a:effectLst/>
              </p:spPr>
            </p:cxnSp>
            <p:cxnSp>
              <p:nvCxnSpPr>
                <p:cNvPr id="28" name="Straight Connector 27"/>
                <p:cNvCxnSpPr>
                  <a:stCxn id="25" idx="7"/>
                  <a:endCxn id="26" idx="0"/>
                </p:cNvCxnSpPr>
                <p:nvPr/>
              </p:nvCxnSpPr>
              <p:spPr>
                <a:xfrm flipH="1">
                  <a:off x="3798850" y="1393652"/>
                  <a:ext cx="646578" cy="494178"/>
                </a:xfrm>
                <a:prstGeom prst="line">
                  <a:avLst/>
                </a:prstGeom>
                <a:noFill/>
                <a:ln w="28575" cap="flat" cmpd="sng" algn="ctr">
                  <a:solidFill>
                    <a:srgbClr val="A5A5A5"/>
                  </a:solidFill>
                  <a:prstDash val="solid"/>
                  <a:miter lim="800000"/>
                </a:ln>
                <a:effectLst/>
              </p:spPr>
            </p:cxnSp>
            <p:cxnSp>
              <p:nvCxnSpPr>
                <p:cNvPr id="29" name="Straight Connector 28"/>
                <p:cNvCxnSpPr>
                  <a:stCxn id="25" idx="5"/>
                  <a:endCxn id="26" idx="4"/>
                </p:cNvCxnSpPr>
                <p:nvPr/>
              </p:nvCxnSpPr>
              <p:spPr>
                <a:xfrm flipH="1" flipV="1">
                  <a:off x="3798850" y="2192630"/>
                  <a:ext cx="646578" cy="494178"/>
                </a:xfrm>
                <a:prstGeom prst="line">
                  <a:avLst/>
                </a:prstGeom>
                <a:noFill/>
                <a:ln w="28575" cap="flat" cmpd="sng" algn="ctr">
                  <a:solidFill>
                    <a:srgbClr val="A5A5A5"/>
                  </a:solidFill>
                  <a:prstDash val="solid"/>
                  <a:miter lim="800000"/>
                </a:ln>
                <a:effectLst/>
              </p:spPr>
            </p:cxnSp>
            <p:sp>
              <p:nvSpPr>
                <p:cNvPr id="30" name="TextBox 29"/>
                <p:cNvSpPr txBox="1"/>
                <p:nvPr/>
              </p:nvSpPr>
              <p:spPr>
                <a:xfrm>
                  <a:off x="4063533" y="1920026"/>
                  <a:ext cx="874240" cy="251858"/>
                </a:xfrm>
                <a:prstGeom prst="rect">
                  <a:avLst/>
                </a:prstGeom>
                <a:noFill/>
              </p:spPr>
              <p:txBody>
                <a:bodyPr wrap="square" rtlCol="0">
                  <a:spAutoFit/>
                </a:bodyPr>
                <a:lstStyle/>
                <a:p>
                  <a:pPr defTabSz="685818">
                    <a:defRPr/>
                  </a:pPr>
                  <a:r>
                    <a:rPr lang="en-US" b="1" kern="0">
                      <a:solidFill>
                        <a:srgbClr val="ED7D31">
                          <a:lumMod val="50000"/>
                        </a:srgbClr>
                      </a:solidFill>
                      <a:cs typeface="Arial"/>
                      <a:sym typeface="Arial"/>
                    </a:rPr>
                    <a:t>JOBS</a:t>
                  </a:r>
                </a:p>
              </p:txBody>
            </p:sp>
            <p:sp>
              <p:nvSpPr>
                <p:cNvPr id="31" name="TextBox 30"/>
                <p:cNvSpPr txBox="1"/>
                <p:nvPr/>
              </p:nvSpPr>
              <p:spPr>
                <a:xfrm>
                  <a:off x="3355370" y="2351186"/>
                  <a:ext cx="874240" cy="251858"/>
                </a:xfrm>
                <a:prstGeom prst="rect">
                  <a:avLst/>
                </a:prstGeom>
                <a:noFill/>
              </p:spPr>
              <p:txBody>
                <a:bodyPr wrap="square" rtlCol="0">
                  <a:spAutoFit/>
                </a:bodyPr>
                <a:lstStyle/>
                <a:p>
                  <a:pPr defTabSz="685818">
                    <a:defRPr/>
                  </a:pPr>
                  <a:r>
                    <a:rPr lang="en-US" b="1" kern="0">
                      <a:solidFill>
                        <a:srgbClr val="ED7D31">
                          <a:lumMod val="50000"/>
                        </a:srgbClr>
                      </a:solidFill>
                      <a:cs typeface="Arial"/>
                      <a:sym typeface="Arial"/>
                    </a:rPr>
                    <a:t>PAINS</a:t>
                  </a:r>
                </a:p>
              </p:txBody>
            </p:sp>
            <p:sp>
              <p:nvSpPr>
                <p:cNvPr id="32" name="TextBox 31"/>
                <p:cNvSpPr txBox="1"/>
                <p:nvPr/>
              </p:nvSpPr>
              <p:spPr>
                <a:xfrm>
                  <a:off x="3315382" y="1377594"/>
                  <a:ext cx="874240" cy="251858"/>
                </a:xfrm>
                <a:prstGeom prst="rect">
                  <a:avLst/>
                </a:prstGeom>
                <a:noFill/>
              </p:spPr>
              <p:txBody>
                <a:bodyPr wrap="square" rtlCol="0">
                  <a:spAutoFit/>
                </a:bodyPr>
                <a:lstStyle/>
                <a:p>
                  <a:pPr defTabSz="685818">
                    <a:defRPr/>
                  </a:pPr>
                  <a:r>
                    <a:rPr lang="en-US" b="1" kern="0">
                      <a:solidFill>
                        <a:srgbClr val="ED7D31">
                          <a:lumMod val="50000"/>
                        </a:srgbClr>
                      </a:solidFill>
                      <a:cs typeface="Arial"/>
                      <a:sym typeface="Arial"/>
                    </a:rPr>
                    <a:t>GAINS</a:t>
                  </a:r>
                </a:p>
              </p:txBody>
            </p:sp>
          </p:grpSp>
          <p:grpSp>
            <p:nvGrpSpPr>
              <p:cNvPr id="16" name="Group 15"/>
              <p:cNvGrpSpPr/>
              <p:nvPr/>
            </p:nvGrpSpPr>
            <p:grpSpPr>
              <a:xfrm>
                <a:off x="587719" y="1125830"/>
                <a:ext cx="2080915" cy="1835386"/>
                <a:chOff x="587719" y="1125830"/>
                <a:chExt cx="2080915" cy="1835386"/>
              </a:xfrm>
            </p:grpSpPr>
            <p:sp>
              <p:nvSpPr>
                <p:cNvPr id="17" name="Rectangle 16"/>
                <p:cNvSpPr/>
                <p:nvPr/>
              </p:nvSpPr>
              <p:spPr>
                <a:xfrm>
                  <a:off x="653143" y="1125830"/>
                  <a:ext cx="1828800" cy="1828800"/>
                </a:xfrm>
                <a:prstGeom prst="rect">
                  <a:avLst/>
                </a:prstGeom>
                <a:solidFill>
                  <a:srgbClr val="70AD47">
                    <a:lumMod val="60000"/>
                    <a:lumOff val="40000"/>
                  </a:srgbClr>
                </a:solidFill>
                <a:ln w="12700" cap="flat" cmpd="sng" algn="ctr">
                  <a:noFill/>
                  <a:prstDash val="solid"/>
                  <a:miter lim="800000"/>
                </a:ln>
                <a:effectLst/>
              </p:spPr>
              <p:txBody>
                <a:bodyPr rtlCol="0" anchor="ctr"/>
                <a:lstStyle/>
                <a:p>
                  <a:pPr algn="ctr" defTabSz="685818">
                    <a:defRPr/>
                  </a:pPr>
                  <a:endParaRPr lang="en-US" sz="3200" kern="0">
                    <a:solidFill>
                      <a:prstClr val="white"/>
                    </a:solidFill>
                    <a:latin typeface="Calibri" panose="020F0502020204030204"/>
                    <a:sym typeface="Arial"/>
                  </a:endParaRPr>
                </a:p>
              </p:txBody>
            </p:sp>
            <p:sp>
              <p:nvSpPr>
                <p:cNvPr id="18" name="Flowchart: Connector 17"/>
                <p:cNvSpPr/>
                <p:nvPr/>
              </p:nvSpPr>
              <p:spPr>
                <a:xfrm>
                  <a:off x="1415143" y="1891123"/>
                  <a:ext cx="304800" cy="304800"/>
                </a:xfrm>
                <a:prstGeom prst="flowChartConnector">
                  <a:avLst/>
                </a:prstGeom>
                <a:solidFill>
                  <a:srgbClr val="70AD47">
                    <a:lumMod val="75000"/>
                  </a:srgbClr>
                </a:solidFill>
                <a:ln w="12700" cap="flat" cmpd="sng" algn="ctr">
                  <a:noFill/>
                  <a:prstDash val="solid"/>
                  <a:miter lim="800000"/>
                </a:ln>
                <a:effectLst/>
              </p:spPr>
              <p:txBody>
                <a:bodyPr rtlCol="0" anchor="ctr"/>
                <a:lstStyle/>
                <a:p>
                  <a:pPr algn="ctr" defTabSz="685818">
                    <a:defRPr/>
                  </a:pPr>
                  <a:endParaRPr lang="en-US" sz="3200" kern="0">
                    <a:solidFill>
                      <a:prstClr val="white"/>
                    </a:solidFill>
                    <a:latin typeface="Calibri" panose="020F0502020204030204"/>
                    <a:sym typeface="Arial"/>
                  </a:endParaRPr>
                </a:p>
              </p:txBody>
            </p:sp>
            <p:cxnSp>
              <p:nvCxnSpPr>
                <p:cNvPr id="19" name="Straight Arrow Connector 18"/>
                <p:cNvCxnSpPr>
                  <a:endCxn id="17" idx="3"/>
                </p:cNvCxnSpPr>
                <p:nvPr/>
              </p:nvCxnSpPr>
              <p:spPr>
                <a:xfrm>
                  <a:off x="1738265" y="2040230"/>
                  <a:ext cx="743678" cy="0"/>
                </a:xfrm>
                <a:prstGeom prst="straightConnector1">
                  <a:avLst/>
                </a:prstGeom>
                <a:noFill/>
                <a:ln w="38100" cap="flat" cmpd="sng" algn="ctr">
                  <a:solidFill>
                    <a:srgbClr val="A5A5A5"/>
                  </a:solidFill>
                  <a:prstDash val="solid"/>
                  <a:miter lim="800000"/>
                  <a:tailEnd type="triangle"/>
                </a:ln>
                <a:effectLst/>
              </p:spPr>
            </p:cxnSp>
            <p:cxnSp>
              <p:nvCxnSpPr>
                <p:cNvPr id="20" name="Straight Connector 19"/>
                <p:cNvCxnSpPr>
                  <a:stCxn id="18" idx="0"/>
                </p:cNvCxnSpPr>
                <p:nvPr/>
              </p:nvCxnSpPr>
              <p:spPr>
                <a:xfrm flipH="1" flipV="1">
                  <a:off x="653143" y="1125830"/>
                  <a:ext cx="914400" cy="765293"/>
                </a:xfrm>
                <a:prstGeom prst="line">
                  <a:avLst/>
                </a:prstGeom>
                <a:noFill/>
                <a:ln w="38100" cap="flat" cmpd="sng" algn="ctr">
                  <a:solidFill>
                    <a:srgbClr val="A5A5A5"/>
                  </a:solidFill>
                  <a:prstDash val="solid"/>
                  <a:miter lim="800000"/>
                </a:ln>
                <a:effectLst/>
              </p:spPr>
            </p:cxnSp>
            <p:cxnSp>
              <p:nvCxnSpPr>
                <p:cNvPr id="21" name="Straight Connector 20"/>
                <p:cNvCxnSpPr/>
                <p:nvPr/>
              </p:nvCxnSpPr>
              <p:spPr>
                <a:xfrm flipH="1">
                  <a:off x="653143" y="2202509"/>
                  <a:ext cx="925766" cy="758707"/>
                </a:xfrm>
                <a:prstGeom prst="line">
                  <a:avLst/>
                </a:prstGeom>
                <a:noFill/>
                <a:ln w="38100" cap="flat" cmpd="sng" algn="ctr">
                  <a:solidFill>
                    <a:srgbClr val="A5A5A5"/>
                  </a:solidFill>
                  <a:prstDash val="solid"/>
                  <a:miter lim="800000"/>
                </a:ln>
                <a:effectLst/>
              </p:spPr>
            </p:cxnSp>
            <p:sp>
              <p:nvSpPr>
                <p:cNvPr id="22" name="TextBox 21"/>
                <p:cNvSpPr txBox="1"/>
                <p:nvPr/>
              </p:nvSpPr>
              <p:spPr>
                <a:xfrm>
                  <a:off x="1298136" y="1377593"/>
                  <a:ext cx="1277154" cy="251858"/>
                </a:xfrm>
                <a:prstGeom prst="rect">
                  <a:avLst/>
                </a:prstGeom>
                <a:noFill/>
              </p:spPr>
              <p:txBody>
                <a:bodyPr wrap="square" rtlCol="0">
                  <a:spAutoFit/>
                </a:bodyPr>
                <a:lstStyle/>
                <a:p>
                  <a:pPr defTabSz="685818">
                    <a:defRPr/>
                  </a:pPr>
                  <a:r>
                    <a:rPr lang="en-US" b="1" kern="0">
                      <a:solidFill>
                        <a:srgbClr val="70AD47">
                          <a:lumMod val="50000"/>
                        </a:srgbClr>
                      </a:solidFill>
                      <a:cs typeface="Arial"/>
                      <a:sym typeface="Arial"/>
                    </a:rPr>
                    <a:t>GAIN CREATORS </a:t>
                  </a:r>
                </a:p>
              </p:txBody>
            </p:sp>
            <p:sp>
              <p:nvSpPr>
                <p:cNvPr id="23" name="TextBox 22"/>
                <p:cNvSpPr txBox="1"/>
                <p:nvPr/>
              </p:nvSpPr>
              <p:spPr>
                <a:xfrm>
                  <a:off x="1391480" y="2351187"/>
                  <a:ext cx="1277154" cy="251858"/>
                </a:xfrm>
                <a:prstGeom prst="rect">
                  <a:avLst/>
                </a:prstGeom>
                <a:noFill/>
              </p:spPr>
              <p:txBody>
                <a:bodyPr wrap="square" rtlCol="0">
                  <a:spAutoFit/>
                </a:bodyPr>
                <a:lstStyle/>
                <a:p>
                  <a:pPr defTabSz="685818">
                    <a:defRPr/>
                  </a:pPr>
                  <a:r>
                    <a:rPr lang="en-US" b="1" kern="0">
                      <a:solidFill>
                        <a:srgbClr val="70AD47">
                          <a:lumMod val="50000"/>
                        </a:srgbClr>
                      </a:solidFill>
                      <a:cs typeface="Arial"/>
                      <a:sym typeface="Arial"/>
                    </a:rPr>
                    <a:t>PAIN KILLERS</a:t>
                  </a:r>
                </a:p>
              </p:txBody>
            </p:sp>
            <p:sp>
              <p:nvSpPr>
                <p:cNvPr id="24" name="TextBox 23"/>
                <p:cNvSpPr txBox="1"/>
                <p:nvPr/>
              </p:nvSpPr>
              <p:spPr>
                <a:xfrm>
                  <a:off x="587719" y="1764605"/>
                  <a:ext cx="1277154" cy="440751"/>
                </a:xfrm>
                <a:prstGeom prst="rect">
                  <a:avLst/>
                </a:prstGeom>
                <a:noFill/>
              </p:spPr>
              <p:txBody>
                <a:bodyPr wrap="square" rtlCol="0">
                  <a:spAutoFit/>
                </a:bodyPr>
                <a:lstStyle/>
                <a:p>
                  <a:pPr defTabSz="685818">
                    <a:defRPr/>
                  </a:pPr>
                  <a:r>
                    <a:rPr lang="en-US" b="1" kern="0">
                      <a:solidFill>
                        <a:srgbClr val="70AD47">
                          <a:lumMod val="50000"/>
                        </a:srgbClr>
                      </a:solidFill>
                      <a:cs typeface="Arial"/>
                      <a:sym typeface="Arial"/>
                    </a:rPr>
                    <a:t>PRODUCT/ </a:t>
                  </a:r>
                </a:p>
                <a:p>
                  <a:pPr defTabSz="685818">
                    <a:defRPr/>
                  </a:pPr>
                  <a:r>
                    <a:rPr lang="en-US" b="1" kern="0">
                      <a:solidFill>
                        <a:srgbClr val="70AD47">
                          <a:lumMod val="50000"/>
                        </a:srgbClr>
                      </a:solidFill>
                      <a:cs typeface="Arial"/>
                      <a:sym typeface="Arial"/>
                    </a:rPr>
                    <a:t>SERVICE</a:t>
                  </a:r>
                </a:p>
              </p:txBody>
            </p:sp>
          </p:grpSp>
        </p:grpSp>
        <p:cxnSp>
          <p:nvCxnSpPr>
            <p:cNvPr id="33" name="Straight Connector 32"/>
            <p:cNvCxnSpPr/>
            <p:nvPr/>
          </p:nvCxnSpPr>
          <p:spPr>
            <a:xfrm flipV="1">
              <a:off x="3639097" y="1771429"/>
              <a:ext cx="7608" cy="648440"/>
            </a:xfrm>
            <a:prstGeom prst="line">
              <a:avLst/>
            </a:prstGeom>
            <a:noFill/>
            <a:ln w="19050" cap="flat" cmpd="sng" algn="ctr">
              <a:solidFill>
                <a:srgbClr val="70AD47"/>
              </a:solidFill>
              <a:prstDash val="solid"/>
              <a:miter lim="800000"/>
            </a:ln>
            <a:effectLst/>
          </p:spPr>
        </p:cxnSp>
        <p:cxnSp>
          <p:nvCxnSpPr>
            <p:cNvPr id="34" name="Straight Connector 33"/>
            <p:cNvCxnSpPr/>
            <p:nvPr/>
          </p:nvCxnSpPr>
          <p:spPr>
            <a:xfrm flipH="1" flipV="1">
              <a:off x="2949027" y="1775840"/>
              <a:ext cx="706208" cy="6152"/>
            </a:xfrm>
            <a:prstGeom prst="line">
              <a:avLst/>
            </a:prstGeom>
            <a:noFill/>
            <a:ln w="19050" cap="flat" cmpd="sng" algn="ctr">
              <a:solidFill>
                <a:srgbClr val="70AD47"/>
              </a:solidFill>
              <a:prstDash val="solid"/>
              <a:miter lim="800000"/>
            </a:ln>
            <a:effectLst/>
          </p:spPr>
        </p:cxnSp>
        <p:sp>
          <p:nvSpPr>
            <p:cNvPr id="35" name="TextBox 34"/>
            <p:cNvSpPr txBox="1"/>
            <p:nvPr/>
          </p:nvSpPr>
          <p:spPr>
            <a:xfrm>
              <a:off x="991403" y="1341933"/>
              <a:ext cx="1949094" cy="534099"/>
            </a:xfrm>
            <a:prstGeom prst="rect">
              <a:avLst/>
            </a:prstGeom>
            <a:noFill/>
            <a:ln>
              <a:solidFill>
                <a:srgbClr val="E7E6E6">
                  <a:lumMod val="50000"/>
                </a:srgbClr>
              </a:solidFill>
            </a:ln>
          </p:spPr>
          <p:txBody>
            <a:bodyPr wrap="square" rtlCol="0">
              <a:spAutoFit/>
            </a:bodyPr>
            <a:lstStyle/>
            <a:p>
              <a:pPr defTabSz="685818">
                <a:defRPr/>
              </a:pPr>
              <a:r>
                <a:rPr lang="en-US" sz="1400" kern="0" dirty="0">
                  <a:solidFill>
                    <a:prstClr val="white">
                      <a:lumMod val="50000"/>
                    </a:prstClr>
                  </a:solidFill>
                  <a:cs typeface="Arial"/>
                  <a:sym typeface="Arial"/>
                </a:rPr>
                <a:t> </a:t>
              </a:r>
            </a:p>
            <a:p>
              <a:pPr marL="128592" indent="-128592" defTabSz="685818">
                <a:buFont typeface="Wingdings" panose="05000000000000000000" pitchFamily="2" charset="2"/>
                <a:buChar char="à"/>
                <a:defRPr/>
              </a:pPr>
              <a:r>
                <a:rPr lang="pt-BR" sz="1400" b="1" i="1" kern="0" dirty="0">
                  <a:solidFill>
                    <a:prstClr val="black"/>
                  </a:solidFill>
                  <a:cs typeface="Arial"/>
                  <a:sym typeface="Arial"/>
                </a:rPr>
                <a:t>What do you offer that makes the customers happy?</a:t>
              </a:r>
            </a:p>
            <a:p>
              <a:pPr marL="128592" indent="-128592" defTabSz="685818">
                <a:buFont typeface="Wingdings" panose="05000000000000000000" pitchFamily="2" charset="2"/>
                <a:buChar char="à"/>
                <a:defRPr/>
              </a:pPr>
              <a:endParaRPr lang="en-US" sz="1400" kern="0" dirty="0">
                <a:cs typeface="Arial"/>
                <a:sym typeface="Wingdings" panose="05000000000000000000" pitchFamily="2" charset="2"/>
              </a:endParaRPr>
            </a:p>
            <a:p>
              <a:pPr defTabSz="685818">
                <a:defRPr/>
              </a:pPr>
              <a:r>
                <a:rPr lang="en-US" sz="1400" kern="0" dirty="0">
                  <a:cs typeface="Arial"/>
                  <a:sym typeface="Wingdings" panose="05000000000000000000" pitchFamily="2" charset="2"/>
                </a:rPr>
                <a:t>Customers used to be very happy for our work and used to praise us for getting more achievements in our daily life. </a:t>
              </a:r>
            </a:p>
          </p:txBody>
        </p:sp>
        <p:cxnSp>
          <p:nvCxnSpPr>
            <p:cNvPr id="38" name="Straight Connector 37"/>
            <p:cNvCxnSpPr/>
            <p:nvPr/>
          </p:nvCxnSpPr>
          <p:spPr>
            <a:xfrm flipV="1">
              <a:off x="3639097" y="3644573"/>
              <a:ext cx="0" cy="385285"/>
            </a:xfrm>
            <a:prstGeom prst="line">
              <a:avLst/>
            </a:prstGeom>
            <a:noFill/>
            <a:ln w="19050" cap="flat" cmpd="sng" algn="ctr">
              <a:solidFill>
                <a:srgbClr val="70AD47"/>
              </a:solidFill>
              <a:prstDash val="solid"/>
              <a:miter lim="800000"/>
            </a:ln>
            <a:effectLst/>
          </p:spPr>
        </p:cxnSp>
        <p:cxnSp>
          <p:nvCxnSpPr>
            <p:cNvPr id="39" name="Straight Connector 38"/>
            <p:cNvCxnSpPr>
              <a:cxnSpLocks/>
            </p:cNvCxnSpPr>
            <p:nvPr/>
          </p:nvCxnSpPr>
          <p:spPr>
            <a:xfrm flipH="1" flipV="1">
              <a:off x="2814378" y="4029857"/>
              <a:ext cx="840857" cy="1839"/>
            </a:xfrm>
            <a:prstGeom prst="line">
              <a:avLst/>
            </a:prstGeom>
            <a:noFill/>
            <a:ln w="19050" cap="flat" cmpd="sng" algn="ctr">
              <a:solidFill>
                <a:srgbClr val="70AD47"/>
              </a:solidFill>
              <a:prstDash val="solid"/>
              <a:miter lim="800000"/>
            </a:ln>
            <a:effectLst/>
          </p:spPr>
        </p:cxnSp>
        <p:sp>
          <p:nvSpPr>
            <p:cNvPr id="40" name="TextBox 39"/>
            <p:cNvSpPr txBox="1"/>
            <p:nvPr/>
          </p:nvSpPr>
          <p:spPr>
            <a:xfrm>
              <a:off x="1010229" y="3648983"/>
              <a:ext cx="1804149" cy="829260"/>
            </a:xfrm>
            <a:prstGeom prst="rect">
              <a:avLst/>
            </a:prstGeom>
            <a:noFill/>
            <a:ln>
              <a:solidFill>
                <a:srgbClr val="E7E6E6">
                  <a:lumMod val="50000"/>
                </a:srgbClr>
              </a:solidFill>
            </a:ln>
          </p:spPr>
          <p:txBody>
            <a:bodyPr wrap="square" rtlCol="0">
              <a:spAutoFit/>
            </a:bodyPr>
            <a:lstStyle/>
            <a:p>
              <a:pPr defTabSz="685818">
                <a:defRPr/>
              </a:pPr>
              <a:endParaRPr lang="en-US" sz="1400" kern="0" dirty="0">
                <a:solidFill>
                  <a:prstClr val="white">
                    <a:lumMod val="50000"/>
                  </a:prstClr>
                </a:solidFill>
                <a:cs typeface="Arial"/>
                <a:sym typeface="Wingdings" panose="05000000000000000000" pitchFamily="2" charset="2"/>
              </a:endParaRPr>
            </a:p>
            <a:p>
              <a:pPr marL="128592" indent="-128592" defTabSz="685818">
                <a:buFont typeface="Wingdings" panose="05000000000000000000" pitchFamily="2" charset="2"/>
                <a:buChar char="à"/>
                <a:defRPr/>
              </a:pPr>
              <a:r>
                <a:rPr lang="pt-BR" sz="1400" b="1" i="1" kern="0" dirty="0">
                  <a:solidFill>
                    <a:prstClr val="black"/>
                  </a:solidFill>
                  <a:cs typeface="Arial"/>
                  <a:sym typeface="Arial"/>
                </a:rPr>
                <a:t>Which features of your offering relieve the customer's pains?</a:t>
              </a:r>
              <a:endParaRPr lang="en-US" sz="1400" b="1" kern="0" dirty="0">
                <a:solidFill>
                  <a:prstClr val="black"/>
                </a:solidFill>
                <a:cs typeface="Arial"/>
                <a:sym typeface="Arial"/>
              </a:endParaRPr>
            </a:p>
            <a:p>
              <a:pPr defTabSz="685818">
                <a:defRPr/>
              </a:pPr>
              <a:endParaRPr lang="en-US" sz="1400" kern="0" dirty="0">
                <a:solidFill>
                  <a:prstClr val="white">
                    <a:lumMod val="50000"/>
                  </a:prstClr>
                </a:solidFill>
                <a:cs typeface="Arial"/>
                <a:sym typeface="Wingdings" panose="05000000000000000000" pitchFamily="2" charset="2"/>
              </a:endParaRPr>
            </a:p>
            <a:p>
              <a:pPr defTabSz="685818">
                <a:defRPr/>
              </a:pPr>
              <a:r>
                <a:rPr lang="en-US" sz="1400" kern="0" dirty="0">
                  <a:cs typeface="Arial"/>
                  <a:sym typeface="Wingdings" panose="05000000000000000000" pitchFamily="2" charset="2"/>
                </a:rPr>
                <a:t>At first they feel various unusual things about us but after that they get satisfied with their needs by getting their recycled products and which become more useful for their needs and recommendations.</a:t>
              </a:r>
            </a:p>
          </p:txBody>
        </p:sp>
        <p:cxnSp>
          <p:nvCxnSpPr>
            <p:cNvPr id="41" name="Straight Connector 40"/>
            <p:cNvCxnSpPr/>
            <p:nvPr/>
          </p:nvCxnSpPr>
          <p:spPr>
            <a:xfrm flipH="1">
              <a:off x="3515381" y="2838188"/>
              <a:ext cx="36888" cy="0"/>
            </a:xfrm>
            <a:prstGeom prst="line">
              <a:avLst/>
            </a:prstGeom>
            <a:noFill/>
            <a:ln w="19050" cap="flat" cmpd="sng" algn="ctr">
              <a:solidFill>
                <a:srgbClr val="70AD47"/>
              </a:solidFill>
              <a:prstDash val="solid"/>
              <a:miter lim="800000"/>
            </a:ln>
            <a:effectLst/>
          </p:spPr>
        </p:cxnSp>
        <p:cxnSp>
          <p:nvCxnSpPr>
            <p:cNvPr id="42" name="Straight Connector 41"/>
            <p:cNvCxnSpPr/>
            <p:nvPr/>
          </p:nvCxnSpPr>
          <p:spPr>
            <a:xfrm flipV="1">
              <a:off x="2899064" y="2419868"/>
              <a:ext cx="0" cy="1182920"/>
            </a:xfrm>
            <a:prstGeom prst="line">
              <a:avLst/>
            </a:prstGeom>
            <a:noFill/>
            <a:ln w="19050" cap="flat" cmpd="sng" algn="ctr">
              <a:solidFill>
                <a:srgbClr val="70AD47"/>
              </a:solidFill>
              <a:prstDash val="solid"/>
              <a:miter lim="800000"/>
            </a:ln>
            <a:effectLst/>
          </p:spPr>
        </p:cxnSp>
        <p:cxnSp>
          <p:nvCxnSpPr>
            <p:cNvPr id="43" name="Straight Connector 42"/>
            <p:cNvCxnSpPr/>
            <p:nvPr/>
          </p:nvCxnSpPr>
          <p:spPr>
            <a:xfrm flipV="1">
              <a:off x="5141079" y="1771429"/>
              <a:ext cx="0" cy="648440"/>
            </a:xfrm>
            <a:prstGeom prst="line">
              <a:avLst/>
            </a:prstGeom>
            <a:noFill/>
            <a:ln w="19050" cap="flat" cmpd="sng" algn="ctr">
              <a:solidFill>
                <a:srgbClr val="FFC000"/>
              </a:solidFill>
              <a:prstDash val="solid"/>
              <a:miter lim="800000"/>
            </a:ln>
            <a:effectLst/>
          </p:spPr>
        </p:cxnSp>
        <p:cxnSp>
          <p:nvCxnSpPr>
            <p:cNvPr id="44" name="Straight Connector 43"/>
            <p:cNvCxnSpPr>
              <a:cxnSpLocks/>
            </p:cNvCxnSpPr>
            <p:nvPr/>
          </p:nvCxnSpPr>
          <p:spPr>
            <a:xfrm flipH="1">
              <a:off x="5136823" y="1781993"/>
              <a:ext cx="668957" cy="1167"/>
            </a:xfrm>
            <a:prstGeom prst="line">
              <a:avLst/>
            </a:prstGeom>
            <a:noFill/>
            <a:ln w="19050" cap="flat" cmpd="sng" algn="ctr">
              <a:solidFill>
                <a:srgbClr val="FFC000"/>
              </a:solidFill>
              <a:prstDash val="solid"/>
              <a:miter lim="800000"/>
            </a:ln>
            <a:effectLst/>
          </p:spPr>
        </p:cxnSp>
        <p:sp>
          <p:nvSpPr>
            <p:cNvPr id="45" name="TextBox 44"/>
            <p:cNvSpPr txBox="1"/>
            <p:nvPr/>
          </p:nvSpPr>
          <p:spPr>
            <a:xfrm>
              <a:off x="5822840" y="1275171"/>
              <a:ext cx="1936027" cy="720331"/>
            </a:xfrm>
            <a:prstGeom prst="rect">
              <a:avLst/>
            </a:prstGeom>
            <a:noFill/>
            <a:ln>
              <a:solidFill>
                <a:srgbClr val="E7E6E6">
                  <a:lumMod val="50000"/>
                </a:srgbClr>
              </a:solidFill>
            </a:ln>
          </p:spPr>
          <p:txBody>
            <a:bodyPr wrap="square" lIns="68580" tIns="34290" rIns="68580" bIns="34290" rtlCol="0" anchor="t">
              <a:spAutoFit/>
            </a:bodyPr>
            <a:lstStyle/>
            <a:p>
              <a:pPr defTabSz="685818">
                <a:defRPr/>
              </a:pPr>
              <a:r>
                <a:rPr lang="en-US" sz="1400" kern="0" dirty="0">
                  <a:solidFill>
                    <a:prstClr val="white">
                      <a:lumMod val="50000"/>
                    </a:prstClr>
                  </a:solidFill>
                  <a:cs typeface="Arial"/>
                  <a:sym typeface="Arial"/>
                </a:rPr>
                <a:t>I would </a:t>
              </a:r>
              <a:r>
                <a:rPr lang="en-US" sz="1400" b="1" kern="0" dirty="0">
                  <a:solidFill>
                    <a:prstClr val="white">
                      <a:lumMod val="50000"/>
                    </a:prstClr>
                  </a:solidFill>
                  <a:cs typeface="Arial"/>
                  <a:sym typeface="Arial"/>
                </a:rPr>
                <a:t>LOVE</a:t>
              </a:r>
              <a:r>
                <a:rPr lang="en-US" sz="1400" kern="0" dirty="0">
                  <a:solidFill>
                    <a:prstClr val="white">
                      <a:lumMod val="50000"/>
                    </a:prstClr>
                  </a:solidFill>
                  <a:cs typeface="Arial"/>
                  <a:sym typeface="Arial"/>
                </a:rPr>
                <a:t> it if: </a:t>
              </a:r>
            </a:p>
            <a:p>
              <a:pPr defTabSz="685818">
                <a:defRPr/>
              </a:pPr>
              <a:endParaRPr lang="en-US" sz="1400" kern="0" dirty="0">
                <a:solidFill>
                  <a:prstClr val="white">
                    <a:lumMod val="50000"/>
                  </a:prstClr>
                </a:solidFill>
                <a:cs typeface="Arial"/>
                <a:sym typeface="Arial"/>
              </a:endParaRPr>
            </a:p>
            <a:p>
              <a:pPr marL="128118" indent="-128118" defTabSz="685818">
                <a:buFont typeface="Wingdings" panose="05000000000000000000" pitchFamily="2" charset="2"/>
                <a:buChar char="à"/>
                <a:defRPr/>
              </a:pPr>
              <a:r>
                <a:rPr lang="en-US" sz="1400" kern="0" dirty="0">
                  <a:solidFill>
                    <a:prstClr val="white">
                      <a:lumMod val="50000"/>
                    </a:prstClr>
                  </a:solidFill>
                  <a:cs typeface="Arial"/>
                  <a:sym typeface="Wingdings" panose="05000000000000000000" pitchFamily="2" charset="2"/>
                </a:rPr>
                <a:t>?</a:t>
              </a:r>
              <a:r>
                <a:rPr lang="pt-BR" sz="1400" i="1" kern="0" dirty="0">
                  <a:solidFill>
                    <a:prstClr val="black"/>
                  </a:solidFill>
                  <a:cs typeface="Arial"/>
                  <a:sym typeface="Arial"/>
                </a:rPr>
                <a:t> What would make the customer happy? </a:t>
              </a:r>
              <a:endParaRPr lang="pt-BR" sz="1400" i="1" kern="0" dirty="0">
                <a:solidFill>
                  <a:prstClr val="black"/>
                </a:solidFill>
                <a:cs typeface="Calibri" panose="020F0502020204030204"/>
                <a:sym typeface="Arial"/>
              </a:endParaRPr>
            </a:p>
            <a:p>
              <a:pPr marL="128118" indent="-128118" defTabSz="685818">
                <a:buFont typeface="Wingdings" panose="05000000000000000000" pitchFamily="2" charset="2"/>
                <a:buChar char="à"/>
                <a:defRPr/>
              </a:pPr>
              <a:r>
                <a:rPr lang="pt-BR" sz="1400" i="1" kern="0" dirty="0">
                  <a:solidFill>
                    <a:prstClr val="black"/>
                  </a:solidFill>
                  <a:cs typeface="Arial"/>
                  <a:sym typeface="Arial"/>
                </a:rPr>
                <a:t>? What do the clients want when facing the problem?</a:t>
              </a:r>
              <a:endParaRPr lang="pt-BR" sz="1400" i="1" kern="0" dirty="0">
                <a:solidFill>
                  <a:prstClr val="white">
                    <a:lumMod val="50000"/>
                  </a:prstClr>
                </a:solidFill>
                <a:cs typeface="Calibri" panose="020F0502020204030204"/>
                <a:sym typeface="Arial"/>
              </a:endParaRPr>
            </a:p>
            <a:p>
              <a:pPr marL="128118" indent="-128118" defTabSz="685818">
                <a:buFont typeface="Wingdings" panose="05000000000000000000" pitchFamily="2" charset="2"/>
                <a:buChar char="à"/>
                <a:defRPr/>
              </a:pPr>
              <a:endParaRPr lang="pt-BR" sz="1400" i="1" kern="0" dirty="0">
                <a:solidFill>
                  <a:srgbClr val="000000"/>
                </a:solidFill>
                <a:highlight>
                  <a:srgbClr val="FFFF00"/>
                </a:highlight>
                <a:cs typeface="Calibri"/>
                <a:sym typeface="Arial"/>
              </a:endParaRPr>
            </a:p>
            <a:p>
              <a:pPr defTabSz="685818">
                <a:defRPr/>
              </a:pPr>
              <a:r>
                <a:rPr lang="pt-BR" sz="1400" i="1" kern="0" dirty="0">
                  <a:solidFill>
                    <a:srgbClr val="000000"/>
                  </a:solidFill>
                  <a:cs typeface="Calibri"/>
                  <a:sym typeface="Arial"/>
                </a:rPr>
                <a:t>This refers to the feeling/action of customers before he gets in contact with your solution.</a:t>
              </a:r>
            </a:p>
          </p:txBody>
        </p:sp>
        <p:cxnSp>
          <p:nvCxnSpPr>
            <p:cNvPr id="46" name="Straight Connector 45"/>
            <p:cNvCxnSpPr/>
            <p:nvPr/>
          </p:nvCxnSpPr>
          <p:spPr>
            <a:xfrm>
              <a:off x="5824125" y="2947312"/>
              <a:ext cx="151861" cy="2850"/>
            </a:xfrm>
            <a:prstGeom prst="line">
              <a:avLst/>
            </a:prstGeom>
            <a:noFill/>
            <a:ln w="6350" cap="flat" cmpd="sng" algn="ctr">
              <a:solidFill>
                <a:srgbClr val="ED7D31"/>
              </a:solidFill>
              <a:prstDash val="solid"/>
              <a:miter lim="800000"/>
            </a:ln>
            <a:effectLst/>
          </p:spPr>
        </p:cxnSp>
        <p:cxnSp>
          <p:nvCxnSpPr>
            <p:cNvPr id="47" name="Straight Connector 46"/>
            <p:cNvCxnSpPr/>
            <p:nvPr/>
          </p:nvCxnSpPr>
          <p:spPr>
            <a:xfrm flipH="1" flipV="1">
              <a:off x="5963697" y="2419869"/>
              <a:ext cx="8108" cy="1082870"/>
            </a:xfrm>
            <a:prstGeom prst="line">
              <a:avLst/>
            </a:prstGeom>
            <a:noFill/>
            <a:ln w="6350" cap="flat" cmpd="sng" algn="ctr">
              <a:solidFill>
                <a:srgbClr val="ED7D31"/>
              </a:solidFill>
              <a:prstDash val="solid"/>
              <a:miter lim="800000"/>
            </a:ln>
            <a:effectLst/>
          </p:spPr>
        </p:cxnSp>
        <p:cxnSp>
          <p:nvCxnSpPr>
            <p:cNvPr id="48" name="Straight Connector 47"/>
            <p:cNvCxnSpPr/>
            <p:nvPr/>
          </p:nvCxnSpPr>
          <p:spPr>
            <a:xfrm flipV="1">
              <a:off x="5136822" y="3644573"/>
              <a:ext cx="1" cy="385252"/>
            </a:xfrm>
            <a:prstGeom prst="line">
              <a:avLst/>
            </a:prstGeom>
            <a:noFill/>
            <a:ln w="19050" cap="flat" cmpd="sng" algn="ctr">
              <a:solidFill>
                <a:srgbClr val="FFC000"/>
              </a:solidFill>
              <a:prstDash val="solid"/>
              <a:miter lim="800000"/>
            </a:ln>
            <a:effectLst/>
          </p:spPr>
        </p:cxnSp>
        <p:cxnSp>
          <p:nvCxnSpPr>
            <p:cNvPr id="49" name="Straight Connector 48"/>
            <p:cNvCxnSpPr>
              <a:cxnSpLocks/>
            </p:cNvCxnSpPr>
            <p:nvPr/>
          </p:nvCxnSpPr>
          <p:spPr>
            <a:xfrm flipH="1" flipV="1">
              <a:off x="5136823" y="4029825"/>
              <a:ext cx="536268" cy="32"/>
            </a:xfrm>
            <a:prstGeom prst="line">
              <a:avLst/>
            </a:prstGeom>
            <a:noFill/>
            <a:ln w="19050" cap="flat" cmpd="sng" algn="ctr">
              <a:solidFill>
                <a:srgbClr val="FFC000"/>
              </a:solidFill>
              <a:prstDash val="solid"/>
              <a:miter lim="800000"/>
            </a:ln>
            <a:effectLst/>
          </p:spPr>
        </p:cxnSp>
        <p:sp>
          <p:nvSpPr>
            <p:cNvPr id="50" name="TextBox 49"/>
            <p:cNvSpPr txBox="1"/>
            <p:nvPr/>
          </p:nvSpPr>
          <p:spPr>
            <a:xfrm>
              <a:off x="5673091" y="3648982"/>
              <a:ext cx="2068716" cy="621944"/>
            </a:xfrm>
            <a:prstGeom prst="rect">
              <a:avLst/>
            </a:prstGeom>
            <a:noFill/>
            <a:ln>
              <a:solidFill>
                <a:srgbClr val="E7E6E6">
                  <a:lumMod val="50000"/>
                </a:srgbClr>
              </a:solidFill>
            </a:ln>
          </p:spPr>
          <p:txBody>
            <a:bodyPr wrap="square" lIns="68580" tIns="34290" rIns="68580" bIns="34290" rtlCol="0" anchor="t">
              <a:spAutoFit/>
            </a:bodyPr>
            <a:lstStyle/>
            <a:p>
              <a:pPr defTabSz="685818">
                <a:defRPr/>
              </a:pPr>
              <a:r>
                <a:rPr lang="en-US" sz="1400" kern="0" dirty="0">
                  <a:solidFill>
                    <a:prstClr val="white">
                      <a:lumMod val="50000"/>
                    </a:prstClr>
                  </a:solidFill>
                  <a:cs typeface="Arial"/>
                  <a:sym typeface="Arial"/>
                </a:rPr>
                <a:t>I would </a:t>
              </a:r>
              <a:r>
                <a:rPr lang="en-US" sz="1400" b="1" kern="0" dirty="0">
                  <a:solidFill>
                    <a:prstClr val="white">
                      <a:lumMod val="50000"/>
                    </a:prstClr>
                  </a:solidFill>
                  <a:cs typeface="Arial"/>
                  <a:sym typeface="Arial"/>
                </a:rPr>
                <a:t>HATE</a:t>
              </a:r>
              <a:r>
                <a:rPr lang="en-US" sz="1400" kern="0" dirty="0">
                  <a:solidFill>
                    <a:prstClr val="white">
                      <a:lumMod val="50000"/>
                    </a:prstClr>
                  </a:solidFill>
                  <a:cs typeface="Arial"/>
                  <a:sym typeface="Arial"/>
                </a:rPr>
                <a:t> it if: </a:t>
              </a:r>
            </a:p>
            <a:p>
              <a:pPr defTabSz="685818">
                <a:defRPr/>
              </a:pPr>
              <a:endParaRPr lang="en-US" sz="1400" kern="0" dirty="0">
                <a:solidFill>
                  <a:prstClr val="white">
                    <a:lumMod val="50000"/>
                  </a:prstClr>
                </a:solidFill>
                <a:cs typeface="Arial"/>
                <a:sym typeface="Arial"/>
              </a:endParaRPr>
            </a:p>
            <a:p>
              <a:pPr marL="128118" indent="-128118" defTabSz="685818">
                <a:buFont typeface="Wingdings" panose="05000000000000000000" pitchFamily="2" charset="2"/>
                <a:buChar char="à"/>
                <a:defRPr/>
              </a:pPr>
              <a:r>
                <a:rPr lang="pt-BR" sz="1400" i="1" kern="0" dirty="0">
                  <a:solidFill>
                    <a:prstClr val="black"/>
                  </a:solidFill>
                  <a:cs typeface="Arial"/>
                  <a:sym typeface="Arial"/>
                </a:rPr>
                <a:t>What are the pains of the clients when facing the problem?</a:t>
              </a:r>
              <a:endParaRPr lang="pt-BR" sz="1400" i="1" kern="0" dirty="0">
                <a:solidFill>
                  <a:prstClr val="black"/>
                </a:solidFill>
                <a:cs typeface="Calibri" panose="020F0502020204030204"/>
                <a:sym typeface="Arial"/>
              </a:endParaRPr>
            </a:p>
            <a:p>
              <a:pPr marL="128118" indent="-128118" defTabSz="685818">
                <a:buFont typeface="Wingdings" panose="05000000000000000000" pitchFamily="2" charset="2"/>
                <a:buChar char="à"/>
                <a:defRPr/>
              </a:pPr>
              <a:endParaRPr lang="pt-BR" sz="1400" i="1" kern="0" dirty="0">
                <a:solidFill>
                  <a:srgbClr val="000000"/>
                </a:solidFill>
                <a:cs typeface="Calibri" panose="020F0502020204030204"/>
                <a:sym typeface="Arial"/>
              </a:endParaRPr>
            </a:p>
            <a:p>
              <a:pPr defTabSz="685818">
                <a:defRPr/>
              </a:pPr>
              <a:r>
                <a:rPr lang="pt-BR" sz="1400" i="1" kern="0" dirty="0">
                  <a:solidFill>
                    <a:srgbClr val="000000"/>
                  </a:solidFill>
                  <a:cs typeface="Calibri" panose="020F0502020204030204"/>
                  <a:sym typeface="Arial"/>
                </a:rPr>
                <a:t>This refers to the feeling/action of customers before he gets in contact with your solution.</a:t>
              </a:r>
            </a:p>
          </p:txBody>
        </p:sp>
        <p:sp>
          <p:nvSpPr>
            <p:cNvPr id="51" name="TextBox 50"/>
            <p:cNvSpPr txBox="1"/>
            <p:nvPr/>
          </p:nvSpPr>
          <p:spPr>
            <a:xfrm>
              <a:off x="6022507" y="2422024"/>
              <a:ext cx="1719300" cy="720331"/>
            </a:xfrm>
            <a:prstGeom prst="rect">
              <a:avLst/>
            </a:prstGeom>
            <a:noFill/>
            <a:ln>
              <a:solidFill>
                <a:srgbClr val="E7E6E6">
                  <a:lumMod val="50000"/>
                </a:srgbClr>
              </a:solidFill>
            </a:ln>
          </p:spPr>
          <p:txBody>
            <a:bodyPr wrap="square" lIns="68580" tIns="34290" rIns="68580" bIns="34290" rtlCol="0" anchor="t">
              <a:spAutoFit/>
            </a:bodyPr>
            <a:lstStyle/>
            <a:p>
              <a:pPr defTabSz="685818">
                <a:defRPr/>
              </a:pPr>
              <a:r>
                <a:rPr lang="en-US" sz="1400" kern="0">
                  <a:solidFill>
                    <a:prstClr val="white">
                      <a:lumMod val="50000"/>
                    </a:prstClr>
                  </a:solidFill>
                  <a:cs typeface="Arial"/>
                  <a:sym typeface="Arial"/>
                </a:rPr>
                <a:t>I would </a:t>
              </a:r>
              <a:r>
                <a:rPr lang="en-US" sz="1400" b="1" kern="0">
                  <a:solidFill>
                    <a:prstClr val="white">
                      <a:lumMod val="50000"/>
                    </a:prstClr>
                  </a:solidFill>
                  <a:cs typeface="Arial"/>
                  <a:sym typeface="Arial"/>
                </a:rPr>
                <a:t>WANT</a:t>
              </a:r>
              <a:r>
                <a:rPr lang="en-US" sz="1400" kern="0">
                  <a:solidFill>
                    <a:prstClr val="white">
                      <a:lumMod val="50000"/>
                    </a:prstClr>
                  </a:solidFill>
                  <a:cs typeface="Arial"/>
                  <a:sym typeface="Arial"/>
                </a:rPr>
                <a:t>: </a:t>
              </a:r>
            </a:p>
            <a:p>
              <a:pPr defTabSz="685818">
                <a:defRPr/>
              </a:pPr>
              <a:endParaRPr lang="en-US" sz="1400" kern="0">
                <a:solidFill>
                  <a:prstClr val="white">
                    <a:lumMod val="50000"/>
                  </a:prstClr>
                </a:solidFill>
                <a:cs typeface="Arial"/>
                <a:sym typeface="Arial"/>
              </a:endParaRPr>
            </a:p>
            <a:p>
              <a:pPr marL="128118" indent="-128118" defTabSz="685818">
                <a:buFont typeface="Wingdings" panose="05000000000000000000" pitchFamily="2" charset="2"/>
                <a:buChar char="à"/>
                <a:defRPr/>
              </a:pPr>
              <a:r>
                <a:rPr lang="pt-BR" sz="1400" i="1" kern="0">
                  <a:solidFill>
                    <a:prstClr val="black"/>
                  </a:solidFill>
                  <a:cs typeface="Arial"/>
                  <a:sym typeface="Arial"/>
                </a:rPr>
                <a:t>What do the clients do (actions) when facing the problem?</a:t>
              </a:r>
              <a:endParaRPr lang="en-US" sz="1400" kern="0">
                <a:solidFill>
                  <a:prstClr val="white">
                    <a:lumMod val="50000"/>
                  </a:prstClr>
                </a:solidFill>
                <a:cs typeface="Calibri" panose="020F0502020204030204"/>
                <a:sym typeface="Arial"/>
              </a:endParaRPr>
            </a:p>
            <a:p>
              <a:pPr marL="128118" indent="-128118" defTabSz="685818">
                <a:buFont typeface="Wingdings" panose="05000000000000000000" pitchFamily="2" charset="2"/>
                <a:buChar char="à"/>
                <a:defRPr/>
              </a:pPr>
              <a:endParaRPr lang="en-US" sz="1400" kern="0">
                <a:solidFill>
                  <a:prstClr val="white">
                    <a:lumMod val="50000"/>
                  </a:prstClr>
                </a:solidFill>
                <a:cs typeface="Calibri" panose="020F0502020204030204"/>
                <a:sym typeface="Arial"/>
              </a:endParaRPr>
            </a:p>
            <a:p>
              <a:pPr defTabSz="685818">
                <a:defRPr/>
              </a:pPr>
              <a:r>
                <a:rPr lang="pt-BR" sz="1400" i="1" kern="0">
                  <a:solidFill>
                    <a:srgbClr val="000000"/>
                  </a:solidFill>
                  <a:cs typeface="Calibri"/>
                  <a:sym typeface="Arial"/>
                </a:rPr>
                <a:t>This refers to the feeling/action of customers before he gets in contact with your solution.</a:t>
              </a:r>
            </a:p>
          </p:txBody>
        </p:sp>
        <p:sp>
          <p:nvSpPr>
            <p:cNvPr id="52" name="TextBox 51"/>
            <p:cNvSpPr txBox="1"/>
            <p:nvPr/>
          </p:nvSpPr>
          <p:spPr>
            <a:xfrm>
              <a:off x="993510" y="2381024"/>
              <a:ext cx="1819070" cy="632486"/>
            </a:xfrm>
            <a:prstGeom prst="rect">
              <a:avLst/>
            </a:prstGeom>
            <a:noFill/>
            <a:ln>
              <a:solidFill>
                <a:srgbClr val="E7E6E6">
                  <a:lumMod val="50000"/>
                </a:srgbClr>
              </a:solidFill>
            </a:ln>
          </p:spPr>
          <p:txBody>
            <a:bodyPr wrap="square" rtlCol="0">
              <a:spAutoFit/>
            </a:bodyPr>
            <a:lstStyle/>
            <a:p>
              <a:pPr defTabSz="914445">
                <a:defRPr/>
              </a:pPr>
              <a:r>
                <a:rPr lang="pt-BR" sz="1400" b="1" i="1" kern="0" dirty="0">
                  <a:solidFill>
                    <a:srgbClr val="FF0000"/>
                  </a:solidFill>
                  <a:cs typeface="Arial"/>
                  <a:sym typeface="Arial"/>
                </a:rPr>
                <a:t>What is the product or service that we are offering?</a:t>
              </a:r>
              <a:endParaRPr lang="en-US" sz="1400" b="1" kern="0" dirty="0">
                <a:solidFill>
                  <a:srgbClr val="FF0000"/>
                </a:solidFill>
                <a:cs typeface="Arial"/>
                <a:sym typeface="Arial"/>
              </a:endParaRPr>
            </a:p>
            <a:p>
              <a:pPr algn="just" defTabSz="685818">
                <a:defRPr/>
              </a:pPr>
              <a:endParaRPr lang="en-IN" sz="1400" kern="0" dirty="0">
                <a:cs typeface="Arial"/>
                <a:sym typeface="Arial"/>
              </a:endParaRPr>
            </a:p>
            <a:p>
              <a:pPr algn="just" defTabSz="685818">
                <a:defRPr/>
              </a:pPr>
              <a:r>
                <a:rPr lang="en-IN" sz="1400" kern="0" dirty="0">
                  <a:cs typeface="Arial"/>
                  <a:sym typeface="Arial"/>
                </a:rPr>
                <a:t>We used to sell or those recycled products the needful users or if that same customer who used to sell that given utilities to us and wanted to get returned back his/her products then we used to give them back.</a:t>
              </a:r>
            </a:p>
          </p:txBody>
        </p:sp>
        <p:cxnSp>
          <p:nvCxnSpPr>
            <p:cNvPr id="53" name="Straight Connector 52"/>
            <p:cNvCxnSpPr>
              <a:cxnSpLocks/>
            </p:cNvCxnSpPr>
            <p:nvPr/>
          </p:nvCxnSpPr>
          <p:spPr>
            <a:xfrm flipH="1">
              <a:off x="2899064" y="3002224"/>
              <a:ext cx="92750" cy="0"/>
            </a:xfrm>
            <a:prstGeom prst="line">
              <a:avLst/>
            </a:prstGeom>
            <a:noFill/>
            <a:ln w="19050" cap="flat" cmpd="sng" algn="ctr">
              <a:solidFill>
                <a:srgbClr val="70AD47"/>
              </a:solidFill>
              <a:prstDash val="solid"/>
              <a:miter lim="800000"/>
            </a:ln>
            <a:effectLst/>
          </p:spPr>
        </p:cxnSp>
      </p:grpSp>
      <p:sp>
        <p:nvSpPr>
          <p:cNvPr id="8" name="Rectangle 7"/>
          <p:cNvSpPr/>
          <p:nvPr/>
        </p:nvSpPr>
        <p:spPr>
          <a:xfrm>
            <a:off x="8016362" y="4626290"/>
            <a:ext cx="1714343" cy="369332"/>
          </a:xfrm>
          <a:prstGeom prst="rect">
            <a:avLst/>
          </a:prstGeom>
        </p:spPr>
        <p:txBody>
          <a:bodyPr wrap="square">
            <a:spAutoFit/>
          </a:bodyPr>
          <a:lstStyle/>
          <a:p>
            <a:pPr algn="ctr"/>
            <a:r>
              <a:rPr lang="en-US" dirty="0"/>
              <a:t>FIT</a:t>
            </a:r>
          </a:p>
        </p:txBody>
      </p:sp>
      <p:sp>
        <p:nvSpPr>
          <p:cNvPr id="2" name="Rectangle 1"/>
          <p:cNvSpPr/>
          <p:nvPr/>
        </p:nvSpPr>
        <p:spPr>
          <a:xfrm>
            <a:off x="6286487" y="1477265"/>
            <a:ext cx="242374" cy="369332"/>
          </a:xfrm>
          <a:prstGeom prst="rect">
            <a:avLst/>
          </a:prstGeom>
        </p:spPr>
        <p:txBody>
          <a:bodyPr wrap="none">
            <a:spAutoFit/>
          </a:bodyPr>
          <a:lstStyle/>
          <a:p>
            <a:r>
              <a:rPr lang="en-US" dirty="0">
                <a:solidFill>
                  <a:srgbClr val="292929"/>
                </a:solidFill>
                <a:latin typeface="charter"/>
              </a:rPr>
              <a:t>.</a:t>
            </a:r>
            <a:endParaRPr lang="en-US" dirty="0"/>
          </a:p>
        </p:txBody>
      </p:sp>
      <p:pic>
        <p:nvPicPr>
          <p:cNvPr id="3" name="Picture 4" descr="2,900+ Electronic Recycling Illustrations, Royalty-Free Vector Graphics &amp;  Clip Art - iStock | Electronic waste, Computer recycling, Electronics">
            <a:extLst>
              <a:ext uri="{FF2B5EF4-FFF2-40B4-BE49-F238E27FC236}">
                <a16:creationId xmlns:a16="http://schemas.microsoft.com/office/drawing/2014/main" id="{1284B85F-8ADB-3088-0F7E-5147DCD129F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6025971" y="179505"/>
            <a:ext cx="1883339" cy="1713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0215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5"/>
          <p:cNvSpPr txBox="1"/>
          <p:nvPr/>
        </p:nvSpPr>
        <p:spPr>
          <a:xfrm>
            <a:off x="381000" y="0"/>
            <a:ext cx="12338484" cy="1019574"/>
          </a:xfrm>
          <a:prstGeom prst="rect">
            <a:avLst/>
          </a:prstGeom>
        </p:spPr>
        <p:txBody>
          <a:bodyPr wrap="square" lIns="0" tIns="0" rIns="0" bIns="0" rtlCol="0" anchor="t">
            <a:spAutoFit/>
          </a:bodyPr>
          <a:lstStyle/>
          <a:p>
            <a:pPr>
              <a:lnSpc>
                <a:spcPts val="8747"/>
              </a:lnSpc>
            </a:pPr>
            <a:r>
              <a:rPr lang="en-US" sz="5400" b="1" dirty="0"/>
              <a:t>Competition Analysis</a:t>
            </a:r>
          </a:p>
        </p:txBody>
      </p:sp>
      <p:sp>
        <p:nvSpPr>
          <p:cNvPr id="36" name="TextBox 35">
            <a:extLst>
              <a:ext uri="{FF2B5EF4-FFF2-40B4-BE49-F238E27FC236}">
                <a16:creationId xmlns:a16="http://schemas.microsoft.com/office/drawing/2014/main" id="{437D10F2-D825-4F14-8721-CF5105D60893}"/>
              </a:ext>
            </a:extLst>
          </p:cNvPr>
          <p:cNvSpPr txBox="1"/>
          <p:nvPr/>
        </p:nvSpPr>
        <p:spPr>
          <a:xfrm>
            <a:off x="16668093" y="707950"/>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sp>
        <p:nvSpPr>
          <p:cNvPr id="37" name="Rectangle 36">
            <a:extLst>
              <a:ext uri="{FF2B5EF4-FFF2-40B4-BE49-F238E27FC236}">
                <a16:creationId xmlns:a16="http://schemas.microsoft.com/office/drawing/2014/main" id="{5DE34494-019C-4AF1-907B-33245967C575}"/>
              </a:ext>
            </a:extLst>
          </p:cNvPr>
          <p:cNvSpPr/>
          <p:nvPr/>
        </p:nvSpPr>
        <p:spPr>
          <a:xfrm>
            <a:off x="16555122" y="77338"/>
            <a:ext cx="1732878" cy="1261224"/>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graphicFrame>
        <p:nvGraphicFramePr>
          <p:cNvPr id="7" name="Table 6"/>
          <p:cNvGraphicFramePr>
            <a:graphicFrameLocks noGrp="1"/>
          </p:cNvGraphicFramePr>
          <p:nvPr>
            <p:extLst>
              <p:ext uri="{D42A27DB-BD31-4B8C-83A1-F6EECF244321}">
                <p14:modId xmlns:p14="http://schemas.microsoft.com/office/powerpoint/2010/main" val="2160850183"/>
              </p:ext>
            </p:extLst>
          </p:nvPr>
        </p:nvGraphicFramePr>
        <p:xfrm>
          <a:off x="114740" y="1019574"/>
          <a:ext cx="16440377" cy="11795760"/>
        </p:xfrm>
        <a:graphic>
          <a:graphicData uri="http://schemas.openxmlformats.org/drawingml/2006/table">
            <a:tbl>
              <a:tblPr firstRow="1" lastRow="1" bandRow="1">
                <a:tableStyleId>{93296810-A885-4BE3-A3E7-6D5BEEA58F35}</a:tableStyleId>
              </a:tblPr>
              <a:tblGrid>
                <a:gridCol w="2549918">
                  <a:extLst>
                    <a:ext uri="{9D8B030D-6E8A-4147-A177-3AD203B41FA5}">
                      <a16:colId xmlns:a16="http://schemas.microsoft.com/office/drawing/2014/main" val="666748423"/>
                    </a:ext>
                  </a:extLst>
                </a:gridCol>
                <a:gridCol w="2572209">
                  <a:extLst>
                    <a:ext uri="{9D8B030D-6E8A-4147-A177-3AD203B41FA5}">
                      <a16:colId xmlns:a16="http://schemas.microsoft.com/office/drawing/2014/main" val="837611741"/>
                    </a:ext>
                  </a:extLst>
                </a:gridCol>
                <a:gridCol w="2527628">
                  <a:extLst>
                    <a:ext uri="{9D8B030D-6E8A-4147-A177-3AD203B41FA5}">
                      <a16:colId xmlns:a16="http://schemas.microsoft.com/office/drawing/2014/main" val="2522811997"/>
                    </a:ext>
                  </a:extLst>
                </a:gridCol>
                <a:gridCol w="2549918">
                  <a:extLst>
                    <a:ext uri="{9D8B030D-6E8A-4147-A177-3AD203B41FA5}">
                      <a16:colId xmlns:a16="http://schemas.microsoft.com/office/drawing/2014/main" val="2808365038"/>
                    </a:ext>
                  </a:extLst>
                </a:gridCol>
                <a:gridCol w="2549918">
                  <a:extLst>
                    <a:ext uri="{9D8B030D-6E8A-4147-A177-3AD203B41FA5}">
                      <a16:colId xmlns:a16="http://schemas.microsoft.com/office/drawing/2014/main" val="842314674"/>
                    </a:ext>
                  </a:extLst>
                </a:gridCol>
                <a:gridCol w="3690786">
                  <a:extLst>
                    <a:ext uri="{9D8B030D-6E8A-4147-A177-3AD203B41FA5}">
                      <a16:colId xmlns:a16="http://schemas.microsoft.com/office/drawing/2014/main" val="3630476225"/>
                    </a:ext>
                  </a:extLst>
                </a:gridCol>
              </a:tblGrid>
              <a:tr h="362731">
                <a:tc>
                  <a:txBody>
                    <a:bodyPr/>
                    <a:lstStyle/>
                    <a:p>
                      <a:pPr algn="ctr"/>
                      <a:r>
                        <a:rPr lang="en-US" sz="2400" b="1" dirty="0">
                          <a:solidFill>
                            <a:schemeClr val="tx1"/>
                          </a:solidFill>
                        </a:rPr>
                        <a:t>Benefits </a:t>
                      </a:r>
                    </a:p>
                  </a:txBody>
                  <a:tcPr/>
                </a:tc>
                <a:tc>
                  <a:txBody>
                    <a:bodyPr/>
                    <a:lstStyle/>
                    <a:p>
                      <a:pPr algn="ctr"/>
                      <a:r>
                        <a:rPr lang="en-US" sz="2400" b="1" dirty="0">
                          <a:solidFill>
                            <a:schemeClr val="tx1"/>
                          </a:solidFill>
                        </a:rPr>
                        <a:t>Competitor 1</a:t>
                      </a:r>
                    </a:p>
                  </a:txBody>
                  <a:tcPr/>
                </a:tc>
                <a:tc>
                  <a:txBody>
                    <a:bodyPr/>
                    <a:lstStyle/>
                    <a:p>
                      <a:pPr algn="ctr"/>
                      <a:r>
                        <a:rPr lang="en-US" sz="2400" b="1" dirty="0">
                          <a:solidFill>
                            <a:schemeClr val="tx1"/>
                          </a:solidFill>
                        </a:rPr>
                        <a:t>Competitor 2</a:t>
                      </a:r>
                    </a:p>
                  </a:txBody>
                  <a:tcPr/>
                </a:tc>
                <a:tc>
                  <a:txBody>
                    <a:bodyPr/>
                    <a:lstStyle/>
                    <a:p>
                      <a:pPr algn="ctr"/>
                      <a:r>
                        <a:rPr lang="en-US" sz="2400" b="1" dirty="0">
                          <a:solidFill>
                            <a:schemeClr val="tx1"/>
                          </a:solidFill>
                        </a:rPr>
                        <a:t>Competitor 3</a:t>
                      </a:r>
                    </a:p>
                  </a:txBody>
                  <a:tcPr/>
                </a:tc>
                <a:tc>
                  <a:txBody>
                    <a:bodyPr/>
                    <a:lstStyle/>
                    <a:p>
                      <a:pPr algn="ctr"/>
                      <a:r>
                        <a:rPr lang="en-US" sz="2400" b="1" dirty="0">
                          <a:solidFill>
                            <a:schemeClr val="tx1"/>
                          </a:solidFill>
                        </a:rPr>
                        <a:t>Competitor 4</a:t>
                      </a:r>
                    </a:p>
                  </a:txBody>
                  <a:tcPr/>
                </a:tc>
                <a:tc>
                  <a:txBody>
                    <a:bodyPr/>
                    <a:lstStyle/>
                    <a:p>
                      <a:pPr algn="ctr"/>
                      <a:r>
                        <a:rPr lang="en-US" sz="2400" b="1" dirty="0">
                          <a:solidFill>
                            <a:schemeClr val="tx1"/>
                          </a:solidFill>
                        </a:rPr>
                        <a:t>Your Venture </a:t>
                      </a:r>
                    </a:p>
                  </a:txBody>
                  <a:tcPr/>
                </a:tc>
                <a:extLst>
                  <a:ext uri="{0D108BD9-81ED-4DB2-BD59-A6C34878D82A}">
                    <a16:rowId xmlns:a16="http://schemas.microsoft.com/office/drawing/2014/main" val="1806830575"/>
                  </a:ext>
                </a:extLst>
              </a:tr>
              <a:tr h="1487195">
                <a:tc>
                  <a:txBody>
                    <a:bodyPr/>
                    <a:lstStyle/>
                    <a:p>
                      <a:r>
                        <a:rPr lang="en-US" dirty="0"/>
                        <a:t>Product</a:t>
                      </a:r>
                    </a:p>
                  </a:txBody>
                  <a:tcPr/>
                </a:tc>
                <a:tc>
                  <a:txBody>
                    <a:bodyPr/>
                    <a:lstStyle/>
                    <a:p>
                      <a:r>
                        <a:rPr lang="en-US" sz="1800" b="0" i="0" kern="1200" dirty="0">
                          <a:solidFill>
                            <a:schemeClr val="dk1"/>
                          </a:solidFill>
                          <a:effectLst/>
                          <a:latin typeface="+mn-lt"/>
                          <a:ea typeface="+mn-ea"/>
                          <a:cs typeface="+mn-cs"/>
                        </a:rPr>
                        <a:t>Offers a wide range of bus services, including express, semi-express, and sleeper buses</a:t>
                      </a:r>
                      <a:endParaRPr lang="en-US" dirty="0"/>
                    </a:p>
                  </a:txBody>
                  <a:tcPr/>
                </a:tc>
                <a:tc>
                  <a:txBody>
                    <a:bodyPr/>
                    <a:lstStyle/>
                    <a:p>
                      <a:r>
                        <a:rPr lang="en-US" sz="1800" b="0" i="0" kern="1200" dirty="0">
                          <a:solidFill>
                            <a:schemeClr val="dk1"/>
                          </a:solidFill>
                          <a:effectLst/>
                          <a:latin typeface="+mn-lt"/>
                          <a:ea typeface="+mn-ea"/>
                          <a:cs typeface="+mn-cs"/>
                        </a:rPr>
                        <a:t>Offers a more limited range of bus services, but focuses on luxury and comfort</a:t>
                      </a:r>
                      <a:endParaRPr lang="en-US" dirty="0"/>
                    </a:p>
                  </a:txBody>
                  <a:tcPr/>
                </a:tc>
                <a:tc>
                  <a:txBody>
                    <a:bodyPr/>
                    <a:lstStyle/>
                    <a:p>
                      <a:r>
                        <a:rPr lang="en-US" sz="1800" b="0" i="0" kern="1200" dirty="0">
                          <a:solidFill>
                            <a:schemeClr val="dk1"/>
                          </a:solidFill>
                          <a:effectLst/>
                          <a:latin typeface="+mn-lt"/>
                          <a:ea typeface="+mn-ea"/>
                          <a:cs typeface="+mn-cs"/>
                        </a:rPr>
                        <a:t>Offers a niche bus service, such as airport transfers or shuttle buses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Offers a more limited range of bus services, but focuses on luxury and comfort</a:t>
                      </a:r>
                      <a:endParaRPr lang="en-US" dirty="0"/>
                    </a:p>
                    <a:p>
                      <a:endParaRPr lang="en-US" dirty="0"/>
                    </a:p>
                  </a:txBody>
                  <a:tcPr/>
                </a:tc>
                <a:tc>
                  <a:txBody>
                    <a:bodyPr/>
                    <a:lstStyle/>
                    <a:p>
                      <a:r>
                        <a:rPr lang="en-US" sz="1800" b="0" i="0" kern="1200" dirty="0">
                          <a:solidFill>
                            <a:schemeClr val="dk1"/>
                          </a:solidFill>
                          <a:effectLst/>
                          <a:latin typeface="+mn-lt"/>
                          <a:ea typeface="+mn-ea"/>
                          <a:cs typeface="+mn-cs"/>
                        </a:rPr>
                        <a:t>Offers a variety of bus services to meet the needs of different customers, including express, semi-express, sleeper, and luxury buses</a:t>
                      </a:r>
                      <a:endParaRPr lang="en-US" dirty="0"/>
                    </a:p>
                  </a:txBody>
                  <a:tcPr/>
                </a:tc>
                <a:extLst>
                  <a:ext uri="{0D108BD9-81ED-4DB2-BD59-A6C34878D82A}">
                    <a16:rowId xmlns:a16="http://schemas.microsoft.com/office/drawing/2014/main" val="584068931"/>
                  </a:ext>
                </a:extLst>
              </a:tr>
              <a:tr h="1378376">
                <a:tc>
                  <a:txBody>
                    <a:bodyPr/>
                    <a:lstStyle/>
                    <a:p>
                      <a:r>
                        <a:rPr lang="en-US" dirty="0"/>
                        <a:t>Price </a:t>
                      </a:r>
                    </a:p>
                  </a:txBody>
                  <a:tcPr/>
                </a:tc>
                <a:tc>
                  <a:txBody>
                    <a:bodyPr/>
                    <a:lstStyle/>
                    <a:p>
                      <a:r>
                        <a:rPr lang="en-US" sz="1800" b="0" i="0" kern="1200" dirty="0">
                          <a:solidFill>
                            <a:schemeClr val="dk1"/>
                          </a:solidFill>
                          <a:effectLst/>
                          <a:latin typeface="+mn-lt"/>
                          <a:ea typeface="+mn-ea"/>
                          <a:cs typeface="+mn-cs"/>
                        </a:rPr>
                        <a:t>Prices are generally competitive with other bus companies</a:t>
                      </a:r>
                      <a:endParaRPr lang="en-US" dirty="0"/>
                    </a:p>
                  </a:txBody>
                  <a:tcPr/>
                </a:tc>
                <a:tc>
                  <a:txBody>
                    <a:bodyPr/>
                    <a:lstStyle/>
                    <a:p>
                      <a:r>
                        <a:rPr lang="en-US" sz="1800" b="0" i="0" kern="1200" dirty="0">
                          <a:solidFill>
                            <a:schemeClr val="dk1"/>
                          </a:solidFill>
                          <a:effectLst/>
                          <a:latin typeface="+mn-lt"/>
                          <a:ea typeface="+mn-ea"/>
                          <a:cs typeface="+mn-cs"/>
                        </a:rPr>
                        <a:t>Prices are slightly higher than other bus companies, but the buses are more luxurious and comfortable</a:t>
                      </a:r>
                      <a:endParaRPr lang="en-US" dirty="0"/>
                    </a:p>
                  </a:txBody>
                  <a:tcPr/>
                </a:tc>
                <a:tc>
                  <a:txBody>
                    <a:bodyPr/>
                    <a:lstStyle/>
                    <a:p>
                      <a:r>
                        <a:rPr lang="en-US" sz="1800" b="0" i="0" kern="1200" dirty="0">
                          <a:solidFill>
                            <a:schemeClr val="dk1"/>
                          </a:solidFill>
                          <a:effectLst/>
                          <a:latin typeface="+mn-lt"/>
                          <a:ea typeface="+mn-ea"/>
                          <a:cs typeface="+mn-cs"/>
                        </a:rPr>
                        <a:t>Prices are lower than other bus companies, but the buses are not as luxurious or comfortable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Prices are generally competitive with other bus companies</a:t>
                      </a:r>
                      <a:endParaRPr lang="en-US" dirty="0"/>
                    </a:p>
                    <a:p>
                      <a:endParaRPr lang="en-US" dirty="0"/>
                    </a:p>
                  </a:txBody>
                  <a:tcPr/>
                </a:tc>
                <a:tc>
                  <a:txBody>
                    <a:bodyPr/>
                    <a:lstStyle/>
                    <a:p>
                      <a:r>
                        <a:rPr lang="en-US" sz="1800" b="0" i="0" kern="1200" dirty="0">
                          <a:solidFill>
                            <a:schemeClr val="dk1"/>
                          </a:solidFill>
                          <a:effectLst/>
                          <a:latin typeface="+mn-lt"/>
                          <a:ea typeface="+mn-ea"/>
                          <a:cs typeface="+mn-cs"/>
                        </a:rPr>
                        <a:t>Offers a variety of pricing options to meet the needs of different customers, including discounts for students, seniors, and groups</a:t>
                      </a:r>
                      <a:endParaRPr lang="en-US" dirty="0"/>
                    </a:p>
                  </a:txBody>
                  <a:tcPr/>
                </a:tc>
                <a:extLst>
                  <a:ext uri="{0D108BD9-81ED-4DB2-BD59-A6C34878D82A}">
                    <a16:rowId xmlns:a16="http://schemas.microsoft.com/office/drawing/2014/main" val="3832088801"/>
                  </a:ext>
                </a:extLst>
              </a:tr>
              <a:tr h="1378376">
                <a:tc>
                  <a:txBody>
                    <a:bodyPr/>
                    <a:lstStyle/>
                    <a:p>
                      <a:r>
                        <a:rPr lang="en-US" dirty="0"/>
                        <a:t>Branding channels </a:t>
                      </a:r>
                    </a:p>
                  </a:txBody>
                  <a:tcPr/>
                </a:tc>
                <a:tc>
                  <a:txBody>
                    <a:bodyPr/>
                    <a:lstStyle/>
                    <a:p>
                      <a:r>
                        <a:rPr lang="en-US" sz="1800" b="0" i="0" kern="1200" dirty="0">
                          <a:solidFill>
                            <a:schemeClr val="dk1"/>
                          </a:solidFill>
                          <a:effectLst/>
                          <a:latin typeface="+mn-lt"/>
                          <a:ea typeface="+mn-ea"/>
                          <a:cs typeface="+mn-cs"/>
                        </a:rPr>
                        <a:t>Uses a variety of branding channels, including social media, online advertising, and print advertising</a:t>
                      </a:r>
                      <a:endParaRPr lang="en-US" dirty="0"/>
                    </a:p>
                  </a:txBody>
                  <a:tcPr/>
                </a:tc>
                <a:tc>
                  <a:txBody>
                    <a:bodyPr/>
                    <a:lstStyle/>
                    <a:p>
                      <a:r>
                        <a:rPr lang="en-US" sz="1800" b="0" i="0" kern="1200" dirty="0">
                          <a:solidFill>
                            <a:schemeClr val="dk1"/>
                          </a:solidFill>
                          <a:effectLst/>
                          <a:latin typeface="+mn-lt"/>
                          <a:ea typeface="+mn-ea"/>
                          <a:cs typeface="+mn-cs"/>
                        </a:rPr>
                        <a:t>Focuses on online branding and advertising</a:t>
                      </a:r>
                      <a:endParaRPr lang="en-US" dirty="0"/>
                    </a:p>
                  </a:txBody>
                  <a:tcPr/>
                </a:tc>
                <a:tc>
                  <a:txBody>
                    <a:bodyPr/>
                    <a:lstStyle/>
                    <a:p>
                      <a:r>
                        <a:rPr lang="en-US" sz="1800" b="0" i="0" kern="1200" dirty="0">
                          <a:solidFill>
                            <a:schemeClr val="dk1"/>
                          </a:solidFill>
                          <a:effectLst/>
                          <a:latin typeface="+mn-lt"/>
                          <a:ea typeface="+mn-ea"/>
                          <a:cs typeface="+mn-cs"/>
                        </a:rPr>
                        <a:t>Has a strong focus on offline branding and advertising</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Focuses on online branding and advertising</a:t>
                      </a:r>
                      <a:endParaRPr lang="en-US" dirty="0"/>
                    </a:p>
                    <a:p>
                      <a:endParaRPr lang="en-US" dirty="0"/>
                    </a:p>
                  </a:txBody>
                  <a:tcPr/>
                </a:tc>
                <a:tc>
                  <a:txBody>
                    <a:bodyPr/>
                    <a:lstStyle/>
                    <a:p>
                      <a:r>
                        <a:rPr lang="en-US" sz="1800" b="0" i="0" kern="1200" dirty="0">
                          <a:solidFill>
                            <a:schemeClr val="dk1"/>
                          </a:solidFill>
                          <a:effectLst/>
                          <a:latin typeface="+mn-lt"/>
                          <a:ea typeface="+mn-ea"/>
                          <a:cs typeface="+mn-cs"/>
                        </a:rPr>
                        <a:t>Uses a mix of online and offline branding and advertising</a:t>
                      </a:r>
                      <a:endParaRPr lang="en-US" dirty="0"/>
                    </a:p>
                  </a:txBody>
                  <a:tcPr/>
                </a:tc>
                <a:extLst>
                  <a:ext uri="{0D108BD9-81ED-4DB2-BD59-A6C34878D82A}">
                    <a16:rowId xmlns:a16="http://schemas.microsoft.com/office/drawing/2014/main" val="457005780"/>
                  </a:ext>
                </a:extLst>
              </a:tr>
              <a:tr h="1704834">
                <a:tc>
                  <a:txBody>
                    <a:bodyPr/>
                    <a:lstStyle/>
                    <a:p>
                      <a:r>
                        <a:rPr lang="en-US" dirty="0"/>
                        <a:t>Packaging</a:t>
                      </a:r>
                    </a:p>
                  </a:txBody>
                  <a:tcPr/>
                </a:tc>
                <a:tc>
                  <a:txBody>
                    <a:bodyPr/>
                    <a:lstStyle/>
                    <a:p>
                      <a:r>
                        <a:rPr lang="en-US" sz="1800" b="0" i="0" kern="1200" dirty="0">
                          <a:solidFill>
                            <a:schemeClr val="dk1"/>
                          </a:solidFill>
                          <a:effectLst/>
                          <a:latin typeface="+mn-lt"/>
                          <a:ea typeface="+mn-ea"/>
                          <a:cs typeface="+mn-cs"/>
                        </a:rPr>
                        <a:t>Tickets are sold online and at bus terminals</a:t>
                      </a:r>
                      <a:endParaRPr lang="en-US" dirty="0"/>
                    </a:p>
                  </a:txBody>
                  <a:tcPr/>
                </a:tc>
                <a:tc>
                  <a:txBody>
                    <a:bodyPr/>
                    <a:lstStyle/>
                    <a:p>
                      <a:r>
                        <a:rPr lang="en-US" sz="1800" b="0" i="0" kern="1200" dirty="0">
                          <a:solidFill>
                            <a:schemeClr val="dk1"/>
                          </a:solidFill>
                          <a:effectLst/>
                          <a:latin typeface="+mn-lt"/>
                          <a:ea typeface="+mn-ea"/>
                          <a:cs typeface="+mn-cs"/>
                        </a:rPr>
                        <a:t>Tickets are sold online and at bus terminals, but the company also offers a ticket delivery service</a:t>
                      </a:r>
                      <a:endParaRPr lang="en-US" dirty="0"/>
                    </a:p>
                  </a:txBody>
                  <a:tcPr/>
                </a:tc>
                <a:tc>
                  <a:txBody>
                    <a:bodyPr/>
                    <a:lstStyle/>
                    <a:p>
                      <a:r>
                        <a:rPr lang="en-US" sz="1800" b="0" i="0" kern="1200" dirty="0">
                          <a:solidFill>
                            <a:schemeClr val="dk1"/>
                          </a:solidFill>
                          <a:effectLst/>
                          <a:latin typeface="+mn-lt"/>
                          <a:ea typeface="+mn-ea"/>
                          <a:cs typeface="+mn-cs"/>
                        </a:rPr>
                        <a:t>Tickets are sold online and at bus terminals, but the company also offers a bus pass program</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Tickets are sold online and at bus terminals, but the company also offers a ticket delivery service</a:t>
                      </a:r>
                      <a:endParaRPr lang="en-US" dirty="0"/>
                    </a:p>
                    <a:p>
                      <a:endParaRPr lang="en-US" dirty="0"/>
                    </a:p>
                  </a:txBody>
                  <a:tcPr/>
                </a:tc>
                <a:tc>
                  <a:txBody>
                    <a:bodyPr/>
                    <a:lstStyle/>
                    <a:p>
                      <a:r>
                        <a:rPr lang="en-US" sz="1800" b="0" i="0" kern="1200" dirty="0">
                          <a:solidFill>
                            <a:schemeClr val="dk1"/>
                          </a:solidFill>
                          <a:effectLst/>
                          <a:latin typeface="+mn-lt"/>
                          <a:ea typeface="+mn-ea"/>
                          <a:cs typeface="+mn-cs"/>
                        </a:rPr>
                        <a:t>Offers a variety of ticket options, including e-tickets, mobile tickets, and paper tickets</a:t>
                      </a:r>
                      <a:endParaRPr lang="en-US" dirty="0"/>
                    </a:p>
                  </a:txBody>
                  <a:tcPr/>
                </a:tc>
                <a:extLst>
                  <a:ext uri="{0D108BD9-81ED-4DB2-BD59-A6C34878D82A}">
                    <a16:rowId xmlns:a16="http://schemas.microsoft.com/office/drawing/2014/main" val="3498795634"/>
                  </a:ext>
                </a:extLst>
              </a:tr>
              <a:tr h="1596015">
                <a:tc>
                  <a:txBody>
                    <a:bodyPr/>
                    <a:lstStyle/>
                    <a:p>
                      <a:r>
                        <a:rPr lang="en-US" dirty="0"/>
                        <a:t>Market reviews </a:t>
                      </a:r>
                    </a:p>
                  </a:txBody>
                  <a:tcPr/>
                </a:tc>
                <a:tc>
                  <a:txBody>
                    <a:bodyPr/>
                    <a:lstStyle/>
                    <a:p>
                      <a:r>
                        <a:rPr lang="en-US" sz="1800" b="0" i="0" kern="1200" dirty="0">
                          <a:solidFill>
                            <a:schemeClr val="dk1"/>
                          </a:solidFill>
                          <a:effectLst/>
                          <a:latin typeface="+mn-lt"/>
                          <a:ea typeface="+mn-ea"/>
                          <a:cs typeface="+mn-cs"/>
                        </a:rPr>
                        <a:t>Market reviews are generally positive, with customers praising the wide range of services and competitive prices</a:t>
                      </a:r>
                      <a:endParaRPr lang="en-US" dirty="0"/>
                    </a:p>
                  </a:txBody>
                  <a:tcPr/>
                </a:tc>
                <a:tc>
                  <a:txBody>
                    <a:bodyPr/>
                    <a:lstStyle/>
                    <a:p>
                      <a:r>
                        <a:rPr lang="en-US" sz="1800" b="0" i="0" kern="1200" dirty="0">
                          <a:solidFill>
                            <a:schemeClr val="dk1"/>
                          </a:solidFill>
                          <a:effectLst/>
                          <a:latin typeface="+mn-lt"/>
                          <a:ea typeface="+mn-ea"/>
                          <a:cs typeface="+mn-cs"/>
                        </a:rPr>
                        <a:t>Market reviews are mixed, with some customers praising the luxury</a:t>
                      </a:r>
                      <a:endParaRPr lang="en-US" dirty="0"/>
                    </a:p>
                  </a:txBody>
                  <a:tcPr/>
                </a:tc>
                <a:tc>
                  <a:txBody>
                    <a:bodyPr/>
                    <a:lstStyle/>
                    <a:p>
                      <a:r>
                        <a:rPr lang="en-US" sz="1800" b="0" i="0" kern="1200" dirty="0">
                          <a:solidFill>
                            <a:schemeClr val="dk1"/>
                          </a:solidFill>
                          <a:effectLst/>
                          <a:latin typeface="+mn-lt"/>
                          <a:ea typeface="+mn-ea"/>
                          <a:cs typeface="+mn-cs"/>
                        </a:rPr>
                        <a:t>Market reviews are positive, with customers praising the convenience of the niche service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Market reviews are mixed, with some customers praising the luxury</a:t>
                      </a:r>
                      <a:endParaRPr lang="en-US" dirty="0"/>
                    </a:p>
                    <a:p>
                      <a:endParaRPr lang="en-US" dirty="0"/>
                    </a:p>
                  </a:txBody>
                  <a:tcPr/>
                </a:tc>
                <a:tc>
                  <a:txBody>
                    <a:bodyPr/>
                    <a:lstStyle/>
                    <a:p>
                      <a:r>
                        <a:rPr lang="en-US" sz="1800" b="0" i="0" kern="1200" dirty="0">
                          <a:solidFill>
                            <a:schemeClr val="dk1"/>
                          </a:solidFill>
                          <a:effectLst/>
                          <a:latin typeface="+mn-lt"/>
                          <a:ea typeface="+mn-ea"/>
                          <a:cs typeface="+mn-cs"/>
                        </a:rPr>
                        <a:t>Market reviews are positive, with customers praising the variety of ticket options and competitive prices</a:t>
                      </a:r>
                      <a:endParaRPr lang="en-US" dirty="0"/>
                    </a:p>
                  </a:txBody>
                  <a:tcPr/>
                </a:tc>
                <a:extLst>
                  <a:ext uri="{0D108BD9-81ED-4DB2-BD59-A6C34878D82A}">
                    <a16:rowId xmlns:a16="http://schemas.microsoft.com/office/drawing/2014/main" val="1009763486"/>
                  </a:ext>
                </a:extLst>
              </a:tr>
              <a:tr h="1051919">
                <a:tc>
                  <a:txBody>
                    <a:bodyPr/>
                    <a:lstStyle/>
                    <a:p>
                      <a:r>
                        <a:rPr lang="en-US" dirty="0"/>
                        <a:t>UVP</a:t>
                      </a:r>
                    </a:p>
                  </a:txBody>
                  <a:tcPr/>
                </a:tc>
                <a:tc>
                  <a:txBody>
                    <a:bodyPr/>
                    <a:lstStyle/>
                    <a:p>
                      <a:r>
                        <a:rPr lang="en-US" sz="1800" b="0" i="0" kern="1200" dirty="0">
                          <a:solidFill>
                            <a:schemeClr val="dk1"/>
                          </a:solidFill>
                          <a:effectLst/>
                          <a:latin typeface="+mn-lt"/>
                          <a:ea typeface="+mn-ea"/>
                          <a:cs typeface="+mn-cs"/>
                        </a:rPr>
                        <a:t>Is a one-stop shop for all bus travel needs</a:t>
                      </a:r>
                      <a:endParaRPr lang="en-US" dirty="0"/>
                    </a:p>
                  </a:txBody>
                  <a:tcPr/>
                </a:tc>
                <a:tc>
                  <a:txBody>
                    <a:bodyPr/>
                    <a:lstStyle/>
                    <a:p>
                      <a:r>
                        <a:rPr lang="en-US" sz="1800" b="0" i="0" kern="1200" dirty="0">
                          <a:solidFill>
                            <a:schemeClr val="dk1"/>
                          </a:solidFill>
                          <a:effectLst/>
                          <a:latin typeface="+mn-lt"/>
                          <a:ea typeface="+mn-ea"/>
                          <a:cs typeface="+mn-cs"/>
                        </a:rPr>
                        <a:t>Offers a luxurious and comfortable bus travel experience</a:t>
                      </a:r>
                      <a:endParaRPr lang="en-US" dirty="0"/>
                    </a:p>
                  </a:txBody>
                  <a:tcPr/>
                </a:tc>
                <a:tc>
                  <a:txBody>
                    <a:bodyPr/>
                    <a:lstStyle/>
                    <a:p>
                      <a:r>
                        <a:rPr lang="en-US" sz="1800" b="0" i="0" kern="1200" dirty="0">
                          <a:solidFill>
                            <a:schemeClr val="dk1"/>
                          </a:solidFill>
                          <a:effectLst/>
                          <a:latin typeface="+mn-lt"/>
                          <a:ea typeface="+mn-ea"/>
                          <a:cs typeface="+mn-cs"/>
                        </a:rPr>
                        <a:t>Offers a convenient and affordable niche bus service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Offers a convenient and affordable niche bus service</a:t>
                      </a:r>
                      <a:endParaRPr lang="en-US" dirty="0"/>
                    </a:p>
                    <a:p>
                      <a:endParaRPr lang="en-US" dirty="0"/>
                    </a:p>
                  </a:txBody>
                  <a:tcPr/>
                </a:tc>
                <a:tc>
                  <a:txBody>
                    <a:bodyPr/>
                    <a:lstStyle/>
                    <a:p>
                      <a:r>
                        <a:rPr lang="en-US" sz="1800" b="0" i="0" kern="1200" dirty="0">
                          <a:solidFill>
                            <a:schemeClr val="dk1"/>
                          </a:solidFill>
                          <a:effectLst/>
                          <a:latin typeface="+mn-lt"/>
                          <a:ea typeface="+mn-ea"/>
                          <a:cs typeface="+mn-cs"/>
                        </a:rPr>
                        <a:t>Offers a variety of bus services and ticket options to meet the needs of different customers</a:t>
                      </a:r>
                      <a:endParaRPr lang="en-US" dirty="0"/>
                    </a:p>
                  </a:txBody>
                  <a:tcPr/>
                </a:tc>
                <a:extLst>
                  <a:ext uri="{0D108BD9-81ED-4DB2-BD59-A6C34878D82A}">
                    <a16:rowId xmlns:a16="http://schemas.microsoft.com/office/drawing/2014/main" val="1794513914"/>
                  </a:ext>
                </a:extLst>
              </a:tr>
              <a:tr h="399004">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36816247"/>
                  </a:ext>
                </a:extLst>
              </a:tr>
            </a:tbl>
          </a:graphicData>
        </a:graphic>
      </p:graphicFrame>
      <p:pic>
        <p:nvPicPr>
          <p:cNvPr id="3" name="Picture 4" descr="2,900+ Electronic Recycling Illustrations, Royalty-Free Vector Graphics &amp;  Clip Art - iStock | Electronic waste, Computer recycling, Electronics">
            <a:extLst>
              <a:ext uri="{FF2B5EF4-FFF2-40B4-BE49-F238E27FC236}">
                <a16:creationId xmlns:a16="http://schemas.microsoft.com/office/drawing/2014/main" id="{66D6D48D-F828-865F-4E1F-1020697CE19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6555119" y="54848"/>
            <a:ext cx="1732879" cy="1283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9647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5"/>
          <p:cNvSpPr txBox="1"/>
          <p:nvPr/>
        </p:nvSpPr>
        <p:spPr>
          <a:xfrm>
            <a:off x="606366" y="160321"/>
            <a:ext cx="12338484" cy="1115690"/>
          </a:xfrm>
          <a:prstGeom prst="rect">
            <a:avLst/>
          </a:prstGeom>
        </p:spPr>
        <p:txBody>
          <a:bodyPr wrap="square" lIns="0" tIns="0" rIns="0" bIns="0" rtlCol="0" anchor="t">
            <a:spAutoFit/>
          </a:bodyPr>
          <a:lstStyle/>
          <a:p>
            <a:pPr>
              <a:lnSpc>
                <a:spcPts val="8747"/>
              </a:lnSpc>
            </a:pPr>
            <a:r>
              <a:rPr lang="en-US" sz="6000" b="1" dirty="0"/>
              <a:t>Lean Canvas</a:t>
            </a:r>
          </a:p>
        </p:txBody>
      </p:sp>
      <p:sp>
        <p:nvSpPr>
          <p:cNvPr id="14" name="TextBox 13"/>
          <p:cNvSpPr txBox="1"/>
          <p:nvPr/>
        </p:nvSpPr>
        <p:spPr>
          <a:xfrm>
            <a:off x="14711822" y="1992878"/>
            <a:ext cx="3499978" cy="6186309"/>
          </a:xfrm>
          <a:prstGeom prst="rect">
            <a:avLst/>
          </a:prstGeom>
          <a:noFill/>
          <a:ln>
            <a:solidFill>
              <a:schemeClr val="bg2">
                <a:lumMod val="50000"/>
              </a:schemeClr>
            </a:solidFill>
          </a:ln>
        </p:spPr>
        <p:txBody>
          <a:bodyPr wrap="square" rtlCol="0">
            <a:spAutoFit/>
          </a:bodyPr>
          <a:lstStyle/>
          <a:p>
            <a:r>
              <a:rPr lang="en-IN" b="1" dirty="0"/>
              <a:t>Business Model </a:t>
            </a:r>
          </a:p>
          <a:p>
            <a:endParaRPr lang="en-IN" b="1" dirty="0">
              <a:solidFill>
                <a:srgbClr val="002060"/>
              </a:solidFill>
            </a:endParaRPr>
          </a:p>
          <a:p>
            <a:endParaRPr lang="en-IN" b="1" dirty="0">
              <a:solidFill>
                <a:srgbClr val="002060"/>
              </a:solidFill>
            </a:endParaRPr>
          </a:p>
          <a:p>
            <a:endParaRPr lang="en-IN" b="1" dirty="0">
              <a:solidFill>
                <a:srgbClr val="002060"/>
              </a:solidFill>
            </a:endParaRPr>
          </a:p>
          <a:p>
            <a:endParaRPr lang="en-IN" b="1" dirty="0">
              <a:solidFill>
                <a:srgbClr val="002060"/>
              </a:solidFill>
            </a:endParaRPr>
          </a:p>
          <a:p>
            <a:endParaRPr lang="en-IN" b="1" dirty="0">
              <a:solidFill>
                <a:srgbClr val="002060"/>
              </a:solidFill>
            </a:endParaRPr>
          </a:p>
          <a:p>
            <a:endParaRPr lang="en-IN" b="1" dirty="0">
              <a:solidFill>
                <a:srgbClr val="002060"/>
              </a:solidFill>
            </a:endParaRPr>
          </a:p>
          <a:p>
            <a:endParaRPr lang="en-IN" b="1" dirty="0">
              <a:solidFill>
                <a:srgbClr val="002060"/>
              </a:solidFill>
            </a:endParaRPr>
          </a:p>
          <a:p>
            <a:endParaRPr lang="en-IN" b="1"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p:txBody>
      </p:sp>
      <p:sp>
        <p:nvSpPr>
          <p:cNvPr id="22" name="TextBox 21">
            <a:extLst>
              <a:ext uri="{FF2B5EF4-FFF2-40B4-BE49-F238E27FC236}">
                <a16:creationId xmlns:a16="http://schemas.microsoft.com/office/drawing/2014/main" id="{437D10F2-D825-4F14-8721-CF5105D60893}"/>
              </a:ext>
            </a:extLst>
          </p:cNvPr>
          <p:cNvSpPr txBox="1"/>
          <p:nvPr/>
        </p:nvSpPr>
        <p:spPr>
          <a:xfrm>
            <a:off x="16426366" y="799815"/>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sp>
        <p:nvSpPr>
          <p:cNvPr id="23" name="Rectangle 22">
            <a:extLst>
              <a:ext uri="{FF2B5EF4-FFF2-40B4-BE49-F238E27FC236}">
                <a16:creationId xmlns:a16="http://schemas.microsoft.com/office/drawing/2014/main" id="{5DE34494-019C-4AF1-907B-33245967C575}"/>
              </a:ext>
            </a:extLst>
          </p:cNvPr>
          <p:cNvSpPr/>
          <p:nvPr/>
        </p:nvSpPr>
        <p:spPr>
          <a:xfrm>
            <a:off x="16230600" y="398995"/>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grpSp>
        <p:nvGrpSpPr>
          <p:cNvPr id="24" name="Group 23">
            <a:extLst>
              <a:ext uri="{FF2B5EF4-FFF2-40B4-BE49-F238E27FC236}">
                <a16:creationId xmlns:a16="http://schemas.microsoft.com/office/drawing/2014/main" id="{2871DA2D-B3CE-4F68-958C-EFD80A045093}"/>
              </a:ext>
            </a:extLst>
          </p:cNvPr>
          <p:cNvGrpSpPr/>
          <p:nvPr/>
        </p:nvGrpSpPr>
        <p:grpSpPr>
          <a:xfrm>
            <a:off x="606366" y="1104901"/>
            <a:ext cx="13952288" cy="8610028"/>
            <a:chOff x="1057033" y="671611"/>
            <a:chExt cx="9301525" cy="5740018"/>
          </a:xfrm>
          <a:noFill/>
        </p:grpSpPr>
        <p:sp>
          <p:nvSpPr>
            <p:cNvPr id="25" name="Rectangle 24">
              <a:extLst>
                <a:ext uri="{FF2B5EF4-FFF2-40B4-BE49-F238E27FC236}">
                  <a16:creationId xmlns:a16="http://schemas.microsoft.com/office/drawing/2014/main" id="{142DE8B1-BA37-482F-A9F6-BEF943895596}"/>
                </a:ext>
              </a:extLst>
            </p:cNvPr>
            <p:cNvSpPr/>
            <p:nvPr/>
          </p:nvSpPr>
          <p:spPr>
            <a:xfrm>
              <a:off x="1057033" y="956344"/>
              <a:ext cx="1870333" cy="406161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just"/>
              <a:r>
                <a:rPr lang="en-GB" sz="1700" b="1" dirty="0">
                  <a:solidFill>
                    <a:schemeClr val="tx1"/>
                  </a:solidFill>
                </a:rPr>
                <a:t>PROBLEM</a:t>
              </a:r>
            </a:p>
            <a:p>
              <a:pPr algn="just"/>
              <a:r>
                <a:rPr lang="en-GB" sz="1700" dirty="0">
                  <a:solidFill>
                    <a:schemeClr val="tx1"/>
                  </a:solidFill>
                </a:rPr>
                <a:t>Users now a days always used to throw the plastic wastes and other chemical wastes at every where due to which leads to more amount of pollution in our today’s society that’s why we have created this app to help the peoples who’s things are broken they can contact us and solve their problem.</a:t>
              </a:r>
            </a:p>
            <a:p>
              <a:pPr algn="just"/>
              <a:endParaRPr lang="en-GB" sz="1700" dirty="0">
                <a:solidFill>
                  <a:schemeClr val="tx1"/>
                </a:solidFill>
              </a:endParaRPr>
            </a:p>
            <a:p>
              <a:pPr algn="just"/>
              <a:r>
                <a:rPr lang="en-GB" sz="1700" b="1" dirty="0">
                  <a:solidFill>
                    <a:schemeClr val="tx1"/>
                  </a:solidFill>
                </a:rPr>
                <a:t>EXISTING ALTERNATIVES</a:t>
              </a:r>
            </a:p>
            <a:p>
              <a:pPr marL="285750" indent="-285750" algn="just">
                <a:buFont typeface="Arial" panose="020B0604020202020204" pitchFamily="34" charset="0"/>
                <a:buChar char="•"/>
              </a:pPr>
              <a:r>
                <a:rPr lang="en-IN" sz="1700" i="0" dirty="0">
                  <a:solidFill>
                    <a:schemeClr val="tx1"/>
                  </a:solidFill>
                  <a:effectLst/>
                  <a:latin typeface="Söhne"/>
                </a:rPr>
                <a:t>Mechanical Sorting Sys.</a:t>
              </a:r>
              <a:endParaRPr lang="en-US" sz="1700" dirty="0">
                <a:solidFill>
                  <a:schemeClr val="tx1"/>
                </a:solidFill>
              </a:endParaRPr>
            </a:p>
            <a:p>
              <a:pPr marL="285750" indent="-285750" algn="just">
                <a:buFont typeface="Arial" panose="020B0604020202020204" pitchFamily="34" charset="0"/>
                <a:buChar char="•"/>
              </a:pPr>
              <a:r>
                <a:rPr lang="en-IN" sz="1700" i="0" dirty="0">
                  <a:solidFill>
                    <a:schemeClr val="tx1"/>
                  </a:solidFill>
                  <a:effectLst/>
                  <a:latin typeface="Söhne"/>
                </a:rPr>
                <a:t>Chemical Recycling</a:t>
              </a:r>
            </a:p>
            <a:p>
              <a:pPr marL="285750" indent="-285750" algn="just">
                <a:buFont typeface="Arial" panose="020B0604020202020204" pitchFamily="34" charset="0"/>
                <a:buChar char="•"/>
              </a:pPr>
              <a:r>
                <a:rPr lang="en-GB" sz="1700" dirty="0">
                  <a:solidFill>
                    <a:schemeClr val="tx1"/>
                  </a:solidFill>
                </a:rPr>
                <a:t>Text Message Alerts</a:t>
              </a:r>
              <a:endParaRPr lang="en-US" sz="1700" dirty="0">
                <a:solidFill>
                  <a:schemeClr val="tx1"/>
                </a:solidFill>
              </a:endParaRPr>
            </a:p>
            <a:p>
              <a:pPr marL="285750" indent="-285750" algn="just">
                <a:buFont typeface="Arial" panose="020B0604020202020204" pitchFamily="34" charset="0"/>
                <a:buChar char="•"/>
              </a:pPr>
              <a:r>
                <a:rPr lang="en-GB" sz="1700" dirty="0">
                  <a:solidFill>
                    <a:schemeClr val="tx1"/>
                  </a:solidFill>
                </a:rPr>
                <a:t>Word of Mouth</a:t>
              </a:r>
              <a:endParaRPr lang="en-US" sz="1700" dirty="0">
                <a:solidFill>
                  <a:schemeClr val="tx1"/>
                </a:solidFill>
              </a:endParaRPr>
            </a:p>
            <a:p>
              <a:pPr marL="285750" indent="-285750" algn="just">
                <a:buFont typeface="Arial" panose="020B0604020202020204" pitchFamily="34" charset="0"/>
                <a:buChar char="•"/>
              </a:pPr>
              <a:r>
                <a:rPr lang="en-IN" sz="1700" i="0" dirty="0">
                  <a:solidFill>
                    <a:schemeClr val="tx1"/>
                  </a:solidFill>
                  <a:effectLst/>
                  <a:latin typeface="Söhne"/>
                </a:rPr>
                <a:t>Smart Bins</a:t>
              </a:r>
              <a:endParaRPr lang="en-GB" sz="1700" dirty="0">
                <a:solidFill>
                  <a:schemeClr val="tx1"/>
                </a:solidFill>
              </a:endParaRPr>
            </a:p>
          </p:txBody>
        </p:sp>
        <p:sp>
          <p:nvSpPr>
            <p:cNvPr id="26" name="Rectangle 25">
              <a:extLst>
                <a:ext uri="{FF2B5EF4-FFF2-40B4-BE49-F238E27FC236}">
                  <a16:creationId xmlns:a16="http://schemas.microsoft.com/office/drawing/2014/main" id="{DA61AF53-C124-49C7-9FFB-00E90C7BD86C}"/>
                </a:ext>
              </a:extLst>
            </p:cNvPr>
            <p:cNvSpPr/>
            <p:nvPr/>
          </p:nvSpPr>
          <p:spPr>
            <a:xfrm>
              <a:off x="3032477" y="3546487"/>
              <a:ext cx="1608198" cy="145969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r>
                <a:rPr lang="en-US" b="1" dirty="0">
                  <a:solidFill>
                    <a:schemeClr val="tx1"/>
                  </a:solidFill>
                </a:rPr>
                <a:t>KEY METRICS</a:t>
              </a:r>
            </a:p>
            <a:p>
              <a:pPr marL="257176" indent="-257176">
                <a:buFont typeface="Arial" panose="020B0604020202020204" pitchFamily="34" charset="0"/>
                <a:buChar char="•"/>
              </a:pPr>
              <a:r>
                <a:rPr lang="en-US" dirty="0">
                  <a:solidFill>
                    <a:schemeClr val="tx1"/>
                  </a:solidFill>
                </a:rPr>
                <a:t>On-Time Performance</a:t>
              </a:r>
            </a:p>
            <a:p>
              <a:pPr marL="257176" indent="-257176">
                <a:buFont typeface="Arial" panose="020B0604020202020204" pitchFamily="34" charset="0"/>
                <a:buChar char="•"/>
              </a:pPr>
              <a:r>
                <a:rPr lang="en-US" dirty="0">
                  <a:solidFill>
                    <a:schemeClr val="tx1"/>
                  </a:solidFill>
                </a:rPr>
                <a:t>Accuracy of Arrival Predictions</a:t>
              </a:r>
            </a:p>
            <a:p>
              <a:pPr marL="257176" indent="-257176">
                <a:buFont typeface="Arial" panose="020B0604020202020204" pitchFamily="34" charset="0"/>
                <a:buChar char="•"/>
              </a:pPr>
              <a:r>
                <a:rPr lang="en-US" dirty="0">
                  <a:solidFill>
                    <a:schemeClr val="tx1"/>
                  </a:solidFill>
                </a:rPr>
                <a:t>User Satisfaction</a:t>
              </a:r>
            </a:p>
            <a:p>
              <a:pPr marL="257176" indent="-257176">
                <a:buFont typeface="Arial" panose="020B0604020202020204" pitchFamily="34" charset="0"/>
                <a:buChar char="•"/>
              </a:pPr>
              <a:endParaRPr lang="en-US" dirty="0">
                <a:solidFill>
                  <a:schemeClr val="tx1"/>
                </a:solidFill>
              </a:endParaRPr>
            </a:p>
            <a:p>
              <a:pPr marL="257176" indent="-257176">
                <a:buFont typeface="Arial" panose="020B0604020202020204" pitchFamily="34" charset="0"/>
                <a:buChar char="•"/>
              </a:pPr>
              <a:endParaRPr lang="en-US" dirty="0">
                <a:solidFill>
                  <a:schemeClr val="tx1"/>
                </a:solidFill>
              </a:endParaRPr>
            </a:p>
            <a:p>
              <a:endParaRPr lang="en-US" dirty="0">
                <a:solidFill>
                  <a:schemeClr val="tx1"/>
                </a:solidFill>
              </a:endParaRPr>
            </a:p>
            <a:p>
              <a:pPr marL="257176" indent="-257176">
                <a:buFont typeface="Arial" panose="020B0604020202020204" pitchFamily="34" charset="0"/>
                <a:buChar char="•"/>
              </a:pPr>
              <a:endParaRPr lang="en-US" dirty="0">
                <a:solidFill>
                  <a:schemeClr val="tx1"/>
                </a:solidFill>
              </a:endParaRPr>
            </a:p>
            <a:p>
              <a:pPr marL="257176" indent="-257176">
                <a:buFont typeface="Arial" panose="020B0604020202020204" pitchFamily="34" charset="0"/>
                <a:buChar char="•"/>
              </a:pPr>
              <a:endParaRPr lang="en-US" dirty="0">
                <a:solidFill>
                  <a:schemeClr val="tx1"/>
                </a:solidFill>
              </a:endParaRPr>
            </a:p>
            <a:p>
              <a:endParaRPr lang="en-ZA" b="1" dirty="0">
                <a:solidFill>
                  <a:schemeClr val="tx1"/>
                </a:solidFill>
              </a:endParaRPr>
            </a:p>
          </p:txBody>
        </p:sp>
        <p:sp>
          <p:nvSpPr>
            <p:cNvPr id="27" name="Rectangle 26">
              <a:extLst>
                <a:ext uri="{FF2B5EF4-FFF2-40B4-BE49-F238E27FC236}">
                  <a16:creationId xmlns:a16="http://schemas.microsoft.com/office/drawing/2014/main" id="{8C3C327D-2A6A-43E6-8F62-9A1FFF479CDC}"/>
                </a:ext>
              </a:extLst>
            </p:cNvPr>
            <p:cNvSpPr/>
            <p:nvPr/>
          </p:nvSpPr>
          <p:spPr>
            <a:xfrm>
              <a:off x="3036352" y="956345"/>
              <a:ext cx="1608198" cy="246368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700" b="1" dirty="0">
                  <a:solidFill>
                    <a:schemeClr val="tx1"/>
                  </a:solidFill>
                </a:rPr>
                <a:t>SOLUTION</a:t>
              </a:r>
            </a:p>
            <a:p>
              <a:pPr algn="just"/>
              <a:r>
                <a:rPr lang="en-US" sz="1700" dirty="0">
                  <a:solidFill>
                    <a:schemeClr val="tx1"/>
                  </a:solidFill>
                </a:rPr>
                <a:t>Develop a user-friendly mobile app for both Android and iOS platforms. So, that the users can give their broken technical thing and can get  repaired by which they can able to use that same thing without any problem facing in between them.</a:t>
              </a:r>
              <a:endParaRPr lang="en-ZA" sz="1700" dirty="0">
                <a:solidFill>
                  <a:schemeClr val="tx1"/>
                </a:solidFill>
              </a:endParaRPr>
            </a:p>
          </p:txBody>
        </p:sp>
        <p:sp>
          <p:nvSpPr>
            <p:cNvPr id="28" name="Rectangle 27">
              <a:extLst>
                <a:ext uri="{FF2B5EF4-FFF2-40B4-BE49-F238E27FC236}">
                  <a16:creationId xmlns:a16="http://schemas.microsoft.com/office/drawing/2014/main" id="{EB374BDD-612A-4745-8EB3-8C7D069E8146}"/>
                </a:ext>
              </a:extLst>
            </p:cNvPr>
            <p:cNvSpPr/>
            <p:nvPr/>
          </p:nvSpPr>
          <p:spPr>
            <a:xfrm>
              <a:off x="4736724" y="671611"/>
              <a:ext cx="1835913" cy="434634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a:solidFill>
                    <a:schemeClr val="tx1"/>
                  </a:solidFill>
                </a:rPr>
                <a:t>UNIQUE VALUE PROPOSITION</a:t>
              </a:r>
            </a:p>
            <a:p>
              <a:pPr algn="just"/>
              <a:r>
                <a:rPr lang="en-US" sz="1500" dirty="0">
                  <a:solidFill>
                    <a:schemeClr val="tx1"/>
                  </a:solidFill>
                </a:rPr>
                <a:t>The unique value proposition (UVP) for on-demand bus tracking and transportation service app “Technical RecycleBin.in" lies providing a distinct and compelling set of benefits and features that set it apart from competitors and address the specific needs of users. Here's a potential UVP for such an app:</a:t>
              </a:r>
            </a:p>
            <a:p>
              <a:pPr algn="just"/>
              <a:r>
                <a:rPr lang="en-US" sz="1500" dirty="0">
                  <a:solidFill>
                    <a:schemeClr val="tx1"/>
                  </a:solidFill>
                </a:rPr>
                <a:t>"TechnicalRecycleBin.in : in this app the users can contact to give their broken machines to get repaired “</a:t>
              </a:r>
            </a:p>
            <a:p>
              <a:pPr algn="just"/>
              <a:endParaRPr lang="en-US" sz="1500" dirty="0">
                <a:solidFill>
                  <a:schemeClr val="tx1"/>
                </a:solidFill>
              </a:endParaRPr>
            </a:p>
            <a:p>
              <a:r>
                <a:rPr lang="en-US" sz="1500" b="1" dirty="0">
                  <a:solidFill>
                    <a:schemeClr val="tx1"/>
                  </a:solidFill>
                </a:rPr>
                <a:t>HIGH-LEVEL CONCEPT</a:t>
              </a:r>
            </a:p>
            <a:p>
              <a:pPr algn="just"/>
              <a:r>
                <a:rPr lang="en-US" sz="1500" dirty="0">
                  <a:solidFill>
                    <a:schemeClr val="tx1"/>
                  </a:solidFill>
                </a:rPr>
                <a:t>TechnicalRecycleBin.in is a best </a:t>
              </a:r>
            </a:p>
            <a:p>
              <a:pPr algn="just"/>
              <a:r>
                <a:rPr lang="en-US" sz="1500" dirty="0">
                  <a:solidFill>
                    <a:schemeClr val="tx1"/>
                  </a:solidFill>
                </a:rPr>
                <a:t>solution  for getting their technical things repaired and their working with the proper and </a:t>
              </a:r>
              <a:r>
                <a:rPr lang="en-US" sz="1500" dirty="0" err="1">
                  <a:solidFill>
                    <a:schemeClr val="tx1"/>
                  </a:solidFill>
                </a:rPr>
                <a:t>usefull</a:t>
              </a:r>
              <a:r>
                <a:rPr lang="en-US" sz="1500" dirty="0">
                  <a:solidFill>
                    <a:schemeClr val="tx1"/>
                  </a:solidFill>
                </a:rPr>
                <a:t> manner</a:t>
              </a:r>
              <a:r>
                <a:rPr lang="en-US" sz="1600" dirty="0">
                  <a:solidFill>
                    <a:schemeClr val="tx1"/>
                  </a:solidFill>
                </a:rPr>
                <a:t>.</a:t>
              </a:r>
              <a:endParaRPr lang="en-US" sz="1600" b="1" dirty="0">
                <a:solidFill>
                  <a:schemeClr val="tx1"/>
                </a:solidFill>
              </a:endParaRPr>
            </a:p>
          </p:txBody>
        </p:sp>
        <p:sp>
          <p:nvSpPr>
            <p:cNvPr id="29" name="Rectangle 28">
              <a:extLst>
                <a:ext uri="{FF2B5EF4-FFF2-40B4-BE49-F238E27FC236}">
                  <a16:creationId xmlns:a16="http://schemas.microsoft.com/office/drawing/2014/main" id="{2BA62365-66A4-404F-8375-01904FBE1169}"/>
                </a:ext>
              </a:extLst>
            </p:cNvPr>
            <p:cNvSpPr/>
            <p:nvPr/>
          </p:nvSpPr>
          <p:spPr>
            <a:xfrm>
              <a:off x="6689796" y="956344"/>
              <a:ext cx="1657072" cy="16106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UNFAIR ADVANTAGE</a:t>
              </a:r>
            </a:p>
            <a:p>
              <a:pPr marL="257176" indent="-257176">
                <a:buFont typeface="Arial" panose="020B0604020202020204" pitchFamily="34" charset="0"/>
                <a:buChar char="•"/>
              </a:pPr>
              <a:r>
                <a:rPr lang="en-ZA" dirty="0">
                  <a:solidFill>
                    <a:schemeClr val="tx1"/>
                  </a:solidFill>
                </a:rPr>
                <a:t>Exclusive Data Sources</a:t>
              </a:r>
            </a:p>
            <a:p>
              <a:pPr marL="257176" indent="-257176">
                <a:buFont typeface="Arial" panose="020B0604020202020204" pitchFamily="34" charset="0"/>
                <a:buChar char="•"/>
              </a:pPr>
              <a:r>
                <a:rPr lang="en-ZA" dirty="0">
                  <a:solidFill>
                    <a:schemeClr val="tx1"/>
                  </a:solidFill>
                </a:rPr>
                <a:t>University Partnerships</a:t>
              </a:r>
            </a:p>
            <a:p>
              <a:pPr marL="257176" indent="-257176">
                <a:buFont typeface="Arial" panose="020B0604020202020204" pitchFamily="34" charset="0"/>
                <a:buChar char="•"/>
              </a:pPr>
              <a:r>
                <a:rPr lang="en-ZA" dirty="0">
                  <a:solidFill>
                    <a:schemeClr val="tx1"/>
                  </a:solidFill>
                </a:rPr>
                <a:t>Customer Support Excellence</a:t>
              </a:r>
            </a:p>
          </p:txBody>
        </p:sp>
        <p:sp>
          <p:nvSpPr>
            <p:cNvPr id="30" name="Rectangle 29">
              <a:extLst>
                <a:ext uri="{FF2B5EF4-FFF2-40B4-BE49-F238E27FC236}">
                  <a16:creationId xmlns:a16="http://schemas.microsoft.com/office/drawing/2014/main" id="{F7BC84B1-956D-42A5-8672-FCFD7B07D99A}"/>
                </a:ext>
              </a:extLst>
            </p:cNvPr>
            <p:cNvSpPr/>
            <p:nvPr/>
          </p:nvSpPr>
          <p:spPr>
            <a:xfrm>
              <a:off x="6686843" y="2644352"/>
              <a:ext cx="1657072" cy="237360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CHANNELS</a:t>
              </a:r>
              <a:endParaRPr lang="en-US" dirty="0">
                <a:solidFill>
                  <a:schemeClr val="tx1"/>
                </a:solidFill>
              </a:endParaRPr>
            </a:p>
            <a:p>
              <a:pPr marL="257176" indent="-257176">
                <a:buFont typeface="Arial" panose="020B0604020202020204" pitchFamily="34" charset="0"/>
                <a:buChar char="•"/>
              </a:pPr>
              <a:r>
                <a:rPr lang="en-US" dirty="0">
                  <a:solidFill>
                    <a:schemeClr val="tx1"/>
                  </a:solidFill>
                </a:rPr>
                <a:t>Mobile App Stores</a:t>
              </a:r>
            </a:p>
            <a:p>
              <a:pPr marL="257176" indent="-257176">
                <a:buFont typeface="Arial" panose="020B0604020202020204" pitchFamily="34" charset="0"/>
                <a:buChar char="•"/>
              </a:pPr>
              <a:r>
                <a:rPr lang="en-US" dirty="0">
                  <a:solidFill>
                    <a:schemeClr val="tx1"/>
                  </a:solidFill>
                </a:rPr>
                <a:t>University Website</a:t>
              </a:r>
            </a:p>
            <a:p>
              <a:pPr marL="257176" indent="-257176">
                <a:buFont typeface="Arial" panose="020B0604020202020204" pitchFamily="34" charset="0"/>
                <a:buChar char="•"/>
              </a:pPr>
              <a:r>
                <a:rPr lang="en-ZA" dirty="0">
                  <a:solidFill>
                    <a:schemeClr val="tx1"/>
                  </a:solidFill>
                </a:rPr>
                <a:t>Social Media</a:t>
              </a:r>
            </a:p>
            <a:p>
              <a:pPr marL="257176" indent="-257176">
                <a:buFont typeface="Arial" panose="020B0604020202020204" pitchFamily="34" charset="0"/>
                <a:buChar char="•"/>
              </a:pPr>
              <a:r>
                <a:rPr lang="en-ZA" dirty="0">
                  <a:solidFill>
                    <a:schemeClr val="tx1"/>
                  </a:solidFill>
                </a:rPr>
                <a:t>University Events</a:t>
              </a:r>
            </a:p>
            <a:p>
              <a:pPr marL="257176" indent="-257176">
                <a:buFont typeface="Arial" panose="020B0604020202020204" pitchFamily="34" charset="0"/>
                <a:buChar char="•"/>
              </a:pPr>
              <a:r>
                <a:rPr lang="en-ZA" dirty="0">
                  <a:solidFill>
                    <a:schemeClr val="tx1"/>
                  </a:solidFill>
                </a:rPr>
                <a:t>Student Ambassadors</a:t>
              </a:r>
            </a:p>
            <a:p>
              <a:pPr marL="257176" indent="-257176">
                <a:buFont typeface="Arial" panose="020B0604020202020204" pitchFamily="34" charset="0"/>
                <a:buChar char="•"/>
              </a:pPr>
              <a:r>
                <a:rPr lang="en-ZA" dirty="0">
                  <a:solidFill>
                    <a:schemeClr val="tx1"/>
                  </a:solidFill>
                </a:rPr>
                <a:t>Online Advertising</a:t>
              </a:r>
            </a:p>
            <a:p>
              <a:pPr marL="257176" indent="-257176">
                <a:buFont typeface="Arial" panose="020B0604020202020204" pitchFamily="34" charset="0"/>
                <a:buChar char="•"/>
              </a:pPr>
              <a:r>
                <a:rPr lang="en-ZA" dirty="0">
                  <a:solidFill>
                    <a:schemeClr val="tx1"/>
                  </a:solidFill>
                </a:rPr>
                <a:t>Partnerships</a:t>
              </a:r>
            </a:p>
          </p:txBody>
        </p:sp>
        <p:sp>
          <p:nvSpPr>
            <p:cNvPr id="31" name="Rectangle 30">
              <a:extLst>
                <a:ext uri="{FF2B5EF4-FFF2-40B4-BE49-F238E27FC236}">
                  <a16:creationId xmlns:a16="http://schemas.microsoft.com/office/drawing/2014/main" id="{FAC9E9F4-9BD4-4F01-9A69-4B416DF6CD3A}"/>
                </a:ext>
              </a:extLst>
            </p:cNvPr>
            <p:cNvSpPr/>
            <p:nvPr/>
          </p:nvSpPr>
          <p:spPr>
            <a:xfrm>
              <a:off x="5781668" y="5124246"/>
              <a:ext cx="4576890" cy="12873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REVENUE STREAMS</a:t>
              </a:r>
            </a:p>
            <a:p>
              <a:pPr marL="257176" indent="-257176">
                <a:buFont typeface="Arial" panose="020B0604020202020204" pitchFamily="34" charset="0"/>
                <a:buChar char="•"/>
              </a:pPr>
              <a:r>
                <a:rPr lang="en-US" dirty="0">
                  <a:solidFill>
                    <a:schemeClr val="tx1"/>
                  </a:solidFill>
                </a:rPr>
                <a:t>Subscription Fees</a:t>
              </a:r>
            </a:p>
            <a:p>
              <a:pPr marL="257176" indent="-257176">
                <a:buFont typeface="Arial" panose="020B0604020202020204" pitchFamily="34" charset="0"/>
                <a:buChar char="•"/>
              </a:pPr>
              <a:r>
                <a:rPr lang="en-US" dirty="0">
                  <a:solidFill>
                    <a:schemeClr val="tx1"/>
                  </a:solidFill>
                </a:rPr>
                <a:t>Advertisement and Sponsorship</a:t>
              </a:r>
            </a:p>
            <a:p>
              <a:pPr marL="257176" indent="-257176">
                <a:buFont typeface="Arial" panose="020B0604020202020204" pitchFamily="34" charset="0"/>
                <a:buChar char="•"/>
              </a:pPr>
              <a:r>
                <a:rPr lang="en-US" dirty="0">
                  <a:solidFill>
                    <a:schemeClr val="tx1"/>
                  </a:solidFill>
                </a:rPr>
                <a:t>University Partnerships</a:t>
              </a:r>
            </a:p>
            <a:p>
              <a:pPr marL="257176" indent="-257176">
                <a:buFont typeface="Arial" panose="020B0604020202020204" pitchFamily="34" charset="0"/>
                <a:buChar char="•"/>
              </a:pPr>
              <a:r>
                <a:rPr lang="en-US" dirty="0">
                  <a:solidFill>
                    <a:schemeClr val="tx1"/>
                  </a:solidFill>
                </a:rPr>
                <a:t>Event Transportation Services</a:t>
              </a:r>
            </a:p>
          </p:txBody>
        </p:sp>
        <p:sp>
          <p:nvSpPr>
            <p:cNvPr id="32" name="Rectangle 31">
              <a:extLst>
                <a:ext uri="{FF2B5EF4-FFF2-40B4-BE49-F238E27FC236}">
                  <a16:creationId xmlns:a16="http://schemas.microsoft.com/office/drawing/2014/main" id="{009C3843-A5E1-4267-892B-5C21CFF1D0BF}"/>
                </a:ext>
              </a:extLst>
            </p:cNvPr>
            <p:cNvSpPr/>
            <p:nvPr/>
          </p:nvSpPr>
          <p:spPr>
            <a:xfrm>
              <a:off x="8464027" y="785684"/>
              <a:ext cx="1894531" cy="422049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b="1" dirty="0">
                  <a:solidFill>
                    <a:schemeClr val="tx1"/>
                  </a:solidFill>
                </a:rPr>
                <a:t>CUSTOMER SEGMENTS</a:t>
              </a:r>
            </a:p>
            <a:p>
              <a:pPr marL="285750" indent="-285750">
                <a:buFont typeface="Arial" panose="020B0604020202020204" pitchFamily="34" charset="0"/>
                <a:buChar char="•"/>
              </a:pPr>
              <a:r>
                <a:rPr lang="en-US" sz="1700" dirty="0">
                  <a:solidFill>
                    <a:schemeClr val="tx1"/>
                  </a:solidFill>
                </a:rPr>
                <a:t>Students</a:t>
              </a:r>
            </a:p>
            <a:p>
              <a:pPr marL="285750" indent="-285750">
                <a:buFont typeface="Arial" panose="020B0604020202020204" pitchFamily="34" charset="0"/>
                <a:buChar char="•"/>
              </a:pPr>
              <a:r>
                <a:rPr lang="en-US" sz="1700" dirty="0">
                  <a:solidFill>
                    <a:schemeClr val="tx1"/>
                  </a:solidFill>
                </a:rPr>
                <a:t>Faculty and Staff</a:t>
              </a:r>
            </a:p>
            <a:p>
              <a:pPr marL="285750" indent="-285750">
                <a:buFont typeface="Arial" panose="020B0604020202020204" pitchFamily="34" charset="0"/>
                <a:buChar char="•"/>
              </a:pPr>
              <a:r>
                <a:rPr lang="en-US" sz="1700" dirty="0">
                  <a:solidFill>
                    <a:schemeClr val="tx1"/>
                  </a:solidFill>
                </a:rPr>
                <a:t>Visiting Scholars and Guests</a:t>
              </a:r>
            </a:p>
            <a:p>
              <a:pPr marL="285750" indent="-285750">
                <a:buFont typeface="Arial" panose="020B0604020202020204" pitchFamily="34" charset="0"/>
                <a:buChar char="•"/>
              </a:pPr>
              <a:r>
                <a:rPr lang="en-US" sz="1700" dirty="0">
                  <a:solidFill>
                    <a:schemeClr val="tx1"/>
                  </a:solidFill>
                </a:rPr>
                <a:t>Parents and Visitors</a:t>
              </a:r>
            </a:p>
            <a:p>
              <a:pPr marL="285750" indent="-285750">
                <a:buFont typeface="Arial" panose="020B0604020202020204" pitchFamily="34" charset="0"/>
                <a:buChar char="•"/>
              </a:pPr>
              <a:r>
                <a:rPr lang="en-US" sz="1700" dirty="0">
                  <a:solidFill>
                    <a:schemeClr val="tx1"/>
                  </a:solidFill>
                </a:rPr>
                <a:t>University Administrators</a:t>
              </a:r>
            </a:p>
            <a:p>
              <a:pPr marL="285750" indent="-285750">
                <a:buFont typeface="Arial" panose="020B0604020202020204" pitchFamily="34" charset="0"/>
                <a:buChar char="•"/>
              </a:pPr>
              <a:r>
                <a:rPr lang="en-US" sz="1700" dirty="0">
                  <a:solidFill>
                    <a:schemeClr val="tx1"/>
                  </a:solidFill>
                </a:rPr>
                <a:t>International Students</a:t>
              </a:r>
            </a:p>
            <a:p>
              <a:endParaRPr lang="en-US" sz="1700" dirty="0">
                <a:solidFill>
                  <a:schemeClr val="tx1"/>
                </a:solidFill>
              </a:endParaRPr>
            </a:p>
            <a:p>
              <a:r>
                <a:rPr lang="en-US" sz="1700" b="1" dirty="0">
                  <a:solidFill>
                    <a:schemeClr val="tx1"/>
                  </a:solidFill>
                </a:rPr>
                <a:t>EARLY ADOPTERS </a:t>
              </a:r>
              <a:endParaRPr lang="en-US" sz="1700" dirty="0">
                <a:solidFill>
                  <a:schemeClr val="tx1"/>
                </a:solidFill>
              </a:endParaRPr>
            </a:p>
            <a:p>
              <a:pPr marL="285750" indent="-285750">
                <a:buFont typeface="Arial" panose="020B0604020202020204" pitchFamily="34" charset="0"/>
                <a:buChar char="•"/>
              </a:pPr>
              <a:r>
                <a:rPr lang="en-US" sz="1700" dirty="0">
                  <a:solidFill>
                    <a:schemeClr val="tx1"/>
                  </a:solidFill>
                </a:rPr>
                <a:t>Tech-Savvy Students</a:t>
              </a:r>
            </a:p>
            <a:p>
              <a:pPr marL="285750" indent="-285750">
                <a:buFont typeface="Arial" panose="020B0604020202020204" pitchFamily="34" charset="0"/>
                <a:buChar char="•"/>
              </a:pPr>
              <a:r>
                <a:rPr lang="en-US" sz="1700" dirty="0">
                  <a:solidFill>
                    <a:schemeClr val="tx1"/>
                  </a:solidFill>
                </a:rPr>
                <a:t>Student Transportation Committees</a:t>
              </a:r>
            </a:p>
            <a:p>
              <a:pPr marL="285750" indent="-285750">
                <a:buFont typeface="Arial" panose="020B0604020202020204" pitchFamily="34" charset="0"/>
                <a:buChar char="•"/>
              </a:pPr>
              <a:r>
                <a:rPr lang="en-US" sz="1700" dirty="0">
                  <a:solidFill>
                    <a:schemeClr val="tx1"/>
                  </a:solidFill>
                </a:rPr>
                <a:t>University Ambassadors and Tour Guides</a:t>
              </a:r>
            </a:p>
            <a:p>
              <a:pPr marL="285750" indent="-285750">
                <a:buFont typeface="Arial" panose="020B0604020202020204" pitchFamily="34" charset="0"/>
                <a:buChar char="•"/>
              </a:pPr>
              <a:r>
                <a:rPr lang="en-US" sz="1700" dirty="0">
                  <a:solidFill>
                    <a:schemeClr val="tx1"/>
                  </a:solidFill>
                </a:rPr>
                <a:t>Faculty and Staff Transportation Advocates</a:t>
              </a:r>
            </a:p>
            <a:p>
              <a:pPr marL="285750" indent="-285750">
                <a:buFont typeface="Arial" panose="020B0604020202020204" pitchFamily="34" charset="0"/>
                <a:buChar char="•"/>
              </a:pPr>
              <a:r>
                <a:rPr lang="en-US" sz="1700" dirty="0">
                  <a:solidFill>
                    <a:schemeClr val="tx1"/>
                  </a:solidFill>
                </a:rPr>
                <a:t>University Administrators </a:t>
              </a:r>
            </a:p>
            <a:p>
              <a:pPr marL="285750" indent="-285750">
                <a:buFont typeface="Arial" panose="020B0604020202020204" pitchFamily="34" charset="0"/>
                <a:buChar char="•"/>
              </a:pPr>
              <a:r>
                <a:rPr lang="en-US" sz="1700" dirty="0">
                  <a:solidFill>
                    <a:schemeClr val="tx1"/>
                  </a:solidFill>
                </a:rPr>
                <a:t>Transportation Departments</a:t>
              </a:r>
            </a:p>
          </p:txBody>
        </p:sp>
        <p:sp>
          <p:nvSpPr>
            <p:cNvPr id="33" name="Rectangle 32">
              <a:extLst>
                <a:ext uri="{FF2B5EF4-FFF2-40B4-BE49-F238E27FC236}">
                  <a16:creationId xmlns:a16="http://schemas.microsoft.com/office/drawing/2014/main" id="{B433AFEF-AAB0-4118-9790-7694BAC47BCE}"/>
                </a:ext>
              </a:extLst>
            </p:cNvPr>
            <p:cNvSpPr/>
            <p:nvPr/>
          </p:nvSpPr>
          <p:spPr>
            <a:xfrm>
              <a:off x="1057033" y="5132637"/>
              <a:ext cx="4599726" cy="127899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COST STRUCTURE</a:t>
              </a:r>
            </a:p>
            <a:p>
              <a:pPr marL="257176" indent="-257176">
                <a:buFont typeface="Arial" panose="020B0604020202020204" pitchFamily="34" charset="0"/>
                <a:buChar char="•"/>
              </a:pPr>
              <a:r>
                <a:rPr lang="en-US" dirty="0">
                  <a:solidFill>
                    <a:schemeClr val="tx1"/>
                  </a:solidFill>
                </a:rPr>
                <a:t>Development Costs</a:t>
              </a:r>
            </a:p>
            <a:p>
              <a:pPr marL="257176" indent="-257176">
                <a:buFont typeface="Arial" panose="020B0604020202020204" pitchFamily="34" charset="0"/>
                <a:buChar char="•"/>
              </a:pPr>
              <a:r>
                <a:rPr lang="en-US" dirty="0">
                  <a:solidFill>
                    <a:schemeClr val="tx1"/>
                  </a:solidFill>
                </a:rPr>
                <a:t>Technology Infrastructure</a:t>
              </a:r>
            </a:p>
            <a:p>
              <a:pPr marL="257176" indent="-257176">
                <a:buFont typeface="Arial" panose="020B0604020202020204" pitchFamily="34" charset="0"/>
                <a:buChar char="•"/>
              </a:pPr>
              <a:r>
                <a:rPr lang="en-US" dirty="0">
                  <a:solidFill>
                    <a:schemeClr val="tx1"/>
                  </a:solidFill>
                </a:rPr>
                <a:t>Operational Costs</a:t>
              </a:r>
            </a:p>
            <a:p>
              <a:pPr marL="257176" indent="-257176">
                <a:buFont typeface="Arial" panose="020B0604020202020204" pitchFamily="34" charset="0"/>
                <a:buChar char="•"/>
              </a:pPr>
              <a:r>
                <a:rPr lang="en-US" dirty="0">
                  <a:solidFill>
                    <a:schemeClr val="tx1"/>
                  </a:solidFill>
                </a:rPr>
                <a:t>Transaction and Payment Processing Fees</a:t>
              </a:r>
              <a:endParaRPr lang="en-ZA" dirty="0">
                <a:solidFill>
                  <a:schemeClr val="tx1"/>
                </a:solidFill>
              </a:endParaRPr>
            </a:p>
            <a:p>
              <a:endParaRPr lang="en-ZA" dirty="0">
                <a:solidFill>
                  <a:schemeClr val="tx1"/>
                </a:solidFill>
              </a:endParaRPr>
            </a:p>
          </p:txBody>
        </p:sp>
      </p:grpSp>
      <p:sp>
        <p:nvSpPr>
          <p:cNvPr id="2" name="Rectangle 1"/>
          <p:cNvSpPr/>
          <p:nvPr/>
        </p:nvSpPr>
        <p:spPr>
          <a:xfrm>
            <a:off x="14892640" y="8438696"/>
            <a:ext cx="3033182" cy="1200329"/>
          </a:xfrm>
          <a:prstGeom prst="rect">
            <a:avLst/>
          </a:prstGeom>
          <a:solidFill>
            <a:srgbClr val="FFC000"/>
          </a:solidFill>
        </p:spPr>
        <p:txBody>
          <a:bodyPr wrap="square">
            <a:spAutoFit/>
          </a:bodyPr>
          <a:lstStyle/>
          <a:p>
            <a:r>
              <a:rPr lang="en-US" dirty="0">
                <a:solidFill>
                  <a:srgbClr val="000000"/>
                </a:solidFill>
                <a:latin typeface="Calibri" panose="020F0502020204030204" pitchFamily="34" charset="0"/>
                <a:ea typeface="Times New Roman" panose="02020603050405020304" pitchFamily="18" charset="0"/>
              </a:rPr>
              <a:t>	This canvas explains how the venture makes money (attracts, serves and keeps customers) </a:t>
            </a:r>
            <a:endParaRPr lang="en-US" dirty="0"/>
          </a:p>
        </p:txBody>
      </p:sp>
      <p:pic>
        <p:nvPicPr>
          <p:cNvPr id="17"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163800" y="8438696"/>
            <a:ext cx="655576" cy="360734"/>
          </a:xfrm>
          <a:prstGeom prst="rect">
            <a:avLst/>
          </a:prstGeom>
        </p:spPr>
      </p:pic>
      <p:pic>
        <p:nvPicPr>
          <p:cNvPr id="5" name="Picture 4">
            <a:extLst>
              <a:ext uri="{FF2B5EF4-FFF2-40B4-BE49-F238E27FC236}">
                <a16:creationId xmlns:a16="http://schemas.microsoft.com/office/drawing/2014/main" id="{D6BBC2B9-CD77-8ABC-4C46-48190AC996AF}"/>
              </a:ext>
            </a:extLst>
          </p:cNvPr>
          <p:cNvPicPr>
            <a:picLocks noChangeAspect="1"/>
          </p:cNvPicPr>
          <p:nvPr/>
        </p:nvPicPr>
        <p:blipFill>
          <a:blip r:embed="rId4"/>
          <a:stretch>
            <a:fillRect/>
          </a:stretch>
        </p:blipFill>
        <p:spPr>
          <a:xfrm>
            <a:off x="14796789" y="2412568"/>
            <a:ext cx="3289511" cy="5655060"/>
          </a:xfrm>
          <a:prstGeom prst="rect">
            <a:avLst/>
          </a:prstGeom>
        </p:spPr>
      </p:pic>
      <p:pic>
        <p:nvPicPr>
          <p:cNvPr id="4" name="Picture 4" descr="2,900+ Electronic Recycling Illustrations, Royalty-Free Vector Graphics &amp;  Clip Art - iStock | Electronic waste, Computer recycling, Electronics">
            <a:extLst>
              <a:ext uri="{FF2B5EF4-FFF2-40B4-BE49-F238E27FC236}">
                <a16:creationId xmlns:a16="http://schemas.microsoft.com/office/drawing/2014/main" id="{EB5EB694-76F0-7D0A-C36F-A35982C5C00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16078199" y="209369"/>
            <a:ext cx="200079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8646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8790</TotalTime>
  <Words>3741</Words>
  <Application>Microsoft Office PowerPoint</Application>
  <PresentationFormat>Custom</PresentationFormat>
  <Paragraphs>481</Paragraphs>
  <Slides>20</Slides>
  <Notes>7</Notes>
  <HiddenSlides>0</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20</vt:i4>
      </vt:variant>
    </vt:vector>
  </HeadingPairs>
  <TitlesOfParts>
    <vt:vector size="44" baseType="lpstr">
      <vt:lpstr>Verdana</vt:lpstr>
      <vt:lpstr>Google Sans</vt:lpstr>
      <vt:lpstr>Avenir</vt:lpstr>
      <vt:lpstr>charter</vt:lpstr>
      <vt:lpstr>Wingdings 3</vt:lpstr>
      <vt:lpstr>Montserrat</vt:lpstr>
      <vt:lpstr>Times New Roman</vt:lpstr>
      <vt:lpstr>Wingdings</vt:lpstr>
      <vt:lpstr>Century Gothic</vt:lpstr>
      <vt:lpstr>Open Sans</vt:lpstr>
      <vt:lpstr>Algerian</vt:lpstr>
      <vt:lpstr>Antonio Bold</vt:lpstr>
      <vt:lpstr>Söhne</vt:lpstr>
      <vt:lpstr>Gill Sans Nova Light (Body)</vt:lpstr>
      <vt:lpstr>Gill Sans Nova Light</vt:lpstr>
      <vt:lpstr>Gill Sans Nova</vt:lpstr>
      <vt:lpstr>Arial</vt:lpstr>
      <vt:lpstr>Calibri</vt:lpstr>
      <vt:lpstr>Raleway</vt:lpstr>
      <vt:lpstr>Gill Sans</vt:lpstr>
      <vt:lpstr>Lexend Deca</vt:lpstr>
      <vt:lpstr>Courier New</vt:lpstr>
      <vt:lpstr>Arial,Sans-Serif</vt:lpstr>
      <vt:lpstr>Ion</vt:lpstr>
      <vt:lpstr>PowerPoint Presentation</vt:lpstr>
      <vt:lpstr>PowerPoint Presentation</vt:lpstr>
      <vt:lpstr>Problem/Opportunity</vt:lpstr>
      <vt:lpstr>PowerPoint Presentation</vt:lpstr>
      <vt:lpstr>PowerPoint Presentation</vt:lpstr>
      <vt:lpstr>PowerPoint Presentation</vt:lpstr>
      <vt:lpstr>PowerPoint Presentation</vt:lpstr>
      <vt:lpstr>PowerPoint Presentation</vt:lpstr>
      <vt:lpstr>PowerPoint Presentation</vt:lpstr>
      <vt:lpstr>MVP Validation</vt:lpstr>
      <vt:lpstr>PowerPoint Presentation</vt:lpstr>
      <vt:lpstr>Go-to-Market Strategy</vt:lpstr>
      <vt:lpstr>PowerPoint Presentation</vt:lpstr>
      <vt:lpstr>PowerPoint Presentation</vt:lpstr>
      <vt:lpstr>PowerPoint Presentation</vt:lpstr>
      <vt:lpstr>Unit Economics</vt:lpstr>
      <vt:lpstr>PowerPoint Presentation</vt:lpstr>
      <vt:lpstr>Meet our team</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Next-Gen 2021: Global Program Overview Editable Deck</dc:title>
  <dc:creator>R.Sujatha</dc:creator>
  <cp:lastModifiedBy>Nanda kishore</cp:lastModifiedBy>
  <cp:revision>212</cp:revision>
  <dcterms:created xsi:type="dcterms:W3CDTF">2006-08-16T00:00:00Z</dcterms:created>
  <dcterms:modified xsi:type="dcterms:W3CDTF">2024-01-22T09:02:23Z</dcterms:modified>
  <dc:identifier>DAEgz1I4riU</dc:identifier>
</cp:coreProperties>
</file>