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3"/>
    <p:sldId id="256" r:id="rId4"/>
    <p:sldId id="266" r:id="rId5"/>
    <p:sldId id="265" r:id="rId6"/>
    <p:sldId id="257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github.com/neo4j-labs/llm-graph-builder" TargetMode="External"/><Relationship Id="rId1" Type="http://schemas.openxmlformats.org/officeDocument/2006/relationships/hyperlink" Target="https://github.com/neo4j-labs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so.csdn.net/so/search?q=%E5%BC%80%E6%BA%90%E9%A1%B9%E7%9B%AE&amp;spm=1001.2101.3001.7020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04055" y="2487295"/>
            <a:ext cx="226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LLM</a:t>
            </a:r>
            <a:r>
              <a:rPr lang="zh-CN" altLang="en-US"/>
              <a:t>知识</a:t>
            </a:r>
            <a:r>
              <a:rPr lang="zh-CN" altLang="en-US"/>
              <a:t>图谱构建</a:t>
            </a:r>
            <a:endParaRPr lang="zh-CN" altLang="en-US"/>
          </a:p>
        </p:txBody>
      </p:sp>
      <p:pic>
        <p:nvPicPr>
          <p:cNvPr id="3" name="powerpoint template design by DAJU_PPT正版来源小红书大橘PPT微信DAJU_PPT请勿抄袭搬运！盗版必究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2712" y="268642"/>
            <a:ext cx="1656080" cy="5525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212725" y="1116965"/>
            <a:ext cx="11766550" cy="278257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186180" y="4279900"/>
            <a:ext cx="822198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LLMs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增强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KGs</a:t>
            </a:r>
            <a:endParaRPr lang="en-US" altLang="zh-CN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endParaRPr lang="en-US" altLang="zh-CN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定义图模式（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Graph Schema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  <a:endParaRPr lang="zh-CN" altLang="en-US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endParaRPr lang="en-US" altLang="zh-CN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Exploring Large Language Models for Knowledge Graph Completion</a:t>
            </a:r>
            <a:endParaRPr lang="en-US" altLang="zh-CN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endParaRPr lang="en-US" altLang="zh-CN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TODO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：怎么利用已有的实体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+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定义的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scheme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更好的构建图谱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/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怎么利用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补全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图谱</a:t>
            </a:r>
            <a:endParaRPr lang="zh-CN" altLang="en-US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endParaRPr lang="zh-CN" altLang="en-US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KG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增强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LLM: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graphRAG</a:t>
            </a:r>
            <a:endParaRPr lang="en-US" altLang="zh-CN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0" indent="0" algn="l"/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LLM Graph Builder</a:t>
            </a:r>
            <a:r>
              <a:rPr lang="zh-CN" altLang="en-US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</a:t>
            </a:r>
            <a:r>
              <a:rPr lang="en-US" altLang="zh-CN" sz="1600">
                <a:solidFill>
                  <a:srgbClr val="232323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langchain</a:t>
            </a:r>
            <a:endParaRPr lang="en-US" altLang="zh-CN" sz="1600">
              <a:solidFill>
                <a:srgbClr val="232323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694180" y="761365"/>
            <a:ext cx="9951085" cy="3521075"/>
          </a:xfrm>
          <a:prstGeom prst="rect">
            <a:avLst/>
          </a:prstGeom>
        </p:spPr>
        <p:txBody>
          <a:bodyPr>
            <a:noAutofit/>
          </a:bodyPr>
          <a:p>
            <a:pPr marL="0" indent="0" algn="l"/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方法来自于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《</a:t>
            </a:r>
            <a:r>
              <a:rPr lang="en-US" altLang="zh-CN" sz="16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AutoSchemaKG: Autonomous Knowledge Graph Construction through Dynamic Schema Induction from Web-Scale Corpora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》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https://arxiv.org/pdf/2505.23628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，其思路很粗暴，就是</a:t>
            </a:r>
            <a:r>
              <a:rPr lang="zh-CN" altLang="en-US" sz="16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完全基于</a:t>
            </a:r>
            <a:r>
              <a:rPr lang="en-US" altLang="zh-CN" sz="16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LLM</a:t>
            </a:r>
            <a:r>
              <a:rPr lang="zh-CN" altLang="en-US" sz="16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来构建图谱，并且不预先指定</a:t>
            </a:r>
            <a:r>
              <a:rPr lang="en-US" altLang="zh-CN" sz="16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schema</a:t>
            </a:r>
            <a:r>
              <a:rPr lang="zh-CN" altLang="en-US" sz="1600" b="1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，而是从提取的三元组出发，归纳出实体类型、关系类型和事件类型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，地址在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https://github.com/HKUST-KnowComp/AutoSchemaKG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，核心的核心就是一堆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prompt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，多阶段，很工程化。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整个代价并不低，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80GB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GPU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（具备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1,513TFLOPS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FP16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计算能力），运行带有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FlashAttention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Llama-3-8B-instruct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模型来构建知识图谱。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en-US" altLang="zh-CN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、处理英文维基百科（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En-Wiki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，包含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2.439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亿个节点和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14.9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亿条边）耗费了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14,300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GPU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小时；处理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Pes2o-Abstract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（包含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1.744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亿个节点和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11.5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亿条边）耗费了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11,800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GPU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小时；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en-US" altLang="zh-CN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、处理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CommonCrawl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（包含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9.373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亿个节点和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59.6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亿条边）则耗费了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52,300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GPU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小时。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en-US" altLang="zh-CN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、以批处理的方式处理每段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1,024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token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的文本，总共投入了约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78,400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GPU</a:t>
            </a:r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小时，用于提取数十亿条语义关系。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endParaRPr lang="en-US" altLang="zh-CN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l"/>
            <a:r>
              <a:rPr lang="zh-CN" altLang="en-US" sz="16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，这个工作的工作量是很大的，但是这种方式很粗暴，有些问题还是不能回避，因为除了提取之后，还涉及到实体消歧、对齐、关系对齐、事件对齐以及概念消歧、概念层级等工作，这些往往是保证知识图谱可用性的前提。</a:t>
            </a:r>
            <a:endParaRPr lang="zh-CN" altLang="en-US" sz="1600" b="0" i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07160" y="761365"/>
            <a:ext cx="4095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创建节点</a:t>
            </a:r>
            <a:r>
              <a:rPr lang="en-US" altLang="zh-CN"/>
              <a:t>/</a:t>
            </a:r>
            <a:r>
              <a:rPr lang="zh-CN" altLang="en-US"/>
              <a:t>创建</a:t>
            </a:r>
            <a:r>
              <a:rPr lang="zh-CN" altLang="en-US"/>
              <a:t>关系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222375" y="38827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0" i="0">
                <a:solidFill>
                  <a:srgbClr val="1F2328"/>
                </a:solidFill>
                <a:latin typeface="-apple-system"/>
                <a:ea typeface="-apple-system"/>
              </a:rPr>
              <a:t>LawBench</a:t>
            </a:r>
            <a:endParaRPr lang="en-US" altLang="zh-CN" sz="1600" b="0" i="0">
              <a:solidFill>
                <a:srgbClr val="1F2328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44090" y="428625"/>
            <a:ext cx="419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KG</a:t>
            </a:r>
            <a:r>
              <a:rPr lang="zh-CN" altLang="en-US"/>
              <a:t>增强</a:t>
            </a:r>
            <a:r>
              <a:rPr lang="en-US" altLang="zh-CN"/>
              <a:t>LLMs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134110" y="3136900"/>
            <a:ext cx="9526905" cy="8299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hlinkClick r:id="rId1"/>
              </a:rPr>
              <a:t>neo4j-labs</a:t>
            </a:r>
            <a:endParaRPr lang="en-US" altLang="zh-CN" sz="1600">
              <a:hlinkClick r:id="rId1"/>
            </a:endParaRPr>
          </a:p>
          <a:p>
            <a:r>
              <a:rPr lang="en-US" altLang="zh-CN" sz="1600">
                <a:solidFill>
                  <a:srgbClr val="59636E"/>
                </a:solidFill>
              </a:rPr>
              <a:t>/</a:t>
            </a:r>
            <a:r>
              <a:rPr lang="en-US" altLang="zh-CN" sz="1600" b="0">
                <a:hlinkClick r:id="rId2"/>
              </a:rPr>
              <a:t>llm-graph-builder   3.6K</a:t>
            </a:r>
            <a:r>
              <a:rPr lang="en-US" altLang="zh-CN" sz="1600" b="0">
                <a:hlinkClick r:id="rId2"/>
              </a:rPr>
              <a:t>star</a:t>
            </a:r>
            <a:endParaRPr lang="en-US" altLang="zh-CN" sz="1600" b="0">
              <a:hlinkClick r:id="rId2"/>
            </a:endParaRPr>
          </a:p>
          <a:p>
            <a:endParaRPr lang="en-US" altLang="zh-CN" sz="1600" b="0">
              <a:hlinkClick r:id="rId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77875" y="394335"/>
            <a:ext cx="204343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600" b="0" i="0">
                <a:solidFill>
                  <a:srgbClr val="232323"/>
                </a:solidFill>
                <a:latin typeface="-apple-system"/>
                <a:ea typeface="-apple-system"/>
              </a:rPr>
              <a:t>LLMs</a:t>
            </a:r>
            <a:r>
              <a:rPr lang="zh-CN" altLang="en-US" sz="1600" b="0" i="0">
                <a:solidFill>
                  <a:srgbClr val="232323"/>
                </a:solidFill>
                <a:latin typeface="-apple-system"/>
                <a:ea typeface="-apple-system"/>
              </a:rPr>
              <a:t>增强</a:t>
            </a:r>
            <a:r>
              <a:rPr lang="en-US" altLang="zh-CN" sz="1600" b="0" i="0">
                <a:solidFill>
                  <a:srgbClr val="232323"/>
                </a:solidFill>
                <a:latin typeface="-apple-system"/>
                <a:ea typeface="-apple-system"/>
              </a:rPr>
              <a:t>KGs</a:t>
            </a:r>
            <a:endParaRPr lang="en-US" altLang="zh-CN" sz="1600" b="0" i="0">
              <a:solidFill>
                <a:srgbClr val="232323"/>
              </a:solidFill>
              <a:latin typeface="-apple-system"/>
              <a:ea typeface="-apple-system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1600" b="0" i="0">
                <a:solidFill>
                  <a:srgbClr val="111827"/>
                </a:solidFill>
                <a:latin typeface="ui-sans-serif"/>
                <a:ea typeface="ui-sans-serif"/>
              </a:rPr>
              <a:t>Awesome-LLM-KG</a:t>
            </a:r>
            <a:endParaRPr lang="en-US" altLang="zh-CN" sz="1600" b="0" i="0">
              <a:solidFill>
                <a:srgbClr val="111827"/>
              </a:solidFill>
              <a:latin typeface="ui-sans-serif"/>
              <a:ea typeface="ui-sans-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26590" y="490220"/>
            <a:ext cx="276987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>
                <a:solidFill>
                  <a:srgbClr val="4D4D4D"/>
                </a:solidFill>
                <a:latin typeface="-apple-system"/>
                <a:ea typeface="-apple-system"/>
              </a:rPr>
              <a:t>浙大的</a:t>
            </a:r>
            <a:r>
              <a:rPr lang="zh-CN" altLang="en-US" sz="1600" b="0" i="0">
                <a:solidFill>
                  <a:srgbClr val="FC5531"/>
                </a:solidFill>
                <a:latin typeface="-apple-system"/>
                <a:ea typeface="-apple-system"/>
                <a:hlinkClick r:id="rId1"/>
              </a:rPr>
              <a:t>开源项目</a:t>
            </a:r>
            <a:r>
              <a:rPr lang="en-US" altLang="zh-CN" sz="1600" b="0" i="0">
                <a:solidFill>
                  <a:srgbClr val="4D4D4D"/>
                </a:solidFill>
                <a:latin typeface="-apple-system"/>
                <a:ea typeface="-apple-system"/>
              </a:rPr>
              <a:t> KnowLM</a:t>
            </a:r>
            <a:endParaRPr lang="en-US" altLang="zh-CN" sz="1600" b="0" i="0">
              <a:solidFill>
                <a:srgbClr val="4D4D4D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91260" y="4090035"/>
            <a:ext cx="95631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Neo4j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33285" y="4709160"/>
            <a:ext cx="237680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Neo4j Browser</a:t>
            </a:r>
            <a:endParaRPr lang="en-US" altLang="zh-CN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855" y="530637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 latinLnBrk="1"/>
            <a:r>
              <a:rPr lang="zh-CN" altLang="en-US" sz="1600" b="1" i="0">
                <a:solidFill>
                  <a:srgbClr val="333333"/>
                </a:solidFill>
                <a:latin typeface="pingfang SC"/>
                <a:ea typeface="pingfang SC"/>
              </a:rPr>
              <a:t>图数据模型</a:t>
            </a:r>
            <a:endParaRPr lang="zh-CN" altLang="en-US" sz="1600" b="1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：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Neo4j 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以节点（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Node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）、关系（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Relationship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）和属性（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Property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）为基本构建块，可以灵活地表示复杂的</a:t>
            </a:r>
            <a:r>
              <a:rPr lang="zh-CN" altLang="en-US" sz="1600" b="0" i="0">
                <a:solidFill>
                  <a:srgbClr val="0052D9"/>
                </a:solidFill>
                <a:latin typeface="pingfang SC"/>
                <a:ea typeface="pingfang SC"/>
              </a:rPr>
              <a:t>数据结构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。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6950" y="447071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latinLnBrk="1"/>
            <a:r>
              <a:rPr lang="zh-CN" altLang="en-US" sz="1600" b="1" i="0">
                <a:solidFill>
                  <a:srgbClr val="333333"/>
                </a:solidFill>
                <a:latin typeface="pingfang SC"/>
                <a:ea typeface="pingfang SC"/>
              </a:rPr>
              <a:t>图算法支持</a:t>
            </a:r>
            <a:endParaRPr lang="zh-CN" altLang="en-US" sz="1600" b="1" i="0">
              <a:solidFill>
                <a:srgbClr val="333333"/>
              </a:solidFill>
              <a:latin typeface="pingfang SC"/>
              <a:ea typeface="pingfang SC"/>
            </a:endParaRPr>
          </a:p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：</a:t>
            </a:r>
            <a:r>
              <a:rPr lang="en-US" altLang="zh-CN" sz="1600" b="0" i="0">
                <a:solidFill>
                  <a:srgbClr val="333333"/>
                </a:solidFill>
                <a:latin typeface="pingfang SC"/>
                <a:ea typeface="pingfang SC"/>
              </a:rPr>
              <a:t>Neo4j </a:t>
            </a:r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提供多种图算法，支持社区检测、路径搜索、中心性分析等，帮助用户从数据中发现潜在的知识。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0" i="0">
                <a:solidFill>
                  <a:srgbClr val="232323"/>
                </a:solidFill>
                <a:latin typeface="-apple-system"/>
                <a:ea typeface="-apple-system"/>
              </a:rPr>
              <a:t>KG</a:t>
            </a:r>
            <a:r>
              <a:rPr lang="zh-CN" altLang="en-US" sz="1600" b="0" i="0">
                <a:solidFill>
                  <a:srgbClr val="232323"/>
                </a:solidFill>
                <a:latin typeface="-apple-system"/>
                <a:ea typeface="-apple-system"/>
              </a:rPr>
              <a:t>增强</a:t>
            </a:r>
            <a:r>
              <a:rPr lang="en-US" altLang="zh-CN" sz="1600" b="0" i="0">
                <a:solidFill>
                  <a:srgbClr val="232323"/>
                </a:solidFill>
                <a:latin typeface="-apple-system"/>
                <a:ea typeface="-apple-system"/>
              </a:rPr>
              <a:t>LLMs</a:t>
            </a:r>
            <a:endParaRPr lang="en-US" altLang="zh-CN" sz="1600" b="0" i="0">
              <a:solidFill>
                <a:srgbClr val="232323"/>
              </a:solidFill>
              <a:latin typeface="-apple-system"/>
              <a:ea typeface="-apple-system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0" i="0">
                <a:solidFill>
                  <a:srgbClr val="232323"/>
                </a:solidFill>
                <a:latin typeface="-apple-system"/>
                <a:ea typeface="-apple-system"/>
              </a:rPr>
              <a:t>KG</a:t>
            </a:r>
            <a:r>
              <a:rPr lang="zh-CN" altLang="en-US" sz="1600" b="0" i="0">
                <a:solidFill>
                  <a:srgbClr val="232323"/>
                </a:solidFill>
                <a:latin typeface="-apple-system"/>
                <a:ea typeface="-apple-system"/>
              </a:rPr>
              <a:t>增强</a:t>
            </a:r>
            <a:r>
              <a:rPr lang="en-US" altLang="zh-CN" sz="1600" b="0" i="0">
                <a:solidFill>
                  <a:srgbClr val="232323"/>
                </a:solidFill>
                <a:latin typeface="-apple-system"/>
                <a:ea typeface="-apple-system"/>
              </a:rPr>
              <a:t>LLMs</a:t>
            </a:r>
            <a:endParaRPr lang="en-US" altLang="zh-CN" sz="1600" b="0" i="0">
              <a:solidFill>
                <a:srgbClr val="232323"/>
              </a:solidFill>
              <a:latin typeface="-apple-system"/>
              <a:ea typeface="-apple-system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511925" y="535146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0" i="0">
                <a:solidFill>
                  <a:srgbClr val="333333"/>
                </a:solidFill>
                <a:latin typeface="pingfang SC"/>
                <a:ea typeface="pingfang SC"/>
              </a:rPr>
              <a:t>可视化功能，使用户可以直观地查看图数据</a:t>
            </a:r>
            <a:endParaRPr lang="zh-CN" altLang="en-US" sz="1600" b="0" i="0">
              <a:solidFill>
                <a:srgbClr val="333333"/>
              </a:solidFill>
              <a:latin typeface="pingfang SC"/>
              <a:ea typeface="pingfang S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1170</Words>
  <Application>WPS 演示</Application>
  <PresentationFormat>宽屏</PresentationFormat>
  <Paragraphs>57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-apple-system</vt:lpstr>
      <vt:lpstr>Segoe Print</vt:lpstr>
      <vt:lpstr>ui-sans-serif</vt:lpstr>
      <vt:lpstr>pingfang SC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hhc</cp:lastModifiedBy>
  <cp:revision>23</cp:revision>
  <dcterms:created xsi:type="dcterms:W3CDTF">2023-08-09T12:44:00Z</dcterms:created>
  <dcterms:modified xsi:type="dcterms:W3CDTF">2025-06-22T04:00:25Z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9BAE57D0B5C644BA91C0E8A703E7EF83_12</vt:lpwstr>
  </property>
</Properties>
</file>