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772" r:id="rId3"/>
    <p:sldId id="799" r:id="rId4"/>
    <p:sldId id="803" r:id="rId5"/>
    <p:sldId id="802" r:id="rId6"/>
    <p:sldId id="796" r:id="rId7"/>
    <p:sldId id="807" r:id="rId8"/>
    <p:sldId id="809" r:id="rId9"/>
    <p:sldId id="810" r:id="rId10"/>
    <p:sldId id="811" r:id="rId11"/>
    <p:sldId id="812" r:id="rId12"/>
    <p:sldId id="804" r:id="rId13"/>
    <p:sldId id="806" r:id="rId14"/>
    <p:sldId id="805" r:id="rId15"/>
    <p:sldId id="808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637"/>
    <a:srgbClr val="16284C"/>
    <a:srgbClr val="2B1D5A"/>
    <a:srgbClr val="243B2B"/>
    <a:srgbClr val="16284D"/>
    <a:srgbClr val="768394"/>
    <a:srgbClr val="F2F5F8"/>
    <a:srgbClr val="D7D3D0"/>
    <a:srgbClr val="EFD7CB"/>
    <a:srgbClr val="E2C8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4" autoAdjust="0"/>
    <p:restoredTop sz="88553" autoAdjust="0"/>
  </p:normalViewPr>
  <p:slideViewPr>
    <p:cSldViewPr snapToGrid="0">
      <p:cViewPr varScale="1">
        <p:scale>
          <a:sx n="95" d="100"/>
          <a:sy n="95" d="100"/>
        </p:scale>
        <p:origin x="58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3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DA49E97-3F63-4B07-B443-D97F5AB94D7C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176D025-9C82-4627-AC95-A731BB73F602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839200" y="64459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8FDCA-5F31-45C2-9228-1965BA17A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839200" y="64459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第 </a:t>
            </a:r>
            <a:fld id="{84377AA6-5F82-4755-B29C-FAB6A572A0B7}" type="slidenum">
              <a:rPr lang="zh-CN" altLang="en-US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445954"/>
            <a:ext cx="2743200" cy="365125"/>
          </a:xfrm>
        </p:spPr>
        <p:txBody>
          <a:bodyPr/>
          <a:lstStyle/>
          <a:p>
            <a:fld id="{8A85D0E8-0E1D-4305-885D-0CE7B4C06A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445954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601864" y="6445954"/>
            <a:ext cx="98053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第 </a:t>
            </a:r>
            <a:fld id="{84377AA6-5F82-4755-B29C-FAB6A572A0B7}" type="slidenum">
              <a:rPr lang="zh-CN" altLang="en-US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920151" y="289350"/>
            <a:ext cx="6464300" cy="511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81682" y="280328"/>
            <a:ext cx="427956" cy="405472"/>
            <a:chOff x="336546" y="408216"/>
            <a:chExt cx="535190" cy="507072"/>
          </a:xfrm>
        </p:grpSpPr>
        <p:sp>
          <p:nvSpPr>
            <p:cNvPr id="8" name="矩形 7"/>
            <p:cNvSpPr/>
            <p:nvPr/>
          </p:nvSpPr>
          <p:spPr>
            <a:xfrm>
              <a:off x="336546" y="408216"/>
              <a:ext cx="360040" cy="36004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11696" y="555248"/>
              <a:ext cx="360040" cy="3600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0">
                      <a:srgbClr val="66CCFF"/>
                    </a:gs>
                    <a:gs pos="52000">
                      <a:schemeClr val="bg1"/>
                    </a:gs>
                    <a:gs pos="100000">
                      <a:srgbClr val="0070C0"/>
                    </a:gs>
                  </a:gsLst>
                  <a:lin ang="0" scaled="1"/>
                </a:gradFill>
              </a:endParaRPr>
            </a:p>
          </p:txBody>
        </p:sp>
      </p:grpSp>
      <p:cxnSp>
        <p:nvCxnSpPr>
          <p:cNvPr id="71" name="直接连接符 70"/>
          <p:cNvCxnSpPr/>
          <p:nvPr userDrawn="1"/>
        </p:nvCxnSpPr>
        <p:spPr>
          <a:xfrm flipH="1">
            <a:off x="0" y="6628516"/>
            <a:ext cx="106018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 userDrawn="1"/>
        </p:nvCxnSpPr>
        <p:spPr>
          <a:xfrm flipH="1">
            <a:off x="11688792" y="6628516"/>
            <a:ext cx="50320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839200" y="64459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8FDCA-5F31-45C2-9228-1965BA17AD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owerpoint template design by DAJU_PPT正版来源小红书大橘PPT微信DAJU_PPT请勿抄袭搬运！盗版必究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2712" y="268642"/>
            <a:ext cx="1656080" cy="55259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435350" y="2660650"/>
            <a:ext cx="6917055" cy="1045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LLM</a:t>
            </a:r>
            <a:r>
              <a:rPr lang="zh-CN" altLang="en-US" sz="4400"/>
              <a:t>知识图谱构建</a:t>
            </a:r>
            <a:endParaRPr lang="zh-CN" altLang="en-US" sz="4400"/>
          </a:p>
          <a:p>
            <a:pPr marL="3657600" lvl="8" indent="457200"/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werpoint template design by DAJU_PPT正版来源小红书大橘PPT微信DAJU_PPT请勿抄袭搬运！盗版必究！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AutoKG</a:t>
            </a:r>
            <a:endParaRPr lang="en-US" altLang="zh-CN" dirty="0"/>
          </a:p>
        </p:txBody>
      </p:sp>
      <p:pic>
        <p:nvPicPr>
          <p:cNvPr id="8" name="powerpoint template design by DAJU_PPT正版来源小红书大橘PPT微信DAJU_PPT请勿抄袭搬运！盗版必究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2712" y="268642"/>
            <a:ext cx="1656080" cy="5525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485" y="1703070"/>
            <a:ext cx="6849745" cy="23374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68020" y="902970"/>
            <a:ext cx="12092305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 b="1">
                <a:solidFill>
                  <a:srgbClr val="000000"/>
                </a:solidFill>
                <a:latin typeface="Times New Roman" panose="02020603050405020304" charset="0"/>
                <a:ea typeface="NimbusRomNo9L-Medi"/>
                <a:cs typeface="Times New Roman" panose="02020603050405020304" charset="0"/>
                <a:sym typeface="+mn-ea"/>
              </a:rPr>
              <a:t>LLMs for Knowledge Graph Construction and Reasoning: Recent Capabilities and Future Opportunities</a:t>
            </a:r>
            <a:endParaRPr lang="en-US" altLang="zh-CN" sz="1600" b="1">
              <a:solidFill>
                <a:srgbClr val="000000"/>
              </a:solidFill>
              <a:latin typeface="Times New Roman" panose="02020603050405020304" charset="0"/>
              <a:ea typeface="NimbusRomNo9L-Medi"/>
              <a:cs typeface="Times New Roman" panose="02020603050405020304" charset="0"/>
            </a:endParaRPr>
          </a:p>
          <a:p>
            <a:endParaRPr lang="en-US" altLang="zh-CN" sz="1600" b="1">
              <a:solidFill>
                <a:srgbClr val="000000"/>
              </a:solidFill>
              <a:latin typeface="Times New Roman" panose="02020603050405020304" charset="0"/>
              <a:ea typeface="NimbusRomNo9L-Medi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8020" y="1216660"/>
            <a:ext cx="10264775" cy="3987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0" i="0">
                <a:solidFill>
                  <a:srgbClr val="0099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AutoKG  </a:t>
            </a:r>
            <a:r>
              <a:rPr lang="zh-CN" altLang="en-US" sz="2000" b="0" i="0">
                <a:solidFill>
                  <a:srgbClr val="0099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000" b="0" i="0">
                <a:solidFill>
                  <a:srgbClr val="0099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multi-agent</a:t>
            </a:r>
            <a:r>
              <a:rPr lang="zh-CN" altLang="en-US" sz="2000" b="0" i="0">
                <a:solidFill>
                  <a:srgbClr val="0099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2000" b="0" i="0">
                <a:solidFill>
                  <a:srgbClr val="0099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KG</a:t>
            </a:r>
            <a:r>
              <a:rPr lang="zh-CN" altLang="en-US" sz="2000" b="0" i="0">
                <a:solidFill>
                  <a:srgbClr val="0099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sz="2000" b="0" i="0">
                <a:solidFill>
                  <a:srgbClr val="0099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sz="1600" b="0" i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  <a:r>
              <a:rPr lang="en-US" sz="16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2024(</a:t>
            </a:r>
            <a:r>
              <a:rPr lang="zh-CN" altLang="en-US" sz="16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</a:t>
            </a:r>
            <a:r>
              <a:rPr lang="en-US" sz="16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en-US" sz="1600" b="0" i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64485" y="4415790"/>
            <a:ext cx="2576195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 i="1">
                <a:solidFill>
                  <a:srgbClr val="FF0000"/>
                </a:solidFill>
              </a:rPr>
              <a:t>KG assistant</a:t>
            </a:r>
            <a:r>
              <a:rPr lang="en-US" altLang="zh-CN" sz="1600" i="1"/>
              <a:t> agent</a:t>
            </a:r>
            <a:endParaRPr lang="en-US" altLang="zh-CN" sz="1600" i="1"/>
          </a:p>
        </p:txBody>
      </p:sp>
      <p:sp>
        <p:nvSpPr>
          <p:cNvPr id="15" name="文本框 14"/>
          <p:cNvSpPr txBox="1"/>
          <p:nvPr/>
        </p:nvSpPr>
        <p:spPr>
          <a:xfrm>
            <a:off x="214630" y="4975225"/>
            <a:ext cx="21780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i="1">
                <a:solidFill>
                  <a:srgbClr val="FF0000"/>
                </a:solidFill>
                <a:sym typeface="+mn-ea"/>
              </a:rPr>
              <a:t>KG user</a:t>
            </a:r>
            <a:r>
              <a:rPr lang="en-US" altLang="zh-CN" sz="1600" i="1">
                <a:sym typeface="+mn-ea"/>
              </a:rPr>
              <a:t> agent</a:t>
            </a:r>
            <a:endParaRPr lang="en-US" altLang="zh-CN" sz="1600" i="1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864485" y="5516880"/>
            <a:ext cx="21780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i="1">
                <a:solidFill>
                  <a:srgbClr val="FF0000"/>
                </a:solidFill>
                <a:sym typeface="+mn-ea"/>
              </a:rPr>
              <a:t>Web searcher</a:t>
            </a:r>
            <a:r>
              <a:rPr lang="en-US" altLang="zh-CN" sz="1600" i="1">
                <a:sym typeface="+mn-ea"/>
              </a:rPr>
              <a:t> agent</a:t>
            </a:r>
            <a:endParaRPr lang="en-US" altLang="zh-CN" sz="1600" i="1">
              <a:sym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1829435" y="4657725"/>
            <a:ext cx="1081405" cy="488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823970" y="4752975"/>
            <a:ext cx="5080" cy="74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858645" y="4613910"/>
            <a:ext cx="11487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dialogue</a:t>
            </a:r>
            <a:endParaRPr lang="zh-CN" altLang="en-US" sz="1000"/>
          </a:p>
        </p:txBody>
      </p:sp>
      <p:sp>
        <p:nvSpPr>
          <p:cNvPr id="20" name="文本框 19"/>
          <p:cNvSpPr txBox="1"/>
          <p:nvPr/>
        </p:nvSpPr>
        <p:spPr>
          <a:xfrm>
            <a:off x="3893820" y="4942205"/>
            <a:ext cx="11487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ask</a:t>
            </a:r>
            <a:endParaRPr lang="zh-CN" altLang="en-US" sz="1000"/>
          </a:p>
        </p:txBody>
      </p:sp>
      <p:sp>
        <p:nvSpPr>
          <p:cNvPr id="21" name="文本框 20"/>
          <p:cNvSpPr txBox="1"/>
          <p:nvPr/>
        </p:nvSpPr>
        <p:spPr>
          <a:xfrm>
            <a:off x="6259195" y="4859020"/>
            <a:ext cx="197104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i="1">
                <a:solidFill>
                  <a:srgbClr val="FF0000"/>
                </a:solidFill>
                <a:sym typeface="+mn-ea"/>
              </a:rPr>
              <a:t>KG user</a:t>
            </a:r>
            <a:r>
              <a:rPr lang="en-US" altLang="zh-CN" sz="1600" i="1">
                <a:sym typeface="+mn-ea"/>
              </a:rPr>
              <a:t> agent</a:t>
            </a:r>
            <a:endParaRPr lang="en-US" altLang="zh-CN" sz="1600" i="1">
              <a:sym typeface="+mn-ea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5042535" y="5027295"/>
            <a:ext cx="1141730" cy="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260340" y="4730115"/>
            <a:ext cx="11487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c</a:t>
            </a:r>
            <a:r>
              <a:rPr lang="en-US" altLang="zh-CN" sz="1000"/>
              <a:t>onfirm</a:t>
            </a:r>
            <a:endParaRPr lang="en-US" altLang="zh-CN" sz="1000"/>
          </a:p>
        </p:txBody>
      </p:sp>
      <p:sp>
        <p:nvSpPr>
          <p:cNvPr id="25" name="文本框 24"/>
          <p:cNvSpPr txBox="1"/>
          <p:nvPr/>
        </p:nvSpPr>
        <p:spPr>
          <a:xfrm>
            <a:off x="8221345" y="4752975"/>
            <a:ext cx="3600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大部分篇幅在对现有</a:t>
            </a:r>
            <a:r>
              <a:rPr lang="en-US" altLang="zh-CN" sz="1200"/>
              <a:t>LLM</a:t>
            </a:r>
            <a:r>
              <a:rPr lang="zh-CN" altLang="en-US" sz="1200"/>
              <a:t>的</a:t>
            </a:r>
            <a:r>
              <a:rPr lang="en-US" altLang="zh-CN" sz="1200"/>
              <a:t>KG</a:t>
            </a:r>
            <a:r>
              <a:rPr lang="zh-CN" altLang="en-US" sz="1200"/>
              <a:t>构建能力做验证与分析，自己提出的方法篇幅很小，且没有实验数据支撑（</a:t>
            </a:r>
            <a:r>
              <a:rPr lang="en-US" altLang="zh-CN" sz="1200"/>
              <a:t>Future Opportunities</a:t>
            </a:r>
            <a:r>
              <a:rPr lang="zh-CN" altLang="en-US" sz="1200"/>
              <a:t>）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 altLang="zh-CN"/>
              <a:t>Q2 </a:t>
            </a:r>
            <a:r>
              <a:rPr lang="zh-CN" altLang="en-US"/>
              <a:t>法律相关知识图谱</a:t>
            </a:r>
            <a:r>
              <a:rPr lang="zh-CN" altLang="en-US"/>
              <a:t>构建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zh-CN" altLang="en-US" dirty="0"/>
              <a:t>第 </a:t>
            </a:r>
            <a:fld id="{84377AA6-5F82-4755-B29C-FAB6A572A0B7}" type="slidenum">
              <a:rPr lang="zh-CN" altLang="en-US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77850" y="873125"/>
            <a:ext cx="10589895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 b="1">
                <a:solidFill>
                  <a:srgbClr val="000000"/>
                </a:solidFill>
                <a:latin typeface="Times New Roman" panose="02020603050405020304" charset="0"/>
                <a:ea typeface="NimbusRomNo9L-Medi"/>
                <a:cs typeface="Times New Roman" panose="02020603050405020304" charset="0"/>
              </a:rPr>
              <a:t>Leverage Knowledge Graph and Large Language Model for Law Article Recommendation: A Case Study of Chinese Criminal Law --</a:t>
            </a:r>
            <a:r>
              <a:rPr lang="zh-CN" altLang="en-US" sz="1600" b="1">
                <a:solidFill>
                  <a:srgbClr val="000000"/>
                </a:solidFill>
                <a:latin typeface="Times New Roman" panose="02020603050405020304" charset="0"/>
                <a:ea typeface="NimbusRomNo9L-Medi"/>
                <a:cs typeface="Times New Roman" panose="02020603050405020304" charset="0"/>
              </a:rPr>
              <a:t>上交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charset="0"/>
                <a:ea typeface="NimbusRomNo9L-Medi"/>
                <a:cs typeface="Times New Roman" panose="02020603050405020304" charset="0"/>
              </a:rPr>
              <a:t>arxiv</a:t>
            </a:r>
            <a:endParaRPr lang="en-US" altLang="zh-CN" sz="1600" b="1">
              <a:solidFill>
                <a:srgbClr val="000000"/>
              </a:solidFill>
              <a:latin typeface="Times New Roman" panose="02020603050405020304" charset="0"/>
              <a:ea typeface="NimbusRomNo9L-Medi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3085" y="1456690"/>
            <a:ext cx="10614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同样</a:t>
            </a:r>
            <a:r>
              <a:rPr lang="zh-CN" altLang="en-US" sz="1200"/>
              <a:t>是从法律判决书中抽取知识图谱，本文注重点在于法律条文的推荐，图构建是手工定义</a:t>
            </a:r>
            <a:r>
              <a:rPr lang="en-US" altLang="zh-CN" sz="1200"/>
              <a:t>schema</a:t>
            </a:r>
            <a:r>
              <a:rPr lang="zh-CN" altLang="en-US" sz="1200"/>
              <a:t>，而且定义的实体、</a:t>
            </a:r>
            <a:r>
              <a:rPr lang="zh-CN" altLang="en-US" sz="1200"/>
              <a:t>关系类别</a:t>
            </a:r>
            <a:r>
              <a:rPr lang="zh-CN" altLang="en-US" sz="1200"/>
              <a:t>不多，但是法条与案件之间的关联方式可以借鉴（暂未</a:t>
            </a:r>
            <a:r>
              <a:rPr lang="zh-CN" altLang="en-US" sz="1200"/>
              <a:t>开源）</a:t>
            </a:r>
            <a:endParaRPr lang="zh-CN" altLang="en-US" sz="12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80235"/>
            <a:ext cx="8863330" cy="41389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011285" y="1969135"/>
            <a:ext cx="2156460" cy="34512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lnSpc>
                <a:spcPts val="1400"/>
              </a:lnSpc>
            </a:pPr>
            <a:r>
              <a:rPr lang="en-US" altLang="zh-CN" sz="1400" b="0" i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LAKG</a:t>
            </a:r>
            <a:r>
              <a:rPr lang="zh-CN" altLang="en-US" sz="1400" b="0" i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400" b="0" i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ts val="1400"/>
              </a:lnSpc>
            </a:pPr>
            <a:r>
              <a:rPr lang="zh-CN" altLang="en-US" sz="1200" b="0" i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法律原文</a:t>
            </a:r>
            <a:r>
              <a:rPr lang="en-US" altLang="zh-CN" sz="1200" b="0" i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0" i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条文</a:t>
            </a:r>
            <a:r>
              <a:rPr lang="en-US" altLang="zh-CN" sz="1200" b="0" i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ID</a:t>
            </a:r>
            <a:endParaRPr lang="en-US" altLang="zh-CN" sz="1200" b="0" i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ts val="1400"/>
              </a:lnSpc>
            </a:pPr>
            <a:endParaRPr lang="en-US" altLang="zh-CN" sz="1400" b="0" i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ts val="1400"/>
              </a:lnSpc>
            </a:pPr>
            <a:endParaRPr lang="en-US" altLang="zh-CN" sz="1400" b="0" i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ts val="1400"/>
              </a:lnSpc>
            </a:pPr>
            <a:r>
              <a:rPr lang="en-US" altLang="zh-CN" sz="1400" b="0" i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ACKG:</a:t>
            </a:r>
            <a:endParaRPr lang="en-US" altLang="zh-CN" sz="1400" b="0" i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ts val="1400"/>
              </a:lnSpc>
            </a:pPr>
            <a:r>
              <a:rPr lang="zh-CN" altLang="en-US" sz="1200" b="0" i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案由</a:t>
            </a:r>
            <a:r>
              <a:rPr lang="en-US" altLang="zh-CN" sz="1200" b="0" i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/../../../</a:t>
            </a:r>
            <a:r>
              <a:rPr lang="zh-CN" altLang="en-US" sz="1200" b="0" i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判决理由</a:t>
            </a:r>
            <a:endParaRPr lang="zh-CN" altLang="en-US" sz="1200" b="0" i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ts val="1400"/>
              </a:lnSpc>
            </a:pPr>
            <a:endParaRPr lang="zh-CN" altLang="en-US" sz="1400" b="0" i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ts val="1400"/>
              </a:lnSpc>
            </a:pPr>
            <a:endParaRPr lang="zh-CN" altLang="en-US" sz="1400" b="0" i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ts val="1400"/>
              </a:lnSpc>
            </a:pPr>
            <a:endParaRPr lang="zh-CN" altLang="en-US" sz="1400" b="0" i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ts val="1400"/>
              </a:lnSpc>
            </a:pPr>
            <a:endParaRPr lang="zh-CN" altLang="en-US" sz="1400" b="0" i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ts val="1400"/>
              </a:lnSpc>
            </a:pPr>
            <a:endParaRPr lang="zh-CN" altLang="en-US" sz="1400" b="0" i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1200" b="0" i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200" b="0" i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sz="1200" b="0" i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法律原文与判决理由之间</a:t>
            </a:r>
            <a:r>
              <a:rPr lang="zh-CN" altLang="en-US" sz="1200" b="0" i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提取最多</a:t>
            </a:r>
            <a:r>
              <a:rPr lang="en-US" altLang="zh-CN" sz="1200" b="0" i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 </a:t>
            </a:r>
            <a:r>
              <a:rPr lang="zh-CN" altLang="en-US" sz="1200" b="0" i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个最相关的关键词作为中间节点（并且必须在原文中出现的词）</a:t>
            </a:r>
            <a:endParaRPr lang="zh-CN" altLang="en-US" sz="1200" b="0" i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 altLang="zh-CN"/>
              <a:t>KG I</a:t>
            </a:r>
            <a:r>
              <a:rPr lang="en-US" altLang="zh-CN"/>
              <a:t>ntegration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zh-CN" altLang="en-US" dirty="0"/>
              <a:t>第 </a:t>
            </a:r>
            <a:fld id="{84377AA6-5F82-4755-B29C-FAB6A572A0B7}" type="slidenum">
              <a:rPr lang="zh-CN" altLang="en-US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9330" y="918210"/>
            <a:ext cx="6838315" cy="55841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9440" y="1435735"/>
            <a:ext cx="1200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图谱</a:t>
            </a:r>
            <a:r>
              <a:rPr lang="zh-CN" altLang="en-US"/>
              <a:t>样例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 altLang="zh-CN">
                <a:sym typeface="+mn-ea"/>
              </a:rPr>
              <a:t>schema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zh-CN" altLang="en-US" dirty="0"/>
              <a:t>第 </a:t>
            </a:r>
            <a:fld id="{84377AA6-5F82-4755-B29C-FAB6A572A0B7}" type="slidenum">
              <a:rPr lang="zh-CN" altLang="en-US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645" y="1592580"/>
            <a:ext cx="5424805" cy="35394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405" y="1644650"/>
            <a:ext cx="5632450" cy="30943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57725" y="1043305"/>
            <a:ext cx="31324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基于手工定义的</a:t>
            </a:r>
            <a:r>
              <a:rPr lang="en-US" altLang="zh-CN" sz="1400"/>
              <a:t>schema</a:t>
            </a:r>
            <a:r>
              <a:rPr lang="zh-CN" altLang="en-US" sz="1400"/>
              <a:t>构建</a:t>
            </a:r>
            <a:r>
              <a:rPr lang="zh-CN" altLang="en-US" sz="1400"/>
              <a:t>图谱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 altLang="zh-CN">
                <a:sym typeface="+mn-ea"/>
              </a:rPr>
              <a:t>schema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zh-CN" altLang="en-US" dirty="0"/>
              <a:t>第 </a:t>
            </a:r>
            <a:fld id="{84377AA6-5F82-4755-B29C-FAB6A572A0B7}" type="slidenum">
              <a:rPr lang="zh-CN" altLang="en-US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40" y="3045460"/>
            <a:ext cx="5772150" cy="3041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205" y="800735"/>
            <a:ext cx="5740400" cy="21336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83970" y="1428750"/>
            <a:ext cx="2866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541780" y="1606550"/>
            <a:ext cx="2967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判决理由与法条之间共有的关键词必须在原文中出现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werpoint template design by DAJU_PPT正版来源小红书大橘PPT微信DAJU_PPT请勿抄袭搬运！盗版必究！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en-US" altLang="zh-CN" smtClean="0"/>
          </a:p>
        </p:txBody>
      </p:sp>
      <p:sp>
        <p:nvSpPr>
          <p:cNvPr id="6" name="powerpoint template design by DAJU_PPT正版来源小红书大橘PPT微信DAJU_PPT请勿抄袭搬运！盗版必究！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Q1:</a:t>
            </a:r>
            <a:r>
              <a:rPr lang="zh-CN" altLang="en-US" dirty="0"/>
              <a:t>基于</a:t>
            </a:r>
            <a:r>
              <a:rPr lang="en-US" altLang="zh-CN" dirty="0"/>
              <a:t>LLM</a:t>
            </a:r>
            <a:r>
              <a:rPr lang="zh-CN" altLang="en-US" dirty="0"/>
              <a:t>的知识图谱</a:t>
            </a:r>
            <a:r>
              <a:rPr lang="zh-CN" altLang="en-US" dirty="0"/>
              <a:t>构建</a:t>
            </a:r>
            <a:endParaRPr lang="zh-CN" altLang="en-US" dirty="0"/>
          </a:p>
        </p:txBody>
      </p:sp>
      <p:pic>
        <p:nvPicPr>
          <p:cNvPr id="8" name="powerpoint template design by DAJU_PPT正版来源小红书大橘PPT微信DAJU_PPT请勿抄袭搬运！盗版必究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2712" y="268642"/>
            <a:ext cx="1656080" cy="5525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7875" y="1053465"/>
            <a:ext cx="10264775" cy="3987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0" i="0">
                <a:solidFill>
                  <a:srgbClr val="0099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AutoSchemaKG </a:t>
            </a:r>
            <a:r>
              <a:rPr lang="zh-CN" altLang="en-US" b="0" i="0">
                <a:solidFill>
                  <a:srgbClr val="0099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完全自动化知识图谱构建</a:t>
            </a:r>
            <a:r>
              <a:rPr lang="en-US" altLang="zh-CN" sz="2000" b="0" i="0">
                <a:solidFill>
                  <a:srgbClr val="0099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港科大＆华为</a:t>
            </a:r>
            <a:r>
              <a:rPr lang="en-US" altLang="zh-CN" sz="16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2025.5 arxiv</a:t>
            </a:r>
            <a:endParaRPr lang="en-US" altLang="zh-CN" sz="1600" b="0" i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1215" y="800735"/>
            <a:ext cx="11062335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 b="1">
                <a:solidFill>
                  <a:srgbClr val="000000"/>
                </a:solidFill>
                <a:latin typeface="Times New Roman" panose="02020603050405020304" charset="0"/>
                <a:ea typeface="NimbusRomNo9L-Medi"/>
                <a:cs typeface="Times New Roman" panose="02020603050405020304" charset="0"/>
              </a:rPr>
              <a:t>AutoSchemaKG:AutonomousKnowledgeGraphConstructionthrough DynamicSchemaInductionfromWeb-ScaleCorpora</a:t>
            </a:r>
            <a:endParaRPr lang="en-US" altLang="zh-CN" sz="1600" b="1">
              <a:solidFill>
                <a:srgbClr val="000000"/>
              </a:solidFill>
              <a:latin typeface="Times New Roman" panose="02020603050405020304" charset="0"/>
              <a:ea typeface="NimbusRomNo9L-Medi"/>
              <a:cs typeface="Times New Roman" panose="0202060305040502030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485" y="1452245"/>
            <a:ext cx="8632190" cy="37426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54430" y="5601335"/>
            <a:ext cx="9391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纯</a:t>
            </a:r>
            <a:r>
              <a:rPr lang="en-US" altLang="zh-CN" sz="1400"/>
              <a:t>prompt</a:t>
            </a:r>
            <a:r>
              <a:rPr lang="zh-CN" altLang="en-US" sz="1400"/>
              <a:t>驱动的实体抽取与模式归纳，自动归纳的</a:t>
            </a:r>
            <a:r>
              <a:rPr lang="en-US" altLang="zh-CN" sz="1400"/>
              <a:t>schema</a:t>
            </a:r>
            <a:r>
              <a:rPr lang="zh-CN" altLang="en-US" sz="1400"/>
              <a:t>与</a:t>
            </a:r>
            <a:r>
              <a:rPr lang="en-US" altLang="zh-CN" sz="1400"/>
              <a:t>GT 80-90</a:t>
            </a:r>
            <a:r>
              <a:rPr lang="zh-CN" altLang="en-US" sz="1400"/>
              <a:t>的</a:t>
            </a:r>
            <a:r>
              <a:rPr lang="en-US" altLang="zh-CN" sz="1400"/>
              <a:t>recall(</a:t>
            </a:r>
            <a:r>
              <a:rPr lang="zh-CN" altLang="en-US" sz="1400"/>
              <a:t>用</a:t>
            </a:r>
            <a:r>
              <a:rPr lang="en-US" altLang="zh-CN" sz="1400"/>
              <a:t>BertScore</a:t>
            </a:r>
            <a:r>
              <a:rPr lang="zh-CN" altLang="en-US" sz="1400"/>
              <a:t>计算</a:t>
            </a:r>
            <a:r>
              <a:rPr lang="en-US" altLang="zh-CN" sz="1400"/>
              <a:t>)</a:t>
            </a:r>
            <a:r>
              <a:rPr lang="zh-CN" altLang="en-US" sz="1400"/>
              <a:t>，并且用</a:t>
            </a:r>
            <a:r>
              <a:rPr lang="en-US" altLang="zh-CN" sz="1400"/>
              <a:t>dolma</a:t>
            </a:r>
            <a:r>
              <a:rPr lang="zh-CN" altLang="en-US" sz="1400"/>
              <a:t>数据集的三个子集构建了</a:t>
            </a:r>
            <a:r>
              <a:rPr lang="en-US" altLang="zh-CN" sz="1400"/>
              <a:t> </a:t>
            </a:r>
            <a:r>
              <a:rPr lang="zh-CN" altLang="en-US" sz="1400"/>
              <a:t>超过</a:t>
            </a:r>
            <a:r>
              <a:rPr lang="en-US" altLang="zh-CN" sz="1400"/>
              <a:t>9</a:t>
            </a:r>
            <a:r>
              <a:rPr lang="zh-CN" altLang="en-US" sz="1400"/>
              <a:t>亿节点和</a:t>
            </a:r>
            <a:r>
              <a:rPr lang="en-US" altLang="zh-CN" sz="1400"/>
              <a:t>59</a:t>
            </a:r>
            <a:r>
              <a:rPr lang="zh-CN" altLang="en-US" sz="1400"/>
              <a:t>亿边的知识图谱</a:t>
            </a:r>
            <a:r>
              <a:rPr lang="en-US" altLang="zh-CN" sz="1400"/>
              <a:t>--ATLAS</a:t>
            </a:r>
            <a:endParaRPr lang="en-US" altLang="zh-CN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 altLang="zh-CN"/>
              <a:t>STEP1  </a:t>
            </a:r>
            <a:r>
              <a:rPr lang="zh-CN" altLang="en-US"/>
              <a:t>信息</a:t>
            </a:r>
            <a:r>
              <a:rPr lang="zh-CN" altLang="en-US"/>
              <a:t>抽取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zh-CN" altLang="en-US" dirty="0"/>
              <a:t>第 </a:t>
            </a:r>
            <a:fld id="{84377AA6-5F82-4755-B29C-FAB6A572A0B7}" type="slidenum">
              <a:rPr lang="zh-CN" altLang="en-US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235950" y="1383665"/>
            <a:ext cx="2919095" cy="3545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  <a:p>
            <a:endParaRPr lang="zh-CN" altLang="en-US"/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prompt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的三阶段三元组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提取：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stage1: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实体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实体抽取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stage2: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实体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事件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抽取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stage3: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事件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事件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抽取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抽取了文中的实体、事件、关系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155" y="1319530"/>
            <a:ext cx="7430770" cy="4523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 altLang="zh-CN"/>
              <a:t>STEP2 </a:t>
            </a:r>
            <a:r>
              <a:rPr lang="zh-CN" altLang="en-US"/>
              <a:t>模式</a:t>
            </a:r>
            <a:r>
              <a:rPr lang="zh-CN" altLang="en-US"/>
              <a:t>归纳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zh-CN" altLang="en-US" dirty="0"/>
              <a:t>第 </a:t>
            </a:r>
            <a:fld id="{84377AA6-5F82-4755-B29C-FAB6A572A0B7}" type="slidenum">
              <a:rPr lang="zh-CN" altLang="en-US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165" y="800735"/>
            <a:ext cx="3881120" cy="56191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96335" y="229870"/>
            <a:ext cx="7646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模式归纳也是利用</a:t>
            </a:r>
            <a:r>
              <a:rPr lang="en-US" altLang="zh-CN" sz="1400"/>
              <a:t>LLM</a:t>
            </a:r>
            <a:r>
              <a:rPr lang="zh-CN" altLang="en-US" sz="1400"/>
              <a:t>，对每个元素（实体、关系、事件）用</a:t>
            </a:r>
            <a:r>
              <a:rPr lang="en-US" altLang="zh-CN" sz="1400"/>
              <a:t>LLM</a:t>
            </a:r>
            <a:r>
              <a:rPr lang="zh-CN" altLang="en-US" sz="1400"/>
              <a:t>生成至少</a:t>
            </a:r>
            <a:r>
              <a:rPr lang="en-US" altLang="zh-CN" sz="1400"/>
              <a:t>3</a:t>
            </a:r>
            <a:r>
              <a:rPr lang="zh-CN" altLang="en-US" sz="1400"/>
              <a:t>个与原始文本</a:t>
            </a:r>
            <a:r>
              <a:rPr lang="zh-CN" altLang="en-US" sz="1400">
                <a:solidFill>
                  <a:srgbClr val="FF0000"/>
                </a:solidFill>
              </a:rPr>
              <a:t>不重复</a:t>
            </a:r>
            <a:r>
              <a:rPr lang="zh-CN" altLang="en-US" sz="1400"/>
              <a:t>的概念（</a:t>
            </a:r>
            <a:r>
              <a:rPr lang="en-US" altLang="zh-CN" sz="1400"/>
              <a:t>concept</a:t>
            </a:r>
            <a:r>
              <a:rPr lang="zh-CN" altLang="en-US" sz="1400"/>
              <a:t>）</a:t>
            </a:r>
            <a:r>
              <a:rPr lang="en-US" altLang="zh-CN" sz="1400"/>
              <a:t>   </a:t>
            </a:r>
            <a:r>
              <a:rPr lang="zh-CN" altLang="en-US" sz="1400"/>
              <a:t>所以</a:t>
            </a:r>
            <a:r>
              <a:rPr lang="en-US" altLang="zh-CN" sz="1400"/>
              <a:t>concept</a:t>
            </a:r>
            <a:r>
              <a:rPr lang="zh-CN" altLang="en-US" sz="1400"/>
              <a:t>组成了一个概念的集合，</a:t>
            </a:r>
            <a:r>
              <a:rPr lang="zh-CN" altLang="en-US" sz="1400"/>
              <a:t>每个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4673600" y="751840"/>
            <a:ext cx="61404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events </a:t>
            </a:r>
            <a:r>
              <a:rPr lang="zh-CN" altLang="en-US" sz="1600"/>
              <a:t>与</a:t>
            </a:r>
            <a:r>
              <a:rPr lang="en-US" altLang="zh-CN" sz="1600"/>
              <a:t> realtions </a:t>
            </a:r>
            <a:r>
              <a:rPr lang="zh-CN" altLang="en-US" sz="1600"/>
              <a:t>直接通过</a:t>
            </a:r>
            <a:r>
              <a:rPr lang="en-US" altLang="zh-CN" sz="1600"/>
              <a:t>LLM</a:t>
            </a:r>
            <a:r>
              <a:rPr lang="zh-CN" altLang="en-US" sz="1600"/>
              <a:t>根据抽取的内容生成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055" y="1089025"/>
            <a:ext cx="5252085" cy="25076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592320" y="3662680"/>
            <a:ext cx="6990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entity</a:t>
            </a:r>
            <a:r>
              <a:rPr lang="zh-CN" altLang="en-US" sz="1400"/>
              <a:t>的概括会预先构建一个有向图（抽取的所有元素加入图中），采样该</a:t>
            </a:r>
            <a:r>
              <a:rPr lang="en-US" altLang="zh-CN" sz="1400">
                <a:sym typeface="+mn-ea"/>
              </a:rPr>
              <a:t>entity</a:t>
            </a:r>
            <a:r>
              <a:rPr lang="zh-CN" altLang="en-US" sz="1400">
                <a:sym typeface="+mn-ea"/>
              </a:rPr>
              <a:t>的前节点和后节点做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上下文</a:t>
            </a:r>
            <a:r>
              <a:rPr lang="zh-CN" altLang="en-US" sz="1400">
                <a:sym typeface="+mn-ea"/>
              </a:rPr>
              <a:t>，一并给进</a:t>
            </a:r>
            <a:r>
              <a:rPr lang="en-US" altLang="zh-CN" sz="1400">
                <a:sym typeface="+mn-ea"/>
              </a:rPr>
              <a:t>prompt</a:t>
            </a:r>
            <a:endParaRPr lang="en-US" altLang="zh-CN" sz="1400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055" y="4250690"/>
            <a:ext cx="6185535" cy="1811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werpoint template design by DAJU_PPT正版来源小红书大橘PPT微信DAJU_PPT请勿抄袭搬运！盗版必究！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en-US" altLang="zh-CN" smtClean="0"/>
          </a:p>
        </p:txBody>
      </p:sp>
      <p:sp>
        <p:nvSpPr>
          <p:cNvPr id="6" name="powerpoint template design by DAJU_PPT正版来源小红书大橘PPT微信DAJU_PPT请勿抄袭搬运！盗版必究！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 EVAL</a:t>
            </a:r>
            <a:endParaRPr lang="zh-CN" altLang="en-US"/>
          </a:p>
          <a:p>
            <a:endParaRPr lang="zh-CN" altLang="en-US" dirty="0"/>
          </a:p>
        </p:txBody>
      </p:sp>
      <p:pic>
        <p:nvPicPr>
          <p:cNvPr id="8" name="powerpoint template design by DAJU_PPT正版来源小红书大橘PPT微信DAJU_PPT请勿抄袭搬运！盗版必究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2712" y="268642"/>
            <a:ext cx="1656080" cy="5525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280" y="1036955"/>
            <a:ext cx="3917950" cy="3486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58280" y="4687570"/>
            <a:ext cx="3495040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BertScore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LLM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针对实体、事件关系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抽象出来的概念进行打分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10" y="1036955"/>
            <a:ext cx="4610100" cy="3599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33550" y="730250"/>
            <a:ext cx="1496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抽取效果评估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459105" y="4754245"/>
            <a:ext cx="482155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用</a:t>
            </a:r>
            <a:r>
              <a:rPr lang="en-US" altLang="zh-CN" sz="1400"/>
              <a:t>Llama-3-8b</a:t>
            </a:r>
            <a:r>
              <a:rPr lang="zh-CN" altLang="en-US" sz="1400"/>
              <a:t>抽取，用</a:t>
            </a:r>
            <a:r>
              <a:rPr lang="en-US" altLang="zh-CN" sz="1400"/>
              <a:t>deepseekV3</a:t>
            </a:r>
            <a:r>
              <a:rPr lang="zh-CN" altLang="en-US" sz="1400"/>
              <a:t>评估正确</a:t>
            </a:r>
            <a:r>
              <a:rPr lang="en-US" altLang="zh-CN" sz="1400"/>
              <a:t>/</a:t>
            </a:r>
            <a:r>
              <a:rPr lang="zh-CN" altLang="en-US" sz="1400"/>
              <a:t>错误，以及</a:t>
            </a:r>
            <a:r>
              <a:rPr lang="en-US" altLang="zh-CN" sz="1400"/>
              <a:t>missing</a:t>
            </a:r>
            <a:r>
              <a:rPr lang="zh-CN" altLang="en-US" sz="1400"/>
              <a:t>，以此计算</a:t>
            </a:r>
            <a:r>
              <a:rPr lang="en-US" altLang="zh-CN" sz="1400"/>
              <a:t>precision/Recall/F1</a:t>
            </a:r>
            <a:endParaRPr lang="en-US" altLang="zh-CN" sz="1400"/>
          </a:p>
          <a:p>
            <a:endParaRPr lang="en-US" altLang="zh-CN" sz="1400"/>
          </a:p>
          <a:p>
            <a:endParaRPr lang="en-US" altLang="zh-CN" sz="1400"/>
          </a:p>
          <a:p>
            <a:r>
              <a:rPr lang="zh-CN" altLang="en-US" sz="1400"/>
              <a:t>准确性高，召回率差点（我们用</a:t>
            </a:r>
            <a:r>
              <a:rPr lang="en-US" altLang="zh-CN" sz="1400"/>
              <a:t>deepseek</a:t>
            </a:r>
            <a:r>
              <a:rPr lang="zh-CN" altLang="en-US" sz="1400"/>
              <a:t>抽的也是这个特点，</a:t>
            </a:r>
            <a:r>
              <a:rPr lang="zh-CN" altLang="en-US" sz="1400"/>
              <a:t>能抽取出来的错的很少）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werpoint template design by DAJU_PPT正版来源小红书大橘PPT微信DAJU_PPT请勿抄袭搬运！盗版必究！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en-US" altLang="zh-CN" smtClean="0"/>
          </a:p>
        </p:txBody>
      </p:sp>
      <p:sp>
        <p:nvSpPr>
          <p:cNvPr id="6" name="powerpoint template design by DAJU_PPT正版来源小红书大橘PPT微信DAJU_PPT请勿抄袭搬运！盗版必究！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 EVAL</a:t>
            </a:r>
            <a:endParaRPr lang="zh-CN" altLang="en-US"/>
          </a:p>
          <a:p>
            <a:endParaRPr lang="zh-CN" altLang="en-US" dirty="0"/>
          </a:p>
        </p:txBody>
      </p:sp>
      <p:pic>
        <p:nvPicPr>
          <p:cNvPr id="8" name="powerpoint template design by DAJU_PPT正版来源小红书大橘PPT微信DAJU_PPT请勿抄袭搬运！盗版必究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2712" y="268642"/>
            <a:ext cx="1656080" cy="5525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740" y="760095"/>
            <a:ext cx="3361690" cy="56381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66775" y="864870"/>
            <a:ext cx="28676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在下游任务中的</a:t>
            </a:r>
            <a:r>
              <a:rPr lang="zh-CN" altLang="en-US" sz="1600">
                <a:sym typeface="+mn-ea"/>
              </a:rPr>
              <a:t>对比实验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werpoint template design by DAJU_PPT正版来源小红书大橘PPT微信DAJU_PPT请勿抄袭搬运！盗版必究！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en-US" altLang="zh-CN" smtClean="0"/>
          </a:p>
        </p:txBody>
      </p:sp>
      <p:sp>
        <p:nvSpPr>
          <p:cNvPr id="6" name="powerpoint template design by DAJU_PPT正版来源小红书大橘PPT微信DAJU_PPT请勿抄袭搬运！盗版必究！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SAC-KG</a:t>
            </a:r>
            <a:endParaRPr lang="en-US" dirty="0"/>
          </a:p>
        </p:txBody>
      </p:sp>
      <p:pic>
        <p:nvPicPr>
          <p:cNvPr id="8" name="powerpoint template design by DAJU_PPT正版来源小红书大橘PPT微信DAJU_PPT请勿抄袭搬运！盗版必究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2712" y="268642"/>
            <a:ext cx="1656080" cy="5525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7875" y="1053465"/>
            <a:ext cx="10264775" cy="3987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99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SAC-KG</a:t>
            </a:r>
            <a:r>
              <a:rPr lang="en-US" altLang="zh-CN" sz="2000" b="0" i="0">
                <a:solidFill>
                  <a:srgbClr val="0099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0" i="0">
                <a:solidFill>
                  <a:srgbClr val="0099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自动化领域知识图谱构建</a:t>
            </a:r>
            <a:r>
              <a:rPr lang="en-US" altLang="zh-CN" sz="2000" b="0" i="0">
                <a:solidFill>
                  <a:srgbClr val="0099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 long 2024 </a:t>
            </a:r>
            <a:endParaRPr lang="en-US" sz="1600" b="0" i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1215" y="800735"/>
            <a:ext cx="12092305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 b="1">
                <a:solidFill>
                  <a:srgbClr val="000000"/>
                </a:solidFill>
                <a:latin typeface="Times New Roman" panose="02020603050405020304" charset="0"/>
                <a:ea typeface="NimbusRomNo9L-Medi"/>
                <a:cs typeface="Times New Roman" panose="02020603050405020304" charset="0"/>
              </a:rPr>
              <a:t>SAC-KG: Exploiting Large Language Models as Skilled Automatic Constructors for Domain Knowledge Graphs</a:t>
            </a:r>
            <a:endParaRPr lang="en-US" altLang="zh-CN" sz="1600" b="1">
              <a:solidFill>
                <a:srgbClr val="000000"/>
              </a:solidFill>
              <a:latin typeface="Times New Roman" panose="02020603050405020304" charset="0"/>
              <a:ea typeface="NimbusRomNo9L-Medi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2475" y="6012815"/>
            <a:ext cx="10687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对指定领域进行实体抽取、基于规则的</a:t>
            </a:r>
            <a:r>
              <a:rPr lang="en-US" altLang="zh-CN" sz="1400"/>
              <a:t>triplets</a:t>
            </a:r>
            <a:r>
              <a:rPr lang="zh-CN" altLang="en-US" sz="1400"/>
              <a:t>自动校验、图剪枝。</a:t>
            </a:r>
            <a:endParaRPr lang="zh-CN" altLang="en-US" sz="1400"/>
          </a:p>
          <a:p>
            <a:r>
              <a:rPr lang="zh-CN" altLang="en-US" sz="1400"/>
              <a:t>以原始的实体领域为根，生成第一层，然后纠错、剪枝，接着再迭代向外扩展</a:t>
            </a:r>
            <a:r>
              <a:rPr lang="zh-CN" altLang="en-US" sz="1400"/>
              <a:t>图</a:t>
            </a:r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65" y="1638300"/>
            <a:ext cx="9474200" cy="425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werpoint template design by DAJU_PPT正版来源小红书大橘PPT微信DAJU_PPT请勿抄袭搬运！盗版必究！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en-US" altLang="zh-CN" smtClean="0"/>
          </a:p>
        </p:txBody>
      </p:sp>
      <p:sp>
        <p:nvSpPr>
          <p:cNvPr id="6" name="powerpoint template design by DAJU_PPT正版来源小红书大橘PPT微信DAJU_PPT请勿抄袭搬运！盗版必究！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G</a:t>
            </a:r>
            <a:r>
              <a:rPr lang="en-US">
                <a:sym typeface="+mn-ea"/>
              </a:rPr>
              <a:t>enerator</a:t>
            </a:r>
            <a:endParaRPr lang="en-US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255" y="975360"/>
            <a:ext cx="4451985" cy="32264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2255" y="4478655"/>
            <a:ext cx="65385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生成器关注</a:t>
            </a:r>
            <a:r>
              <a:rPr lang="en-US" altLang="zh-CN" sz="1600"/>
              <a:t>prompt</a:t>
            </a:r>
            <a:r>
              <a:rPr lang="zh-CN" altLang="en-US" sz="1600"/>
              <a:t>构建，使用了两个</a:t>
            </a:r>
            <a:r>
              <a:rPr lang="en-US" altLang="zh-CN" sz="1600"/>
              <a:t>retriever</a:t>
            </a:r>
            <a:r>
              <a:rPr lang="zh-CN" altLang="en-US" sz="1600"/>
              <a:t>：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/>
              <a:t>1.</a:t>
            </a:r>
            <a:r>
              <a:rPr lang="zh-CN" altLang="en-US" sz="1600"/>
              <a:t>用原始文本分割的文本块，根据出现频率检索做</a:t>
            </a:r>
            <a:r>
              <a:rPr lang="en-US" altLang="zh-CN" sz="1600"/>
              <a:t>prompt</a:t>
            </a:r>
            <a:r>
              <a:rPr lang="zh-CN" altLang="en-US" sz="1600"/>
              <a:t>的上下文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/>
              <a:t>2.</a:t>
            </a:r>
            <a:r>
              <a:rPr lang="zh-CN" altLang="en-US" sz="1600"/>
              <a:t>用已有的开源</a:t>
            </a:r>
            <a:r>
              <a:rPr lang="en-US" altLang="zh-CN" sz="1600"/>
              <a:t>KG</a:t>
            </a:r>
            <a:r>
              <a:rPr lang="zh-CN" altLang="en-US" sz="1600"/>
              <a:t>检索该实体，并用开源</a:t>
            </a:r>
            <a:r>
              <a:rPr lang="en-US" altLang="zh-CN" sz="1600"/>
              <a:t>KG</a:t>
            </a:r>
            <a:r>
              <a:rPr lang="zh-CN" altLang="en-US" sz="1600"/>
              <a:t>中的</a:t>
            </a:r>
            <a:r>
              <a:rPr lang="en-US" altLang="zh-CN" sz="1600"/>
              <a:t>triplets</a:t>
            </a:r>
            <a:r>
              <a:rPr lang="zh-CN" altLang="en-US" sz="1600"/>
              <a:t>做</a:t>
            </a:r>
            <a:r>
              <a:rPr lang="en-US" altLang="zh-CN" sz="1600">
                <a:sym typeface="+mn-ea"/>
              </a:rPr>
              <a:t>prompt</a:t>
            </a:r>
            <a:r>
              <a:rPr lang="zh-CN" altLang="en-US" sz="1600">
                <a:sym typeface="+mn-ea"/>
              </a:rPr>
              <a:t>的</a:t>
            </a:r>
            <a:r>
              <a:rPr lang="en-US" altLang="zh-CN" sz="1600">
                <a:sym typeface="+mn-ea"/>
              </a:rPr>
              <a:t>example</a:t>
            </a:r>
            <a:endParaRPr lang="en-US" altLang="zh-CN" sz="16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810" y="391160"/>
            <a:ext cx="4063365" cy="19291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54900" y="53975"/>
            <a:ext cx="280098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i="1">
                <a:sym typeface="+mn-ea"/>
              </a:rPr>
              <a:t>Domain corpora Retriever</a:t>
            </a:r>
            <a:endParaRPr lang="en-US" altLang="zh-CN" sz="1600" i="1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345" y="3141345"/>
            <a:ext cx="3338830" cy="319468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819390" y="2541905"/>
            <a:ext cx="2851785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 i="1"/>
              <a:t>Open KGRetriever</a:t>
            </a:r>
            <a:endParaRPr lang="en-US" altLang="zh-CN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werpoint template design by DAJU_PPT正版来源小红书大橘PPT微信DAJU_PPT请勿抄袭搬运！盗版必究！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en-US" altLang="zh-CN" smtClean="0"/>
          </a:p>
        </p:txBody>
      </p:sp>
      <p:sp>
        <p:nvSpPr>
          <p:cNvPr id="6" name="powerpoint template design by DAJU_PPT正版来源小红书大橘PPT微信DAJU_PPT请勿抄袭搬运！盗版必究！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Verifier &amp; </a:t>
            </a:r>
            <a:r>
              <a:rPr lang="en-US" altLang="zh-CN" dirty="0"/>
              <a:t> Pruner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950" y="1009650"/>
            <a:ext cx="3273425" cy="48387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66090" y="6057265"/>
            <a:ext cx="44215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用已有的知识图谱规则进行验证，剔除错误的</a:t>
            </a:r>
            <a:endParaRPr lang="zh-CN" altLang="en-US" sz="16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75" y="800735"/>
            <a:ext cx="3975100" cy="43942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181090" y="5643880"/>
            <a:ext cx="54013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训练了</a:t>
            </a:r>
            <a:r>
              <a:rPr lang="en-US" altLang="zh-CN" sz="1400"/>
              <a:t>T5</a:t>
            </a:r>
            <a:r>
              <a:rPr lang="zh-CN" altLang="en-US" sz="1400"/>
              <a:t>做二分类，对于</a:t>
            </a:r>
            <a:r>
              <a:rPr lang="en-US" altLang="zh-CN" sz="1400"/>
              <a:t>tail entity</a:t>
            </a:r>
            <a:r>
              <a:rPr lang="zh-CN" altLang="en-US" sz="1400"/>
              <a:t>判断是继续扩展还是</a:t>
            </a:r>
            <a:r>
              <a:rPr lang="zh-CN" altLang="en-US" sz="1400"/>
              <a:t>剪枝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400"/>
              <a:t> eg.“20-25 degrees Celsius” does not need to be further generated 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tags/tag1.xml><?xml version="1.0" encoding="utf-8"?>
<p:tagLst xmlns:p="http://schemas.openxmlformats.org/presentationml/2006/main">
  <p:tag name="ISLIDE.GUIDESSETTING" val="{&quot;Id&quot;:null,&quot;Name&quot;:&quot;适中&quot;,&quot;HeaderHeight&quot;:10.0,&quot;FooterHeight&quot;:5.0,&quot;SideMargin&quot;:5.0,&quot;TopMargin&quot;:0.0,&quot;BottomMargin&quot;:0.0,&quot;IntervalMargin&quot;:1.5,&quot;SettingType&quot;:&quot;System&quot;}"/>
  <p:tag name="commondata" val="eyJoZGlkIjoiMjNmYTgwNDI1ZTM5ZWI2NTg3Yjg1NDljNDEyOWMwYzAifQ=="/>
</p:tagLst>
</file>

<file path=ppt/theme/theme1.xml><?xml version="1.0" encoding="utf-8"?>
<a:theme xmlns:a="http://schemas.openxmlformats.org/drawingml/2006/main" name="Office Theme">
  <a:themeElements>
    <a:clrScheme name="00深蓝+金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04637"/>
      </a:accent1>
      <a:accent2>
        <a:srgbClr val="D0B296"/>
      </a:accent2>
      <a:accent3>
        <a:srgbClr val="304637"/>
      </a:accent3>
      <a:accent4>
        <a:srgbClr val="D0B296"/>
      </a:accent4>
      <a:accent5>
        <a:srgbClr val="304637"/>
      </a:accent5>
      <a:accent6>
        <a:srgbClr val="D0B296"/>
      </a:accent6>
      <a:hlink>
        <a:srgbClr val="DF213B"/>
      </a:hlink>
      <a:folHlink>
        <a:srgbClr val="954F72"/>
      </a:folHlink>
    </a:clrScheme>
    <a:fontScheme name="自定义 8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1943</Words>
  <Application>WPS 演示</Application>
  <PresentationFormat>宽屏</PresentationFormat>
  <Paragraphs>159</Paragraphs>
  <Slides>14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Times New Roman</vt:lpstr>
      <vt:lpstr>NimbusRomNo9L-Medi</vt:lpstr>
      <vt:lpstr>Segoe Print</vt:lpstr>
      <vt:lpstr>Arial Unicode MS</vt:lpstr>
      <vt:lpstr>Calibri</vt:lpstr>
      <vt:lpstr>黑体</vt:lpstr>
      <vt:lpstr>MS PGothic</vt:lpstr>
      <vt:lpstr>Noto Serif SC Black</vt:lpstr>
      <vt:lpstr>Noto Serif SC SemiBold</vt:lpstr>
      <vt:lpstr>SimSun-ExtG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hhc</cp:lastModifiedBy>
  <cp:revision>324</cp:revision>
  <dcterms:created xsi:type="dcterms:W3CDTF">2019-11-26T03:41:00Z</dcterms:created>
  <dcterms:modified xsi:type="dcterms:W3CDTF">2025-06-26T03:45:15Z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5CB177490F2340CD9C2E9B4D820A552F_13</vt:lpwstr>
  </property>
  <property fmtid="{D5CDD505-2E9C-101B-9397-08002B2CF9AE}" pid="3" name="KSOProductBuildVer">
    <vt:lpwstr>2052-12.1.0.21541</vt:lpwstr>
  </property>
</Properties>
</file>