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tesh Kesharwani" initials="NK" lastIdx="1" clrIdx="0">
    <p:extLst>
      <p:ext uri="{19B8F6BF-5375-455C-9EA6-DF929625EA0E}">
        <p15:presenceInfo xmlns:p15="http://schemas.microsoft.com/office/powerpoint/2012/main" userId="be1a58780cf224d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865A41"/>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8CB58-7EF9-8C7B-53A7-9F7C52DDE3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E0F002D-33D5-183F-F6E3-A638DA3DEC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ECE687A-174C-6CC4-151E-CFB530BA6846}"/>
              </a:ext>
            </a:extLst>
          </p:cNvPr>
          <p:cNvSpPr>
            <a:spLocks noGrp="1"/>
          </p:cNvSpPr>
          <p:nvPr>
            <p:ph type="dt" sz="half" idx="10"/>
          </p:nvPr>
        </p:nvSpPr>
        <p:spPr/>
        <p:txBody>
          <a:bodyPr/>
          <a:lstStyle/>
          <a:p>
            <a:fld id="{05B5FAAB-0DBE-473B-ADD9-46C4A6819983}" type="datetimeFigureOut">
              <a:rPr lang="en-IN" smtClean="0"/>
              <a:t>21-01-2024</a:t>
            </a:fld>
            <a:endParaRPr lang="en-IN"/>
          </a:p>
        </p:txBody>
      </p:sp>
      <p:sp>
        <p:nvSpPr>
          <p:cNvPr id="5" name="Footer Placeholder 4">
            <a:extLst>
              <a:ext uri="{FF2B5EF4-FFF2-40B4-BE49-F238E27FC236}">
                <a16:creationId xmlns:a16="http://schemas.microsoft.com/office/drawing/2014/main" id="{EC63B125-79BD-C0DE-0580-5A6BDDAD16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CFB94C-8E62-5B89-0E61-5B089CCBF780}"/>
              </a:ext>
            </a:extLst>
          </p:cNvPr>
          <p:cNvSpPr>
            <a:spLocks noGrp="1"/>
          </p:cNvSpPr>
          <p:nvPr>
            <p:ph type="sldNum" sz="quarter" idx="12"/>
          </p:nvPr>
        </p:nvSpPr>
        <p:spPr/>
        <p:txBody>
          <a:bodyPr/>
          <a:lstStyle/>
          <a:p>
            <a:fld id="{B4B08290-226F-46F8-9D24-33EDC1618115}" type="slidenum">
              <a:rPr lang="en-IN" smtClean="0"/>
              <a:t>‹#›</a:t>
            </a:fld>
            <a:endParaRPr lang="en-IN"/>
          </a:p>
        </p:txBody>
      </p:sp>
    </p:spTree>
    <p:extLst>
      <p:ext uri="{BB962C8B-B14F-4D97-AF65-F5344CB8AC3E}">
        <p14:creationId xmlns:p14="http://schemas.microsoft.com/office/powerpoint/2010/main" val="3607987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D56B-2C7D-A54A-50FB-BE2E2DAEB8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584FBE-8064-B913-336B-0D4E3676A4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5AADCB-E6D5-0462-C5AC-9B73DBD3C425}"/>
              </a:ext>
            </a:extLst>
          </p:cNvPr>
          <p:cNvSpPr>
            <a:spLocks noGrp="1"/>
          </p:cNvSpPr>
          <p:nvPr>
            <p:ph type="dt" sz="half" idx="10"/>
          </p:nvPr>
        </p:nvSpPr>
        <p:spPr/>
        <p:txBody>
          <a:bodyPr/>
          <a:lstStyle/>
          <a:p>
            <a:fld id="{05B5FAAB-0DBE-473B-ADD9-46C4A6819983}" type="datetimeFigureOut">
              <a:rPr lang="en-IN" smtClean="0"/>
              <a:t>21-01-2024</a:t>
            </a:fld>
            <a:endParaRPr lang="en-IN"/>
          </a:p>
        </p:txBody>
      </p:sp>
      <p:sp>
        <p:nvSpPr>
          <p:cNvPr id="5" name="Footer Placeholder 4">
            <a:extLst>
              <a:ext uri="{FF2B5EF4-FFF2-40B4-BE49-F238E27FC236}">
                <a16:creationId xmlns:a16="http://schemas.microsoft.com/office/drawing/2014/main" id="{F3D9254D-509D-E22C-6FBF-E4796138AF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B61A63-EA6E-8527-DDA1-C51A951C1272}"/>
              </a:ext>
            </a:extLst>
          </p:cNvPr>
          <p:cNvSpPr>
            <a:spLocks noGrp="1"/>
          </p:cNvSpPr>
          <p:nvPr>
            <p:ph type="sldNum" sz="quarter" idx="12"/>
          </p:nvPr>
        </p:nvSpPr>
        <p:spPr/>
        <p:txBody>
          <a:bodyPr/>
          <a:lstStyle/>
          <a:p>
            <a:fld id="{B4B08290-226F-46F8-9D24-33EDC1618115}" type="slidenum">
              <a:rPr lang="en-IN" smtClean="0"/>
              <a:t>‹#›</a:t>
            </a:fld>
            <a:endParaRPr lang="en-IN"/>
          </a:p>
        </p:txBody>
      </p:sp>
    </p:spTree>
    <p:extLst>
      <p:ext uri="{BB962C8B-B14F-4D97-AF65-F5344CB8AC3E}">
        <p14:creationId xmlns:p14="http://schemas.microsoft.com/office/powerpoint/2010/main" val="335209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B42212-6BB6-8F5F-A467-9C123BCC10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35AE2F-86F5-58A3-3EEE-64620A14A6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23C3A3-E31C-765F-AABC-D9A5BBA52157}"/>
              </a:ext>
            </a:extLst>
          </p:cNvPr>
          <p:cNvSpPr>
            <a:spLocks noGrp="1"/>
          </p:cNvSpPr>
          <p:nvPr>
            <p:ph type="dt" sz="half" idx="10"/>
          </p:nvPr>
        </p:nvSpPr>
        <p:spPr/>
        <p:txBody>
          <a:bodyPr/>
          <a:lstStyle/>
          <a:p>
            <a:fld id="{05B5FAAB-0DBE-473B-ADD9-46C4A6819983}" type="datetimeFigureOut">
              <a:rPr lang="en-IN" smtClean="0"/>
              <a:t>21-01-2024</a:t>
            </a:fld>
            <a:endParaRPr lang="en-IN"/>
          </a:p>
        </p:txBody>
      </p:sp>
      <p:sp>
        <p:nvSpPr>
          <p:cNvPr id="5" name="Footer Placeholder 4">
            <a:extLst>
              <a:ext uri="{FF2B5EF4-FFF2-40B4-BE49-F238E27FC236}">
                <a16:creationId xmlns:a16="http://schemas.microsoft.com/office/drawing/2014/main" id="{E1BECCC2-9852-A536-B5F3-C1C4227F50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7B798A-071B-94F9-0281-50011675D822}"/>
              </a:ext>
            </a:extLst>
          </p:cNvPr>
          <p:cNvSpPr>
            <a:spLocks noGrp="1"/>
          </p:cNvSpPr>
          <p:nvPr>
            <p:ph type="sldNum" sz="quarter" idx="12"/>
          </p:nvPr>
        </p:nvSpPr>
        <p:spPr/>
        <p:txBody>
          <a:bodyPr/>
          <a:lstStyle/>
          <a:p>
            <a:fld id="{B4B08290-226F-46F8-9D24-33EDC1618115}" type="slidenum">
              <a:rPr lang="en-IN" smtClean="0"/>
              <a:t>‹#›</a:t>
            </a:fld>
            <a:endParaRPr lang="en-IN"/>
          </a:p>
        </p:txBody>
      </p:sp>
    </p:spTree>
    <p:extLst>
      <p:ext uri="{BB962C8B-B14F-4D97-AF65-F5344CB8AC3E}">
        <p14:creationId xmlns:p14="http://schemas.microsoft.com/office/powerpoint/2010/main" val="3325810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8A9B6-24C7-34D7-0D8F-B8DA4938C6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333796-FC7A-A3D4-4C83-114B30827F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A1EC36-32AC-1A9C-7DA6-07F732CEFA5F}"/>
              </a:ext>
            </a:extLst>
          </p:cNvPr>
          <p:cNvSpPr>
            <a:spLocks noGrp="1"/>
          </p:cNvSpPr>
          <p:nvPr>
            <p:ph type="dt" sz="half" idx="10"/>
          </p:nvPr>
        </p:nvSpPr>
        <p:spPr/>
        <p:txBody>
          <a:bodyPr/>
          <a:lstStyle/>
          <a:p>
            <a:fld id="{05B5FAAB-0DBE-473B-ADD9-46C4A6819983}" type="datetimeFigureOut">
              <a:rPr lang="en-IN" smtClean="0"/>
              <a:t>21-01-2024</a:t>
            </a:fld>
            <a:endParaRPr lang="en-IN"/>
          </a:p>
        </p:txBody>
      </p:sp>
      <p:sp>
        <p:nvSpPr>
          <p:cNvPr id="5" name="Footer Placeholder 4">
            <a:extLst>
              <a:ext uri="{FF2B5EF4-FFF2-40B4-BE49-F238E27FC236}">
                <a16:creationId xmlns:a16="http://schemas.microsoft.com/office/drawing/2014/main" id="{56A5E02D-67E5-A32C-A3D9-5ABBC8D71E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D741D7-45DA-5569-FFDC-EEC4023B1535}"/>
              </a:ext>
            </a:extLst>
          </p:cNvPr>
          <p:cNvSpPr>
            <a:spLocks noGrp="1"/>
          </p:cNvSpPr>
          <p:nvPr>
            <p:ph type="sldNum" sz="quarter" idx="12"/>
          </p:nvPr>
        </p:nvSpPr>
        <p:spPr/>
        <p:txBody>
          <a:bodyPr/>
          <a:lstStyle/>
          <a:p>
            <a:fld id="{B4B08290-226F-46F8-9D24-33EDC1618115}" type="slidenum">
              <a:rPr lang="en-IN" smtClean="0"/>
              <a:t>‹#›</a:t>
            </a:fld>
            <a:endParaRPr lang="en-IN"/>
          </a:p>
        </p:txBody>
      </p:sp>
    </p:spTree>
    <p:extLst>
      <p:ext uri="{BB962C8B-B14F-4D97-AF65-F5344CB8AC3E}">
        <p14:creationId xmlns:p14="http://schemas.microsoft.com/office/powerpoint/2010/main" val="2398660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A12D8-AA20-A2C2-39DB-6A9EBE775B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07455DD-C6E6-B689-ADBF-093967CBAA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04EEB7-BE9A-1585-5F38-4D692371ED01}"/>
              </a:ext>
            </a:extLst>
          </p:cNvPr>
          <p:cNvSpPr>
            <a:spLocks noGrp="1"/>
          </p:cNvSpPr>
          <p:nvPr>
            <p:ph type="dt" sz="half" idx="10"/>
          </p:nvPr>
        </p:nvSpPr>
        <p:spPr/>
        <p:txBody>
          <a:bodyPr/>
          <a:lstStyle/>
          <a:p>
            <a:fld id="{05B5FAAB-0DBE-473B-ADD9-46C4A6819983}" type="datetimeFigureOut">
              <a:rPr lang="en-IN" smtClean="0"/>
              <a:t>21-01-2024</a:t>
            </a:fld>
            <a:endParaRPr lang="en-IN"/>
          </a:p>
        </p:txBody>
      </p:sp>
      <p:sp>
        <p:nvSpPr>
          <p:cNvPr id="5" name="Footer Placeholder 4">
            <a:extLst>
              <a:ext uri="{FF2B5EF4-FFF2-40B4-BE49-F238E27FC236}">
                <a16:creationId xmlns:a16="http://schemas.microsoft.com/office/drawing/2014/main" id="{63BBD965-CF84-45A6-47DF-5F5E82FD34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F0C7F6-E2AE-DF8D-C757-8414DF96E19A}"/>
              </a:ext>
            </a:extLst>
          </p:cNvPr>
          <p:cNvSpPr>
            <a:spLocks noGrp="1"/>
          </p:cNvSpPr>
          <p:nvPr>
            <p:ph type="sldNum" sz="quarter" idx="12"/>
          </p:nvPr>
        </p:nvSpPr>
        <p:spPr/>
        <p:txBody>
          <a:bodyPr/>
          <a:lstStyle/>
          <a:p>
            <a:fld id="{B4B08290-226F-46F8-9D24-33EDC1618115}" type="slidenum">
              <a:rPr lang="en-IN" smtClean="0"/>
              <a:t>‹#›</a:t>
            </a:fld>
            <a:endParaRPr lang="en-IN"/>
          </a:p>
        </p:txBody>
      </p:sp>
    </p:spTree>
    <p:extLst>
      <p:ext uri="{BB962C8B-B14F-4D97-AF65-F5344CB8AC3E}">
        <p14:creationId xmlns:p14="http://schemas.microsoft.com/office/powerpoint/2010/main" val="1214412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C7031-8D23-219A-8D55-9A2DD03D43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130B14-49CE-01AC-D38C-82A742A044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A6B5CA-B3CB-0BE2-AE2E-950AB9CA7B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A5EF7A-119F-A757-3CFB-F71EF8399642}"/>
              </a:ext>
            </a:extLst>
          </p:cNvPr>
          <p:cNvSpPr>
            <a:spLocks noGrp="1"/>
          </p:cNvSpPr>
          <p:nvPr>
            <p:ph type="dt" sz="half" idx="10"/>
          </p:nvPr>
        </p:nvSpPr>
        <p:spPr/>
        <p:txBody>
          <a:bodyPr/>
          <a:lstStyle/>
          <a:p>
            <a:fld id="{05B5FAAB-0DBE-473B-ADD9-46C4A6819983}" type="datetimeFigureOut">
              <a:rPr lang="en-IN" smtClean="0"/>
              <a:t>21-01-2024</a:t>
            </a:fld>
            <a:endParaRPr lang="en-IN"/>
          </a:p>
        </p:txBody>
      </p:sp>
      <p:sp>
        <p:nvSpPr>
          <p:cNvPr id="6" name="Footer Placeholder 5">
            <a:extLst>
              <a:ext uri="{FF2B5EF4-FFF2-40B4-BE49-F238E27FC236}">
                <a16:creationId xmlns:a16="http://schemas.microsoft.com/office/drawing/2014/main" id="{B2A3F7C0-5F7F-1330-77AA-92E0FC3D9B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DA2ED2-04CC-ACC1-C9FB-D933D3858D08}"/>
              </a:ext>
            </a:extLst>
          </p:cNvPr>
          <p:cNvSpPr>
            <a:spLocks noGrp="1"/>
          </p:cNvSpPr>
          <p:nvPr>
            <p:ph type="sldNum" sz="quarter" idx="12"/>
          </p:nvPr>
        </p:nvSpPr>
        <p:spPr/>
        <p:txBody>
          <a:bodyPr/>
          <a:lstStyle/>
          <a:p>
            <a:fld id="{B4B08290-226F-46F8-9D24-33EDC1618115}" type="slidenum">
              <a:rPr lang="en-IN" smtClean="0"/>
              <a:t>‹#›</a:t>
            </a:fld>
            <a:endParaRPr lang="en-IN"/>
          </a:p>
        </p:txBody>
      </p:sp>
    </p:spTree>
    <p:extLst>
      <p:ext uri="{BB962C8B-B14F-4D97-AF65-F5344CB8AC3E}">
        <p14:creationId xmlns:p14="http://schemas.microsoft.com/office/powerpoint/2010/main" val="2593814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116CF-2B43-2535-6A4D-6856CAF69F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A943B1-4CC0-DC7D-809F-27EAA90EAE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C92D2B-702C-E048-BD9C-3747BEE07B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A0C9308-8BE0-F310-970C-BE40F9F40A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726930-DFAA-C8EC-F651-2932EC59D5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DD6C825-9109-E147-E0BE-79452BC9C4CA}"/>
              </a:ext>
            </a:extLst>
          </p:cNvPr>
          <p:cNvSpPr>
            <a:spLocks noGrp="1"/>
          </p:cNvSpPr>
          <p:nvPr>
            <p:ph type="dt" sz="half" idx="10"/>
          </p:nvPr>
        </p:nvSpPr>
        <p:spPr/>
        <p:txBody>
          <a:bodyPr/>
          <a:lstStyle/>
          <a:p>
            <a:fld id="{05B5FAAB-0DBE-473B-ADD9-46C4A6819983}" type="datetimeFigureOut">
              <a:rPr lang="en-IN" smtClean="0"/>
              <a:t>21-01-2024</a:t>
            </a:fld>
            <a:endParaRPr lang="en-IN"/>
          </a:p>
        </p:txBody>
      </p:sp>
      <p:sp>
        <p:nvSpPr>
          <p:cNvPr id="8" name="Footer Placeholder 7">
            <a:extLst>
              <a:ext uri="{FF2B5EF4-FFF2-40B4-BE49-F238E27FC236}">
                <a16:creationId xmlns:a16="http://schemas.microsoft.com/office/drawing/2014/main" id="{CEEE44A9-48B9-1CB4-8EF6-CC7A1A2689B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81E2F53-F0F7-FF46-7720-35D73C088DD7}"/>
              </a:ext>
            </a:extLst>
          </p:cNvPr>
          <p:cNvSpPr>
            <a:spLocks noGrp="1"/>
          </p:cNvSpPr>
          <p:nvPr>
            <p:ph type="sldNum" sz="quarter" idx="12"/>
          </p:nvPr>
        </p:nvSpPr>
        <p:spPr/>
        <p:txBody>
          <a:bodyPr/>
          <a:lstStyle/>
          <a:p>
            <a:fld id="{B4B08290-226F-46F8-9D24-33EDC1618115}" type="slidenum">
              <a:rPr lang="en-IN" smtClean="0"/>
              <a:t>‹#›</a:t>
            </a:fld>
            <a:endParaRPr lang="en-IN"/>
          </a:p>
        </p:txBody>
      </p:sp>
    </p:spTree>
    <p:extLst>
      <p:ext uri="{BB962C8B-B14F-4D97-AF65-F5344CB8AC3E}">
        <p14:creationId xmlns:p14="http://schemas.microsoft.com/office/powerpoint/2010/main" val="59608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29112-20CF-C116-9732-A9EC68EE73D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C43D71C-3D32-09DE-850F-56F63ADBCD3E}"/>
              </a:ext>
            </a:extLst>
          </p:cNvPr>
          <p:cNvSpPr>
            <a:spLocks noGrp="1"/>
          </p:cNvSpPr>
          <p:nvPr>
            <p:ph type="dt" sz="half" idx="10"/>
          </p:nvPr>
        </p:nvSpPr>
        <p:spPr/>
        <p:txBody>
          <a:bodyPr/>
          <a:lstStyle/>
          <a:p>
            <a:fld id="{05B5FAAB-0DBE-473B-ADD9-46C4A6819983}" type="datetimeFigureOut">
              <a:rPr lang="en-IN" smtClean="0"/>
              <a:t>21-01-2024</a:t>
            </a:fld>
            <a:endParaRPr lang="en-IN"/>
          </a:p>
        </p:txBody>
      </p:sp>
      <p:sp>
        <p:nvSpPr>
          <p:cNvPr id="4" name="Footer Placeholder 3">
            <a:extLst>
              <a:ext uri="{FF2B5EF4-FFF2-40B4-BE49-F238E27FC236}">
                <a16:creationId xmlns:a16="http://schemas.microsoft.com/office/drawing/2014/main" id="{1132E054-A332-A937-2589-00D0EBAD0E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385783F-C7E8-BA46-B7C2-087625DC07C5}"/>
              </a:ext>
            </a:extLst>
          </p:cNvPr>
          <p:cNvSpPr>
            <a:spLocks noGrp="1"/>
          </p:cNvSpPr>
          <p:nvPr>
            <p:ph type="sldNum" sz="quarter" idx="12"/>
          </p:nvPr>
        </p:nvSpPr>
        <p:spPr/>
        <p:txBody>
          <a:bodyPr/>
          <a:lstStyle/>
          <a:p>
            <a:fld id="{B4B08290-226F-46F8-9D24-33EDC1618115}" type="slidenum">
              <a:rPr lang="en-IN" smtClean="0"/>
              <a:t>‹#›</a:t>
            </a:fld>
            <a:endParaRPr lang="en-IN"/>
          </a:p>
        </p:txBody>
      </p:sp>
    </p:spTree>
    <p:extLst>
      <p:ext uri="{BB962C8B-B14F-4D97-AF65-F5344CB8AC3E}">
        <p14:creationId xmlns:p14="http://schemas.microsoft.com/office/powerpoint/2010/main" val="3020167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A1329E-0163-A766-3B93-780A7221E775}"/>
              </a:ext>
            </a:extLst>
          </p:cNvPr>
          <p:cNvSpPr>
            <a:spLocks noGrp="1"/>
          </p:cNvSpPr>
          <p:nvPr>
            <p:ph type="dt" sz="half" idx="10"/>
          </p:nvPr>
        </p:nvSpPr>
        <p:spPr/>
        <p:txBody>
          <a:bodyPr/>
          <a:lstStyle/>
          <a:p>
            <a:fld id="{05B5FAAB-0DBE-473B-ADD9-46C4A6819983}" type="datetimeFigureOut">
              <a:rPr lang="en-IN" smtClean="0"/>
              <a:t>21-01-2024</a:t>
            </a:fld>
            <a:endParaRPr lang="en-IN"/>
          </a:p>
        </p:txBody>
      </p:sp>
      <p:sp>
        <p:nvSpPr>
          <p:cNvPr id="3" name="Footer Placeholder 2">
            <a:extLst>
              <a:ext uri="{FF2B5EF4-FFF2-40B4-BE49-F238E27FC236}">
                <a16:creationId xmlns:a16="http://schemas.microsoft.com/office/drawing/2014/main" id="{87A282AF-0AC9-BEBF-8912-46ADDAF5A2E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127BE20-F96F-CAD2-BBB2-875CA9A617C4}"/>
              </a:ext>
            </a:extLst>
          </p:cNvPr>
          <p:cNvSpPr>
            <a:spLocks noGrp="1"/>
          </p:cNvSpPr>
          <p:nvPr>
            <p:ph type="sldNum" sz="quarter" idx="12"/>
          </p:nvPr>
        </p:nvSpPr>
        <p:spPr/>
        <p:txBody>
          <a:bodyPr/>
          <a:lstStyle/>
          <a:p>
            <a:fld id="{B4B08290-226F-46F8-9D24-33EDC1618115}" type="slidenum">
              <a:rPr lang="en-IN" smtClean="0"/>
              <a:t>‹#›</a:t>
            </a:fld>
            <a:endParaRPr lang="en-IN"/>
          </a:p>
        </p:txBody>
      </p:sp>
    </p:spTree>
    <p:extLst>
      <p:ext uri="{BB962C8B-B14F-4D97-AF65-F5344CB8AC3E}">
        <p14:creationId xmlns:p14="http://schemas.microsoft.com/office/powerpoint/2010/main" val="1817103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39B24-6BFF-9B64-1CDE-C3EB4DC09C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6914548-7395-4260-4E42-9D42BCB9E4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8753925-8F21-3313-8842-A05924F3F8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7F3E9A-0FAB-1677-92EB-8E6DF5A92801}"/>
              </a:ext>
            </a:extLst>
          </p:cNvPr>
          <p:cNvSpPr>
            <a:spLocks noGrp="1"/>
          </p:cNvSpPr>
          <p:nvPr>
            <p:ph type="dt" sz="half" idx="10"/>
          </p:nvPr>
        </p:nvSpPr>
        <p:spPr/>
        <p:txBody>
          <a:bodyPr/>
          <a:lstStyle/>
          <a:p>
            <a:fld id="{05B5FAAB-0DBE-473B-ADD9-46C4A6819983}" type="datetimeFigureOut">
              <a:rPr lang="en-IN" smtClean="0"/>
              <a:t>21-01-2024</a:t>
            </a:fld>
            <a:endParaRPr lang="en-IN"/>
          </a:p>
        </p:txBody>
      </p:sp>
      <p:sp>
        <p:nvSpPr>
          <p:cNvPr id="6" name="Footer Placeholder 5">
            <a:extLst>
              <a:ext uri="{FF2B5EF4-FFF2-40B4-BE49-F238E27FC236}">
                <a16:creationId xmlns:a16="http://schemas.microsoft.com/office/drawing/2014/main" id="{0981AA10-2FFC-3B01-A09F-DA4F2F83AD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7A147E-A9F1-23EC-AC3A-6A9B55A15368}"/>
              </a:ext>
            </a:extLst>
          </p:cNvPr>
          <p:cNvSpPr>
            <a:spLocks noGrp="1"/>
          </p:cNvSpPr>
          <p:nvPr>
            <p:ph type="sldNum" sz="quarter" idx="12"/>
          </p:nvPr>
        </p:nvSpPr>
        <p:spPr/>
        <p:txBody>
          <a:bodyPr/>
          <a:lstStyle/>
          <a:p>
            <a:fld id="{B4B08290-226F-46F8-9D24-33EDC1618115}" type="slidenum">
              <a:rPr lang="en-IN" smtClean="0"/>
              <a:t>‹#›</a:t>
            </a:fld>
            <a:endParaRPr lang="en-IN"/>
          </a:p>
        </p:txBody>
      </p:sp>
    </p:spTree>
    <p:extLst>
      <p:ext uri="{BB962C8B-B14F-4D97-AF65-F5344CB8AC3E}">
        <p14:creationId xmlns:p14="http://schemas.microsoft.com/office/powerpoint/2010/main" val="2061761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FC9DF-A6A4-FC20-8F1A-90FEBF8143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9D9450-2F37-2DF2-1BE9-430EFD8840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A140FF1-73F9-0E04-0EAA-23795D0B03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9B0617-0BDA-2D6C-9EEC-1E9ECE7A55BD}"/>
              </a:ext>
            </a:extLst>
          </p:cNvPr>
          <p:cNvSpPr>
            <a:spLocks noGrp="1"/>
          </p:cNvSpPr>
          <p:nvPr>
            <p:ph type="dt" sz="half" idx="10"/>
          </p:nvPr>
        </p:nvSpPr>
        <p:spPr/>
        <p:txBody>
          <a:bodyPr/>
          <a:lstStyle/>
          <a:p>
            <a:fld id="{05B5FAAB-0DBE-473B-ADD9-46C4A6819983}" type="datetimeFigureOut">
              <a:rPr lang="en-IN" smtClean="0"/>
              <a:t>21-01-2024</a:t>
            </a:fld>
            <a:endParaRPr lang="en-IN"/>
          </a:p>
        </p:txBody>
      </p:sp>
      <p:sp>
        <p:nvSpPr>
          <p:cNvPr id="6" name="Footer Placeholder 5">
            <a:extLst>
              <a:ext uri="{FF2B5EF4-FFF2-40B4-BE49-F238E27FC236}">
                <a16:creationId xmlns:a16="http://schemas.microsoft.com/office/drawing/2014/main" id="{41339046-FAEC-F439-9393-B38D1BB243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B58199-1B43-6A89-252E-74ED7D99AFA6}"/>
              </a:ext>
            </a:extLst>
          </p:cNvPr>
          <p:cNvSpPr>
            <a:spLocks noGrp="1"/>
          </p:cNvSpPr>
          <p:nvPr>
            <p:ph type="sldNum" sz="quarter" idx="12"/>
          </p:nvPr>
        </p:nvSpPr>
        <p:spPr/>
        <p:txBody>
          <a:bodyPr/>
          <a:lstStyle/>
          <a:p>
            <a:fld id="{B4B08290-226F-46F8-9D24-33EDC1618115}" type="slidenum">
              <a:rPr lang="en-IN" smtClean="0"/>
              <a:t>‹#›</a:t>
            </a:fld>
            <a:endParaRPr lang="en-IN"/>
          </a:p>
        </p:txBody>
      </p:sp>
    </p:spTree>
    <p:extLst>
      <p:ext uri="{BB962C8B-B14F-4D97-AF65-F5344CB8AC3E}">
        <p14:creationId xmlns:p14="http://schemas.microsoft.com/office/powerpoint/2010/main" val="1209207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E43325-E1D6-A7F1-8681-47AE53DCAA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5E9D43-5B1A-F32B-419F-0F39920456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93B79E-F774-91C1-8878-894AC04307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B5FAAB-0DBE-473B-ADD9-46C4A6819983}" type="datetimeFigureOut">
              <a:rPr lang="en-IN" smtClean="0"/>
              <a:t>21-01-2024</a:t>
            </a:fld>
            <a:endParaRPr lang="en-IN"/>
          </a:p>
        </p:txBody>
      </p:sp>
      <p:sp>
        <p:nvSpPr>
          <p:cNvPr id="5" name="Footer Placeholder 4">
            <a:extLst>
              <a:ext uri="{FF2B5EF4-FFF2-40B4-BE49-F238E27FC236}">
                <a16:creationId xmlns:a16="http://schemas.microsoft.com/office/drawing/2014/main" id="{AA3F91AC-A6D4-C477-3C31-3EF1A0F518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A8A26DE-7749-3A55-7E67-A477B400C4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B08290-226F-46F8-9D24-33EDC1618115}" type="slidenum">
              <a:rPr lang="en-IN" smtClean="0"/>
              <a:t>‹#›</a:t>
            </a:fld>
            <a:endParaRPr lang="en-IN"/>
          </a:p>
        </p:txBody>
      </p:sp>
    </p:spTree>
    <p:extLst>
      <p:ext uri="{BB962C8B-B14F-4D97-AF65-F5344CB8AC3E}">
        <p14:creationId xmlns:p14="http://schemas.microsoft.com/office/powerpoint/2010/main" val="1032630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B2EAD-DDAF-BD22-E3D3-464A3BBBD109}"/>
              </a:ext>
            </a:extLst>
          </p:cNvPr>
          <p:cNvSpPr>
            <a:spLocks noGrp="1"/>
          </p:cNvSpPr>
          <p:nvPr>
            <p:ph type="ctrTitle"/>
          </p:nvPr>
        </p:nvSpPr>
        <p:spPr/>
        <p:txBody>
          <a:bodyPr/>
          <a:lstStyle/>
          <a:p>
            <a:pPr algn="r"/>
            <a:r>
              <a:rPr lang="en-IN" b="0" i="0" dirty="0">
                <a:effectLst/>
                <a:latin typeface="+mn-lt"/>
              </a:rPr>
              <a:t>Mushroom Classification: Edible vs. Poisonous</a:t>
            </a:r>
            <a:endParaRPr lang="en-IN" dirty="0">
              <a:latin typeface="+mn-lt"/>
            </a:endParaRPr>
          </a:p>
        </p:txBody>
      </p:sp>
      <p:sp>
        <p:nvSpPr>
          <p:cNvPr id="3" name="Subtitle 2">
            <a:extLst>
              <a:ext uri="{FF2B5EF4-FFF2-40B4-BE49-F238E27FC236}">
                <a16:creationId xmlns:a16="http://schemas.microsoft.com/office/drawing/2014/main" id="{3321C5EF-E0EB-40E8-FDC4-ED27CD33D8EF}"/>
              </a:ext>
            </a:extLst>
          </p:cNvPr>
          <p:cNvSpPr>
            <a:spLocks noGrp="1"/>
          </p:cNvSpPr>
          <p:nvPr>
            <p:ph type="subTitle" idx="1"/>
          </p:nvPr>
        </p:nvSpPr>
        <p:spPr/>
        <p:txBody>
          <a:bodyPr/>
          <a:lstStyle/>
          <a:p>
            <a:pPr algn="r"/>
            <a:r>
              <a:rPr lang="en-IN" dirty="0"/>
              <a:t>By – Nitesh Kumar Kesharwani</a:t>
            </a:r>
          </a:p>
          <a:p>
            <a:pPr algn="r"/>
            <a:r>
              <a:rPr lang="en-IN" dirty="0"/>
              <a:t>Date: 14-01-2024</a:t>
            </a:r>
          </a:p>
        </p:txBody>
      </p:sp>
      <p:pic>
        <p:nvPicPr>
          <p:cNvPr id="9" name="Picture 8">
            <a:extLst>
              <a:ext uri="{FF2B5EF4-FFF2-40B4-BE49-F238E27FC236}">
                <a16:creationId xmlns:a16="http://schemas.microsoft.com/office/drawing/2014/main" id="{856BBCB7-5B25-7565-CFC2-BBC09ECCAF3C}"/>
              </a:ext>
            </a:extLst>
          </p:cNvPr>
          <p:cNvPicPr>
            <a:picLocks noChangeAspect="1"/>
          </p:cNvPicPr>
          <p:nvPr/>
        </p:nvPicPr>
        <p:blipFill rotWithShape="1">
          <a:blip r:embed="rId2">
            <a:extLst>
              <a:ext uri="{28A0092B-C50C-407E-A947-70E740481C1C}">
                <a14:useLocalDpi xmlns:a14="http://schemas.microsoft.com/office/drawing/2010/main" val="0"/>
              </a:ext>
            </a:extLst>
          </a:blip>
          <a:srcRect b="7639"/>
          <a:stretch/>
        </p:blipFill>
        <p:spPr>
          <a:xfrm>
            <a:off x="457199" y="2714719"/>
            <a:ext cx="3654425" cy="3645289"/>
          </a:xfrm>
          <a:prstGeom prst="rect">
            <a:avLst/>
          </a:prstGeom>
          <a:noFill/>
        </p:spPr>
      </p:pic>
    </p:spTree>
    <p:extLst>
      <p:ext uri="{BB962C8B-B14F-4D97-AF65-F5344CB8AC3E}">
        <p14:creationId xmlns:p14="http://schemas.microsoft.com/office/powerpoint/2010/main" val="3429306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7818863-04D8-B350-B9BC-991583F69F1A}"/>
              </a:ext>
            </a:extLst>
          </p:cNvPr>
          <p:cNvSpPr>
            <a:spLocks noGrp="1"/>
          </p:cNvSpPr>
          <p:nvPr>
            <p:ph type="title"/>
          </p:nvPr>
        </p:nvSpPr>
        <p:spPr>
          <a:xfrm>
            <a:off x="838200" y="392258"/>
            <a:ext cx="10515600" cy="590931"/>
          </a:xfrm>
          <a:ln w="19050">
            <a:prstDash val="dashDot"/>
          </a:ln>
        </p:spPr>
        <p:style>
          <a:lnRef idx="2">
            <a:schemeClr val="accent2"/>
          </a:lnRef>
          <a:fillRef idx="1">
            <a:schemeClr val="lt1"/>
          </a:fillRef>
          <a:effectRef idx="0">
            <a:schemeClr val="accent2"/>
          </a:effectRef>
          <a:fontRef idx="minor">
            <a:schemeClr val="dk1"/>
          </a:fontRef>
        </p:style>
        <p:txBody>
          <a:bodyPr vert="horz" wrap="square" lIns="91440" tIns="45720" rIns="91440" bIns="45720" rtlCol="0" anchor="ctr">
            <a:spAutoFit/>
          </a:bodyPr>
          <a:lstStyle/>
          <a:p>
            <a:pPr algn="ctr"/>
            <a:r>
              <a:rPr lang="en-IN" sz="3600" b="1" dirty="0"/>
              <a:t>Exploratory Data Analysis (EDA)</a:t>
            </a:r>
          </a:p>
        </p:txBody>
      </p:sp>
      <p:pic>
        <p:nvPicPr>
          <p:cNvPr id="10" name="Picture 9">
            <a:extLst>
              <a:ext uri="{FF2B5EF4-FFF2-40B4-BE49-F238E27FC236}">
                <a16:creationId xmlns:a16="http://schemas.microsoft.com/office/drawing/2014/main" id="{65923225-DE99-1134-2A9C-B28F0D9FC1DE}"/>
              </a:ext>
            </a:extLst>
          </p:cNvPr>
          <p:cNvPicPr>
            <a:picLocks noChangeAspect="1"/>
          </p:cNvPicPr>
          <p:nvPr/>
        </p:nvPicPr>
        <p:blipFill>
          <a:blip r:embed="rId2"/>
          <a:stretch>
            <a:fillRect/>
          </a:stretch>
        </p:blipFill>
        <p:spPr>
          <a:xfrm>
            <a:off x="838200" y="1413155"/>
            <a:ext cx="5629274" cy="4757121"/>
          </a:xfrm>
          <a:prstGeom prst="rect">
            <a:avLst/>
          </a:prstGeom>
        </p:spPr>
      </p:pic>
      <p:sp>
        <p:nvSpPr>
          <p:cNvPr id="7" name="TextBox 6">
            <a:extLst>
              <a:ext uri="{FF2B5EF4-FFF2-40B4-BE49-F238E27FC236}">
                <a16:creationId xmlns:a16="http://schemas.microsoft.com/office/drawing/2014/main" id="{B84BC26A-A4BB-ABFE-68EE-51812E2EB7E5}"/>
              </a:ext>
            </a:extLst>
          </p:cNvPr>
          <p:cNvSpPr txBox="1"/>
          <p:nvPr/>
        </p:nvSpPr>
        <p:spPr>
          <a:xfrm>
            <a:off x="6648449" y="1413155"/>
            <a:ext cx="4791075" cy="2585323"/>
          </a:xfrm>
          <a:prstGeom prst="rect">
            <a:avLst/>
          </a:prstGeom>
          <a:noFill/>
        </p:spPr>
        <p:txBody>
          <a:bodyPr wrap="square" rtlCol="0">
            <a:spAutoFit/>
          </a:bodyPr>
          <a:lstStyle/>
          <a:p>
            <a:pPr marL="285750" indent="-285750">
              <a:buFont typeface="Arial" panose="020B0604020202020204" pitchFamily="34" charset="0"/>
              <a:buChar char="•"/>
            </a:pPr>
            <a:r>
              <a:rPr lang="en-IN" dirty="0"/>
              <a:t>Mushrooms with higher stem-width &amp; Cap-diameter are edible</a:t>
            </a:r>
          </a:p>
          <a:p>
            <a:pPr marL="285750" indent="-285750">
              <a:buFont typeface="Arial" panose="020B0604020202020204" pitchFamily="34" charset="0"/>
              <a:buChar char="•"/>
            </a:pPr>
            <a:r>
              <a:rPr lang="en-IN" dirty="0"/>
              <a:t>Mushrooms with high cap-diameter above </a:t>
            </a:r>
            <a:r>
              <a:rPr lang="en-IN" b="1" dirty="0"/>
              <a:t>40 cm</a:t>
            </a:r>
            <a:r>
              <a:rPr lang="en-IN" dirty="0"/>
              <a:t> are edible</a:t>
            </a:r>
          </a:p>
          <a:p>
            <a:pPr marL="285750" indent="-285750">
              <a:buFont typeface="Arial" panose="020B0604020202020204" pitchFamily="34" charset="0"/>
              <a:buChar char="•"/>
            </a:pPr>
            <a:r>
              <a:rPr lang="en-IN" dirty="0"/>
              <a:t>Poisonous mushrooms have smaller cap diameter, stem height and stem width</a:t>
            </a:r>
          </a:p>
          <a:p>
            <a:pPr marL="285750" indent="-285750">
              <a:buFont typeface="Arial" panose="020B0604020202020204" pitchFamily="34" charset="0"/>
              <a:buChar char="•"/>
            </a:pPr>
            <a:r>
              <a:rPr lang="en-IN" dirty="0"/>
              <a:t>Mushrooms having stem-width higher than </a:t>
            </a:r>
            <a:r>
              <a:rPr lang="en-IN" b="1" dirty="0"/>
              <a:t>55 mm</a:t>
            </a:r>
            <a:r>
              <a:rPr lang="en-IN" dirty="0"/>
              <a:t> are edible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230730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644C9D2-750B-ADD7-7D9A-6BFDEC62DD3A}"/>
              </a:ext>
            </a:extLst>
          </p:cNvPr>
          <p:cNvSpPr>
            <a:spLocks noGrp="1"/>
          </p:cNvSpPr>
          <p:nvPr>
            <p:ph type="title"/>
          </p:nvPr>
        </p:nvSpPr>
        <p:spPr>
          <a:xfrm>
            <a:off x="846276" y="327089"/>
            <a:ext cx="10515600" cy="590931"/>
          </a:xfrm>
          <a:ln w="19050">
            <a:prstDash val="dashDot"/>
          </a:ln>
        </p:spPr>
        <p:style>
          <a:lnRef idx="2">
            <a:schemeClr val="accent2"/>
          </a:lnRef>
          <a:fillRef idx="1">
            <a:schemeClr val="lt1"/>
          </a:fillRef>
          <a:effectRef idx="0">
            <a:schemeClr val="accent2"/>
          </a:effectRef>
          <a:fontRef idx="minor">
            <a:schemeClr val="dk1"/>
          </a:fontRef>
        </p:style>
        <p:txBody>
          <a:bodyPr vert="horz" wrap="square" lIns="91440" tIns="45720" rIns="91440" bIns="45720" rtlCol="0" anchor="ctr">
            <a:spAutoFit/>
          </a:bodyPr>
          <a:lstStyle/>
          <a:p>
            <a:pPr algn="ctr"/>
            <a:r>
              <a:rPr lang="en-IN" sz="3600" b="1" dirty="0"/>
              <a:t>Exploratory Data Analysis (EDA)</a:t>
            </a:r>
          </a:p>
        </p:txBody>
      </p:sp>
      <p:pic>
        <p:nvPicPr>
          <p:cNvPr id="5" name="Picture 4">
            <a:extLst>
              <a:ext uri="{FF2B5EF4-FFF2-40B4-BE49-F238E27FC236}">
                <a16:creationId xmlns:a16="http://schemas.microsoft.com/office/drawing/2014/main" id="{D97E4D3B-BFCF-4FE2-4DB1-2B1D21E7B341}"/>
              </a:ext>
            </a:extLst>
          </p:cNvPr>
          <p:cNvPicPr>
            <a:picLocks noChangeAspect="1"/>
          </p:cNvPicPr>
          <p:nvPr/>
        </p:nvPicPr>
        <p:blipFill>
          <a:blip r:embed="rId3"/>
          <a:stretch>
            <a:fillRect/>
          </a:stretch>
        </p:blipFill>
        <p:spPr>
          <a:xfrm>
            <a:off x="830123" y="1826868"/>
            <a:ext cx="10531753" cy="3630121"/>
          </a:xfrm>
          <a:prstGeom prst="rect">
            <a:avLst/>
          </a:prstGeom>
        </p:spPr>
      </p:pic>
      <p:sp>
        <p:nvSpPr>
          <p:cNvPr id="6" name="TextBox 5">
            <a:extLst>
              <a:ext uri="{FF2B5EF4-FFF2-40B4-BE49-F238E27FC236}">
                <a16:creationId xmlns:a16="http://schemas.microsoft.com/office/drawing/2014/main" id="{3572C233-3013-E684-F635-5961C941E4A4}"/>
              </a:ext>
            </a:extLst>
          </p:cNvPr>
          <p:cNvSpPr txBox="1"/>
          <p:nvPr/>
        </p:nvSpPr>
        <p:spPr>
          <a:xfrm>
            <a:off x="846276" y="1187778"/>
            <a:ext cx="10515600" cy="369332"/>
          </a:xfrm>
          <a:prstGeom prst="rect">
            <a:avLst/>
          </a:prstGeom>
          <a:noFill/>
        </p:spPr>
        <p:txBody>
          <a:bodyPr wrap="square" rtlCol="0">
            <a:spAutoFit/>
          </a:bodyPr>
          <a:lstStyle/>
          <a:p>
            <a:r>
              <a:rPr lang="en-US" b="1" dirty="0"/>
              <a:t>Outlier Detection using box plot :</a:t>
            </a:r>
            <a:endParaRPr lang="en-IN" b="1" dirty="0"/>
          </a:p>
        </p:txBody>
      </p:sp>
    </p:spTree>
    <p:extLst>
      <p:ext uri="{BB962C8B-B14F-4D97-AF65-F5344CB8AC3E}">
        <p14:creationId xmlns:p14="http://schemas.microsoft.com/office/powerpoint/2010/main" val="356190007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5931C-1465-3294-4C2D-1D173BED19D1}"/>
              </a:ext>
            </a:extLst>
          </p:cNvPr>
          <p:cNvSpPr>
            <a:spLocks noGrp="1"/>
          </p:cNvSpPr>
          <p:nvPr>
            <p:ph type="title"/>
          </p:nvPr>
        </p:nvSpPr>
        <p:spPr>
          <a:xfrm>
            <a:off x="838200" y="385571"/>
            <a:ext cx="10515600" cy="590931"/>
          </a:xfrm>
          <a:ln w="19050">
            <a:prstDash val="dashDot"/>
          </a:ln>
        </p:spPr>
        <p:style>
          <a:lnRef idx="2">
            <a:schemeClr val="accent2"/>
          </a:lnRef>
          <a:fillRef idx="1">
            <a:schemeClr val="lt1"/>
          </a:fillRef>
          <a:effectRef idx="0">
            <a:schemeClr val="accent2"/>
          </a:effectRef>
          <a:fontRef idx="minor">
            <a:schemeClr val="dk1"/>
          </a:fontRef>
        </p:style>
        <p:txBody>
          <a:bodyPr vert="horz" wrap="square" lIns="91440" tIns="45720" rIns="91440" bIns="45720" rtlCol="0" anchor="ctr">
            <a:spAutoFit/>
          </a:bodyPr>
          <a:lstStyle/>
          <a:p>
            <a:pPr algn="ctr"/>
            <a:r>
              <a:rPr lang="en-US" sz="3600" b="1" dirty="0"/>
              <a:t>Preprocessing</a:t>
            </a:r>
            <a:endParaRPr lang="en-IN" sz="3600" b="1" dirty="0"/>
          </a:p>
        </p:txBody>
      </p:sp>
      <p:sp>
        <p:nvSpPr>
          <p:cNvPr id="3" name="Content Placeholder 2">
            <a:extLst>
              <a:ext uri="{FF2B5EF4-FFF2-40B4-BE49-F238E27FC236}">
                <a16:creationId xmlns:a16="http://schemas.microsoft.com/office/drawing/2014/main" id="{169DAB6D-F3C5-6408-23C1-BED46C11F6A2}"/>
              </a:ext>
            </a:extLst>
          </p:cNvPr>
          <p:cNvSpPr>
            <a:spLocks noGrp="1"/>
          </p:cNvSpPr>
          <p:nvPr>
            <p:ph idx="1"/>
          </p:nvPr>
        </p:nvSpPr>
        <p:spPr>
          <a:xfrm>
            <a:off x="838200" y="1291472"/>
            <a:ext cx="10515600" cy="4885491"/>
          </a:xfrm>
        </p:spPr>
        <p:txBody>
          <a:bodyPr>
            <a:noAutofit/>
          </a:bodyPr>
          <a:lstStyle/>
          <a:p>
            <a:pPr marL="0" indent="0" algn="l">
              <a:buNone/>
            </a:pPr>
            <a:r>
              <a:rPr lang="en-US" sz="1800" b="1" i="1" dirty="0">
                <a:effectLst/>
              </a:rPr>
              <a:t>Steps Taken to Clean the Data</a:t>
            </a:r>
            <a:endParaRPr lang="en-US" sz="1800" b="1" i="0" dirty="0">
              <a:effectLst/>
            </a:endParaRPr>
          </a:p>
          <a:p>
            <a:pPr algn="l">
              <a:buFont typeface="Arial" panose="020B0604020202020204" pitchFamily="34" charset="0"/>
              <a:buChar char="•"/>
            </a:pPr>
            <a:r>
              <a:rPr lang="en-US" sz="1800" b="1" i="0" dirty="0">
                <a:effectLst/>
              </a:rPr>
              <a:t>Removing Features with &gt;30% Missing Values:</a:t>
            </a:r>
            <a:endParaRPr lang="en-US" sz="1800" b="0" i="0" dirty="0">
              <a:effectLst/>
            </a:endParaRPr>
          </a:p>
          <a:p>
            <a:pPr marL="742950" lvl="1" indent="-285750" algn="l">
              <a:buFont typeface="Arial" panose="020B0604020202020204" pitchFamily="34" charset="0"/>
              <a:buChar char="•"/>
            </a:pPr>
            <a:r>
              <a:rPr lang="en-US" sz="1800" b="0" i="0" dirty="0">
                <a:effectLst/>
              </a:rPr>
              <a:t>Identified and dropped features with missing values exceeding a 30% threshold.</a:t>
            </a:r>
          </a:p>
          <a:p>
            <a:pPr marL="742950" lvl="1" indent="-285750" algn="l">
              <a:buFont typeface="Arial" panose="020B0604020202020204" pitchFamily="34" charset="0"/>
              <a:buChar char="•"/>
            </a:pPr>
            <a:r>
              <a:rPr lang="en-US" sz="1800" b="0" i="0" dirty="0">
                <a:effectLst/>
              </a:rPr>
              <a:t>Explanation: Features with extensive missing data may not contribute significantly to the analysis.</a:t>
            </a:r>
          </a:p>
          <a:p>
            <a:pPr algn="l">
              <a:buFont typeface="Arial" panose="020B0604020202020204" pitchFamily="34" charset="0"/>
              <a:buChar char="•"/>
            </a:pPr>
            <a:r>
              <a:rPr lang="en-US" sz="1800" b="1" i="0" dirty="0">
                <a:effectLst/>
              </a:rPr>
              <a:t>Filling Missing Values with Mode:</a:t>
            </a:r>
            <a:endParaRPr lang="en-US" sz="1800" b="0" i="0" dirty="0">
              <a:effectLst/>
            </a:endParaRPr>
          </a:p>
          <a:p>
            <a:pPr marL="742950" lvl="1" indent="-285750" algn="l">
              <a:buFont typeface="Arial" panose="020B0604020202020204" pitchFamily="34" charset="0"/>
              <a:buChar char="•"/>
            </a:pPr>
            <a:r>
              <a:rPr lang="en-US" sz="1800" b="0" i="0" dirty="0">
                <a:effectLst/>
              </a:rPr>
              <a:t>Imputed missing values for remaining features using the mode (most frequent value).</a:t>
            </a:r>
          </a:p>
          <a:p>
            <a:pPr marL="742950" lvl="1" indent="-285750" algn="l">
              <a:buFont typeface="Arial" panose="020B0604020202020204" pitchFamily="34" charset="0"/>
              <a:buChar char="•"/>
            </a:pPr>
            <a:r>
              <a:rPr lang="en-US" sz="1800" b="0" i="0" dirty="0">
                <a:effectLst/>
              </a:rPr>
              <a:t>Rationale: Mode imputation is suitable for categorical features with a small number of unique values.</a:t>
            </a:r>
          </a:p>
          <a:p>
            <a:pPr algn="l">
              <a:buFont typeface="Arial" panose="020B0604020202020204" pitchFamily="34" charset="0"/>
              <a:buChar char="•"/>
            </a:pPr>
            <a:r>
              <a:rPr lang="en-US" sz="1800" b="1" i="0" dirty="0">
                <a:effectLst/>
              </a:rPr>
              <a:t>Removing Duplicate Values:</a:t>
            </a:r>
            <a:endParaRPr lang="en-US" sz="1800" b="0" i="0" dirty="0">
              <a:effectLst/>
            </a:endParaRPr>
          </a:p>
          <a:p>
            <a:pPr marL="742950" lvl="1" indent="-285750" algn="l">
              <a:buFont typeface="Arial" panose="020B0604020202020204" pitchFamily="34" charset="0"/>
              <a:buChar char="•"/>
            </a:pPr>
            <a:r>
              <a:rPr lang="en-US" sz="1800" b="0" i="0" dirty="0">
                <a:effectLst/>
              </a:rPr>
              <a:t>Identified and removed duplicate rows from the dataset.</a:t>
            </a:r>
          </a:p>
          <a:p>
            <a:pPr marL="742950" lvl="1" indent="-285750" algn="l">
              <a:buFont typeface="Arial" panose="020B0604020202020204" pitchFamily="34" charset="0"/>
              <a:buChar char="•"/>
            </a:pPr>
            <a:r>
              <a:rPr lang="en-US" sz="1800" b="0" i="0" dirty="0">
                <a:effectLst/>
              </a:rPr>
              <a:t>Ensured data integrity and consistency.</a:t>
            </a:r>
            <a:endParaRPr lang="en-US" sz="1800" b="1" dirty="0"/>
          </a:p>
          <a:p>
            <a:pPr algn="l"/>
            <a:r>
              <a:rPr lang="en-US" sz="1800" b="1" i="0" dirty="0">
                <a:effectLst/>
              </a:rPr>
              <a:t>Replacing Legend Labels with Code Values:</a:t>
            </a:r>
            <a:endParaRPr lang="en-US" sz="1800" b="0" i="0" dirty="0">
              <a:effectLst/>
            </a:endParaRPr>
          </a:p>
          <a:p>
            <a:pPr lvl="1"/>
            <a:r>
              <a:rPr lang="en-US" sz="1800" b="0" i="0" dirty="0">
                <a:effectLst/>
              </a:rPr>
              <a:t>Replaced legend labels with code values for better clarity and uniformity.</a:t>
            </a:r>
          </a:p>
          <a:p>
            <a:pPr lvl="1"/>
            <a:r>
              <a:rPr lang="en-US" sz="1800" b="0" i="0" dirty="0">
                <a:effectLst/>
              </a:rPr>
              <a:t>Improved interpretability of categorical features.</a:t>
            </a:r>
          </a:p>
        </p:txBody>
      </p:sp>
    </p:spTree>
    <p:extLst>
      <p:ext uri="{BB962C8B-B14F-4D97-AF65-F5344CB8AC3E}">
        <p14:creationId xmlns:p14="http://schemas.microsoft.com/office/powerpoint/2010/main" val="201814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478E4D-6FA7-62F3-A633-472F589F958B}"/>
              </a:ext>
            </a:extLst>
          </p:cNvPr>
          <p:cNvSpPr>
            <a:spLocks noGrp="1"/>
          </p:cNvSpPr>
          <p:nvPr>
            <p:ph idx="1"/>
          </p:nvPr>
        </p:nvSpPr>
        <p:spPr>
          <a:xfrm>
            <a:off x="838200" y="1238250"/>
            <a:ext cx="10515600" cy="4938712"/>
          </a:xfrm>
        </p:spPr>
        <p:txBody>
          <a:bodyPr/>
          <a:lstStyle/>
          <a:p>
            <a:r>
              <a:rPr lang="en-US" sz="1800" b="1" i="0" dirty="0">
                <a:effectLst/>
              </a:rPr>
              <a:t>Encoding Categorical Variables:</a:t>
            </a:r>
            <a:r>
              <a:rPr lang="en-US" sz="1800" b="0" i="0" dirty="0">
                <a:effectLst/>
              </a:rPr>
              <a:t> In the preprocessing phase, categorical variables within the dataset were encoded to facilitate their inclusion in machine learning models. Two common encoding techniques were applied:</a:t>
            </a:r>
          </a:p>
          <a:p>
            <a:pPr lvl="1"/>
            <a:r>
              <a:rPr lang="en-US" sz="1800" b="1" i="0" dirty="0">
                <a:effectLst/>
              </a:rPr>
              <a:t>Label Encoding:</a:t>
            </a:r>
            <a:r>
              <a:rPr lang="en-US" sz="1800" b="0" i="0" dirty="0">
                <a:effectLst/>
              </a:rPr>
              <a:t> For categorical variables’ analysis purpose, label encoding was employed. This involves assigning unique numerical labels to different categories. For example, if a feature had categories like 'low,' 'medium,' and 'high,' they were encoded as 0, 1, and 2, respectively.</a:t>
            </a:r>
          </a:p>
          <a:p>
            <a:pPr lvl="1"/>
            <a:r>
              <a:rPr lang="en-US" sz="1800" b="1" dirty="0"/>
              <a:t>One-Hot Encoding: </a:t>
            </a:r>
            <a:r>
              <a:rPr lang="en-US" sz="1800" dirty="0"/>
              <a:t>For categorical variables’ contribution in model training, one-hot encoding was utilized. This technique creates binary columns for each category, representing their presence or absence. Each category gets its own column, and a value of 1 or 0 indicates its existence.</a:t>
            </a:r>
          </a:p>
          <a:p>
            <a:pPr algn="l"/>
            <a:r>
              <a:rPr lang="en-US" sz="1800" b="1" dirty="0"/>
              <a:t>Feature Scaling: </a:t>
            </a:r>
            <a:r>
              <a:rPr lang="en-US" sz="1800" dirty="0"/>
              <a:t>Feature scaling was considered based on the nature of the features and the machine learning algorithms chosen. Common techniques include:</a:t>
            </a:r>
          </a:p>
          <a:p>
            <a:pPr lvl="1"/>
            <a:r>
              <a:rPr lang="en-US" sz="1800" b="1" dirty="0"/>
              <a:t>Min-Max Scaling: </a:t>
            </a:r>
            <a:r>
              <a:rPr lang="en-US" sz="1800" dirty="0"/>
              <a:t>This method scales features to a specific range, often between 0 and 1. It is particularly useful when features have different scales, ensuring uniformity in their impact on the model.</a:t>
            </a:r>
          </a:p>
          <a:p>
            <a:endParaRPr lang="en-IN" dirty="0"/>
          </a:p>
        </p:txBody>
      </p:sp>
      <p:sp>
        <p:nvSpPr>
          <p:cNvPr id="4" name="Title 1">
            <a:extLst>
              <a:ext uri="{FF2B5EF4-FFF2-40B4-BE49-F238E27FC236}">
                <a16:creationId xmlns:a16="http://schemas.microsoft.com/office/drawing/2014/main" id="{4B8BA998-1EA1-9F02-B8B0-2E0CAFDFB912}"/>
              </a:ext>
            </a:extLst>
          </p:cNvPr>
          <p:cNvSpPr>
            <a:spLocks noGrp="1"/>
          </p:cNvSpPr>
          <p:nvPr>
            <p:ph type="title"/>
          </p:nvPr>
        </p:nvSpPr>
        <p:spPr>
          <a:xfrm>
            <a:off x="838200" y="385572"/>
            <a:ext cx="10515600" cy="590931"/>
          </a:xfrm>
          <a:ln w="19050">
            <a:prstDash val="dashDot"/>
          </a:ln>
        </p:spPr>
        <p:style>
          <a:lnRef idx="2">
            <a:schemeClr val="accent2"/>
          </a:lnRef>
          <a:fillRef idx="1">
            <a:schemeClr val="lt1"/>
          </a:fillRef>
          <a:effectRef idx="0">
            <a:schemeClr val="accent2"/>
          </a:effectRef>
          <a:fontRef idx="minor">
            <a:schemeClr val="dk1"/>
          </a:fontRef>
        </p:style>
        <p:txBody>
          <a:bodyPr vert="horz" wrap="square" lIns="91440" tIns="45720" rIns="91440" bIns="45720" rtlCol="0" anchor="ctr">
            <a:spAutoFit/>
          </a:bodyPr>
          <a:lstStyle/>
          <a:p>
            <a:pPr algn="ctr"/>
            <a:r>
              <a:rPr lang="en-US" sz="3600" b="1" dirty="0"/>
              <a:t>Preprocessing</a:t>
            </a:r>
            <a:endParaRPr lang="en-IN" sz="3600" b="1" dirty="0"/>
          </a:p>
        </p:txBody>
      </p:sp>
    </p:spTree>
    <p:extLst>
      <p:ext uri="{BB962C8B-B14F-4D97-AF65-F5344CB8AC3E}">
        <p14:creationId xmlns:p14="http://schemas.microsoft.com/office/powerpoint/2010/main" val="2684749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365BB-78A2-94EE-ADFA-E9A9E96BED54}"/>
              </a:ext>
            </a:extLst>
          </p:cNvPr>
          <p:cNvSpPr>
            <a:spLocks noGrp="1"/>
          </p:cNvSpPr>
          <p:nvPr>
            <p:ph type="title"/>
          </p:nvPr>
        </p:nvSpPr>
        <p:spPr>
          <a:xfrm>
            <a:off x="838200" y="385571"/>
            <a:ext cx="10515600" cy="590931"/>
          </a:xfrm>
          <a:ln w="19050">
            <a:prstDash val="dashDot"/>
          </a:ln>
        </p:spPr>
        <p:style>
          <a:lnRef idx="2">
            <a:schemeClr val="accent2"/>
          </a:lnRef>
          <a:fillRef idx="1">
            <a:schemeClr val="lt1"/>
          </a:fillRef>
          <a:effectRef idx="0">
            <a:schemeClr val="accent2"/>
          </a:effectRef>
          <a:fontRef idx="minor">
            <a:schemeClr val="dk1"/>
          </a:fontRef>
        </p:style>
        <p:txBody>
          <a:bodyPr vert="horz" wrap="square" lIns="91440" tIns="45720" rIns="91440" bIns="45720" rtlCol="0" anchor="ctr">
            <a:spAutoFit/>
          </a:bodyPr>
          <a:lstStyle/>
          <a:p>
            <a:pPr algn="ctr"/>
            <a:r>
              <a:rPr lang="en-IN" sz="3600" b="1" dirty="0">
                <a:solidFill>
                  <a:schemeClr val="dk1"/>
                </a:solidFill>
                <a:latin typeface="+mn-lt"/>
                <a:ea typeface="+mn-ea"/>
                <a:cs typeface="+mn-cs"/>
              </a:rPr>
              <a:t>Model Selection</a:t>
            </a:r>
          </a:p>
        </p:txBody>
      </p:sp>
      <p:sp>
        <p:nvSpPr>
          <p:cNvPr id="3" name="Content Placeholder 2">
            <a:extLst>
              <a:ext uri="{FF2B5EF4-FFF2-40B4-BE49-F238E27FC236}">
                <a16:creationId xmlns:a16="http://schemas.microsoft.com/office/drawing/2014/main" id="{E723C2BC-E86B-B911-384A-B977B808A64F}"/>
              </a:ext>
            </a:extLst>
          </p:cNvPr>
          <p:cNvSpPr>
            <a:spLocks noGrp="1"/>
          </p:cNvSpPr>
          <p:nvPr>
            <p:ph idx="1"/>
          </p:nvPr>
        </p:nvSpPr>
        <p:spPr>
          <a:xfrm>
            <a:off x="838200" y="1257300"/>
            <a:ext cx="10515600" cy="4919663"/>
          </a:xfrm>
        </p:spPr>
        <p:txBody>
          <a:bodyPr vert="horz" lIns="91440" tIns="45720" rIns="91440" bIns="45720" rtlCol="0">
            <a:normAutofit/>
          </a:bodyPr>
          <a:lstStyle/>
          <a:p>
            <a:r>
              <a:rPr lang="en-US" sz="1800" b="1" dirty="0"/>
              <a:t>Algorithms Considered: </a:t>
            </a:r>
            <a:r>
              <a:rPr lang="en-US" sz="1800" dirty="0"/>
              <a:t>Several machine learning algorithms were considered for the mushroom classification task. The primary contenders included:</a:t>
            </a:r>
          </a:p>
          <a:p>
            <a:r>
              <a:rPr lang="en-US" sz="1800" b="1" dirty="0"/>
              <a:t>Decision Trees:</a:t>
            </a:r>
          </a:p>
          <a:p>
            <a:pPr lvl="1"/>
            <a:r>
              <a:rPr lang="en-US" sz="1800" dirty="0"/>
              <a:t>Decision trees are intuitive and easy to interpret.</a:t>
            </a:r>
          </a:p>
          <a:p>
            <a:pPr lvl="1"/>
            <a:r>
              <a:rPr lang="en-US" sz="1800" dirty="0"/>
              <a:t>They can handle both numerical and categorical data.</a:t>
            </a:r>
          </a:p>
          <a:p>
            <a:pPr lvl="1"/>
            <a:r>
              <a:rPr lang="en-US" sz="1800" dirty="0"/>
              <a:t>Useful for capturing non-linear relationships within the data.</a:t>
            </a:r>
          </a:p>
          <a:p>
            <a:r>
              <a:rPr lang="en-US" sz="1800" b="1" dirty="0"/>
              <a:t>Random Forest:</a:t>
            </a:r>
          </a:p>
          <a:p>
            <a:pPr lvl="1"/>
            <a:r>
              <a:rPr lang="en-US" sz="1800" dirty="0"/>
              <a:t>An ensemble of decision trees, providing improved accuracy and robustness.</a:t>
            </a:r>
          </a:p>
          <a:p>
            <a:pPr lvl="1"/>
            <a:r>
              <a:rPr lang="en-US" sz="1800" dirty="0"/>
              <a:t>Mitigates overfitting by aggregating multiple decision trees.</a:t>
            </a:r>
          </a:p>
          <a:p>
            <a:pPr lvl="1"/>
            <a:r>
              <a:rPr lang="en-US" sz="1800" dirty="0"/>
              <a:t>Handles feature importance naturally, aiding in understanding the relevance of different features.</a:t>
            </a:r>
          </a:p>
          <a:p>
            <a:r>
              <a:rPr lang="en-US" sz="1800" b="1" dirty="0"/>
              <a:t>Logistic Regression:</a:t>
            </a:r>
          </a:p>
          <a:p>
            <a:pPr lvl="1"/>
            <a:r>
              <a:rPr lang="en-US" sz="1800" dirty="0"/>
              <a:t>Well-suited for binary classification problems.</a:t>
            </a:r>
          </a:p>
          <a:p>
            <a:pPr lvl="1"/>
            <a:r>
              <a:rPr lang="en-US" sz="1800" dirty="0"/>
              <a:t>Offers simplicity and efficiency, making it a good baseline model.</a:t>
            </a:r>
          </a:p>
          <a:p>
            <a:pPr lvl="1"/>
            <a:r>
              <a:rPr lang="en-US" sz="1800" dirty="0"/>
              <a:t>Provides probabilities for class predictions.</a:t>
            </a:r>
          </a:p>
          <a:p>
            <a:endParaRPr lang="en-IN" sz="1800" b="1" dirty="0"/>
          </a:p>
        </p:txBody>
      </p:sp>
    </p:spTree>
    <p:extLst>
      <p:ext uri="{BB962C8B-B14F-4D97-AF65-F5344CB8AC3E}">
        <p14:creationId xmlns:p14="http://schemas.microsoft.com/office/powerpoint/2010/main" val="2738884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3A3C3-4F2E-B147-9748-20B2333E5E85}"/>
              </a:ext>
            </a:extLst>
          </p:cNvPr>
          <p:cNvSpPr>
            <a:spLocks noGrp="1"/>
          </p:cNvSpPr>
          <p:nvPr>
            <p:ph idx="1"/>
          </p:nvPr>
        </p:nvSpPr>
        <p:spPr>
          <a:xfrm>
            <a:off x="838200" y="1253330"/>
            <a:ext cx="10515600" cy="5109369"/>
          </a:xfrm>
        </p:spPr>
        <p:txBody>
          <a:bodyPr vert="horz" lIns="91440" tIns="45720" rIns="91440" bIns="45720" rtlCol="0">
            <a:normAutofit/>
          </a:bodyPr>
          <a:lstStyle/>
          <a:p>
            <a:pPr marL="0" indent="0">
              <a:buNone/>
            </a:pPr>
            <a:r>
              <a:rPr lang="en-US" sz="1800" b="1" dirty="0"/>
              <a:t>Reasoning Behind Choosing a Specific Algorithm:</a:t>
            </a:r>
          </a:p>
          <a:p>
            <a:pPr marL="0" indent="0">
              <a:buNone/>
            </a:pPr>
            <a:r>
              <a:rPr lang="en-US" sz="1800" dirty="0"/>
              <a:t>The final selection of the</a:t>
            </a:r>
            <a:r>
              <a:rPr lang="en-US" sz="1800" b="1" dirty="0"/>
              <a:t> Random Forest algorithm </a:t>
            </a:r>
            <a:r>
              <a:rPr lang="en-US" sz="1800" dirty="0"/>
              <a:t>was based on the following considerations:</a:t>
            </a:r>
          </a:p>
          <a:p>
            <a:r>
              <a:rPr lang="en-US" sz="1800" b="1" dirty="0"/>
              <a:t>Ensemble Nature: </a:t>
            </a:r>
            <a:r>
              <a:rPr lang="en-US" sz="1800" dirty="0"/>
              <a:t>Random Forest is an ensemble method, combining multiple decision trees. This ensemble approach tends to generalize well and reduce overfitting, contributing to better model performance.</a:t>
            </a:r>
          </a:p>
          <a:p>
            <a:r>
              <a:rPr lang="en-US" sz="1800" b="1" dirty="0"/>
              <a:t>Feature Importance: </a:t>
            </a:r>
            <a:r>
              <a:rPr lang="en-US" sz="1800" dirty="0"/>
              <a:t>Random Forest inherently provides a measure of feature importance. This is valuable for interpreting the contributions of different features in classifying mushrooms as edible or poisonous.</a:t>
            </a:r>
          </a:p>
          <a:p>
            <a:r>
              <a:rPr lang="en-US" sz="1800" b="1" dirty="0"/>
              <a:t>Handling Categorical Features: </a:t>
            </a:r>
            <a:r>
              <a:rPr lang="en-US" sz="1800" dirty="0"/>
              <a:t>Random Forest handles categorical features efficiently, eliminating the need for extensive pre-processing of the dataset.</a:t>
            </a:r>
          </a:p>
          <a:p>
            <a:r>
              <a:rPr lang="en-US" sz="1800" b="1" dirty="0"/>
              <a:t>Robustness: </a:t>
            </a:r>
            <a:r>
              <a:rPr lang="en-US" sz="1800" dirty="0"/>
              <a:t>Random Forest is robust to noisy data and outliers, making it suitable for real-world datasets that may contain irregularities.</a:t>
            </a:r>
          </a:p>
          <a:p>
            <a:pPr marL="0" indent="0">
              <a:buNone/>
            </a:pPr>
            <a:r>
              <a:rPr lang="en-US" sz="1800" dirty="0"/>
              <a:t>By weighing these factors, Random Forest emerged as a strong candidate, offering a balance of interpretability, accuracy, and robustness for the mushroom classification problem.</a:t>
            </a:r>
          </a:p>
        </p:txBody>
      </p:sp>
      <p:sp>
        <p:nvSpPr>
          <p:cNvPr id="4" name="Title 1">
            <a:extLst>
              <a:ext uri="{FF2B5EF4-FFF2-40B4-BE49-F238E27FC236}">
                <a16:creationId xmlns:a16="http://schemas.microsoft.com/office/drawing/2014/main" id="{75D525A7-F82B-F88B-726F-84C08F0302AD}"/>
              </a:ext>
            </a:extLst>
          </p:cNvPr>
          <p:cNvSpPr>
            <a:spLocks noGrp="1"/>
          </p:cNvSpPr>
          <p:nvPr>
            <p:ph type="title"/>
          </p:nvPr>
        </p:nvSpPr>
        <p:spPr>
          <a:xfrm>
            <a:off x="838200" y="385571"/>
            <a:ext cx="10515600" cy="590931"/>
          </a:xfrm>
          <a:ln w="19050">
            <a:prstDash val="dashDot"/>
          </a:ln>
        </p:spPr>
        <p:style>
          <a:lnRef idx="2">
            <a:schemeClr val="accent2"/>
          </a:lnRef>
          <a:fillRef idx="1">
            <a:schemeClr val="lt1"/>
          </a:fillRef>
          <a:effectRef idx="0">
            <a:schemeClr val="accent2"/>
          </a:effectRef>
          <a:fontRef idx="minor">
            <a:schemeClr val="dk1"/>
          </a:fontRef>
        </p:style>
        <p:txBody>
          <a:bodyPr vert="horz" wrap="square" lIns="91440" tIns="45720" rIns="91440" bIns="45720" rtlCol="0" anchor="ctr">
            <a:spAutoFit/>
          </a:bodyPr>
          <a:lstStyle/>
          <a:p>
            <a:pPr algn="ctr"/>
            <a:r>
              <a:rPr lang="en-IN" sz="3600" b="1" dirty="0"/>
              <a:t>Model Selection</a:t>
            </a:r>
          </a:p>
        </p:txBody>
      </p:sp>
    </p:spTree>
    <p:extLst>
      <p:ext uri="{BB962C8B-B14F-4D97-AF65-F5344CB8AC3E}">
        <p14:creationId xmlns:p14="http://schemas.microsoft.com/office/powerpoint/2010/main" val="3087680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C5352-4F36-CDDD-47F8-3E76272168B7}"/>
              </a:ext>
            </a:extLst>
          </p:cNvPr>
          <p:cNvSpPr>
            <a:spLocks noGrp="1"/>
          </p:cNvSpPr>
          <p:nvPr>
            <p:ph type="title"/>
          </p:nvPr>
        </p:nvSpPr>
        <p:spPr>
          <a:xfrm>
            <a:off x="838200" y="418116"/>
            <a:ext cx="10515600" cy="590931"/>
          </a:xfrm>
          <a:ln w="19050">
            <a:prstDash val="dashDot"/>
          </a:ln>
        </p:spPr>
        <p:style>
          <a:lnRef idx="2">
            <a:schemeClr val="accent2"/>
          </a:lnRef>
          <a:fillRef idx="1">
            <a:schemeClr val="lt1"/>
          </a:fillRef>
          <a:effectRef idx="0">
            <a:schemeClr val="accent2"/>
          </a:effectRef>
          <a:fontRef idx="minor">
            <a:schemeClr val="dk1"/>
          </a:fontRef>
        </p:style>
        <p:txBody>
          <a:bodyPr vert="horz" wrap="square" lIns="91440" tIns="45720" rIns="91440" bIns="45720" rtlCol="0" anchor="ctr">
            <a:spAutoFit/>
          </a:bodyPr>
          <a:lstStyle/>
          <a:p>
            <a:pPr algn="ctr"/>
            <a:r>
              <a:rPr lang="en-IN" sz="3600" b="1" dirty="0"/>
              <a:t>Model Training</a:t>
            </a:r>
          </a:p>
        </p:txBody>
      </p:sp>
      <p:pic>
        <p:nvPicPr>
          <p:cNvPr id="5" name="Content Placeholder 4">
            <a:extLst>
              <a:ext uri="{FF2B5EF4-FFF2-40B4-BE49-F238E27FC236}">
                <a16:creationId xmlns:a16="http://schemas.microsoft.com/office/drawing/2014/main" id="{3C2566BE-25A2-C65C-1DBA-B47686F4BA01}"/>
              </a:ext>
            </a:extLst>
          </p:cNvPr>
          <p:cNvPicPr>
            <a:picLocks noGrp="1" noChangeAspect="1"/>
          </p:cNvPicPr>
          <p:nvPr>
            <p:ph idx="1"/>
          </p:nvPr>
        </p:nvPicPr>
        <p:blipFill rotWithShape="1">
          <a:blip r:embed="rId2"/>
          <a:srcRect l="99" r="16113"/>
          <a:stretch/>
        </p:blipFill>
        <p:spPr>
          <a:xfrm>
            <a:off x="933450" y="3012189"/>
            <a:ext cx="8782050" cy="2352390"/>
          </a:xfrm>
        </p:spPr>
      </p:pic>
      <p:sp>
        <p:nvSpPr>
          <p:cNvPr id="8" name="TextBox 7">
            <a:extLst>
              <a:ext uri="{FF2B5EF4-FFF2-40B4-BE49-F238E27FC236}">
                <a16:creationId xmlns:a16="http://schemas.microsoft.com/office/drawing/2014/main" id="{C785E059-A20F-69FE-337C-9F89BDC7E697}"/>
              </a:ext>
            </a:extLst>
          </p:cNvPr>
          <p:cNvSpPr txBox="1"/>
          <p:nvPr/>
        </p:nvSpPr>
        <p:spPr>
          <a:xfrm>
            <a:off x="838200" y="1158043"/>
            <a:ext cx="10515600" cy="1815882"/>
          </a:xfrm>
          <a:prstGeom prst="rect">
            <a:avLst/>
          </a:prstGeom>
          <a:noFill/>
        </p:spPr>
        <p:txBody>
          <a:bodyPr wrap="square" rtlCol="0">
            <a:spAutoFit/>
          </a:bodyPr>
          <a:lstStyle/>
          <a:p>
            <a:r>
              <a:rPr lang="en-US" sz="1600" dirty="0"/>
              <a:t>Divide the dataset into two subsets: one for training the model and the other for evaluating its performance.</a:t>
            </a:r>
          </a:p>
          <a:p>
            <a:r>
              <a:rPr lang="en-US" sz="1600" b="1" dirty="0"/>
              <a:t>Method:</a:t>
            </a:r>
          </a:p>
          <a:p>
            <a:r>
              <a:rPr lang="en-US" sz="1600" dirty="0"/>
              <a:t>Used a common practice of splitting the data into training and testing sets</a:t>
            </a:r>
          </a:p>
          <a:p>
            <a:r>
              <a:rPr lang="en-US" sz="1600" dirty="0"/>
              <a:t>Chose an appropriate ratio to ensure a representative sample for both training and testing that is </a:t>
            </a:r>
            <a:r>
              <a:rPr lang="en-US" sz="1600" b="1" dirty="0"/>
              <a:t>80% to 20% </a:t>
            </a:r>
            <a:r>
              <a:rPr lang="en-US" sz="1600" dirty="0"/>
              <a:t>respectively.</a:t>
            </a:r>
          </a:p>
          <a:p>
            <a:endParaRPr lang="en-US" sz="1600" dirty="0"/>
          </a:p>
          <a:p>
            <a:r>
              <a:rPr lang="en-US" sz="1600" b="1" dirty="0"/>
              <a:t>Training the Selected Model:</a:t>
            </a:r>
          </a:p>
          <a:p>
            <a:r>
              <a:rPr lang="en-US" sz="1600" dirty="0"/>
              <a:t>Utilized scikit-learn library for model implementation</a:t>
            </a:r>
          </a:p>
        </p:txBody>
      </p:sp>
      <p:pic>
        <p:nvPicPr>
          <p:cNvPr id="20" name="Picture 19">
            <a:extLst>
              <a:ext uri="{FF2B5EF4-FFF2-40B4-BE49-F238E27FC236}">
                <a16:creationId xmlns:a16="http://schemas.microsoft.com/office/drawing/2014/main" id="{0A703C30-D257-D8E7-3AB0-A4C49C9BBB18}"/>
              </a:ext>
            </a:extLst>
          </p:cNvPr>
          <p:cNvPicPr>
            <a:picLocks noChangeAspect="1"/>
          </p:cNvPicPr>
          <p:nvPr/>
        </p:nvPicPr>
        <p:blipFill>
          <a:blip r:embed="rId3"/>
          <a:stretch>
            <a:fillRect/>
          </a:stretch>
        </p:blipFill>
        <p:spPr>
          <a:xfrm>
            <a:off x="885824" y="6089334"/>
            <a:ext cx="9655377" cy="350550"/>
          </a:xfrm>
          <a:prstGeom prst="rect">
            <a:avLst/>
          </a:prstGeom>
        </p:spPr>
      </p:pic>
      <p:sp>
        <p:nvSpPr>
          <p:cNvPr id="21" name="TextBox 20">
            <a:extLst>
              <a:ext uri="{FF2B5EF4-FFF2-40B4-BE49-F238E27FC236}">
                <a16:creationId xmlns:a16="http://schemas.microsoft.com/office/drawing/2014/main" id="{EDA8CE50-87C9-EC2B-B700-233218CFE8E1}"/>
              </a:ext>
            </a:extLst>
          </p:cNvPr>
          <p:cNvSpPr txBox="1"/>
          <p:nvPr/>
        </p:nvSpPr>
        <p:spPr>
          <a:xfrm>
            <a:off x="933450" y="5395749"/>
            <a:ext cx="9560127" cy="584775"/>
          </a:xfrm>
          <a:prstGeom prst="rect">
            <a:avLst/>
          </a:prstGeom>
          <a:noFill/>
        </p:spPr>
        <p:txBody>
          <a:bodyPr wrap="square" rtlCol="0">
            <a:spAutoFit/>
          </a:bodyPr>
          <a:lstStyle/>
          <a:p>
            <a:r>
              <a:rPr lang="en-US" sz="1600" b="1" dirty="0"/>
              <a:t>Training Process:</a:t>
            </a:r>
          </a:p>
          <a:p>
            <a:r>
              <a:rPr lang="en-US" sz="1600" dirty="0"/>
              <a:t>Fit the model to the training data, allowing it to learn patterns and associations.</a:t>
            </a:r>
            <a:endParaRPr lang="en-IN" sz="1600" dirty="0"/>
          </a:p>
        </p:txBody>
      </p:sp>
    </p:spTree>
    <p:extLst>
      <p:ext uri="{BB962C8B-B14F-4D97-AF65-F5344CB8AC3E}">
        <p14:creationId xmlns:p14="http://schemas.microsoft.com/office/powerpoint/2010/main" val="3796409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4A335-0430-B975-279D-4633DDA83B9E}"/>
              </a:ext>
            </a:extLst>
          </p:cNvPr>
          <p:cNvSpPr>
            <a:spLocks noGrp="1"/>
          </p:cNvSpPr>
          <p:nvPr>
            <p:ph type="title"/>
          </p:nvPr>
        </p:nvSpPr>
        <p:spPr>
          <a:xfrm>
            <a:off x="838200" y="380016"/>
            <a:ext cx="10515600" cy="590931"/>
          </a:xfrm>
          <a:ln w="19050">
            <a:prstDash val="dashDot"/>
          </a:ln>
        </p:spPr>
        <p:style>
          <a:lnRef idx="2">
            <a:schemeClr val="accent2"/>
          </a:lnRef>
          <a:fillRef idx="1">
            <a:schemeClr val="lt1"/>
          </a:fillRef>
          <a:effectRef idx="0">
            <a:schemeClr val="accent2"/>
          </a:effectRef>
          <a:fontRef idx="minor">
            <a:schemeClr val="dk1"/>
          </a:fontRef>
        </p:style>
        <p:txBody>
          <a:bodyPr vert="horz" wrap="square" lIns="91440" tIns="45720" rIns="91440" bIns="45720" rtlCol="0" anchor="ctr">
            <a:spAutoFit/>
          </a:bodyPr>
          <a:lstStyle/>
          <a:p>
            <a:pPr algn="ctr"/>
            <a:r>
              <a:rPr lang="en-IN" sz="3600" b="1" dirty="0"/>
              <a:t>Model Evaluation</a:t>
            </a:r>
          </a:p>
        </p:txBody>
      </p:sp>
      <p:sp>
        <p:nvSpPr>
          <p:cNvPr id="3" name="TextBox 2">
            <a:extLst>
              <a:ext uri="{FF2B5EF4-FFF2-40B4-BE49-F238E27FC236}">
                <a16:creationId xmlns:a16="http://schemas.microsoft.com/office/drawing/2014/main" id="{DE8ACE21-09EE-6F56-037F-F7D8EDCC3F32}"/>
              </a:ext>
            </a:extLst>
          </p:cNvPr>
          <p:cNvSpPr txBox="1"/>
          <p:nvPr/>
        </p:nvSpPr>
        <p:spPr>
          <a:xfrm>
            <a:off x="838200" y="1276350"/>
            <a:ext cx="6648450" cy="5047536"/>
          </a:xfrm>
          <a:prstGeom prst="rect">
            <a:avLst/>
          </a:prstGeom>
          <a:noFill/>
        </p:spPr>
        <p:txBody>
          <a:bodyPr wrap="square" rtlCol="0">
            <a:spAutoFit/>
          </a:bodyPr>
          <a:lstStyle/>
          <a:p>
            <a:r>
              <a:rPr lang="en-US" sz="1600" b="1" dirty="0"/>
              <a:t>Metrics for Assessment:</a:t>
            </a:r>
            <a:endParaRPr lang="en-US" sz="1600" dirty="0"/>
          </a:p>
          <a:p>
            <a:r>
              <a:rPr lang="en-US" sz="1600" dirty="0"/>
              <a:t>Accuracy:</a:t>
            </a:r>
          </a:p>
          <a:p>
            <a:pPr marL="285750" indent="-285750">
              <a:buFont typeface="Arial" panose="020B0604020202020204" pitchFamily="34" charset="0"/>
              <a:buChar char="•"/>
            </a:pPr>
            <a:r>
              <a:rPr lang="en-US" sz="1600" dirty="0"/>
              <a:t>Defined as the ratio of correctly predicted instances to the total instances.</a:t>
            </a:r>
          </a:p>
          <a:p>
            <a:pPr marL="285750" indent="-285750">
              <a:buFont typeface="Arial" panose="020B0604020202020204" pitchFamily="34" charset="0"/>
              <a:buChar char="•"/>
            </a:pPr>
            <a:r>
              <a:rPr lang="en-US" sz="1600" dirty="0"/>
              <a:t>Provides a general measure of model correctness.</a:t>
            </a:r>
          </a:p>
          <a:p>
            <a:endParaRPr lang="en-US" sz="1600" dirty="0"/>
          </a:p>
          <a:p>
            <a:r>
              <a:rPr lang="en-US" sz="1600" dirty="0"/>
              <a:t>Precision:</a:t>
            </a:r>
          </a:p>
          <a:p>
            <a:pPr marL="285750" indent="-285750">
              <a:buFont typeface="Arial" panose="020B0604020202020204" pitchFamily="34" charset="0"/>
              <a:buChar char="•"/>
            </a:pPr>
            <a:r>
              <a:rPr lang="en-US" sz="1600" dirty="0"/>
              <a:t>Indicates the accuracy of positive predictions.</a:t>
            </a:r>
          </a:p>
          <a:p>
            <a:pPr marL="285750" indent="-285750">
              <a:buFont typeface="Arial" panose="020B0604020202020204" pitchFamily="34" charset="0"/>
              <a:buChar char="•"/>
            </a:pPr>
            <a:r>
              <a:rPr lang="en-US" sz="1600" dirty="0"/>
              <a:t>Measures the fraction of true positive predictions among all positive predictions.</a:t>
            </a:r>
          </a:p>
          <a:p>
            <a:endParaRPr lang="en-US" sz="1600" dirty="0"/>
          </a:p>
          <a:p>
            <a:r>
              <a:rPr lang="en-US" sz="1600" dirty="0"/>
              <a:t>Recall (Sensitivity):</a:t>
            </a:r>
          </a:p>
          <a:p>
            <a:pPr marL="285750" indent="-285750">
              <a:buFont typeface="Arial" panose="020B0604020202020204" pitchFamily="34" charset="0"/>
              <a:buChar char="•"/>
            </a:pPr>
            <a:r>
              <a:rPr lang="en-US" sz="1600" dirty="0"/>
              <a:t>Reflects the model's ability to capture all positive instances.</a:t>
            </a:r>
          </a:p>
          <a:p>
            <a:pPr marL="285750" indent="-285750">
              <a:buFont typeface="Arial" panose="020B0604020202020204" pitchFamily="34" charset="0"/>
              <a:buChar char="•"/>
            </a:pPr>
            <a:r>
              <a:rPr lang="en-US" sz="1600" dirty="0"/>
              <a:t>Measures the fraction of true positive predictions among all actual positive instances.</a:t>
            </a:r>
          </a:p>
          <a:p>
            <a:endParaRPr lang="en-US" sz="1600" dirty="0"/>
          </a:p>
          <a:p>
            <a:r>
              <a:rPr lang="en-US" sz="1600" dirty="0"/>
              <a:t>F1-score:</a:t>
            </a:r>
          </a:p>
          <a:p>
            <a:pPr marL="285750" indent="-285750">
              <a:buFont typeface="Arial" panose="020B0604020202020204" pitchFamily="34" charset="0"/>
              <a:buChar char="•"/>
            </a:pPr>
            <a:r>
              <a:rPr lang="en-US" sz="1600" dirty="0"/>
              <a:t>Combines precision and recall into a single metric.</a:t>
            </a:r>
          </a:p>
          <a:p>
            <a:pPr marL="285750" indent="-285750">
              <a:buFont typeface="Arial" panose="020B0604020202020204" pitchFamily="34" charset="0"/>
              <a:buChar char="•"/>
            </a:pPr>
            <a:r>
              <a:rPr lang="en-US" sz="1600" dirty="0"/>
              <a:t>Useful for balancing precision and recall when there is an imbalance in class distribution.</a:t>
            </a:r>
          </a:p>
          <a:p>
            <a:endParaRPr lang="en-IN" dirty="0"/>
          </a:p>
        </p:txBody>
      </p:sp>
      <p:pic>
        <p:nvPicPr>
          <p:cNvPr id="5" name="Picture 4">
            <a:extLst>
              <a:ext uri="{FF2B5EF4-FFF2-40B4-BE49-F238E27FC236}">
                <a16:creationId xmlns:a16="http://schemas.microsoft.com/office/drawing/2014/main" id="{530407AC-00CD-40BF-4E34-64AFC2F43AF8}"/>
              </a:ext>
            </a:extLst>
          </p:cNvPr>
          <p:cNvPicPr>
            <a:picLocks noChangeAspect="1"/>
          </p:cNvPicPr>
          <p:nvPr/>
        </p:nvPicPr>
        <p:blipFill>
          <a:blip r:embed="rId2"/>
          <a:stretch>
            <a:fillRect/>
          </a:stretch>
        </p:blipFill>
        <p:spPr>
          <a:xfrm>
            <a:off x="7419975" y="2287823"/>
            <a:ext cx="3933825" cy="1882303"/>
          </a:xfrm>
          <a:prstGeom prst="rect">
            <a:avLst/>
          </a:prstGeom>
        </p:spPr>
      </p:pic>
    </p:spTree>
    <p:extLst>
      <p:ext uri="{BB962C8B-B14F-4D97-AF65-F5344CB8AC3E}">
        <p14:creationId xmlns:p14="http://schemas.microsoft.com/office/powerpoint/2010/main" val="96320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FF0F54-2274-132D-FF4B-2B248CE82A3A}"/>
              </a:ext>
            </a:extLst>
          </p:cNvPr>
          <p:cNvSpPr txBox="1"/>
          <p:nvPr/>
        </p:nvSpPr>
        <p:spPr>
          <a:xfrm>
            <a:off x="771525" y="1056412"/>
            <a:ext cx="6096000" cy="1815882"/>
          </a:xfrm>
          <a:prstGeom prst="rect">
            <a:avLst/>
          </a:prstGeom>
          <a:noFill/>
        </p:spPr>
        <p:txBody>
          <a:bodyPr wrap="square">
            <a:spAutoFit/>
          </a:bodyPr>
          <a:lstStyle/>
          <a:p>
            <a:r>
              <a:rPr lang="en-IN" sz="1600" b="1" dirty="0"/>
              <a:t>Additional Evaluation Metrics:</a:t>
            </a:r>
          </a:p>
          <a:p>
            <a:endParaRPr lang="en-IN" sz="1600" b="1" dirty="0"/>
          </a:p>
          <a:p>
            <a:r>
              <a:rPr lang="en-IN" sz="1600" b="1" dirty="0"/>
              <a:t>ROC-AUC Curve:</a:t>
            </a:r>
          </a:p>
          <a:p>
            <a:pPr marL="285750" indent="-285750">
              <a:buFont typeface="Arial" panose="020B0604020202020204" pitchFamily="34" charset="0"/>
              <a:buChar char="•"/>
            </a:pPr>
            <a:r>
              <a:rPr lang="en-IN" sz="1600" dirty="0"/>
              <a:t>Graphical representation of the model's ability to distinguish between classes</a:t>
            </a:r>
          </a:p>
          <a:p>
            <a:pPr marL="285750" indent="-285750">
              <a:buFont typeface="Arial" panose="020B0604020202020204" pitchFamily="34" charset="0"/>
              <a:buChar char="•"/>
            </a:pPr>
            <a:r>
              <a:rPr lang="en-IN" sz="1600" dirty="0"/>
              <a:t>Plots the True Positive Rate against the False Positive Rate</a:t>
            </a:r>
          </a:p>
          <a:p>
            <a:pPr marL="285750" indent="-285750">
              <a:buFont typeface="Arial" panose="020B0604020202020204" pitchFamily="34" charset="0"/>
              <a:buChar char="•"/>
            </a:pPr>
            <a:r>
              <a:rPr lang="en-US" sz="1600" dirty="0"/>
              <a:t>AUC values closer to 1 indicate a better-performing model.</a:t>
            </a:r>
          </a:p>
        </p:txBody>
      </p:sp>
      <p:sp>
        <p:nvSpPr>
          <p:cNvPr id="5" name="Title 1">
            <a:extLst>
              <a:ext uri="{FF2B5EF4-FFF2-40B4-BE49-F238E27FC236}">
                <a16:creationId xmlns:a16="http://schemas.microsoft.com/office/drawing/2014/main" id="{0B13DF56-A95C-186F-B9BD-F2F45F91FC92}"/>
              </a:ext>
            </a:extLst>
          </p:cNvPr>
          <p:cNvSpPr>
            <a:spLocks noGrp="1"/>
          </p:cNvSpPr>
          <p:nvPr>
            <p:ph type="title"/>
          </p:nvPr>
        </p:nvSpPr>
        <p:spPr>
          <a:xfrm>
            <a:off x="838200" y="294291"/>
            <a:ext cx="10515600" cy="590931"/>
          </a:xfrm>
          <a:ln w="19050">
            <a:prstDash val="dashDot"/>
          </a:ln>
        </p:spPr>
        <p:style>
          <a:lnRef idx="2">
            <a:schemeClr val="accent2"/>
          </a:lnRef>
          <a:fillRef idx="1">
            <a:schemeClr val="lt1"/>
          </a:fillRef>
          <a:effectRef idx="0">
            <a:schemeClr val="accent2"/>
          </a:effectRef>
          <a:fontRef idx="minor">
            <a:schemeClr val="dk1"/>
          </a:fontRef>
        </p:style>
        <p:txBody>
          <a:bodyPr vert="horz" wrap="square" lIns="91440" tIns="45720" rIns="91440" bIns="45720" rtlCol="0" anchor="ctr">
            <a:spAutoFit/>
          </a:bodyPr>
          <a:lstStyle/>
          <a:p>
            <a:pPr algn="ctr"/>
            <a:r>
              <a:rPr lang="en-IN" sz="3600" b="1" dirty="0"/>
              <a:t>Model Evaluation</a:t>
            </a:r>
          </a:p>
        </p:txBody>
      </p:sp>
      <p:pic>
        <p:nvPicPr>
          <p:cNvPr id="7" name="Picture 6">
            <a:extLst>
              <a:ext uri="{FF2B5EF4-FFF2-40B4-BE49-F238E27FC236}">
                <a16:creationId xmlns:a16="http://schemas.microsoft.com/office/drawing/2014/main" id="{35F6B1A7-D8A4-25DE-340C-CE42364B59A6}"/>
              </a:ext>
            </a:extLst>
          </p:cNvPr>
          <p:cNvPicPr>
            <a:picLocks noChangeAspect="1"/>
          </p:cNvPicPr>
          <p:nvPr/>
        </p:nvPicPr>
        <p:blipFill>
          <a:blip r:embed="rId2"/>
          <a:stretch>
            <a:fillRect/>
          </a:stretch>
        </p:blipFill>
        <p:spPr>
          <a:xfrm>
            <a:off x="7315200" y="1161187"/>
            <a:ext cx="3417947" cy="3376045"/>
          </a:xfrm>
          <a:prstGeom prst="rect">
            <a:avLst/>
          </a:prstGeom>
        </p:spPr>
      </p:pic>
      <p:pic>
        <p:nvPicPr>
          <p:cNvPr id="9" name="Picture 8">
            <a:extLst>
              <a:ext uri="{FF2B5EF4-FFF2-40B4-BE49-F238E27FC236}">
                <a16:creationId xmlns:a16="http://schemas.microsoft.com/office/drawing/2014/main" id="{07850835-B76A-3D0C-FA9D-A0BE32D26B53}"/>
              </a:ext>
            </a:extLst>
          </p:cNvPr>
          <p:cNvPicPr>
            <a:picLocks noChangeAspect="1"/>
          </p:cNvPicPr>
          <p:nvPr/>
        </p:nvPicPr>
        <p:blipFill>
          <a:blip r:embed="rId3"/>
          <a:stretch>
            <a:fillRect/>
          </a:stretch>
        </p:blipFill>
        <p:spPr>
          <a:xfrm>
            <a:off x="1190626" y="2968906"/>
            <a:ext cx="3686175" cy="3179576"/>
          </a:xfrm>
          <a:prstGeom prst="rect">
            <a:avLst/>
          </a:prstGeom>
        </p:spPr>
      </p:pic>
      <p:sp>
        <p:nvSpPr>
          <p:cNvPr id="11" name="TextBox 10">
            <a:extLst>
              <a:ext uri="{FF2B5EF4-FFF2-40B4-BE49-F238E27FC236}">
                <a16:creationId xmlns:a16="http://schemas.microsoft.com/office/drawing/2014/main" id="{15584883-26EE-7C27-3F1C-901804083AA9}"/>
              </a:ext>
            </a:extLst>
          </p:cNvPr>
          <p:cNvSpPr txBox="1"/>
          <p:nvPr/>
        </p:nvSpPr>
        <p:spPr>
          <a:xfrm>
            <a:off x="5257800" y="4904994"/>
            <a:ext cx="6096000" cy="830997"/>
          </a:xfrm>
          <a:prstGeom prst="rect">
            <a:avLst/>
          </a:prstGeom>
          <a:noFill/>
        </p:spPr>
        <p:txBody>
          <a:bodyPr wrap="square">
            <a:spAutoFit/>
          </a:bodyPr>
          <a:lstStyle/>
          <a:p>
            <a:r>
              <a:rPr lang="en-US" sz="1600" b="1" dirty="0"/>
              <a:t>Confusion Matrix:</a:t>
            </a:r>
          </a:p>
          <a:p>
            <a:pPr marL="285750" indent="-285750">
              <a:buFont typeface="Arial" panose="020B0604020202020204" pitchFamily="34" charset="0"/>
              <a:buChar char="•"/>
            </a:pPr>
            <a:r>
              <a:rPr lang="en-US" sz="1600" dirty="0"/>
              <a:t>Matrix illustrating the count of true positive, true negative, false positive, and false negative predictions.</a:t>
            </a:r>
            <a:endParaRPr lang="en-IN" sz="1600" dirty="0"/>
          </a:p>
        </p:txBody>
      </p:sp>
    </p:spTree>
    <p:extLst>
      <p:ext uri="{BB962C8B-B14F-4D97-AF65-F5344CB8AC3E}">
        <p14:creationId xmlns:p14="http://schemas.microsoft.com/office/powerpoint/2010/main" val="1441451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7A28A-6739-0BD7-8C50-F28BDF3F0400}"/>
              </a:ext>
            </a:extLst>
          </p:cNvPr>
          <p:cNvSpPr>
            <a:spLocks noGrp="1"/>
          </p:cNvSpPr>
          <p:nvPr>
            <p:ph type="title"/>
          </p:nvPr>
        </p:nvSpPr>
        <p:spPr>
          <a:xfrm>
            <a:off x="838200" y="313341"/>
            <a:ext cx="10515600" cy="590931"/>
          </a:xfrm>
          <a:ln w="19050">
            <a:prstDash val="dashDot"/>
          </a:ln>
        </p:spPr>
        <p:style>
          <a:lnRef idx="2">
            <a:schemeClr val="accent2"/>
          </a:lnRef>
          <a:fillRef idx="1">
            <a:schemeClr val="lt1"/>
          </a:fillRef>
          <a:effectRef idx="0">
            <a:schemeClr val="accent2"/>
          </a:effectRef>
          <a:fontRef idx="minor">
            <a:schemeClr val="dk1"/>
          </a:fontRef>
        </p:style>
        <p:txBody>
          <a:bodyPr vert="horz" wrap="square" lIns="91440" tIns="45720" rIns="91440" bIns="45720" rtlCol="0" anchor="ctr">
            <a:spAutoFit/>
          </a:bodyPr>
          <a:lstStyle/>
          <a:p>
            <a:pPr algn="ctr"/>
            <a:r>
              <a:rPr lang="en-IN" sz="3600" b="1" dirty="0"/>
              <a:t>Conclusion</a:t>
            </a:r>
          </a:p>
        </p:txBody>
      </p:sp>
      <p:sp>
        <p:nvSpPr>
          <p:cNvPr id="4" name="TextBox 3">
            <a:extLst>
              <a:ext uri="{FF2B5EF4-FFF2-40B4-BE49-F238E27FC236}">
                <a16:creationId xmlns:a16="http://schemas.microsoft.com/office/drawing/2014/main" id="{FBD5BDE5-CBD7-374A-F9AB-18F3E03278A5}"/>
              </a:ext>
            </a:extLst>
          </p:cNvPr>
          <p:cNvSpPr txBox="1"/>
          <p:nvPr/>
        </p:nvSpPr>
        <p:spPr>
          <a:xfrm>
            <a:off x="838200" y="1143000"/>
            <a:ext cx="10515600" cy="2585323"/>
          </a:xfrm>
          <a:prstGeom prst="rect">
            <a:avLst/>
          </a:prstGeom>
          <a:noFill/>
        </p:spPr>
        <p:txBody>
          <a:bodyPr wrap="square" rtlCol="0">
            <a:spAutoFit/>
          </a:bodyPr>
          <a:lstStyle/>
          <a:p>
            <a:r>
              <a:rPr lang="en-US" b="1" dirty="0"/>
              <a:t>While selecting </a:t>
            </a:r>
            <a:r>
              <a:rPr lang="en-US" b="1" i="0" dirty="0">
                <a:effectLst/>
                <a:latin typeface="Söhne"/>
              </a:rPr>
              <a:t>Edible Mushrooms consider below points:</a:t>
            </a:r>
            <a:endParaRPr lang="en-US" b="1" dirty="0"/>
          </a:p>
          <a:p>
            <a:pPr marL="285750" indent="-285750">
              <a:buFont typeface="Arial" panose="020B0604020202020204" pitchFamily="34" charset="0"/>
              <a:buChar char="•"/>
            </a:pPr>
            <a:r>
              <a:rPr lang="en-US" b="1" dirty="0"/>
              <a:t>Cap Characteristics: </a:t>
            </a:r>
            <a:r>
              <a:rPr lang="en-US" dirty="0"/>
              <a:t>Avoid Bell or Others cap shapes and mushrooms with Sticky, Fibrous, or Silky cap surfaces, indicating potential toxicity.</a:t>
            </a:r>
          </a:p>
          <a:p>
            <a:pPr marL="285750" indent="-285750">
              <a:buFont typeface="Arial" panose="020B0604020202020204" pitchFamily="34" charset="0"/>
              <a:buChar char="•"/>
            </a:pPr>
            <a:r>
              <a:rPr lang="en-US" b="1" dirty="0"/>
              <a:t>Gill and Stem Features: </a:t>
            </a:r>
            <a:r>
              <a:rPr lang="en-US" dirty="0"/>
              <a:t>Choose mushrooms with Pores or Free gill attachments, White or Gray stem and gill colors for safer consumption.</a:t>
            </a:r>
          </a:p>
          <a:p>
            <a:pPr marL="285750" indent="-285750">
              <a:buFont typeface="Arial" panose="020B0604020202020204" pitchFamily="34" charset="0"/>
              <a:buChar char="•"/>
            </a:pPr>
            <a:r>
              <a:rPr lang="en-US" b="1" dirty="0"/>
              <a:t>Habitat and Season: </a:t>
            </a:r>
            <a:r>
              <a:rPr lang="en-US" dirty="0"/>
              <a:t>Prefer mushrooms from Leaf litter habitats and exercise caution in Summer and Autumn.</a:t>
            </a:r>
          </a:p>
          <a:p>
            <a:pPr marL="285750" indent="-285750">
              <a:buFont typeface="Arial" panose="020B0604020202020204" pitchFamily="34" charset="0"/>
              <a:buChar char="•"/>
            </a:pPr>
            <a:r>
              <a:rPr lang="en-US" b="1" dirty="0"/>
              <a:t>Dimensions: </a:t>
            </a:r>
            <a:r>
              <a:rPr lang="en-US" dirty="0" err="1"/>
              <a:t>Opt</a:t>
            </a:r>
            <a:r>
              <a:rPr lang="en-US" dirty="0"/>
              <a:t> for mushrooms with moderate cap diameters, stem-width, and stem height, avoiding smaller ones.</a:t>
            </a:r>
          </a:p>
        </p:txBody>
      </p:sp>
      <p:pic>
        <p:nvPicPr>
          <p:cNvPr id="6" name="Picture 5">
            <a:extLst>
              <a:ext uri="{FF2B5EF4-FFF2-40B4-BE49-F238E27FC236}">
                <a16:creationId xmlns:a16="http://schemas.microsoft.com/office/drawing/2014/main" id="{C36CE834-AC86-20C7-52D1-2E580E9FAC0A}"/>
              </a:ext>
            </a:extLst>
          </p:cNvPr>
          <p:cNvPicPr>
            <a:picLocks noChangeAspect="1"/>
          </p:cNvPicPr>
          <p:nvPr/>
        </p:nvPicPr>
        <p:blipFill>
          <a:blip r:embed="rId2"/>
          <a:stretch>
            <a:fillRect/>
          </a:stretch>
        </p:blipFill>
        <p:spPr>
          <a:xfrm>
            <a:off x="7658100" y="3570538"/>
            <a:ext cx="2922417" cy="2824349"/>
          </a:xfrm>
          <a:prstGeom prst="rect">
            <a:avLst/>
          </a:prstGeom>
        </p:spPr>
      </p:pic>
      <p:sp>
        <p:nvSpPr>
          <p:cNvPr id="8" name="TextBox 7">
            <a:extLst>
              <a:ext uri="{FF2B5EF4-FFF2-40B4-BE49-F238E27FC236}">
                <a16:creationId xmlns:a16="http://schemas.microsoft.com/office/drawing/2014/main" id="{D47CF1A2-B0E6-BB58-3374-43C97ACA6DAA}"/>
              </a:ext>
            </a:extLst>
          </p:cNvPr>
          <p:cNvSpPr txBox="1"/>
          <p:nvPr/>
        </p:nvSpPr>
        <p:spPr>
          <a:xfrm>
            <a:off x="838200" y="3728323"/>
            <a:ext cx="6486525" cy="2308324"/>
          </a:xfrm>
          <a:prstGeom prst="rect">
            <a:avLst/>
          </a:prstGeom>
          <a:noFill/>
        </p:spPr>
        <p:txBody>
          <a:bodyPr wrap="square">
            <a:spAutoFit/>
          </a:bodyPr>
          <a:lstStyle/>
          <a:p>
            <a:pPr marL="285750" indent="-285750">
              <a:buFont typeface="Arial" panose="020B0604020202020204" pitchFamily="34" charset="0"/>
              <a:buChar char="•"/>
            </a:pPr>
            <a:r>
              <a:rPr lang="en-US" b="1" dirty="0"/>
              <a:t>Use Models as a Tool: </a:t>
            </a:r>
            <a:r>
              <a:rPr lang="en-US" dirty="0"/>
              <a:t>Leverage machine learning models as additional tools for decision-making.</a:t>
            </a:r>
          </a:p>
          <a:p>
            <a:pPr marL="285750" indent="-285750">
              <a:buFont typeface="Arial" panose="020B0604020202020204" pitchFamily="34" charset="0"/>
              <a:buChar char="•"/>
            </a:pPr>
            <a:r>
              <a:rPr lang="en-US" b="1" dirty="0"/>
              <a:t>Combination of Features:</a:t>
            </a:r>
            <a:r>
              <a:rPr lang="en-US" dirty="0"/>
              <a:t> Consider synergies between features for a more accurate assessment.</a:t>
            </a:r>
            <a:endParaRPr lang="en-US" b="1" dirty="0"/>
          </a:p>
          <a:p>
            <a:pPr marL="285750" indent="-285750">
              <a:buFont typeface="Arial" panose="020B0604020202020204" pitchFamily="34" charset="0"/>
              <a:buChar char="•"/>
            </a:pPr>
            <a:r>
              <a:rPr lang="en-US" b="1" dirty="0"/>
              <a:t>Regular Updates: </a:t>
            </a:r>
            <a:r>
              <a:rPr lang="en-US" dirty="0"/>
              <a:t>Stay informed on the latest research and information regarding mushroom toxicity.</a:t>
            </a:r>
          </a:p>
          <a:p>
            <a:pPr marL="285750" indent="-285750">
              <a:buFont typeface="Arial" panose="020B0604020202020204" pitchFamily="34" charset="0"/>
              <a:buChar char="•"/>
            </a:pPr>
            <a:r>
              <a:rPr lang="en-US" b="1" dirty="0"/>
              <a:t>Exercise Caution: </a:t>
            </a:r>
            <a:r>
              <a:rPr lang="en-US" dirty="0"/>
              <a:t>When uncertain, seek guidance from experts or avoid consuming wild mushrooms altogether.</a:t>
            </a:r>
            <a:endParaRPr lang="en-IN" dirty="0"/>
          </a:p>
        </p:txBody>
      </p:sp>
    </p:spTree>
    <p:extLst>
      <p:ext uri="{BB962C8B-B14F-4D97-AF65-F5344CB8AC3E}">
        <p14:creationId xmlns:p14="http://schemas.microsoft.com/office/powerpoint/2010/main" val="3287128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600CCD-BB06-6503-9CA7-0383644F4207}"/>
              </a:ext>
            </a:extLst>
          </p:cNvPr>
          <p:cNvSpPr>
            <a:spLocks noGrp="1"/>
          </p:cNvSpPr>
          <p:nvPr>
            <p:ph idx="1"/>
          </p:nvPr>
        </p:nvSpPr>
        <p:spPr>
          <a:xfrm>
            <a:off x="633952" y="895546"/>
            <a:ext cx="10515600" cy="5363852"/>
          </a:xfrm>
        </p:spPr>
        <p:txBody>
          <a:bodyPr>
            <a:normAutofit/>
          </a:bodyPr>
          <a:lstStyle/>
          <a:p>
            <a:pPr lvl="1"/>
            <a:r>
              <a:rPr lang="en-US" sz="2000" b="1" i="0" dirty="0">
                <a:effectLst/>
              </a:rPr>
              <a:t>Health Risks:</a:t>
            </a:r>
            <a:r>
              <a:rPr lang="en-US" sz="2000" b="0" i="0" dirty="0">
                <a:effectLst/>
              </a:rPr>
              <a:t> Consuming poisonous mushrooms can lead to severe health issues, ranging from gastrointestinal problems to organ failure. Quick and accurate classification is crucial to prevent ingestion of toxic varieties.</a:t>
            </a:r>
          </a:p>
          <a:p>
            <a:pPr lvl="1"/>
            <a:r>
              <a:rPr lang="en-US" sz="2000" b="1" i="0" dirty="0">
                <a:effectLst/>
              </a:rPr>
              <a:t>Mushroom Foraging:</a:t>
            </a:r>
            <a:r>
              <a:rPr lang="en-US" sz="2000" b="0" i="0" dirty="0">
                <a:effectLst/>
              </a:rPr>
              <a:t> Many individuals engage in mushroom foraging for culinary or recreational purposes. A reliable classification system ensures that foragers can confidently identify mushrooms in the wild, minimizing the risk of accidental poisoning.</a:t>
            </a:r>
          </a:p>
          <a:p>
            <a:pPr lvl="1"/>
            <a:r>
              <a:rPr lang="en-US" sz="2000" b="1" dirty="0"/>
              <a:t>Medical Applications: </a:t>
            </a:r>
            <a:r>
              <a:rPr lang="en-US" sz="2000" dirty="0"/>
              <a:t>Some mushroom species have medicinal properties, while others can be harmful. A robust classification model aids researchers and medical practitioners in distinguishing between beneficial and toxic mushrooms for potential therapeutic uses</a:t>
            </a:r>
            <a:endParaRPr lang="en-IN" sz="2000" dirty="0"/>
          </a:p>
        </p:txBody>
      </p:sp>
      <p:pic>
        <p:nvPicPr>
          <p:cNvPr id="4" name="Picture 3">
            <a:extLst>
              <a:ext uri="{FF2B5EF4-FFF2-40B4-BE49-F238E27FC236}">
                <a16:creationId xmlns:a16="http://schemas.microsoft.com/office/drawing/2014/main" id="{5C3C9410-6177-AF58-7F77-E96E2A3BDC14}"/>
              </a:ext>
            </a:extLst>
          </p:cNvPr>
          <p:cNvPicPr>
            <a:picLocks noChangeAspect="1"/>
          </p:cNvPicPr>
          <p:nvPr/>
        </p:nvPicPr>
        <p:blipFill rotWithShape="1">
          <a:blip r:embed="rId2">
            <a:extLst>
              <a:ext uri="{28A0092B-C50C-407E-A947-70E740481C1C}">
                <a14:useLocalDpi xmlns:a14="http://schemas.microsoft.com/office/drawing/2010/main" val="0"/>
              </a:ext>
            </a:extLst>
          </a:blip>
          <a:srcRect t="34364" b="25773"/>
          <a:stretch/>
        </p:blipFill>
        <p:spPr>
          <a:xfrm>
            <a:off x="1206630" y="3666809"/>
            <a:ext cx="9942921" cy="2686544"/>
          </a:xfrm>
          <a:prstGeom prst="rect">
            <a:avLst/>
          </a:prstGeom>
        </p:spPr>
      </p:pic>
      <p:sp>
        <p:nvSpPr>
          <p:cNvPr id="5" name="TextBox 4">
            <a:extLst>
              <a:ext uri="{FF2B5EF4-FFF2-40B4-BE49-F238E27FC236}">
                <a16:creationId xmlns:a16="http://schemas.microsoft.com/office/drawing/2014/main" id="{C1ABEF55-9CC8-7273-8877-218D5B72EA4D}"/>
              </a:ext>
            </a:extLst>
          </p:cNvPr>
          <p:cNvSpPr txBox="1"/>
          <p:nvPr/>
        </p:nvSpPr>
        <p:spPr>
          <a:xfrm>
            <a:off x="1206631" y="216816"/>
            <a:ext cx="9587060" cy="584775"/>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marL="0" indent="0" algn="ctr">
              <a:buNone/>
            </a:pPr>
            <a:r>
              <a:rPr lang="en-US" sz="3200" b="1" i="0" dirty="0">
                <a:effectLst/>
              </a:rPr>
              <a:t>Importance of Classifying Mushrooms for Safety</a:t>
            </a:r>
            <a:endParaRPr lang="en-US" sz="3200" dirty="0">
              <a:solidFill>
                <a:srgbClr val="374151"/>
              </a:solidFill>
            </a:endParaRPr>
          </a:p>
        </p:txBody>
      </p:sp>
    </p:spTree>
    <p:extLst>
      <p:ext uri="{BB962C8B-B14F-4D97-AF65-F5344CB8AC3E}">
        <p14:creationId xmlns:p14="http://schemas.microsoft.com/office/powerpoint/2010/main" val="1524486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A6EE0-F60A-BEE7-429D-124721F4DED4}"/>
              </a:ext>
            </a:extLst>
          </p:cNvPr>
          <p:cNvSpPr>
            <a:spLocks noGrp="1"/>
          </p:cNvSpPr>
          <p:nvPr>
            <p:ph type="title"/>
          </p:nvPr>
        </p:nvSpPr>
        <p:spPr>
          <a:xfrm>
            <a:off x="838200" y="2677394"/>
            <a:ext cx="10515600" cy="1311128"/>
          </a:xfrm>
          <a:ln w="19050">
            <a:prstDash val="dashDot"/>
          </a:ln>
        </p:spPr>
        <p:style>
          <a:lnRef idx="2">
            <a:schemeClr val="accent2"/>
          </a:lnRef>
          <a:fillRef idx="1">
            <a:schemeClr val="lt1"/>
          </a:fillRef>
          <a:effectRef idx="0">
            <a:schemeClr val="accent2"/>
          </a:effectRef>
          <a:fontRef idx="minor">
            <a:schemeClr val="dk1"/>
          </a:fontRef>
        </p:style>
        <p:txBody>
          <a:bodyPr vert="horz" wrap="square" lIns="91440" tIns="45720" rIns="91440" bIns="45720" rtlCol="0" anchor="ctr">
            <a:spAutoFit/>
          </a:bodyPr>
          <a:lstStyle/>
          <a:p>
            <a:pPr algn="ctr"/>
            <a:r>
              <a:rPr lang="en-IN" sz="8800" b="1" dirty="0">
                <a:solidFill>
                  <a:schemeClr val="dk1"/>
                </a:solidFill>
                <a:latin typeface="+mn-lt"/>
                <a:ea typeface="+mn-ea"/>
                <a:cs typeface="+mn-cs"/>
              </a:rPr>
              <a:t>Thank You</a:t>
            </a:r>
          </a:p>
        </p:txBody>
      </p:sp>
    </p:spTree>
    <p:extLst>
      <p:ext uri="{BB962C8B-B14F-4D97-AF65-F5344CB8AC3E}">
        <p14:creationId xmlns:p14="http://schemas.microsoft.com/office/powerpoint/2010/main" val="3671141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91AF7-6E79-67B6-89E5-38F216E56E01}"/>
              </a:ext>
            </a:extLst>
          </p:cNvPr>
          <p:cNvSpPr>
            <a:spLocks noGrp="1"/>
          </p:cNvSpPr>
          <p:nvPr>
            <p:ph type="title"/>
          </p:nvPr>
        </p:nvSpPr>
        <p:spPr>
          <a:xfrm>
            <a:off x="838200" y="365126"/>
            <a:ext cx="10515600" cy="615262"/>
          </a:xfrm>
          <a:ln w="19050">
            <a:prstDash val="dashDot"/>
          </a:ln>
        </p:spPr>
        <p:style>
          <a:lnRef idx="2">
            <a:schemeClr val="accent2"/>
          </a:lnRef>
          <a:fillRef idx="1">
            <a:schemeClr val="lt1"/>
          </a:fillRef>
          <a:effectRef idx="0">
            <a:schemeClr val="accent2"/>
          </a:effectRef>
          <a:fontRef idx="minor">
            <a:schemeClr val="dk1"/>
          </a:fontRef>
        </p:style>
        <p:txBody>
          <a:bodyPr>
            <a:normAutofit/>
          </a:bodyPr>
          <a:lstStyle/>
          <a:p>
            <a:r>
              <a:rPr lang="en-IN" sz="3200" b="1" i="0" dirty="0">
                <a:solidFill>
                  <a:srgbClr val="0F0F0F"/>
                </a:solidFill>
                <a:effectLst/>
                <a:latin typeface="+mn-lt"/>
              </a:rPr>
              <a:t>Problem Statement</a:t>
            </a:r>
            <a:endParaRPr lang="en-IN" sz="3200" b="1" dirty="0">
              <a:latin typeface="+mn-lt"/>
            </a:endParaRPr>
          </a:p>
        </p:txBody>
      </p:sp>
      <p:sp>
        <p:nvSpPr>
          <p:cNvPr id="3" name="Content Placeholder 2">
            <a:extLst>
              <a:ext uri="{FF2B5EF4-FFF2-40B4-BE49-F238E27FC236}">
                <a16:creationId xmlns:a16="http://schemas.microsoft.com/office/drawing/2014/main" id="{CB43EE76-CF38-A939-09B4-EF06A017B182}"/>
              </a:ext>
            </a:extLst>
          </p:cNvPr>
          <p:cNvSpPr>
            <a:spLocks noGrp="1"/>
          </p:cNvSpPr>
          <p:nvPr>
            <p:ph idx="1"/>
          </p:nvPr>
        </p:nvSpPr>
        <p:spPr>
          <a:xfrm>
            <a:off x="6096000" y="1112364"/>
            <a:ext cx="5257799" cy="5064600"/>
          </a:xfrm>
        </p:spPr>
        <p:txBody>
          <a:bodyPr>
            <a:normAutofit/>
          </a:bodyPr>
          <a:lstStyle/>
          <a:p>
            <a:pPr marL="0" indent="0">
              <a:buNone/>
            </a:pPr>
            <a:r>
              <a:rPr lang="en-US" sz="2000" dirty="0"/>
              <a:t>The overarching objective of this project is to develop a robust and accurate machine learning model capable of predicting the edibility status of mushrooms, discerning between poisonous and edible varieties, leveraging a comprehensive set of features that encapsulate various attributes such as cap shape, cap surface, gill characteristics, stem dimensions, veil properties, and spore print color. Through extensive analysis and predictive modeling, the goal is to create a reliable tool for differentiating between mushroom types, ensuring the safety of individuals engaging in mushroom foraging or related activities.</a:t>
            </a:r>
            <a:endParaRPr lang="en-IN" sz="2000" dirty="0"/>
          </a:p>
        </p:txBody>
      </p:sp>
      <p:pic>
        <p:nvPicPr>
          <p:cNvPr id="7" name="Picture 6">
            <a:extLst>
              <a:ext uri="{FF2B5EF4-FFF2-40B4-BE49-F238E27FC236}">
                <a16:creationId xmlns:a16="http://schemas.microsoft.com/office/drawing/2014/main" id="{BB431DD4-DFFB-71C6-3958-EA1B978D07AF}"/>
              </a:ext>
            </a:extLst>
          </p:cNvPr>
          <p:cNvPicPr>
            <a:picLocks noChangeAspect="1"/>
          </p:cNvPicPr>
          <p:nvPr/>
        </p:nvPicPr>
        <p:blipFill rotWithShape="1">
          <a:blip r:embed="rId2">
            <a:extLst>
              <a:ext uri="{28A0092B-C50C-407E-A947-70E740481C1C}">
                <a14:useLocalDpi xmlns:a14="http://schemas.microsoft.com/office/drawing/2010/main" val="0"/>
              </a:ext>
            </a:extLst>
          </a:blip>
          <a:srcRect b="8179"/>
          <a:stretch/>
        </p:blipFill>
        <p:spPr>
          <a:xfrm>
            <a:off x="838200" y="1204273"/>
            <a:ext cx="5100013" cy="5057531"/>
          </a:xfrm>
          <a:prstGeom prst="rect">
            <a:avLst/>
          </a:prstGeom>
        </p:spPr>
      </p:pic>
    </p:spTree>
    <p:extLst>
      <p:ext uri="{BB962C8B-B14F-4D97-AF65-F5344CB8AC3E}">
        <p14:creationId xmlns:p14="http://schemas.microsoft.com/office/powerpoint/2010/main" val="3643985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592F9-BF3C-64E4-5336-71EBC809C222}"/>
              </a:ext>
            </a:extLst>
          </p:cNvPr>
          <p:cNvSpPr>
            <a:spLocks noGrp="1"/>
          </p:cNvSpPr>
          <p:nvPr>
            <p:ph type="title"/>
          </p:nvPr>
        </p:nvSpPr>
        <p:spPr>
          <a:xfrm>
            <a:off x="838200" y="365125"/>
            <a:ext cx="10515600" cy="596409"/>
          </a:xfrm>
          <a:ln w="19050">
            <a:prstDash val="lgDashDot"/>
          </a:ln>
        </p:spPr>
        <p:style>
          <a:lnRef idx="2">
            <a:schemeClr val="accent2"/>
          </a:lnRef>
          <a:fillRef idx="1">
            <a:schemeClr val="lt1"/>
          </a:fillRef>
          <a:effectRef idx="0">
            <a:schemeClr val="accent2"/>
          </a:effectRef>
          <a:fontRef idx="minor">
            <a:schemeClr val="dk1"/>
          </a:fontRef>
        </p:style>
        <p:txBody>
          <a:bodyPr>
            <a:noAutofit/>
          </a:bodyPr>
          <a:lstStyle/>
          <a:p>
            <a:r>
              <a:rPr lang="en-IN" sz="3600" b="1" dirty="0">
                <a:latin typeface="+mn-lt"/>
              </a:rPr>
              <a:t>Data Overview</a:t>
            </a:r>
          </a:p>
        </p:txBody>
      </p:sp>
      <p:sp>
        <p:nvSpPr>
          <p:cNvPr id="3" name="Content Placeholder 2">
            <a:extLst>
              <a:ext uri="{FF2B5EF4-FFF2-40B4-BE49-F238E27FC236}">
                <a16:creationId xmlns:a16="http://schemas.microsoft.com/office/drawing/2014/main" id="{367D1E3C-E860-B442-271A-BFC985D2B1C3}"/>
              </a:ext>
            </a:extLst>
          </p:cNvPr>
          <p:cNvSpPr>
            <a:spLocks noGrp="1"/>
          </p:cNvSpPr>
          <p:nvPr>
            <p:ph idx="1"/>
          </p:nvPr>
        </p:nvSpPr>
        <p:spPr>
          <a:xfrm>
            <a:off x="838199" y="1532729"/>
            <a:ext cx="5257799" cy="4651127"/>
          </a:xfrm>
        </p:spPr>
        <p:txBody>
          <a:bodyPr>
            <a:normAutofit/>
          </a:bodyPr>
          <a:lstStyle/>
          <a:p>
            <a:pPr marL="0" indent="0">
              <a:buNone/>
            </a:pPr>
            <a:r>
              <a:rPr lang="en-US" sz="2000" b="1" i="0" dirty="0">
                <a:effectLst/>
              </a:rPr>
              <a:t>Number of Instances and Features:</a:t>
            </a:r>
            <a:r>
              <a:rPr lang="en-US" sz="2000" dirty="0"/>
              <a:t> </a:t>
            </a:r>
          </a:p>
          <a:p>
            <a:pPr marL="0" indent="0">
              <a:buNone/>
            </a:pPr>
            <a:r>
              <a:rPr lang="en-US" sz="2000" dirty="0"/>
              <a:t>The dataset consists of a total of </a:t>
            </a:r>
            <a:r>
              <a:rPr lang="en-US" sz="2000" dirty="0">
                <a:solidFill>
                  <a:schemeClr val="accent6">
                    <a:lumMod val="75000"/>
                  </a:schemeClr>
                </a:solidFill>
              </a:rPr>
              <a:t>60923</a:t>
            </a:r>
            <a:r>
              <a:rPr lang="en-US" sz="2000" dirty="0"/>
              <a:t> instances, where each instance represents an individual mushroom observation. In terms of features, there are </a:t>
            </a:r>
            <a:r>
              <a:rPr lang="en-US" sz="2000" dirty="0">
                <a:solidFill>
                  <a:schemeClr val="accent6">
                    <a:lumMod val="75000"/>
                  </a:schemeClr>
                </a:solidFill>
              </a:rPr>
              <a:t>14</a:t>
            </a:r>
            <a:r>
              <a:rPr lang="en-US" sz="2000" dirty="0"/>
              <a:t> distinct characteristics or attributes that describe each mushroom. These features encompass a variety of aspects such as cap diameter, color, gill characteristics, stem attributes, and more.</a:t>
            </a:r>
          </a:p>
          <a:p>
            <a:pPr marL="0" indent="0">
              <a:buNone/>
            </a:pPr>
            <a:endParaRPr lang="en-US" sz="2000" dirty="0"/>
          </a:p>
        </p:txBody>
      </p:sp>
      <p:pic>
        <p:nvPicPr>
          <p:cNvPr id="12" name="Picture 11">
            <a:extLst>
              <a:ext uri="{FF2B5EF4-FFF2-40B4-BE49-F238E27FC236}">
                <a16:creationId xmlns:a16="http://schemas.microsoft.com/office/drawing/2014/main" id="{E53F4DFE-DB0E-5D83-A133-A19DEB2C6895}"/>
              </a:ext>
            </a:extLst>
          </p:cNvPr>
          <p:cNvPicPr>
            <a:picLocks noChangeAspect="1"/>
          </p:cNvPicPr>
          <p:nvPr/>
        </p:nvPicPr>
        <p:blipFill>
          <a:blip r:embed="rId2"/>
          <a:stretch>
            <a:fillRect/>
          </a:stretch>
        </p:blipFill>
        <p:spPr>
          <a:xfrm>
            <a:off x="6095998" y="1532729"/>
            <a:ext cx="5257799" cy="4651127"/>
          </a:xfrm>
          <a:prstGeom prst="rect">
            <a:avLst/>
          </a:prstGeom>
        </p:spPr>
      </p:pic>
    </p:spTree>
    <p:extLst>
      <p:ext uri="{BB962C8B-B14F-4D97-AF65-F5344CB8AC3E}">
        <p14:creationId xmlns:p14="http://schemas.microsoft.com/office/powerpoint/2010/main" val="3607570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7BCC50C-0B83-C0AA-7356-8E6A04953549}"/>
              </a:ext>
            </a:extLst>
          </p:cNvPr>
          <p:cNvSpPr txBox="1"/>
          <p:nvPr/>
        </p:nvSpPr>
        <p:spPr>
          <a:xfrm>
            <a:off x="640238" y="395926"/>
            <a:ext cx="10515600" cy="646331"/>
          </a:xfrm>
          <a:prstGeom prst="rect">
            <a:avLst/>
          </a:prstGeom>
          <a:ln w="19050">
            <a:prstDash val="dashDot"/>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3600" b="1" dirty="0"/>
              <a:t>Brief Statistics on the Data</a:t>
            </a:r>
          </a:p>
        </p:txBody>
      </p:sp>
      <p:sp>
        <p:nvSpPr>
          <p:cNvPr id="7" name="TextBox 6">
            <a:extLst>
              <a:ext uri="{FF2B5EF4-FFF2-40B4-BE49-F238E27FC236}">
                <a16:creationId xmlns:a16="http://schemas.microsoft.com/office/drawing/2014/main" id="{2448FC6C-1D09-267F-50BC-10FD78D6C513}"/>
              </a:ext>
            </a:extLst>
          </p:cNvPr>
          <p:cNvSpPr txBox="1"/>
          <p:nvPr/>
        </p:nvSpPr>
        <p:spPr>
          <a:xfrm>
            <a:off x="1036162" y="1470583"/>
            <a:ext cx="4178232" cy="400110"/>
          </a:xfrm>
          <a:prstGeom prst="rect">
            <a:avLst/>
          </a:prstGeom>
          <a:noFill/>
        </p:spPr>
        <p:txBody>
          <a:bodyPr wrap="square" rtlCol="0">
            <a:spAutoFit/>
          </a:bodyPr>
          <a:lstStyle/>
          <a:p>
            <a:pPr algn="ctr"/>
            <a:r>
              <a:rPr lang="en-IN" sz="2000" b="1" dirty="0">
                <a:solidFill>
                  <a:schemeClr val="accent1">
                    <a:lumMod val="75000"/>
                  </a:schemeClr>
                </a:solidFill>
              </a:rPr>
              <a:t>Numerical Features’ Analysis</a:t>
            </a:r>
          </a:p>
        </p:txBody>
      </p:sp>
      <p:sp>
        <p:nvSpPr>
          <p:cNvPr id="8" name="TextBox 7">
            <a:extLst>
              <a:ext uri="{FF2B5EF4-FFF2-40B4-BE49-F238E27FC236}">
                <a16:creationId xmlns:a16="http://schemas.microsoft.com/office/drawing/2014/main" id="{971649E0-A672-99C3-6C65-BA88FE401AE6}"/>
              </a:ext>
            </a:extLst>
          </p:cNvPr>
          <p:cNvSpPr txBox="1"/>
          <p:nvPr/>
        </p:nvSpPr>
        <p:spPr>
          <a:xfrm>
            <a:off x="5898038" y="1470583"/>
            <a:ext cx="5257800" cy="400110"/>
          </a:xfrm>
          <a:prstGeom prst="rect">
            <a:avLst/>
          </a:prstGeom>
          <a:noFill/>
        </p:spPr>
        <p:txBody>
          <a:bodyPr wrap="square" rtlCol="0">
            <a:spAutoFit/>
          </a:bodyPr>
          <a:lstStyle/>
          <a:p>
            <a:pPr algn="ctr"/>
            <a:r>
              <a:rPr lang="en-IN" sz="2000" b="1" dirty="0">
                <a:solidFill>
                  <a:srgbClr val="FF6600"/>
                </a:solidFill>
              </a:rPr>
              <a:t>Categorical Features’ Analysis</a:t>
            </a:r>
          </a:p>
        </p:txBody>
      </p:sp>
      <p:pic>
        <p:nvPicPr>
          <p:cNvPr id="5" name="Picture 4">
            <a:extLst>
              <a:ext uri="{FF2B5EF4-FFF2-40B4-BE49-F238E27FC236}">
                <a16:creationId xmlns:a16="http://schemas.microsoft.com/office/drawing/2014/main" id="{140E18E8-8D9D-29C1-E74B-E7B332F640DF}"/>
              </a:ext>
            </a:extLst>
          </p:cNvPr>
          <p:cNvPicPr>
            <a:picLocks noChangeAspect="1"/>
          </p:cNvPicPr>
          <p:nvPr/>
        </p:nvPicPr>
        <p:blipFill>
          <a:blip r:embed="rId2"/>
          <a:stretch>
            <a:fillRect/>
          </a:stretch>
        </p:blipFill>
        <p:spPr>
          <a:xfrm>
            <a:off x="1107050" y="2072633"/>
            <a:ext cx="4107344" cy="3434977"/>
          </a:xfrm>
          <a:prstGeom prst="rect">
            <a:avLst/>
          </a:prstGeom>
        </p:spPr>
      </p:pic>
      <p:pic>
        <p:nvPicPr>
          <p:cNvPr id="12" name="Picture 11">
            <a:extLst>
              <a:ext uri="{FF2B5EF4-FFF2-40B4-BE49-F238E27FC236}">
                <a16:creationId xmlns:a16="http://schemas.microsoft.com/office/drawing/2014/main" id="{12F8626A-7D4E-7E87-B67F-2B48176901CC}"/>
              </a:ext>
            </a:extLst>
          </p:cNvPr>
          <p:cNvPicPr>
            <a:picLocks noChangeAspect="1"/>
          </p:cNvPicPr>
          <p:nvPr/>
        </p:nvPicPr>
        <p:blipFill>
          <a:blip r:embed="rId3"/>
          <a:stretch>
            <a:fillRect/>
          </a:stretch>
        </p:blipFill>
        <p:spPr>
          <a:xfrm>
            <a:off x="6212264" y="2072633"/>
            <a:ext cx="4629348" cy="4252753"/>
          </a:xfrm>
          <a:prstGeom prst="rect">
            <a:avLst/>
          </a:prstGeom>
        </p:spPr>
      </p:pic>
    </p:spTree>
    <p:extLst>
      <p:ext uri="{BB962C8B-B14F-4D97-AF65-F5344CB8AC3E}">
        <p14:creationId xmlns:p14="http://schemas.microsoft.com/office/powerpoint/2010/main" val="1300591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FD43C-4B0F-2E71-8F2A-B7FED13071F4}"/>
              </a:ext>
            </a:extLst>
          </p:cNvPr>
          <p:cNvSpPr>
            <a:spLocks noGrp="1"/>
          </p:cNvSpPr>
          <p:nvPr>
            <p:ph type="title"/>
          </p:nvPr>
        </p:nvSpPr>
        <p:spPr>
          <a:xfrm>
            <a:off x="838200" y="385571"/>
            <a:ext cx="10515600" cy="590931"/>
          </a:xfrm>
          <a:ln w="19050">
            <a:prstDash val="dashDot"/>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3600" b="1" dirty="0">
                <a:solidFill>
                  <a:schemeClr val="dk1"/>
                </a:solidFill>
                <a:latin typeface="+mn-lt"/>
                <a:ea typeface="+mn-ea"/>
                <a:cs typeface="+mn-cs"/>
              </a:rPr>
              <a:t>Exploratory Data Analysis (EDA)</a:t>
            </a:r>
          </a:p>
        </p:txBody>
      </p:sp>
      <p:pic>
        <p:nvPicPr>
          <p:cNvPr id="5" name="Content Placeholder 4">
            <a:extLst>
              <a:ext uri="{FF2B5EF4-FFF2-40B4-BE49-F238E27FC236}">
                <a16:creationId xmlns:a16="http://schemas.microsoft.com/office/drawing/2014/main" id="{D89D7116-F3A8-B7C4-F433-25A09BC6C806}"/>
              </a:ext>
            </a:extLst>
          </p:cNvPr>
          <p:cNvPicPr>
            <a:picLocks noGrp="1" noChangeAspect="1"/>
          </p:cNvPicPr>
          <p:nvPr>
            <p:ph idx="1"/>
          </p:nvPr>
        </p:nvPicPr>
        <p:blipFill>
          <a:blip r:embed="rId2"/>
          <a:stretch>
            <a:fillRect/>
          </a:stretch>
        </p:blipFill>
        <p:spPr>
          <a:xfrm>
            <a:off x="915783" y="1854132"/>
            <a:ext cx="2970121" cy="2296257"/>
          </a:xfrm>
        </p:spPr>
      </p:pic>
      <p:sp>
        <p:nvSpPr>
          <p:cNvPr id="6" name="TextBox 5">
            <a:extLst>
              <a:ext uri="{FF2B5EF4-FFF2-40B4-BE49-F238E27FC236}">
                <a16:creationId xmlns:a16="http://schemas.microsoft.com/office/drawing/2014/main" id="{6F9BC3E8-CAD0-EAD3-42A0-318A4E28BBF4}"/>
              </a:ext>
            </a:extLst>
          </p:cNvPr>
          <p:cNvSpPr txBox="1"/>
          <p:nvPr/>
        </p:nvSpPr>
        <p:spPr>
          <a:xfrm>
            <a:off x="838200" y="1244338"/>
            <a:ext cx="3535837" cy="584775"/>
          </a:xfrm>
          <a:prstGeom prst="rect">
            <a:avLst/>
          </a:prstGeom>
          <a:noFill/>
        </p:spPr>
        <p:txBody>
          <a:bodyPr wrap="square" rtlCol="0">
            <a:spAutoFit/>
          </a:bodyPr>
          <a:lstStyle/>
          <a:p>
            <a:r>
              <a:rPr lang="en-IN" sz="1600" b="1" i="0" dirty="0">
                <a:effectLst/>
              </a:rPr>
              <a:t>Class Distribution: </a:t>
            </a:r>
            <a:r>
              <a:rPr lang="en-IN" sz="1600" i="0" dirty="0">
                <a:effectLst/>
              </a:rPr>
              <a:t>Class looks slightly imbalanced but not much </a:t>
            </a:r>
            <a:r>
              <a:rPr lang="en-IN" sz="1600" i="0" dirty="0">
                <a:effectLst/>
                <a:sym typeface="Wingdings" panose="05000000000000000000" pitchFamily="2" charset="2"/>
              </a:rPr>
              <a:t> </a:t>
            </a:r>
            <a:endParaRPr lang="en-IN" sz="1600" dirty="0"/>
          </a:p>
        </p:txBody>
      </p:sp>
      <p:sp>
        <p:nvSpPr>
          <p:cNvPr id="7" name="TextBox 6">
            <a:extLst>
              <a:ext uri="{FF2B5EF4-FFF2-40B4-BE49-F238E27FC236}">
                <a16:creationId xmlns:a16="http://schemas.microsoft.com/office/drawing/2014/main" id="{BA7E4D8D-1519-F3D5-2B87-17F46BF76D02}"/>
              </a:ext>
            </a:extLst>
          </p:cNvPr>
          <p:cNvSpPr txBox="1"/>
          <p:nvPr/>
        </p:nvSpPr>
        <p:spPr>
          <a:xfrm>
            <a:off x="4328083" y="1241840"/>
            <a:ext cx="6979763" cy="338554"/>
          </a:xfrm>
          <a:prstGeom prst="rect">
            <a:avLst/>
          </a:prstGeom>
          <a:noFill/>
        </p:spPr>
        <p:txBody>
          <a:bodyPr wrap="square" rtlCol="0">
            <a:spAutoFit/>
          </a:bodyPr>
          <a:lstStyle/>
          <a:p>
            <a:r>
              <a:rPr lang="en-IN" sz="1600" b="1" dirty="0"/>
              <a:t>Visualizations of Numerical Features:</a:t>
            </a:r>
          </a:p>
        </p:txBody>
      </p:sp>
      <p:pic>
        <p:nvPicPr>
          <p:cNvPr id="14" name="Picture 13">
            <a:extLst>
              <a:ext uri="{FF2B5EF4-FFF2-40B4-BE49-F238E27FC236}">
                <a16:creationId xmlns:a16="http://schemas.microsoft.com/office/drawing/2014/main" id="{9FF27120-78DC-25F3-5FE1-E592AF99CFBA}"/>
              </a:ext>
            </a:extLst>
          </p:cNvPr>
          <p:cNvPicPr>
            <a:picLocks noChangeAspect="1"/>
          </p:cNvPicPr>
          <p:nvPr/>
        </p:nvPicPr>
        <p:blipFill>
          <a:blip r:embed="rId3"/>
          <a:stretch>
            <a:fillRect/>
          </a:stretch>
        </p:blipFill>
        <p:spPr>
          <a:xfrm>
            <a:off x="4374037" y="1829112"/>
            <a:ext cx="6979762" cy="2488363"/>
          </a:xfrm>
          <a:prstGeom prst="rect">
            <a:avLst/>
          </a:prstGeom>
        </p:spPr>
      </p:pic>
      <p:sp>
        <p:nvSpPr>
          <p:cNvPr id="15" name="TextBox 14">
            <a:extLst>
              <a:ext uri="{FF2B5EF4-FFF2-40B4-BE49-F238E27FC236}">
                <a16:creationId xmlns:a16="http://schemas.microsoft.com/office/drawing/2014/main" id="{BA294BA4-D349-56BB-8119-7360571E7127}"/>
              </a:ext>
            </a:extLst>
          </p:cNvPr>
          <p:cNvSpPr txBox="1"/>
          <p:nvPr/>
        </p:nvSpPr>
        <p:spPr>
          <a:xfrm>
            <a:off x="915783" y="4616074"/>
            <a:ext cx="10438016" cy="1754326"/>
          </a:xfrm>
          <a:prstGeom prst="rect">
            <a:avLst/>
          </a:prstGeom>
          <a:noFill/>
        </p:spPr>
        <p:txBody>
          <a:bodyPr wrap="square" rtlCol="0">
            <a:spAutoFit/>
          </a:bodyPr>
          <a:lstStyle/>
          <a:p>
            <a:r>
              <a:rPr lang="en-IN" b="1" i="0" dirty="0">
                <a:effectLst/>
              </a:rPr>
              <a:t>Insights :</a:t>
            </a:r>
            <a:endParaRPr lang="en-US" dirty="0"/>
          </a:p>
          <a:p>
            <a:pPr marL="285750" indent="-285750">
              <a:buFont typeface="Arial" panose="020B0604020202020204" pitchFamily="34" charset="0"/>
              <a:buChar char="•"/>
            </a:pPr>
            <a:r>
              <a:rPr lang="en-US" dirty="0"/>
              <a:t>Numerical features such as cap-diameter, stem-height and stem-width are right-skewed</a:t>
            </a:r>
          </a:p>
          <a:p>
            <a:pPr marL="285750" indent="-285750">
              <a:buFont typeface="Arial" panose="020B0604020202020204" pitchFamily="34" charset="0"/>
              <a:buChar char="•"/>
            </a:pPr>
            <a:r>
              <a:rPr lang="en-US" dirty="0"/>
              <a:t>Stem-width distribution of poisonous mushrooms are very narrow while for edible it is equally spread</a:t>
            </a:r>
          </a:p>
          <a:p>
            <a:pPr marL="285750" indent="-285750">
              <a:buFont typeface="Arial" panose="020B0604020202020204" pitchFamily="34" charset="0"/>
              <a:buChar char="•"/>
            </a:pPr>
            <a:r>
              <a:rPr lang="en-US" dirty="0"/>
              <a:t>Stem-height distribution of both classes are overlapping, showing similar distribution between range 2 to 10 cm</a:t>
            </a:r>
          </a:p>
          <a:p>
            <a:pPr marL="285750" indent="-285750">
              <a:buFont typeface="Arial" panose="020B0604020202020204" pitchFamily="34" charset="0"/>
              <a:buChar char="•"/>
            </a:pPr>
            <a:r>
              <a:rPr lang="en-US" dirty="0"/>
              <a:t>Cap-diameter for poisonous mushrooms has very narrow distribution and majority ranging from 1 to 6 cm</a:t>
            </a:r>
            <a:endParaRPr lang="en-IN" dirty="0"/>
          </a:p>
        </p:txBody>
      </p:sp>
    </p:spTree>
    <p:extLst>
      <p:ext uri="{BB962C8B-B14F-4D97-AF65-F5344CB8AC3E}">
        <p14:creationId xmlns:p14="http://schemas.microsoft.com/office/powerpoint/2010/main" val="695707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82D43E-5250-4E05-E907-9DE4924E801C}"/>
              </a:ext>
            </a:extLst>
          </p:cNvPr>
          <p:cNvPicPr>
            <a:picLocks noChangeAspect="1"/>
          </p:cNvPicPr>
          <p:nvPr/>
        </p:nvPicPr>
        <p:blipFill>
          <a:blip r:embed="rId2"/>
          <a:stretch>
            <a:fillRect/>
          </a:stretch>
        </p:blipFill>
        <p:spPr>
          <a:xfrm>
            <a:off x="838200" y="1251781"/>
            <a:ext cx="5496612" cy="1255750"/>
          </a:xfrm>
          <a:prstGeom prst="rect">
            <a:avLst/>
          </a:prstGeom>
        </p:spPr>
      </p:pic>
      <p:sp>
        <p:nvSpPr>
          <p:cNvPr id="7" name="Title 1">
            <a:extLst>
              <a:ext uri="{FF2B5EF4-FFF2-40B4-BE49-F238E27FC236}">
                <a16:creationId xmlns:a16="http://schemas.microsoft.com/office/drawing/2014/main" id="{27D58A3B-D3F5-3A3F-2509-BCD59F33FFBA}"/>
              </a:ext>
            </a:extLst>
          </p:cNvPr>
          <p:cNvSpPr>
            <a:spLocks noGrp="1"/>
          </p:cNvSpPr>
          <p:nvPr>
            <p:ph type="title"/>
          </p:nvPr>
        </p:nvSpPr>
        <p:spPr>
          <a:xfrm>
            <a:off x="838200" y="385571"/>
            <a:ext cx="10515600" cy="590931"/>
          </a:xfrm>
          <a:ln w="19050">
            <a:prstDash val="dashDot"/>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3600" b="1" dirty="0">
                <a:solidFill>
                  <a:schemeClr val="dk1"/>
                </a:solidFill>
                <a:latin typeface="+mn-lt"/>
                <a:ea typeface="+mn-ea"/>
                <a:cs typeface="+mn-cs"/>
              </a:rPr>
              <a:t>Exploratory Data Analysis (EDA)</a:t>
            </a:r>
          </a:p>
        </p:txBody>
      </p:sp>
      <p:pic>
        <p:nvPicPr>
          <p:cNvPr id="9" name="Picture 8">
            <a:extLst>
              <a:ext uri="{FF2B5EF4-FFF2-40B4-BE49-F238E27FC236}">
                <a16:creationId xmlns:a16="http://schemas.microsoft.com/office/drawing/2014/main" id="{905061DA-6BF1-C716-D55E-404AED12BF4D}"/>
              </a:ext>
            </a:extLst>
          </p:cNvPr>
          <p:cNvPicPr>
            <a:picLocks noChangeAspect="1"/>
          </p:cNvPicPr>
          <p:nvPr/>
        </p:nvPicPr>
        <p:blipFill>
          <a:blip r:embed="rId3"/>
          <a:stretch>
            <a:fillRect/>
          </a:stretch>
        </p:blipFill>
        <p:spPr>
          <a:xfrm>
            <a:off x="838200" y="2507531"/>
            <a:ext cx="5496612" cy="1255750"/>
          </a:xfrm>
          <a:prstGeom prst="rect">
            <a:avLst/>
          </a:prstGeom>
        </p:spPr>
      </p:pic>
      <p:sp>
        <p:nvSpPr>
          <p:cNvPr id="10" name="TextBox 9">
            <a:extLst>
              <a:ext uri="{FF2B5EF4-FFF2-40B4-BE49-F238E27FC236}">
                <a16:creationId xmlns:a16="http://schemas.microsoft.com/office/drawing/2014/main" id="{FB1EC9D0-B021-931E-4846-FDC4BAE8008C}"/>
              </a:ext>
            </a:extLst>
          </p:cNvPr>
          <p:cNvSpPr txBox="1"/>
          <p:nvPr/>
        </p:nvSpPr>
        <p:spPr>
          <a:xfrm>
            <a:off x="6579909" y="1253765"/>
            <a:ext cx="4773890" cy="4247317"/>
          </a:xfrm>
          <a:prstGeom prst="rect">
            <a:avLst/>
          </a:prstGeom>
          <a:noFill/>
        </p:spPr>
        <p:txBody>
          <a:bodyPr wrap="square" rtlCol="0">
            <a:spAutoFit/>
          </a:bodyPr>
          <a:lstStyle/>
          <a:p>
            <a:pPr marL="285750" indent="-285750">
              <a:buFont typeface="Arial" panose="020B0604020202020204" pitchFamily="34" charset="0"/>
              <a:buChar char="•"/>
            </a:pPr>
            <a:r>
              <a:rPr lang="en-US" dirty="0"/>
              <a:t>Bell and Others cap-shape are clearly poisonous</a:t>
            </a:r>
          </a:p>
          <a:p>
            <a:pPr marL="285750" indent="-285750">
              <a:buFont typeface="Arial" panose="020B0604020202020204" pitchFamily="34" charset="0"/>
              <a:buChar char="•"/>
            </a:pPr>
            <a:r>
              <a:rPr lang="en-US" dirty="0"/>
              <a:t>Sticky, Fibrous and Silky cap-surfaced mushrooms have high possibility of being poisonous while smooth has chance of being edible</a:t>
            </a:r>
          </a:p>
          <a:p>
            <a:pPr marL="285750" indent="-285750">
              <a:buFont typeface="Arial" panose="020B0604020202020204" pitchFamily="34" charset="0"/>
              <a:buChar char="•"/>
            </a:pPr>
            <a:r>
              <a:rPr lang="en-IN" dirty="0"/>
              <a:t>Distribution of cap-</a:t>
            </a:r>
            <a:r>
              <a:rPr lang="en-IN" dirty="0" err="1"/>
              <a:t>color</a:t>
            </a:r>
            <a:r>
              <a:rPr lang="en-IN" dirty="0"/>
              <a:t> shows that Orange, Red, Green, Yellow, Pink, Purple and Black are not edible</a:t>
            </a:r>
          </a:p>
          <a:p>
            <a:pPr marL="285750" indent="-285750">
              <a:buFont typeface="Arial" panose="020B0604020202020204" pitchFamily="34" charset="0"/>
              <a:buChar char="•"/>
            </a:pPr>
            <a:r>
              <a:rPr lang="en-IN" dirty="0"/>
              <a:t>Mushrooms having Buff, Brown and Gray cap-</a:t>
            </a:r>
            <a:r>
              <a:rPr lang="en-IN" dirty="0" err="1"/>
              <a:t>color</a:t>
            </a:r>
            <a:r>
              <a:rPr lang="en-IN" dirty="0"/>
              <a:t> has chance of being edible</a:t>
            </a:r>
          </a:p>
          <a:p>
            <a:pPr marL="285750" indent="-285750">
              <a:buFont typeface="Arial" panose="020B0604020202020204" pitchFamily="34" charset="0"/>
              <a:buChar char="•"/>
            </a:pPr>
            <a:r>
              <a:rPr lang="en-IN" dirty="0"/>
              <a:t>Gill-attachment of type Adnate, Decurrent are poisonous followed by </a:t>
            </a:r>
            <a:r>
              <a:rPr lang="en-IN" dirty="0" err="1"/>
              <a:t>Adnexed</a:t>
            </a:r>
            <a:r>
              <a:rPr lang="en-IN" dirty="0"/>
              <a:t> and sinuate</a:t>
            </a:r>
          </a:p>
          <a:p>
            <a:pPr marL="285750" indent="-285750">
              <a:buFont typeface="Arial" panose="020B0604020202020204" pitchFamily="34" charset="0"/>
              <a:buChar char="•"/>
            </a:pPr>
            <a:r>
              <a:rPr lang="en-IN" dirty="0"/>
              <a:t>Gill-attachment of type Pores and Free are edible</a:t>
            </a:r>
          </a:p>
        </p:txBody>
      </p:sp>
      <p:pic>
        <p:nvPicPr>
          <p:cNvPr id="17" name="Picture 16">
            <a:extLst>
              <a:ext uri="{FF2B5EF4-FFF2-40B4-BE49-F238E27FC236}">
                <a16:creationId xmlns:a16="http://schemas.microsoft.com/office/drawing/2014/main" id="{24BC9D15-E9C5-4DA0-4077-2242DEAF5FDF}"/>
              </a:ext>
            </a:extLst>
          </p:cNvPr>
          <p:cNvPicPr>
            <a:picLocks noChangeAspect="1"/>
          </p:cNvPicPr>
          <p:nvPr/>
        </p:nvPicPr>
        <p:blipFill>
          <a:blip r:embed="rId4"/>
          <a:stretch>
            <a:fillRect/>
          </a:stretch>
        </p:blipFill>
        <p:spPr>
          <a:xfrm>
            <a:off x="838200" y="3763281"/>
            <a:ext cx="5496612" cy="1374327"/>
          </a:xfrm>
          <a:prstGeom prst="rect">
            <a:avLst/>
          </a:prstGeom>
        </p:spPr>
      </p:pic>
      <p:pic>
        <p:nvPicPr>
          <p:cNvPr id="19" name="Picture 18">
            <a:extLst>
              <a:ext uri="{FF2B5EF4-FFF2-40B4-BE49-F238E27FC236}">
                <a16:creationId xmlns:a16="http://schemas.microsoft.com/office/drawing/2014/main" id="{EDB2D6C8-8641-6A51-7168-D445ECF4CFEA}"/>
              </a:ext>
            </a:extLst>
          </p:cNvPr>
          <p:cNvPicPr>
            <a:picLocks noChangeAspect="1"/>
          </p:cNvPicPr>
          <p:nvPr/>
        </p:nvPicPr>
        <p:blipFill>
          <a:blip r:embed="rId5"/>
          <a:stretch>
            <a:fillRect/>
          </a:stretch>
        </p:blipFill>
        <p:spPr>
          <a:xfrm>
            <a:off x="838200" y="5096265"/>
            <a:ext cx="5496612" cy="1374327"/>
          </a:xfrm>
          <a:prstGeom prst="rect">
            <a:avLst/>
          </a:prstGeom>
        </p:spPr>
      </p:pic>
    </p:spTree>
    <p:extLst>
      <p:ext uri="{BB962C8B-B14F-4D97-AF65-F5344CB8AC3E}">
        <p14:creationId xmlns:p14="http://schemas.microsoft.com/office/powerpoint/2010/main" val="2378110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5DF2F9F-1C90-5EE1-0A51-DD0E352B202F}"/>
              </a:ext>
            </a:extLst>
          </p:cNvPr>
          <p:cNvSpPr>
            <a:spLocks noGrp="1"/>
          </p:cNvSpPr>
          <p:nvPr>
            <p:ph type="title"/>
          </p:nvPr>
        </p:nvSpPr>
        <p:spPr>
          <a:xfrm>
            <a:off x="838200" y="289381"/>
            <a:ext cx="10515600" cy="590931"/>
          </a:xfrm>
          <a:ln w="19050">
            <a:prstDash val="dashDot"/>
          </a:ln>
        </p:spPr>
        <p:style>
          <a:lnRef idx="2">
            <a:schemeClr val="accent2"/>
          </a:lnRef>
          <a:fillRef idx="1">
            <a:schemeClr val="lt1"/>
          </a:fillRef>
          <a:effectRef idx="0">
            <a:schemeClr val="accent2"/>
          </a:effectRef>
          <a:fontRef idx="minor">
            <a:schemeClr val="dk1"/>
          </a:fontRef>
        </p:style>
        <p:txBody>
          <a:bodyPr vert="horz" wrap="square" lIns="91440" tIns="45720" rIns="91440" bIns="45720" rtlCol="0" anchor="ctr">
            <a:spAutoFit/>
          </a:bodyPr>
          <a:lstStyle/>
          <a:p>
            <a:pPr algn="ctr"/>
            <a:r>
              <a:rPr lang="en-IN" sz="3600" b="1" dirty="0"/>
              <a:t>Exploratory Data Analysis (EDA)</a:t>
            </a:r>
          </a:p>
        </p:txBody>
      </p:sp>
      <p:pic>
        <p:nvPicPr>
          <p:cNvPr id="5" name="Picture 4">
            <a:extLst>
              <a:ext uri="{FF2B5EF4-FFF2-40B4-BE49-F238E27FC236}">
                <a16:creationId xmlns:a16="http://schemas.microsoft.com/office/drawing/2014/main" id="{7D15A461-62E5-2687-9356-6BC2A634EAA7}"/>
              </a:ext>
            </a:extLst>
          </p:cNvPr>
          <p:cNvPicPr>
            <a:picLocks noChangeAspect="1"/>
          </p:cNvPicPr>
          <p:nvPr/>
        </p:nvPicPr>
        <p:blipFill>
          <a:blip r:embed="rId2"/>
          <a:stretch>
            <a:fillRect/>
          </a:stretch>
        </p:blipFill>
        <p:spPr>
          <a:xfrm>
            <a:off x="5769204" y="2903457"/>
            <a:ext cx="5584596" cy="1536570"/>
          </a:xfrm>
          <a:prstGeom prst="rect">
            <a:avLst/>
          </a:prstGeom>
        </p:spPr>
      </p:pic>
      <p:pic>
        <p:nvPicPr>
          <p:cNvPr id="7" name="Picture 6">
            <a:extLst>
              <a:ext uri="{FF2B5EF4-FFF2-40B4-BE49-F238E27FC236}">
                <a16:creationId xmlns:a16="http://schemas.microsoft.com/office/drawing/2014/main" id="{E994CEA9-3463-A4AB-91E1-9AB508E43765}"/>
              </a:ext>
            </a:extLst>
          </p:cNvPr>
          <p:cNvPicPr>
            <a:picLocks noChangeAspect="1"/>
          </p:cNvPicPr>
          <p:nvPr/>
        </p:nvPicPr>
        <p:blipFill>
          <a:blip r:embed="rId3"/>
          <a:stretch>
            <a:fillRect/>
          </a:stretch>
        </p:blipFill>
        <p:spPr>
          <a:xfrm>
            <a:off x="5769204" y="4440026"/>
            <a:ext cx="5584596" cy="1762811"/>
          </a:xfrm>
          <a:prstGeom prst="rect">
            <a:avLst/>
          </a:prstGeom>
        </p:spPr>
      </p:pic>
      <p:pic>
        <p:nvPicPr>
          <p:cNvPr id="9" name="Picture 8">
            <a:extLst>
              <a:ext uri="{FF2B5EF4-FFF2-40B4-BE49-F238E27FC236}">
                <a16:creationId xmlns:a16="http://schemas.microsoft.com/office/drawing/2014/main" id="{06D5F979-FF4A-DDD4-89DD-6F0342F350DE}"/>
              </a:ext>
            </a:extLst>
          </p:cNvPr>
          <p:cNvPicPr>
            <a:picLocks noChangeAspect="1"/>
          </p:cNvPicPr>
          <p:nvPr/>
        </p:nvPicPr>
        <p:blipFill>
          <a:blip r:embed="rId4"/>
          <a:stretch>
            <a:fillRect/>
          </a:stretch>
        </p:blipFill>
        <p:spPr>
          <a:xfrm>
            <a:off x="5769204" y="1216057"/>
            <a:ext cx="5584596" cy="1611984"/>
          </a:xfrm>
          <a:prstGeom prst="rect">
            <a:avLst/>
          </a:prstGeom>
        </p:spPr>
      </p:pic>
      <p:sp>
        <p:nvSpPr>
          <p:cNvPr id="10" name="TextBox 9">
            <a:extLst>
              <a:ext uri="{FF2B5EF4-FFF2-40B4-BE49-F238E27FC236}">
                <a16:creationId xmlns:a16="http://schemas.microsoft.com/office/drawing/2014/main" id="{D890EF0A-49C0-58CF-89C1-B9DFFDA0ED3A}"/>
              </a:ext>
            </a:extLst>
          </p:cNvPr>
          <p:cNvSpPr txBox="1"/>
          <p:nvPr/>
        </p:nvSpPr>
        <p:spPr>
          <a:xfrm>
            <a:off x="838200" y="1216057"/>
            <a:ext cx="4855590" cy="2862322"/>
          </a:xfrm>
          <a:prstGeom prst="rect">
            <a:avLst/>
          </a:prstGeom>
          <a:noFill/>
        </p:spPr>
        <p:txBody>
          <a:bodyPr wrap="square" rtlCol="0">
            <a:spAutoFit/>
          </a:bodyPr>
          <a:lstStyle/>
          <a:p>
            <a:pPr marL="285750" indent="-285750">
              <a:buFont typeface="Arial" panose="020B0604020202020204" pitchFamily="34" charset="0"/>
              <a:buChar char="•"/>
            </a:pPr>
            <a:r>
              <a:rPr lang="en-IN" sz="1800" dirty="0"/>
              <a:t>Except White and Gray, other stem-</a:t>
            </a:r>
            <a:r>
              <a:rPr lang="en-IN" sz="1800" dirty="0" err="1"/>
              <a:t>color</a:t>
            </a:r>
            <a:r>
              <a:rPr lang="en-IN" dirty="0"/>
              <a:t> </a:t>
            </a:r>
            <a:r>
              <a:rPr lang="en-IN" sz="1800" dirty="0"/>
              <a:t>mushrooms have higher probability of being poisonous.</a:t>
            </a:r>
          </a:p>
          <a:p>
            <a:pPr marL="285750" indent="-285750">
              <a:buFont typeface="Arial" panose="020B0604020202020204" pitchFamily="34" charset="0"/>
              <a:buChar char="•"/>
            </a:pPr>
            <a:r>
              <a:rPr lang="en-US" dirty="0"/>
              <a:t>Similar to stem-color only white and Gray gill-color mushrooms has chance of being edible</a:t>
            </a:r>
          </a:p>
          <a:p>
            <a:pPr marL="285750" indent="-285750">
              <a:buFont typeface="Arial" panose="020B0604020202020204" pitchFamily="34" charset="0"/>
              <a:buChar char="•"/>
            </a:pPr>
            <a:r>
              <a:rPr lang="en-US" dirty="0"/>
              <a:t>Most of the poisonous mushrooms are from Summer and Autumn season</a:t>
            </a:r>
          </a:p>
          <a:p>
            <a:pPr marL="285750" indent="-285750">
              <a:buFont typeface="Arial" panose="020B0604020202020204" pitchFamily="34" charset="0"/>
              <a:buChar char="•"/>
            </a:pPr>
            <a:r>
              <a:rPr lang="en-US" dirty="0"/>
              <a:t>Only habitat with higher probability of edible mushrooms is Leaf litter, while others have higher probability of being poisonous</a:t>
            </a:r>
          </a:p>
        </p:txBody>
      </p:sp>
      <p:pic>
        <p:nvPicPr>
          <p:cNvPr id="21" name="Picture 20">
            <a:extLst>
              <a:ext uri="{FF2B5EF4-FFF2-40B4-BE49-F238E27FC236}">
                <a16:creationId xmlns:a16="http://schemas.microsoft.com/office/drawing/2014/main" id="{20E2D252-3A14-F19D-34C9-F5EAC7C91EED}"/>
              </a:ext>
            </a:extLst>
          </p:cNvPr>
          <p:cNvPicPr>
            <a:picLocks noChangeAspect="1"/>
          </p:cNvPicPr>
          <p:nvPr/>
        </p:nvPicPr>
        <p:blipFill>
          <a:blip r:embed="rId5"/>
          <a:stretch>
            <a:fillRect/>
          </a:stretch>
        </p:blipFill>
        <p:spPr>
          <a:xfrm>
            <a:off x="838200" y="4440025"/>
            <a:ext cx="4931004" cy="1762811"/>
          </a:xfrm>
          <a:prstGeom prst="rect">
            <a:avLst/>
          </a:prstGeom>
        </p:spPr>
      </p:pic>
    </p:spTree>
    <p:extLst>
      <p:ext uri="{BB962C8B-B14F-4D97-AF65-F5344CB8AC3E}">
        <p14:creationId xmlns:p14="http://schemas.microsoft.com/office/powerpoint/2010/main" val="3217130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AB38AB3-036C-E4E9-3919-0AD20B842A45}"/>
              </a:ext>
            </a:extLst>
          </p:cNvPr>
          <p:cNvPicPr>
            <a:picLocks noGrp="1" noChangeAspect="1"/>
          </p:cNvPicPr>
          <p:nvPr>
            <p:ph idx="1"/>
          </p:nvPr>
        </p:nvPicPr>
        <p:blipFill>
          <a:blip r:embed="rId2"/>
          <a:stretch>
            <a:fillRect/>
          </a:stretch>
        </p:blipFill>
        <p:spPr>
          <a:xfrm>
            <a:off x="1057275" y="1038225"/>
            <a:ext cx="3076575" cy="3013616"/>
          </a:xfrm>
        </p:spPr>
      </p:pic>
      <p:sp>
        <p:nvSpPr>
          <p:cNvPr id="6" name="Title 1">
            <a:extLst>
              <a:ext uri="{FF2B5EF4-FFF2-40B4-BE49-F238E27FC236}">
                <a16:creationId xmlns:a16="http://schemas.microsoft.com/office/drawing/2014/main" id="{2C4D39F8-E4FB-CD25-6BCA-49898FBBEB65}"/>
              </a:ext>
            </a:extLst>
          </p:cNvPr>
          <p:cNvSpPr>
            <a:spLocks noGrp="1"/>
          </p:cNvSpPr>
          <p:nvPr>
            <p:ph type="title"/>
          </p:nvPr>
        </p:nvSpPr>
        <p:spPr>
          <a:xfrm>
            <a:off x="838200" y="237141"/>
            <a:ext cx="10515600" cy="590931"/>
          </a:xfrm>
          <a:ln w="19050">
            <a:prstDash val="dashDot"/>
          </a:ln>
        </p:spPr>
        <p:style>
          <a:lnRef idx="2">
            <a:schemeClr val="accent2"/>
          </a:lnRef>
          <a:fillRef idx="1">
            <a:schemeClr val="lt1"/>
          </a:fillRef>
          <a:effectRef idx="0">
            <a:schemeClr val="accent2"/>
          </a:effectRef>
          <a:fontRef idx="minor">
            <a:schemeClr val="dk1"/>
          </a:fontRef>
        </p:style>
        <p:txBody>
          <a:bodyPr vert="horz" wrap="square" lIns="91440" tIns="45720" rIns="91440" bIns="45720" rtlCol="0" anchor="ctr">
            <a:spAutoFit/>
          </a:bodyPr>
          <a:lstStyle/>
          <a:p>
            <a:pPr algn="ctr"/>
            <a:r>
              <a:rPr lang="en-IN" sz="3600" b="1" dirty="0"/>
              <a:t>Exploratory Data Analysis (EDA)</a:t>
            </a:r>
          </a:p>
        </p:txBody>
      </p:sp>
      <p:sp>
        <p:nvSpPr>
          <p:cNvPr id="8" name="TextBox 7">
            <a:extLst>
              <a:ext uri="{FF2B5EF4-FFF2-40B4-BE49-F238E27FC236}">
                <a16:creationId xmlns:a16="http://schemas.microsoft.com/office/drawing/2014/main" id="{EE089217-77F5-C043-5323-CD20CC54800D}"/>
              </a:ext>
            </a:extLst>
          </p:cNvPr>
          <p:cNvSpPr txBox="1"/>
          <p:nvPr/>
        </p:nvSpPr>
        <p:spPr>
          <a:xfrm>
            <a:off x="4314826" y="1038225"/>
            <a:ext cx="7277100" cy="646331"/>
          </a:xfrm>
          <a:prstGeom prst="rect">
            <a:avLst/>
          </a:prstGeom>
          <a:noFill/>
        </p:spPr>
        <p:txBody>
          <a:bodyPr wrap="square" rtlCol="0">
            <a:spAutoFit/>
          </a:bodyPr>
          <a:lstStyle/>
          <a:p>
            <a:pPr marL="285750" indent="-285750">
              <a:buFont typeface="Arial" panose="020B0604020202020204" pitchFamily="34" charset="0"/>
              <a:buChar char="•"/>
            </a:pPr>
            <a:r>
              <a:rPr lang="en-IN" dirty="0"/>
              <a:t>36.6% of mushrooms have Sticky Cap Surface followed by 12.4% smooth, 10.4% scaly and 8.2% shiny </a:t>
            </a:r>
          </a:p>
        </p:txBody>
      </p:sp>
      <p:pic>
        <p:nvPicPr>
          <p:cNvPr id="13" name="Picture 12">
            <a:extLst>
              <a:ext uri="{FF2B5EF4-FFF2-40B4-BE49-F238E27FC236}">
                <a16:creationId xmlns:a16="http://schemas.microsoft.com/office/drawing/2014/main" id="{590B9943-54B7-B0FF-F852-0D1754C64042}"/>
              </a:ext>
            </a:extLst>
          </p:cNvPr>
          <p:cNvPicPr>
            <a:picLocks noChangeAspect="1"/>
          </p:cNvPicPr>
          <p:nvPr/>
        </p:nvPicPr>
        <p:blipFill>
          <a:blip r:embed="rId3"/>
          <a:stretch>
            <a:fillRect/>
          </a:stretch>
        </p:blipFill>
        <p:spPr>
          <a:xfrm>
            <a:off x="5381627" y="1774747"/>
            <a:ext cx="5353049" cy="4554187"/>
          </a:xfrm>
          <a:prstGeom prst="rect">
            <a:avLst/>
          </a:prstGeom>
        </p:spPr>
      </p:pic>
      <p:sp>
        <p:nvSpPr>
          <p:cNvPr id="14" name="TextBox 13">
            <a:extLst>
              <a:ext uri="{FF2B5EF4-FFF2-40B4-BE49-F238E27FC236}">
                <a16:creationId xmlns:a16="http://schemas.microsoft.com/office/drawing/2014/main" id="{BAB8B0E8-1908-1CE6-C629-CBDAF8A9F1D7}"/>
              </a:ext>
            </a:extLst>
          </p:cNvPr>
          <p:cNvSpPr txBox="1"/>
          <p:nvPr/>
        </p:nvSpPr>
        <p:spPr>
          <a:xfrm>
            <a:off x="727631" y="4355282"/>
            <a:ext cx="4396819" cy="1754326"/>
          </a:xfrm>
          <a:prstGeom prst="rect">
            <a:avLst/>
          </a:prstGeom>
          <a:noFill/>
        </p:spPr>
        <p:txBody>
          <a:bodyPr wrap="square" rtlCol="0">
            <a:spAutoFit/>
          </a:bodyPr>
          <a:lstStyle/>
          <a:p>
            <a:pPr marL="285750" indent="-285750">
              <a:buFont typeface="Arial" panose="020B0604020202020204" pitchFamily="34" charset="0"/>
              <a:buChar char="•"/>
            </a:pPr>
            <a:r>
              <a:rPr lang="en-US" sz="1800" dirty="0"/>
              <a:t>Stem-width and cap-diameter are highly corelated with correlation coefficient value </a:t>
            </a:r>
            <a:r>
              <a:rPr lang="en-US" sz="1800" b="1" dirty="0"/>
              <a:t>0.70 </a:t>
            </a:r>
          </a:p>
          <a:p>
            <a:pPr marL="285750" indent="-285750">
              <a:buFont typeface="Arial" panose="020B0604020202020204" pitchFamily="34" charset="0"/>
              <a:buChar char="•"/>
            </a:pPr>
            <a:r>
              <a:rPr lang="en-US" sz="1800" dirty="0"/>
              <a:t>stem-height and cap-diameter are positively correlated with correlation coefficient value of </a:t>
            </a:r>
            <a:r>
              <a:rPr lang="en-US" sz="1800" b="1" dirty="0"/>
              <a:t>0.42</a:t>
            </a:r>
          </a:p>
        </p:txBody>
      </p:sp>
    </p:spTree>
    <p:extLst>
      <p:ext uri="{BB962C8B-B14F-4D97-AF65-F5344CB8AC3E}">
        <p14:creationId xmlns:p14="http://schemas.microsoft.com/office/powerpoint/2010/main" val="1053857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10089</TotalTime>
  <Words>1666</Words>
  <Application>Microsoft Office PowerPoint</Application>
  <PresentationFormat>Widescreen</PresentationFormat>
  <Paragraphs>135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Söhne</vt:lpstr>
      <vt:lpstr>Wingdings</vt:lpstr>
      <vt:lpstr>Office Theme</vt:lpstr>
      <vt:lpstr>Mushroom Classification: Edible vs. Poisonous</vt:lpstr>
      <vt:lpstr>PowerPoint Presentation</vt:lpstr>
      <vt:lpstr>Problem Statement</vt:lpstr>
      <vt:lpstr>Data Overview</vt:lpstr>
      <vt:lpstr>PowerPoint Presentation</vt:lpstr>
      <vt:lpstr>Exploratory Data Analysis (EDA)</vt:lpstr>
      <vt:lpstr>Exploratory Data Analysis (EDA)</vt:lpstr>
      <vt:lpstr>Exploratory Data Analysis (EDA)</vt:lpstr>
      <vt:lpstr>Exploratory Data Analysis (EDA)</vt:lpstr>
      <vt:lpstr>Exploratory Data Analysis (EDA)</vt:lpstr>
      <vt:lpstr>Exploratory Data Analysis (EDA)</vt:lpstr>
      <vt:lpstr>Preprocessing</vt:lpstr>
      <vt:lpstr>Preprocessing</vt:lpstr>
      <vt:lpstr>Model Selection</vt:lpstr>
      <vt:lpstr>Model Selection</vt:lpstr>
      <vt:lpstr>Model Training</vt:lpstr>
      <vt:lpstr>Model Evaluation</vt:lpstr>
      <vt:lpstr>Model Evaluation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Mushroom Data Analysis</dc:title>
  <dc:creator>Nitesh Kesharwani</dc:creator>
  <cp:lastModifiedBy>Nitesh Kesharwani</cp:lastModifiedBy>
  <cp:revision>50</cp:revision>
  <dcterms:created xsi:type="dcterms:W3CDTF">2024-01-14T18:33:15Z</dcterms:created>
  <dcterms:modified xsi:type="dcterms:W3CDTF">2024-01-21T18:49:33Z</dcterms:modified>
</cp:coreProperties>
</file>